
<file path=[Content_Types].xml><?xml version="1.0" encoding="utf-8"?>
<Types xmlns="http://schemas.openxmlformats.org/package/2006/content-types">
  <Default Extension="jpeg" ContentType="image/jpeg"/>
  <Default Extension="jpg" ContentType="image/jpeg"/>
  <Default Extension="m4a" ContentType="audio/mp4"/>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8" r:id="rId4"/>
    <p:sldMasterId id="2147483710" r:id="rId5"/>
    <p:sldMasterId id="2147483723" r:id="rId6"/>
    <p:sldMasterId id="2147483735" r:id="rId7"/>
  </p:sldMasterIdLst>
  <p:notesMasterIdLst>
    <p:notesMasterId r:id="rId15"/>
  </p:notesMasterIdLst>
  <p:sldIdLst>
    <p:sldId id="261" r:id="rId8"/>
    <p:sldId id="257" r:id="rId9"/>
    <p:sldId id="259" r:id="rId10"/>
    <p:sldId id="264" r:id="rId11"/>
    <p:sldId id="258" r:id="rId12"/>
    <p:sldId id="263" r:id="rId13"/>
    <p:sldId id="265" r:id="rId14"/>
  </p:sldIdLst>
  <p:sldSz cx="12192000" cy="6858000"/>
  <p:notesSz cx="6858000" cy="9144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9FE"/>
    <a:srgbClr val="FCF9FE"/>
    <a:srgbClr val="FBF6F5"/>
    <a:srgbClr val="FBF5F5"/>
    <a:srgbClr val="FA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52255" autoAdjust="0"/>
  </p:normalViewPr>
  <p:slideViewPr>
    <p:cSldViewPr snapToGrid="0">
      <p:cViewPr varScale="1">
        <p:scale>
          <a:sx n="42" d="100"/>
          <a:sy n="42" d="100"/>
        </p:scale>
        <p:origin x="225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7ACA39-D1F5-45BA-8BC2-A9D702715A83}" type="datetimeFigureOut">
              <a:rPr lang="en-GB" smtClean="0"/>
              <a:t>06/12/2021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1DF00A-B8A2-4763-979A-30C644FF3450}" type="slidenum">
              <a:rPr lang="en-GB" smtClean="0"/>
              <a:t>‹#›</a:t>
            </a:fld>
            <a:endParaRPr lang="en-GB"/>
          </a:p>
        </p:txBody>
      </p:sp>
    </p:spTree>
    <p:extLst>
      <p:ext uri="{BB962C8B-B14F-4D97-AF65-F5344CB8AC3E}">
        <p14:creationId xmlns:p14="http://schemas.microsoft.com/office/powerpoint/2010/main" val="2709966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1DF00A-B8A2-4763-979A-30C644FF3450}" type="slidenum">
              <a:rPr lang="en-GB" smtClean="0"/>
              <a:t>1</a:t>
            </a:fld>
            <a:endParaRPr lang="en-GB"/>
          </a:p>
        </p:txBody>
      </p:sp>
    </p:spTree>
    <p:extLst>
      <p:ext uri="{BB962C8B-B14F-4D97-AF65-F5344CB8AC3E}">
        <p14:creationId xmlns:p14="http://schemas.microsoft.com/office/powerpoint/2010/main" val="1092884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reflect and learn from the experiences of blended learning, this project generates a virtual “listening room” in which a series of recorded and edited conversations between pairs of students form the basis for conversations between pairs of teaching staff which are in turn feed back to the students for their reaction.</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aim of the project is to gain a wider and deeper perspective on experiences of blended learning than is possible from surveys and especially to understand how these ideas take shape in the context of peer conversations. Moving away from the traditional student voice model of ‘you said - we did’, this project will capture more authentic representations of student perceptions, experiences and opinions on their learning in 20/21 and authentic staff perceptions, experiences and opinions placing them in dialogue in order to move to a better place of understanding and of partnership.  </a:t>
            </a:r>
            <a:endParaRPr lang="en-GB" dirty="0"/>
          </a:p>
          <a:p>
            <a:endParaRPr lang="en-GB" dirty="0"/>
          </a:p>
          <a:p>
            <a:endParaRPr lang="en-GB" dirty="0"/>
          </a:p>
          <a:p>
            <a:r>
              <a:rPr lang="en-GB" dirty="0"/>
              <a:t>Will Haywood CTE</a:t>
            </a:r>
          </a:p>
          <a:p>
            <a:r>
              <a:rPr lang="en-GB" dirty="0"/>
              <a:t>Naomi Waltham-Smith, Centre for Interdisciplinary Methodologies</a:t>
            </a:r>
          </a:p>
          <a:p>
            <a:r>
              <a:rPr lang="en-GB" dirty="0"/>
              <a:t>Jim Judges, Academic Technology. </a:t>
            </a:r>
          </a:p>
        </p:txBody>
      </p:sp>
      <p:sp>
        <p:nvSpPr>
          <p:cNvPr id="4" name="Slide Number Placeholder 3"/>
          <p:cNvSpPr>
            <a:spLocks noGrp="1"/>
          </p:cNvSpPr>
          <p:nvPr>
            <p:ph type="sldNum" sz="quarter" idx="5"/>
          </p:nvPr>
        </p:nvSpPr>
        <p:spPr/>
        <p:txBody>
          <a:bodyPr/>
          <a:lstStyle/>
          <a:p>
            <a:fld id="{5C1DF00A-B8A2-4763-979A-30C644FF3450}" type="slidenum">
              <a:rPr lang="en-GB" smtClean="0"/>
              <a:t>2</a:t>
            </a:fld>
            <a:endParaRPr lang="en-GB"/>
          </a:p>
        </p:txBody>
      </p:sp>
    </p:spTree>
    <p:extLst>
      <p:ext uri="{BB962C8B-B14F-4D97-AF65-F5344CB8AC3E}">
        <p14:creationId xmlns:p14="http://schemas.microsoft.com/office/powerpoint/2010/main" val="3618331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Highly experienced: radio, performance, podcasts. </a:t>
            </a:r>
          </a:p>
          <a:p>
            <a:endParaRPr lang="en-GB" dirty="0"/>
          </a:p>
          <a:p>
            <a:r>
              <a:rPr lang="en-GB" dirty="0"/>
              <a:t>Charlie final year Biological Sciences student. Head of Arts at Warwick Student Radio. </a:t>
            </a:r>
          </a:p>
          <a:p>
            <a:r>
              <a:rPr lang="en-GB" dirty="0"/>
              <a:t>Grace second year Politics, Philosophy and Law student. Own podcast ‘Living life Gracefully’. </a:t>
            </a:r>
          </a:p>
          <a:p>
            <a:r>
              <a:rPr lang="en-GB" dirty="0"/>
              <a:t>Georgia masters Film Studies – filmmaker, radio presenter </a:t>
            </a:r>
          </a:p>
          <a:p>
            <a:endParaRPr lang="en-GB" dirty="0"/>
          </a:p>
          <a:p>
            <a:r>
              <a:rPr lang="en-GB" dirty="0">
                <a:latin typeface="+mn-lt"/>
              </a:rPr>
              <a:t>Student editors</a:t>
            </a:r>
          </a:p>
          <a:p>
            <a:endParaRPr lang="en-GB" dirty="0">
              <a:latin typeface="+mn-lt"/>
            </a:endParaRPr>
          </a:p>
          <a:p>
            <a:pPr marL="342900" indent="-342900">
              <a:buFont typeface="Arial" panose="020B0604020202020204" pitchFamily="34" charset="0"/>
              <a:buChar char="•"/>
            </a:pPr>
            <a:r>
              <a:rPr lang="en-GB" dirty="0">
                <a:latin typeface="+mn-lt"/>
              </a:rPr>
              <a:t>social media</a:t>
            </a:r>
          </a:p>
          <a:p>
            <a:pPr marL="342900" indent="-342900">
              <a:buFont typeface="Arial" panose="020B0604020202020204" pitchFamily="34" charset="0"/>
              <a:buChar char="•"/>
            </a:pPr>
            <a:r>
              <a:rPr lang="en-GB" dirty="0">
                <a:latin typeface="+mn-lt"/>
              </a:rPr>
              <a:t>recruited guests</a:t>
            </a:r>
          </a:p>
          <a:p>
            <a:pPr marL="342900" indent="-342900">
              <a:buFont typeface="Arial" panose="020B0604020202020204" pitchFamily="34" charset="0"/>
              <a:buChar char="•"/>
            </a:pPr>
            <a:r>
              <a:rPr lang="en-GB" dirty="0">
                <a:latin typeface="+mn-lt"/>
              </a:rPr>
              <a:t>set up recordings</a:t>
            </a:r>
          </a:p>
          <a:p>
            <a:pPr marL="342900" indent="-342900">
              <a:buFont typeface="Arial" panose="020B0604020202020204" pitchFamily="34" charset="0"/>
              <a:buChar char="•"/>
            </a:pPr>
            <a:r>
              <a:rPr lang="en-GB" dirty="0">
                <a:latin typeface="+mn-lt"/>
              </a:rPr>
              <a:t>identified themes</a:t>
            </a:r>
          </a:p>
          <a:p>
            <a:pPr marL="342900" indent="-342900">
              <a:buFont typeface="Arial" panose="020B0604020202020204" pitchFamily="34" charset="0"/>
              <a:buChar char="•"/>
            </a:pPr>
            <a:r>
              <a:rPr lang="en-GB" dirty="0">
                <a:latin typeface="+mn-lt"/>
              </a:rPr>
              <a:t>hosted podcasts</a:t>
            </a:r>
          </a:p>
          <a:p>
            <a:pPr marL="342900" indent="-342900">
              <a:buFont typeface="Arial" panose="020B0604020202020204" pitchFamily="34" charset="0"/>
              <a:buChar char="•"/>
            </a:pPr>
            <a:r>
              <a:rPr lang="en-GB" dirty="0">
                <a:latin typeface="+mn-lt"/>
              </a:rPr>
              <a:t>produced</a:t>
            </a:r>
          </a:p>
          <a:p>
            <a:pPr marL="342900" indent="-342900">
              <a:buFont typeface="Arial" panose="020B0604020202020204" pitchFamily="34" charset="0"/>
              <a:buChar char="•"/>
            </a:pPr>
            <a:r>
              <a:rPr lang="en-GB" dirty="0">
                <a:latin typeface="+mn-lt"/>
              </a:rPr>
              <a:t>edited</a:t>
            </a:r>
          </a:p>
          <a:p>
            <a:endParaRPr lang="en-GB" dirty="0"/>
          </a:p>
          <a:p>
            <a:endParaRPr lang="en-GB" dirty="0"/>
          </a:p>
          <a:p>
            <a:r>
              <a:rPr lang="en-GB" dirty="0"/>
              <a:t>We did the same for the staff. Will Haywood, Naomi Waltham-Smith, Jim Judges. </a:t>
            </a:r>
          </a:p>
          <a:p>
            <a:endParaRPr lang="en-GB" dirty="0"/>
          </a:p>
          <a:p>
            <a:r>
              <a:rPr lang="en-GB" dirty="0"/>
              <a:t>Students worked with students staff worked with staff. </a:t>
            </a:r>
          </a:p>
          <a:p>
            <a:endParaRPr lang="en-GB" dirty="0"/>
          </a:p>
          <a:p>
            <a:r>
              <a:rPr lang="en-GB" dirty="0"/>
              <a:t>Sign-up MS Forms: broad area of interest (themes identified by students). </a:t>
            </a:r>
            <a:r>
              <a:rPr lang="en-GB" dirty="0" err="1"/>
              <a:t>Opt</a:t>
            </a:r>
            <a:r>
              <a:rPr lang="en-GB" dirty="0"/>
              <a:t> to sign-up with someone knew or with a stranger. </a:t>
            </a:r>
          </a:p>
          <a:p>
            <a:endParaRPr lang="en-GB" dirty="0"/>
          </a:p>
          <a:p>
            <a:r>
              <a:rPr lang="en-GB" dirty="0"/>
              <a:t>Compensated for their time with £30 voucher. (students). Entry into prize draw (staff). </a:t>
            </a:r>
          </a:p>
          <a:p>
            <a:endParaRPr lang="en-GB" dirty="0"/>
          </a:p>
          <a:p>
            <a:r>
              <a:rPr lang="en-GB" dirty="0"/>
              <a:t>Ethical approval. </a:t>
            </a:r>
          </a:p>
        </p:txBody>
      </p:sp>
      <p:sp>
        <p:nvSpPr>
          <p:cNvPr id="4" name="Slide Number Placeholder 3"/>
          <p:cNvSpPr>
            <a:spLocks noGrp="1"/>
          </p:cNvSpPr>
          <p:nvPr>
            <p:ph type="sldNum" sz="quarter" idx="5"/>
          </p:nvPr>
        </p:nvSpPr>
        <p:spPr/>
        <p:txBody>
          <a:bodyPr/>
          <a:lstStyle/>
          <a:p>
            <a:fld id="{5C1DF00A-B8A2-4763-979A-30C644FF3450}" type="slidenum">
              <a:rPr lang="en-GB" smtClean="0"/>
              <a:t>3</a:t>
            </a:fld>
            <a:endParaRPr lang="en-GB"/>
          </a:p>
        </p:txBody>
      </p:sp>
    </p:spTree>
    <p:extLst>
      <p:ext uri="{BB962C8B-B14F-4D97-AF65-F5344CB8AC3E}">
        <p14:creationId xmlns:p14="http://schemas.microsoft.com/office/powerpoint/2010/main" val="2291865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1DF00A-B8A2-4763-979A-30C644FF3450}" type="slidenum">
              <a:rPr lang="en-GB" smtClean="0"/>
              <a:t>4</a:t>
            </a:fld>
            <a:endParaRPr lang="en-GB"/>
          </a:p>
        </p:txBody>
      </p:sp>
    </p:spTree>
    <p:extLst>
      <p:ext uri="{BB962C8B-B14F-4D97-AF65-F5344CB8AC3E}">
        <p14:creationId xmlns:p14="http://schemas.microsoft.com/office/powerpoint/2010/main" val="1880479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Produced 5 staff conversations &gt; 9 episodes. </a:t>
            </a:r>
          </a:p>
          <a:p>
            <a:endParaRPr lang="en-GB" dirty="0"/>
          </a:p>
          <a:p>
            <a:r>
              <a:rPr lang="en-GB" dirty="0"/>
              <a:t>Produced 6 student conversations &gt; 12 episodes.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Experience teaching and learning inescapable context – happening in people’s actual lives – buses, families, work, LIFE (staff and student) – sort of stuff you don’t get from a survey. </a:t>
            </a:r>
          </a:p>
          <a:p>
            <a:endParaRPr lang="en-GB" dirty="0"/>
          </a:p>
        </p:txBody>
      </p:sp>
      <p:sp>
        <p:nvSpPr>
          <p:cNvPr id="4" name="Slide Number Placeholder 3"/>
          <p:cNvSpPr>
            <a:spLocks noGrp="1"/>
          </p:cNvSpPr>
          <p:nvPr>
            <p:ph type="sldNum" sz="quarter" idx="5"/>
          </p:nvPr>
        </p:nvSpPr>
        <p:spPr/>
        <p:txBody>
          <a:bodyPr/>
          <a:lstStyle/>
          <a:p>
            <a:fld id="{5C1DF00A-B8A2-4763-979A-30C644FF3450}" type="slidenum">
              <a:rPr lang="en-GB" smtClean="0"/>
              <a:t>5</a:t>
            </a:fld>
            <a:endParaRPr lang="en-GB"/>
          </a:p>
        </p:txBody>
      </p:sp>
    </p:spTree>
    <p:extLst>
      <p:ext uri="{BB962C8B-B14F-4D97-AF65-F5344CB8AC3E}">
        <p14:creationId xmlns:p14="http://schemas.microsoft.com/office/powerpoint/2010/main" val="895398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Remarkably sophisticated concept learning students have. </a:t>
            </a:r>
          </a:p>
          <a:p>
            <a:r>
              <a:rPr lang="en-GB" dirty="0"/>
              <a:t>Empathy all round. </a:t>
            </a:r>
          </a:p>
          <a:p>
            <a:r>
              <a:rPr lang="en-GB" dirty="0"/>
              <a:t>Led to re-consideration their role as learners – self-directed, autonomy, and as educators: what is university for?</a:t>
            </a:r>
          </a:p>
          <a:p>
            <a:r>
              <a:rPr lang="en-GB" dirty="0"/>
              <a:t>Realism – ‘hard not to hop to Wetherspoons rather than sit through a Law lecture’. </a:t>
            </a:r>
          </a:p>
          <a:p>
            <a:r>
              <a:rPr lang="en-GB" dirty="0"/>
              <a:t>In some cases the difference in perception students and staff quite striking, particularly around assessment – better quality work (staff) – harder (students).</a:t>
            </a:r>
          </a:p>
          <a:p>
            <a:endParaRPr lang="en-GB" dirty="0"/>
          </a:p>
          <a:p>
            <a:r>
              <a:rPr lang="en-GB" dirty="0"/>
              <a:t>Some things work better online: mainly flexibility but also issues social inclusion. Also occasioned rethinking other ‘normal’ practices – lectures/assessment – driver for change not </a:t>
            </a:r>
            <a:r>
              <a:rPr lang="en-GB" dirty="0" err="1"/>
              <a:t>necc</a:t>
            </a:r>
            <a:r>
              <a:rPr lang="en-GB" dirty="0"/>
              <a:t> online solutions.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Relational – significance of the social elements of learning thrown into sharp relief ‘What am I part of? – learning is collaborative process. More than communication (although that’s part of it). More profound sense of disconnection. </a:t>
            </a:r>
          </a:p>
          <a:p>
            <a:r>
              <a:rPr lang="en-GB" dirty="0"/>
              <a:t>Sense of being adrift: ‘What am I doing?’ Clarity purpose – nature of ‘being at university’ – not only task structures – wider identity work. Part of connections.</a:t>
            </a:r>
          </a:p>
          <a:p>
            <a:r>
              <a:rPr lang="en-GB" dirty="0"/>
              <a:t>Human activity: checking in (forgotten after first efforts – needs to be sustained)</a:t>
            </a:r>
          </a:p>
          <a:p>
            <a:r>
              <a:rPr lang="en-GB" dirty="0"/>
              <a:t>Spaces have a mindset and a physicality – both bring barriers and benefits in the online ‘learning environment’ – accessibility/inclusion – international students living circumstances, blurring work and leisure spaces and impact on mental health. </a:t>
            </a:r>
          </a:p>
          <a:p>
            <a:endParaRPr lang="en-GB" dirty="0"/>
          </a:p>
        </p:txBody>
      </p:sp>
      <p:sp>
        <p:nvSpPr>
          <p:cNvPr id="4" name="Slide Number Placeholder 3"/>
          <p:cNvSpPr>
            <a:spLocks noGrp="1"/>
          </p:cNvSpPr>
          <p:nvPr>
            <p:ph type="sldNum" sz="quarter" idx="5"/>
          </p:nvPr>
        </p:nvSpPr>
        <p:spPr/>
        <p:txBody>
          <a:bodyPr/>
          <a:lstStyle/>
          <a:p>
            <a:fld id="{5C1DF00A-B8A2-4763-979A-30C644FF3450}" type="slidenum">
              <a:rPr lang="en-GB" smtClean="0"/>
              <a:t>6</a:t>
            </a:fld>
            <a:endParaRPr lang="en-GB"/>
          </a:p>
        </p:txBody>
      </p:sp>
    </p:spTree>
    <p:extLst>
      <p:ext uri="{BB962C8B-B14F-4D97-AF65-F5344CB8AC3E}">
        <p14:creationId xmlns:p14="http://schemas.microsoft.com/office/powerpoint/2010/main" val="1347379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1DF00A-B8A2-4763-979A-30C644FF3450}" type="slidenum">
              <a:rPr lang="en-GB" smtClean="0"/>
              <a:t>7</a:t>
            </a:fld>
            <a:endParaRPr lang="en-GB"/>
          </a:p>
        </p:txBody>
      </p:sp>
    </p:spTree>
    <p:extLst>
      <p:ext uri="{BB962C8B-B14F-4D97-AF65-F5344CB8AC3E}">
        <p14:creationId xmlns:p14="http://schemas.microsoft.com/office/powerpoint/2010/main" val="2341746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1406507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96F6A64E-4D3E-4CB1-B5F1-95DCB550436C}" type="datetimeFigureOut">
              <a:rPr lang="en-GB" smtClean="0"/>
              <a:t>06/12/2021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2AE01CB1-1538-4CEA-8BDF-A02FF4416B45}" type="slidenum">
              <a:rPr lang="en-GB" smtClean="0"/>
              <a:t>‹#›</a:t>
            </a:fld>
            <a:endParaRPr lang="en-GB"/>
          </a:p>
        </p:txBody>
      </p:sp>
    </p:spTree>
    <p:extLst>
      <p:ext uri="{BB962C8B-B14F-4D97-AF65-F5344CB8AC3E}">
        <p14:creationId xmlns:p14="http://schemas.microsoft.com/office/powerpoint/2010/main" val="3245285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96F6A64E-4D3E-4CB1-B5F1-95DCB550436C}" type="datetimeFigureOut">
              <a:rPr lang="en-GB" smtClean="0"/>
              <a:t>06/12/2021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2AE01CB1-1538-4CEA-8BDF-A02FF4416B45}" type="slidenum">
              <a:rPr lang="en-GB" smtClean="0"/>
              <a:t>‹#›</a:t>
            </a:fld>
            <a:endParaRPr lang="en-GB"/>
          </a:p>
        </p:txBody>
      </p:sp>
    </p:spTree>
    <p:extLst>
      <p:ext uri="{BB962C8B-B14F-4D97-AF65-F5344CB8AC3E}">
        <p14:creationId xmlns:p14="http://schemas.microsoft.com/office/powerpoint/2010/main" val="38556841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96F6A64E-4D3E-4CB1-B5F1-95DCB550436C}" type="datetimeFigureOut">
              <a:rPr lang="en-GB" smtClean="0"/>
              <a:t>06/12/2021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2AE01CB1-1538-4CEA-8BDF-A02FF4416B45}" type="slidenum">
              <a:rPr lang="en-GB" smtClean="0"/>
              <a:t>‹#›</a:t>
            </a:fld>
            <a:endParaRPr lang="en-GB"/>
          </a:p>
        </p:txBody>
      </p:sp>
    </p:spTree>
    <p:extLst>
      <p:ext uri="{BB962C8B-B14F-4D97-AF65-F5344CB8AC3E}">
        <p14:creationId xmlns:p14="http://schemas.microsoft.com/office/powerpoint/2010/main" val="23006535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4397" y="-27384"/>
            <a:ext cx="12194133" cy="685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43339" y="4677139"/>
            <a:ext cx="9409045" cy="960107"/>
          </a:xfrm>
        </p:spPr>
        <p:txBody>
          <a:bodyPr/>
          <a:lstStyle>
            <a:lvl1pPr>
              <a:defRPr sz="5333"/>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43339" y="5733256"/>
            <a:ext cx="8534400" cy="727232"/>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1487833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621" y="-27384"/>
            <a:ext cx="12202667" cy="68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335360" y="3861048"/>
            <a:ext cx="9409045" cy="1296144"/>
          </a:xfrm>
        </p:spPr>
        <p:txBody>
          <a:bodyPr/>
          <a:lstStyle>
            <a:lvl1pPr>
              <a:defRPr sz="5333"/>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5198045"/>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19753793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229791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a:stretch/>
        </p:blipFill>
        <p:spPr bwMode="auto">
          <a:xfrm>
            <a:off x="-30486" y="-27384"/>
            <a:ext cx="12240683" cy="641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914400" y="1550981"/>
            <a:ext cx="10363200" cy="1362075"/>
          </a:xfrm>
        </p:spPr>
        <p:txBody>
          <a:bodyPr anchor="t"/>
          <a:lstStyle>
            <a:lvl1pPr algn="l">
              <a:defRPr sz="5333"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4267"/>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38754522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28147595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72"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5915185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3123921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18755693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4408721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1"/>
          </a:xfrm>
        </p:spPr>
        <p:txBody>
          <a:bodyPr anchor="b"/>
          <a:lstStyle>
            <a:lvl1pPr algn="l">
              <a:defRPr sz="2667" b="1"/>
            </a:lvl1pPr>
          </a:lstStyle>
          <a:p>
            <a:r>
              <a:rPr lang="en-US"/>
              <a:t>Click to edit Master title style</a:t>
            </a:r>
            <a:endParaRPr lang="en-GB"/>
          </a:p>
        </p:txBody>
      </p:sp>
      <p:sp>
        <p:nvSpPr>
          <p:cNvPr id="3" name="Content Placeholder 2"/>
          <p:cNvSpPr>
            <a:spLocks noGrp="1"/>
          </p:cNvSpPr>
          <p:nvPr>
            <p:ph idx="1"/>
          </p:nvPr>
        </p:nvSpPr>
        <p:spPr>
          <a:xfrm>
            <a:off x="4766733" y="273053"/>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4153988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36122712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14599717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27077213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1525441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5138931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214106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06/12/2021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2333125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72"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06/12/2021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88886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96F6A64E-4D3E-4CB1-B5F1-95DCB550436C}" type="datetimeFigureOut">
              <a:rPr lang="en-GB" smtClean="0"/>
              <a:t>06/12/2021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2AE01CB1-1538-4CEA-8BDF-A02FF4416B45}" type="slidenum">
              <a:rPr lang="en-GB" smtClean="0"/>
              <a:t>‹#›</a:t>
            </a:fld>
            <a:endParaRPr lang="en-GB"/>
          </a:p>
        </p:txBody>
      </p:sp>
    </p:spTree>
    <p:extLst>
      <p:ext uri="{BB962C8B-B14F-4D97-AF65-F5344CB8AC3E}">
        <p14:creationId xmlns:p14="http://schemas.microsoft.com/office/powerpoint/2010/main" val="12803157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06/12/2021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2258324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06/12/2021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181964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1"/>
          </a:xfrm>
        </p:spPr>
        <p:txBody>
          <a:bodyPr anchor="b"/>
          <a:lstStyle>
            <a:lvl1pPr algn="l">
              <a:defRPr sz="2667" b="1"/>
            </a:lvl1pPr>
          </a:lstStyle>
          <a:p>
            <a:r>
              <a:rPr lang="en-US"/>
              <a:t>Click to edit Master title style</a:t>
            </a:r>
            <a:endParaRPr lang="en-GB"/>
          </a:p>
        </p:txBody>
      </p:sp>
      <p:sp>
        <p:nvSpPr>
          <p:cNvPr id="3" name="Content Placeholder 2"/>
          <p:cNvSpPr>
            <a:spLocks noGrp="1"/>
          </p:cNvSpPr>
          <p:nvPr>
            <p:ph idx="1"/>
          </p:nvPr>
        </p:nvSpPr>
        <p:spPr>
          <a:xfrm>
            <a:off x="4766733" y="273053"/>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06/12/2021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9324241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endParaRPr lang="en-GB"/>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06/12/2021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1348702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6829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9640409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06/12/2021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21749945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06/12/2021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7433390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val="0"/>
              </a:ext>
            </a:extLst>
          </a:blip>
          <a:srcRect/>
          <a:stretch/>
        </p:blipFill>
        <p:spPr bwMode="auto">
          <a:xfrm>
            <a:off x="-30486" y="-27384"/>
            <a:ext cx="12240683" cy="641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911424" y="2564906"/>
            <a:ext cx="10363200" cy="3204071"/>
          </a:xfrm>
        </p:spPr>
        <p:txBody>
          <a:bodyPr anchor="t"/>
          <a:lstStyle>
            <a:lvl1pPr algn="l">
              <a:defRPr sz="5333"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06/12/2021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5202194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06/12/2021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3296304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96F6A64E-4D3E-4CB1-B5F1-95DCB550436C}" type="datetimeFigureOut">
              <a:rPr lang="en-GB" smtClean="0"/>
              <a:t>06/12/2021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2AE01CB1-1538-4CEA-8BDF-A02FF4416B45}"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38649636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72"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06/12/2021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8728575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06/12/2021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6924746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06/12/2021</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76989960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1"/>
          </a:xfrm>
        </p:spPr>
        <p:txBody>
          <a:bodyPr anchor="b"/>
          <a:lstStyle>
            <a:lvl1pPr algn="l">
              <a:defRPr sz="2667" b="1"/>
            </a:lvl1pPr>
          </a:lstStyle>
          <a:p>
            <a:r>
              <a:rPr lang="en-US"/>
              <a:t>Click to edit Master title style</a:t>
            </a:r>
            <a:endParaRPr lang="en-GB"/>
          </a:p>
        </p:txBody>
      </p:sp>
      <p:sp>
        <p:nvSpPr>
          <p:cNvPr id="3" name="Content Placeholder 2"/>
          <p:cNvSpPr>
            <a:spLocks noGrp="1"/>
          </p:cNvSpPr>
          <p:nvPr>
            <p:ph idx="1"/>
          </p:nvPr>
        </p:nvSpPr>
        <p:spPr>
          <a:xfrm>
            <a:off x="4766733" y="273053"/>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06/12/2021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8769846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06/12/2021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14528402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06/12/2021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30497740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06/12/2021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0204775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0" y="0"/>
            <a:ext cx="12192000" cy="5509260"/>
          </a:xfrm>
          <a:prstGeom prst="rect">
            <a:avLst/>
          </a:prstGeom>
        </p:spPr>
      </p:pic>
    </p:spTree>
    <p:extLst>
      <p:ext uri="{BB962C8B-B14F-4D97-AF65-F5344CB8AC3E}">
        <p14:creationId xmlns:p14="http://schemas.microsoft.com/office/powerpoint/2010/main" val="114175515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3" name="Picture 2"/>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0" y="0"/>
            <a:ext cx="12192000" cy="3033604"/>
          </a:xfrm>
          <a:prstGeom prst="rect">
            <a:avLst/>
          </a:prstGeom>
        </p:spPr>
      </p:pic>
    </p:spTree>
    <p:extLst>
      <p:ext uri="{BB962C8B-B14F-4D97-AF65-F5344CB8AC3E}">
        <p14:creationId xmlns:p14="http://schemas.microsoft.com/office/powerpoint/2010/main" val="3934175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4202144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96F6A64E-4D3E-4CB1-B5F1-95DCB550436C}" type="datetimeFigureOut">
              <a:rPr lang="en-GB" smtClean="0"/>
              <a:t>06/12/2021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2AE01CB1-1538-4CEA-8BDF-A02FF4416B45}" type="slidenum">
              <a:rPr lang="en-GB" smtClean="0"/>
              <a:t>‹#›</a:t>
            </a:fld>
            <a:endParaRPr lang="en-GB"/>
          </a:p>
        </p:txBody>
      </p:sp>
    </p:spTree>
    <p:extLst>
      <p:ext uri="{BB962C8B-B14F-4D97-AF65-F5344CB8AC3E}">
        <p14:creationId xmlns:p14="http://schemas.microsoft.com/office/powerpoint/2010/main" val="17428889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val="0"/>
              </a:ext>
            </a:extLst>
          </a:blip>
          <a:srcRect l="-602"/>
          <a:stretch/>
        </p:blipFill>
        <p:spPr>
          <a:xfrm>
            <a:off x="-144693" y="-179615"/>
            <a:ext cx="12350892" cy="1718525"/>
          </a:xfrm>
          <a:prstGeom prst="rect">
            <a:avLst/>
          </a:prstGeom>
        </p:spPr>
      </p:pic>
    </p:spTree>
    <p:extLst>
      <p:ext uri="{BB962C8B-B14F-4D97-AF65-F5344CB8AC3E}">
        <p14:creationId xmlns:p14="http://schemas.microsoft.com/office/powerpoint/2010/main" val="110388852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191744456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23398906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38926871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214605658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357614347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42514420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15231404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6FCF951A-399C-41BA-8876-3438504FE2E6}" type="datetimeFigureOut">
              <a:rPr lang="en-GB" smtClean="0"/>
              <a:t>06/12/2021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9069322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270475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96F6A64E-4D3E-4CB1-B5F1-95DCB550436C}" type="datetimeFigureOut">
              <a:rPr lang="en-GB" smtClean="0"/>
              <a:t>06/12/2021</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2AE01CB1-1538-4CEA-8BDF-A02FF4416B45}" type="slidenum">
              <a:rPr lang="en-GB" smtClean="0"/>
              <a:t>‹#›</a:t>
            </a:fld>
            <a:endParaRPr lang="en-GB"/>
          </a:p>
        </p:txBody>
      </p:sp>
    </p:spTree>
    <p:extLst>
      <p:ext uri="{BB962C8B-B14F-4D97-AF65-F5344CB8AC3E}">
        <p14:creationId xmlns:p14="http://schemas.microsoft.com/office/powerpoint/2010/main" val="5750450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81799872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0762548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06/12/2021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3155925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06/12/2021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5255071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06/12/2021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35285176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06/12/2021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94274492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06/12/2021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7970101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06/12/2021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17301804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54643795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13420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96F6A64E-4D3E-4CB1-B5F1-95DCB550436C}" type="datetimeFigureOut">
              <a:rPr lang="en-GB" smtClean="0"/>
              <a:t>06/12/2021</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2AE01CB1-1538-4CEA-8BDF-A02FF4416B45}" type="slidenum">
              <a:rPr lang="en-GB" smtClean="0"/>
              <a:t>‹#›</a:t>
            </a:fld>
            <a:endParaRPr lang="en-GB"/>
          </a:p>
        </p:txBody>
      </p:sp>
    </p:spTree>
    <p:extLst>
      <p:ext uri="{BB962C8B-B14F-4D97-AF65-F5344CB8AC3E}">
        <p14:creationId xmlns:p14="http://schemas.microsoft.com/office/powerpoint/2010/main" val="82262270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06/12/2021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42757638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06/12/2021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61269452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06/12/2021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17861133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06/12/2021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405512133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06/12/2021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1648722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06/12/2021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6429234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06/12/2021</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00774962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06/12/2021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3202155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06/12/2021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15044261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06/12/2021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264504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96F6A64E-4D3E-4CB1-B5F1-95DCB550436C}" type="datetimeFigureOut">
              <a:rPr lang="en-GB" smtClean="0"/>
              <a:t>06/12/2021</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2AE01CB1-1538-4CEA-8BDF-A02FF4416B45}" type="slidenum">
              <a:rPr lang="en-GB" smtClean="0"/>
              <a:t>‹#›</a:t>
            </a:fld>
            <a:endParaRPr lang="en-GB"/>
          </a:p>
        </p:txBody>
      </p:sp>
    </p:spTree>
    <p:extLst>
      <p:ext uri="{BB962C8B-B14F-4D97-AF65-F5344CB8AC3E}">
        <p14:creationId xmlns:p14="http://schemas.microsoft.com/office/powerpoint/2010/main" val="32542569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06/12/2021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2109025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96F6A64E-4D3E-4CB1-B5F1-95DCB550436C}" type="datetimeFigureOut">
              <a:rPr lang="en-GB" smtClean="0"/>
              <a:t>06/12/2021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2AE01CB1-1538-4CEA-8BDF-A02FF4416B45}" type="slidenum">
              <a:rPr lang="en-GB" smtClean="0"/>
              <a:t>‹#›</a:t>
            </a:fld>
            <a:endParaRPr lang="en-GB"/>
          </a:p>
        </p:txBody>
      </p:sp>
    </p:spTree>
    <p:extLst>
      <p:ext uri="{BB962C8B-B14F-4D97-AF65-F5344CB8AC3E}">
        <p14:creationId xmlns:p14="http://schemas.microsoft.com/office/powerpoint/2010/main" val="4089482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7.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1.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theme" Target="../theme/theme5.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6" Type="http://schemas.openxmlformats.org/officeDocument/2006/relationships/image" Target="../media/image3.png"/><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image" Target="../media/image12.jpeg"/><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image" Target="../media/image1.pn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image" Target="../media/image16.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image" Target="../media/image1.png"/><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7.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24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5" cstate="screen">
            <a:extLst>
              <a:ext uri="{28A0092B-C50C-407E-A947-70E740481C1C}">
                <a14:useLocalDpi xmlns:a14="http://schemas.microsoft.com/office/drawing/2010/main" val="0"/>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96F6A64E-4D3E-4CB1-B5F1-95DCB550436C}" type="datetimeFigureOut">
              <a:rPr lang="en-GB" smtClean="0"/>
              <a:t>06/12/2021</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2AE01CB1-1538-4CEA-8BDF-A02FF4416B45}" type="slidenum">
              <a:rPr lang="en-GB" smtClean="0"/>
              <a:t>‹#›</a:t>
            </a:fld>
            <a:endParaRPr lang="en-GB"/>
          </a:p>
        </p:txBody>
      </p:sp>
    </p:spTree>
    <p:extLst>
      <p:ext uri="{BB962C8B-B14F-4D97-AF65-F5344CB8AC3E}">
        <p14:creationId xmlns:p14="http://schemas.microsoft.com/office/powerpoint/2010/main" val="27324749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6"/>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24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15" cstate="screen">
            <a:extLst>
              <a:ext uri="{28A0092B-C50C-407E-A947-70E740481C1C}">
                <a14:useLocalDpi xmlns:a14="http://schemas.microsoft.com/office/drawing/2010/main" val="0"/>
              </a:ext>
            </a:extLst>
          </a:blip>
          <a:srcRect/>
          <a:stretch/>
        </p:blipFill>
        <p:spPr bwMode="auto">
          <a:xfrm>
            <a:off x="0" y="6042116"/>
            <a:ext cx="12192000" cy="8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867">
                <a:latin typeface="+mn-lt"/>
                <a:cs typeface="+mn-cs"/>
              </a:defRPr>
            </a:lvl1pPr>
          </a:lstStyle>
          <a:p>
            <a:fld id="{6FCF951A-399C-41BA-8876-3438504FE2E6}" type="datetimeFigureOut">
              <a:rPr lang="en-GB" smtClean="0"/>
              <a:t>06/12/2021</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867">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867">
                <a:latin typeface="+mn-lt"/>
                <a:cs typeface="+mn-cs"/>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66755325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1" fontAlgn="base" hangingPunct="1">
        <a:spcBef>
          <a:spcPct val="0"/>
        </a:spcBef>
        <a:spcAft>
          <a:spcPct val="0"/>
        </a:spcAft>
        <a:defRPr sz="5867" b="1">
          <a:solidFill>
            <a:schemeClr val="tx2"/>
          </a:solidFill>
          <a:latin typeface="+mj-lt"/>
          <a:ea typeface="+mj-ea"/>
          <a:cs typeface="+mj-cs"/>
        </a:defRPr>
      </a:lvl1pPr>
      <a:lvl2pPr algn="l" rtl="0" eaLnBrk="1" fontAlgn="base" hangingPunct="1">
        <a:spcBef>
          <a:spcPct val="0"/>
        </a:spcBef>
        <a:spcAft>
          <a:spcPct val="0"/>
        </a:spcAft>
        <a:defRPr sz="5867" b="1">
          <a:solidFill>
            <a:schemeClr val="tx2"/>
          </a:solidFill>
          <a:latin typeface="Calibri" pitchFamily="34" charset="0"/>
        </a:defRPr>
      </a:lvl2pPr>
      <a:lvl3pPr algn="l" rtl="0" eaLnBrk="1" fontAlgn="base" hangingPunct="1">
        <a:spcBef>
          <a:spcPct val="0"/>
        </a:spcBef>
        <a:spcAft>
          <a:spcPct val="0"/>
        </a:spcAft>
        <a:defRPr sz="5867" b="1">
          <a:solidFill>
            <a:schemeClr val="tx2"/>
          </a:solidFill>
          <a:latin typeface="Calibri" pitchFamily="34" charset="0"/>
        </a:defRPr>
      </a:lvl3pPr>
      <a:lvl4pPr algn="l" rtl="0" eaLnBrk="1" fontAlgn="base" hangingPunct="1">
        <a:spcBef>
          <a:spcPct val="0"/>
        </a:spcBef>
        <a:spcAft>
          <a:spcPct val="0"/>
        </a:spcAft>
        <a:defRPr sz="5867" b="1">
          <a:solidFill>
            <a:schemeClr val="tx2"/>
          </a:solidFill>
          <a:latin typeface="Calibri" pitchFamily="34" charset="0"/>
        </a:defRPr>
      </a:lvl4pPr>
      <a:lvl5pPr algn="l" rtl="0" eaLnBrk="1" fontAlgn="base" hangingPunct="1">
        <a:spcBef>
          <a:spcPct val="0"/>
        </a:spcBef>
        <a:spcAft>
          <a:spcPct val="0"/>
        </a:spcAft>
        <a:defRPr sz="5867" b="1">
          <a:solidFill>
            <a:schemeClr val="tx2"/>
          </a:solidFill>
          <a:latin typeface="Calibri" pitchFamily="34" charset="0"/>
        </a:defRPr>
      </a:lvl5pPr>
      <a:lvl6pPr marL="609585" algn="l" rtl="0" eaLnBrk="1" fontAlgn="base" hangingPunct="1">
        <a:spcBef>
          <a:spcPct val="0"/>
        </a:spcBef>
        <a:spcAft>
          <a:spcPct val="0"/>
        </a:spcAft>
        <a:defRPr sz="5867" b="1">
          <a:solidFill>
            <a:schemeClr val="tx2"/>
          </a:solidFill>
          <a:latin typeface="Arial" charset="0"/>
        </a:defRPr>
      </a:lvl6pPr>
      <a:lvl7pPr marL="1219170" algn="l" rtl="0" eaLnBrk="1" fontAlgn="base" hangingPunct="1">
        <a:spcBef>
          <a:spcPct val="0"/>
        </a:spcBef>
        <a:spcAft>
          <a:spcPct val="0"/>
        </a:spcAft>
        <a:defRPr sz="5867" b="1">
          <a:solidFill>
            <a:schemeClr val="tx2"/>
          </a:solidFill>
          <a:latin typeface="Arial" charset="0"/>
        </a:defRPr>
      </a:lvl7pPr>
      <a:lvl8pPr marL="1828754" algn="l" rtl="0" eaLnBrk="1" fontAlgn="base" hangingPunct="1">
        <a:spcBef>
          <a:spcPct val="0"/>
        </a:spcBef>
        <a:spcAft>
          <a:spcPct val="0"/>
        </a:spcAft>
        <a:defRPr sz="5867" b="1">
          <a:solidFill>
            <a:schemeClr val="tx2"/>
          </a:solidFill>
          <a:latin typeface="Arial" charset="0"/>
        </a:defRPr>
      </a:lvl8pPr>
      <a:lvl9pPr marL="2438339" algn="l" rtl="0" eaLnBrk="1" fontAlgn="base" hangingPunct="1">
        <a:spcBef>
          <a:spcPct val="0"/>
        </a:spcBef>
        <a:spcAft>
          <a:spcPct val="0"/>
        </a:spcAft>
        <a:defRPr sz="5867" b="1">
          <a:solidFill>
            <a:schemeClr val="tx2"/>
          </a:solidFill>
          <a:latin typeface="Arial" charset="0"/>
        </a:defRPr>
      </a:lvl9pPr>
    </p:titleStyle>
    <p:bodyStyle>
      <a:lvl1pPr marL="609585" indent="-609585" algn="l" rtl="0" eaLnBrk="1" fontAlgn="base" hangingPunct="1">
        <a:spcBef>
          <a:spcPct val="20000"/>
        </a:spcBef>
        <a:spcAft>
          <a:spcPct val="0"/>
        </a:spcAft>
        <a:buFontTx/>
        <a:buBlip>
          <a:blip r:embed="rId16"/>
        </a:buBlip>
        <a:defRPr sz="4267">
          <a:solidFill>
            <a:schemeClr val="tx1"/>
          </a:solidFill>
          <a:latin typeface="+mn-lt"/>
          <a:ea typeface="+mn-ea"/>
          <a:cs typeface="+mn-cs"/>
        </a:defRPr>
      </a:lvl1pPr>
      <a:lvl2pPr marL="990575" indent="-380990" algn="l" rtl="0" eaLnBrk="1" fontAlgn="base" hangingPunct="1">
        <a:spcBef>
          <a:spcPct val="20000"/>
        </a:spcBef>
        <a:spcAft>
          <a:spcPct val="0"/>
        </a:spcAft>
        <a:buChar char="–"/>
        <a:defRPr sz="3733">
          <a:solidFill>
            <a:schemeClr val="tx1"/>
          </a:solidFill>
          <a:latin typeface="+mn-lt"/>
        </a:defRPr>
      </a:lvl2pPr>
      <a:lvl3pPr marL="1523962" indent="-304792" algn="l" rtl="0" eaLnBrk="1" fontAlgn="base" hangingPunct="1">
        <a:spcBef>
          <a:spcPct val="20000"/>
        </a:spcBef>
        <a:spcAft>
          <a:spcPct val="0"/>
        </a:spcAft>
        <a:buChar char="•"/>
        <a:defRPr sz="3200">
          <a:solidFill>
            <a:schemeClr val="tx1"/>
          </a:solidFill>
          <a:latin typeface="+mn-lt"/>
        </a:defRPr>
      </a:lvl3pPr>
      <a:lvl4pPr marL="2133547" indent="-304792" algn="l" rtl="0" eaLnBrk="1" fontAlgn="base" hangingPunct="1">
        <a:spcBef>
          <a:spcPct val="20000"/>
        </a:spcBef>
        <a:spcAft>
          <a:spcPct val="0"/>
        </a:spcAft>
        <a:buChar char="–"/>
        <a:defRPr sz="2667">
          <a:solidFill>
            <a:schemeClr val="tx1"/>
          </a:solidFill>
          <a:latin typeface="+mn-lt"/>
        </a:defRPr>
      </a:lvl4pPr>
      <a:lvl5pPr marL="2743131" indent="-304792" algn="l" rtl="0" eaLnBrk="1" fontAlgn="base" hangingPunct="1">
        <a:spcBef>
          <a:spcPct val="20000"/>
        </a:spcBef>
        <a:spcAft>
          <a:spcPct val="0"/>
        </a:spcAft>
        <a:buChar char="»"/>
        <a:defRPr sz="2667">
          <a:solidFill>
            <a:schemeClr val="tx1"/>
          </a:solidFill>
          <a:latin typeface="+mn-lt"/>
        </a:defRPr>
      </a:lvl5pPr>
      <a:lvl6pPr marL="3352716" indent="-304792" algn="l" rtl="0" eaLnBrk="1" fontAlgn="base" hangingPunct="1">
        <a:spcBef>
          <a:spcPct val="20000"/>
        </a:spcBef>
        <a:spcAft>
          <a:spcPct val="0"/>
        </a:spcAft>
        <a:buChar char="»"/>
        <a:defRPr sz="2667">
          <a:solidFill>
            <a:schemeClr val="tx1"/>
          </a:solidFill>
          <a:latin typeface="+mn-lt"/>
        </a:defRPr>
      </a:lvl6pPr>
      <a:lvl7pPr marL="3962301" indent="-304792" algn="l" rtl="0" eaLnBrk="1" fontAlgn="base" hangingPunct="1">
        <a:spcBef>
          <a:spcPct val="20000"/>
        </a:spcBef>
        <a:spcAft>
          <a:spcPct val="0"/>
        </a:spcAft>
        <a:buChar char="»"/>
        <a:defRPr sz="2667">
          <a:solidFill>
            <a:schemeClr val="tx1"/>
          </a:solidFill>
          <a:latin typeface="+mn-lt"/>
        </a:defRPr>
      </a:lvl7pPr>
      <a:lvl8pPr marL="4571886" indent="-304792" algn="l" rtl="0" eaLnBrk="1" fontAlgn="base" hangingPunct="1">
        <a:spcBef>
          <a:spcPct val="20000"/>
        </a:spcBef>
        <a:spcAft>
          <a:spcPct val="0"/>
        </a:spcAft>
        <a:buChar char="»"/>
        <a:defRPr sz="2667">
          <a:solidFill>
            <a:schemeClr val="tx1"/>
          </a:solidFill>
          <a:latin typeface="+mn-lt"/>
        </a:defRPr>
      </a:lvl8pPr>
      <a:lvl9pPr marL="5181470" indent="-304792" algn="l" rtl="0" eaLnBrk="1" fontAlgn="base" hangingPunct="1">
        <a:spcBef>
          <a:spcPct val="20000"/>
        </a:spcBef>
        <a:spcAft>
          <a:spcPct val="0"/>
        </a:spcAft>
        <a:buChar char="»"/>
        <a:defRPr sz="2667">
          <a:solidFill>
            <a:schemeClr val="tx1"/>
          </a:solidFill>
          <a:latin typeface="+mn-lt"/>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24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4" cstate="screen">
            <a:extLst>
              <a:ext uri="{28A0092B-C50C-407E-A947-70E740481C1C}">
                <a14:useLocalDpi xmlns:a14="http://schemas.microsoft.com/office/drawing/2010/main" val="0"/>
              </a:ext>
            </a:extLst>
          </a:blip>
          <a:srcRect/>
          <a:stretch/>
        </p:blipFill>
        <p:spPr bwMode="auto">
          <a:xfrm>
            <a:off x="-30486" y="-27384"/>
            <a:ext cx="12240683" cy="641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239350" y="485800"/>
            <a:ext cx="9409045"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85384978-FF33-4943-AA93-CA0F6CF72124}" type="datetimeFigureOut">
              <a:rPr lang="en-GB" smtClean="0"/>
              <a:t>06/12/2021</a:t>
            </a:fld>
            <a:endParaRPr lang="en-GB"/>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350669632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24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7"/>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eaLnBrk="0" hangingPunct="0">
              <a:defRPr sz="1600" smtClean="0">
                <a:solidFill>
                  <a:schemeClr val="tx1">
                    <a:tint val="75000"/>
                  </a:schemeClr>
                </a:solidFill>
                <a:cs typeface="+mn-cs"/>
              </a:defRPr>
            </a:lvl1pPr>
          </a:lstStyle>
          <a:p>
            <a:pPr>
              <a:defRPr/>
            </a:pPr>
            <a:fld id="{9FADD070-3693-41F0-BADB-35FB541A71E6}" type="datetimeFigureOut">
              <a:rPr lang="en-GB"/>
              <a:pPr>
                <a:defRPr/>
              </a:pPr>
              <a:t>06/12/2021</a:t>
            </a:fld>
            <a:endParaRPr lang="en-GB"/>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eaLnBrk="0" hangingPunct="0">
              <a:defRPr sz="16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eaLnBrk="0" hangingPunct="0">
              <a:defRPr sz="16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1570534034"/>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Calibri" pitchFamily="34" charset="0"/>
        </a:defRPr>
      </a:lvl2pPr>
      <a:lvl3pPr algn="ctr" rtl="0" eaLnBrk="1" fontAlgn="base" hangingPunct="1">
        <a:spcBef>
          <a:spcPct val="0"/>
        </a:spcBef>
        <a:spcAft>
          <a:spcPct val="0"/>
        </a:spcAft>
        <a:defRPr sz="5867">
          <a:solidFill>
            <a:schemeClr val="tx1"/>
          </a:solidFill>
          <a:latin typeface="Calibri" pitchFamily="34" charset="0"/>
        </a:defRPr>
      </a:lvl3pPr>
      <a:lvl4pPr algn="ctr" rtl="0" eaLnBrk="1" fontAlgn="base" hangingPunct="1">
        <a:spcBef>
          <a:spcPct val="0"/>
        </a:spcBef>
        <a:spcAft>
          <a:spcPct val="0"/>
        </a:spcAft>
        <a:defRPr sz="5867">
          <a:solidFill>
            <a:schemeClr val="tx1"/>
          </a:solidFill>
          <a:latin typeface="Calibri" pitchFamily="34" charset="0"/>
        </a:defRPr>
      </a:lvl4pPr>
      <a:lvl5pPr algn="ctr" rtl="0" eaLnBrk="1" fontAlgn="base" hangingPunct="1">
        <a:spcBef>
          <a:spcPct val="0"/>
        </a:spcBef>
        <a:spcAft>
          <a:spcPct val="0"/>
        </a:spcAft>
        <a:defRPr sz="5867">
          <a:solidFill>
            <a:schemeClr val="tx1"/>
          </a:solidFill>
          <a:latin typeface="Calibri" pitchFamily="34" charset="0"/>
        </a:defRPr>
      </a:lvl5pPr>
      <a:lvl6pPr marL="609585" algn="ctr" rtl="0" eaLnBrk="1" fontAlgn="base" hangingPunct="1">
        <a:spcBef>
          <a:spcPct val="0"/>
        </a:spcBef>
        <a:spcAft>
          <a:spcPct val="0"/>
        </a:spcAft>
        <a:defRPr sz="5867">
          <a:solidFill>
            <a:schemeClr val="tx1"/>
          </a:solidFill>
          <a:latin typeface="Calibri" pitchFamily="34" charset="0"/>
        </a:defRPr>
      </a:lvl6pPr>
      <a:lvl7pPr marL="1219170" algn="ctr" rtl="0" eaLnBrk="1" fontAlgn="base" hangingPunct="1">
        <a:spcBef>
          <a:spcPct val="0"/>
        </a:spcBef>
        <a:spcAft>
          <a:spcPct val="0"/>
        </a:spcAft>
        <a:defRPr sz="5867">
          <a:solidFill>
            <a:schemeClr val="tx1"/>
          </a:solidFill>
          <a:latin typeface="Calibri" pitchFamily="34" charset="0"/>
        </a:defRPr>
      </a:lvl7pPr>
      <a:lvl8pPr marL="1828754" algn="ctr" rtl="0" eaLnBrk="1" fontAlgn="base" hangingPunct="1">
        <a:spcBef>
          <a:spcPct val="0"/>
        </a:spcBef>
        <a:spcAft>
          <a:spcPct val="0"/>
        </a:spcAft>
        <a:defRPr sz="5867">
          <a:solidFill>
            <a:schemeClr val="tx1"/>
          </a:solidFill>
          <a:latin typeface="Calibri" pitchFamily="34" charset="0"/>
        </a:defRPr>
      </a:lvl8pPr>
      <a:lvl9pPr marL="2438339" algn="ctr" rtl="0" eaLnBrk="1" fontAlgn="base" hangingPunct="1">
        <a:spcBef>
          <a:spcPct val="0"/>
        </a:spcBef>
        <a:spcAft>
          <a:spcPct val="0"/>
        </a:spcAft>
        <a:defRPr sz="5867">
          <a:solidFill>
            <a:schemeClr val="tx1"/>
          </a:solidFill>
          <a:latin typeface="Calibri" pitchFamily="34" charset="0"/>
        </a:defRPr>
      </a:lvl9pPr>
    </p:titleStyle>
    <p:bodyStyle>
      <a:lvl1pPr marL="457189" indent="-457189" algn="l" rtl="0" eaLnBrk="1" fontAlgn="base" hangingPunct="1">
        <a:spcBef>
          <a:spcPct val="20000"/>
        </a:spcBef>
        <a:spcAft>
          <a:spcPct val="0"/>
        </a:spcAft>
        <a:buFont typeface="Arial" charset="0"/>
        <a:buChar char="•"/>
        <a:defRPr sz="4267" kern="1200">
          <a:solidFill>
            <a:schemeClr val="tx1"/>
          </a:solidFill>
          <a:latin typeface="+mn-lt"/>
          <a:ea typeface="+mn-ea"/>
          <a:cs typeface="+mn-cs"/>
        </a:defRPr>
      </a:lvl1pPr>
      <a:lvl2pPr marL="990575" indent="-380990" algn="l" rtl="0" eaLnBrk="1" fontAlgn="base" hangingPunct="1">
        <a:spcBef>
          <a:spcPct val="20000"/>
        </a:spcBef>
        <a:spcAft>
          <a:spcPct val="0"/>
        </a:spcAft>
        <a:buFont typeface="Arial" charset="0"/>
        <a:buChar char="–"/>
        <a:defRPr sz="3733" kern="1200">
          <a:solidFill>
            <a:schemeClr val="tx1"/>
          </a:solidFill>
          <a:latin typeface="+mn-lt"/>
          <a:ea typeface="+mn-ea"/>
          <a:cs typeface="+mn-cs"/>
        </a:defRPr>
      </a:lvl2pPr>
      <a:lvl3pPr marL="1523962" indent="-304792"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3pPr>
      <a:lvl4pPr marL="2133547" indent="-304792" algn="l" rtl="0" eaLnBrk="1" fontAlgn="base" hangingPunct="1">
        <a:spcBef>
          <a:spcPct val="20000"/>
        </a:spcBef>
        <a:spcAft>
          <a:spcPct val="0"/>
        </a:spcAft>
        <a:buFont typeface="Arial" charset="0"/>
        <a:buChar char="–"/>
        <a:defRPr sz="2667" kern="1200">
          <a:solidFill>
            <a:schemeClr val="tx1"/>
          </a:solidFill>
          <a:latin typeface="+mn-lt"/>
          <a:ea typeface="+mn-ea"/>
          <a:cs typeface="+mn-cs"/>
        </a:defRPr>
      </a:lvl4pPr>
      <a:lvl5pPr marL="2743131" indent="-304792" algn="l" rtl="0" eaLnBrk="1" fontAlgn="base" hangingPunct="1">
        <a:spcBef>
          <a:spcPct val="20000"/>
        </a:spcBef>
        <a:spcAft>
          <a:spcPct val="0"/>
        </a:spcAft>
        <a:buFont typeface="Arial"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24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6FCF951A-399C-41BA-8876-3438504FE2E6}" type="datetimeFigureOut">
              <a:rPr lang="en-GB" smtClean="0"/>
              <a:t>06/12/2021</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549FDC3A-B67F-4CDB-AC57-401F6196DB68}" type="slidenum">
              <a:rPr lang="en-GB" smtClean="0"/>
              <a:t>‹#›</a:t>
            </a:fld>
            <a:endParaRPr lang="en-GB"/>
          </a:p>
        </p:txBody>
      </p:sp>
    </p:spTree>
    <p:extLst>
      <p:ext uri="{BB962C8B-B14F-4D97-AF65-F5344CB8AC3E}">
        <p14:creationId xmlns:p14="http://schemas.microsoft.com/office/powerpoint/2010/main" val="446829957"/>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6"/>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24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06/12/2021</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4" cstate="screen">
            <a:extLst>
              <a:ext uri="{28A0092B-C50C-407E-A947-70E740481C1C}">
                <a14:useLocalDpi xmlns:a14="http://schemas.microsoft.com/office/drawing/2010/main" val="0"/>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1997330474"/>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24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06/12/2021</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112283593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9.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0.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pic>
        <p:nvPicPr>
          <p:cNvPr id="7" name="Picture 6" descr="Logo&#10;&#10;Description automatically generated with medium confidence">
            <a:extLst>
              <a:ext uri="{FF2B5EF4-FFF2-40B4-BE49-F238E27FC236}">
                <a16:creationId xmlns:a16="http://schemas.microsoft.com/office/drawing/2014/main" id="{FED644F9-CCF7-4F99-84F5-DEF089D357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96" y="0"/>
            <a:ext cx="12172207" cy="6858000"/>
          </a:xfrm>
          <a:prstGeom prst="rect">
            <a:avLst/>
          </a:prstGeom>
        </p:spPr>
      </p:pic>
      <p:sp>
        <p:nvSpPr>
          <p:cNvPr id="8" name="TextBox 7">
            <a:extLst>
              <a:ext uri="{FF2B5EF4-FFF2-40B4-BE49-F238E27FC236}">
                <a16:creationId xmlns:a16="http://schemas.microsoft.com/office/drawing/2014/main" id="{18DC4A25-9475-4071-B941-A1FAC34BCA52}"/>
              </a:ext>
            </a:extLst>
          </p:cNvPr>
          <p:cNvSpPr txBox="1"/>
          <p:nvPr/>
        </p:nvSpPr>
        <p:spPr>
          <a:xfrm>
            <a:off x="5321808" y="5065776"/>
            <a:ext cx="6583680" cy="1077218"/>
          </a:xfrm>
          <a:prstGeom prst="rect">
            <a:avLst/>
          </a:prstGeom>
          <a:noFill/>
        </p:spPr>
        <p:txBody>
          <a:bodyPr wrap="square" rtlCol="0">
            <a:spAutoFit/>
          </a:bodyPr>
          <a:lstStyle/>
          <a:p>
            <a:r>
              <a:rPr lang="en-GB" sz="4000" dirty="0">
                <a:latin typeface="+mn-lt"/>
              </a:rPr>
              <a:t>Dr Jennie Mills</a:t>
            </a:r>
          </a:p>
          <a:p>
            <a:r>
              <a:rPr lang="en-GB" dirty="0">
                <a:latin typeface="+mn-lt"/>
              </a:rPr>
              <a:t>Associate Professor, Academic Development Centre</a:t>
            </a:r>
          </a:p>
        </p:txBody>
      </p:sp>
    </p:spTree>
    <p:extLst>
      <p:ext uri="{BB962C8B-B14F-4D97-AF65-F5344CB8AC3E}">
        <p14:creationId xmlns:p14="http://schemas.microsoft.com/office/powerpoint/2010/main" val="603905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41AE6689-245F-4CA1-A672-125C66880CA5}"/>
              </a:ext>
            </a:extLst>
          </p:cNvPr>
          <p:cNvSpPr>
            <a:spLocks noGrp="1"/>
          </p:cNvSpPr>
          <p:nvPr>
            <p:ph type="title"/>
          </p:nvPr>
        </p:nvSpPr>
        <p:spPr/>
        <p:txBody>
          <a:bodyPr/>
          <a:lstStyle/>
          <a:p>
            <a:r>
              <a:rPr lang="en-GB" dirty="0"/>
              <a:t>A really fun idea . . . .</a:t>
            </a:r>
          </a:p>
        </p:txBody>
      </p:sp>
      <p:sp>
        <p:nvSpPr>
          <p:cNvPr id="13" name="Content Placeholder 2">
            <a:extLst>
              <a:ext uri="{FF2B5EF4-FFF2-40B4-BE49-F238E27FC236}">
                <a16:creationId xmlns:a16="http://schemas.microsoft.com/office/drawing/2014/main" id="{8789B70C-1AAC-4117-8D80-3BAB8B6C8DDC}"/>
              </a:ext>
            </a:extLst>
          </p:cNvPr>
          <p:cNvSpPr txBox="1">
            <a:spLocks/>
          </p:cNvSpPr>
          <p:nvPr/>
        </p:nvSpPr>
        <p:spPr bwMode="auto">
          <a:xfrm>
            <a:off x="4111021" y="1177383"/>
            <a:ext cx="7751127" cy="4503234"/>
          </a:xfrm>
          <a:prstGeom prst="rect">
            <a:avLst/>
          </a:prstGeom>
          <a:gradFill>
            <a:gsLst>
              <a:gs pos="12000">
                <a:srgbClr val="FEF9FE"/>
              </a:gs>
              <a:gs pos="0">
                <a:srgbClr val="FBF5F5"/>
              </a:gs>
              <a:gs pos="38000">
                <a:srgbClr val="FEF9FE"/>
              </a:gs>
              <a:gs pos="83000">
                <a:srgbClr val="FCF9FE"/>
              </a:gs>
              <a:gs pos="100000">
                <a:srgbClr val="FEF9FE"/>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3"/>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endParaRPr lang="en-GB" kern="0" dirty="0"/>
          </a:p>
          <a:p>
            <a:endParaRPr lang="en-GB" kern="0" dirty="0"/>
          </a:p>
          <a:p>
            <a:endParaRPr lang="en-GB" kern="0" dirty="0"/>
          </a:p>
          <a:p>
            <a:endParaRPr lang="en-GB" kern="0" dirty="0"/>
          </a:p>
          <a:p>
            <a:r>
              <a:rPr lang="en-GB" sz="2400" kern="0" dirty="0"/>
              <a:t>Inspired by BBC Radio 4  - ‘The Listening Project’</a:t>
            </a:r>
          </a:p>
          <a:p>
            <a:r>
              <a:rPr lang="en-GB" sz="2400" kern="0" dirty="0"/>
              <a:t>Authentic student and staff voices heard in conversation</a:t>
            </a:r>
          </a:p>
          <a:p>
            <a:r>
              <a:rPr lang="en-GB" sz="2400" kern="0" dirty="0"/>
              <a:t>Lived experience – pandemic pedagogy in context</a:t>
            </a:r>
          </a:p>
          <a:p>
            <a:r>
              <a:rPr lang="en-GB" sz="2400" kern="0" dirty="0"/>
              <a:t>Learning from listening</a:t>
            </a:r>
          </a:p>
          <a:p>
            <a:r>
              <a:rPr lang="en-GB" sz="2400" kern="0" dirty="0"/>
              <a:t>Holding the space</a:t>
            </a:r>
          </a:p>
        </p:txBody>
      </p:sp>
      <p:pic>
        <p:nvPicPr>
          <p:cNvPr id="10" name="Content Placeholder 9">
            <a:extLst>
              <a:ext uri="{FF2B5EF4-FFF2-40B4-BE49-F238E27FC236}">
                <a16:creationId xmlns:a16="http://schemas.microsoft.com/office/drawing/2014/main" id="{9D378E4E-C06A-476E-ACD4-1131AF8E13E4}"/>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a:stretch/>
        </p:blipFill>
        <p:spPr>
          <a:xfrm>
            <a:off x="4279556" y="1646769"/>
            <a:ext cx="7118354" cy="1411208"/>
          </a:xfrm>
        </p:spPr>
      </p:pic>
    </p:spTree>
    <p:extLst>
      <p:ext uri="{BB962C8B-B14F-4D97-AF65-F5344CB8AC3E}">
        <p14:creationId xmlns:p14="http://schemas.microsoft.com/office/powerpoint/2010/main" val="808730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12160FC-3B61-4A42-B35E-AB2705D57D09}"/>
              </a:ext>
            </a:extLst>
          </p:cNvPr>
          <p:cNvSpPr/>
          <p:nvPr/>
        </p:nvSpPr>
        <p:spPr bwMode="auto">
          <a:xfrm>
            <a:off x="4371974" y="0"/>
            <a:ext cx="7593047" cy="5810249"/>
          </a:xfrm>
          <a:prstGeom prst="rect">
            <a:avLst/>
          </a:prstGeom>
          <a:solidFill>
            <a:srgbClr val="FEF9F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pic>
        <p:nvPicPr>
          <p:cNvPr id="4" name="video-20210519-141525-c415072f">
            <a:hlinkClick r:id="" action="ppaction://media"/>
            <a:extLst>
              <a:ext uri="{FF2B5EF4-FFF2-40B4-BE49-F238E27FC236}">
                <a16:creationId xmlns:a16="http://schemas.microsoft.com/office/drawing/2014/main" id="{51C90AF9-DD32-485B-895C-FFD995F3924D}"/>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5731668" y="468295"/>
            <a:ext cx="4873657" cy="4873657"/>
          </a:xfrm>
        </p:spPr>
      </p:pic>
      <p:sp>
        <p:nvSpPr>
          <p:cNvPr id="7" name="TextBox 6">
            <a:extLst>
              <a:ext uri="{FF2B5EF4-FFF2-40B4-BE49-F238E27FC236}">
                <a16:creationId xmlns:a16="http://schemas.microsoft.com/office/drawing/2014/main" id="{DEDC5472-03D5-414B-A167-828EE94F2D13}"/>
              </a:ext>
            </a:extLst>
          </p:cNvPr>
          <p:cNvSpPr txBox="1"/>
          <p:nvPr/>
        </p:nvSpPr>
        <p:spPr>
          <a:xfrm>
            <a:off x="9021452" y="612742"/>
            <a:ext cx="2943569" cy="1200329"/>
          </a:xfrm>
          <a:prstGeom prst="rect">
            <a:avLst/>
          </a:prstGeom>
          <a:noFill/>
        </p:spPr>
        <p:txBody>
          <a:bodyPr wrap="square" rtlCol="0">
            <a:spAutoFit/>
          </a:bodyPr>
          <a:lstStyle/>
          <a:p>
            <a:endParaRPr lang="en-GB" dirty="0">
              <a:latin typeface="+mn-lt"/>
            </a:endParaRPr>
          </a:p>
          <a:p>
            <a:endParaRPr lang="en-GB" dirty="0">
              <a:latin typeface="+mn-lt"/>
            </a:endParaRPr>
          </a:p>
          <a:p>
            <a:endParaRPr lang="en-GB" dirty="0">
              <a:latin typeface="+mn-lt"/>
            </a:endParaRPr>
          </a:p>
        </p:txBody>
      </p:sp>
    </p:spTree>
    <p:extLst>
      <p:ext uri="{BB962C8B-B14F-4D97-AF65-F5344CB8AC3E}">
        <p14:creationId xmlns:p14="http://schemas.microsoft.com/office/powerpoint/2010/main" val="2594720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0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65C9A-AAAB-4D34-8651-A537B089BA42}"/>
              </a:ext>
            </a:extLst>
          </p:cNvPr>
          <p:cNvSpPr>
            <a:spLocks noGrp="1"/>
          </p:cNvSpPr>
          <p:nvPr>
            <p:ph type="title"/>
          </p:nvPr>
        </p:nvSpPr>
        <p:spPr/>
        <p:txBody>
          <a:bodyPr/>
          <a:lstStyle/>
          <a:p>
            <a:r>
              <a:rPr lang="en-GB" dirty="0"/>
              <a:t>Here comes the science bit  . . . . </a:t>
            </a:r>
          </a:p>
        </p:txBody>
      </p:sp>
      <p:sp>
        <p:nvSpPr>
          <p:cNvPr id="3" name="Content Placeholder 2">
            <a:extLst>
              <a:ext uri="{FF2B5EF4-FFF2-40B4-BE49-F238E27FC236}">
                <a16:creationId xmlns:a16="http://schemas.microsoft.com/office/drawing/2014/main" id="{72AA41B0-A55E-4687-A7EF-95B523FADBC9}"/>
              </a:ext>
            </a:extLst>
          </p:cNvPr>
          <p:cNvSpPr>
            <a:spLocks noGrp="1"/>
          </p:cNvSpPr>
          <p:nvPr>
            <p:ph idx="1"/>
          </p:nvPr>
        </p:nvSpPr>
        <p:spPr>
          <a:xfrm>
            <a:off x="4271750" y="1370806"/>
            <a:ext cx="7629098" cy="4114800"/>
          </a:xfrm>
          <a:gradFill>
            <a:gsLst>
              <a:gs pos="12000">
                <a:srgbClr val="FEF9FE"/>
              </a:gs>
              <a:gs pos="0">
                <a:srgbClr val="FBF5F5"/>
              </a:gs>
              <a:gs pos="38000">
                <a:srgbClr val="FEF9FE"/>
              </a:gs>
              <a:gs pos="83000">
                <a:srgbClr val="FCF9FE"/>
              </a:gs>
              <a:gs pos="100000">
                <a:srgbClr val="FEF9FE"/>
              </a:gs>
            </a:gsLst>
            <a:lin ang="0" scaled="1"/>
          </a:gradFill>
        </p:spPr>
        <p:txBody>
          <a:bodyPr/>
          <a:lstStyle/>
          <a:p>
            <a:r>
              <a:rPr lang="en-GB" dirty="0"/>
              <a:t>Recorded in Teams</a:t>
            </a:r>
          </a:p>
          <a:p>
            <a:r>
              <a:rPr lang="en-GB" dirty="0"/>
              <a:t>Edited using Audacity</a:t>
            </a:r>
          </a:p>
          <a:p>
            <a:r>
              <a:rPr lang="en-GB" dirty="0"/>
              <a:t>Copyright free music to give it extra pizzazz</a:t>
            </a:r>
          </a:p>
          <a:p>
            <a:r>
              <a:rPr lang="en-GB" dirty="0"/>
              <a:t>Hosted via . . . . tbc</a:t>
            </a:r>
          </a:p>
        </p:txBody>
      </p:sp>
      <p:sp>
        <p:nvSpPr>
          <p:cNvPr id="4" name="Title 1">
            <a:extLst>
              <a:ext uri="{FF2B5EF4-FFF2-40B4-BE49-F238E27FC236}">
                <a16:creationId xmlns:a16="http://schemas.microsoft.com/office/drawing/2014/main" id="{B29C45B5-501B-44DE-AEE5-268BA868D7B5}"/>
              </a:ext>
            </a:extLst>
          </p:cNvPr>
          <p:cNvSpPr txBox="1">
            <a:spLocks/>
          </p:cNvSpPr>
          <p:nvPr/>
        </p:nvSpPr>
        <p:spPr bwMode="auto">
          <a:xfrm>
            <a:off x="3796353" y="4639101"/>
            <a:ext cx="798166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pPr algn="r"/>
            <a:r>
              <a:rPr lang="en-GB" kern="0" dirty="0"/>
              <a:t>. . . that was it</a:t>
            </a:r>
          </a:p>
        </p:txBody>
      </p:sp>
      <p:pic>
        <p:nvPicPr>
          <p:cNvPr id="5" name="corporate-inspirational-4951 (1)">
            <a:hlinkClick r:id="" action="ppaction://media"/>
            <a:extLst>
              <a:ext uri="{FF2B5EF4-FFF2-40B4-BE49-F238E27FC236}">
                <a16:creationId xmlns:a16="http://schemas.microsoft.com/office/drawing/2014/main" id="{DBE791AF-AC87-432E-B0EB-0ADCD162E81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677215" y="3037562"/>
            <a:ext cx="781287" cy="781287"/>
          </a:xfrm>
          <a:prstGeom prst="rect">
            <a:avLst/>
          </a:prstGeom>
        </p:spPr>
      </p:pic>
    </p:spTree>
    <p:extLst>
      <p:ext uri="{BB962C8B-B14F-4D97-AF65-F5344CB8AC3E}">
        <p14:creationId xmlns:p14="http://schemas.microsoft.com/office/powerpoint/2010/main" val="1446119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537" numSld="999" showWhenStopped="0">
                <p:cTn id="7" repeatCount="indefinite"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F6BE01-67E4-4628-BAF8-CD059F93AB3A}"/>
              </a:ext>
            </a:extLst>
          </p:cNvPr>
          <p:cNvSpPr>
            <a:spLocks noGrp="1"/>
          </p:cNvSpPr>
          <p:nvPr>
            <p:ph type="title"/>
          </p:nvPr>
        </p:nvSpPr>
        <p:spPr>
          <a:xfrm>
            <a:off x="1476866" y="238027"/>
            <a:ext cx="10363200" cy="1066800"/>
          </a:xfrm>
        </p:spPr>
        <p:txBody>
          <a:bodyPr/>
          <a:lstStyle/>
          <a:p>
            <a:r>
              <a:rPr lang="en-GB" dirty="0"/>
              <a:t>Holding the space</a:t>
            </a:r>
          </a:p>
        </p:txBody>
      </p:sp>
      <p:pic>
        <p:nvPicPr>
          <p:cNvPr id="7" name="Content Placeholder 6" descr="A collage of people&#10;&#10;Description automatically generated with low confidence">
            <a:extLst>
              <a:ext uri="{FF2B5EF4-FFF2-40B4-BE49-F238E27FC236}">
                <a16:creationId xmlns:a16="http://schemas.microsoft.com/office/drawing/2014/main" id="{1C19EF67-AE6F-4D39-8104-7D12961AEC9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194928" y="1304827"/>
            <a:ext cx="7645138" cy="4308354"/>
          </a:xfrm>
        </p:spPr>
      </p:pic>
    </p:spTree>
    <p:extLst>
      <p:ext uri="{BB962C8B-B14F-4D97-AF65-F5344CB8AC3E}">
        <p14:creationId xmlns:p14="http://schemas.microsoft.com/office/powerpoint/2010/main" val="2777280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A5A3E-F34C-4545-89EE-503CC1DDBA5C}"/>
              </a:ext>
            </a:extLst>
          </p:cNvPr>
          <p:cNvSpPr>
            <a:spLocks noGrp="1"/>
          </p:cNvSpPr>
          <p:nvPr>
            <p:ph type="title"/>
          </p:nvPr>
        </p:nvSpPr>
        <p:spPr/>
        <p:txBody>
          <a:bodyPr/>
          <a:lstStyle/>
          <a:p>
            <a:r>
              <a:rPr lang="en-GB" sz="4000" dirty="0">
                <a:latin typeface="+mn-lt"/>
              </a:rPr>
              <a:t>***SPOILERS***</a:t>
            </a:r>
            <a:endParaRPr lang="en-GB" dirty="0"/>
          </a:p>
        </p:txBody>
      </p:sp>
      <p:sp>
        <p:nvSpPr>
          <p:cNvPr id="3" name="Content Placeholder 2">
            <a:extLst>
              <a:ext uri="{FF2B5EF4-FFF2-40B4-BE49-F238E27FC236}">
                <a16:creationId xmlns:a16="http://schemas.microsoft.com/office/drawing/2014/main" id="{EAFE3535-3239-401B-A2BF-53478542095F}"/>
              </a:ext>
            </a:extLst>
          </p:cNvPr>
          <p:cNvSpPr>
            <a:spLocks noGrp="1"/>
          </p:cNvSpPr>
          <p:nvPr>
            <p:ph idx="1"/>
          </p:nvPr>
        </p:nvSpPr>
        <p:spPr>
          <a:xfrm>
            <a:off x="4107542" y="1371600"/>
            <a:ext cx="7881258" cy="4114800"/>
          </a:xfrm>
          <a:gradFill flip="none" rotWithShape="1">
            <a:gsLst>
              <a:gs pos="12000">
                <a:srgbClr val="FEF9FE"/>
              </a:gs>
              <a:gs pos="0">
                <a:srgbClr val="FBF5F5"/>
              </a:gs>
              <a:gs pos="38000">
                <a:srgbClr val="FEF9FE"/>
              </a:gs>
              <a:gs pos="83000">
                <a:srgbClr val="FEF9FE"/>
              </a:gs>
              <a:gs pos="100000">
                <a:srgbClr val="FEF9FE"/>
              </a:gs>
            </a:gsLst>
            <a:lin ang="0" scaled="1"/>
            <a:tileRect/>
          </a:gradFill>
        </p:spPr>
        <p:txBody>
          <a:bodyPr/>
          <a:lstStyle/>
          <a:p>
            <a:r>
              <a:rPr lang="en-GB" dirty="0"/>
              <a:t>What am I part of?</a:t>
            </a:r>
          </a:p>
          <a:p>
            <a:r>
              <a:rPr lang="en-GB" dirty="0"/>
              <a:t>What am I doing?</a:t>
            </a:r>
          </a:p>
          <a:p>
            <a:r>
              <a:rPr lang="en-GB" dirty="0"/>
              <a:t>Why am I doing this?</a:t>
            </a:r>
          </a:p>
          <a:p>
            <a:r>
              <a:rPr lang="en-GB" dirty="0"/>
              <a:t>Who is part of it with me?</a:t>
            </a:r>
          </a:p>
          <a:p>
            <a:r>
              <a:rPr lang="en-GB" dirty="0"/>
              <a:t>How do we feel?</a:t>
            </a:r>
          </a:p>
          <a:p>
            <a:endParaRPr lang="en-GB" dirty="0"/>
          </a:p>
          <a:p>
            <a:endParaRPr lang="en-GB" dirty="0"/>
          </a:p>
        </p:txBody>
      </p:sp>
    </p:spTree>
    <p:extLst>
      <p:ext uri="{BB962C8B-B14F-4D97-AF65-F5344CB8AC3E}">
        <p14:creationId xmlns:p14="http://schemas.microsoft.com/office/powerpoint/2010/main" val="1024180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A5A3E-F34C-4545-89EE-503CC1DDBA5C}"/>
              </a:ext>
            </a:extLst>
          </p:cNvPr>
          <p:cNvSpPr>
            <a:spLocks noGrp="1"/>
          </p:cNvSpPr>
          <p:nvPr>
            <p:ph type="title"/>
          </p:nvPr>
        </p:nvSpPr>
        <p:spPr/>
        <p:txBody>
          <a:bodyPr/>
          <a:lstStyle/>
          <a:p>
            <a:r>
              <a:rPr lang="en-GB" sz="6000" dirty="0">
                <a:latin typeface="+mn-lt"/>
              </a:rPr>
              <a:t>What questions do you have?</a:t>
            </a:r>
            <a:endParaRPr lang="en-GB" sz="6000" dirty="0"/>
          </a:p>
        </p:txBody>
      </p:sp>
    </p:spTree>
    <p:extLst>
      <p:ext uri="{BB962C8B-B14F-4D97-AF65-F5344CB8AC3E}">
        <p14:creationId xmlns:p14="http://schemas.microsoft.com/office/powerpoint/2010/main" val="3408352879"/>
      </p:ext>
    </p:extLst>
  </p:cSld>
  <p:clrMapOvr>
    <a:masterClrMapping/>
  </p:clrMapOvr>
</p:sld>
</file>

<file path=ppt/theme/theme1.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_warwick_16-9_gold">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plate_The University of 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WMG Hackaton presentation</Template>
  <TotalTime>1147</TotalTime>
  <Words>742</Words>
  <Application>Microsoft Office PowerPoint</Application>
  <PresentationFormat>Widescreen</PresentationFormat>
  <Paragraphs>84</Paragraphs>
  <Slides>7</Slides>
  <Notes>7</Notes>
  <HiddenSlides>0</HiddenSlides>
  <MMClips>2</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7</vt:i4>
      </vt:variant>
    </vt:vector>
  </HeadingPairs>
  <TitlesOfParts>
    <vt:vector size="17" baseType="lpstr">
      <vt:lpstr>Arial</vt:lpstr>
      <vt:lpstr>Calibri</vt:lpstr>
      <vt:lpstr>Times New Roman</vt:lpstr>
      <vt:lpstr>Template_Warwick</vt:lpstr>
      <vt:lpstr>template_warwick_16-9_gold</vt:lpstr>
      <vt:lpstr>1_Custom Design</vt:lpstr>
      <vt:lpstr>Custom Design</vt:lpstr>
      <vt:lpstr>Template_The University of Warwick</vt:lpstr>
      <vt:lpstr>2_Custom Design</vt:lpstr>
      <vt:lpstr>3_Custom Design</vt:lpstr>
      <vt:lpstr>PowerPoint Presentation</vt:lpstr>
      <vt:lpstr>A really fun idea . . . .</vt:lpstr>
      <vt:lpstr>PowerPoint Presentation</vt:lpstr>
      <vt:lpstr>Here comes the science bit  . . . . </vt:lpstr>
      <vt:lpstr>Holding the space</vt:lpstr>
      <vt:lpstr>***SPOILERS***</vt:lpstr>
      <vt:lpstr>What questions do you have?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Mills, Jennie</dc:creator>
  <cp:lastModifiedBy>Mills, Jennie</cp:lastModifiedBy>
  <cp:revision>10</cp:revision>
  <dcterms:created xsi:type="dcterms:W3CDTF">2021-11-02T16:12:39Z</dcterms:created>
  <dcterms:modified xsi:type="dcterms:W3CDTF">2021-12-06T16:02:36Z</dcterms:modified>
</cp:coreProperties>
</file>