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8" r:id="rId7"/>
    <p:sldId id="262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2CDEF6-4ACB-26D8-3182-5F988E1F2747}" v="121" dt="2021-12-03T11:58:37.493"/>
    <p1510:client id="{65788178-8E5D-4F4D-A1C0-B2483402D374}" v="13" dt="2021-12-03T10:53:13.086"/>
    <p1510:client id="{6DFD7E6C-E227-42F3-9F6B-099B1594D0B4}" v="7" dt="2021-12-03T11:49:49.484"/>
    <p1510:client id="{74BD171B-9057-4A4F-A05E-A3652E4CCE54}" v="56" dt="2021-12-03T11:45:45.1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91C57-01B0-4B5D-8D81-C38484A45376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E01A7-4673-4D05-B2C9-63FBE7894E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8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49749-BE35-4602-9E4D-6BC57A0BC1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B752F1-0B33-437F-99A2-7F1B679A5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D291B-1271-4AB5-97B7-4B6BC1E0F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EA06F-169B-4ED8-8747-7057C656B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C4F3D-846E-48D0-8FB2-B71422E08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988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11865-376C-41CE-9CCA-E7573B113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095EB-F954-487A-9E67-7E5B6C7550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A166B-E4E9-4CD6-801B-2E755C9B4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E9BCE-BB8D-465B-9FF2-03DEBD9D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CBB8D-C35F-4324-90D1-EB55E6ECD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12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E206DB-B4A6-416F-A81D-5200D2EB15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E3D696-3899-4CBB-86E0-7B65B52436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7D68B-C374-4985-B652-28F89D269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06C8C-D1D4-47F4-AF5F-0F342373C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5F17B-CCA4-43CA-B58F-A399E1E16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769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84151-0625-48F4-9667-699322DAF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47E88-723E-4C08-8BA4-66F85347C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601FF-A0DD-402D-A978-9634C1CC8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B69C-977A-47AD-A782-8C1C3AC9F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D7098-3C0A-4C0E-98C9-C233AB467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96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28166-9635-4CA4-AF69-FEBFFEEF6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339EF-7A2A-48B0-AFE0-E38E719CF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1F0E9-065A-4A58-B6A5-1E6706FA2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17AA1-F8C9-4BF1-A379-D45F113D1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C981D-7F8B-47C9-AD21-6F9639EE5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85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0E968-4F37-4B97-AC39-DD586B94A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C65B4-72E5-4B9C-B020-05A93CC9E0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BBC77-0C41-4758-82CA-7C02C273D3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DEA181-F873-403D-993D-DAC1D91E9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728A58-DE6D-46E9-A911-80470A54D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762A54-D0AA-406E-93E5-19404902C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86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1E61F-BACD-44CA-AA05-99340447C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87336-0672-4991-B3AC-69A678891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193D42-B54B-4C6B-8915-7EB067B9C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68F61-2D78-4C1A-A655-89B95F4AD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BE7A55-12F4-4A46-B91D-3028C54964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78E173-B085-485E-BF52-BBF0E0D49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DD9E15-6142-442C-81D9-8CA9913F8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C8F2CF-7540-4DF1-9AEE-C802DD17D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133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9B1CF-4D7F-48B4-9B15-F8ABC36EE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4CA363-9FE0-4EF5-A297-5A85F7E49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EB9057-7FDD-4638-9BC2-E783A3DBE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384AA1-C9F1-4FEA-832B-E662623C1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04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6A13B1-4809-4D22-BE82-EACB285AB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30C38C-5291-4284-B090-D74521488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8C8F6-44A0-4EC4-8491-F5A4F7CC3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381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65551-CD02-4003-B3DB-4CD19CD2F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8AF6-E80C-4900-99B4-2B2B34674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B7EE55-F7AC-41AD-861D-EE8F415487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A2B3EE-9CDF-480E-BC4D-E12E404C4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71C87F-2057-473E-98CA-5C514147A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17619-CCE1-4CEB-813C-174B91331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88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37273-2010-4D27-BF4A-AF7B9D1D7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084FCF-3E23-4A6B-8FC0-B833CDF9FF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CF4B08-468D-4015-B34E-5A0F6DB8D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7254F4-AF0D-4C05-AD35-8E06BD528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92940D-EDB5-4501-8D0A-665CF2E49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D8E47-514D-4F4A-A9C6-A06C778C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40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CC23E4-99A4-4477-8D1C-9C50B4BA9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87A21-126A-4B5B-BCF7-5AE87AD1A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5BD79-61B4-46A7-837F-2DFD2FDAD7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2FE09-E0F4-4436-81D8-D92BC28B9D9B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6B0E8-BDB6-453A-84D7-0250E96E3E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C82A0-CD51-471D-A413-3AB19FBED2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7D699-D87C-4CC8-B8E7-87F94BB09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7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80/0309877X.2018.154197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arwick.ac.uk/dp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Rebecca.stone@warwick.ac.uk" TargetMode="External"/><Relationship Id="rId2" Type="http://schemas.openxmlformats.org/officeDocument/2006/relationships/hyperlink" Target="mailto:Jessica.humphreys@warwick.ac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hyperlink" Target="https://warwick.ac.uk/fac/arts/dal/digitalpedagogylibrary/getinvolve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" name="Rectangle 63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D4E3C9-3461-4B53-8DB9-F74BAAEE7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2" y="639193"/>
            <a:ext cx="3571810" cy="3573516"/>
          </a:xfrm>
        </p:spPr>
        <p:txBody>
          <a:bodyPr>
            <a:normAutofit/>
          </a:bodyPr>
          <a:lstStyle/>
          <a:p>
            <a:pPr algn="l"/>
            <a:r>
              <a:rPr lang="en-GB" sz="6600" dirty="0"/>
              <a:t>Digital Pedagogy Library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DED822-A576-4D75-B89C-FBAA2EB0F1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882" y="4631161"/>
            <a:ext cx="3571810" cy="1559327"/>
          </a:xfrm>
        </p:spPr>
        <p:txBody>
          <a:bodyPr>
            <a:normAutofit/>
          </a:bodyPr>
          <a:lstStyle/>
          <a:p>
            <a:pPr algn="l"/>
            <a:r>
              <a:rPr lang="en-GB"/>
              <a:t>WIHEA funded Project 2021</a:t>
            </a:r>
          </a:p>
        </p:txBody>
      </p:sp>
      <p:sp>
        <p:nvSpPr>
          <p:cNvPr id="6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82DEBDAC-712A-434A-A8AE-7A6A15C1FD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53" t="31789" r="28278" b="19096"/>
          <a:stretch/>
        </p:blipFill>
        <p:spPr bwMode="auto">
          <a:xfrm>
            <a:off x="4654296" y="1871823"/>
            <a:ext cx="7214616" cy="3086921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9942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5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6D7B4B-6B03-4EDC-BED2-69A554D05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GB" sz="5400" dirty="0"/>
              <a:t>Project team</a:t>
            </a:r>
          </a:p>
        </p:txBody>
      </p:sp>
      <p:sp>
        <p:nvSpPr>
          <p:cNvPr id="27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93BF0-C1EC-48E1-9F43-F92289AE4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842" y="2660904"/>
            <a:ext cx="5676138" cy="354787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dirty="0"/>
              <a:t>Dr Rebecca Stone  (Director of Student Experience, Faculty of Arts)</a:t>
            </a:r>
          </a:p>
          <a:p>
            <a:r>
              <a:rPr lang="en-GB" sz="2000" dirty="0"/>
              <a:t>Jess Humphreys (Senior Teaching Fellow, ADC)</a:t>
            </a:r>
            <a:endParaRPr lang="en-GB" sz="2000" dirty="0">
              <a:cs typeface="Calibri"/>
            </a:endParaRPr>
          </a:p>
          <a:p>
            <a:r>
              <a:rPr lang="en-GB" sz="2000"/>
              <a:t>Nathalie Cooper (Student project intern)</a:t>
            </a:r>
            <a:endParaRPr lang="en-GB" sz="2000">
              <a:cs typeface="Calibri"/>
            </a:endParaRPr>
          </a:p>
          <a:p>
            <a:r>
              <a:rPr lang="en-GB" sz="2000" dirty="0"/>
              <a:t>Ilia </a:t>
            </a:r>
            <a:r>
              <a:rPr lang="en-GB" sz="2000" dirty="0" err="1"/>
              <a:t>Ryzhenko</a:t>
            </a:r>
            <a:r>
              <a:rPr lang="en-GB" sz="2000" dirty="0"/>
              <a:t> (Student project intern)</a:t>
            </a:r>
            <a:endParaRPr lang="en-GB" sz="2000" dirty="0">
              <a:cs typeface="Calibri"/>
            </a:endParaRPr>
          </a:p>
          <a:p>
            <a:endParaRPr lang="en-GB" sz="2000"/>
          </a:p>
          <a:p>
            <a:pPr marL="0" indent="0">
              <a:buNone/>
            </a:pPr>
            <a:r>
              <a:rPr lang="en-GB" sz="2000" dirty="0"/>
              <a:t>With support from Dr Robert O’Toole (Faculty of Arts), Dr Elena Riva (IATL), Dr Bryan Brazeau (Liberal Arts)</a:t>
            </a:r>
            <a:endParaRPr lang="en-GB" sz="2000" dirty="0">
              <a:cs typeface="Calibri"/>
            </a:endParaRPr>
          </a:p>
        </p:txBody>
      </p:sp>
      <p:pic>
        <p:nvPicPr>
          <p:cNvPr id="4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673571C6-81CA-489F-861B-7F533420EC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95" r="5447" b="1"/>
          <a:stretch/>
        </p:blipFill>
        <p:spPr>
          <a:xfrm>
            <a:off x="6436392" y="747236"/>
            <a:ext cx="4879529" cy="54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529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9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234B64-650A-4A52-8FE7-D7090FD57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GB" sz="4600"/>
              <a:t>What is the Digital Pedagogy Library?</a:t>
            </a:r>
          </a:p>
        </p:txBody>
      </p:sp>
      <p:sp>
        <p:nvSpPr>
          <p:cNvPr id="28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D0449-8721-4A7D-868A-A270A5F91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pPr>
              <a:spcAft>
                <a:spcPts val="1000"/>
              </a:spcAft>
            </a:pPr>
            <a:r>
              <a:rPr lang="en-US" sz="2200"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 showcase of </a:t>
            </a:r>
            <a:r>
              <a:rPr lang="en-US" sz="2200"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digital pedagogic approaches in the form of easy-to-follow recipes. </a:t>
            </a:r>
          </a:p>
          <a:p>
            <a:pPr>
              <a:spcAft>
                <a:spcPts val="1000"/>
              </a:spcAft>
            </a:pPr>
            <a:r>
              <a:rPr lang="en-US" sz="2200" dirty="0"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The DPL aims to inspire innovation in digital pedagogy and experience, providing an insight into exciting opportunities in the field of digital pedagogy. </a:t>
            </a:r>
            <a:endParaRPr lang="en-US" sz="22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0297093-7120-4469-8ED7-7C8D54F749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22" b="-2"/>
          <a:stretch/>
        </p:blipFill>
        <p:spPr>
          <a:xfrm>
            <a:off x="6099048" y="747213"/>
            <a:ext cx="5458968" cy="536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236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8239F6-FABB-4336-B165-A4BB54D18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>
                <a:cs typeface="Calibri Light"/>
              </a:rPr>
              <a:t>Friendship Interviews</a:t>
            </a:r>
            <a:endParaRPr lang="en-US" sz="5400" dirty="0"/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CB2B0-A1D9-4442-A16F-2E9FC373C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3200" dirty="0">
                <a:ea typeface="+mn-lt"/>
                <a:cs typeface="+mn-lt"/>
              </a:rPr>
              <a:t>“The method provides us with a meaningful window into the lives of students, as defined and explained by students.” (Heron 2019)</a:t>
            </a:r>
            <a:endParaRPr lang="en-US" sz="2400" dirty="0">
              <a:cs typeface="Calibri" panose="020F0502020204030204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200">
              <a:ea typeface="+mn-lt"/>
              <a:cs typeface="+mn-lt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200">
              <a:ea typeface="+mn-lt"/>
              <a:cs typeface="+mn-lt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200" dirty="0">
              <a:ea typeface="+mn-lt"/>
              <a:cs typeface="+mn-lt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200" dirty="0">
              <a:ea typeface="+mn-lt"/>
              <a:cs typeface="+mn-lt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200" dirty="0">
              <a:ea typeface="+mn-lt"/>
              <a:cs typeface="+mn-lt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>
                <a:ea typeface="+mn-lt"/>
                <a:cs typeface="+mn-lt"/>
              </a:rPr>
              <a:t> Heron, Emma (2019) ‘Friendship as method: reflections on a new approach to understanding student experience in higher education’ </a:t>
            </a:r>
            <a:r>
              <a:rPr lang="en-US" sz="1800" i="1" dirty="0">
                <a:ea typeface="+mn-lt"/>
                <a:cs typeface="+mn-lt"/>
              </a:rPr>
              <a:t>Journal of Further and Higher Education </a:t>
            </a:r>
            <a:r>
              <a:rPr lang="en-US" sz="1800" dirty="0">
                <a:ea typeface="+mn-lt"/>
                <a:cs typeface="+mn-lt"/>
              </a:rPr>
              <a:t>pp.393-407 </a:t>
            </a:r>
            <a:r>
              <a:rPr lang="en-US" sz="1800" dirty="0">
                <a:ea typeface="+mn-lt"/>
                <a:cs typeface="+mn-lt"/>
                <a:hlinkClick r:id="rId2"/>
              </a:rPr>
              <a:t>https://doi.org/10.1080/0309877X.2018.1541977</a:t>
            </a:r>
            <a:endParaRPr lang="en-US" sz="1800" dirty="0">
              <a:ea typeface="+mn-lt"/>
              <a:cs typeface="+mn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Arial,Sans-Serif" panose="020B0604020202020204" pitchFamily="34" charset="0"/>
            </a:pPr>
            <a:endParaRPr lang="en-US" sz="2200">
              <a:ea typeface="+mn-lt"/>
              <a:cs typeface="+mn-lt"/>
            </a:endParaRPr>
          </a:p>
          <a:p>
            <a:endParaRPr lang="en-US" sz="2200">
              <a:cs typeface="Calibri" panose="020F0502020204030204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0C1419F-84C2-44A9-866F-1F0409C3DB92}"/>
              </a:ext>
            </a:extLst>
          </p:cNvPr>
          <p:cNvSpPr>
            <a:spLocks noGrp="1"/>
          </p:cNvSpPr>
          <p:nvPr/>
        </p:nvSpPr>
        <p:spPr>
          <a:xfrm>
            <a:off x="5358872" y="2534853"/>
            <a:ext cx="2878409" cy="1792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9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3258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5AC1364A-3E3D-4F0D-8776-78AF3A270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E7AB80-2E5E-4504-ABE1-15349D1B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7501" y="329184"/>
            <a:ext cx="6755626" cy="1783080"/>
          </a:xfrm>
        </p:spPr>
        <p:txBody>
          <a:bodyPr anchor="b">
            <a:normAutofit/>
          </a:bodyPr>
          <a:lstStyle/>
          <a:p>
            <a:r>
              <a:rPr lang="en-GB" sz="5400"/>
              <a:t>Introducing the Digital Pedagogy Library (DPL)</a:t>
            </a:r>
          </a:p>
        </p:txBody>
      </p:sp>
      <p:pic>
        <p:nvPicPr>
          <p:cNvPr id="13" name="Picture 12" descr="Qr code&#10;&#10;Description automatically generated">
            <a:extLst>
              <a:ext uri="{FF2B5EF4-FFF2-40B4-BE49-F238E27FC236}">
                <a16:creationId xmlns:a16="http://schemas.microsoft.com/office/drawing/2014/main" id="{D582060E-A001-453E-A87F-15441815A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305" y="3356038"/>
            <a:ext cx="2907412" cy="2907412"/>
          </a:xfrm>
          <a:prstGeom prst="rect">
            <a:avLst/>
          </a:prstGeom>
        </p:spPr>
      </p:pic>
      <p:sp>
        <p:nvSpPr>
          <p:cNvPr id="25" name="sketchy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494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7E1935-12BC-4D02-9AB5-4908C3BB02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737" r="26356"/>
          <a:stretch/>
        </p:blipFill>
        <p:spPr>
          <a:xfrm>
            <a:off x="298312" y="542005"/>
            <a:ext cx="4372758" cy="588498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BD0AD-F2DA-449A-BD19-6C6381706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7494" y="2706624"/>
            <a:ext cx="6755626" cy="3483864"/>
          </a:xfrm>
        </p:spPr>
        <p:txBody>
          <a:bodyPr>
            <a:normAutofit/>
          </a:bodyPr>
          <a:lstStyle/>
          <a:p>
            <a:r>
              <a:rPr lang="en-GB" sz="2200">
                <a:hlinkClick r:id="rId4"/>
              </a:rPr>
              <a:t>https://warwick.ac.uk/dpl</a:t>
            </a:r>
            <a:r>
              <a:rPr lang="en-GB" sz="2200"/>
              <a:t>	</a:t>
            </a:r>
          </a:p>
          <a:p>
            <a:endParaRPr lang="en-GB" sz="2200"/>
          </a:p>
        </p:txBody>
      </p:sp>
    </p:spTree>
    <p:extLst>
      <p:ext uri="{BB962C8B-B14F-4D97-AF65-F5344CB8AC3E}">
        <p14:creationId xmlns:p14="http://schemas.microsoft.com/office/powerpoint/2010/main" val="3710829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51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C92CFE-8B84-4BEB-BFC9-19A906BA1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GB" sz="5400" dirty="0"/>
              <a:t>Where next…</a:t>
            </a:r>
          </a:p>
        </p:txBody>
      </p:sp>
      <p:sp>
        <p:nvSpPr>
          <p:cNvPr id="5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54BA4-4194-4174-BD83-FAD3A20FB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706624"/>
            <a:ext cx="6894576" cy="348386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400" dirty="0"/>
              <a:t>DPL phase 2 starts in January 2022</a:t>
            </a:r>
            <a:endParaRPr lang="en-GB" sz="2400" dirty="0">
              <a:cs typeface="Calibri"/>
            </a:endParaRPr>
          </a:p>
          <a:p>
            <a:r>
              <a:rPr lang="en-GB" sz="2400" dirty="0"/>
              <a:t>Working with colleagues across the institution</a:t>
            </a:r>
            <a:endParaRPr lang="en-GB" sz="2400" dirty="0">
              <a:cs typeface="Calibri"/>
            </a:endParaRPr>
          </a:p>
          <a:p>
            <a:r>
              <a:rPr lang="en-GB" sz="2400" dirty="0"/>
              <a:t>Any questions or if you would like to get involved then let us know:</a:t>
            </a:r>
            <a:endParaRPr lang="en-GB" sz="2400" dirty="0">
              <a:cs typeface="Calibri"/>
            </a:endParaRPr>
          </a:p>
          <a:p>
            <a:pPr marL="457200" lvl="1" indent="0">
              <a:buNone/>
            </a:pPr>
            <a:r>
              <a:rPr lang="en-GB" dirty="0">
                <a:hlinkClick r:id="rId2"/>
              </a:rPr>
              <a:t>Jessica.humphreys@warwick.ac.uk/</a:t>
            </a:r>
            <a:r>
              <a:rPr lang="en-GB" dirty="0"/>
              <a:t> </a:t>
            </a:r>
            <a:r>
              <a:rPr lang="en-GB" dirty="0">
                <a:hlinkClick r:id="rId3"/>
              </a:rPr>
              <a:t>Rebecca.stone@warwick.ac.uk</a:t>
            </a:r>
            <a:r>
              <a:rPr lang="en-GB" dirty="0"/>
              <a:t> </a:t>
            </a:r>
            <a:endParaRPr lang="en-GB" dirty="0">
              <a:cs typeface="Calibri"/>
            </a:endParaRPr>
          </a:p>
          <a:p>
            <a:pPr marL="457200" lvl="1" indent="0">
              <a:buNone/>
            </a:pPr>
            <a:endParaRPr lang="en-GB" dirty="0">
              <a:cs typeface="Calibri"/>
            </a:endParaRPr>
          </a:p>
          <a:p>
            <a:pPr marL="457200" lvl="1" indent="0">
              <a:buNone/>
            </a:pPr>
            <a:r>
              <a:rPr lang="en-GB" dirty="0">
                <a:cs typeface="Calibri"/>
              </a:rPr>
              <a:t>Submit here: </a:t>
            </a:r>
            <a:endParaRPr lang="en-GB" dirty="0">
              <a:ea typeface="+mn-lt"/>
              <a:cs typeface="+mn-lt"/>
            </a:endParaRPr>
          </a:p>
          <a:p>
            <a:pPr marL="457200" lvl="1" indent="0">
              <a:buNone/>
            </a:pPr>
            <a:r>
              <a:rPr lang="en-GB" dirty="0">
                <a:ea typeface="+mn-lt"/>
                <a:cs typeface="+mn-lt"/>
                <a:hlinkClick r:id="rId4"/>
              </a:rPr>
              <a:t>https://warwick.ac.uk/fac/arts/dal/digitalpedagogylibrary/getinvolved/</a:t>
            </a:r>
            <a:r>
              <a:rPr lang="en-GB" dirty="0">
                <a:ea typeface="+mn-lt"/>
                <a:cs typeface="+mn-lt"/>
              </a:rPr>
              <a:t> </a:t>
            </a:r>
            <a:endParaRPr lang="en-GB" dirty="0">
              <a:cs typeface="Calibri"/>
            </a:endParaRPr>
          </a:p>
        </p:txBody>
      </p:sp>
      <p:pic>
        <p:nvPicPr>
          <p:cNvPr id="5" name="Picture 6" descr="A picture containing text, indoor, person&#10;&#10;Description automatically generated">
            <a:extLst>
              <a:ext uri="{FF2B5EF4-FFF2-40B4-BE49-F238E27FC236}">
                <a16:creationId xmlns:a16="http://schemas.microsoft.com/office/drawing/2014/main" id="{B8DAEB52-6F14-43D7-BC40-CF581DA64C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085" r="4" b="2628"/>
          <a:stretch/>
        </p:blipFill>
        <p:spPr>
          <a:xfrm>
            <a:off x="8120248" y="2853308"/>
            <a:ext cx="3429962" cy="3429969"/>
          </a:xfrm>
          <a:prstGeom prst="rect">
            <a:avLst/>
          </a:prstGeom>
        </p:spPr>
      </p:pic>
      <p:pic>
        <p:nvPicPr>
          <p:cNvPr id="7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5BB88CAE-D9C0-4AB9-A553-FE7A88E1FD5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94" r="344" b="-1"/>
          <a:stretch/>
        </p:blipFill>
        <p:spPr>
          <a:xfrm>
            <a:off x="8749854" y="328724"/>
            <a:ext cx="2176276" cy="217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260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FC2436E3A673498DB90311E8044054" ma:contentTypeVersion="11" ma:contentTypeDescription="Create a new document." ma:contentTypeScope="" ma:versionID="b7a6a2384a648c2367d73d5b1bf76eb6">
  <xsd:schema xmlns:xsd="http://www.w3.org/2001/XMLSchema" xmlns:xs="http://www.w3.org/2001/XMLSchema" xmlns:p="http://schemas.microsoft.com/office/2006/metadata/properties" xmlns:ns3="fa145b65-10bd-455e-b193-04f36bff555e" xmlns:ns4="d38ee431-b59d-41a1-893e-cf300626501b" targetNamespace="http://schemas.microsoft.com/office/2006/metadata/properties" ma:root="true" ma:fieldsID="c391b8785cebce9cfbb0f90e76d18650" ns3:_="" ns4:_="">
    <xsd:import namespace="fa145b65-10bd-455e-b193-04f36bff555e"/>
    <xsd:import namespace="d38ee431-b59d-41a1-893e-cf300626501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3:SharedWithDetails" minOccurs="0"/>
                <xsd:element ref="ns3:SharingHintHash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145b65-10bd-455e-b193-04f36bff555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8ee431-b59d-41a1-893e-cf30062650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CED2F6-34E1-4CFC-A50A-D8EC0986FDBB}">
  <ds:schemaRefs>
    <ds:schemaRef ds:uri="d38ee431-b59d-41a1-893e-cf300626501b"/>
    <ds:schemaRef ds:uri="fa145b65-10bd-455e-b193-04f36bff555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4C3FC05-F410-4488-BBF3-2C7504E883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291B91-FE37-4925-A5E6-3EF275A6E601}">
  <ds:schemaRefs>
    <ds:schemaRef ds:uri="d38ee431-b59d-41a1-893e-cf300626501b"/>
    <ds:schemaRef ds:uri="fa145b65-10bd-455e-b193-04f36bff555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Arial,Sans-Serif</vt:lpstr>
      <vt:lpstr>Calibri</vt:lpstr>
      <vt:lpstr>Calibri Light</vt:lpstr>
      <vt:lpstr>Office Theme</vt:lpstr>
      <vt:lpstr>Digital Pedagogy Library</vt:lpstr>
      <vt:lpstr>Project team</vt:lpstr>
      <vt:lpstr>What is the Digital Pedagogy Library?</vt:lpstr>
      <vt:lpstr>Friendship Interviews</vt:lpstr>
      <vt:lpstr>Introducing the Digital Pedagogy Library (DPL)</vt:lpstr>
      <vt:lpstr>Where next…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Pedagogy Library</dc:title>
  <dc:creator>Humphreys, Jessica</dc:creator>
  <cp:lastModifiedBy>Humphreys, Jessica</cp:lastModifiedBy>
  <cp:revision>132</cp:revision>
  <dcterms:created xsi:type="dcterms:W3CDTF">2021-12-02T11:10:09Z</dcterms:created>
  <dcterms:modified xsi:type="dcterms:W3CDTF">2021-12-03T12:14:39Z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0x01010070FC2436E3A673498DB90311E8044054</vt:lpwstr>
  </property>
</Properties>
</file>