
<file path=[Content_Types].xml><?xml version="1.0" encoding="utf-8"?>
<Types xmlns="http://schemas.openxmlformats.org/package/2006/content-types">
  <Default Extension="jfif" ContentType="image/jpeg"/>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comments/modernComment_14A_FADFD315.xml" ContentType="application/vnd.ms-powerpoint.comments+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4"/>
  </p:sldMasterIdLst>
  <p:notesMasterIdLst>
    <p:notesMasterId r:id="rId25"/>
  </p:notesMasterIdLst>
  <p:sldIdLst>
    <p:sldId id="256" r:id="rId5"/>
    <p:sldId id="314" r:id="rId6"/>
    <p:sldId id="317" r:id="rId7"/>
    <p:sldId id="332" r:id="rId8"/>
    <p:sldId id="318" r:id="rId9"/>
    <p:sldId id="313" r:id="rId10"/>
    <p:sldId id="297" r:id="rId11"/>
    <p:sldId id="328" r:id="rId12"/>
    <p:sldId id="330" r:id="rId13"/>
    <p:sldId id="327" r:id="rId14"/>
    <p:sldId id="294" r:id="rId15"/>
    <p:sldId id="319" r:id="rId16"/>
    <p:sldId id="322" r:id="rId17"/>
    <p:sldId id="324" r:id="rId18"/>
    <p:sldId id="326" r:id="rId19"/>
    <p:sldId id="333" r:id="rId20"/>
    <p:sldId id="323" r:id="rId21"/>
    <p:sldId id="331" r:id="rId22"/>
    <p:sldId id="329" r:id="rId23"/>
    <p:sldId id="309" r:id="rId24"/>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1529"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j-lt"/>
        <a:ea typeface="+mj-ea"/>
        <a:cs typeface="+mj-cs"/>
        <a:sym typeface="Helvetica Neue"/>
      </a:defRPr>
    </a:lvl1pPr>
    <a:lvl2pPr marL="0" marR="0" indent="0" algn="ctr" defTabSz="821529"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j-lt"/>
        <a:ea typeface="+mj-ea"/>
        <a:cs typeface="+mj-cs"/>
        <a:sym typeface="Helvetica Neue"/>
      </a:defRPr>
    </a:lvl2pPr>
    <a:lvl3pPr marL="0" marR="0" indent="0" algn="ctr" defTabSz="821529"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j-lt"/>
        <a:ea typeface="+mj-ea"/>
        <a:cs typeface="+mj-cs"/>
        <a:sym typeface="Helvetica Neue"/>
      </a:defRPr>
    </a:lvl3pPr>
    <a:lvl4pPr marL="0" marR="0" indent="0" algn="ctr" defTabSz="821529"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j-lt"/>
        <a:ea typeface="+mj-ea"/>
        <a:cs typeface="+mj-cs"/>
        <a:sym typeface="Helvetica Neue"/>
      </a:defRPr>
    </a:lvl4pPr>
    <a:lvl5pPr marL="0" marR="0" indent="0" algn="ctr" defTabSz="821529"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j-lt"/>
        <a:ea typeface="+mj-ea"/>
        <a:cs typeface="+mj-cs"/>
        <a:sym typeface="Helvetica Neue"/>
      </a:defRPr>
    </a:lvl5pPr>
    <a:lvl6pPr marL="0" marR="0" indent="0" algn="ctr" defTabSz="821529"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j-lt"/>
        <a:ea typeface="+mj-ea"/>
        <a:cs typeface="+mj-cs"/>
        <a:sym typeface="Helvetica Neue"/>
      </a:defRPr>
    </a:lvl6pPr>
    <a:lvl7pPr marL="0" marR="0" indent="0" algn="ctr" defTabSz="821529"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j-lt"/>
        <a:ea typeface="+mj-ea"/>
        <a:cs typeface="+mj-cs"/>
        <a:sym typeface="Helvetica Neue"/>
      </a:defRPr>
    </a:lvl7pPr>
    <a:lvl8pPr marL="0" marR="0" indent="0" algn="ctr" defTabSz="821529"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j-lt"/>
        <a:ea typeface="+mj-ea"/>
        <a:cs typeface="+mj-cs"/>
        <a:sym typeface="Helvetica Neue"/>
      </a:defRPr>
    </a:lvl8pPr>
    <a:lvl9pPr marL="0" marR="0" indent="0" algn="ctr" defTabSz="821529"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j-lt"/>
        <a:ea typeface="+mj-ea"/>
        <a:cs typeface="+mj-cs"/>
        <a:sym typeface="Helvetica Neue"/>
      </a:defRPr>
    </a:lvl9pPr>
  </p:defaultTextStyle>
  <p:extLst>
    <p:ext uri="{EFAFB233-063F-42B5-8137-9DF3F51BA10A}">
      <p15:sldGuideLst xmlns:p15="http://schemas.microsoft.com/office/powerpoint/2012/main">
        <p15:guide id="1" orient="horz" pos="4116" userDrawn="1">
          <p15:clr>
            <a:srgbClr val="A4A3A4"/>
          </p15:clr>
        </p15:guide>
        <p15:guide id="2" pos="768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2474705-9F70-0562-B767-2A315B69925F}" v="93" dt="2024-02-13T16:28:13.028"/>
    <p1510:client id="{ABE27F3F-B3A2-4C12-A15A-E85FB8A26F15}" v="23" dt="2024-02-13T01:13:31.539"/>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D2E8"/>
          </a:solidFill>
        </a:fill>
      </a:tcStyle>
    </a:wholeTbl>
    <a:band2H>
      <a:tcTxStyle/>
      <a:tcStyle>
        <a:tcBdr/>
        <a:fill>
          <a:solidFill>
            <a:srgbClr val="E6EAF4"/>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2E7CB"/>
          </a:solidFill>
        </a:fill>
      </a:tcStyle>
    </a:wholeTbl>
    <a:band2H>
      <a:tcTxStyle/>
      <a:tcStyle>
        <a:tcBdr/>
        <a:fill>
          <a:solidFill>
            <a:srgbClr val="F8F4E7"/>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5CDDE"/>
          </a:solidFill>
        </a:fill>
      </a:tcStyle>
    </a:wholeTbl>
    <a:band2H>
      <a:tcTxStyle/>
      <a:tcStyle>
        <a:tcBdr/>
        <a:fill>
          <a:solidFill>
            <a:srgbClr val="EBE8EF"/>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721"/>
    <p:restoredTop sz="95940"/>
  </p:normalViewPr>
  <p:slideViewPr>
    <p:cSldViewPr snapToGrid="0" snapToObjects="1">
      <p:cViewPr varScale="1">
        <p:scale>
          <a:sx n="41" d="100"/>
          <a:sy n="41" d="100"/>
        </p:scale>
        <p:origin x="96" y="437"/>
      </p:cViewPr>
      <p:guideLst>
        <p:guide orient="horz" pos="4116"/>
        <p:guide pos="76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5/10/relationships/revisionInfo" Target="revisionInfo.xml"/></Relationships>
</file>

<file path=ppt/comments/modernComment_14A_FADFD315.xml><?xml version="1.0" encoding="utf-8"?>
<p188:cmLst xmlns:a="http://schemas.openxmlformats.org/drawingml/2006/main" xmlns:r="http://schemas.openxmlformats.org/officeDocument/2006/relationships" xmlns:p188="http://schemas.microsoft.com/office/powerpoint/2018/8/main">
  <p188:cm id="{E6D6E3D1-6E12-4E7B-AA14-B5CBDAA55915}" authorId="{00000000-0000-0000-0000-000000000000}" created="2024-02-13T16:24:42.879">
    <ac:txMkLst xmlns:ac="http://schemas.microsoft.com/office/drawing/2013/main/command">
      <pc:docMk xmlns:pc="http://schemas.microsoft.com/office/powerpoint/2013/main/command"/>
      <pc:sldMk xmlns:pc="http://schemas.microsoft.com/office/powerpoint/2013/main/command" cId="4208972565" sldId="330"/>
      <ac:spMk id="82" creationId="{25AEC2E8-027E-AF98-7C7D-0F9FE9DF52DD}"/>
      <ac:txMk cp="0" len="8">
        <ac:context len="47" hash="3074135609"/>
      </ac:txMk>
    </ac:txMkLst>
    <p188:pos x="3144761" y="229809"/>
    <p188:txBody>
      <a:bodyPr/>
      <a:lstStyle/>
      <a:p>
        <a:r>
          <a:rPr lang="en-US"/>
          <a:t>Not sure if we are expecting anyone non academic, but IDG, IT Helpdesk, EPQ and Partnernship Committee, Student Opportunity (Welcome and Student experience colleagues), Student Accommodation, Conferences have all made the experience into what it is. </a:t>
        </a:r>
      </a:p>
    </p188:txBody>
    <p188:extLst>
      <p:ext xmlns:p="http://schemas.openxmlformats.org/presentationml/2006/main" uri="{5BB2D875-25FF-4072-B9AC-8F64D62656EB}">
        <p228:taskDetails xmlns:p228="http://schemas.microsoft.com/office/powerpoint/2022/08/main">
          <p228:history/>
        </p228:taskDetails>
      </p:ext>
    </p188:extLst>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6" name="Shape 66"/>
          <p:cNvSpPr>
            <a:spLocks noGrp="1" noRot="1" noChangeAspect="1"/>
          </p:cNvSpPr>
          <p:nvPr>
            <p:ph type="sldImg"/>
          </p:nvPr>
        </p:nvSpPr>
        <p:spPr>
          <a:xfrm>
            <a:off x="1143000" y="685800"/>
            <a:ext cx="4572000" cy="3429000"/>
          </a:xfrm>
          <a:prstGeom prst="rect">
            <a:avLst/>
          </a:prstGeom>
        </p:spPr>
        <p:txBody>
          <a:bodyPr/>
          <a:lstStyle/>
          <a:p>
            <a:endParaRPr/>
          </a:p>
        </p:txBody>
      </p:sp>
      <p:sp>
        <p:nvSpPr>
          <p:cNvPr id="67" name="Shape 6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642937" latinLnBrk="0">
      <a:lnSpc>
        <a:spcPct val="117999"/>
      </a:lnSpc>
      <a:defRPr sz="3000">
        <a:latin typeface="+mj-lt"/>
        <a:ea typeface="+mj-ea"/>
        <a:cs typeface="+mj-cs"/>
        <a:sym typeface="Helvetica Neue"/>
      </a:defRPr>
    </a:lvl1pPr>
    <a:lvl2pPr indent="228600" defTabSz="642937" latinLnBrk="0">
      <a:lnSpc>
        <a:spcPct val="117999"/>
      </a:lnSpc>
      <a:defRPr sz="3000">
        <a:latin typeface="+mj-lt"/>
        <a:ea typeface="+mj-ea"/>
        <a:cs typeface="+mj-cs"/>
        <a:sym typeface="Helvetica Neue"/>
      </a:defRPr>
    </a:lvl2pPr>
    <a:lvl3pPr indent="457200" defTabSz="642937" latinLnBrk="0">
      <a:lnSpc>
        <a:spcPct val="117999"/>
      </a:lnSpc>
      <a:defRPr sz="3000">
        <a:latin typeface="+mj-lt"/>
        <a:ea typeface="+mj-ea"/>
        <a:cs typeface="+mj-cs"/>
        <a:sym typeface="Helvetica Neue"/>
      </a:defRPr>
    </a:lvl3pPr>
    <a:lvl4pPr indent="685800" defTabSz="642937" latinLnBrk="0">
      <a:lnSpc>
        <a:spcPct val="117999"/>
      </a:lnSpc>
      <a:defRPr sz="3000">
        <a:latin typeface="+mj-lt"/>
        <a:ea typeface="+mj-ea"/>
        <a:cs typeface="+mj-cs"/>
        <a:sym typeface="Helvetica Neue"/>
      </a:defRPr>
    </a:lvl4pPr>
    <a:lvl5pPr indent="914400" defTabSz="642937" latinLnBrk="0">
      <a:lnSpc>
        <a:spcPct val="117999"/>
      </a:lnSpc>
      <a:defRPr sz="3000">
        <a:latin typeface="+mj-lt"/>
        <a:ea typeface="+mj-ea"/>
        <a:cs typeface="+mj-cs"/>
        <a:sym typeface="Helvetica Neue"/>
      </a:defRPr>
    </a:lvl5pPr>
    <a:lvl6pPr indent="1143000" defTabSz="642937" latinLnBrk="0">
      <a:lnSpc>
        <a:spcPct val="117999"/>
      </a:lnSpc>
      <a:defRPr sz="3000">
        <a:latin typeface="+mj-lt"/>
        <a:ea typeface="+mj-ea"/>
        <a:cs typeface="+mj-cs"/>
        <a:sym typeface="Helvetica Neue"/>
      </a:defRPr>
    </a:lvl6pPr>
    <a:lvl7pPr indent="1371600" defTabSz="642937" latinLnBrk="0">
      <a:lnSpc>
        <a:spcPct val="117999"/>
      </a:lnSpc>
      <a:defRPr sz="3000">
        <a:latin typeface="+mj-lt"/>
        <a:ea typeface="+mj-ea"/>
        <a:cs typeface="+mj-cs"/>
        <a:sym typeface="Helvetica Neue"/>
      </a:defRPr>
    </a:lvl7pPr>
    <a:lvl8pPr indent="1600200" defTabSz="642937" latinLnBrk="0">
      <a:lnSpc>
        <a:spcPct val="117999"/>
      </a:lnSpc>
      <a:defRPr sz="3000">
        <a:latin typeface="+mj-lt"/>
        <a:ea typeface="+mj-ea"/>
        <a:cs typeface="+mj-cs"/>
        <a:sym typeface="Helvetica Neue"/>
      </a:defRPr>
    </a:lvl8pPr>
    <a:lvl9pPr indent="1828800" defTabSz="642937" latinLnBrk="0">
      <a:lnSpc>
        <a:spcPct val="117999"/>
      </a:lnSpc>
      <a:defRPr sz="3000">
        <a:latin typeface="+mj-lt"/>
        <a:ea typeface="+mj-ea"/>
        <a:cs typeface="+mj-cs"/>
        <a:sym typeface="Helvetica Neue"/>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Slide 5 - Cover">
    <p:spTree>
      <p:nvGrpSpPr>
        <p:cNvPr id="1" name=""/>
        <p:cNvGrpSpPr/>
        <p:nvPr/>
      </p:nvGrpSpPr>
      <p:grpSpPr>
        <a:xfrm>
          <a:off x="0" y="0"/>
          <a:ext cx="0" cy="0"/>
          <a:chOff x="0" y="0"/>
          <a:chExt cx="0" cy="0"/>
        </a:xfrm>
      </p:grpSpPr>
      <p:pic>
        <p:nvPicPr>
          <p:cNvPr id="59" name="image7.pn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60" name="Shape 6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543603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1.png"/>
          <p:cNvPicPr>
            <a:picLocks noChangeAspect="1"/>
          </p:cNvPicPr>
          <p:nvPr/>
        </p:nvPicPr>
        <p:blipFill>
          <a:blip r:embed="rId4"/>
          <a:stretch>
            <a:fillRect/>
          </a:stretch>
        </p:blipFill>
        <p:spPr>
          <a:xfrm>
            <a:off x="0" y="0"/>
            <a:ext cx="24384000" cy="13716000"/>
          </a:xfrm>
          <a:prstGeom prst="rect">
            <a:avLst/>
          </a:prstGeom>
          <a:ln w="12700">
            <a:miter lim="400000"/>
          </a:ln>
        </p:spPr>
      </p:pic>
      <p:sp>
        <p:nvSpPr>
          <p:cNvPr id="3" name="Shape 3"/>
          <p:cNvSpPr>
            <a:spLocks noGrp="1"/>
          </p:cNvSpPr>
          <p:nvPr>
            <p:ph type="title"/>
          </p:nvPr>
        </p:nvSpPr>
        <p:spPr>
          <a:xfrm>
            <a:off x="3653366" y="1958422"/>
            <a:ext cx="19507201" cy="2499831"/>
          </a:xfrm>
          <a:prstGeom prst="rect">
            <a:avLst/>
          </a:prstGeom>
          <a:ln w="12700">
            <a:miter lim="400000"/>
          </a:ln>
        </p:spPr>
        <p:txBody>
          <a:bodyPr lIns="71435" tIns="71435" rIns="71435" bIns="71435" anchor="ctr">
            <a:normAutofit/>
          </a:bodyPr>
          <a:lstStyle/>
          <a:p>
            <a:endParaRPr/>
          </a:p>
        </p:txBody>
      </p:sp>
      <p:sp>
        <p:nvSpPr>
          <p:cNvPr id="4" name="Shape 4"/>
          <p:cNvSpPr>
            <a:spLocks noGrp="1"/>
          </p:cNvSpPr>
          <p:nvPr>
            <p:ph type="body" idx="1"/>
          </p:nvPr>
        </p:nvSpPr>
        <p:spPr>
          <a:xfrm>
            <a:off x="13610166" y="4458252"/>
            <a:ext cx="9550401" cy="8761896"/>
          </a:xfrm>
          <a:prstGeom prst="rect">
            <a:avLst/>
          </a:prstGeom>
          <a:ln w="12700">
            <a:miter lim="400000"/>
          </a:ln>
        </p:spPr>
        <p:txBody>
          <a:bodyPr lIns="71435" tIns="71435" rIns="71435" bIns="71435" anchor="ctr">
            <a:normAutofit/>
          </a:bodyPr>
          <a:lstStyle/>
          <a:p>
            <a:endParaRPr/>
          </a:p>
        </p:txBody>
      </p:sp>
      <p:sp>
        <p:nvSpPr>
          <p:cNvPr id="5" name="Shape 5"/>
          <p:cNvSpPr>
            <a:spLocks noGrp="1"/>
          </p:cNvSpPr>
          <p:nvPr>
            <p:ph type="sldNum" sz="quarter" idx="2"/>
          </p:nvPr>
        </p:nvSpPr>
        <p:spPr>
          <a:xfrm>
            <a:off x="11935815" y="13010554"/>
            <a:ext cx="494511" cy="511173"/>
          </a:xfrm>
          <a:prstGeom prst="rect">
            <a:avLst/>
          </a:prstGeom>
          <a:ln w="12700">
            <a:miter lim="400000"/>
          </a:ln>
        </p:spPr>
        <p:txBody>
          <a:bodyPr wrap="none" lIns="71435" tIns="71435" rIns="71435" bIns="71435">
            <a:spAutoFit/>
          </a:bodyPr>
          <a:lstStyle>
            <a:lvl1pPr>
              <a:defRPr sz="2400">
                <a:latin typeface="Helvetica Light"/>
                <a:ea typeface="Helvetica Light"/>
                <a:cs typeface="Helvetica Light"/>
                <a:sym typeface="Helvetica Light"/>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55" r:id="rId1"/>
    <p:sldLayoutId id="2147483656" r:id="rId2"/>
  </p:sldLayoutIdLst>
  <p:transition spd="med"/>
  <p:txStyles>
    <p:titleStyle>
      <a:lvl1pPr marL="0" marR="0" indent="0" algn="ctr" defTabSz="821529" rtl="0" eaLnBrk="1" latinLnBrk="0" hangingPunct="1">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1pPr>
      <a:lvl2pPr marL="0" marR="0" indent="0" algn="ctr" defTabSz="821529" rtl="0" eaLnBrk="1" latinLnBrk="0" hangingPunct="1">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2pPr>
      <a:lvl3pPr marL="0" marR="0" indent="0" algn="ctr" defTabSz="821529" rtl="0" eaLnBrk="1" latinLnBrk="0" hangingPunct="1">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3pPr>
      <a:lvl4pPr marL="0" marR="0" indent="0" algn="ctr" defTabSz="821529" rtl="0" eaLnBrk="1" latinLnBrk="0" hangingPunct="1">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4pPr>
      <a:lvl5pPr marL="0" marR="0" indent="0" algn="ctr" defTabSz="821529" rtl="0" eaLnBrk="1" latinLnBrk="0" hangingPunct="1">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5pPr>
      <a:lvl6pPr marL="0" marR="0" indent="0" algn="ctr" defTabSz="821529" rtl="0" eaLnBrk="1" latinLnBrk="0" hangingPunct="1">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6pPr>
      <a:lvl7pPr marL="0" marR="0" indent="0" algn="ctr" defTabSz="821529" rtl="0" eaLnBrk="1" latinLnBrk="0" hangingPunct="1">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7pPr>
      <a:lvl8pPr marL="0" marR="0" indent="0" algn="ctr" defTabSz="821529" rtl="0" eaLnBrk="1" latinLnBrk="0" hangingPunct="1">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8pPr>
      <a:lvl9pPr marL="0" marR="0" indent="0" algn="ctr" defTabSz="821529" rtl="0" eaLnBrk="1" latinLnBrk="0" hangingPunct="1">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9pPr>
    </p:titleStyle>
    <p:bodyStyle>
      <a:lvl1pPr marL="617361" marR="0" indent="-617361" algn="l" defTabSz="821529" rtl="0" eaLnBrk="1" latinLnBrk="0" hangingPunct="1">
        <a:lnSpc>
          <a:spcPct val="100000"/>
        </a:lnSpc>
        <a:spcBef>
          <a:spcPts val="5900"/>
        </a:spcBef>
        <a:spcAft>
          <a:spcPts val="0"/>
        </a:spcAft>
        <a:buClrTx/>
        <a:buSzPct val="75000"/>
        <a:buFontTx/>
        <a:buChar char="•"/>
        <a:tabLst/>
        <a:defRPr sz="5000" b="0" i="0" u="none" strike="noStrike" cap="none" spc="0" baseline="0">
          <a:ln>
            <a:noFill/>
          </a:ln>
          <a:solidFill>
            <a:srgbClr val="000000"/>
          </a:solidFill>
          <a:uFillTx/>
          <a:latin typeface="Helvetica Light"/>
          <a:ea typeface="Helvetica Light"/>
          <a:cs typeface="Helvetica Light"/>
          <a:sym typeface="Helvetica Light"/>
        </a:defRPr>
      </a:lvl1pPr>
      <a:lvl2pPr marL="1061859" marR="0" indent="-617361" algn="l" defTabSz="821529" rtl="0" eaLnBrk="1" latinLnBrk="0" hangingPunct="1">
        <a:lnSpc>
          <a:spcPct val="100000"/>
        </a:lnSpc>
        <a:spcBef>
          <a:spcPts val="5900"/>
        </a:spcBef>
        <a:spcAft>
          <a:spcPts val="0"/>
        </a:spcAft>
        <a:buClrTx/>
        <a:buSzPct val="75000"/>
        <a:buFontTx/>
        <a:buChar char="•"/>
        <a:tabLst/>
        <a:defRPr sz="5000" b="0" i="0" u="none" strike="noStrike" cap="none" spc="0" baseline="0">
          <a:ln>
            <a:noFill/>
          </a:ln>
          <a:solidFill>
            <a:srgbClr val="000000"/>
          </a:solidFill>
          <a:uFillTx/>
          <a:latin typeface="Helvetica Light"/>
          <a:ea typeface="Helvetica Light"/>
          <a:cs typeface="Helvetica Light"/>
          <a:sym typeface="Helvetica Light"/>
        </a:defRPr>
      </a:lvl2pPr>
      <a:lvl3pPr marL="1506359" marR="0" indent="-617359" algn="l" defTabSz="821529" rtl="0" eaLnBrk="1" latinLnBrk="0" hangingPunct="1">
        <a:lnSpc>
          <a:spcPct val="100000"/>
        </a:lnSpc>
        <a:spcBef>
          <a:spcPts val="5900"/>
        </a:spcBef>
        <a:spcAft>
          <a:spcPts val="0"/>
        </a:spcAft>
        <a:buClrTx/>
        <a:buSzPct val="75000"/>
        <a:buFontTx/>
        <a:buChar char="•"/>
        <a:tabLst/>
        <a:defRPr sz="5000" b="0" i="0" u="none" strike="noStrike" cap="none" spc="0" baseline="0">
          <a:ln>
            <a:noFill/>
          </a:ln>
          <a:solidFill>
            <a:srgbClr val="000000"/>
          </a:solidFill>
          <a:uFillTx/>
          <a:latin typeface="Helvetica Light"/>
          <a:ea typeface="Helvetica Light"/>
          <a:cs typeface="Helvetica Light"/>
          <a:sym typeface="Helvetica Light"/>
        </a:defRPr>
      </a:lvl3pPr>
      <a:lvl4pPr marL="1950859" marR="0" indent="-617359" algn="l" defTabSz="821529" rtl="0" eaLnBrk="1" latinLnBrk="0" hangingPunct="1">
        <a:lnSpc>
          <a:spcPct val="100000"/>
        </a:lnSpc>
        <a:spcBef>
          <a:spcPts val="5900"/>
        </a:spcBef>
        <a:spcAft>
          <a:spcPts val="0"/>
        </a:spcAft>
        <a:buClrTx/>
        <a:buSzPct val="75000"/>
        <a:buFontTx/>
        <a:buChar char="•"/>
        <a:tabLst/>
        <a:defRPr sz="5000" b="0" i="0" u="none" strike="noStrike" cap="none" spc="0" baseline="0">
          <a:ln>
            <a:noFill/>
          </a:ln>
          <a:solidFill>
            <a:srgbClr val="000000"/>
          </a:solidFill>
          <a:uFillTx/>
          <a:latin typeface="Helvetica Light"/>
          <a:ea typeface="Helvetica Light"/>
          <a:cs typeface="Helvetica Light"/>
          <a:sym typeface="Helvetica Light"/>
        </a:defRPr>
      </a:lvl4pPr>
      <a:lvl5pPr marL="2395359" marR="0" indent="-617359" algn="l" defTabSz="821529" rtl="0" eaLnBrk="1" latinLnBrk="0" hangingPunct="1">
        <a:lnSpc>
          <a:spcPct val="100000"/>
        </a:lnSpc>
        <a:spcBef>
          <a:spcPts val="5900"/>
        </a:spcBef>
        <a:spcAft>
          <a:spcPts val="0"/>
        </a:spcAft>
        <a:buClrTx/>
        <a:buSzPct val="75000"/>
        <a:buFontTx/>
        <a:buChar char="•"/>
        <a:tabLst/>
        <a:defRPr sz="5000" b="0" i="0" u="none" strike="noStrike" cap="none" spc="0" baseline="0">
          <a:ln>
            <a:noFill/>
          </a:ln>
          <a:solidFill>
            <a:srgbClr val="000000"/>
          </a:solidFill>
          <a:uFillTx/>
          <a:latin typeface="Helvetica Light"/>
          <a:ea typeface="Helvetica Light"/>
          <a:cs typeface="Helvetica Light"/>
          <a:sym typeface="Helvetica Light"/>
        </a:defRPr>
      </a:lvl5pPr>
      <a:lvl6pPr marL="2839859" marR="0" indent="-617359" algn="l" defTabSz="821529" rtl="0" eaLnBrk="1" latinLnBrk="0" hangingPunct="1">
        <a:lnSpc>
          <a:spcPct val="100000"/>
        </a:lnSpc>
        <a:spcBef>
          <a:spcPts val="5900"/>
        </a:spcBef>
        <a:spcAft>
          <a:spcPts val="0"/>
        </a:spcAft>
        <a:buClrTx/>
        <a:buSzPct val="75000"/>
        <a:buFontTx/>
        <a:buChar char="•"/>
        <a:tabLst/>
        <a:defRPr sz="5000" b="0" i="0" u="none" strike="noStrike" cap="none" spc="0" baseline="0">
          <a:ln>
            <a:noFill/>
          </a:ln>
          <a:solidFill>
            <a:srgbClr val="000000"/>
          </a:solidFill>
          <a:uFillTx/>
          <a:latin typeface="Helvetica Light"/>
          <a:ea typeface="Helvetica Light"/>
          <a:cs typeface="Helvetica Light"/>
          <a:sym typeface="Helvetica Light"/>
        </a:defRPr>
      </a:lvl6pPr>
      <a:lvl7pPr marL="3284361" marR="0" indent="-617359" algn="l" defTabSz="821529" rtl="0" eaLnBrk="1" latinLnBrk="0" hangingPunct="1">
        <a:lnSpc>
          <a:spcPct val="100000"/>
        </a:lnSpc>
        <a:spcBef>
          <a:spcPts val="5900"/>
        </a:spcBef>
        <a:spcAft>
          <a:spcPts val="0"/>
        </a:spcAft>
        <a:buClrTx/>
        <a:buSzPct val="75000"/>
        <a:buFontTx/>
        <a:buChar char="•"/>
        <a:tabLst/>
        <a:defRPr sz="5000" b="0" i="0" u="none" strike="noStrike" cap="none" spc="0" baseline="0">
          <a:ln>
            <a:noFill/>
          </a:ln>
          <a:solidFill>
            <a:srgbClr val="000000"/>
          </a:solidFill>
          <a:uFillTx/>
          <a:latin typeface="Helvetica Light"/>
          <a:ea typeface="Helvetica Light"/>
          <a:cs typeface="Helvetica Light"/>
          <a:sym typeface="Helvetica Light"/>
        </a:defRPr>
      </a:lvl7pPr>
      <a:lvl8pPr marL="3728861" marR="0" indent="-617359" algn="l" defTabSz="821529" rtl="0" eaLnBrk="1" latinLnBrk="0" hangingPunct="1">
        <a:lnSpc>
          <a:spcPct val="100000"/>
        </a:lnSpc>
        <a:spcBef>
          <a:spcPts val="5900"/>
        </a:spcBef>
        <a:spcAft>
          <a:spcPts val="0"/>
        </a:spcAft>
        <a:buClrTx/>
        <a:buSzPct val="75000"/>
        <a:buFontTx/>
        <a:buChar char="•"/>
        <a:tabLst/>
        <a:defRPr sz="5000" b="0" i="0" u="none" strike="noStrike" cap="none" spc="0" baseline="0">
          <a:ln>
            <a:noFill/>
          </a:ln>
          <a:solidFill>
            <a:srgbClr val="000000"/>
          </a:solidFill>
          <a:uFillTx/>
          <a:latin typeface="Helvetica Light"/>
          <a:ea typeface="Helvetica Light"/>
          <a:cs typeface="Helvetica Light"/>
          <a:sym typeface="Helvetica Light"/>
        </a:defRPr>
      </a:lvl8pPr>
      <a:lvl9pPr marL="4173361" marR="0" indent="-617361" algn="l" defTabSz="821529" rtl="0" eaLnBrk="1" latinLnBrk="0" hangingPunct="1">
        <a:lnSpc>
          <a:spcPct val="100000"/>
        </a:lnSpc>
        <a:spcBef>
          <a:spcPts val="5900"/>
        </a:spcBef>
        <a:spcAft>
          <a:spcPts val="0"/>
        </a:spcAft>
        <a:buClrTx/>
        <a:buSzPct val="75000"/>
        <a:buFontTx/>
        <a:buChar char="•"/>
        <a:tabLst/>
        <a:defRPr sz="5000" b="0" i="0" u="none" strike="noStrike" cap="none" spc="0" baseline="0">
          <a:ln>
            <a:noFill/>
          </a:ln>
          <a:solidFill>
            <a:srgbClr val="000000"/>
          </a:solidFill>
          <a:uFillTx/>
          <a:latin typeface="Helvetica Light"/>
          <a:ea typeface="Helvetica Light"/>
          <a:cs typeface="Helvetica Light"/>
          <a:sym typeface="Helvetica Light"/>
        </a:defRPr>
      </a:lvl9pPr>
    </p:bodyStyle>
    <p:otherStyle>
      <a:lvl1pPr marL="0" marR="0" indent="0" algn="ctr" defTabSz="821529" rtl="0" eaLnBrk="1" latinLnBrk="0" hangingPunct="1">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1pPr>
      <a:lvl2pPr marL="0" marR="0" indent="0" algn="ctr" defTabSz="821529" rtl="0" eaLnBrk="1" latinLnBrk="0" hangingPunct="1">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2pPr>
      <a:lvl3pPr marL="0" marR="0" indent="0" algn="ctr" defTabSz="821529" rtl="0" eaLnBrk="1" latinLnBrk="0" hangingPunct="1">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3pPr>
      <a:lvl4pPr marL="0" marR="0" indent="0" algn="ctr" defTabSz="821529" rtl="0" eaLnBrk="1" latinLnBrk="0" hangingPunct="1">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4pPr>
      <a:lvl5pPr marL="0" marR="0" indent="0" algn="ctr" defTabSz="821529" rtl="0" eaLnBrk="1" latinLnBrk="0" hangingPunct="1">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5pPr>
      <a:lvl6pPr marL="0" marR="0" indent="0" algn="ctr" defTabSz="821529" rtl="0" eaLnBrk="1" latinLnBrk="0" hangingPunct="1">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6pPr>
      <a:lvl7pPr marL="0" marR="0" indent="0" algn="ctr" defTabSz="821529" rtl="0" eaLnBrk="1" latinLnBrk="0" hangingPunct="1">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7pPr>
      <a:lvl8pPr marL="0" marR="0" indent="0" algn="ctr" defTabSz="821529" rtl="0" eaLnBrk="1" latinLnBrk="0" hangingPunct="1">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8pPr>
      <a:lvl9pPr marL="0" marR="0" indent="0" algn="ctr" defTabSz="821529" rtl="0" eaLnBrk="1" latinLnBrk="0" hangingPunct="1">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fif"/><Relationship Id="rId2" Type="http://schemas.microsoft.com/office/2018/10/relationships/comments" Target="../comments/modernComment_14A_FADFD31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Shape 69"/>
          <p:cNvSpPr/>
          <p:nvPr/>
        </p:nvSpPr>
        <p:spPr>
          <a:xfrm>
            <a:off x="1252737" y="4385305"/>
            <a:ext cx="14234005" cy="1252261"/>
          </a:xfrm>
          <a:prstGeom prst="rect">
            <a:avLst/>
          </a:prstGeom>
          <a:ln w="12700">
            <a:miter lim="400000"/>
          </a:ln>
          <a:extLst>
            <a:ext uri="{C572A759-6A51-4108-AA02-DFA0A04FC94B}">
              <ma14:wrappingTextBoxFlag xmlns:ma14="http://schemas.microsoft.com/office/mac/drawingml/2011/main" xmlns="" val="1"/>
            </a:ext>
          </a:extLst>
        </p:spPr>
        <p:txBody>
          <a:bodyPr wrap="square" lIns="71435" tIns="71435" rIns="71435" bIns="71435" anchor="ctr">
            <a:spAutoFit/>
          </a:bodyPr>
          <a:lstStyle>
            <a:lvl1pPr algn="l">
              <a:lnSpc>
                <a:spcPct val="90000"/>
              </a:lnSpc>
              <a:defRPr sz="8200" b="1">
                <a:solidFill>
                  <a:srgbClr val="FFFFFF"/>
                </a:solidFill>
                <a:latin typeface="Avenir Next"/>
                <a:ea typeface="Avenir Next"/>
                <a:cs typeface="Avenir Next"/>
                <a:sym typeface="Avenir Next"/>
              </a:defRPr>
            </a:lvl1pPr>
          </a:lstStyle>
          <a:p>
            <a:endParaRPr sz="8000" dirty="0"/>
          </a:p>
        </p:txBody>
      </p:sp>
      <p:sp>
        <p:nvSpPr>
          <p:cNvPr id="4" name="Subtitle 2">
            <a:extLst>
              <a:ext uri="{FF2B5EF4-FFF2-40B4-BE49-F238E27FC236}">
                <a16:creationId xmlns:a16="http://schemas.microsoft.com/office/drawing/2014/main" id="{51E4F477-EF8D-C64D-B100-E321C39A4C87}"/>
              </a:ext>
            </a:extLst>
          </p:cNvPr>
          <p:cNvSpPr txBox="1">
            <a:spLocks/>
          </p:cNvSpPr>
          <p:nvPr/>
        </p:nvSpPr>
        <p:spPr>
          <a:xfrm>
            <a:off x="1032932" y="3234267"/>
            <a:ext cx="15138401" cy="6688666"/>
          </a:xfrm>
          <a:prstGeom prst="rect">
            <a:avLst/>
          </a:prstGeom>
        </p:spPr>
        <p:txBody>
          <a:bodyPr vert="horz" lIns="91440" tIns="45720" rIns="91440" bIns="45720" rtlCol="0">
            <a:noAutofit/>
          </a:bodyPr>
          <a:lstStyle>
            <a:lvl1pPr marL="0" indent="0" algn="l" defTabSz="685800" rtl="0" eaLnBrk="1" latinLnBrk="0" hangingPunct="1">
              <a:lnSpc>
                <a:spcPct val="90000"/>
              </a:lnSpc>
              <a:spcBef>
                <a:spcPts val="750"/>
              </a:spcBef>
              <a:buFont typeface="Arial" panose="020B0604020202020204" pitchFamily="34" charset="0"/>
              <a:buNone/>
              <a:defRPr sz="2000" b="0" i="0" kern="1200">
                <a:solidFill>
                  <a:schemeClr val="tx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US" sz="8800" b="1" i="0" dirty="0">
                <a:solidFill>
                  <a:schemeClr val="bg1"/>
                </a:solidFill>
                <a:latin typeface="Calibri" panose="020F0502020204030204" pitchFamily="34" charset="0"/>
                <a:ea typeface="Avenir Next" charset="0"/>
                <a:cs typeface="Calibri" panose="020F0502020204030204" pitchFamily="34" charset="0"/>
              </a:rPr>
              <a:t>Leadership for Educational Transformation (Ukraine)</a:t>
            </a:r>
          </a:p>
          <a:p>
            <a:endParaRPr lang="en-US" sz="8800" b="1" i="0" dirty="0">
              <a:solidFill>
                <a:schemeClr val="bg1"/>
              </a:solidFill>
              <a:latin typeface="Calibri" panose="020F0502020204030204" pitchFamily="34" charset="0"/>
              <a:ea typeface="Avenir Next" charset="0"/>
              <a:cs typeface="Calibri" panose="020F0502020204030204" pitchFamily="34" charset="0"/>
            </a:endParaRPr>
          </a:p>
          <a:p>
            <a:r>
              <a:rPr lang="en-US" sz="4800" b="0" i="0" dirty="0">
                <a:solidFill>
                  <a:schemeClr val="bg1"/>
                </a:solidFill>
                <a:latin typeface="Calibri" panose="020F0502020204030204" pitchFamily="34" charset="0"/>
                <a:ea typeface="Avenir Next" charset="0"/>
                <a:cs typeface="Calibri" panose="020F0502020204030204" pitchFamily="34" charset="0"/>
              </a:rPr>
              <a:t>Dr Bo Kelestyn</a:t>
            </a:r>
          </a:p>
          <a:p>
            <a:r>
              <a:rPr lang="en-US" sz="4800" b="0" i="0" dirty="0">
                <a:solidFill>
                  <a:schemeClr val="bg1"/>
                </a:solidFill>
                <a:latin typeface="Calibri" panose="020F0502020204030204" pitchFamily="34" charset="0"/>
                <a:ea typeface="Avenir Next" charset="0"/>
                <a:cs typeface="Calibri" panose="020F0502020204030204" pitchFamily="34" charset="0"/>
              </a:rPr>
              <a:t>Professor Gwen van der Velden </a:t>
            </a:r>
          </a:p>
        </p:txBody>
      </p:sp>
      <p:pic>
        <p:nvPicPr>
          <p:cNvPr id="2050" name="Picture 2">
            <a:extLst>
              <a:ext uri="{FF2B5EF4-FFF2-40B4-BE49-F238E27FC236}">
                <a16:creationId xmlns:a16="http://schemas.microsoft.com/office/drawing/2014/main" id="{BA12EF20-C3D6-4F23-54E2-35F89853800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43617" y="6228398"/>
            <a:ext cx="2143125" cy="21431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Shape 82"/>
          <p:cNvSpPr/>
          <p:nvPr/>
        </p:nvSpPr>
        <p:spPr>
          <a:xfrm>
            <a:off x="1286563" y="2700589"/>
            <a:ext cx="15816104" cy="954103"/>
          </a:xfrm>
          <a:prstGeom prst="rect">
            <a:avLst/>
          </a:prstGeom>
          <a:ln w="12700">
            <a:miter lim="400000"/>
          </a:ln>
          <a:extLst>
            <a:ext uri="{C572A759-6A51-4108-AA02-DFA0A04FC94B}">
              <ma14:wrappingTextBoxFlag xmlns="" xmlns:ma14="http://schemas.microsoft.com/office/mac/drawingml/2011/main" val="1"/>
            </a:ext>
          </a:extLst>
        </p:spPr>
        <p:txBody>
          <a:bodyPr wrap="square" lIns="45718" tIns="45718" rIns="45718" bIns="45718">
            <a:spAutoFit/>
          </a:bodyPr>
          <a:lstStyle>
            <a:lvl1pPr algn="l" defTabSz="685800">
              <a:defRPr sz="5600" b="1">
                <a:solidFill>
                  <a:srgbClr val="535353"/>
                </a:solidFill>
                <a:latin typeface="Avenir Next"/>
                <a:ea typeface="Avenir Next"/>
                <a:cs typeface="Avenir Next"/>
                <a:sym typeface="Avenir Next"/>
              </a:defRPr>
            </a:lvl1pPr>
          </a:lstStyle>
          <a:p>
            <a:endParaRPr lang="en-GB" dirty="0">
              <a:solidFill>
                <a:schemeClr val="accent1">
                  <a:lumMod val="50000"/>
                </a:schemeClr>
              </a:solidFill>
            </a:endParaRPr>
          </a:p>
        </p:txBody>
      </p:sp>
      <p:sp>
        <p:nvSpPr>
          <p:cNvPr id="90" name="Shape 90"/>
          <p:cNvSpPr/>
          <p:nvPr/>
        </p:nvSpPr>
        <p:spPr>
          <a:xfrm>
            <a:off x="1263788" y="4309268"/>
            <a:ext cx="18582079" cy="95410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t">
            <a:spAutoFit/>
          </a:bodyPr>
          <a:lstStyle>
            <a:lvl1pPr algn="l" defTabSz="685800">
              <a:lnSpc>
                <a:spcPct val="90000"/>
              </a:lnSpc>
              <a:defRPr sz="3600" i="1">
                <a:solidFill>
                  <a:srgbClr val="535353"/>
                </a:solidFill>
                <a:latin typeface="Avenir Next Demi Bold"/>
                <a:ea typeface="Avenir Next Demi Bold"/>
                <a:cs typeface="Avenir Next Demi Bold"/>
                <a:sym typeface="Avenir Next Demi Bold"/>
              </a:defRPr>
            </a:lvl1pPr>
          </a:lstStyle>
          <a:p>
            <a:pPr>
              <a:lnSpc>
                <a:spcPct val="100000"/>
              </a:lnSpc>
              <a:spcAft>
                <a:spcPts val="600"/>
              </a:spcAft>
            </a:pPr>
            <a:endParaRPr lang="en-GB" sz="5600" i="0" dirty="0">
              <a:solidFill>
                <a:schemeClr val="accent1">
                  <a:lumMod val="50000"/>
                </a:schemeClr>
              </a:solidFill>
              <a:latin typeface="Calibri" panose="020F0502020204030204" pitchFamily="34" charset="0"/>
              <a:cs typeface="Calibri" panose="020F0502020204030204" pitchFamily="34" charset="0"/>
            </a:endParaRPr>
          </a:p>
        </p:txBody>
      </p:sp>
      <p:pic>
        <p:nvPicPr>
          <p:cNvPr id="3" name="Picture 2" descr="A group of people posing for a photo&#10;&#10;Description automatically generated">
            <a:extLst>
              <a:ext uri="{FF2B5EF4-FFF2-40B4-BE49-F238E27FC236}">
                <a16:creationId xmlns:a16="http://schemas.microsoft.com/office/drawing/2014/main" id="{BAB2A762-A17A-AC56-8BDA-33F6458B01F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434" y="243841"/>
            <a:ext cx="19974306" cy="13472160"/>
          </a:xfrm>
          <a:prstGeom prst="rect">
            <a:avLst/>
          </a:prstGeom>
        </p:spPr>
      </p:pic>
    </p:spTree>
    <p:extLst>
      <p:ext uri="{BB962C8B-B14F-4D97-AF65-F5344CB8AC3E}">
        <p14:creationId xmlns:p14="http://schemas.microsoft.com/office/powerpoint/2010/main" val="10589332"/>
      </p:ext>
    </p:extLst>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Shape 82"/>
          <p:cNvSpPr/>
          <p:nvPr/>
        </p:nvSpPr>
        <p:spPr>
          <a:xfrm>
            <a:off x="1286563" y="2700589"/>
            <a:ext cx="15816104" cy="954103"/>
          </a:xfrm>
          <a:prstGeom prst="rect">
            <a:avLst/>
          </a:prstGeom>
          <a:ln w="12700">
            <a:miter lim="400000"/>
          </a:ln>
          <a:extLst>
            <a:ext uri="{C572A759-6A51-4108-AA02-DFA0A04FC94B}">
              <ma14:wrappingTextBoxFlag xmlns="" xmlns:ma14="http://schemas.microsoft.com/office/mac/drawingml/2011/main" val="1"/>
            </a:ext>
          </a:extLst>
        </p:spPr>
        <p:txBody>
          <a:bodyPr wrap="square" lIns="45718" tIns="45718" rIns="45718" bIns="45718">
            <a:spAutoFit/>
          </a:bodyPr>
          <a:lstStyle>
            <a:lvl1pPr algn="l" defTabSz="685800">
              <a:defRPr sz="5600" b="1">
                <a:solidFill>
                  <a:srgbClr val="535353"/>
                </a:solidFill>
                <a:latin typeface="Avenir Next"/>
                <a:ea typeface="Avenir Next"/>
                <a:cs typeface="Avenir Next"/>
                <a:sym typeface="Avenir Next"/>
              </a:defRPr>
            </a:lvl1pPr>
          </a:lstStyle>
          <a:p>
            <a:r>
              <a:rPr lang="en-GB" dirty="0">
                <a:solidFill>
                  <a:schemeClr val="accent1">
                    <a:lumMod val="50000"/>
                  </a:schemeClr>
                </a:solidFill>
              </a:rPr>
              <a:t>Education project: Educating parents who foster</a:t>
            </a:r>
          </a:p>
        </p:txBody>
      </p:sp>
      <p:sp>
        <p:nvSpPr>
          <p:cNvPr id="90" name="Shape 90"/>
          <p:cNvSpPr/>
          <p:nvPr/>
        </p:nvSpPr>
        <p:spPr>
          <a:xfrm>
            <a:off x="1263788" y="4309268"/>
            <a:ext cx="18582079" cy="875104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t">
            <a:spAutoFit/>
          </a:bodyPr>
          <a:lstStyle>
            <a:lvl1pPr algn="l" defTabSz="685800">
              <a:lnSpc>
                <a:spcPct val="90000"/>
              </a:lnSpc>
              <a:defRPr sz="3600" i="1">
                <a:solidFill>
                  <a:srgbClr val="535353"/>
                </a:solidFill>
                <a:latin typeface="Avenir Next Demi Bold"/>
                <a:ea typeface="Avenir Next Demi Bold"/>
                <a:cs typeface="Avenir Next Demi Bold"/>
                <a:sym typeface="Avenir Next Demi Bold"/>
              </a:defRPr>
            </a:lvl1pPr>
          </a:lstStyle>
          <a:p>
            <a:pPr marL="342900" lvl="0" indent="-342900">
              <a:lnSpc>
                <a:spcPct val="107000"/>
              </a:lnSpc>
              <a:buFont typeface="Calibri" panose="020F0502020204030204" pitchFamily="34" charset="0"/>
              <a:buChar char="-"/>
            </a:pPr>
            <a:r>
              <a:rPr lang="en-GB" sz="4800" i="0" kern="100" dirty="0">
                <a:solidFill>
                  <a:schemeClr val="accent1">
                    <a:lumMod val="50000"/>
                  </a:schemeClr>
                </a:solidFill>
                <a:latin typeface="Calibri" panose="020F0502020204030204" pitchFamily="34" charset="0"/>
                <a:cs typeface="Times New Roman" panose="02020603050405020304" pitchFamily="18" charset="0"/>
              </a:rPr>
              <a:t>Increased numbers of displaced children – evacuated and fostered away from war zones</a:t>
            </a:r>
          </a:p>
          <a:p>
            <a:pPr marL="342900" lvl="0" indent="-342900">
              <a:lnSpc>
                <a:spcPct val="107000"/>
              </a:lnSpc>
              <a:buFont typeface="Calibri" panose="020F0502020204030204" pitchFamily="34" charset="0"/>
              <a:buChar char="-"/>
            </a:pPr>
            <a:r>
              <a:rPr lang="en-GB" sz="4800" i="0" kern="100" dirty="0">
                <a:solidFill>
                  <a:schemeClr val="accent1">
                    <a:lumMod val="50000"/>
                  </a:schemeClr>
                </a:solidFill>
                <a:latin typeface="Calibri" panose="020F0502020204030204" pitchFamily="34" charset="0"/>
                <a:cs typeface="Times New Roman" panose="02020603050405020304" pitchFamily="18" charset="0"/>
              </a:rPr>
              <a:t>(Russian) background of institutionalising children in care</a:t>
            </a:r>
          </a:p>
          <a:p>
            <a:pPr marL="342900" lvl="0" indent="-342900">
              <a:lnSpc>
                <a:spcPct val="107000"/>
              </a:lnSpc>
              <a:buFont typeface="Calibri" panose="020F0502020204030204" pitchFamily="34" charset="0"/>
              <a:buChar char="-"/>
            </a:pPr>
            <a:r>
              <a:rPr lang="en-GB" sz="4800" i="0" kern="100" dirty="0">
                <a:solidFill>
                  <a:schemeClr val="accent1">
                    <a:lumMod val="50000"/>
                  </a:schemeClr>
                </a:solidFill>
                <a:latin typeface="Calibri" panose="020F0502020204030204" pitchFamily="34" charset="0"/>
                <a:cs typeface="Times New Roman" panose="02020603050405020304" pitchFamily="18" charset="0"/>
              </a:rPr>
              <a:t>Social responsibility has grown during war</a:t>
            </a:r>
          </a:p>
          <a:p>
            <a:pPr lvl="0">
              <a:lnSpc>
                <a:spcPct val="107000"/>
              </a:lnSpc>
            </a:pPr>
            <a:endParaRPr lang="en-GB" sz="4800" i="0" kern="100" dirty="0">
              <a:solidFill>
                <a:schemeClr val="accent1">
                  <a:lumMod val="50000"/>
                </a:schemeClr>
              </a:solidFill>
              <a:latin typeface="Calibri" panose="020F0502020204030204" pitchFamily="34" charset="0"/>
              <a:cs typeface="Times New Roman" panose="02020603050405020304" pitchFamily="18" charset="0"/>
            </a:endParaRPr>
          </a:p>
          <a:p>
            <a:pPr lvl="0">
              <a:lnSpc>
                <a:spcPct val="107000"/>
              </a:lnSpc>
            </a:pPr>
            <a:r>
              <a:rPr lang="en-GB" sz="4800" i="0" kern="100" dirty="0">
                <a:solidFill>
                  <a:schemeClr val="accent1">
                    <a:lumMod val="50000"/>
                  </a:schemeClr>
                </a:solidFill>
                <a:latin typeface="Calibri" panose="020F0502020204030204" pitchFamily="34" charset="0"/>
                <a:cs typeface="Times New Roman" panose="02020603050405020304" pitchFamily="18" charset="0"/>
              </a:rPr>
              <a:t>Programme of education for foster parents and youth/ social workers, based on child centred principles, alongside development of support structures.</a:t>
            </a:r>
          </a:p>
          <a:p>
            <a:pPr lvl="0">
              <a:lnSpc>
                <a:spcPct val="107000"/>
              </a:lnSpc>
            </a:pPr>
            <a:endParaRPr lang="en-GB" sz="4800" i="0" kern="100" dirty="0">
              <a:solidFill>
                <a:schemeClr val="accent1">
                  <a:lumMod val="50000"/>
                </a:schemeClr>
              </a:solidFill>
              <a:latin typeface="Calibri" panose="020F0502020204030204" pitchFamily="34" charset="0"/>
              <a:cs typeface="Times New Roman" panose="02020603050405020304" pitchFamily="18" charset="0"/>
            </a:endParaRPr>
          </a:p>
          <a:p>
            <a:pPr lvl="0" algn="r">
              <a:lnSpc>
                <a:spcPct val="107000"/>
              </a:lnSpc>
            </a:pPr>
            <a:r>
              <a:rPr lang="en-GB" sz="4800" kern="100" dirty="0">
                <a:solidFill>
                  <a:schemeClr val="accent1">
                    <a:lumMod val="50000"/>
                  </a:schemeClr>
                </a:solidFill>
                <a:latin typeface="Calibri" panose="020F0502020204030204" pitchFamily="34" charset="0"/>
                <a:cs typeface="Times New Roman" panose="02020603050405020304" pitchFamily="18" charset="0"/>
              </a:rPr>
              <a:t>Maryna </a:t>
            </a:r>
            <a:r>
              <a:rPr lang="en-GB" sz="4800" kern="100" dirty="0" err="1">
                <a:solidFill>
                  <a:schemeClr val="accent1">
                    <a:lumMod val="50000"/>
                  </a:schemeClr>
                </a:solidFill>
                <a:latin typeface="Calibri" panose="020F0502020204030204" pitchFamily="34" charset="0"/>
                <a:cs typeface="Times New Roman" panose="02020603050405020304" pitchFamily="18" charset="0"/>
              </a:rPr>
              <a:t>Tereshchuk</a:t>
            </a:r>
            <a:r>
              <a:rPr lang="en-GB" sz="4800" kern="100" dirty="0">
                <a:solidFill>
                  <a:schemeClr val="accent1">
                    <a:lumMod val="50000"/>
                  </a:schemeClr>
                </a:solidFill>
                <a:latin typeface="Calibri" panose="020F0502020204030204" pitchFamily="34" charset="0"/>
                <a:cs typeface="Times New Roman" panose="02020603050405020304" pitchFamily="18" charset="0"/>
              </a:rPr>
              <a:t> – Educational Projects Manager,</a:t>
            </a:r>
          </a:p>
          <a:p>
            <a:pPr lvl="0" algn="r">
              <a:lnSpc>
                <a:spcPct val="107000"/>
              </a:lnSpc>
            </a:pPr>
            <a:r>
              <a:rPr lang="en-GB" sz="4800" kern="100" dirty="0">
                <a:solidFill>
                  <a:schemeClr val="accent1">
                    <a:lumMod val="50000"/>
                  </a:schemeClr>
                </a:solidFill>
                <a:latin typeface="Calibri" panose="020F0502020204030204" pitchFamily="34" charset="0"/>
                <a:cs typeface="Times New Roman" panose="02020603050405020304" pitchFamily="18" charset="0"/>
              </a:rPr>
              <a:t>East Europe Foundation</a:t>
            </a:r>
            <a:endParaRPr lang="en-GB" sz="5600" dirty="0">
              <a:solidFill>
                <a:schemeClr val="accent1">
                  <a:lumMod val="50000"/>
                </a:schemeClr>
              </a:solidFill>
              <a:latin typeface="Calibri" panose="020F0502020204030204" pitchFamily="34" charset="0"/>
              <a:cs typeface="Calibri" panose="020F0502020204030204" pitchFamily="34" charset="0"/>
            </a:endParaRPr>
          </a:p>
        </p:txBody>
      </p:sp>
      <p:pic>
        <p:nvPicPr>
          <p:cNvPr id="4098" name="Picture 2" descr="Ukraine: A Statement of Support and Hope | News | Anchor Foster Care">
            <a:extLst>
              <a:ext uri="{FF2B5EF4-FFF2-40B4-BE49-F238E27FC236}">
                <a16:creationId xmlns:a16="http://schemas.microsoft.com/office/drawing/2014/main" id="{C06B4794-35B6-2B42-CDCE-54C68F4926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75869" y="842579"/>
            <a:ext cx="4921568" cy="32750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2019385"/>
      </p:ext>
    </p:extLst>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Shape 82"/>
          <p:cNvSpPr/>
          <p:nvPr/>
        </p:nvSpPr>
        <p:spPr>
          <a:xfrm>
            <a:off x="1286563" y="2700589"/>
            <a:ext cx="15816104" cy="1815878"/>
          </a:xfrm>
          <a:prstGeom prst="rect">
            <a:avLst/>
          </a:prstGeom>
          <a:ln w="12700">
            <a:miter lim="400000"/>
          </a:ln>
          <a:extLst>
            <a:ext uri="{C572A759-6A51-4108-AA02-DFA0A04FC94B}">
              <ma14:wrappingTextBoxFlag xmlns="" xmlns:ma14="http://schemas.microsoft.com/office/mac/drawingml/2011/main" val="1"/>
            </a:ext>
          </a:extLst>
        </p:spPr>
        <p:txBody>
          <a:bodyPr wrap="square" lIns="45718" tIns="45718" rIns="45718" bIns="45718">
            <a:spAutoFit/>
          </a:bodyPr>
          <a:lstStyle>
            <a:lvl1pPr algn="l" defTabSz="685800">
              <a:defRPr sz="5600" b="1">
                <a:solidFill>
                  <a:srgbClr val="535353"/>
                </a:solidFill>
                <a:latin typeface="Avenir Next"/>
                <a:ea typeface="Avenir Next"/>
                <a:cs typeface="Avenir Next"/>
                <a:sym typeface="Avenir Next"/>
              </a:defRPr>
            </a:lvl1pPr>
          </a:lstStyle>
          <a:p>
            <a:r>
              <a:rPr lang="en-GB" dirty="0">
                <a:solidFill>
                  <a:schemeClr val="accent1">
                    <a:lumMod val="50000"/>
                  </a:schemeClr>
                </a:solidFill>
              </a:rPr>
              <a:t>Education project: Student engagement through project work</a:t>
            </a:r>
          </a:p>
        </p:txBody>
      </p:sp>
      <p:sp>
        <p:nvSpPr>
          <p:cNvPr id="90" name="Shape 90"/>
          <p:cNvSpPr/>
          <p:nvPr/>
        </p:nvSpPr>
        <p:spPr>
          <a:xfrm>
            <a:off x="1263788" y="4827428"/>
            <a:ext cx="18582079" cy="638001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t">
            <a:spAutoFit/>
          </a:bodyPr>
          <a:lstStyle>
            <a:lvl1pPr algn="l" defTabSz="685800">
              <a:lnSpc>
                <a:spcPct val="90000"/>
              </a:lnSpc>
              <a:defRPr sz="3600" i="1">
                <a:solidFill>
                  <a:srgbClr val="535353"/>
                </a:solidFill>
                <a:latin typeface="Avenir Next Demi Bold"/>
                <a:ea typeface="Avenir Next Demi Bold"/>
                <a:cs typeface="Avenir Next Demi Bold"/>
                <a:sym typeface="Avenir Next Demi Bold"/>
              </a:defRPr>
            </a:lvl1pPr>
          </a:lstStyle>
          <a:p>
            <a:pPr marL="342900" lvl="0" indent="-342900">
              <a:lnSpc>
                <a:spcPct val="107000"/>
              </a:lnSpc>
              <a:buFont typeface="Calibri" panose="020F0502020204030204" pitchFamily="34" charset="0"/>
              <a:buChar char="-"/>
            </a:pPr>
            <a:r>
              <a:rPr lang="en-GB" sz="4800" i="0" kern="100" dirty="0">
                <a:solidFill>
                  <a:schemeClr val="accent1">
                    <a:lumMod val="50000"/>
                  </a:schemeClr>
                </a:solidFill>
                <a:latin typeface="Calibri" panose="020F0502020204030204" pitchFamily="34" charset="0"/>
                <a:cs typeface="Times New Roman" panose="02020603050405020304" pitchFamily="18" charset="0"/>
              </a:rPr>
              <a:t>Students increasingly disengaged with study, due to distance learning, lack of social engagement and school destruction</a:t>
            </a:r>
          </a:p>
          <a:p>
            <a:pPr marL="342900" lvl="0" indent="-342900">
              <a:lnSpc>
                <a:spcPct val="107000"/>
              </a:lnSpc>
              <a:buFont typeface="Calibri" panose="020F0502020204030204" pitchFamily="34" charset="0"/>
              <a:buChar char="-"/>
            </a:pPr>
            <a:r>
              <a:rPr lang="en-GB" sz="4800" i="0" kern="100" dirty="0">
                <a:solidFill>
                  <a:schemeClr val="accent1">
                    <a:lumMod val="50000"/>
                  </a:schemeClr>
                </a:solidFill>
                <a:latin typeface="Calibri" panose="020F0502020204030204" pitchFamily="34" charset="0"/>
                <a:cs typeface="Times New Roman" panose="02020603050405020304" pitchFamily="18" charset="0"/>
              </a:rPr>
              <a:t>The Russian approach to teaching is didactic and focus on knowledge. Ukraine is moving the European way: skills, self sufficiency, collaboration, creativity.</a:t>
            </a:r>
          </a:p>
          <a:p>
            <a:pPr marL="342900" lvl="0" indent="-342900">
              <a:lnSpc>
                <a:spcPct val="107000"/>
              </a:lnSpc>
              <a:buFont typeface="Calibri" panose="020F0502020204030204" pitchFamily="34" charset="0"/>
              <a:buChar char="-"/>
            </a:pPr>
            <a:r>
              <a:rPr lang="en-GB" sz="4800" i="0" kern="100" dirty="0">
                <a:solidFill>
                  <a:schemeClr val="accent1">
                    <a:lumMod val="50000"/>
                  </a:schemeClr>
                </a:solidFill>
                <a:latin typeface="Calibri" panose="020F0502020204030204" pitchFamily="34" charset="0"/>
                <a:cs typeface="Times New Roman" panose="02020603050405020304" pitchFamily="18" charset="0"/>
              </a:rPr>
              <a:t>Introduction of project work as a means of creating responsibility, ownership and collaboration – teaching staff to teach differently, and students to take charge of their learning.</a:t>
            </a:r>
            <a:endParaRPr lang="en-GB" sz="5600" i="0" dirty="0">
              <a:solidFill>
                <a:schemeClr val="accent1">
                  <a:lumMod val="50000"/>
                </a:schemeClr>
              </a:solidFill>
              <a:latin typeface="Calibri" panose="020F0502020204030204" pitchFamily="34" charset="0"/>
              <a:cs typeface="Calibri" panose="020F0502020204030204" pitchFamily="34" charset="0"/>
            </a:endParaRPr>
          </a:p>
        </p:txBody>
      </p:sp>
      <p:pic>
        <p:nvPicPr>
          <p:cNvPr id="7170" name="Picture 2" descr="Student Engagement Handbook: Practice... by Dunne, Elisabeth">
            <a:extLst>
              <a:ext uri="{FF2B5EF4-FFF2-40B4-BE49-F238E27FC236}">
                <a16:creationId xmlns:a16="http://schemas.microsoft.com/office/drawing/2014/main" id="{59F0F7D9-447E-05B1-3718-B02107B8571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555778" y="655320"/>
            <a:ext cx="3327307" cy="48920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1282675"/>
      </p:ext>
    </p:extLst>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Shape 82"/>
          <p:cNvSpPr/>
          <p:nvPr/>
        </p:nvSpPr>
        <p:spPr>
          <a:xfrm>
            <a:off x="1286563" y="2700589"/>
            <a:ext cx="15816104" cy="954103"/>
          </a:xfrm>
          <a:prstGeom prst="rect">
            <a:avLst/>
          </a:prstGeom>
          <a:ln w="12700">
            <a:miter lim="400000"/>
          </a:ln>
          <a:extLst>
            <a:ext uri="{C572A759-6A51-4108-AA02-DFA0A04FC94B}">
              <ma14:wrappingTextBoxFlag xmlns="" xmlns:ma14="http://schemas.microsoft.com/office/mac/drawingml/2011/main" val="1"/>
            </a:ext>
          </a:extLst>
        </p:spPr>
        <p:txBody>
          <a:bodyPr wrap="square" lIns="45718" tIns="45718" rIns="45718" bIns="45718">
            <a:spAutoFit/>
          </a:bodyPr>
          <a:lstStyle>
            <a:lvl1pPr algn="l" defTabSz="685800">
              <a:defRPr sz="5600" b="1">
                <a:solidFill>
                  <a:srgbClr val="535353"/>
                </a:solidFill>
                <a:latin typeface="Avenir Next"/>
                <a:ea typeface="Avenir Next"/>
                <a:cs typeface="Avenir Next"/>
                <a:sym typeface="Avenir Next"/>
              </a:defRPr>
            </a:lvl1pPr>
          </a:lstStyle>
          <a:p>
            <a:r>
              <a:rPr lang="en-GB" dirty="0">
                <a:solidFill>
                  <a:schemeClr val="accent1">
                    <a:lumMod val="50000"/>
                  </a:schemeClr>
                </a:solidFill>
              </a:rPr>
              <a:t>Education project: Recasting assessment methods</a:t>
            </a:r>
          </a:p>
        </p:txBody>
      </p:sp>
      <p:sp>
        <p:nvSpPr>
          <p:cNvPr id="90" name="Shape 90"/>
          <p:cNvSpPr/>
          <p:nvPr/>
        </p:nvSpPr>
        <p:spPr>
          <a:xfrm>
            <a:off x="1263788" y="4543295"/>
            <a:ext cx="18582079" cy="1230189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t">
            <a:spAutoFit/>
          </a:bodyPr>
          <a:lstStyle>
            <a:lvl1pPr algn="l" defTabSz="685800">
              <a:lnSpc>
                <a:spcPct val="90000"/>
              </a:lnSpc>
              <a:defRPr sz="3600" i="1">
                <a:solidFill>
                  <a:srgbClr val="535353"/>
                </a:solidFill>
                <a:latin typeface="Avenir Next Demi Bold"/>
                <a:ea typeface="Avenir Next Demi Bold"/>
                <a:cs typeface="Avenir Next Demi Bold"/>
                <a:sym typeface="Avenir Next Demi Bold"/>
              </a:defRPr>
            </a:lvl1pPr>
          </a:lstStyle>
          <a:p>
            <a:pPr marL="342900" lvl="0" indent="-342900">
              <a:lnSpc>
                <a:spcPct val="107000"/>
              </a:lnSpc>
              <a:buFont typeface="Calibri" panose="020F0502020204030204" pitchFamily="34" charset="0"/>
              <a:buChar char="-"/>
            </a:pPr>
            <a:r>
              <a:rPr lang="en-GB" sz="4800" i="0" dirty="0">
                <a:solidFill>
                  <a:schemeClr val="accent1">
                    <a:lumMod val="50000"/>
                  </a:schemeClr>
                </a:solidFill>
                <a:latin typeface="Calibri" panose="020F0502020204030204" pitchFamily="34" charset="0"/>
                <a:cs typeface="Calibri" panose="020F0502020204030204" pitchFamily="34" charset="0"/>
              </a:rPr>
              <a:t>CEO of Ukraine’s national Quality Assurance Agency</a:t>
            </a:r>
          </a:p>
          <a:p>
            <a:pPr marL="342900" lvl="0" indent="-342900">
              <a:lnSpc>
                <a:spcPct val="107000"/>
              </a:lnSpc>
              <a:buFont typeface="Calibri" panose="020F0502020204030204" pitchFamily="34" charset="0"/>
              <a:buChar char="-"/>
            </a:pPr>
            <a:endParaRPr lang="en-GB" sz="4800" i="0" dirty="0">
              <a:solidFill>
                <a:schemeClr val="accent1">
                  <a:lumMod val="50000"/>
                </a:schemeClr>
              </a:solidFill>
              <a:latin typeface="Calibri" panose="020F0502020204030204" pitchFamily="34" charset="0"/>
              <a:cs typeface="Calibri" panose="020F0502020204030204" pitchFamily="34" charset="0"/>
            </a:endParaRPr>
          </a:p>
          <a:p>
            <a:pPr marL="342900" lvl="0" indent="-342900">
              <a:lnSpc>
                <a:spcPct val="107000"/>
              </a:lnSpc>
              <a:buFont typeface="Calibri" panose="020F0502020204030204" pitchFamily="34" charset="0"/>
              <a:buChar char="-"/>
            </a:pPr>
            <a:r>
              <a:rPr lang="en-GB" sz="4800" i="0" dirty="0">
                <a:solidFill>
                  <a:schemeClr val="accent1">
                    <a:lumMod val="50000"/>
                  </a:schemeClr>
                </a:solidFill>
                <a:latin typeface="Calibri" panose="020F0502020204030204" pitchFamily="34" charset="0"/>
                <a:cs typeface="Calibri" panose="020F0502020204030204" pitchFamily="34" charset="0"/>
              </a:rPr>
              <a:t>Multi-year project of standardising assessment across all secondary schools according to a single national system – and align to PISA and EU</a:t>
            </a:r>
          </a:p>
          <a:p>
            <a:pPr marL="342900" lvl="0" indent="-342900">
              <a:lnSpc>
                <a:spcPct val="107000"/>
              </a:lnSpc>
              <a:buFont typeface="Calibri" panose="020F0502020204030204" pitchFamily="34" charset="0"/>
              <a:buChar char="-"/>
            </a:pPr>
            <a:endParaRPr lang="en-GB" sz="4800" i="0" dirty="0">
              <a:solidFill>
                <a:schemeClr val="accent1">
                  <a:lumMod val="50000"/>
                </a:schemeClr>
              </a:solidFill>
              <a:latin typeface="Calibri" panose="020F0502020204030204" pitchFamily="34" charset="0"/>
              <a:cs typeface="Calibri" panose="020F0502020204030204" pitchFamily="34" charset="0"/>
            </a:endParaRPr>
          </a:p>
          <a:p>
            <a:pPr marL="342900" lvl="0" indent="-342900">
              <a:lnSpc>
                <a:spcPct val="107000"/>
              </a:lnSpc>
              <a:buFont typeface="Calibri" panose="020F0502020204030204" pitchFamily="34" charset="0"/>
              <a:buChar char="-"/>
            </a:pPr>
            <a:r>
              <a:rPr lang="en-GB" sz="4800" i="0" dirty="0">
                <a:solidFill>
                  <a:schemeClr val="accent1">
                    <a:lumMod val="50000"/>
                  </a:schemeClr>
                </a:solidFill>
                <a:latin typeface="Calibri" panose="020F0502020204030204" pitchFamily="34" charset="0"/>
                <a:cs typeface="Calibri" panose="020F0502020204030204" pitchFamily="34" charset="0"/>
              </a:rPr>
              <a:t>Dealing with substantial resistance to change, as well as war context and staff resilience challenges</a:t>
            </a:r>
          </a:p>
          <a:p>
            <a:pPr marL="342900" lvl="0" indent="-342900">
              <a:lnSpc>
                <a:spcPct val="107000"/>
              </a:lnSpc>
              <a:buFont typeface="Calibri" panose="020F0502020204030204" pitchFamily="34" charset="0"/>
              <a:buChar char="-"/>
            </a:pPr>
            <a:endParaRPr lang="en-GB" sz="4800" i="0" dirty="0">
              <a:solidFill>
                <a:schemeClr val="accent1">
                  <a:lumMod val="50000"/>
                </a:schemeClr>
              </a:solidFill>
              <a:latin typeface="Calibri" panose="020F0502020204030204" pitchFamily="34" charset="0"/>
              <a:cs typeface="Calibri" panose="020F0502020204030204" pitchFamily="34" charset="0"/>
            </a:endParaRPr>
          </a:p>
          <a:p>
            <a:pPr marL="342900" lvl="0" indent="-342900">
              <a:lnSpc>
                <a:spcPct val="107000"/>
              </a:lnSpc>
              <a:buFont typeface="Calibri" panose="020F0502020204030204" pitchFamily="34" charset="0"/>
              <a:buChar char="-"/>
            </a:pPr>
            <a:r>
              <a:rPr lang="en-GB" sz="4800" i="0" dirty="0">
                <a:solidFill>
                  <a:schemeClr val="accent1">
                    <a:lumMod val="50000"/>
                  </a:schemeClr>
                </a:solidFill>
                <a:latin typeface="Calibri" panose="020F0502020204030204" pitchFamily="34" charset="0"/>
                <a:cs typeface="Calibri" panose="020F0502020204030204" pitchFamily="34" charset="0"/>
              </a:rPr>
              <a:t>Outstanding approaches to change</a:t>
            </a:r>
          </a:p>
          <a:p>
            <a:pPr marL="342900" lvl="0" indent="-342900">
              <a:lnSpc>
                <a:spcPct val="107000"/>
              </a:lnSpc>
              <a:buFont typeface="Calibri" panose="020F0502020204030204" pitchFamily="34" charset="0"/>
              <a:buChar char="-"/>
            </a:pPr>
            <a:endParaRPr lang="en-GB" sz="2000" i="0" dirty="0">
              <a:solidFill>
                <a:schemeClr val="accent1">
                  <a:lumMod val="50000"/>
                </a:schemeClr>
              </a:solidFill>
              <a:latin typeface="Calibri" panose="020F0502020204030204" pitchFamily="34" charset="0"/>
              <a:cs typeface="Calibri" panose="020F0502020204030204" pitchFamily="34" charset="0"/>
            </a:endParaRPr>
          </a:p>
          <a:p>
            <a:pPr lvl="0" algn="r">
              <a:lnSpc>
                <a:spcPct val="107000"/>
              </a:lnSpc>
            </a:pPr>
            <a:r>
              <a:rPr lang="en-GB" sz="4800" dirty="0" err="1">
                <a:solidFill>
                  <a:schemeClr val="accent1">
                    <a:lumMod val="50000"/>
                  </a:schemeClr>
                </a:solidFill>
                <a:latin typeface="Calibri" panose="020F0502020204030204" pitchFamily="34" charset="0"/>
                <a:cs typeface="Calibri" panose="020F0502020204030204" pitchFamily="34" charset="0"/>
              </a:rPr>
              <a:t>Tetiana</a:t>
            </a:r>
            <a:r>
              <a:rPr lang="en-GB" sz="4800" dirty="0">
                <a:solidFill>
                  <a:schemeClr val="accent1">
                    <a:lumMod val="50000"/>
                  </a:schemeClr>
                </a:solidFill>
                <a:latin typeface="Calibri" panose="020F0502020204030204" pitchFamily="34" charset="0"/>
                <a:cs typeface="Calibri" panose="020F0502020204030204" pitchFamily="34" charset="0"/>
              </a:rPr>
              <a:t> </a:t>
            </a:r>
            <a:r>
              <a:rPr lang="en-GB" sz="4800" dirty="0" err="1">
                <a:solidFill>
                  <a:schemeClr val="accent1">
                    <a:lumMod val="50000"/>
                  </a:schemeClr>
                </a:solidFill>
                <a:latin typeface="Calibri" panose="020F0502020204030204" pitchFamily="34" charset="0"/>
                <a:cs typeface="Calibri" panose="020F0502020204030204" pitchFamily="34" charset="0"/>
              </a:rPr>
              <a:t>Vakulenko</a:t>
            </a:r>
            <a:r>
              <a:rPr lang="en-GB" sz="4800" dirty="0">
                <a:solidFill>
                  <a:schemeClr val="accent1">
                    <a:lumMod val="50000"/>
                  </a:schemeClr>
                </a:solidFill>
                <a:latin typeface="Calibri" panose="020F0502020204030204" pitchFamily="34" charset="0"/>
                <a:cs typeface="Calibri" panose="020F0502020204030204" pitchFamily="34" charset="0"/>
              </a:rPr>
              <a:t> – CEO Ukrainian Centre for Educational Quality Assessment</a:t>
            </a:r>
          </a:p>
          <a:p>
            <a:pPr marL="342900" lvl="0" indent="-342900">
              <a:lnSpc>
                <a:spcPct val="107000"/>
              </a:lnSpc>
              <a:buFont typeface="Calibri" panose="020F0502020204030204" pitchFamily="34" charset="0"/>
              <a:buChar char="-"/>
            </a:pPr>
            <a:endParaRPr lang="en-GB" sz="5600" i="0" dirty="0">
              <a:solidFill>
                <a:schemeClr val="accent1">
                  <a:lumMod val="50000"/>
                </a:schemeClr>
              </a:solidFill>
              <a:latin typeface="Calibri" panose="020F0502020204030204" pitchFamily="34" charset="0"/>
              <a:cs typeface="Calibri" panose="020F0502020204030204" pitchFamily="34" charset="0"/>
            </a:endParaRPr>
          </a:p>
          <a:p>
            <a:pPr marL="342900" lvl="0" indent="-342900">
              <a:lnSpc>
                <a:spcPct val="107000"/>
              </a:lnSpc>
              <a:buFont typeface="Calibri" panose="020F0502020204030204" pitchFamily="34" charset="0"/>
              <a:buChar char="-"/>
            </a:pPr>
            <a:endParaRPr lang="en-GB" sz="5600" i="0" dirty="0">
              <a:solidFill>
                <a:schemeClr val="accent1">
                  <a:lumMod val="50000"/>
                </a:schemeClr>
              </a:solidFill>
              <a:latin typeface="Calibri" panose="020F0502020204030204" pitchFamily="34" charset="0"/>
              <a:cs typeface="Calibri" panose="020F0502020204030204" pitchFamily="34" charset="0"/>
            </a:endParaRPr>
          </a:p>
          <a:p>
            <a:pPr marL="342900" lvl="0" indent="-342900">
              <a:lnSpc>
                <a:spcPct val="107000"/>
              </a:lnSpc>
              <a:buFont typeface="Calibri" panose="020F0502020204030204" pitchFamily="34" charset="0"/>
              <a:buChar char="-"/>
            </a:pPr>
            <a:endParaRPr lang="en-GB" sz="5600" i="0" dirty="0">
              <a:solidFill>
                <a:schemeClr val="accent1">
                  <a:lumMod val="50000"/>
                </a:schemeClr>
              </a:solidFill>
              <a:latin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3F38DEE2-B5D8-900F-F0F3-BEC619683859}"/>
              </a:ext>
            </a:extLst>
          </p:cNvPr>
          <p:cNvPicPr>
            <a:picLocks noChangeAspect="1"/>
          </p:cNvPicPr>
          <p:nvPr/>
        </p:nvPicPr>
        <p:blipFill>
          <a:blip r:embed="rId2"/>
          <a:stretch>
            <a:fillRect/>
          </a:stretch>
        </p:blipFill>
        <p:spPr>
          <a:xfrm>
            <a:off x="16840200" y="609600"/>
            <a:ext cx="7071360" cy="4419600"/>
          </a:xfrm>
          <a:prstGeom prst="rect">
            <a:avLst/>
          </a:prstGeom>
        </p:spPr>
      </p:pic>
    </p:spTree>
    <p:extLst>
      <p:ext uri="{BB962C8B-B14F-4D97-AF65-F5344CB8AC3E}">
        <p14:creationId xmlns:p14="http://schemas.microsoft.com/office/powerpoint/2010/main" val="2981946861"/>
      </p:ext>
    </p:extLst>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Shape 82"/>
          <p:cNvSpPr/>
          <p:nvPr/>
        </p:nvSpPr>
        <p:spPr>
          <a:xfrm>
            <a:off x="1286563" y="2700589"/>
            <a:ext cx="15816104" cy="1815878"/>
          </a:xfrm>
          <a:prstGeom prst="rect">
            <a:avLst/>
          </a:prstGeom>
          <a:ln w="12700">
            <a:miter lim="400000"/>
          </a:ln>
          <a:extLst>
            <a:ext uri="{C572A759-6A51-4108-AA02-DFA0A04FC94B}">
              <ma14:wrappingTextBoxFlag xmlns="" xmlns:ma14="http://schemas.microsoft.com/office/mac/drawingml/2011/main" val="1"/>
            </a:ext>
          </a:extLst>
        </p:spPr>
        <p:txBody>
          <a:bodyPr wrap="square" lIns="45718" tIns="45718" rIns="45718" bIns="45718">
            <a:spAutoFit/>
          </a:bodyPr>
          <a:lstStyle>
            <a:lvl1pPr algn="l" defTabSz="685800">
              <a:defRPr sz="5600" b="1">
                <a:solidFill>
                  <a:srgbClr val="535353"/>
                </a:solidFill>
                <a:latin typeface="Avenir Next"/>
                <a:ea typeface="Avenir Next"/>
                <a:cs typeface="Avenir Next"/>
                <a:sym typeface="Avenir Next"/>
              </a:defRPr>
            </a:lvl1pPr>
          </a:lstStyle>
          <a:p>
            <a:r>
              <a:rPr lang="en-GB" dirty="0">
                <a:solidFill>
                  <a:schemeClr val="accent1">
                    <a:lumMod val="50000"/>
                  </a:schemeClr>
                </a:solidFill>
              </a:rPr>
              <a:t>Education project: Volunteering for Social Cohesion scheme</a:t>
            </a:r>
          </a:p>
        </p:txBody>
      </p:sp>
      <p:sp>
        <p:nvSpPr>
          <p:cNvPr id="90" name="Shape 90"/>
          <p:cNvSpPr/>
          <p:nvPr/>
        </p:nvSpPr>
        <p:spPr>
          <a:xfrm>
            <a:off x="1263788" y="4516467"/>
            <a:ext cx="18582079" cy="892808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t">
            <a:spAutoFit/>
          </a:bodyPr>
          <a:lstStyle>
            <a:lvl1pPr algn="l" defTabSz="685800">
              <a:lnSpc>
                <a:spcPct val="90000"/>
              </a:lnSpc>
              <a:defRPr sz="3600" i="1">
                <a:solidFill>
                  <a:srgbClr val="535353"/>
                </a:solidFill>
                <a:latin typeface="Avenir Next Demi Bold"/>
                <a:ea typeface="Avenir Next Demi Bold"/>
                <a:cs typeface="Avenir Next Demi Bold"/>
                <a:sym typeface="Avenir Next Demi Bold"/>
              </a:defRPr>
            </a:lvl1pPr>
          </a:lstStyle>
          <a:p>
            <a:pPr lvl="0">
              <a:lnSpc>
                <a:spcPct val="107000"/>
              </a:lnSpc>
            </a:pPr>
            <a:r>
              <a:rPr lang="en-US" sz="4800" i="0" dirty="0">
                <a:effectLst/>
                <a:latin typeface="Calibri" panose="020F0502020204030204" pitchFamily="34" charset="0"/>
                <a:ea typeface="Calibri" panose="020F0502020204030204" pitchFamily="34" charset="0"/>
              </a:rPr>
              <a:t>Civilian Support Service “One Heart: Power of Youth” </a:t>
            </a:r>
          </a:p>
          <a:p>
            <a:pPr marL="342900" indent="-342900">
              <a:lnSpc>
                <a:spcPct val="107000"/>
              </a:lnSpc>
              <a:buFont typeface="Calibri" panose="020F0502020204030204" pitchFamily="34" charset="0"/>
              <a:buChar char="-"/>
            </a:pPr>
            <a:r>
              <a:rPr lang="en-US" sz="4800" i="0" kern="100" dirty="0">
                <a:latin typeface="Calibri" panose="020F0502020204030204" pitchFamily="34" charset="0"/>
                <a:ea typeface="Calibri" panose="020F0502020204030204" pitchFamily="34" charset="0"/>
                <a:cs typeface="Calibri" panose="020F0502020204030204" pitchFamily="34" charset="0"/>
              </a:rPr>
              <a:t>597 young people from 16 regions of Ukraine, aged 18-29, including 190 IDPs. </a:t>
            </a:r>
            <a:r>
              <a:rPr lang="en-US" sz="4800" i="0" dirty="0">
                <a:latin typeface="Calibri" panose="020F0502020204030204" pitchFamily="34" charset="0"/>
                <a:ea typeface="Calibri" panose="020F0502020204030204" pitchFamily="34" charset="0"/>
              </a:rPr>
              <a:t>853 young people joined the project.</a:t>
            </a:r>
          </a:p>
          <a:p>
            <a:pPr marL="342900" indent="-342900">
              <a:lnSpc>
                <a:spcPct val="107000"/>
              </a:lnSpc>
              <a:buFont typeface="Calibri" panose="020F0502020204030204" pitchFamily="34" charset="0"/>
              <a:buChar char="-"/>
            </a:pPr>
            <a:endParaRPr lang="en-US" sz="4800" i="0" dirty="0">
              <a:latin typeface="Calibri" panose="020F0502020204030204" pitchFamily="34" charset="0"/>
              <a:ea typeface="Calibri" panose="020F0502020204030204" pitchFamily="34" charset="0"/>
            </a:endParaRPr>
          </a:p>
          <a:p>
            <a:pPr marL="342900" lvl="0" indent="-342900">
              <a:lnSpc>
                <a:spcPct val="107000"/>
              </a:lnSpc>
              <a:buFont typeface="Calibri" panose="020F0502020204030204" pitchFamily="34" charset="0"/>
              <a:buChar char="-"/>
            </a:pPr>
            <a:r>
              <a:rPr lang="en-GB" sz="4800" i="0" kern="100" dirty="0">
                <a:latin typeface="Calibri" panose="020F0502020204030204" pitchFamily="34" charset="0"/>
                <a:ea typeface="Calibri" panose="020F0502020204030204" pitchFamily="34" charset="0"/>
                <a:cs typeface="Times New Roman" panose="02020603050405020304" pitchFamily="18" charset="0"/>
              </a:rPr>
              <a:t>Community events and training on: </a:t>
            </a:r>
            <a:r>
              <a:rPr lang="en-US" sz="4800" i="0" kern="100" dirty="0">
                <a:effectLst/>
                <a:latin typeface="Calibri" panose="020F0502020204030204" pitchFamily="34" charset="0"/>
                <a:ea typeface="Calibri" panose="020F0502020204030204" pitchFamily="34" charset="0"/>
                <a:cs typeface="Calibri" panose="020F0502020204030204" pitchFamily="34" charset="0"/>
              </a:rPr>
              <a:t>“Principles of Humanity: Approaches to Volunteering”, “Basic Psychological Assistance”, “Working with Teams”, “The Art of Communication and Conflict Mediation”</a:t>
            </a:r>
          </a:p>
          <a:p>
            <a:pPr lvl="0">
              <a:lnSpc>
                <a:spcPct val="107000"/>
              </a:lnSpc>
            </a:pPr>
            <a:endParaRPr lang="en-GB" sz="4800" i="0" kern="100" dirty="0">
              <a:effectLst/>
              <a:latin typeface="Calibri" panose="020F0502020204030204" pitchFamily="34" charset="0"/>
              <a:ea typeface="Calibri" panose="020F0502020204030204" pitchFamily="34" charset="0"/>
              <a:cs typeface="Times New Roman" panose="02020603050405020304" pitchFamily="18" charset="0"/>
            </a:endParaRPr>
          </a:p>
          <a:p>
            <a:r>
              <a:rPr lang="en-US" sz="4800" i="0" dirty="0">
                <a:effectLst/>
                <a:latin typeface="Calibri" panose="020F0502020204030204" pitchFamily="34" charset="0"/>
                <a:ea typeface="Calibri" panose="020F0502020204030204" pitchFamily="34" charset="0"/>
              </a:rPr>
              <a:t>- Next step: online marathon of the good deeds called ‘</a:t>
            </a:r>
            <a:r>
              <a:rPr lang="en-US" sz="4800" i="0" dirty="0" err="1">
                <a:effectLst/>
                <a:latin typeface="Calibri" panose="020F0502020204030204" pitchFamily="34" charset="0"/>
                <a:ea typeface="Calibri" panose="020F0502020204030204" pitchFamily="34" charset="0"/>
              </a:rPr>
              <a:t>Dobrodvizh</a:t>
            </a:r>
            <a:r>
              <a:rPr lang="en-US" sz="4800" i="0" dirty="0">
                <a:effectLst/>
                <a:latin typeface="Calibri" panose="020F0502020204030204" pitchFamily="34" charset="0"/>
                <a:ea typeface="Calibri" panose="020F0502020204030204" pitchFamily="34" charset="0"/>
              </a:rPr>
              <a:t>’. The goal of the project is to encourage young people to volunteer.</a:t>
            </a:r>
          </a:p>
          <a:p>
            <a:endParaRPr lang="en-GB" sz="4000" i="0" kern="100" dirty="0">
              <a:effectLst/>
              <a:latin typeface="Calibri" panose="020F0502020204030204" pitchFamily="34" charset="0"/>
              <a:ea typeface="Calibri" panose="020F0502020204030204" pitchFamily="34" charset="0"/>
              <a:cs typeface="Times New Roman" panose="02020603050405020304" pitchFamily="18" charset="0"/>
            </a:endParaRPr>
          </a:p>
          <a:p>
            <a:pPr lvl="0" algn="r">
              <a:lnSpc>
                <a:spcPct val="107000"/>
              </a:lnSpc>
            </a:pPr>
            <a:r>
              <a:rPr lang="en-GB" sz="4000" kern="100" dirty="0">
                <a:solidFill>
                  <a:schemeClr val="accent1">
                    <a:lumMod val="50000"/>
                  </a:schemeClr>
                </a:solidFill>
                <a:latin typeface="Calibri"/>
                <a:cs typeface="Times New Roman"/>
              </a:rPr>
              <a:t>Olena </a:t>
            </a:r>
            <a:r>
              <a:rPr lang="en-GB" sz="4000" kern="100" dirty="0" err="1">
                <a:solidFill>
                  <a:schemeClr val="accent1">
                    <a:lumMod val="50000"/>
                  </a:schemeClr>
                </a:solidFill>
                <a:latin typeface="Calibri"/>
                <a:cs typeface="Times New Roman"/>
              </a:rPr>
              <a:t>Dzhevaga</a:t>
            </a:r>
            <a:r>
              <a:rPr lang="en-GB" sz="4000" kern="100" dirty="0">
                <a:solidFill>
                  <a:schemeClr val="accent1">
                    <a:lumMod val="50000"/>
                  </a:schemeClr>
                </a:solidFill>
                <a:latin typeface="Calibri"/>
                <a:cs typeface="Times New Roman"/>
              </a:rPr>
              <a:t> – Head of Coordination Centre, Ukrainian Leadership Academy</a:t>
            </a:r>
            <a:endParaRPr lang="en-GB" sz="4000" dirty="0">
              <a:solidFill>
                <a:schemeClr val="accent1">
                  <a:lumMod val="50000"/>
                </a:schemeClr>
              </a:solidFill>
              <a:latin typeface="Calibri"/>
              <a:cs typeface="Times New Roman"/>
            </a:endParaRPr>
          </a:p>
        </p:txBody>
      </p:sp>
      <p:pic>
        <p:nvPicPr>
          <p:cNvPr id="8194" name="Picture 2" descr="Ukrainian Volunteer Service Connects Activists Across Ukraine - NATIONAL  ENDOWMENT FOR DEMOCRACY">
            <a:extLst>
              <a:ext uri="{FF2B5EF4-FFF2-40B4-BE49-F238E27FC236}">
                <a16:creationId xmlns:a16="http://schemas.microsoft.com/office/drawing/2014/main" id="{7F171A85-2BA3-8311-2350-C44EF149C9D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18280" y="626457"/>
            <a:ext cx="6873240" cy="35969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9618337"/>
      </p:ext>
    </p:extLst>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Shape 82"/>
          <p:cNvSpPr/>
          <p:nvPr/>
        </p:nvSpPr>
        <p:spPr>
          <a:xfrm>
            <a:off x="1286563" y="2700589"/>
            <a:ext cx="15816104" cy="954103"/>
          </a:xfrm>
          <a:prstGeom prst="rect">
            <a:avLst/>
          </a:prstGeom>
          <a:ln w="12700">
            <a:miter lim="400000"/>
          </a:ln>
          <a:extLst>
            <a:ext uri="{C572A759-6A51-4108-AA02-DFA0A04FC94B}">
              <ma14:wrappingTextBoxFlag xmlns="" xmlns:ma14="http://schemas.microsoft.com/office/mac/drawingml/2011/main" val="1"/>
            </a:ext>
          </a:extLst>
        </p:spPr>
        <p:txBody>
          <a:bodyPr wrap="square" lIns="45718" tIns="45718" rIns="45718" bIns="45718">
            <a:spAutoFit/>
          </a:bodyPr>
          <a:lstStyle>
            <a:lvl1pPr algn="l" defTabSz="685800">
              <a:defRPr sz="5600" b="1">
                <a:solidFill>
                  <a:srgbClr val="535353"/>
                </a:solidFill>
                <a:latin typeface="Avenir Next"/>
                <a:ea typeface="Avenir Next"/>
                <a:cs typeface="Avenir Next"/>
                <a:sym typeface="Avenir Next"/>
              </a:defRPr>
            </a:lvl1pPr>
          </a:lstStyle>
          <a:p>
            <a:r>
              <a:rPr lang="en-GB" dirty="0">
                <a:solidFill>
                  <a:schemeClr val="accent1">
                    <a:lumMod val="50000"/>
                  </a:schemeClr>
                </a:solidFill>
              </a:rPr>
              <a:t>Education project: Mentoring at the frontline </a:t>
            </a:r>
          </a:p>
        </p:txBody>
      </p:sp>
      <p:sp>
        <p:nvSpPr>
          <p:cNvPr id="90" name="Shape 90"/>
          <p:cNvSpPr/>
          <p:nvPr/>
        </p:nvSpPr>
        <p:spPr>
          <a:xfrm>
            <a:off x="1286563" y="4512815"/>
            <a:ext cx="18582079" cy="558966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t">
            <a:spAutoFit/>
          </a:bodyPr>
          <a:lstStyle>
            <a:lvl1pPr algn="l" defTabSz="685800">
              <a:lnSpc>
                <a:spcPct val="90000"/>
              </a:lnSpc>
              <a:defRPr sz="3600" i="1">
                <a:solidFill>
                  <a:srgbClr val="535353"/>
                </a:solidFill>
                <a:latin typeface="Avenir Next Demi Bold"/>
                <a:ea typeface="Avenir Next Demi Bold"/>
                <a:cs typeface="Avenir Next Demi Bold"/>
                <a:sym typeface="Avenir Next Demi Bold"/>
              </a:defRPr>
            </a:lvl1pPr>
          </a:lstStyle>
          <a:p>
            <a:pPr lvl="0">
              <a:lnSpc>
                <a:spcPct val="107000"/>
              </a:lnSpc>
            </a:pPr>
            <a:r>
              <a:rPr lang="en-GB" sz="4800" b="1" i="0" kern="100" dirty="0">
                <a:solidFill>
                  <a:schemeClr val="accent1">
                    <a:lumMod val="50000"/>
                  </a:schemeClr>
                </a:solidFill>
                <a:latin typeface="Calibri" panose="020F0502020204030204" pitchFamily="34" charset="0"/>
                <a:cs typeface="Times New Roman" panose="02020603050405020304" pitchFamily="18" charset="0"/>
              </a:rPr>
              <a:t>‘</a:t>
            </a:r>
            <a:r>
              <a:rPr lang="en-GB" sz="4800" b="1" i="0" dirty="0">
                <a:solidFill>
                  <a:schemeClr val="accent1">
                    <a:lumMod val="50000"/>
                  </a:schemeClr>
                </a:solidFill>
                <a:latin typeface="Calibri" panose="020F0502020204030204" pitchFamily="34" charset="0"/>
                <a:cs typeface="Calibri" panose="020F0502020204030204" pitchFamily="34" charset="0"/>
              </a:rPr>
              <a:t>Mentoring in border and frontline communities’ </a:t>
            </a:r>
          </a:p>
          <a:p>
            <a:pPr marL="685800" lvl="0" indent="-685800">
              <a:lnSpc>
                <a:spcPct val="107000"/>
              </a:lnSpc>
              <a:buFont typeface="Arial" panose="020B0604020202020204" pitchFamily="34" charset="0"/>
              <a:buChar char="•"/>
            </a:pPr>
            <a:r>
              <a:rPr lang="en-GB" sz="4800" i="0" kern="100" dirty="0">
                <a:effectLst/>
                <a:latin typeface="Calibri" panose="020F0502020204030204" pitchFamily="34" charset="0"/>
                <a:ea typeface="Calibri" panose="020F0502020204030204" pitchFamily="34" charset="0"/>
                <a:cs typeface="Calibri" panose="020F0502020204030204" pitchFamily="34" charset="0"/>
              </a:rPr>
              <a:t>Training the trainers programme for NGOs working at the frontline and Eastern borders</a:t>
            </a:r>
          </a:p>
          <a:p>
            <a:pPr marL="685800" lvl="0" indent="-685800">
              <a:lnSpc>
                <a:spcPct val="107000"/>
              </a:lnSpc>
              <a:buFont typeface="Arial" panose="020B0604020202020204" pitchFamily="34" charset="0"/>
              <a:buChar char="•"/>
            </a:pPr>
            <a:r>
              <a:rPr lang="en-GB" sz="4800" i="0" kern="100" dirty="0">
                <a:latin typeface="Calibri" panose="020F0502020204030204" pitchFamily="34" charset="0"/>
                <a:ea typeface="Calibri" panose="020F0502020204030204" pitchFamily="34" charset="0"/>
                <a:cs typeface="Calibri" panose="020F0502020204030204" pitchFamily="34" charset="0"/>
              </a:rPr>
              <a:t>Focused on teenagers </a:t>
            </a:r>
          </a:p>
          <a:p>
            <a:pPr marL="685800" lvl="0" indent="-685800">
              <a:lnSpc>
                <a:spcPct val="107000"/>
              </a:lnSpc>
              <a:buFont typeface="Arial" panose="020B0604020202020204" pitchFamily="34" charset="0"/>
              <a:buChar char="•"/>
            </a:pPr>
            <a:r>
              <a:rPr lang="en-GB" sz="4800" i="0" kern="100" dirty="0">
                <a:effectLst/>
                <a:latin typeface="Calibri" panose="020F0502020204030204" pitchFamily="34" charset="0"/>
                <a:ea typeface="Calibri" panose="020F0502020204030204" pitchFamily="34" charset="0"/>
                <a:cs typeface="Calibri" panose="020F0502020204030204" pitchFamily="34" charset="0"/>
              </a:rPr>
              <a:t>Launching THIS week – three pilots</a:t>
            </a:r>
          </a:p>
          <a:p>
            <a:pPr lvl="0">
              <a:lnSpc>
                <a:spcPct val="107000"/>
              </a:lnSpc>
            </a:pPr>
            <a:endParaRPr lang="en-GB" sz="4800" i="0" kern="100" dirty="0">
              <a:effectLst/>
              <a:latin typeface="Calibri" panose="020F0502020204030204" pitchFamily="34" charset="0"/>
              <a:ea typeface="Calibri" panose="020F0502020204030204" pitchFamily="34" charset="0"/>
              <a:cs typeface="Calibri" panose="020F0502020204030204" pitchFamily="34" charset="0"/>
            </a:endParaRPr>
          </a:p>
          <a:p>
            <a:pPr lvl="0" algn="r">
              <a:lnSpc>
                <a:spcPct val="107000"/>
              </a:lnSpc>
            </a:pPr>
            <a:r>
              <a:rPr lang="en-GB" sz="4800" dirty="0" err="1">
                <a:solidFill>
                  <a:schemeClr val="accent1">
                    <a:lumMod val="50000"/>
                  </a:schemeClr>
                </a:solidFill>
                <a:latin typeface="Calibri" panose="020F0502020204030204" pitchFamily="34" charset="0"/>
                <a:cs typeface="Calibri" panose="020F0502020204030204" pitchFamily="34" charset="0"/>
              </a:rPr>
              <a:t>Tetiana</a:t>
            </a:r>
            <a:r>
              <a:rPr lang="en-GB" sz="4800" dirty="0">
                <a:solidFill>
                  <a:schemeClr val="accent1">
                    <a:lumMod val="50000"/>
                  </a:schemeClr>
                </a:solidFill>
                <a:latin typeface="Calibri" panose="020F0502020204030204" pitchFamily="34" charset="0"/>
                <a:cs typeface="Calibri" panose="020F0502020204030204" pitchFamily="34" charset="0"/>
              </a:rPr>
              <a:t> </a:t>
            </a:r>
            <a:r>
              <a:rPr lang="en-GB" sz="4800" dirty="0" err="1">
                <a:solidFill>
                  <a:schemeClr val="accent1">
                    <a:lumMod val="50000"/>
                  </a:schemeClr>
                </a:solidFill>
                <a:latin typeface="Calibri" panose="020F0502020204030204" pitchFamily="34" charset="0"/>
                <a:cs typeface="Calibri" panose="020F0502020204030204" pitchFamily="34" charset="0"/>
              </a:rPr>
              <a:t>Kovryga</a:t>
            </a:r>
            <a:r>
              <a:rPr lang="en-GB" sz="4800" dirty="0">
                <a:solidFill>
                  <a:schemeClr val="accent1">
                    <a:lumMod val="50000"/>
                  </a:schemeClr>
                </a:solidFill>
                <a:latin typeface="Calibri" panose="020F0502020204030204" pitchFamily="34" charset="0"/>
                <a:cs typeface="Calibri" panose="020F0502020204030204" pitchFamily="34" charset="0"/>
              </a:rPr>
              <a:t> – Executive Director, Go Global </a:t>
            </a:r>
          </a:p>
        </p:txBody>
      </p:sp>
      <p:pic>
        <p:nvPicPr>
          <p:cNvPr id="10242" name="Picture 2" descr="Another Casualty in Ukraine: Teenage Years - The New York Times">
            <a:extLst>
              <a:ext uri="{FF2B5EF4-FFF2-40B4-BE49-F238E27FC236}">
                <a16:creationId xmlns:a16="http://schemas.microsoft.com/office/drawing/2014/main" id="{4D2C3582-1200-B431-FCDE-84CBCF38375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42559" y="793248"/>
            <a:ext cx="7728851" cy="43426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8375726"/>
      </p:ext>
    </p:extLst>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D816882-DC7A-F461-47EC-A98EE11309F4}"/>
              </a:ext>
            </a:extLst>
          </p:cNvPr>
          <p:cNvPicPr>
            <a:picLocks noChangeAspect="1"/>
          </p:cNvPicPr>
          <p:nvPr/>
        </p:nvPicPr>
        <p:blipFill>
          <a:blip r:embed="rId2"/>
          <a:stretch>
            <a:fillRect/>
          </a:stretch>
        </p:blipFill>
        <p:spPr>
          <a:xfrm>
            <a:off x="4983084" y="2986644"/>
            <a:ext cx="9144792" cy="9144792"/>
          </a:xfrm>
          <a:prstGeom prst="rect">
            <a:avLst/>
          </a:prstGeom>
        </p:spPr>
      </p:pic>
    </p:spTree>
    <p:extLst>
      <p:ext uri="{BB962C8B-B14F-4D97-AF65-F5344CB8AC3E}">
        <p14:creationId xmlns:p14="http://schemas.microsoft.com/office/powerpoint/2010/main" val="34397088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Shape 82"/>
          <p:cNvSpPr/>
          <p:nvPr/>
        </p:nvSpPr>
        <p:spPr>
          <a:xfrm>
            <a:off x="1286563" y="2700589"/>
            <a:ext cx="15816104" cy="954103"/>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lvl1pPr algn="l" defTabSz="685800">
              <a:defRPr sz="5600" b="1">
                <a:solidFill>
                  <a:srgbClr val="535353"/>
                </a:solidFill>
                <a:latin typeface="Avenir Next"/>
                <a:ea typeface="Avenir Next"/>
                <a:cs typeface="Avenir Next"/>
                <a:sym typeface="Avenir Next"/>
              </a:defRPr>
            </a:lvl1pPr>
          </a:lstStyle>
          <a:p>
            <a:r>
              <a:rPr lang="en-GB" dirty="0">
                <a:solidFill>
                  <a:schemeClr val="accent1">
                    <a:lumMod val="50000"/>
                  </a:schemeClr>
                </a:solidFill>
              </a:rPr>
              <a:t>Research undertaken by participants:</a:t>
            </a:r>
          </a:p>
        </p:txBody>
      </p:sp>
      <p:sp>
        <p:nvSpPr>
          <p:cNvPr id="90" name="Shape 90"/>
          <p:cNvSpPr/>
          <p:nvPr/>
        </p:nvSpPr>
        <p:spPr>
          <a:xfrm>
            <a:off x="1263788" y="4309268"/>
            <a:ext cx="18582079" cy="729628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t">
            <a:spAutoFit/>
          </a:bodyPr>
          <a:lstStyle>
            <a:lvl1pPr algn="l" defTabSz="685800">
              <a:lnSpc>
                <a:spcPct val="90000"/>
              </a:lnSpc>
              <a:defRPr sz="3600" i="1">
                <a:solidFill>
                  <a:srgbClr val="535353"/>
                </a:solidFill>
                <a:latin typeface="Avenir Next Demi Bold"/>
                <a:ea typeface="Avenir Next Demi Bold"/>
                <a:cs typeface="Avenir Next Demi Bold"/>
                <a:sym typeface="Avenir Next Demi Bold"/>
              </a:defRPr>
            </a:lvl1pPr>
          </a:lstStyle>
          <a:p>
            <a:pPr marL="342900" lvl="0" indent="-342900">
              <a:lnSpc>
                <a:spcPct val="107000"/>
              </a:lnSpc>
              <a:buFont typeface="Calibri" panose="020F0502020204030204" pitchFamily="34" charset="0"/>
              <a:buChar char="-"/>
            </a:pPr>
            <a:r>
              <a:rPr lang="en-GB" sz="4800" i="0" kern="100" dirty="0">
                <a:solidFill>
                  <a:schemeClr val="accent1">
                    <a:lumMod val="50000"/>
                  </a:schemeClr>
                </a:solidFill>
                <a:latin typeface="Calibri"/>
                <a:cs typeface="Times New Roman"/>
              </a:rPr>
              <a:t>Lifelong Learning – Diana Rakus</a:t>
            </a:r>
          </a:p>
          <a:p>
            <a:pPr marL="342900" lvl="0" indent="-342900">
              <a:lnSpc>
                <a:spcPct val="107000"/>
              </a:lnSpc>
              <a:buFont typeface="Calibri" panose="020F0502020204030204" pitchFamily="34" charset="0"/>
              <a:buChar char="-"/>
            </a:pPr>
            <a:r>
              <a:rPr lang="en-GB" sz="4800" i="0" kern="100" dirty="0">
                <a:solidFill>
                  <a:schemeClr val="accent1">
                    <a:lumMod val="50000"/>
                  </a:schemeClr>
                </a:solidFill>
                <a:latin typeface="Calibri"/>
                <a:cs typeface="Times New Roman"/>
              </a:rPr>
              <a:t>Educational leadership development in Ukraine – Ivanna </a:t>
            </a:r>
            <a:r>
              <a:rPr lang="en-GB" sz="4800" i="0" kern="100" dirty="0" err="1">
                <a:solidFill>
                  <a:schemeClr val="accent1">
                    <a:lumMod val="50000"/>
                  </a:schemeClr>
                </a:solidFill>
                <a:latin typeface="Calibri"/>
                <a:cs typeface="Times New Roman"/>
              </a:rPr>
              <a:t>Kurtyk</a:t>
            </a:r>
          </a:p>
          <a:p>
            <a:pPr marL="342900" lvl="0" indent="-342900">
              <a:lnSpc>
                <a:spcPct val="107000"/>
              </a:lnSpc>
              <a:buFont typeface="Calibri" panose="020F0502020204030204" pitchFamily="34" charset="0"/>
              <a:buChar char="-"/>
            </a:pPr>
            <a:r>
              <a:rPr lang="en-GB" sz="4800" i="0" kern="100" dirty="0">
                <a:solidFill>
                  <a:schemeClr val="accent1">
                    <a:lumMod val="50000"/>
                  </a:schemeClr>
                </a:solidFill>
                <a:latin typeface="Calibri" panose="020F0502020204030204" pitchFamily="34" charset="0"/>
                <a:cs typeface="Times New Roman" panose="02020603050405020304" pitchFamily="18" charset="0"/>
              </a:rPr>
              <a:t>AI in universities – introduction of national standards – Dmytro </a:t>
            </a:r>
            <a:r>
              <a:rPr lang="en-GB" sz="4800" i="0" kern="100" dirty="0" err="1">
                <a:solidFill>
                  <a:schemeClr val="accent1">
                    <a:lumMod val="50000"/>
                  </a:schemeClr>
                </a:solidFill>
                <a:latin typeface="Calibri" panose="020F0502020204030204" pitchFamily="34" charset="0"/>
                <a:cs typeface="Times New Roman" panose="02020603050405020304" pitchFamily="18" charset="0"/>
              </a:rPr>
              <a:t>Chumachenko</a:t>
            </a:r>
            <a:endParaRPr lang="en-GB" sz="4800" i="0" kern="100" dirty="0">
              <a:solidFill>
                <a:schemeClr val="accent1">
                  <a:lumMod val="50000"/>
                </a:schemeClr>
              </a:solidFill>
              <a:latin typeface="Calibri" panose="020F0502020204030204" pitchFamily="34" charset="0"/>
              <a:cs typeface="Times New Roman" panose="02020603050405020304" pitchFamily="18" charset="0"/>
            </a:endParaRPr>
          </a:p>
          <a:p>
            <a:pPr marL="342900" lvl="0" indent="-342900">
              <a:lnSpc>
                <a:spcPct val="107000"/>
              </a:lnSpc>
              <a:buFont typeface="Calibri" panose="020F0502020204030204" pitchFamily="34" charset="0"/>
              <a:buChar char="-"/>
            </a:pPr>
            <a:r>
              <a:rPr lang="en-GB" sz="4800" i="0" kern="100" dirty="0">
                <a:solidFill>
                  <a:schemeClr val="accent1">
                    <a:lumMod val="50000"/>
                  </a:schemeClr>
                </a:solidFill>
                <a:latin typeface="Calibri"/>
                <a:cs typeface="Times New Roman"/>
              </a:rPr>
              <a:t>Educational Change Models – Olha </a:t>
            </a:r>
            <a:r>
              <a:rPr lang="en-GB" sz="4800" i="0" kern="100" dirty="0" err="1">
                <a:solidFill>
                  <a:schemeClr val="accent1">
                    <a:lumMod val="50000"/>
                  </a:schemeClr>
                </a:solidFill>
                <a:latin typeface="Calibri"/>
                <a:cs typeface="Times New Roman"/>
              </a:rPr>
              <a:t>Dovganich</a:t>
            </a:r>
            <a:endParaRPr lang="en-GB" sz="4800" i="0" kern="100" dirty="0" err="1">
              <a:solidFill>
                <a:schemeClr val="accent1">
                  <a:lumMod val="50000"/>
                </a:schemeClr>
              </a:solidFill>
              <a:latin typeface="Calibri" panose="020F0502020204030204" pitchFamily="34" charset="0"/>
              <a:cs typeface="Times New Roman" panose="02020603050405020304" pitchFamily="18" charset="0"/>
            </a:endParaRPr>
          </a:p>
          <a:p>
            <a:pPr marL="342900" lvl="0" indent="-342900">
              <a:lnSpc>
                <a:spcPct val="107000"/>
              </a:lnSpc>
              <a:buFont typeface="Calibri" panose="020F0502020204030204" pitchFamily="34" charset="0"/>
              <a:buChar char="-"/>
            </a:pPr>
            <a:r>
              <a:rPr lang="en-GB" sz="4800" i="0" kern="100" dirty="0">
                <a:solidFill>
                  <a:schemeClr val="accent1">
                    <a:lumMod val="50000"/>
                  </a:schemeClr>
                </a:solidFill>
                <a:latin typeface="Calibri"/>
                <a:cs typeface="Times New Roman"/>
              </a:rPr>
              <a:t>Gamification in assessment for schools – Petro </a:t>
            </a:r>
            <a:r>
              <a:rPr lang="en-GB" sz="4800" i="0" kern="100" dirty="0" err="1">
                <a:solidFill>
                  <a:schemeClr val="accent1">
                    <a:lumMod val="50000"/>
                  </a:schemeClr>
                </a:solidFill>
                <a:latin typeface="Calibri"/>
                <a:cs typeface="Times New Roman"/>
              </a:rPr>
              <a:t>Lapchack</a:t>
            </a:r>
            <a:endParaRPr lang="en-GB" sz="4800" i="0" kern="100" dirty="0" err="1">
              <a:solidFill>
                <a:schemeClr val="accent1">
                  <a:lumMod val="50000"/>
                </a:schemeClr>
              </a:solidFill>
              <a:latin typeface="Calibri" panose="020F0502020204030204" pitchFamily="34" charset="0"/>
              <a:cs typeface="Times New Roman" panose="02020603050405020304" pitchFamily="18" charset="0"/>
            </a:endParaRPr>
          </a:p>
          <a:p>
            <a:pPr marL="342900" lvl="0" indent="-342900">
              <a:lnSpc>
                <a:spcPct val="107000"/>
              </a:lnSpc>
              <a:buFont typeface="Calibri" panose="020F0502020204030204" pitchFamily="34" charset="0"/>
              <a:buChar char="-"/>
            </a:pPr>
            <a:endParaRPr lang="en-GB" sz="4800" i="0" kern="100" dirty="0">
              <a:solidFill>
                <a:schemeClr val="accent1">
                  <a:lumMod val="50000"/>
                </a:schemeClr>
              </a:solidFill>
              <a:latin typeface="Calibri" panose="020F0502020204030204" pitchFamily="34" charset="0"/>
              <a:cs typeface="Times New Roman" panose="02020603050405020304" pitchFamily="18" charset="0"/>
            </a:endParaRPr>
          </a:p>
          <a:p>
            <a:pPr marL="342900" lvl="0" indent="-342900">
              <a:lnSpc>
                <a:spcPct val="107000"/>
              </a:lnSpc>
              <a:buFont typeface="Calibri" panose="020F0502020204030204" pitchFamily="34" charset="0"/>
              <a:buChar char="-"/>
            </a:pPr>
            <a:endParaRPr lang="en-GB" sz="4800" i="0" kern="100" dirty="0">
              <a:solidFill>
                <a:schemeClr val="accent1">
                  <a:lumMod val="50000"/>
                </a:schemeClr>
              </a:solidFill>
              <a:latin typeface="Calibri" panose="020F0502020204030204" pitchFamily="34" charset="0"/>
              <a:cs typeface="Times New Roman" panose="02020603050405020304" pitchFamily="18" charset="0"/>
            </a:endParaRPr>
          </a:p>
          <a:p>
            <a:pPr marL="342900" lvl="0" indent="-342900">
              <a:lnSpc>
                <a:spcPct val="107000"/>
              </a:lnSpc>
              <a:buFont typeface="Calibri" panose="020F0502020204030204" pitchFamily="34" charset="0"/>
              <a:buChar char="-"/>
            </a:pPr>
            <a:endParaRPr lang="en-GB" sz="5600" i="0" dirty="0">
              <a:solidFill>
                <a:schemeClr val="accent1">
                  <a:lumMod val="50000"/>
                </a:schemeClr>
              </a:solidFill>
              <a:latin typeface="Calibri" panose="020F0502020204030204" pitchFamily="34" charset="0"/>
              <a:cs typeface="Calibri" panose="020F0502020204030204" pitchFamily="34" charset="0"/>
            </a:endParaRPr>
          </a:p>
        </p:txBody>
      </p:sp>
      <p:pic>
        <p:nvPicPr>
          <p:cNvPr id="1026" name="Picture 2" descr="The most impactful of all initiatives geared towards bolstering Ukraine”:  Ukrainian delegates take new education approaches and connections home from  Warwick. - Press Releases">
            <a:extLst>
              <a:ext uri="{FF2B5EF4-FFF2-40B4-BE49-F238E27FC236}">
                <a16:creationId xmlns:a16="http://schemas.microsoft.com/office/drawing/2014/main" id="{FD6F3DE9-E2BA-7CDE-3B4E-0344D8E0FB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439323" y="7957412"/>
            <a:ext cx="4562475" cy="303847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The most impactful of all initiatives geared towards bolstering Ukraine”:  Ukrainian delegates take new education approaches and connections home from  Warwick. - Press Releases">
            <a:extLst>
              <a:ext uri="{FF2B5EF4-FFF2-40B4-BE49-F238E27FC236}">
                <a16:creationId xmlns:a16="http://schemas.microsoft.com/office/drawing/2014/main" id="{FDE350BD-7A23-8157-02FE-582CC01255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239298" y="899284"/>
            <a:ext cx="4762500" cy="3171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6706132"/>
      </p:ext>
    </p:extLst>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EBEE01-44BC-5911-602B-E9A1EA37A5B9}"/>
            </a:ext>
          </a:extLst>
        </p:cNvPr>
        <p:cNvGrpSpPr/>
        <p:nvPr/>
      </p:nvGrpSpPr>
      <p:grpSpPr>
        <a:xfrm>
          <a:off x="0" y="0"/>
          <a:ext cx="0" cy="0"/>
          <a:chOff x="0" y="0"/>
          <a:chExt cx="0" cy="0"/>
        </a:xfrm>
      </p:grpSpPr>
      <p:sp>
        <p:nvSpPr>
          <p:cNvPr id="82" name="Shape 82">
            <a:extLst>
              <a:ext uri="{FF2B5EF4-FFF2-40B4-BE49-F238E27FC236}">
                <a16:creationId xmlns:a16="http://schemas.microsoft.com/office/drawing/2014/main" id="{9769382E-163D-B035-524B-03C6669789F0}"/>
              </a:ext>
            </a:extLst>
          </p:cNvPr>
          <p:cNvSpPr/>
          <p:nvPr/>
        </p:nvSpPr>
        <p:spPr>
          <a:xfrm>
            <a:off x="1286563" y="2700589"/>
            <a:ext cx="15816104" cy="954103"/>
          </a:xfrm>
          <a:prstGeom prst="rect">
            <a:avLst/>
          </a:prstGeom>
          <a:ln w="12700">
            <a:miter lim="400000"/>
          </a:ln>
          <a:extLst>
            <a:ext uri="{C572A759-6A51-4108-AA02-DFA0A04FC94B}">
              <ma14:wrappingTextBoxFlag xmlns="" xmlns:ma14="http://schemas.microsoft.com/office/mac/drawingml/2011/main" val="1"/>
            </a:ext>
          </a:extLst>
        </p:spPr>
        <p:txBody>
          <a:bodyPr wrap="square" lIns="45718" tIns="45718" rIns="45718" bIns="45718">
            <a:spAutoFit/>
          </a:bodyPr>
          <a:lstStyle>
            <a:lvl1pPr algn="l" defTabSz="685800">
              <a:defRPr sz="5600" b="1">
                <a:solidFill>
                  <a:srgbClr val="535353"/>
                </a:solidFill>
                <a:latin typeface="Avenir Next"/>
                <a:ea typeface="Avenir Next"/>
                <a:cs typeface="Avenir Next"/>
                <a:sym typeface="Avenir Next"/>
              </a:defRPr>
            </a:lvl1pPr>
          </a:lstStyle>
          <a:p>
            <a:r>
              <a:rPr lang="en-GB" dirty="0">
                <a:solidFill>
                  <a:schemeClr val="accent1">
                    <a:lumMod val="50000"/>
                  </a:schemeClr>
                </a:solidFill>
              </a:rPr>
              <a:t>WIHEA funded project </a:t>
            </a:r>
          </a:p>
        </p:txBody>
      </p:sp>
      <p:sp>
        <p:nvSpPr>
          <p:cNvPr id="90" name="Shape 90">
            <a:extLst>
              <a:ext uri="{FF2B5EF4-FFF2-40B4-BE49-F238E27FC236}">
                <a16:creationId xmlns:a16="http://schemas.microsoft.com/office/drawing/2014/main" id="{75946ED3-6C0D-1333-7474-6295CB82F433}"/>
              </a:ext>
            </a:extLst>
          </p:cNvPr>
          <p:cNvSpPr/>
          <p:nvPr/>
        </p:nvSpPr>
        <p:spPr>
          <a:xfrm>
            <a:off x="1286563" y="4512815"/>
            <a:ext cx="18582079" cy="1191242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t">
            <a:spAutoFit/>
          </a:bodyPr>
          <a:lstStyle>
            <a:lvl1pPr algn="l" defTabSz="685800">
              <a:lnSpc>
                <a:spcPct val="90000"/>
              </a:lnSpc>
              <a:defRPr sz="3600" i="1">
                <a:solidFill>
                  <a:srgbClr val="535353"/>
                </a:solidFill>
                <a:latin typeface="Avenir Next Demi Bold"/>
                <a:ea typeface="Avenir Next Demi Bold"/>
                <a:cs typeface="Avenir Next Demi Bold"/>
                <a:sym typeface="Avenir Next Demi Bold"/>
              </a:defRPr>
            </a:lvl1pPr>
          </a:lstStyle>
          <a:p>
            <a:pPr lvl="0">
              <a:lnSpc>
                <a:spcPct val="107000"/>
              </a:lnSpc>
            </a:pPr>
            <a:r>
              <a:rPr lang="en-GB" sz="4800" kern="0" dirty="0">
                <a:solidFill>
                  <a:srgbClr val="5B9BD5"/>
                </a:solidFill>
                <a:effectLst/>
                <a:latin typeface="Calibri" panose="020F0502020204030204" pitchFamily="34" charset="0"/>
                <a:ea typeface="Times New Roman" panose="02020603050405020304" pitchFamily="18" charset="0"/>
                <a:cs typeface="Calibri" panose="020F0502020204030204" pitchFamily="34" charset="0"/>
              </a:rPr>
              <a:t>Continuous Co-Creation Curriculum Renewal Framework Development - Post Conflict Education Reconstruction Curriculum</a:t>
            </a:r>
          </a:p>
          <a:p>
            <a:pPr marL="685800" lvl="0" indent="-685800">
              <a:lnSpc>
                <a:spcPct val="107000"/>
              </a:lnSpc>
              <a:buFont typeface="Arial" panose="020B0604020202020204" pitchFamily="34" charset="0"/>
              <a:buChar char="•"/>
            </a:pPr>
            <a:endParaRPr lang="en-GB" sz="4800" i="0" dirty="0">
              <a:solidFill>
                <a:schemeClr val="tx1"/>
              </a:solidFill>
              <a:latin typeface="Calibri" panose="020F0502020204030204" pitchFamily="34" charset="0"/>
              <a:cs typeface="Calibri" panose="020F0502020204030204" pitchFamily="34" charset="0"/>
            </a:endParaRPr>
          </a:p>
          <a:p>
            <a:pPr marL="685800" lvl="0" indent="-685800">
              <a:lnSpc>
                <a:spcPct val="107000"/>
              </a:lnSpc>
              <a:buFont typeface="Arial" panose="020B0604020202020204" pitchFamily="34" charset="0"/>
              <a:buChar char="•"/>
            </a:pPr>
            <a:r>
              <a:rPr lang="en-GB" sz="4800" i="0" dirty="0">
                <a:solidFill>
                  <a:schemeClr val="tx1"/>
                </a:solidFill>
                <a:latin typeface="Calibri" panose="020F0502020204030204" pitchFamily="34" charset="0"/>
                <a:cs typeface="Calibri" panose="020F0502020204030204" pitchFamily="34" charset="0"/>
              </a:rPr>
              <a:t>Constant need for change of the programme</a:t>
            </a:r>
          </a:p>
          <a:p>
            <a:pPr marL="685800" lvl="0" indent="-685800">
              <a:lnSpc>
                <a:spcPct val="107000"/>
              </a:lnSpc>
              <a:buFont typeface="Arial" panose="020B0604020202020204" pitchFamily="34" charset="0"/>
              <a:buChar char="•"/>
            </a:pPr>
            <a:r>
              <a:rPr lang="en-GB" sz="4800" i="0" dirty="0">
                <a:solidFill>
                  <a:schemeClr val="tx1"/>
                </a:solidFill>
                <a:latin typeface="Calibri" panose="020F0502020204030204" pitchFamily="34" charset="0"/>
                <a:cs typeface="Calibri" panose="020F0502020204030204" pitchFamily="34" charset="0"/>
              </a:rPr>
              <a:t>Co-creation at a distance and during extreme conditions</a:t>
            </a:r>
          </a:p>
          <a:p>
            <a:pPr marL="685800" lvl="0" indent="-685800">
              <a:lnSpc>
                <a:spcPct val="107000"/>
              </a:lnSpc>
              <a:buFont typeface="Arial" panose="020B0604020202020204" pitchFamily="34" charset="0"/>
              <a:buChar char="•"/>
            </a:pPr>
            <a:r>
              <a:rPr lang="en-GB" sz="4800" i="0" dirty="0">
                <a:solidFill>
                  <a:schemeClr val="tx1"/>
                </a:solidFill>
                <a:latin typeface="Calibri" panose="020F0502020204030204" pitchFamily="34" charset="0"/>
                <a:cs typeface="Calibri" panose="020F0502020204030204" pitchFamily="34" charset="0"/>
              </a:rPr>
              <a:t>Participants are all education leaders</a:t>
            </a:r>
          </a:p>
          <a:p>
            <a:pPr marL="685800" lvl="0" indent="-685800">
              <a:lnSpc>
                <a:spcPct val="107000"/>
              </a:lnSpc>
              <a:buFont typeface="Arial" panose="020B0604020202020204" pitchFamily="34" charset="0"/>
              <a:buChar char="•"/>
            </a:pPr>
            <a:r>
              <a:rPr lang="en-GB" sz="4800" i="0" dirty="0">
                <a:solidFill>
                  <a:schemeClr val="tx1"/>
                </a:solidFill>
                <a:latin typeface="Calibri" panose="020F0502020204030204" pitchFamily="34" charset="0"/>
                <a:cs typeface="Calibri" panose="020F0502020204030204" pitchFamily="34" charset="0"/>
              </a:rPr>
              <a:t>A framework that works with our QA mechanisms, is effective and sustainable</a:t>
            </a:r>
          </a:p>
          <a:p>
            <a:pPr marL="685800" lvl="0" indent="-685800">
              <a:lnSpc>
                <a:spcPct val="107000"/>
              </a:lnSpc>
              <a:buFont typeface="Arial" panose="020B0604020202020204" pitchFamily="34" charset="0"/>
              <a:buChar char="•"/>
            </a:pPr>
            <a:endParaRPr lang="en-GB" sz="4800" i="0" dirty="0">
              <a:solidFill>
                <a:schemeClr val="tx1"/>
              </a:solidFill>
              <a:latin typeface="Calibri" panose="020F0502020204030204" pitchFamily="34" charset="0"/>
              <a:cs typeface="Calibri" panose="020F0502020204030204" pitchFamily="34" charset="0"/>
            </a:endParaRPr>
          </a:p>
          <a:p>
            <a:pPr marL="685800" indent="-685800">
              <a:lnSpc>
                <a:spcPct val="107000"/>
              </a:lnSpc>
              <a:buFont typeface="Arial" panose="020B0604020202020204" pitchFamily="34" charset="0"/>
              <a:buChar char="•"/>
            </a:pPr>
            <a:r>
              <a:rPr lang="en-GB" sz="4800" i="0" dirty="0">
                <a:solidFill>
                  <a:schemeClr val="tx1"/>
                </a:solidFill>
                <a:latin typeface="Calibri"/>
                <a:cs typeface="Calibri"/>
              </a:rPr>
              <a:t>Inca Hide-Wright (WIHEA Student Fellow, Psychology alumna and </a:t>
            </a:r>
            <a:r>
              <a:rPr lang="en-GB" sz="4800" i="0" dirty="0" err="1">
                <a:solidFill>
                  <a:schemeClr val="tx1"/>
                </a:solidFill>
                <a:latin typeface="Calibri"/>
                <a:cs typeface="Calibri"/>
              </a:rPr>
              <a:t>MASc</a:t>
            </a:r>
            <a:r>
              <a:rPr lang="en-GB" sz="4800" i="0" dirty="0">
                <a:solidFill>
                  <a:schemeClr val="tx1"/>
                </a:solidFill>
                <a:latin typeface="Calibri"/>
                <a:cs typeface="Calibri"/>
              </a:rPr>
              <a:t> at Liberal Arts) – appointed project student and evaluator</a:t>
            </a:r>
          </a:p>
          <a:p>
            <a:pPr marL="685800" lvl="0" indent="-685800">
              <a:lnSpc>
                <a:spcPct val="107000"/>
              </a:lnSpc>
              <a:buFont typeface="Arial" panose="020B0604020202020204" pitchFamily="34" charset="0"/>
              <a:buChar char="•"/>
            </a:pPr>
            <a:endParaRPr lang="en-GB" sz="4800" i="0" dirty="0">
              <a:solidFill>
                <a:schemeClr val="tx1"/>
              </a:solidFill>
              <a:latin typeface="Calibri" panose="020F0502020204030204" pitchFamily="34" charset="0"/>
              <a:cs typeface="Calibri" panose="020F0502020204030204" pitchFamily="34" charset="0"/>
            </a:endParaRPr>
          </a:p>
          <a:p>
            <a:pPr marL="685800" lvl="0" indent="-685800">
              <a:lnSpc>
                <a:spcPct val="107000"/>
              </a:lnSpc>
              <a:buFont typeface="Arial" panose="020B0604020202020204" pitchFamily="34" charset="0"/>
              <a:buChar char="•"/>
            </a:pPr>
            <a:endParaRPr lang="en-GB" sz="4800" i="0" dirty="0">
              <a:solidFill>
                <a:schemeClr val="tx1"/>
              </a:solidFill>
              <a:latin typeface="Calibri" panose="020F0502020204030204" pitchFamily="34" charset="0"/>
              <a:cs typeface="Calibri" panose="020F0502020204030204" pitchFamily="34" charset="0"/>
            </a:endParaRPr>
          </a:p>
          <a:p>
            <a:pPr lvl="0">
              <a:lnSpc>
                <a:spcPct val="107000"/>
              </a:lnSpc>
            </a:pPr>
            <a:endParaRPr lang="en-GB" sz="4800" i="0" dirty="0">
              <a:solidFill>
                <a:schemeClr val="tx1"/>
              </a:solidFill>
              <a:latin typeface="Calibri" panose="020F0502020204030204" pitchFamily="34" charset="0"/>
              <a:cs typeface="Calibri" panose="020F0502020204030204" pitchFamily="34" charset="0"/>
            </a:endParaRPr>
          </a:p>
          <a:p>
            <a:pPr lvl="0">
              <a:lnSpc>
                <a:spcPct val="107000"/>
              </a:lnSpc>
            </a:pPr>
            <a:endParaRPr lang="en-GB" sz="4800" i="0" dirty="0">
              <a:solidFill>
                <a:schemeClr val="tx1"/>
              </a:solidFill>
              <a:latin typeface="Calibri" panose="020F0502020204030204" pitchFamily="34" charset="0"/>
              <a:cs typeface="Calibri" panose="020F0502020204030204" pitchFamily="34" charset="0"/>
            </a:endParaRPr>
          </a:p>
        </p:txBody>
      </p:sp>
      <p:pic>
        <p:nvPicPr>
          <p:cNvPr id="3" name="Picture 2" descr="A person standing in front of a group of people&#10;&#10;Description automatically generated">
            <a:extLst>
              <a:ext uri="{FF2B5EF4-FFF2-40B4-BE49-F238E27FC236}">
                <a16:creationId xmlns:a16="http://schemas.microsoft.com/office/drawing/2014/main" id="{ACC9B58F-A1E7-12B2-DF1F-7319E387919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732957" y="324553"/>
            <a:ext cx="6465272" cy="4310181"/>
          </a:xfrm>
          <a:prstGeom prst="rect">
            <a:avLst/>
          </a:prstGeom>
        </p:spPr>
      </p:pic>
    </p:spTree>
    <p:extLst>
      <p:ext uri="{BB962C8B-B14F-4D97-AF65-F5344CB8AC3E}">
        <p14:creationId xmlns:p14="http://schemas.microsoft.com/office/powerpoint/2010/main" val="1144124836"/>
      </p:ext>
    </p:extLst>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53BF78-A8EF-D441-975E-22C91951DCB8}"/>
            </a:ext>
          </a:extLst>
        </p:cNvPr>
        <p:cNvGrpSpPr/>
        <p:nvPr/>
      </p:nvGrpSpPr>
      <p:grpSpPr>
        <a:xfrm>
          <a:off x="0" y="0"/>
          <a:ext cx="0" cy="0"/>
          <a:chOff x="0" y="0"/>
          <a:chExt cx="0" cy="0"/>
        </a:xfrm>
      </p:grpSpPr>
      <p:sp>
        <p:nvSpPr>
          <p:cNvPr id="82" name="Shape 82">
            <a:extLst>
              <a:ext uri="{FF2B5EF4-FFF2-40B4-BE49-F238E27FC236}">
                <a16:creationId xmlns:a16="http://schemas.microsoft.com/office/drawing/2014/main" id="{1C76EB2F-71DA-E5F3-4F2A-9C445391D29E}"/>
              </a:ext>
            </a:extLst>
          </p:cNvPr>
          <p:cNvSpPr/>
          <p:nvPr/>
        </p:nvSpPr>
        <p:spPr>
          <a:xfrm>
            <a:off x="1286563" y="2700589"/>
            <a:ext cx="15816104" cy="954103"/>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lvl1pPr algn="l" defTabSz="685800">
              <a:defRPr sz="5600" b="1">
                <a:solidFill>
                  <a:srgbClr val="535353"/>
                </a:solidFill>
                <a:latin typeface="Avenir Next"/>
                <a:ea typeface="Avenir Next"/>
                <a:cs typeface="Avenir Next"/>
                <a:sym typeface="Avenir Next"/>
              </a:defRPr>
            </a:lvl1pPr>
          </a:lstStyle>
          <a:p>
            <a:r>
              <a:rPr lang="en-GB" dirty="0">
                <a:solidFill>
                  <a:schemeClr val="accent1">
                    <a:lumMod val="50000"/>
                  </a:schemeClr>
                </a:solidFill>
              </a:rPr>
              <a:t>Next steps</a:t>
            </a:r>
          </a:p>
        </p:txBody>
      </p:sp>
      <p:sp>
        <p:nvSpPr>
          <p:cNvPr id="90" name="Shape 90">
            <a:extLst>
              <a:ext uri="{FF2B5EF4-FFF2-40B4-BE49-F238E27FC236}">
                <a16:creationId xmlns:a16="http://schemas.microsoft.com/office/drawing/2014/main" id="{2D3E14B8-55C8-407E-41EF-5AF9B03047CD}"/>
              </a:ext>
            </a:extLst>
          </p:cNvPr>
          <p:cNvSpPr/>
          <p:nvPr/>
        </p:nvSpPr>
        <p:spPr>
          <a:xfrm>
            <a:off x="1263788" y="4309268"/>
            <a:ext cx="18582079" cy="75971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t">
            <a:spAutoFit/>
          </a:bodyPr>
          <a:lstStyle>
            <a:lvl1pPr algn="l" defTabSz="685800">
              <a:lnSpc>
                <a:spcPct val="90000"/>
              </a:lnSpc>
              <a:defRPr sz="3600" i="1">
                <a:solidFill>
                  <a:srgbClr val="535353"/>
                </a:solidFill>
                <a:latin typeface="Avenir Next Demi Bold"/>
                <a:ea typeface="Avenir Next Demi Bold"/>
                <a:cs typeface="Avenir Next Demi Bold"/>
                <a:sym typeface="Avenir Next Demi Bold"/>
              </a:defRPr>
            </a:lvl1pPr>
          </a:lstStyle>
          <a:p>
            <a:pPr marL="571500" indent="-571500">
              <a:lnSpc>
                <a:spcPct val="107000"/>
              </a:lnSpc>
              <a:spcAft>
                <a:spcPts val="800"/>
              </a:spcAft>
              <a:buFont typeface="Arial" panose="020B0604020202020204" pitchFamily="34" charset="0"/>
              <a:buChar char="•"/>
            </a:pPr>
            <a:r>
              <a:rPr lang="en-GB" sz="4800" i="0" kern="100" dirty="0">
                <a:latin typeface="Calibri" panose="020F0502020204030204" pitchFamily="34" charset="0"/>
                <a:ea typeface="Calibri" panose="020F0502020204030204" pitchFamily="34" charset="0"/>
                <a:cs typeface="Calibri" panose="020F0502020204030204" pitchFamily="34" charset="0"/>
              </a:rPr>
              <a:t>WonkHE.com series of publications by participants</a:t>
            </a:r>
          </a:p>
          <a:p>
            <a:pPr marL="571500" indent="-571500">
              <a:lnSpc>
                <a:spcPct val="107000"/>
              </a:lnSpc>
              <a:spcAft>
                <a:spcPts val="800"/>
              </a:spcAft>
              <a:buFont typeface="Arial" panose="020B0604020202020204" pitchFamily="34" charset="0"/>
              <a:buChar char="•"/>
            </a:pPr>
            <a:r>
              <a:rPr lang="en-GB" sz="4800" i="0" kern="100" dirty="0">
                <a:latin typeface="Calibri" panose="020F0502020204030204" pitchFamily="34" charset="0"/>
                <a:ea typeface="Calibri" panose="020F0502020204030204" pitchFamily="34" charset="0"/>
                <a:cs typeface="Calibri" panose="020F0502020204030204" pitchFamily="34" charset="0"/>
              </a:rPr>
              <a:t>Publications (SEDA: Educational Developments, RAISE: WIHEA project)</a:t>
            </a:r>
          </a:p>
          <a:p>
            <a:pPr marL="571500" indent="-571500">
              <a:lnSpc>
                <a:spcPct val="107000"/>
              </a:lnSpc>
              <a:spcAft>
                <a:spcPts val="800"/>
              </a:spcAft>
              <a:buFont typeface="Arial" panose="020B0604020202020204" pitchFamily="34" charset="0"/>
              <a:buChar char="•"/>
            </a:pPr>
            <a:r>
              <a:rPr lang="en-GB" sz="4800" i="0" kern="100" dirty="0">
                <a:effectLst/>
                <a:latin typeface="Calibri" panose="020F0502020204030204" pitchFamily="34" charset="0"/>
                <a:ea typeface="Calibri" panose="020F0502020204030204" pitchFamily="34" charset="0"/>
                <a:cs typeface="Calibri" panose="020F0502020204030204" pitchFamily="34" charset="0"/>
              </a:rPr>
              <a:t>Elective Module on Education Reconstruction (SELCS)</a:t>
            </a:r>
          </a:p>
          <a:p>
            <a:pPr marL="571500" indent="-571500">
              <a:lnSpc>
                <a:spcPct val="107000"/>
              </a:lnSpc>
              <a:spcAft>
                <a:spcPts val="800"/>
              </a:spcAft>
              <a:buFont typeface="Arial" panose="020B0604020202020204" pitchFamily="34" charset="0"/>
              <a:buChar char="•"/>
            </a:pPr>
            <a:r>
              <a:rPr lang="en-GB" sz="4800" i="0" kern="100" dirty="0">
                <a:latin typeface="Calibri" panose="020F0502020204030204" pitchFamily="34" charset="0"/>
                <a:ea typeface="Calibri" panose="020F0502020204030204" pitchFamily="34" charset="0"/>
                <a:cs typeface="Calibri" panose="020F0502020204030204" pitchFamily="34" charset="0"/>
              </a:rPr>
              <a:t>Continue the programme in 2024/25</a:t>
            </a:r>
            <a:endParaRPr lang="en-GB" sz="4800" i="0" kern="100" dirty="0">
              <a:effectLst/>
              <a:latin typeface="Calibri" panose="020F0502020204030204" pitchFamily="34" charset="0"/>
              <a:ea typeface="Calibri" panose="020F0502020204030204" pitchFamily="34" charset="0"/>
              <a:cs typeface="Calibri" panose="020F0502020204030204" pitchFamily="34" charset="0"/>
            </a:endParaRPr>
          </a:p>
          <a:p>
            <a:pPr marL="571500" indent="-571500">
              <a:lnSpc>
                <a:spcPct val="107000"/>
              </a:lnSpc>
              <a:spcAft>
                <a:spcPts val="800"/>
              </a:spcAft>
              <a:buFont typeface="Arial" panose="020B0604020202020204" pitchFamily="34" charset="0"/>
              <a:buChar char="•"/>
            </a:pPr>
            <a:r>
              <a:rPr lang="en-GB" sz="4800" i="0" kern="100" dirty="0">
                <a:effectLst/>
                <a:latin typeface="Calibri"/>
                <a:ea typeface="Calibri"/>
                <a:cs typeface="Calibri"/>
              </a:rPr>
              <a:t>Collabo</a:t>
            </a:r>
            <a:r>
              <a:rPr lang="en-GB" sz="4800" i="0" kern="100" dirty="0">
                <a:latin typeface="Calibri"/>
                <a:ea typeface="Calibri"/>
                <a:cs typeface="Calibri"/>
              </a:rPr>
              <a:t>rations – British Council, Kyiv School of Economics/KMBS/UCU, Ukraine President’s Fund</a:t>
            </a:r>
          </a:p>
          <a:p>
            <a:pPr marL="571500" indent="-571500">
              <a:lnSpc>
                <a:spcPct val="107000"/>
              </a:lnSpc>
              <a:spcAft>
                <a:spcPts val="800"/>
              </a:spcAft>
              <a:buFont typeface="Arial" panose="020B0604020202020204" pitchFamily="34" charset="0"/>
              <a:buChar char="•"/>
            </a:pPr>
            <a:r>
              <a:rPr lang="en-GB" sz="4800" i="0" kern="100" dirty="0">
                <a:latin typeface="Calibri"/>
                <a:ea typeface="Calibri"/>
                <a:cs typeface="Calibri"/>
              </a:rPr>
              <a:t>Masters in Education Reconstruction and Transformative Leadership (by distance learning with delivery partners)</a:t>
            </a:r>
          </a:p>
          <a:p>
            <a:pPr marL="571500" indent="-571500">
              <a:lnSpc>
                <a:spcPct val="107000"/>
              </a:lnSpc>
              <a:spcAft>
                <a:spcPts val="800"/>
              </a:spcAft>
              <a:buFont typeface="Arial" panose="020B0604020202020204" pitchFamily="34" charset="0"/>
              <a:buChar char="•"/>
            </a:pPr>
            <a:endParaRPr lang="en-GB" i="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00767575"/>
      </p:ext>
    </p:extLst>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Shape 82"/>
          <p:cNvSpPr/>
          <p:nvPr/>
        </p:nvSpPr>
        <p:spPr>
          <a:xfrm>
            <a:off x="1286563" y="2700589"/>
            <a:ext cx="15816104" cy="1815878"/>
          </a:xfrm>
          <a:prstGeom prst="rect">
            <a:avLst/>
          </a:prstGeom>
          <a:ln w="12700">
            <a:miter lim="400000"/>
          </a:ln>
          <a:extLst>
            <a:ext uri="{C572A759-6A51-4108-AA02-DFA0A04FC94B}">
              <ma14:wrappingTextBoxFlag xmlns="" xmlns:ma14="http://schemas.microsoft.com/office/mac/drawingml/2011/main" val="1"/>
            </a:ext>
          </a:extLst>
        </p:spPr>
        <p:txBody>
          <a:bodyPr wrap="square" lIns="45718" tIns="45718" rIns="45718" bIns="45718">
            <a:spAutoFit/>
          </a:bodyPr>
          <a:lstStyle>
            <a:lvl1pPr algn="l" defTabSz="685800">
              <a:defRPr sz="5600" b="1">
                <a:solidFill>
                  <a:srgbClr val="535353"/>
                </a:solidFill>
                <a:latin typeface="Avenir Next"/>
                <a:ea typeface="Avenir Next"/>
                <a:cs typeface="Avenir Next"/>
                <a:sym typeface="Avenir Next"/>
              </a:defRPr>
            </a:lvl1pPr>
          </a:lstStyle>
          <a:p>
            <a:r>
              <a:rPr lang="en-GB" dirty="0">
                <a:solidFill>
                  <a:schemeClr val="accent1">
                    <a:lumMod val="50000"/>
                  </a:schemeClr>
                </a:solidFill>
              </a:rPr>
              <a:t>Warwick’s Leadership for Educational Transformation programme for Ukraine</a:t>
            </a:r>
          </a:p>
        </p:txBody>
      </p:sp>
      <p:sp>
        <p:nvSpPr>
          <p:cNvPr id="90" name="Shape 90"/>
          <p:cNvSpPr/>
          <p:nvPr/>
        </p:nvSpPr>
        <p:spPr>
          <a:xfrm>
            <a:off x="1263788" y="4940125"/>
            <a:ext cx="18582079" cy="809368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t">
            <a:spAutoFit/>
          </a:bodyPr>
          <a:lstStyle>
            <a:lvl1pPr algn="l" defTabSz="685800">
              <a:lnSpc>
                <a:spcPct val="90000"/>
              </a:lnSpc>
              <a:defRPr sz="3600" i="1">
                <a:solidFill>
                  <a:srgbClr val="535353"/>
                </a:solidFill>
                <a:latin typeface="Avenir Next Demi Bold"/>
                <a:ea typeface="Avenir Next Demi Bold"/>
                <a:cs typeface="Avenir Next Demi Bold"/>
                <a:sym typeface="Avenir Next Demi Bold"/>
              </a:defRPr>
            </a:lvl1pPr>
          </a:lstStyle>
          <a:p>
            <a:pPr marL="342900" indent="-342900">
              <a:lnSpc>
                <a:spcPct val="107000"/>
              </a:lnSpc>
              <a:spcAft>
                <a:spcPts val="1200"/>
              </a:spcAft>
              <a:buFont typeface="Calibri" panose="020F0502020204030204" pitchFamily="34" charset="0"/>
              <a:buChar char="-"/>
            </a:pPr>
            <a:endParaRPr lang="en-GB" sz="4800" i="0" kern="1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spcAft>
                <a:spcPts val="1200"/>
              </a:spcAft>
              <a:buFont typeface="Calibri" panose="020F0502020204030204" pitchFamily="34" charset="0"/>
              <a:buChar char="-"/>
            </a:pPr>
            <a:r>
              <a:rPr lang="en-GB" sz="4800" i="0" kern="100" dirty="0">
                <a:latin typeface="Calibri" panose="020F0502020204030204" pitchFamily="34" charset="0"/>
                <a:ea typeface="Calibri" panose="020F0502020204030204" pitchFamily="34" charset="0"/>
                <a:cs typeface="Times New Roman" panose="02020603050405020304" pitchFamily="18" charset="0"/>
              </a:rPr>
              <a:t>Educational leadership development at Masters level</a:t>
            </a:r>
          </a:p>
          <a:p>
            <a:pPr marL="342900" indent="-342900">
              <a:lnSpc>
                <a:spcPct val="107000"/>
              </a:lnSpc>
              <a:spcAft>
                <a:spcPts val="1200"/>
              </a:spcAft>
              <a:buFont typeface="Calibri" panose="020F0502020204030204" pitchFamily="34" charset="0"/>
              <a:buChar char="-"/>
            </a:pPr>
            <a:r>
              <a:rPr lang="en-GB" sz="4800" i="0" kern="100" dirty="0">
                <a:effectLst/>
                <a:latin typeface="Calibri" panose="020F0502020204030204" pitchFamily="34" charset="0"/>
                <a:ea typeface="Calibri" panose="020F0502020204030204" pitchFamily="34" charset="0"/>
                <a:cs typeface="Times New Roman" panose="02020603050405020304" pitchFamily="18" charset="0"/>
              </a:rPr>
              <a:t>40 participants – </a:t>
            </a:r>
            <a:r>
              <a:rPr lang="en-GB" sz="4800" i="0" kern="100" dirty="0">
                <a:latin typeface="Calibri" panose="020F0502020204030204" pitchFamily="34" charset="0"/>
                <a:ea typeface="Calibri" panose="020F0502020204030204" pitchFamily="34" charset="0"/>
                <a:cs typeface="Times New Roman" panose="02020603050405020304" pitchFamily="18" charset="0"/>
              </a:rPr>
              <a:t>school leaders, educational agency leaders, Ministry of Education and Science members, Deputy Minister (Primary Ed), Digital education leaders and policy advisors</a:t>
            </a:r>
          </a:p>
          <a:p>
            <a:pPr marL="342900" indent="-342900">
              <a:lnSpc>
                <a:spcPct val="107000"/>
              </a:lnSpc>
              <a:spcAft>
                <a:spcPts val="1200"/>
              </a:spcAft>
              <a:buFont typeface="Calibri" panose="020F0502020204030204" pitchFamily="34" charset="0"/>
              <a:buChar char="-"/>
            </a:pPr>
            <a:endParaRPr lang="en-GB" sz="4800" i="0" kern="1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spcAft>
                <a:spcPts val="1200"/>
              </a:spcAft>
              <a:buFont typeface="Calibri" panose="020F0502020204030204" pitchFamily="34" charset="0"/>
              <a:buChar char="-"/>
            </a:pPr>
            <a:r>
              <a:rPr lang="en-GB" sz="4800" i="0" kern="100" dirty="0">
                <a:effectLst/>
                <a:latin typeface="Calibri" panose="020F0502020204030204" pitchFamily="34" charset="0"/>
                <a:ea typeface="Calibri" panose="020F0502020204030204" pitchFamily="34" charset="0"/>
                <a:cs typeface="Times New Roman" panose="02020603050405020304" pitchFamily="18" charset="0"/>
              </a:rPr>
              <a:t>Macro module: </a:t>
            </a:r>
            <a:r>
              <a:rPr lang="en-GB" sz="4800" i="0" kern="100" dirty="0">
                <a:latin typeface="Calibri" panose="020F0502020204030204" pitchFamily="34" charset="0"/>
                <a:ea typeface="Calibri" panose="020F0502020204030204" pitchFamily="34" charset="0"/>
                <a:cs typeface="Times New Roman" panose="02020603050405020304" pitchFamily="18" charset="0"/>
              </a:rPr>
              <a:t>the impact of war on the education system</a:t>
            </a:r>
          </a:p>
          <a:p>
            <a:pPr marL="342900" indent="-342900">
              <a:lnSpc>
                <a:spcPct val="107000"/>
              </a:lnSpc>
              <a:spcAft>
                <a:spcPts val="1200"/>
              </a:spcAft>
              <a:buFont typeface="Calibri" panose="020F0502020204030204" pitchFamily="34" charset="0"/>
              <a:buChar char="-"/>
            </a:pPr>
            <a:r>
              <a:rPr lang="en-GB" sz="4800" i="0" kern="100" dirty="0">
                <a:effectLst/>
                <a:latin typeface="Calibri" panose="020F0502020204030204" pitchFamily="34" charset="0"/>
                <a:ea typeface="Calibri" panose="020F0502020204030204" pitchFamily="34" charset="0"/>
                <a:cs typeface="Times New Roman" panose="02020603050405020304" pitchFamily="18" charset="0"/>
              </a:rPr>
              <a:t>Meso: leading during crisis: organisations and pedagogy </a:t>
            </a:r>
          </a:p>
          <a:p>
            <a:pPr marL="342900" indent="-342900">
              <a:lnSpc>
                <a:spcPct val="107000"/>
              </a:lnSpc>
              <a:spcAft>
                <a:spcPts val="1200"/>
              </a:spcAft>
              <a:buFont typeface="Calibri" panose="020F0502020204030204" pitchFamily="34" charset="0"/>
              <a:buChar char="-"/>
            </a:pPr>
            <a:r>
              <a:rPr lang="en-GB" sz="4800" i="0" kern="100" dirty="0">
                <a:latin typeface="Calibri" panose="020F0502020204030204" pitchFamily="34" charset="0"/>
                <a:ea typeface="Calibri" panose="020F0502020204030204" pitchFamily="34" charset="0"/>
                <a:cs typeface="Times New Roman" panose="02020603050405020304" pitchFamily="18" charset="0"/>
              </a:rPr>
              <a:t>Micro: pedagogy and design of teaching and learning during conflict</a:t>
            </a:r>
            <a:endParaRPr lang="en-GB" sz="4800" i="0"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a:extLst>
              <a:ext uri="{FF2B5EF4-FFF2-40B4-BE49-F238E27FC236}">
                <a16:creationId xmlns:a16="http://schemas.microsoft.com/office/drawing/2014/main" id="{7E9E1AD7-E115-27D2-EF3E-E34AA45971FC}"/>
              </a:ext>
            </a:extLst>
          </p:cNvPr>
          <p:cNvPicPr>
            <a:picLocks noChangeAspect="1"/>
          </p:cNvPicPr>
          <p:nvPr/>
        </p:nvPicPr>
        <p:blipFill>
          <a:blip r:embed="rId2"/>
          <a:stretch>
            <a:fillRect/>
          </a:stretch>
        </p:blipFill>
        <p:spPr>
          <a:xfrm>
            <a:off x="15894456" y="851936"/>
            <a:ext cx="7902821" cy="4939263"/>
          </a:xfrm>
          <a:prstGeom prst="rect">
            <a:avLst/>
          </a:prstGeom>
        </p:spPr>
      </p:pic>
    </p:spTree>
    <p:extLst>
      <p:ext uri="{BB962C8B-B14F-4D97-AF65-F5344CB8AC3E}">
        <p14:creationId xmlns:p14="http://schemas.microsoft.com/office/powerpoint/2010/main" val="4085838980"/>
      </p:ext>
    </p:extLst>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Shape 82"/>
          <p:cNvSpPr/>
          <p:nvPr/>
        </p:nvSpPr>
        <p:spPr>
          <a:xfrm>
            <a:off x="1499923" y="5474269"/>
            <a:ext cx="15816104" cy="7602077"/>
          </a:xfrm>
          <a:prstGeom prst="rect">
            <a:avLst/>
          </a:prstGeom>
          <a:ln w="12700">
            <a:miter lim="400000"/>
          </a:ln>
          <a:extLst>
            <a:ext uri="{C572A759-6A51-4108-AA02-DFA0A04FC94B}">
              <ma14:wrappingTextBoxFlag xmlns="" xmlns:ma14="http://schemas.microsoft.com/office/mac/drawingml/2011/main" val="1"/>
            </a:ext>
          </a:extLst>
        </p:spPr>
        <p:txBody>
          <a:bodyPr wrap="square" lIns="45718" tIns="45718" rIns="45718" bIns="45718">
            <a:spAutoFit/>
          </a:bodyPr>
          <a:lstStyle>
            <a:lvl1pPr algn="l" defTabSz="685800">
              <a:defRPr sz="5600" b="1">
                <a:solidFill>
                  <a:srgbClr val="535353"/>
                </a:solidFill>
                <a:latin typeface="Avenir Next"/>
                <a:ea typeface="Avenir Next"/>
                <a:cs typeface="Avenir Next"/>
                <a:sym typeface="Avenir Next"/>
              </a:defRPr>
            </a:lvl1pPr>
          </a:lstStyle>
          <a:p>
            <a:pPr algn="ctr"/>
            <a:r>
              <a:rPr lang="en-GB" sz="8800" dirty="0">
                <a:solidFill>
                  <a:schemeClr val="accent1">
                    <a:lumMod val="50000"/>
                  </a:schemeClr>
                </a:solidFill>
              </a:rPr>
              <a:t>Questions, remarks, observations are very welcome</a:t>
            </a:r>
          </a:p>
          <a:p>
            <a:pPr algn="ctr"/>
            <a:endParaRPr lang="en-GB" sz="8800" dirty="0">
              <a:solidFill>
                <a:schemeClr val="accent1">
                  <a:lumMod val="50000"/>
                </a:schemeClr>
              </a:solidFill>
            </a:endParaRPr>
          </a:p>
          <a:p>
            <a:pPr algn="ctr"/>
            <a:endParaRPr lang="en-GB" sz="8800" dirty="0">
              <a:solidFill>
                <a:schemeClr val="accent1">
                  <a:lumMod val="50000"/>
                </a:schemeClr>
              </a:solidFill>
            </a:endParaRPr>
          </a:p>
          <a:p>
            <a:pPr algn="ctr"/>
            <a:r>
              <a:rPr lang="en-GB" sz="4000" b="0" dirty="0">
                <a:solidFill>
                  <a:schemeClr val="accent1">
                    <a:lumMod val="50000"/>
                  </a:schemeClr>
                </a:solidFill>
              </a:rPr>
              <a:t>Bo.Kelestyn@wbs.ac.uk</a:t>
            </a:r>
          </a:p>
          <a:p>
            <a:pPr algn="ctr"/>
            <a:r>
              <a:rPr lang="en-GB" sz="4000" b="0" dirty="0">
                <a:solidFill>
                  <a:schemeClr val="accent1">
                    <a:lumMod val="50000"/>
                  </a:schemeClr>
                </a:solidFill>
              </a:rPr>
              <a:t>G.van-der-Velden@warwick.ac.uk</a:t>
            </a:r>
          </a:p>
          <a:p>
            <a:endParaRPr lang="en-GB" dirty="0">
              <a:solidFill>
                <a:schemeClr val="accent1">
                  <a:lumMod val="50000"/>
                </a:schemeClr>
              </a:solidFill>
            </a:endParaRPr>
          </a:p>
        </p:txBody>
      </p:sp>
      <p:sp>
        <p:nvSpPr>
          <p:cNvPr id="90" name="Shape 90"/>
          <p:cNvSpPr/>
          <p:nvPr/>
        </p:nvSpPr>
        <p:spPr>
          <a:xfrm>
            <a:off x="1263788" y="4309268"/>
            <a:ext cx="18582079" cy="95410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t">
            <a:spAutoFit/>
          </a:bodyPr>
          <a:lstStyle>
            <a:lvl1pPr algn="l" defTabSz="685800">
              <a:lnSpc>
                <a:spcPct val="90000"/>
              </a:lnSpc>
              <a:defRPr sz="3600" i="1">
                <a:solidFill>
                  <a:srgbClr val="535353"/>
                </a:solidFill>
                <a:latin typeface="Avenir Next Demi Bold"/>
                <a:ea typeface="Avenir Next Demi Bold"/>
                <a:cs typeface="Avenir Next Demi Bold"/>
                <a:sym typeface="Avenir Next Demi Bold"/>
              </a:defRPr>
            </a:lvl1pPr>
          </a:lstStyle>
          <a:p>
            <a:pPr>
              <a:lnSpc>
                <a:spcPct val="100000"/>
              </a:lnSpc>
              <a:spcAft>
                <a:spcPts val="600"/>
              </a:spcAft>
            </a:pPr>
            <a:endParaRPr lang="en-GB" sz="5600" i="0" dirty="0">
              <a:solidFill>
                <a:schemeClr val="accent1">
                  <a:lumMod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90509315"/>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Shape 82"/>
          <p:cNvSpPr/>
          <p:nvPr/>
        </p:nvSpPr>
        <p:spPr>
          <a:xfrm>
            <a:off x="1286563" y="2700589"/>
            <a:ext cx="15816104" cy="954103"/>
          </a:xfrm>
          <a:prstGeom prst="rect">
            <a:avLst/>
          </a:prstGeom>
          <a:ln w="12700">
            <a:miter lim="400000"/>
          </a:ln>
          <a:extLst>
            <a:ext uri="{C572A759-6A51-4108-AA02-DFA0A04FC94B}">
              <ma14:wrappingTextBoxFlag xmlns="" xmlns:ma14="http://schemas.microsoft.com/office/mac/drawingml/2011/main" val="1"/>
            </a:ext>
          </a:extLst>
        </p:spPr>
        <p:txBody>
          <a:bodyPr wrap="square" lIns="45718" tIns="45718" rIns="45718" bIns="45718">
            <a:spAutoFit/>
          </a:bodyPr>
          <a:lstStyle>
            <a:lvl1pPr algn="l" defTabSz="685800">
              <a:defRPr sz="5600" b="1">
                <a:solidFill>
                  <a:srgbClr val="535353"/>
                </a:solidFill>
                <a:latin typeface="Avenir Next"/>
                <a:ea typeface="Avenir Next"/>
                <a:cs typeface="Avenir Next"/>
                <a:sym typeface="Avenir Next"/>
              </a:defRPr>
            </a:lvl1pPr>
          </a:lstStyle>
          <a:p>
            <a:r>
              <a:rPr lang="en-GB" dirty="0">
                <a:solidFill>
                  <a:schemeClr val="accent1">
                    <a:lumMod val="50000"/>
                  </a:schemeClr>
                </a:solidFill>
              </a:rPr>
              <a:t>The impact of war on Ukrainian Education</a:t>
            </a:r>
          </a:p>
        </p:txBody>
      </p:sp>
      <p:sp>
        <p:nvSpPr>
          <p:cNvPr id="90" name="Shape 90"/>
          <p:cNvSpPr/>
          <p:nvPr/>
        </p:nvSpPr>
        <p:spPr>
          <a:xfrm>
            <a:off x="1263788" y="3867308"/>
            <a:ext cx="18582079" cy="875412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t">
            <a:spAutoFit/>
          </a:bodyPr>
          <a:lstStyle>
            <a:lvl1pPr algn="l" defTabSz="685800">
              <a:lnSpc>
                <a:spcPct val="90000"/>
              </a:lnSpc>
              <a:defRPr sz="3600" i="1">
                <a:solidFill>
                  <a:srgbClr val="535353"/>
                </a:solidFill>
                <a:latin typeface="Avenir Next Demi Bold"/>
                <a:ea typeface="Avenir Next Demi Bold"/>
                <a:cs typeface="Avenir Next Demi Bold"/>
                <a:sym typeface="Avenir Next Demi Bold"/>
              </a:defRPr>
            </a:lvl1pPr>
          </a:lstStyle>
          <a:p>
            <a:pPr lvl="0">
              <a:lnSpc>
                <a:spcPct val="107000"/>
              </a:lnSpc>
            </a:pPr>
            <a:r>
              <a:rPr lang="en-GB" sz="4400" b="1" i="0" kern="100" dirty="0">
                <a:solidFill>
                  <a:schemeClr val="tx1"/>
                </a:solidFill>
                <a:latin typeface="Calibri" panose="020F0502020204030204" pitchFamily="34" charset="0"/>
                <a:cs typeface="Calibri" panose="020F0502020204030204" pitchFamily="34" charset="0"/>
              </a:rPr>
              <a:t>Damage and destruction to schools</a:t>
            </a:r>
          </a:p>
          <a:p>
            <a:pPr marL="342900" lvl="0" indent="-342900">
              <a:lnSpc>
                <a:spcPct val="107000"/>
              </a:lnSpc>
              <a:buFont typeface="Calibri" panose="020F0502020204030204" pitchFamily="34" charset="0"/>
              <a:buChar char="-"/>
            </a:pPr>
            <a:r>
              <a:rPr lang="en-GB" sz="4400" i="0" kern="100" dirty="0">
                <a:solidFill>
                  <a:schemeClr val="tx1"/>
                </a:solidFill>
                <a:latin typeface="Calibri" panose="020F0502020204030204" pitchFamily="34" charset="0"/>
                <a:cs typeface="Calibri" panose="020F0502020204030204" pitchFamily="34" charset="0"/>
              </a:rPr>
              <a:t>Destroyed: </a:t>
            </a:r>
            <a:r>
              <a:rPr lang="en-GB" sz="4400" i="0" dirty="0">
                <a:solidFill>
                  <a:schemeClr val="tx1"/>
                </a:solidFill>
                <a:latin typeface="Calibri" panose="020F0502020204030204" pitchFamily="34" charset="0"/>
                <a:cs typeface="Calibri" panose="020F0502020204030204" pitchFamily="34" charset="0"/>
              </a:rPr>
              <a:t>Early childhood education – 104 Secondary education – 187</a:t>
            </a:r>
          </a:p>
          <a:p>
            <a:pPr marL="342900" lvl="0" indent="-342900">
              <a:lnSpc>
                <a:spcPct val="107000"/>
              </a:lnSpc>
              <a:buFont typeface="Calibri" panose="020F0502020204030204" pitchFamily="34" charset="0"/>
              <a:buChar char="-"/>
            </a:pPr>
            <a:r>
              <a:rPr lang="en-GB" sz="4400" i="0" dirty="0">
                <a:solidFill>
                  <a:schemeClr val="tx1"/>
                </a:solidFill>
                <a:latin typeface="Calibri" panose="020F0502020204030204" pitchFamily="34" charset="0"/>
                <a:cs typeface="Calibri" panose="020F0502020204030204" pitchFamily="34" charset="0"/>
              </a:rPr>
              <a:t>Damaged: Early childhood education –  1,098 Secondary education – 1,586</a:t>
            </a:r>
          </a:p>
          <a:p>
            <a:pPr lvl="0">
              <a:lnSpc>
                <a:spcPct val="107000"/>
              </a:lnSpc>
            </a:pPr>
            <a:endParaRPr lang="en-GB" sz="4400" i="0" dirty="0">
              <a:solidFill>
                <a:schemeClr val="tx1"/>
              </a:solidFill>
              <a:latin typeface="Calibri" panose="020F0502020204030204" pitchFamily="34" charset="0"/>
              <a:cs typeface="Calibri" panose="020F0502020204030204" pitchFamily="34" charset="0"/>
            </a:endParaRPr>
          </a:p>
          <a:p>
            <a:pPr lvl="0">
              <a:lnSpc>
                <a:spcPct val="107000"/>
              </a:lnSpc>
            </a:pPr>
            <a:r>
              <a:rPr lang="en-GB" sz="4400" b="1" i="0" dirty="0">
                <a:solidFill>
                  <a:schemeClr val="tx1"/>
                </a:solidFill>
                <a:latin typeface="Calibri" panose="020F0502020204030204" pitchFamily="34" charset="0"/>
                <a:cs typeface="Calibri" panose="020F0502020204030204" pitchFamily="34" charset="0"/>
              </a:rPr>
              <a:t>Need for shelters</a:t>
            </a:r>
          </a:p>
          <a:p>
            <a:pPr marL="342900" lvl="0" indent="-342900">
              <a:lnSpc>
                <a:spcPct val="107000"/>
              </a:lnSpc>
              <a:buFont typeface="Calibri" panose="020F0502020204030204" pitchFamily="34" charset="0"/>
              <a:buChar char="-"/>
            </a:pPr>
            <a:r>
              <a:rPr lang="en-GB" sz="4400" i="0" dirty="0">
                <a:solidFill>
                  <a:schemeClr val="tx1"/>
                </a:solidFill>
                <a:latin typeface="Calibri" panose="020F0502020204030204" pitchFamily="34" charset="0"/>
                <a:cs typeface="Calibri" panose="020F0502020204030204" pitchFamily="34" charset="0"/>
              </a:rPr>
              <a:t>Schools: 3454 of which 1198 immediately needed</a:t>
            </a:r>
          </a:p>
          <a:p>
            <a:pPr marL="342900" lvl="0" indent="-342900">
              <a:lnSpc>
                <a:spcPct val="107000"/>
              </a:lnSpc>
              <a:buFont typeface="Calibri" panose="020F0502020204030204" pitchFamily="34" charset="0"/>
              <a:buChar char="-"/>
            </a:pPr>
            <a:r>
              <a:rPr lang="en-GB" sz="4400" i="0" dirty="0">
                <a:solidFill>
                  <a:schemeClr val="tx1"/>
                </a:solidFill>
                <a:latin typeface="Calibri" panose="020F0502020204030204" pitchFamily="34" charset="0"/>
                <a:cs typeface="Calibri" panose="020F0502020204030204" pitchFamily="34" charset="0"/>
              </a:rPr>
              <a:t>Vocational Colleges and Universities: 4298 of which 298 immediately needed</a:t>
            </a:r>
          </a:p>
          <a:p>
            <a:pPr marL="342900" lvl="0" indent="-342900">
              <a:lnSpc>
                <a:spcPct val="107000"/>
              </a:lnSpc>
              <a:buFont typeface="Calibri" panose="020F0502020204030204" pitchFamily="34" charset="0"/>
              <a:buChar char="-"/>
            </a:pPr>
            <a:endParaRPr lang="en-GB" sz="4400" i="0" dirty="0">
              <a:solidFill>
                <a:schemeClr val="tx1"/>
              </a:solidFill>
              <a:latin typeface="Calibri" panose="020F0502020204030204" pitchFamily="34" charset="0"/>
              <a:cs typeface="Calibri" panose="020F0502020204030204" pitchFamily="34" charset="0"/>
            </a:endParaRPr>
          </a:p>
          <a:p>
            <a:pPr lvl="0">
              <a:lnSpc>
                <a:spcPct val="107000"/>
              </a:lnSpc>
            </a:pPr>
            <a:r>
              <a:rPr lang="en-GB" sz="4400" b="1" i="0" dirty="0">
                <a:solidFill>
                  <a:schemeClr val="tx1"/>
                </a:solidFill>
                <a:latin typeface="Calibri" panose="020F0502020204030204" pitchFamily="34" charset="0"/>
                <a:cs typeface="Calibri" panose="020F0502020204030204" pitchFamily="34" charset="0"/>
              </a:rPr>
              <a:t>Children and young people</a:t>
            </a:r>
          </a:p>
          <a:p>
            <a:pPr marL="342900" lvl="0" indent="-342900">
              <a:lnSpc>
                <a:spcPct val="107000"/>
              </a:lnSpc>
              <a:buFont typeface="Calibri" panose="020F0502020204030204" pitchFamily="34" charset="0"/>
              <a:buChar char="-"/>
            </a:pPr>
            <a:r>
              <a:rPr lang="en-GB" sz="4400" i="0" dirty="0">
                <a:solidFill>
                  <a:schemeClr val="tx1"/>
                </a:solidFill>
                <a:latin typeface="Calibri" panose="020F0502020204030204" pitchFamily="34" charset="0"/>
                <a:cs typeface="Calibri" panose="020F0502020204030204" pitchFamily="34" charset="0"/>
              </a:rPr>
              <a:t>1.2 Million Hybrid learning</a:t>
            </a:r>
          </a:p>
          <a:p>
            <a:pPr marL="342900" lvl="0" indent="-342900">
              <a:lnSpc>
                <a:spcPct val="107000"/>
              </a:lnSpc>
              <a:buFont typeface="Calibri" panose="020F0502020204030204" pitchFamily="34" charset="0"/>
              <a:buChar char="-"/>
            </a:pPr>
            <a:r>
              <a:rPr lang="en-GB" sz="4400" i="0" dirty="0">
                <a:solidFill>
                  <a:schemeClr val="tx1"/>
                </a:solidFill>
                <a:latin typeface="Calibri" panose="020F0502020204030204" pitchFamily="34" charset="0"/>
                <a:cs typeface="Calibri" panose="020F0502020204030204" pitchFamily="34" charset="0"/>
              </a:rPr>
              <a:t>1.5 Million Distance Learning only, of which 0.5 Million Abroad</a:t>
            </a:r>
          </a:p>
          <a:p>
            <a:pPr marL="342900" lvl="0" indent="-342900">
              <a:lnSpc>
                <a:spcPct val="107000"/>
              </a:lnSpc>
              <a:buFont typeface="Calibri" panose="020F0502020204030204" pitchFamily="34" charset="0"/>
              <a:buChar char="-"/>
            </a:pPr>
            <a:r>
              <a:rPr lang="en-GB" sz="4400" i="0" dirty="0">
                <a:solidFill>
                  <a:schemeClr val="tx1"/>
                </a:solidFill>
                <a:latin typeface="Calibri" panose="020F0502020204030204" pitchFamily="34" charset="0"/>
                <a:cs typeface="Calibri" panose="020F0502020204030204" pitchFamily="34" charset="0"/>
              </a:rPr>
              <a:t>1.3 Million in School</a:t>
            </a:r>
          </a:p>
        </p:txBody>
      </p:sp>
      <p:pic>
        <p:nvPicPr>
          <p:cNvPr id="1026" name="Picture 2" descr="New school year sees 6.7m Ukraine children unable to learn">
            <a:extLst>
              <a:ext uri="{FF2B5EF4-FFF2-40B4-BE49-F238E27FC236}">
                <a16:creationId xmlns:a16="http://schemas.microsoft.com/office/drawing/2014/main" id="{12746122-67AC-D981-37E5-266D0269D9A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941040" y="302359"/>
            <a:ext cx="6527483" cy="43516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853052"/>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New school year sees 6.7m Ukraine children unable to learn">
            <a:extLst>
              <a:ext uri="{FF2B5EF4-FFF2-40B4-BE49-F238E27FC236}">
                <a16:creationId xmlns:a16="http://schemas.microsoft.com/office/drawing/2014/main" id="{EF1EBA87-600C-1A7F-FE8F-B7D11B03188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 y="269240"/>
            <a:ext cx="19766280" cy="131775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42860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Shape 82"/>
          <p:cNvSpPr/>
          <p:nvPr/>
        </p:nvSpPr>
        <p:spPr>
          <a:xfrm>
            <a:off x="1286563" y="2700589"/>
            <a:ext cx="15816104" cy="954103"/>
          </a:xfrm>
          <a:prstGeom prst="rect">
            <a:avLst/>
          </a:prstGeom>
          <a:ln w="12700">
            <a:miter lim="400000"/>
          </a:ln>
          <a:extLst>
            <a:ext uri="{C572A759-6A51-4108-AA02-DFA0A04FC94B}">
              <ma14:wrappingTextBoxFlag xmlns="" xmlns:ma14="http://schemas.microsoft.com/office/mac/drawingml/2011/main" val="1"/>
            </a:ext>
          </a:extLst>
        </p:spPr>
        <p:txBody>
          <a:bodyPr wrap="square" lIns="45718" tIns="45718" rIns="45718" bIns="45718">
            <a:spAutoFit/>
          </a:bodyPr>
          <a:lstStyle>
            <a:lvl1pPr algn="l" defTabSz="685800">
              <a:defRPr sz="5600" b="1">
                <a:solidFill>
                  <a:srgbClr val="535353"/>
                </a:solidFill>
                <a:latin typeface="Avenir Next"/>
                <a:ea typeface="Avenir Next"/>
                <a:cs typeface="Avenir Next"/>
                <a:sym typeface="Avenir Next"/>
              </a:defRPr>
            </a:lvl1pPr>
          </a:lstStyle>
          <a:p>
            <a:r>
              <a:rPr lang="en-GB" dirty="0">
                <a:solidFill>
                  <a:schemeClr val="accent1">
                    <a:lumMod val="50000"/>
                  </a:schemeClr>
                </a:solidFill>
              </a:rPr>
              <a:t>The impact of war on Ukrainian Education</a:t>
            </a:r>
          </a:p>
        </p:txBody>
      </p:sp>
      <p:sp>
        <p:nvSpPr>
          <p:cNvPr id="90" name="Shape 90"/>
          <p:cNvSpPr/>
          <p:nvPr/>
        </p:nvSpPr>
        <p:spPr>
          <a:xfrm>
            <a:off x="1263788" y="4309268"/>
            <a:ext cx="18582079" cy="875412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t">
            <a:spAutoFit/>
          </a:bodyPr>
          <a:lstStyle>
            <a:lvl1pPr algn="l" defTabSz="685800">
              <a:lnSpc>
                <a:spcPct val="90000"/>
              </a:lnSpc>
              <a:defRPr sz="3600" i="1">
                <a:solidFill>
                  <a:srgbClr val="535353"/>
                </a:solidFill>
                <a:latin typeface="Avenir Next Demi Bold"/>
                <a:ea typeface="Avenir Next Demi Bold"/>
                <a:cs typeface="Avenir Next Demi Bold"/>
                <a:sym typeface="Avenir Next Demi Bold"/>
              </a:defRPr>
            </a:lvl1pPr>
          </a:lstStyle>
          <a:p>
            <a:pPr lvl="0">
              <a:lnSpc>
                <a:spcPct val="107000"/>
              </a:lnSpc>
            </a:pPr>
            <a:r>
              <a:rPr lang="en-GB" sz="4400" b="1" i="0" kern="100" dirty="0">
                <a:solidFill>
                  <a:schemeClr val="accent1">
                    <a:lumMod val="50000"/>
                  </a:schemeClr>
                </a:solidFill>
                <a:latin typeface="Calibri" panose="020F0502020204030204" pitchFamily="34" charset="0"/>
                <a:cs typeface="Calibri" panose="020F0502020204030204" pitchFamily="34" charset="0"/>
              </a:rPr>
              <a:t>Learning losses:</a:t>
            </a:r>
          </a:p>
          <a:p>
            <a:pPr marL="571500" lvl="0" indent="-571500">
              <a:lnSpc>
                <a:spcPct val="107000"/>
              </a:lnSpc>
              <a:buFont typeface="Arial" panose="020B0604020202020204" pitchFamily="34" charset="0"/>
              <a:buChar char="•"/>
            </a:pPr>
            <a:r>
              <a:rPr lang="en-GB" sz="4400" i="0" kern="100" dirty="0">
                <a:solidFill>
                  <a:schemeClr val="accent1">
                    <a:lumMod val="50000"/>
                  </a:schemeClr>
                </a:solidFill>
                <a:latin typeface="Calibri" panose="020F0502020204030204" pitchFamily="34" charset="0"/>
                <a:cs typeface="Calibri" panose="020F0502020204030204" pitchFamily="34" charset="0"/>
              </a:rPr>
              <a:t>Displaced learners</a:t>
            </a:r>
          </a:p>
          <a:p>
            <a:pPr marL="571500" lvl="0" indent="-571500">
              <a:lnSpc>
                <a:spcPct val="107000"/>
              </a:lnSpc>
              <a:buFont typeface="Arial" panose="020B0604020202020204" pitchFamily="34" charset="0"/>
              <a:buChar char="•"/>
            </a:pPr>
            <a:r>
              <a:rPr lang="en-GB" sz="4400" i="0" kern="100" dirty="0">
                <a:solidFill>
                  <a:schemeClr val="accent1">
                    <a:lumMod val="50000"/>
                  </a:schemeClr>
                </a:solidFill>
                <a:latin typeface="Calibri" panose="020F0502020204030204" pitchFamily="34" charset="0"/>
                <a:cs typeface="Calibri" panose="020F0502020204030204" pitchFamily="34" charset="0"/>
              </a:rPr>
              <a:t>Interrupted learning (Covid &amp; war)</a:t>
            </a:r>
          </a:p>
          <a:p>
            <a:pPr marL="571500" lvl="0" indent="-571500">
              <a:lnSpc>
                <a:spcPct val="107000"/>
              </a:lnSpc>
              <a:buFont typeface="Arial" panose="020B0604020202020204" pitchFamily="34" charset="0"/>
              <a:buChar char="•"/>
            </a:pPr>
            <a:r>
              <a:rPr lang="en-GB" sz="4400" i="0" kern="100" dirty="0">
                <a:solidFill>
                  <a:schemeClr val="accent1">
                    <a:lumMod val="50000"/>
                  </a:schemeClr>
                </a:solidFill>
                <a:latin typeface="Calibri" panose="020F0502020204030204" pitchFamily="34" charset="0"/>
                <a:cs typeface="Calibri" panose="020F0502020204030204" pitchFamily="34" charset="0"/>
              </a:rPr>
              <a:t>Online and hybrid learning</a:t>
            </a:r>
          </a:p>
          <a:p>
            <a:pPr marL="571500" lvl="0" indent="-571500">
              <a:lnSpc>
                <a:spcPct val="107000"/>
              </a:lnSpc>
              <a:buFont typeface="Arial" panose="020B0604020202020204" pitchFamily="34" charset="0"/>
              <a:buChar char="•"/>
            </a:pPr>
            <a:r>
              <a:rPr lang="en-GB" sz="4400" i="0" kern="100" dirty="0">
                <a:solidFill>
                  <a:schemeClr val="accent1">
                    <a:lumMod val="50000"/>
                  </a:schemeClr>
                </a:solidFill>
                <a:latin typeface="Calibri" panose="020F0502020204030204" pitchFamily="34" charset="0"/>
                <a:cs typeface="Calibri" panose="020F0502020204030204" pitchFamily="34" charset="0"/>
              </a:rPr>
              <a:t>Teacher displacement, and teacher losses</a:t>
            </a:r>
          </a:p>
          <a:p>
            <a:pPr lvl="0">
              <a:lnSpc>
                <a:spcPct val="107000"/>
              </a:lnSpc>
            </a:pPr>
            <a:r>
              <a:rPr lang="en-GB" sz="4400" i="0" kern="100" dirty="0">
                <a:solidFill>
                  <a:schemeClr val="accent1">
                    <a:lumMod val="50000"/>
                  </a:schemeClr>
                </a:solidFill>
                <a:latin typeface="Calibri" panose="020F0502020204030204" pitchFamily="34" charset="0"/>
                <a:cs typeface="Calibri" panose="020F0502020204030204" pitchFamily="34" charset="0"/>
              </a:rPr>
              <a:t> </a:t>
            </a:r>
          </a:p>
          <a:p>
            <a:pPr lvl="0">
              <a:lnSpc>
                <a:spcPct val="107000"/>
              </a:lnSpc>
            </a:pPr>
            <a:r>
              <a:rPr lang="en-GB" sz="4400" b="1" i="0" kern="100" dirty="0">
                <a:solidFill>
                  <a:schemeClr val="accent1">
                    <a:lumMod val="50000"/>
                  </a:schemeClr>
                </a:solidFill>
                <a:latin typeface="Calibri" panose="020F0502020204030204" pitchFamily="34" charset="0"/>
                <a:cs typeface="Calibri" panose="020F0502020204030204" pitchFamily="34" charset="0"/>
              </a:rPr>
              <a:t>New teaching challenges:</a:t>
            </a:r>
          </a:p>
          <a:p>
            <a:pPr marL="571500" lvl="0" indent="-571500">
              <a:lnSpc>
                <a:spcPct val="107000"/>
              </a:lnSpc>
              <a:buFont typeface="Arial" panose="020B0604020202020204" pitchFamily="34" charset="0"/>
              <a:buChar char="•"/>
            </a:pPr>
            <a:r>
              <a:rPr lang="en-GB" sz="4400" i="0" kern="100" dirty="0">
                <a:solidFill>
                  <a:schemeClr val="accent1">
                    <a:lumMod val="50000"/>
                  </a:schemeClr>
                </a:solidFill>
                <a:latin typeface="Calibri" panose="020F0502020204030204" pitchFamily="34" charset="0"/>
                <a:cs typeface="Calibri" panose="020F0502020204030204" pitchFamily="34" charset="0"/>
              </a:rPr>
              <a:t>Trauma Informed Teaching</a:t>
            </a:r>
          </a:p>
          <a:p>
            <a:pPr marL="571500" lvl="0" indent="-571500">
              <a:lnSpc>
                <a:spcPct val="107000"/>
              </a:lnSpc>
              <a:buFont typeface="Arial" panose="020B0604020202020204" pitchFamily="34" charset="0"/>
              <a:buChar char="•"/>
            </a:pPr>
            <a:r>
              <a:rPr lang="en-GB" sz="4400" i="0" kern="100" dirty="0">
                <a:solidFill>
                  <a:schemeClr val="accent1">
                    <a:lumMod val="50000"/>
                  </a:schemeClr>
                </a:solidFill>
                <a:latin typeface="Calibri" panose="020F0502020204030204" pitchFamily="34" charset="0"/>
                <a:cs typeface="Calibri" panose="020F0502020204030204" pitchFamily="34" charset="0"/>
              </a:rPr>
              <a:t>Language learning (Ukrainian) abroad</a:t>
            </a:r>
          </a:p>
          <a:p>
            <a:pPr marL="571500" lvl="0" indent="-571500">
              <a:lnSpc>
                <a:spcPct val="107000"/>
              </a:lnSpc>
              <a:buFont typeface="Arial" panose="020B0604020202020204" pitchFamily="34" charset="0"/>
              <a:buChar char="•"/>
            </a:pPr>
            <a:r>
              <a:rPr lang="en-GB" sz="4400" i="0" kern="100" dirty="0">
                <a:solidFill>
                  <a:schemeClr val="accent1">
                    <a:lumMod val="50000"/>
                  </a:schemeClr>
                </a:solidFill>
                <a:latin typeface="Calibri" panose="020F0502020204030204" pitchFamily="34" charset="0"/>
                <a:cs typeface="Calibri" panose="020F0502020204030204" pitchFamily="34" charset="0"/>
              </a:rPr>
              <a:t>Returners from military duties</a:t>
            </a:r>
          </a:p>
          <a:p>
            <a:pPr marL="571500" lvl="0" indent="-571500">
              <a:lnSpc>
                <a:spcPct val="107000"/>
              </a:lnSpc>
              <a:buFont typeface="Arial" panose="020B0604020202020204" pitchFamily="34" charset="0"/>
              <a:buChar char="•"/>
            </a:pPr>
            <a:r>
              <a:rPr lang="en-GB" sz="4400" i="0" kern="100" dirty="0">
                <a:solidFill>
                  <a:schemeClr val="accent1">
                    <a:lumMod val="50000"/>
                  </a:schemeClr>
                </a:solidFill>
                <a:latin typeface="Calibri" panose="020F0502020204030204" pitchFamily="34" charset="0"/>
                <a:cs typeface="Calibri" panose="020F0502020204030204" pitchFamily="34" charset="0"/>
              </a:rPr>
              <a:t>Evacuated (in country) children in (residential) care</a:t>
            </a:r>
          </a:p>
          <a:p>
            <a:pPr marL="571500" lvl="0" indent="-571500">
              <a:lnSpc>
                <a:spcPct val="107000"/>
              </a:lnSpc>
              <a:buFont typeface="Arial" panose="020B0604020202020204" pitchFamily="34" charset="0"/>
              <a:buChar char="•"/>
            </a:pPr>
            <a:r>
              <a:rPr lang="en-GB" sz="4400" i="0" kern="100" dirty="0">
                <a:solidFill>
                  <a:schemeClr val="accent1">
                    <a:lumMod val="50000"/>
                  </a:schemeClr>
                </a:solidFill>
                <a:latin typeface="Calibri" panose="020F0502020204030204" pitchFamily="34" charset="0"/>
                <a:cs typeface="Calibri" panose="020F0502020204030204" pitchFamily="34" charset="0"/>
              </a:rPr>
              <a:t>Teaching in shelter</a:t>
            </a:r>
            <a:endParaRPr lang="en-GB" sz="4400" i="0" dirty="0">
              <a:solidFill>
                <a:schemeClr val="accent1">
                  <a:lumMod val="50000"/>
                </a:schemeClr>
              </a:solidFill>
              <a:latin typeface="Calibri" panose="020F0502020204030204" pitchFamily="34" charset="0"/>
              <a:cs typeface="Calibri" panose="020F0502020204030204" pitchFamily="34" charset="0"/>
            </a:endParaRPr>
          </a:p>
        </p:txBody>
      </p:sp>
      <p:pic>
        <p:nvPicPr>
          <p:cNvPr id="2050" name="Picture 2" descr="How are Ukrainian children accessing education during war?">
            <a:extLst>
              <a:ext uri="{FF2B5EF4-FFF2-40B4-BE49-F238E27FC236}">
                <a16:creationId xmlns:a16="http://schemas.microsoft.com/office/drawing/2014/main" id="{2771780A-FB1D-DAC6-7984-4FFEDB370FD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388589" y="1748948"/>
            <a:ext cx="7474445" cy="32535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9759171"/>
      </p:ext>
    </p:extLst>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Shape 82"/>
          <p:cNvSpPr/>
          <p:nvPr/>
        </p:nvSpPr>
        <p:spPr>
          <a:xfrm>
            <a:off x="1286563" y="2700589"/>
            <a:ext cx="15816104" cy="954103"/>
          </a:xfrm>
          <a:prstGeom prst="rect">
            <a:avLst/>
          </a:prstGeom>
          <a:ln w="12700">
            <a:miter lim="400000"/>
          </a:ln>
          <a:extLst>
            <a:ext uri="{C572A759-6A51-4108-AA02-DFA0A04FC94B}">
              <ma14:wrappingTextBoxFlag xmlns="" xmlns:ma14="http://schemas.microsoft.com/office/mac/drawingml/2011/main" val="1"/>
            </a:ext>
          </a:extLst>
        </p:spPr>
        <p:txBody>
          <a:bodyPr wrap="square" lIns="45718" tIns="45718" rIns="45718" bIns="45718">
            <a:spAutoFit/>
          </a:bodyPr>
          <a:lstStyle>
            <a:lvl1pPr algn="l" defTabSz="685800">
              <a:defRPr sz="5600" b="1">
                <a:solidFill>
                  <a:srgbClr val="535353"/>
                </a:solidFill>
                <a:latin typeface="Avenir Next"/>
                <a:ea typeface="Avenir Next"/>
                <a:cs typeface="Avenir Next"/>
                <a:sym typeface="Avenir Next"/>
              </a:defRPr>
            </a:lvl1pPr>
          </a:lstStyle>
          <a:p>
            <a:r>
              <a:rPr lang="en-GB" dirty="0">
                <a:solidFill>
                  <a:schemeClr val="accent1">
                    <a:lumMod val="50000"/>
                  </a:schemeClr>
                </a:solidFill>
              </a:rPr>
              <a:t>Why does Education reconstruction matter?</a:t>
            </a:r>
          </a:p>
        </p:txBody>
      </p:sp>
      <p:sp>
        <p:nvSpPr>
          <p:cNvPr id="90" name="Shape 90"/>
          <p:cNvSpPr/>
          <p:nvPr/>
        </p:nvSpPr>
        <p:spPr>
          <a:xfrm>
            <a:off x="1096148" y="3654692"/>
            <a:ext cx="18582079" cy="954139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t">
            <a:spAutoFit/>
          </a:bodyPr>
          <a:lstStyle>
            <a:lvl1pPr algn="l" defTabSz="685800">
              <a:lnSpc>
                <a:spcPct val="90000"/>
              </a:lnSpc>
              <a:defRPr sz="3600" i="1">
                <a:solidFill>
                  <a:srgbClr val="535353"/>
                </a:solidFill>
                <a:latin typeface="Avenir Next Demi Bold"/>
                <a:ea typeface="Avenir Next Demi Bold"/>
                <a:cs typeface="Avenir Next Demi Bold"/>
                <a:sym typeface="Avenir Next Demi Bold"/>
              </a:defRPr>
            </a:lvl1pPr>
          </a:lstStyle>
          <a:p>
            <a:pPr marL="342900" indent="-342900">
              <a:lnSpc>
                <a:spcPct val="107000"/>
              </a:lnSpc>
              <a:buFont typeface="Calibri" panose="020F0502020204030204" pitchFamily="34" charset="0"/>
              <a:buChar char="-"/>
            </a:pPr>
            <a:r>
              <a:rPr lang="en-GB" sz="4800" i="0" kern="100" dirty="0">
                <a:latin typeface="Calibri" panose="020F0502020204030204" pitchFamily="34" charset="0"/>
                <a:ea typeface="Calibri" panose="020F0502020204030204" pitchFamily="34" charset="0"/>
                <a:cs typeface="Times New Roman" panose="02020603050405020304" pitchFamily="18" charset="0"/>
              </a:rPr>
              <a:t>A traumatised society needs hope.</a:t>
            </a:r>
          </a:p>
          <a:p>
            <a:pPr marL="342900" indent="-342900">
              <a:lnSpc>
                <a:spcPct val="107000"/>
              </a:lnSpc>
              <a:buFont typeface="Calibri" panose="020F0502020204030204" pitchFamily="34" charset="0"/>
              <a:buChar char="-"/>
            </a:pPr>
            <a:r>
              <a:rPr lang="en-GB" sz="4800" i="0" kern="100" dirty="0">
                <a:latin typeface="Calibri" panose="020F0502020204030204" pitchFamily="34" charset="0"/>
                <a:ea typeface="Calibri" panose="020F0502020204030204" pitchFamily="34" charset="0"/>
                <a:cs typeface="Times New Roman" panose="02020603050405020304" pitchFamily="18" charset="0"/>
              </a:rPr>
              <a:t>Key to reconstruction of the workforce and therefore the nation</a:t>
            </a:r>
          </a:p>
          <a:p>
            <a:pPr marL="342900" lvl="0" indent="-342900">
              <a:lnSpc>
                <a:spcPct val="107000"/>
              </a:lnSpc>
              <a:buFont typeface="Calibri" panose="020F0502020204030204" pitchFamily="34" charset="0"/>
              <a:buChar char="-"/>
            </a:pPr>
            <a:r>
              <a:rPr lang="en-GB" sz="4800" i="0" kern="100" dirty="0">
                <a:effectLst/>
                <a:latin typeface="Calibri" panose="020F0502020204030204" pitchFamily="34" charset="0"/>
                <a:ea typeface="Calibri" panose="020F0502020204030204" pitchFamily="34" charset="0"/>
                <a:cs typeface="Times New Roman" panose="02020603050405020304" pitchFamily="18" charset="0"/>
              </a:rPr>
              <a:t>Lost cohorts can lead to future social disquiet.</a:t>
            </a:r>
          </a:p>
          <a:p>
            <a:pPr lvl="0">
              <a:lnSpc>
                <a:spcPct val="107000"/>
              </a:lnSpc>
            </a:pPr>
            <a:r>
              <a:rPr lang="en-GB" sz="4800" i="0" kern="100" dirty="0">
                <a:effectLst/>
                <a:latin typeface="Calibri" panose="020F0502020204030204" pitchFamily="34" charset="0"/>
                <a:ea typeface="Calibri" panose="020F0502020204030204" pitchFamily="34" charset="0"/>
                <a:cs typeface="Times New Roman" panose="02020603050405020304" pitchFamily="18" charset="0"/>
              </a:rPr>
              <a:t>Research of education reconstruction shows that in funding terms, primary (43%) and tertiary (12%)  education are often prioritised, whilst secondary education lags behind (8%). </a:t>
            </a:r>
          </a:p>
          <a:p>
            <a:pPr marL="342900" lvl="0" indent="-342900">
              <a:lnSpc>
                <a:spcPct val="107000"/>
              </a:lnSpc>
              <a:buFont typeface="Calibri" panose="020F0502020204030204" pitchFamily="34" charset="0"/>
              <a:buChar char="-"/>
            </a:pPr>
            <a:endParaRPr lang="en-GB" sz="4800" kern="100" dirty="0">
              <a:latin typeface="Calibri" panose="020F0502020204030204" pitchFamily="34" charset="0"/>
              <a:ea typeface="Calibri" panose="020F0502020204030204" pitchFamily="34" charset="0"/>
              <a:cs typeface="Times New Roman" panose="02020603050405020304" pitchFamily="18" charset="0"/>
            </a:endParaRPr>
          </a:p>
          <a:p>
            <a:pPr lvl="0" algn="r">
              <a:lnSpc>
                <a:spcPct val="107000"/>
              </a:lnSpc>
            </a:pPr>
            <a:r>
              <a:rPr lang="en-GB" sz="4800" i="0" kern="100" dirty="0">
                <a:latin typeface="Calibri" panose="020F0502020204030204" pitchFamily="34" charset="0"/>
                <a:ea typeface="Calibri" panose="020F0502020204030204" pitchFamily="34" charset="0"/>
                <a:cs typeface="Times New Roman" panose="02020603050405020304" pitchFamily="18" charset="0"/>
              </a:rPr>
              <a:t>W</a:t>
            </a:r>
            <a:r>
              <a:rPr lang="en-GB" sz="4800" i="0" kern="100" dirty="0">
                <a:effectLst/>
                <a:latin typeface="Calibri" panose="020F0502020204030204" pitchFamily="34" charset="0"/>
                <a:ea typeface="Calibri" panose="020F0502020204030204" pitchFamily="34" charset="0"/>
                <a:cs typeface="Times New Roman" panose="02020603050405020304" pitchFamily="18" charset="0"/>
              </a:rPr>
              <a:t>ith each year, </a:t>
            </a:r>
            <a:r>
              <a:rPr lang="en-GB" sz="4800" i="0" kern="100" dirty="0">
                <a:latin typeface="Calibri" panose="020F0502020204030204" pitchFamily="34" charset="0"/>
                <a:ea typeface="Calibri" panose="020F0502020204030204" pitchFamily="34" charset="0"/>
                <a:cs typeface="Times New Roman" panose="02020603050405020304" pitchFamily="18" charset="0"/>
              </a:rPr>
              <a:t>individuals’ educational </a:t>
            </a:r>
            <a:r>
              <a:rPr lang="en-GB" sz="4800" i="0" kern="100" dirty="0">
                <a:effectLst/>
                <a:latin typeface="Calibri" panose="020F0502020204030204" pitchFamily="34" charset="0"/>
                <a:ea typeface="Calibri" panose="020F0502020204030204" pitchFamily="34" charset="0"/>
                <a:cs typeface="Times New Roman" panose="02020603050405020304" pitchFamily="18" charset="0"/>
              </a:rPr>
              <a:t>recovery time is lengthened and the differential between directly and indirectly afflicted areas increases. </a:t>
            </a:r>
          </a:p>
          <a:p>
            <a:pPr algn="r">
              <a:lnSpc>
                <a:spcPct val="107000"/>
              </a:lnSpc>
              <a:spcAft>
                <a:spcPts val="800"/>
              </a:spcAft>
            </a:pPr>
            <a:r>
              <a:rPr lang="en-GB" sz="4800" i="0" kern="100" dirty="0">
                <a:effectLst/>
                <a:latin typeface="Calibri" panose="020F0502020204030204" pitchFamily="34" charset="0"/>
                <a:ea typeface="Calibri" panose="020F0502020204030204" pitchFamily="34" charset="0"/>
                <a:cs typeface="Times New Roman" panose="02020603050405020304" pitchFamily="18" charset="0"/>
              </a:rPr>
              <a:t>This then becomes a longer term </a:t>
            </a:r>
            <a:r>
              <a:rPr lang="en-GB" sz="4800" b="1" i="0" kern="100" dirty="0">
                <a:effectLst/>
                <a:latin typeface="Calibri" panose="020F0502020204030204" pitchFamily="34" charset="0"/>
                <a:ea typeface="Calibri" panose="020F0502020204030204" pitchFamily="34" charset="0"/>
                <a:cs typeface="Times New Roman" panose="02020603050405020304" pitchFamily="18" charset="0"/>
              </a:rPr>
              <a:t>political</a:t>
            </a:r>
            <a:r>
              <a:rPr lang="en-GB" sz="4800" i="0" kern="100" dirty="0">
                <a:effectLst/>
                <a:latin typeface="Calibri" panose="020F0502020204030204" pitchFamily="34" charset="0"/>
                <a:ea typeface="Calibri" panose="020F0502020204030204" pitchFamily="34" charset="0"/>
                <a:cs typeface="Times New Roman" panose="02020603050405020304" pitchFamily="18" charset="0"/>
              </a:rPr>
              <a:t> issue, when substantially more funding and resource is put towards those areas that have suffered more in educational provision terms.</a:t>
            </a:r>
            <a:r>
              <a:rPr lang="en-GB" sz="4800" kern="100" dirty="0">
                <a:effectLst/>
                <a:latin typeface="Calibri" panose="020F0502020204030204" pitchFamily="34" charset="0"/>
                <a:ea typeface="Calibri" panose="020F0502020204030204" pitchFamily="34" charset="0"/>
                <a:cs typeface="Times New Roman" panose="02020603050405020304" pitchFamily="18" charset="0"/>
              </a:rPr>
              <a:t> </a:t>
            </a:r>
          </a:p>
        </p:txBody>
      </p:sp>
      <p:pic>
        <p:nvPicPr>
          <p:cNvPr id="6148" name="Picture 4" descr="Reshaping the Future: Education and Post-Conflict Reconstruction eBook :  Buckland, Peter: Amazon.co.uk: Books">
            <a:extLst>
              <a:ext uri="{FF2B5EF4-FFF2-40B4-BE49-F238E27FC236}">
                <a16:creationId xmlns:a16="http://schemas.microsoft.com/office/drawing/2014/main" id="{56FD6A48-4A6D-4E4C-9360-3D2AAC5DBE1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58162" y="239027"/>
            <a:ext cx="3732318" cy="56805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9528822"/>
      </p:ext>
    </p:extLst>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Shape 82"/>
          <p:cNvSpPr/>
          <p:nvPr/>
        </p:nvSpPr>
        <p:spPr>
          <a:xfrm>
            <a:off x="1286563" y="2700589"/>
            <a:ext cx="15816104" cy="954103"/>
          </a:xfrm>
          <a:prstGeom prst="rect">
            <a:avLst/>
          </a:prstGeom>
          <a:ln w="12700">
            <a:miter lim="400000"/>
          </a:ln>
          <a:extLst>
            <a:ext uri="{C572A759-6A51-4108-AA02-DFA0A04FC94B}">
              <ma14:wrappingTextBoxFlag xmlns="" xmlns:ma14="http://schemas.microsoft.com/office/mac/drawingml/2011/main" val="1"/>
            </a:ext>
          </a:extLst>
        </p:spPr>
        <p:txBody>
          <a:bodyPr wrap="square" lIns="45718" tIns="45718" rIns="45718" bIns="45718">
            <a:spAutoFit/>
          </a:bodyPr>
          <a:lstStyle>
            <a:lvl1pPr algn="l" defTabSz="685800">
              <a:defRPr sz="5600" b="1">
                <a:solidFill>
                  <a:srgbClr val="535353"/>
                </a:solidFill>
                <a:latin typeface="Avenir Next"/>
                <a:ea typeface="Avenir Next"/>
                <a:cs typeface="Avenir Next"/>
                <a:sym typeface="Avenir Next"/>
              </a:defRPr>
            </a:lvl1pPr>
          </a:lstStyle>
          <a:p>
            <a:r>
              <a:rPr lang="en-GB" dirty="0">
                <a:solidFill>
                  <a:schemeClr val="accent1">
                    <a:lumMod val="50000"/>
                  </a:schemeClr>
                </a:solidFill>
              </a:rPr>
              <a:t>Challenges to Educational Leadership in Ukraine</a:t>
            </a:r>
          </a:p>
        </p:txBody>
      </p:sp>
      <p:sp>
        <p:nvSpPr>
          <p:cNvPr id="90" name="Shape 90"/>
          <p:cNvSpPr/>
          <p:nvPr/>
        </p:nvSpPr>
        <p:spPr>
          <a:xfrm>
            <a:off x="1263788" y="3821588"/>
            <a:ext cx="18582079" cy="809368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t">
            <a:spAutoFit/>
          </a:bodyPr>
          <a:lstStyle>
            <a:lvl1pPr algn="l" defTabSz="685800">
              <a:lnSpc>
                <a:spcPct val="90000"/>
              </a:lnSpc>
              <a:defRPr sz="3600" i="1">
                <a:solidFill>
                  <a:srgbClr val="535353"/>
                </a:solidFill>
                <a:latin typeface="Avenir Next Demi Bold"/>
                <a:ea typeface="Avenir Next Demi Bold"/>
                <a:cs typeface="Avenir Next Demi Bold"/>
                <a:sym typeface="Avenir Next Demi Bold"/>
              </a:defRPr>
            </a:lvl1pPr>
          </a:lstStyle>
          <a:p>
            <a:pPr marL="342900" indent="-342900">
              <a:lnSpc>
                <a:spcPct val="107000"/>
              </a:lnSpc>
              <a:spcAft>
                <a:spcPts val="1200"/>
              </a:spcAft>
              <a:buFont typeface="Calibri" panose="020F0502020204030204" pitchFamily="34" charset="0"/>
              <a:buChar char="-"/>
            </a:pPr>
            <a:r>
              <a:rPr lang="en-GB" sz="4800" i="0" kern="100" dirty="0">
                <a:latin typeface="Calibri" panose="020F0502020204030204" pitchFamily="34" charset="0"/>
                <a:ea typeface="Calibri" panose="020F0502020204030204" pitchFamily="34" charset="0"/>
                <a:cs typeface="Times New Roman" panose="02020603050405020304" pitchFamily="18" charset="0"/>
              </a:rPr>
              <a:t>Teaching workforce decreases fast</a:t>
            </a:r>
          </a:p>
          <a:p>
            <a:pPr marL="342900" indent="-342900">
              <a:lnSpc>
                <a:spcPct val="107000"/>
              </a:lnSpc>
              <a:spcAft>
                <a:spcPts val="1200"/>
              </a:spcAft>
              <a:buFont typeface="Calibri" panose="020F0502020204030204" pitchFamily="34" charset="0"/>
              <a:buChar char="-"/>
            </a:pPr>
            <a:r>
              <a:rPr lang="en-GB" sz="4800" i="0" kern="100" dirty="0">
                <a:latin typeface="Calibri" panose="020F0502020204030204" pitchFamily="34" charset="0"/>
                <a:ea typeface="Calibri" panose="020F0502020204030204" pitchFamily="34" charset="0"/>
                <a:cs typeface="Times New Roman" panose="02020603050405020304" pitchFamily="18" charset="0"/>
              </a:rPr>
              <a:t>Leaders are able to move to better paid roles</a:t>
            </a:r>
          </a:p>
          <a:p>
            <a:pPr marL="342900" indent="-342900">
              <a:lnSpc>
                <a:spcPct val="107000"/>
              </a:lnSpc>
              <a:spcAft>
                <a:spcPts val="1200"/>
              </a:spcAft>
              <a:buFont typeface="Calibri" panose="020F0502020204030204" pitchFamily="34" charset="0"/>
              <a:buChar char="-"/>
            </a:pPr>
            <a:r>
              <a:rPr lang="en-GB" sz="4800" i="0" kern="100" dirty="0">
                <a:latin typeface="Calibri" panose="020F0502020204030204" pitchFamily="34" charset="0"/>
                <a:ea typeface="Calibri" panose="020F0502020204030204" pitchFamily="34" charset="0"/>
                <a:cs typeface="Times New Roman" panose="02020603050405020304" pitchFamily="18" charset="0"/>
              </a:rPr>
              <a:t>Senior l</a:t>
            </a:r>
            <a:r>
              <a:rPr lang="en-GB" sz="4800" i="0" kern="100" dirty="0">
                <a:effectLst/>
                <a:latin typeface="Calibri" panose="020F0502020204030204" pitchFamily="34" charset="0"/>
                <a:ea typeface="Calibri" panose="020F0502020204030204" pitchFamily="34" charset="0"/>
                <a:cs typeface="Times New Roman" panose="02020603050405020304" pitchFamily="18" charset="0"/>
              </a:rPr>
              <a:t>eaders in all parts of bureaucracy have been replaced</a:t>
            </a:r>
          </a:p>
          <a:p>
            <a:pPr marL="342900" indent="-342900">
              <a:lnSpc>
                <a:spcPct val="107000"/>
              </a:lnSpc>
              <a:spcAft>
                <a:spcPts val="1200"/>
              </a:spcAft>
              <a:buFont typeface="Calibri" panose="020F0502020204030204" pitchFamily="34" charset="0"/>
              <a:buChar char="-"/>
            </a:pPr>
            <a:r>
              <a:rPr lang="en-GB" sz="4800" i="0" kern="100" dirty="0">
                <a:latin typeface="Calibri" panose="020F0502020204030204" pitchFamily="34" charset="0"/>
                <a:ea typeface="Calibri" panose="020F0502020204030204" pitchFamily="34" charset="0"/>
                <a:cs typeface="Times New Roman" panose="02020603050405020304" pitchFamily="18" charset="0"/>
              </a:rPr>
              <a:t>Educational leadership training and development are rare</a:t>
            </a:r>
            <a:endParaRPr lang="en-GB" sz="4800" i="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spcAft>
                <a:spcPts val="1200"/>
              </a:spcAft>
              <a:buFont typeface="Calibri" panose="020F0502020204030204" pitchFamily="34" charset="0"/>
              <a:buChar char="-"/>
            </a:pPr>
            <a:r>
              <a:rPr lang="en-GB" sz="4800" i="0" kern="100" dirty="0">
                <a:effectLst/>
                <a:latin typeface="Calibri" panose="020F0502020204030204" pitchFamily="34" charset="0"/>
                <a:ea typeface="Calibri" panose="020F0502020204030204" pitchFamily="34" charset="0"/>
                <a:cs typeface="Times New Roman" panose="02020603050405020304" pitchFamily="18" charset="0"/>
              </a:rPr>
              <a:t> Removal of all ‘Russian Imperial Policy’ (</a:t>
            </a:r>
            <a:r>
              <a:rPr lang="en-GB" sz="4800" i="0" kern="100" dirty="0" err="1">
                <a:effectLst/>
                <a:latin typeface="Calibri" panose="020F0502020204030204" pitchFamily="34" charset="0"/>
                <a:ea typeface="Calibri" panose="020F0502020204030204" pitchFamily="34" charset="0"/>
                <a:cs typeface="Times New Roman" panose="02020603050405020304" pitchFamily="18" charset="0"/>
              </a:rPr>
              <a:t>Zelinsky</a:t>
            </a:r>
            <a:r>
              <a:rPr lang="en-GB" sz="4800" i="0" kern="100" dirty="0">
                <a:effectLst/>
                <a:latin typeface="Calibri" panose="020F0502020204030204" pitchFamily="34" charset="0"/>
                <a:ea typeface="Calibri" panose="020F0502020204030204" pitchFamily="34" charset="0"/>
                <a:cs typeface="Times New Roman" panose="02020603050405020304" pitchFamily="18" charset="0"/>
              </a:rPr>
              <a:t> 2023) (de-russification and decommunization processes) – major change to all layers of policy, law, strategy and in education, pedagogy</a:t>
            </a:r>
          </a:p>
          <a:p>
            <a:pPr>
              <a:lnSpc>
                <a:spcPct val="107000"/>
              </a:lnSpc>
              <a:spcAft>
                <a:spcPts val="1200"/>
              </a:spcAft>
            </a:pPr>
            <a:endParaRPr lang="en-GB" sz="4800" i="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spcAft>
                <a:spcPts val="1200"/>
              </a:spcAft>
              <a:buFont typeface="Calibri" panose="020F0502020204030204" pitchFamily="34" charset="0"/>
              <a:buChar char="-"/>
            </a:pPr>
            <a:endParaRPr lang="en-GB" sz="4800" i="0"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074" name="Picture 2" descr="The most impactful of all initiatives geared towards bolstering Ukraine”:  Ukrainian delegates take new education approaches and connections home from  Warwick. - Press Releases">
            <a:extLst>
              <a:ext uri="{FF2B5EF4-FFF2-40B4-BE49-F238E27FC236}">
                <a16:creationId xmlns:a16="http://schemas.microsoft.com/office/drawing/2014/main" id="{C52CEDDE-F855-627E-8936-46B60B69997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443960" y="259080"/>
            <a:ext cx="7335518" cy="55016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4660913"/>
      </p:ext>
    </p:extLst>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Shape 82"/>
          <p:cNvSpPr/>
          <p:nvPr/>
        </p:nvSpPr>
        <p:spPr>
          <a:xfrm>
            <a:off x="1286563" y="2700589"/>
            <a:ext cx="15816104" cy="954103"/>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lvl1pPr algn="l" defTabSz="685800">
              <a:defRPr sz="5600" b="1">
                <a:solidFill>
                  <a:srgbClr val="535353"/>
                </a:solidFill>
                <a:latin typeface="Avenir Next"/>
                <a:ea typeface="Avenir Next"/>
                <a:cs typeface="Avenir Next"/>
                <a:sym typeface="Avenir Next"/>
              </a:defRPr>
            </a:lvl1pPr>
          </a:lstStyle>
          <a:p>
            <a:r>
              <a:rPr lang="en-GB" dirty="0">
                <a:solidFill>
                  <a:schemeClr val="accent1">
                    <a:lumMod val="50000"/>
                  </a:schemeClr>
                </a:solidFill>
              </a:rPr>
              <a:t>Pedagogical design of the residential </a:t>
            </a:r>
          </a:p>
        </p:txBody>
      </p:sp>
      <p:sp>
        <p:nvSpPr>
          <p:cNvPr id="90" name="Shape 90"/>
          <p:cNvSpPr/>
          <p:nvPr/>
        </p:nvSpPr>
        <p:spPr>
          <a:xfrm>
            <a:off x="1263788" y="4309268"/>
            <a:ext cx="18582079" cy="75807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t">
            <a:spAutoFit/>
          </a:bodyPr>
          <a:lstStyle>
            <a:lvl1pPr algn="l" defTabSz="685800">
              <a:lnSpc>
                <a:spcPct val="90000"/>
              </a:lnSpc>
              <a:defRPr sz="3600" i="1">
                <a:solidFill>
                  <a:srgbClr val="535353"/>
                </a:solidFill>
                <a:latin typeface="Avenir Next Demi Bold"/>
                <a:ea typeface="Avenir Next Demi Bold"/>
                <a:cs typeface="Avenir Next Demi Bold"/>
                <a:sym typeface="Avenir Next Demi Bold"/>
              </a:defRPr>
            </a:lvl1pPr>
          </a:lstStyle>
          <a:p>
            <a:pPr marL="685800" indent="-685800">
              <a:lnSpc>
                <a:spcPct val="107000"/>
              </a:lnSpc>
              <a:spcAft>
                <a:spcPts val="800"/>
              </a:spcAft>
              <a:buFont typeface="Arial" panose="020B0604020202020204" pitchFamily="34" charset="0"/>
              <a:buChar char="•"/>
            </a:pPr>
            <a:r>
              <a:rPr lang="en-GB" sz="4800" kern="100" dirty="0">
                <a:latin typeface="Calibri" panose="020F0502020204030204" pitchFamily="34" charset="0"/>
                <a:ea typeface="Calibri" panose="020F0502020204030204" pitchFamily="34" charset="0"/>
                <a:cs typeface="Calibri" panose="020F0502020204030204" pitchFamily="34" charset="0"/>
              </a:rPr>
              <a:t>Immersive learning </a:t>
            </a:r>
            <a:r>
              <a:rPr lang="en-GB" sz="4800" i="0" kern="100" dirty="0">
                <a:latin typeface="Calibri" panose="020F0502020204030204" pitchFamily="34" charset="0"/>
                <a:ea typeface="Calibri" panose="020F0502020204030204" pitchFamily="34" charset="0"/>
                <a:cs typeface="Calibri" panose="020F0502020204030204" pitchFamily="34" charset="0"/>
              </a:rPr>
              <a:t>– a week of being in the role of one of your key stakeholders</a:t>
            </a:r>
          </a:p>
          <a:p>
            <a:pPr marL="685800" indent="-685800">
              <a:lnSpc>
                <a:spcPct val="107000"/>
              </a:lnSpc>
              <a:spcAft>
                <a:spcPts val="800"/>
              </a:spcAft>
              <a:buFont typeface="Arial" panose="020B0604020202020204" pitchFamily="34" charset="0"/>
              <a:buChar char="•"/>
            </a:pPr>
            <a:r>
              <a:rPr lang="en-GB" sz="4800" kern="100" dirty="0">
                <a:latin typeface="Calibri" panose="020F0502020204030204" pitchFamily="34" charset="0"/>
                <a:ea typeface="Calibri" panose="020F0502020204030204" pitchFamily="34" charset="0"/>
                <a:cs typeface="Calibri" panose="020F0502020204030204" pitchFamily="34" charset="0"/>
              </a:rPr>
              <a:t>Experiential learning </a:t>
            </a:r>
            <a:r>
              <a:rPr lang="en-GB" sz="4800" i="0" kern="100" dirty="0">
                <a:latin typeface="Calibri" panose="020F0502020204030204" pitchFamily="34" charset="0"/>
                <a:ea typeface="Calibri" panose="020F0502020204030204" pitchFamily="34" charset="0"/>
                <a:cs typeface="Calibri" panose="020F0502020204030204" pitchFamily="34" charset="0"/>
              </a:rPr>
              <a:t>– Reflection is a key skill for leaders</a:t>
            </a:r>
          </a:p>
          <a:p>
            <a:pPr marL="685800" indent="-685800">
              <a:lnSpc>
                <a:spcPct val="107000"/>
              </a:lnSpc>
              <a:spcAft>
                <a:spcPts val="800"/>
              </a:spcAft>
              <a:buFont typeface="Arial" panose="020B0604020202020204" pitchFamily="34" charset="0"/>
              <a:buChar char="•"/>
            </a:pPr>
            <a:r>
              <a:rPr lang="en-GB" sz="4800" kern="100" dirty="0">
                <a:latin typeface="Calibri" panose="020F0502020204030204" pitchFamily="34" charset="0"/>
                <a:ea typeface="Calibri" panose="020F0502020204030204" pitchFamily="34" charset="0"/>
                <a:cs typeface="Calibri" panose="020F0502020204030204" pitchFamily="34" charset="0"/>
              </a:rPr>
              <a:t>Metacognitive learning </a:t>
            </a:r>
            <a:r>
              <a:rPr lang="en-GB" sz="4800" i="0" kern="100" dirty="0">
                <a:latin typeface="Calibri" panose="020F0502020204030204" pitchFamily="34" charset="0"/>
                <a:ea typeface="Calibri" panose="020F0502020204030204" pitchFamily="34" charset="0"/>
                <a:cs typeface="Calibri" panose="020F0502020204030204" pitchFamily="34" charset="0"/>
              </a:rPr>
              <a:t>- </a:t>
            </a:r>
            <a:r>
              <a:rPr lang="en-GB" sz="4800" b="0" i="0" dirty="0">
                <a:solidFill>
                  <a:srgbClr val="4D5156"/>
                </a:solidFill>
                <a:effectLst/>
                <a:latin typeface="Calibri" panose="020F0502020204030204" pitchFamily="34" charset="0"/>
                <a:cs typeface="Calibri" panose="020F0502020204030204" pitchFamily="34" charset="0"/>
              </a:rPr>
              <a:t>Metacognition is having an awareness of your thought processes and an understanding of the patterns behind them.</a:t>
            </a:r>
          </a:p>
          <a:p>
            <a:pPr marL="685800" indent="-685800">
              <a:lnSpc>
                <a:spcPct val="107000"/>
              </a:lnSpc>
              <a:spcAft>
                <a:spcPts val="800"/>
              </a:spcAft>
              <a:buFont typeface="Arial" panose="020B0604020202020204" pitchFamily="34" charset="0"/>
              <a:buChar char="•"/>
            </a:pPr>
            <a:r>
              <a:rPr lang="en-GB" sz="4800" b="0" dirty="0">
                <a:solidFill>
                  <a:srgbClr val="4D5156"/>
                </a:solidFill>
                <a:effectLst/>
                <a:latin typeface="Calibri" panose="020F0502020204030204" pitchFamily="34" charset="0"/>
                <a:cs typeface="Calibri" panose="020F0502020204030204" pitchFamily="34" charset="0"/>
              </a:rPr>
              <a:t>Case based learning </a:t>
            </a:r>
            <a:r>
              <a:rPr lang="en-GB" sz="4800" b="0" i="0" dirty="0">
                <a:solidFill>
                  <a:srgbClr val="4D5156"/>
                </a:solidFill>
                <a:effectLst/>
                <a:latin typeface="Calibri" panose="020F0502020204030204" pitchFamily="34" charset="0"/>
                <a:cs typeface="Calibri" panose="020F0502020204030204" pitchFamily="34" charset="0"/>
              </a:rPr>
              <a:t>– working through scenarios and challenges to experience leadership aspects</a:t>
            </a:r>
          </a:p>
          <a:p>
            <a:pPr marL="685800" indent="-685800">
              <a:lnSpc>
                <a:spcPct val="107000"/>
              </a:lnSpc>
              <a:spcAft>
                <a:spcPts val="800"/>
              </a:spcAft>
              <a:buFont typeface="Arial" panose="020B0604020202020204" pitchFamily="34" charset="0"/>
              <a:buChar char="•"/>
            </a:pPr>
            <a:r>
              <a:rPr lang="en-GB" sz="4800" dirty="0">
                <a:solidFill>
                  <a:srgbClr val="4D5156"/>
                </a:solidFill>
                <a:latin typeface="Calibri" panose="020F0502020204030204" pitchFamily="34" charset="0"/>
                <a:cs typeface="Calibri" panose="020F0502020204030204" pitchFamily="34" charset="0"/>
              </a:rPr>
              <a:t>Collaborative learning </a:t>
            </a:r>
            <a:r>
              <a:rPr lang="en-GB" sz="4800" i="0" dirty="0">
                <a:solidFill>
                  <a:srgbClr val="4D5156"/>
                </a:solidFill>
                <a:latin typeface="Calibri" panose="020F0502020204030204" pitchFamily="34" charset="0"/>
                <a:cs typeface="Calibri" panose="020F0502020204030204" pitchFamily="34" charset="0"/>
              </a:rPr>
              <a:t>– Learning from expertise and skills of others together</a:t>
            </a:r>
            <a:endParaRPr lang="en-GB"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86096906"/>
      </p:ext>
    </p:extLst>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3E3191-444E-D237-4572-E36541F3C9E5}"/>
            </a:ext>
          </a:extLst>
        </p:cNvPr>
        <p:cNvGrpSpPr/>
        <p:nvPr/>
      </p:nvGrpSpPr>
      <p:grpSpPr>
        <a:xfrm>
          <a:off x="0" y="0"/>
          <a:ext cx="0" cy="0"/>
          <a:chOff x="0" y="0"/>
          <a:chExt cx="0" cy="0"/>
        </a:xfrm>
      </p:grpSpPr>
      <p:sp>
        <p:nvSpPr>
          <p:cNvPr id="82" name="Shape 82">
            <a:extLst>
              <a:ext uri="{FF2B5EF4-FFF2-40B4-BE49-F238E27FC236}">
                <a16:creationId xmlns:a16="http://schemas.microsoft.com/office/drawing/2014/main" id="{25AEC2E8-027E-AF98-7C7D-0F9FE9DF52DD}"/>
              </a:ext>
            </a:extLst>
          </p:cNvPr>
          <p:cNvSpPr/>
          <p:nvPr/>
        </p:nvSpPr>
        <p:spPr>
          <a:xfrm>
            <a:off x="1286563" y="2700589"/>
            <a:ext cx="15816104" cy="954103"/>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lvl1pPr algn="l" defTabSz="685800">
              <a:defRPr sz="5600" b="1">
                <a:solidFill>
                  <a:srgbClr val="535353"/>
                </a:solidFill>
                <a:latin typeface="Avenir Next"/>
                <a:ea typeface="Avenir Next"/>
                <a:cs typeface="Avenir Next"/>
                <a:sym typeface="Avenir Next"/>
              </a:defRPr>
            </a:lvl1pPr>
          </a:lstStyle>
          <a:p>
            <a:r>
              <a:rPr lang="en-GB" dirty="0">
                <a:solidFill>
                  <a:schemeClr val="accent1">
                    <a:lumMod val="50000"/>
                  </a:schemeClr>
                </a:solidFill>
              </a:rPr>
              <a:t>Warwick colleagues and externals – Thank you! </a:t>
            </a:r>
          </a:p>
        </p:txBody>
      </p:sp>
      <p:sp>
        <p:nvSpPr>
          <p:cNvPr id="90" name="Shape 90">
            <a:extLst>
              <a:ext uri="{FF2B5EF4-FFF2-40B4-BE49-F238E27FC236}">
                <a16:creationId xmlns:a16="http://schemas.microsoft.com/office/drawing/2014/main" id="{EBF9472B-77A5-D170-5E20-8A1AFDD58A3B}"/>
              </a:ext>
            </a:extLst>
          </p:cNvPr>
          <p:cNvSpPr/>
          <p:nvPr/>
        </p:nvSpPr>
        <p:spPr>
          <a:xfrm>
            <a:off x="1263788" y="4309268"/>
            <a:ext cx="18582079" cy="936967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t">
            <a:spAutoFit/>
          </a:bodyPr>
          <a:lstStyle>
            <a:lvl1pPr algn="l" defTabSz="685800">
              <a:lnSpc>
                <a:spcPct val="90000"/>
              </a:lnSpc>
              <a:defRPr sz="3600" i="1">
                <a:solidFill>
                  <a:srgbClr val="535353"/>
                </a:solidFill>
                <a:latin typeface="Avenir Next Demi Bold"/>
                <a:ea typeface="Avenir Next Demi Bold"/>
                <a:cs typeface="Avenir Next Demi Bold"/>
                <a:sym typeface="Avenir Next Demi Bold"/>
              </a:defRPr>
            </a:lvl1pPr>
          </a:lstStyle>
          <a:p>
            <a:pPr>
              <a:lnSpc>
                <a:spcPct val="107000"/>
              </a:lnSpc>
              <a:spcAft>
                <a:spcPts val="800"/>
              </a:spcAft>
            </a:pPr>
            <a:r>
              <a:rPr lang="en-GB" sz="4400" b="1" kern="100" dirty="0">
                <a:solidFill>
                  <a:schemeClr val="tx1"/>
                </a:solidFill>
                <a:latin typeface="Calibri" panose="020F0502020204030204" pitchFamily="34" charset="0"/>
                <a:ea typeface="Calibri" panose="020F0502020204030204" pitchFamily="34" charset="0"/>
                <a:cs typeface="Calibri" panose="020F0502020204030204" pitchFamily="34" charset="0"/>
              </a:rPr>
              <a:t>Warwick</a:t>
            </a:r>
            <a:r>
              <a:rPr lang="en-GB" sz="4400" kern="100" dirty="0">
                <a:solidFill>
                  <a:schemeClr val="tx1"/>
                </a:solidFill>
                <a:latin typeface="Calibri" panose="020F0502020204030204" pitchFamily="34" charset="0"/>
                <a:ea typeface="Calibri" panose="020F0502020204030204" pitchFamily="34" charset="0"/>
                <a:cs typeface="Calibri" panose="020F0502020204030204" pitchFamily="34" charset="0"/>
              </a:rPr>
              <a:t>: Matt Street, </a:t>
            </a:r>
            <a:r>
              <a:rPr lang="en-GB" sz="4400" kern="1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Luke Hodson, </a:t>
            </a:r>
            <a:r>
              <a:rPr lang="en-GB" sz="4400" kern="100" dirty="0">
                <a:solidFill>
                  <a:schemeClr val="tx1"/>
                </a:solidFill>
                <a:latin typeface="Calibri" panose="020F0502020204030204" pitchFamily="34" charset="0"/>
                <a:ea typeface="Calibri" panose="020F0502020204030204" pitchFamily="34" charset="0"/>
                <a:cs typeface="Calibri" panose="020F0502020204030204" pitchFamily="34" charset="0"/>
              </a:rPr>
              <a:t>Liz Blagrove, </a:t>
            </a:r>
          </a:p>
          <a:p>
            <a:pPr>
              <a:lnSpc>
                <a:spcPct val="107000"/>
              </a:lnSpc>
              <a:spcAft>
                <a:spcPts val="800"/>
              </a:spcAft>
            </a:pPr>
            <a:r>
              <a:rPr lang="en-GB" sz="4400" kern="1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Beccy Freeman</a:t>
            </a:r>
            <a:r>
              <a:rPr lang="en-GB" sz="4400" kern="100" dirty="0">
                <a:solidFill>
                  <a:schemeClr val="tx1"/>
                </a:solidFill>
                <a:latin typeface="Calibri" panose="020F0502020204030204" pitchFamily="34" charset="0"/>
                <a:ea typeface="Calibri" panose="020F0502020204030204" pitchFamily="34" charset="0"/>
                <a:cs typeface="Calibri" panose="020F0502020204030204" pitchFamily="34" charset="0"/>
              </a:rPr>
              <a:t>, Stuart Croft, </a:t>
            </a:r>
            <a:r>
              <a:rPr lang="en-GB" sz="4400" kern="1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Will Curtis</a:t>
            </a:r>
            <a:r>
              <a:rPr lang="en-GB" sz="4400" kern="100" dirty="0">
                <a:solidFill>
                  <a:schemeClr val="tx1"/>
                </a:solidFill>
                <a:latin typeface="Calibri" panose="020F0502020204030204" pitchFamily="34" charset="0"/>
                <a:ea typeface="Calibri" panose="020F0502020204030204" pitchFamily="34" charset="0"/>
                <a:cs typeface="Calibri" panose="020F0502020204030204" pitchFamily="34" charset="0"/>
              </a:rPr>
              <a:t>, Chris Twine, </a:t>
            </a:r>
            <a:r>
              <a:rPr lang="en-GB" sz="4400" kern="1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Elena Riva</a:t>
            </a:r>
            <a:r>
              <a:rPr lang="en-GB" sz="4400" kern="100" dirty="0">
                <a:solidFill>
                  <a:schemeClr val="tx1"/>
                </a:solidFill>
                <a:latin typeface="Calibri" panose="020F0502020204030204" pitchFamily="34" charset="0"/>
                <a:ea typeface="Calibri" panose="020F0502020204030204" pitchFamily="34" charset="0"/>
                <a:cs typeface="Calibri" panose="020F0502020204030204" pitchFamily="34" charset="0"/>
              </a:rPr>
              <a:t>, Dave Bishton, Andy Hind, Ahmad Akkad, Kate Ireland, Adele Brown, Jonty Leese, Georgina Newton, Jen Rowan-Lancaster, David Plumb, Chris Ennew, </a:t>
            </a:r>
            <a:r>
              <a:rPr lang="en-GB" sz="4400" kern="100" dirty="0" err="1">
                <a:solidFill>
                  <a:schemeClr val="tx1"/>
                </a:solidFill>
                <a:latin typeface="Calibri" panose="020F0502020204030204" pitchFamily="34" charset="0"/>
                <a:ea typeface="Calibri" panose="020F0502020204030204" pitchFamily="34" charset="0"/>
                <a:cs typeface="Calibri" panose="020F0502020204030204" pitchFamily="34" charset="0"/>
              </a:rPr>
              <a:t>Pontso</a:t>
            </a:r>
            <a:r>
              <a:rPr lang="en-GB" sz="4400" kern="100" dirty="0">
                <a:solidFill>
                  <a:schemeClr val="tx1"/>
                </a:solidFill>
                <a:latin typeface="Calibri" panose="020F0502020204030204" pitchFamily="34" charset="0"/>
                <a:ea typeface="Calibri" panose="020F0502020204030204" pitchFamily="34" charset="0"/>
                <a:cs typeface="Calibri" panose="020F0502020204030204" pitchFamily="34" charset="0"/>
              </a:rPr>
              <a:t> </a:t>
            </a:r>
            <a:r>
              <a:rPr lang="en-GB" sz="4400" kern="100" dirty="0" err="1">
                <a:solidFill>
                  <a:schemeClr val="tx1"/>
                </a:solidFill>
                <a:latin typeface="Calibri" panose="020F0502020204030204" pitchFamily="34" charset="0"/>
                <a:ea typeface="Calibri" panose="020F0502020204030204" pitchFamily="34" charset="0"/>
                <a:cs typeface="Calibri" panose="020F0502020204030204" pitchFamily="34" charset="0"/>
              </a:rPr>
              <a:t>Moroosi</a:t>
            </a:r>
            <a:r>
              <a:rPr lang="en-GB" sz="4400" kern="100" dirty="0">
                <a:solidFill>
                  <a:schemeClr val="tx1"/>
                </a:solidFill>
                <a:latin typeface="Calibri" panose="020F0502020204030204" pitchFamily="34" charset="0"/>
                <a:ea typeface="Calibri" panose="020F0502020204030204" pitchFamily="34" charset="0"/>
                <a:cs typeface="Calibri" panose="020F0502020204030204" pitchFamily="34" charset="0"/>
              </a:rPr>
              <a:t>, Sarah Dahl</a:t>
            </a:r>
          </a:p>
          <a:p>
            <a:pPr>
              <a:lnSpc>
                <a:spcPct val="107000"/>
              </a:lnSpc>
              <a:spcAft>
                <a:spcPts val="800"/>
              </a:spcAft>
            </a:pPr>
            <a:r>
              <a:rPr lang="en-GB" sz="4400" kern="100" dirty="0">
                <a:solidFill>
                  <a:schemeClr val="tx1"/>
                </a:solidFill>
                <a:latin typeface="Calibri" panose="020F0502020204030204" pitchFamily="34" charset="0"/>
                <a:ea typeface="Calibri" panose="020F0502020204030204" pitchFamily="34" charset="0"/>
                <a:cs typeface="Calibri" panose="020F0502020204030204" pitchFamily="34" charset="0"/>
              </a:rPr>
              <a:t>IDG, IT helpdesk, EPQ, committees, student opportunity, accommodation, conferences</a:t>
            </a:r>
          </a:p>
          <a:p>
            <a:pPr>
              <a:lnSpc>
                <a:spcPct val="107000"/>
              </a:lnSpc>
              <a:spcAft>
                <a:spcPts val="800"/>
              </a:spcAft>
            </a:pPr>
            <a:r>
              <a:rPr lang="en-GB" sz="4400" b="1" kern="100" dirty="0">
                <a:solidFill>
                  <a:schemeClr val="tx1"/>
                </a:solidFill>
                <a:latin typeface="Calibri" panose="020F0502020204030204" pitchFamily="34" charset="0"/>
                <a:ea typeface="Calibri" panose="020F0502020204030204" pitchFamily="34" charset="0"/>
                <a:cs typeface="Calibri" panose="020F0502020204030204" pitchFamily="34" charset="0"/>
              </a:rPr>
              <a:t>External</a:t>
            </a:r>
            <a:r>
              <a:rPr lang="en-GB" sz="4400" kern="100" dirty="0">
                <a:solidFill>
                  <a:schemeClr val="tx1"/>
                </a:solidFill>
                <a:latin typeface="Calibri" panose="020F0502020204030204" pitchFamily="34" charset="0"/>
                <a:ea typeface="Calibri" panose="020F0502020204030204" pitchFamily="34" charset="0"/>
                <a:cs typeface="Calibri" panose="020F0502020204030204" pitchFamily="34" charset="0"/>
              </a:rPr>
              <a:t>: Terese Mpofu, Peter Kent, Claire Gordon, Jon Scott</a:t>
            </a:r>
          </a:p>
          <a:p>
            <a:pPr>
              <a:lnSpc>
                <a:spcPct val="107000"/>
              </a:lnSpc>
              <a:spcAft>
                <a:spcPts val="800"/>
              </a:spcAft>
            </a:pPr>
            <a:r>
              <a:rPr lang="en-GB" sz="4400" kern="100" dirty="0">
                <a:solidFill>
                  <a:schemeClr val="tx1"/>
                </a:solidFill>
                <a:latin typeface="Calibri"/>
                <a:ea typeface="Calibri"/>
                <a:cs typeface="Calibri"/>
              </a:rPr>
              <a:t>Oksen </a:t>
            </a:r>
            <a:r>
              <a:rPr lang="en-GB" sz="4400" kern="100" dirty="0" err="1">
                <a:solidFill>
                  <a:schemeClr val="tx1"/>
                </a:solidFill>
                <a:latin typeface="Calibri"/>
                <a:ea typeface="Calibri"/>
                <a:cs typeface="Calibri"/>
              </a:rPr>
              <a:t>Lisovyi</a:t>
            </a:r>
            <a:r>
              <a:rPr lang="en-GB" sz="4400" kern="100" dirty="0">
                <a:solidFill>
                  <a:schemeClr val="tx1"/>
                </a:solidFill>
                <a:latin typeface="Calibri"/>
                <a:ea typeface="Calibri"/>
                <a:cs typeface="Calibri"/>
              </a:rPr>
              <a:t> - Minister of Education and Sciences Ukraine</a:t>
            </a:r>
          </a:p>
          <a:p>
            <a:pPr>
              <a:lnSpc>
                <a:spcPct val="107000"/>
              </a:lnSpc>
              <a:spcAft>
                <a:spcPts val="800"/>
              </a:spcAft>
            </a:pPr>
            <a:r>
              <a:rPr lang="en-GB" sz="4400" kern="100" dirty="0">
                <a:solidFill>
                  <a:schemeClr val="tx1"/>
                </a:solidFill>
                <a:latin typeface="Calibri"/>
                <a:ea typeface="Calibri"/>
                <a:cs typeface="Calibri"/>
              </a:rPr>
              <a:t>Mykhailo Fedorov - </a:t>
            </a:r>
            <a:r>
              <a:rPr lang="en-GB" sz="4400" b="0" dirty="0">
                <a:solidFill>
                  <a:schemeClr val="tx1"/>
                </a:solidFill>
                <a:effectLst/>
                <a:latin typeface="Calibri"/>
                <a:cs typeface="Calibri"/>
              </a:rPr>
              <a:t>Deputy Prime Minister of Ukraine for Innovation, Education, Science and Technology Development </a:t>
            </a:r>
            <a:endParaRPr lang="en-GB" sz="4400" kern="100" dirty="0">
              <a:solidFill>
                <a:schemeClr val="tx1"/>
              </a:solidFill>
              <a:latin typeface="Calibri"/>
              <a:ea typeface="Calibri" panose="020F0502020204030204" pitchFamily="34" charset="0"/>
              <a:cs typeface="Calibri"/>
            </a:endParaRPr>
          </a:p>
          <a:p>
            <a:pPr>
              <a:lnSpc>
                <a:spcPct val="107000"/>
              </a:lnSpc>
              <a:spcAft>
                <a:spcPts val="800"/>
              </a:spcAft>
            </a:pPr>
            <a:r>
              <a:rPr lang="en-GB" sz="4400" kern="100" dirty="0" err="1">
                <a:solidFill>
                  <a:schemeClr val="tx1"/>
                </a:solidFill>
                <a:latin typeface="Calibri"/>
                <a:ea typeface="Calibri"/>
                <a:cs typeface="Calibri"/>
              </a:rPr>
              <a:t>Mychailo</a:t>
            </a:r>
            <a:r>
              <a:rPr lang="en-GB" sz="4400" kern="100" dirty="0">
                <a:solidFill>
                  <a:schemeClr val="tx1"/>
                </a:solidFill>
                <a:latin typeface="Calibri"/>
                <a:ea typeface="Calibri"/>
                <a:cs typeface="Calibri"/>
              </a:rPr>
              <a:t> </a:t>
            </a:r>
            <a:r>
              <a:rPr lang="en-GB" sz="4400" kern="100" dirty="0" err="1">
                <a:solidFill>
                  <a:schemeClr val="tx1"/>
                </a:solidFill>
                <a:latin typeface="Calibri"/>
                <a:ea typeface="Calibri"/>
                <a:cs typeface="Calibri"/>
              </a:rPr>
              <a:t>Wynnyckyj</a:t>
            </a:r>
            <a:r>
              <a:rPr lang="en-GB" sz="4400" kern="100" dirty="0">
                <a:solidFill>
                  <a:schemeClr val="tx1"/>
                </a:solidFill>
                <a:latin typeface="Calibri"/>
                <a:ea typeface="Calibri"/>
                <a:cs typeface="Calibri"/>
              </a:rPr>
              <a:t> - Deputy Minister Higher Education</a:t>
            </a:r>
            <a:endParaRPr lang="en-GB" sz="4400"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descr="A person taking a selfie with a group of people&#10;&#10;Description automatically generated">
            <a:extLst>
              <a:ext uri="{FF2B5EF4-FFF2-40B4-BE49-F238E27FC236}">
                <a16:creationId xmlns:a16="http://schemas.microsoft.com/office/drawing/2014/main" id="{40DA36C9-A3C7-9DE2-EE2A-ED1143A7776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026743" y="362852"/>
            <a:ext cx="5995585" cy="4496689"/>
          </a:xfrm>
          <a:prstGeom prst="rect">
            <a:avLst/>
          </a:prstGeom>
        </p:spPr>
      </p:pic>
    </p:spTree>
    <p:extLst>
      <p:ext uri="{BB962C8B-B14F-4D97-AF65-F5344CB8AC3E}">
        <p14:creationId xmlns:p14="http://schemas.microsoft.com/office/powerpoint/2010/main" val="4208972565"/>
      </p:ext>
    </p:extLst>
  </p:cSld>
  <p:clrMapOvr>
    <a:masterClrMapping/>
  </p:clrMapOvr>
  <p:transition spd="slow"/>
  <p:extLst>
    <p:ext uri="{6950BFC3-D8DA-4A85-94F7-54DA5524770B}">
      <p188:commentRel xmlns:p188="http://schemas.microsoft.com/office/powerpoint/2018/8/main" r:id="rId2"/>
    </p:ext>
  </p:extLst>
</p:sld>
</file>

<file path=ppt/theme/theme1.xml><?xml version="1.0" encoding="utf-8"?>
<a:theme xmlns:a="http://schemas.openxmlformats.org/drawingml/2006/main" name="White">
  <a:themeElements>
    <a:clrScheme name="White">
      <a:dk1>
        <a:srgbClr val="000000"/>
      </a:dk1>
      <a:lt1>
        <a:srgbClr val="FFFFFF"/>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Neue"/>
        <a:ea typeface="Helvetica Neue"/>
        <a:cs typeface="Helvetica Neue"/>
      </a:majorFont>
      <a:minorFont>
        <a:latin typeface="Helvetica"/>
        <a:ea typeface="Helvetica"/>
        <a:cs typeface="Helvetica"/>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50000"/>
              </a:srgbClr>
            </a:outerShdw>
          </a:effectLst>
        </a:effectStyle>
        <a:effectStyle>
          <a:effectLst>
            <a:outerShdw blurRad="50800" dist="25400" dir="54000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50800" dist="25400" dir="5400000" rotWithShape="0">
            <a:srgbClr val="000000">
              <a:alpha val="50000"/>
            </a:srgbClr>
          </a:outerShdw>
        </a:effectLst>
        <a:sp3d/>
      </a:spPr>
      <a:bodyPr rot="0" spcFirstLastPara="1" vertOverflow="overflow" horzOverflow="overflow" vert="horz" wrap="square" lIns="71435" tIns="71435" rIns="71435" bIns="71435" numCol="1" spcCol="38100" rtlCol="0" anchor="ctr">
        <a:spAutoFit/>
      </a:bodyPr>
      <a:lstStyle>
        <a:defPPr marL="0" marR="0" indent="0" algn="ctr" defTabSz="821529"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j-lt"/>
            <a:ea typeface="+mj-ea"/>
            <a:cs typeface="+mj-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508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5" tIns="71435" rIns="71435" bIns="71435" numCol="1" spcCol="38100" rtlCol="0" anchor="ctr">
        <a:spAutoFit/>
      </a:bodyPr>
      <a:lstStyle>
        <a:defPPr marL="0" marR="0" indent="0" algn="ctr" defTabSz="821529"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j-lt"/>
            <a:ea typeface="+mj-ea"/>
            <a:cs typeface="+mj-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IDG presentation template" id="{2950F934-8D17-534D-8515-0032BA023A5C}" vid="{42D9463E-1831-C648-AC57-1F66A85027CD}"/>
    </a:ext>
  </a:extLst>
</a:theme>
</file>

<file path=ppt/theme/theme2.xml><?xml version="1.0" encoding="utf-8"?>
<a:theme xmlns:a="http://schemas.openxmlformats.org/drawingml/2006/main" name="White">
  <a:themeElements>
    <a:clrScheme name="White">
      <a:dk1>
        <a:srgbClr val="000000"/>
      </a:dk1>
      <a:lt1>
        <a:srgbClr val="FFFFFF"/>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Neue"/>
        <a:ea typeface="Helvetica Neue"/>
        <a:cs typeface="Helvetica Neue"/>
      </a:majorFont>
      <a:minorFont>
        <a:latin typeface="Helvetica"/>
        <a:ea typeface="Helvetica"/>
        <a:cs typeface="Helvetica"/>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50000"/>
              </a:srgbClr>
            </a:outerShdw>
          </a:effectLst>
        </a:effectStyle>
        <a:effectStyle>
          <a:effectLst>
            <a:outerShdw blurRad="50800" dist="25400" dir="54000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50800" dist="25400" dir="5400000" rotWithShape="0">
            <a:srgbClr val="000000">
              <a:alpha val="50000"/>
            </a:srgbClr>
          </a:outerShdw>
        </a:effectLst>
        <a:sp3d/>
      </a:spPr>
      <a:bodyPr rot="0" spcFirstLastPara="1" vertOverflow="overflow" horzOverflow="overflow" vert="horz" wrap="square" lIns="71435" tIns="71435" rIns="71435" bIns="71435" numCol="1" spcCol="38100" rtlCol="0" anchor="ctr">
        <a:spAutoFit/>
      </a:bodyPr>
      <a:lstStyle>
        <a:defPPr marL="0" marR="0" indent="0" algn="ctr" defTabSz="821529"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j-lt"/>
            <a:ea typeface="+mj-ea"/>
            <a:cs typeface="+mj-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508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5" tIns="71435" rIns="71435" bIns="71435" numCol="1" spcCol="38100" rtlCol="0" anchor="ctr">
        <a:spAutoFit/>
      </a:bodyPr>
      <a:lstStyle>
        <a:defPPr marL="0" marR="0" indent="0" algn="ctr" defTabSz="821529"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j-lt"/>
            <a:ea typeface="+mj-ea"/>
            <a:cs typeface="+mj-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D5989D9859A1C4BA9FD93DAE9651FF6" ma:contentTypeVersion="13" ma:contentTypeDescription="Create a new document." ma:contentTypeScope="" ma:versionID="1e270232bae948f7bfbc719fbbdec036">
  <xsd:schema xmlns:xsd="http://www.w3.org/2001/XMLSchema" xmlns:xs="http://www.w3.org/2001/XMLSchema" xmlns:p="http://schemas.microsoft.com/office/2006/metadata/properties" xmlns:ns3="392d6d8c-cbed-4b6d-9977-2356bdf8bf8b" xmlns:ns4="3726434b-ea87-48a0-9f66-d682a451f11d" targetNamespace="http://schemas.microsoft.com/office/2006/metadata/properties" ma:root="true" ma:fieldsID="1e502e086d07791d6ccd57c6a53ce585" ns3:_="" ns4:_="">
    <xsd:import namespace="392d6d8c-cbed-4b6d-9977-2356bdf8bf8b"/>
    <xsd:import namespace="3726434b-ea87-48a0-9f66-d682a451f11d"/>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Location" minOccurs="0"/>
                <xsd:element ref="ns4:MediaServiceOCR" minOccurs="0"/>
                <xsd:element ref="ns4:MediaServiceAutoKeyPoints" minOccurs="0"/>
                <xsd:element ref="ns4:MediaServiceKeyPoints" minOccurs="0"/>
                <xsd:element ref="ns4:MediaServiceGenerationTime" minOccurs="0"/>
                <xsd:element ref="ns4: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92d6d8c-cbed-4b6d-9977-2356bdf8bf8b"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726434b-ea87-48a0-9f66-d682a451f11d"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AutoTags" ma:index="14" nillable="true" ma:displayName="MediaServiceAutoTags" ma:description="" ma:internalName="MediaServiceAutoTags" ma:readOnly="true">
      <xsd:simpleType>
        <xsd:restriction base="dms:Text"/>
      </xsd:simpleType>
    </xsd:element>
    <xsd:element name="MediaServiceLocation" ma:index="15" nillable="true" ma:displayName="MediaServiceLocation" ma:description="" ma:internalName="MediaServiceLocation" ma:readOnly="true">
      <xsd:simpleType>
        <xsd:restriction base="dms:Text"/>
      </xsd:simpleType>
    </xsd:element>
    <xsd:element name="MediaServiceOCR" ma:index="16" nillable="true" ma:displayName="MediaServiceOCR" ma:internalName="MediaServiceOCR" ma:readOnly="true">
      <xsd:simpleType>
        <xsd:restriction base="dms:Note">
          <xsd:maxLength value="255"/>
        </xsd:restriction>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43495E2-55CC-4758-BEE4-8F25526B00BB}">
  <ds:schemaRefs>
    <ds:schemaRef ds:uri="http://purl.org/dc/elements/1.1/"/>
    <ds:schemaRef ds:uri="http://schemas.microsoft.com/office/2006/metadata/properties"/>
    <ds:schemaRef ds:uri="3726434b-ea87-48a0-9f66-d682a451f11d"/>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392d6d8c-cbed-4b6d-9977-2356bdf8bf8b"/>
    <ds:schemaRef ds:uri="http://www.w3.org/XML/1998/namespace"/>
    <ds:schemaRef ds:uri="http://purl.org/dc/dcmitype/"/>
  </ds:schemaRefs>
</ds:datastoreItem>
</file>

<file path=customXml/itemProps2.xml><?xml version="1.0" encoding="utf-8"?>
<ds:datastoreItem xmlns:ds="http://schemas.openxmlformats.org/officeDocument/2006/customXml" ds:itemID="{1B5CD431-B6E8-4841-930D-CFE1D6EACDC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92d6d8c-cbed-4b6d-9977-2356bdf8bf8b"/>
    <ds:schemaRef ds:uri="3726434b-ea87-48a0-9f66-d682a451f1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D489AEF-5080-4D86-8DE7-E6C8BEC177F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White</Template>
  <TotalTime>0</TotalTime>
  <Words>1203</Words>
  <Application>Microsoft Office PowerPoint</Application>
  <PresentationFormat>Custom</PresentationFormat>
  <Paragraphs>136</Paragraphs>
  <Slides>20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
  <cp:revision>16</cp:revision>
  <dcterms:created xsi:type="dcterms:W3CDTF">2021-01-26T20:06:48Z</dcterms:created>
  <dcterms:modified xsi:type="dcterms:W3CDTF">2024-02-13T17:16:42Z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0x0101007D5989D9859A1C4BA9FD93DAE9651FF6</vt:lpwstr>
  </property>
</Properties>
</file>