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451" r:id="rId3"/>
    <p:sldId id="461" r:id="rId4"/>
    <p:sldId id="436" r:id="rId5"/>
    <p:sldId id="263" r:id="rId6"/>
    <p:sldId id="437" r:id="rId7"/>
    <p:sldId id="446" r:id="rId8"/>
    <p:sldId id="453" r:id="rId9"/>
    <p:sldId id="268" r:id="rId10"/>
    <p:sldId id="431" r:id="rId11"/>
    <p:sldId id="294" r:id="rId12"/>
    <p:sldId id="442" r:id="rId13"/>
    <p:sldId id="457" r:id="rId14"/>
    <p:sldId id="454" r:id="rId15"/>
    <p:sldId id="440" r:id="rId16"/>
    <p:sldId id="450" r:id="rId17"/>
    <p:sldId id="448" r:id="rId1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5033" autoAdjust="0"/>
  </p:normalViewPr>
  <p:slideViewPr>
    <p:cSldViewPr snapToGrid="0">
      <p:cViewPr varScale="1">
        <p:scale>
          <a:sx n="62" d="100"/>
          <a:sy n="62" d="100"/>
        </p:scale>
        <p:origin x="24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kington, Samuel" userId="f2619707-9444-4fdf-a0b8-f073a733228b" providerId="ADAL" clId="{F614C92A-A04F-43D5-AB13-E976DCEF8881}"/>
    <pc:docChg chg="delSld modSld">
      <pc:chgData name="Elkington, Samuel" userId="f2619707-9444-4fdf-a0b8-f073a733228b" providerId="ADAL" clId="{F614C92A-A04F-43D5-AB13-E976DCEF8881}" dt="2023-06-01T15:21:59.929" v="10" actId="20577"/>
      <pc:docMkLst>
        <pc:docMk/>
      </pc:docMkLst>
      <pc:sldChg chg="modNotesTx">
        <pc:chgData name="Elkington, Samuel" userId="f2619707-9444-4fdf-a0b8-f073a733228b" providerId="ADAL" clId="{F614C92A-A04F-43D5-AB13-E976DCEF8881}" dt="2023-06-01T15:21:38.158" v="5" actId="20577"/>
        <pc:sldMkLst>
          <pc:docMk/>
          <pc:sldMk cId="4049387244" sldId="263"/>
        </pc:sldMkLst>
      </pc:sldChg>
      <pc:sldChg chg="del">
        <pc:chgData name="Elkington, Samuel" userId="f2619707-9444-4fdf-a0b8-f073a733228b" providerId="ADAL" clId="{F614C92A-A04F-43D5-AB13-E976DCEF8881}" dt="2023-06-01T15:20:46.147" v="0" actId="47"/>
        <pc:sldMkLst>
          <pc:docMk/>
          <pc:sldMk cId="2898623770" sldId="267"/>
        </pc:sldMkLst>
      </pc:sldChg>
      <pc:sldChg chg="modNotesTx">
        <pc:chgData name="Elkington, Samuel" userId="f2619707-9444-4fdf-a0b8-f073a733228b" providerId="ADAL" clId="{F614C92A-A04F-43D5-AB13-E976DCEF8881}" dt="2023-06-01T15:21:54.088" v="7" actId="20577"/>
        <pc:sldMkLst>
          <pc:docMk/>
          <pc:sldMk cId="1339161026" sldId="440"/>
        </pc:sldMkLst>
      </pc:sldChg>
      <pc:sldChg chg="modNotesTx">
        <pc:chgData name="Elkington, Samuel" userId="f2619707-9444-4fdf-a0b8-f073a733228b" providerId="ADAL" clId="{F614C92A-A04F-43D5-AB13-E976DCEF8881}" dt="2023-06-01T15:21:59.929" v="10" actId="20577"/>
        <pc:sldMkLst>
          <pc:docMk/>
          <pc:sldMk cId="2606052339" sldId="450"/>
        </pc:sldMkLst>
      </pc:sldChg>
      <pc:sldChg chg="modNotesTx">
        <pc:chgData name="Elkington, Samuel" userId="f2619707-9444-4fdf-a0b8-f073a733228b" providerId="ADAL" clId="{F614C92A-A04F-43D5-AB13-E976DCEF8881}" dt="2023-06-01T15:21:49.019" v="6" actId="20577"/>
        <pc:sldMkLst>
          <pc:docMk/>
          <pc:sldMk cId="3698830186" sldId="454"/>
        </pc:sldMkLst>
      </pc:sldChg>
      <pc:sldChg chg="del">
        <pc:chgData name="Elkington, Samuel" userId="f2619707-9444-4fdf-a0b8-f073a733228b" providerId="ADAL" clId="{F614C92A-A04F-43D5-AB13-E976DCEF8881}" dt="2023-06-01T15:20:54.788" v="2" actId="47"/>
        <pc:sldMkLst>
          <pc:docMk/>
          <pc:sldMk cId="2966643291" sldId="455"/>
        </pc:sldMkLst>
      </pc:sldChg>
      <pc:sldChg chg="del">
        <pc:chgData name="Elkington, Samuel" userId="f2619707-9444-4fdf-a0b8-f073a733228b" providerId="ADAL" clId="{F614C92A-A04F-43D5-AB13-E976DCEF8881}" dt="2023-06-01T15:21:23.458" v="4" actId="47"/>
        <pc:sldMkLst>
          <pc:docMk/>
          <pc:sldMk cId="765467027" sldId="456"/>
        </pc:sldMkLst>
      </pc:sldChg>
      <pc:sldChg chg="del">
        <pc:chgData name="Elkington, Samuel" userId="f2619707-9444-4fdf-a0b8-f073a733228b" providerId="ADAL" clId="{F614C92A-A04F-43D5-AB13-E976DCEF8881}" dt="2023-06-01T15:20:50.212" v="1" actId="47"/>
        <pc:sldMkLst>
          <pc:docMk/>
          <pc:sldMk cId="897490922" sldId="460"/>
        </pc:sldMkLst>
      </pc:sldChg>
      <pc:sldChg chg="del">
        <pc:chgData name="Elkington, Samuel" userId="f2619707-9444-4fdf-a0b8-f073a733228b" providerId="ADAL" clId="{F614C92A-A04F-43D5-AB13-E976DCEF8881}" dt="2023-06-01T15:21:03.447" v="3" actId="47"/>
        <pc:sldMkLst>
          <pc:docMk/>
          <pc:sldMk cId="3652695388" sldId="46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73820C6-B950-41C1-A2FB-E365AC8B93CD}" type="datetimeFigureOut">
              <a:rPr lang="en-GB" smtClean="0"/>
              <a:t>01/06/2023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0CDFE03-64E4-426D-8E92-7EEBDDA19AFC}" type="slidenum">
              <a:rPr lang="en-GB" smtClean="0"/>
              <a:t>‹#›</a:t>
            </a:fld>
            <a:endParaRPr lang="en-GB"/>
          </a:p>
        </p:txBody>
      </p:sp>
    </p:spTree>
    <p:extLst>
      <p:ext uri="{BB962C8B-B14F-4D97-AF65-F5344CB8AC3E}">
        <p14:creationId xmlns:p14="http://schemas.microsoft.com/office/powerpoint/2010/main" val="199363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EE810CB-D775-4EBC-B659-107468E3086C}" type="slidenum">
              <a:rPr lang="en-GB" smtClean="0"/>
              <a:t>1</a:t>
            </a:fld>
            <a:endParaRPr lang="en-GB"/>
          </a:p>
        </p:txBody>
      </p:sp>
    </p:spTree>
    <p:extLst>
      <p:ext uri="{BB962C8B-B14F-4D97-AF65-F5344CB8AC3E}">
        <p14:creationId xmlns:p14="http://schemas.microsoft.com/office/powerpoint/2010/main" val="1422029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EE810CB-D775-4EBC-B659-107468E3086C}" type="slidenum">
              <a:rPr lang="en-GB" smtClean="0"/>
              <a:t>10</a:t>
            </a:fld>
            <a:endParaRPr lang="en-GB"/>
          </a:p>
        </p:txBody>
      </p:sp>
    </p:spTree>
    <p:extLst>
      <p:ext uri="{BB962C8B-B14F-4D97-AF65-F5344CB8AC3E}">
        <p14:creationId xmlns:p14="http://schemas.microsoft.com/office/powerpoint/2010/main" val="1358788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EE810CB-D775-4EBC-B659-107468E3086C}" type="slidenum">
              <a:rPr lang="en-GB" smtClean="0"/>
              <a:t>11</a:t>
            </a:fld>
            <a:endParaRPr lang="en-GB"/>
          </a:p>
        </p:txBody>
      </p:sp>
    </p:spTree>
    <p:extLst>
      <p:ext uri="{BB962C8B-B14F-4D97-AF65-F5344CB8AC3E}">
        <p14:creationId xmlns:p14="http://schemas.microsoft.com/office/powerpoint/2010/main" val="3878153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0CDFE03-64E4-426D-8E92-7EEBDDA19AFC}" type="slidenum">
              <a:rPr lang="en-GB" smtClean="0"/>
              <a:t>12</a:t>
            </a:fld>
            <a:endParaRPr lang="en-GB"/>
          </a:p>
        </p:txBody>
      </p:sp>
    </p:spTree>
    <p:extLst>
      <p:ext uri="{BB962C8B-B14F-4D97-AF65-F5344CB8AC3E}">
        <p14:creationId xmlns:p14="http://schemas.microsoft.com/office/powerpoint/2010/main" val="2456141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6B74D8-4D30-4A7D-BB49-BF506D32D0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3056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6B74D8-4D30-4A7D-BB49-BF506D32D0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4274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100" b="0" i="0" u="none" strike="noStrike" baseline="0" dirty="0">
              <a:solidFill>
                <a:srgbClr val="000000"/>
              </a:solidFill>
              <a:latin typeface="+mn-lt"/>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29F93B-893C-4E85-A5C3-607D4FEC728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465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6B74D8-4D30-4A7D-BB49-BF506D32D0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6976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EE810CB-D775-4EBC-B659-107468E3086C}" type="slidenum">
              <a:rPr lang="en-GB" smtClean="0"/>
              <a:t>2</a:t>
            </a:fld>
            <a:endParaRPr lang="en-GB"/>
          </a:p>
        </p:txBody>
      </p:sp>
    </p:spTree>
    <p:extLst>
      <p:ext uri="{BB962C8B-B14F-4D97-AF65-F5344CB8AC3E}">
        <p14:creationId xmlns:p14="http://schemas.microsoft.com/office/powerpoint/2010/main" val="3805035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6B74D8-4D30-4A7D-BB49-BF506D32D092}" type="slidenum">
              <a:rPr lang="en-GB" smtClean="0"/>
              <a:t>3</a:t>
            </a:fld>
            <a:endParaRPr lang="en-GB"/>
          </a:p>
        </p:txBody>
      </p:sp>
    </p:spTree>
    <p:extLst>
      <p:ext uri="{BB962C8B-B14F-4D97-AF65-F5344CB8AC3E}">
        <p14:creationId xmlns:p14="http://schemas.microsoft.com/office/powerpoint/2010/main" val="4186424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6B74D8-4D30-4A7D-BB49-BF506D32D0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4613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6B74D8-4D30-4A7D-BB49-BF506D32D092}" type="slidenum">
              <a:rPr lang="en-GB" smtClean="0"/>
              <a:t>5</a:t>
            </a:fld>
            <a:endParaRPr lang="en-GB"/>
          </a:p>
        </p:txBody>
      </p:sp>
    </p:spTree>
    <p:extLst>
      <p:ext uri="{BB962C8B-B14F-4D97-AF65-F5344CB8AC3E}">
        <p14:creationId xmlns:p14="http://schemas.microsoft.com/office/powerpoint/2010/main" val="169165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0CDFE03-64E4-426D-8E92-7EEBDDA19AFC}" type="slidenum">
              <a:rPr lang="en-GB" smtClean="0"/>
              <a:t>6</a:t>
            </a:fld>
            <a:endParaRPr lang="en-GB"/>
          </a:p>
        </p:txBody>
      </p:sp>
    </p:spTree>
    <p:extLst>
      <p:ext uri="{BB962C8B-B14F-4D97-AF65-F5344CB8AC3E}">
        <p14:creationId xmlns:p14="http://schemas.microsoft.com/office/powerpoint/2010/main" val="348907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0CDFE03-64E4-426D-8E92-7EEBDDA19AFC}" type="slidenum">
              <a:rPr lang="en-GB" smtClean="0"/>
              <a:t>7</a:t>
            </a:fld>
            <a:endParaRPr lang="en-GB"/>
          </a:p>
        </p:txBody>
      </p:sp>
    </p:spTree>
    <p:extLst>
      <p:ext uri="{BB962C8B-B14F-4D97-AF65-F5344CB8AC3E}">
        <p14:creationId xmlns:p14="http://schemas.microsoft.com/office/powerpoint/2010/main" val="119475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EE810CB-D775-4EBC-B659-107468E3086C}" type="slidenum">
              <a:rPr lang="en-GB" smtClean="0"/>
              <a:t>8</a:t>
            </a:fld>
            <a:endParaRPr lang="en-GB"/>
          </a:p>
        </p:txBody>
      </p:sp>
    </p:spTree>
    <p:extLst>
      <p:ext uri="{BB962C8B-B14F-4D97-AF65-F5344CB8AC3E}">
        <p14:creationId xmlns:p14="http://schemas.microsoft.com/office/powerpoint/2010/main" val="2367854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EE810CB-D775-4EBC-B659-107468E3086C}" type="slidenum">
              <a:rPr lang="en-GB" smtClean="0"/>
              <a:t>9</a:t>
            </a:fld>
            <a:endParaRPr lang="en-GB"/>
          </a:p>
        </p:txBody>
      </p:sp>
    </p:spTree>
    <p:extLst>
      <p:ext uri="{BB962C8B-B14F-4D97-AF65-F5344CB8AC3E}">
        <p14:creationId xmlns:p14="http://schemas.microsoft.com/office/powerpoint/2010/main" val="2806848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15F42-C45A-C94B-08A9-2EABE02F69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D0B07A2-DB84-3C42-0B0E-8FBA041B1A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A29FA5A-C4EB-FC9A-3413-3232B44E96D8}"/>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5" name="Footer Placeholder 4">
            <a:extLst>
              <a:ext uri="{FF2B5EF4-FFF2-40B4-BE49-F238E27FC236}">
                <a16:creationId xmlns:a16="http://schemas.microsoft.com/office/drawing/2014/main" id="{BDDCEA10-CE87-2046-F893-564EB690C5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CEEBCB-F233-D3F5-56AA-F742C412C3CC}"/>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3713739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1ECFD-7CCD-CB7A-D169-198A8FCA7E9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8151A5E-FBEE-0400-00DF-0C8F568D3E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AEBB49-11B9-ACBB-346E-7C59C99BEC63}"/>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5" name="Footer Placeholder 4">
            <a:extLst>
              <a:ext uri="{FF2B5EF4-FFF2-40B4-BE49-F238E27FC236}">
                <a16:creationId xmlns:a16="http://schemas.microsoft.com/office/drawing/2014/main" id="{138B920F-0D9E-3DF8-E0C1-B91734E068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82B31C-DFA9-0A17-4513-7FA28970A566}"/>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3193957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18A4DB-ABC1-3643-8AC6-8B60AF4BC6D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7FE3757-7309-628F-BFBA-5213835B87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BF8DA9-71F7-B0FC-1BB1-E1A127DE9EEF}"/>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5" name="Footer Placeholder 4">
            <a:extLst>
              <a:ext uri="{FF2B5EF4-FFF2-40B4-BE49-F238E27FC236}">
                <a16:creationId xmlns:a16="http://schemas.microsoft.com/office/drawing/2014/main" id="{F3CEB731-F988-1039-BF0B-545BD657C4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921869-FBCB-61EE-1C95-31C82685D402}"/>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187805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588703"/>
            <a:ext cx="10515600" cy="646331"/>
          </a:xfrm>
        </p:spPr>
        <p:txBody>
          <a:bodyPr anchor="t" anchorCtr="0">
            <a:normAutofit/>
          </a:bodyPr>
          <a:lstStyle/>
          <a:p>
            <a:r>
              <a:rPr lang="en-US" dirty="0"/>
              <a:t>Click to edit Master title style</a:t>
            </a:r>
            <a:endParaRPr lang="en-GB" dirty="0"/>
          </a:p>
        </p:txBody>
      </p:sp>
      <p:sp>
        <p:nvSpPr>
          <p:cNvPr id="3" name="Content Placeholder 2"/>
          <p:cNvSpPr>
            <a:spLocks noGrp="1"/>
          </p:cNvSpPr>
          <p:nvPr>
            <p:ph idx="1"/>
          </p:nvPr>
        </p:nvSpPr>
        <p:spPr>
          <a:xfrm>
            <a:off x="838200" y="1346304"/>
            <a:ext cx="10515600" cy="4439641"/>
          </a:xfrm>
        </p:spPr>
        <p:txBody>
          <a:bodyPr/>
          <a:lstStyle>
            <a:lvl1pPr>
              <a:spcBef>
                <a:spcPts val="600"/>
              </a:spcBef>
              <a:spcAft>
                <a:spcPts val="6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5"/>
          <p:cNvSpPr>
            <a:spLocks noGrp="1"/>
          </p:cNvSpPr>
          <p:nvPr>
            <p:ph type="sldNum" sz="quarter" idx="4"/>
          </p:nvPr>
        </p:nvSpPr>
        <p:spPr>
          <a:xfrm>
            <a:off x="199087" y="6368339"/>
            <a:ext cx="391632" cy="345599"/>
          </a:xfrm>
          <a:prstGeom prst="rect">
            <a:avLst/>
          </a:prstGeom>
        </p:spPr>
        <p:txBody>
          <a:bodyPr anchor="ctr" anchorCtr="0"/>
          <a:lstStyle>
            <a:lvl1pPr algn="l">
              <a:defRPr sz="1100"/>
            </a:lvl1pPr>
          </a:lstStyle>
          <a:p>
            <a:fld id="{A72A18AC-CE6E-42B9-A9BC-71F062A5C50D}" type="slidenum">
              <a:rPr lang="en-GB" smtClean="0">
                <a:solidFill>
                  <a:srgbClr val="4D4D4F"/>
                </a:solidFill>
              </a:rPr>
              <a:pPr/>
              <a:t>‹#›</a:t>
            </a:fld>
            <a:endParaRPr lang="en-GB">
              <a:solidFill>
                <a:srgbClr val="4D4D4F"/>
              </a:solidFill>
            </a:endParaRPr>
          </a:p>
        </p:txBody>
      </p:sp>
      <p:sp>
        <p:nvSpPr>
          <p:cNvPr id="11" name="Footer Placeholder 4"/>
          <p:cNvSpPr>
            <a:spLocks noGrp="1"/>
          </p:cNvSpPr>
          <p:nvPr>
            <p:ph type="ftr" sz="quarter" idx="3"/>
          </p:nvPr>
        </p:nvSpPr>
        <p:spPr>
          <a:xfrm>
            <a:off x="2209800" y="6368339"/>
            <a:ext cx="7147560" cy="365125"/>
          </a:xfrm>
          <a:prstGeom prst="rect">
            <a:avLst/>
          </a:prstGeom>
        </p:spPr>
        <p:txBody>
          <a:bodyPr anchor="ctr" anchorCtr="0"/>
          <a:lstStyle>
            <a:lvl1pPr>
              <a:defRPr sz="1100"/>
            </a:lvl1pPr>
          </a:lstStyle>
          <a:p>
            <a:r>
              <a:rPr lang="en-GB">
                <a:solidFill>
                  <a:srgbClr val="4D4D4F"/>
                </a:solidFill>
              </a:rPr>
              <a:t>TEF Conference 2015</a:t>
            </a:r>
            <a:endParaRPr lang="en-GB" dirty="0">
              <a:solidFill>
                <a:srgbClr val="4D4D4F"/>
              </a:solidFill>
            </a:endParaRPr>
          </a:p>
        </p:txBody>
      </p:sp>
      <p:sp>
        <p:nvSpPr>
          <p:cNvPr id="12" name="Date Placeholder 14"/>
          <p:cNvSpPr>
            <a:spLocks noGrp="1"/>
          </p:cNvSpPr>
          <p:nvPr>
            <p:ph type="dt" sz="half" idx="2"/>
          </p:nvPr>
        </p:nvSpPr>
        <p:spPr>
          <a:xfrm>
            <a:off x="838200" y="6368339"/>
            <a:ext cx="1203960" cy="345599"/>
          </a:xfrm>
          <a:prstGeom prst="rect">
            <a:avLst/>
          </a:prstGeom>
        </p:spPr>
        <p:txBody>
          <a:bodyPr vert="horz" lIns="91440" tIns="45720" rIns="91440" bIns="45720" rtlCol="0" anchor="ctr"/>
          <a:lstStyle>
            <a:lvl1pPr algn="l">
              <a:defRPr sz="1100">
                <a:solidFill>
                  <a:schemeClr val="tx1">
                    <a:tint val="75000"/>
                  </a:schemeClr>
                </a:solidFill>
              </a:defRPr>
            </a:lvl1pPr>
          </a:lstStyle>
          <a:p>
            <a:fld id="{A13BA765-46C3-4461-AF67-93488060E5E7}" type="datetime6">
              <a:rPr lang="en-GB" smtClean="0">
                <a:solidFill>
                  <a:srgbClr val="4D4D4F">
                    <a:tint val="75000"/>
                  </a:srgbClr>
                </a:solidFill>
              </a:rPr>
              <a:pPr/>
              <a:t>June 23</a:t>
            </a:fld>
            <a:endParaRPr lang="en-GB" dirty="0">
              <a:solidFill>
                <a:srgbClr val="4D4D4F">
                  <a:tint val="75000"/>
                </a:srgbClr>
              </a:solidFill>
            </a:endParaRPr>
          </a:p>
        </p:txBody>
      </p:sp>
    </p:spTree>
    <p:extLst>
      <p:ext uri="{BB962C8B-B14F-4D97-AF65-F5344CB8AC3E}">
        <p14:creationId xmlns:p14="http://schemas.microsoft.com/office/powerpoint/2010/main" val="4148038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Slide Number Placeholder 5"/>
          <p:cNvSpPr>
            <a:spLocks noGrp="1"/>
          </p:cNvSpPr>
          <p:nvPr>
            <p:ph type="sldNum" sz="quarter" idx="4"/>
          </p:nvPr>
        </p:nvSpPr>
        <p:spPr>
          <a:xfrm>
            <a:off x="199087" y="6368339"/>
            <a:ext cx="391632" cy="345599"/>
          </a:xfrm>
          <a:prstGeom prst="rect">
            <a:avLst/>
          </a:prstGeom>
        </p:spPr>
        <p:txBody>
          <a:bodyPr anchor="ctr" anchorCtr="0"/>
          <a:lstStyle>
            <a:lvl1pPr algn="l">
              <a:defRPr sz="1100"/>
            </a:lvl1pPr>
          </a:lstStyle>
          <a:p>
            <a:fld id="{A72A18AC-CE6E-42B9-A9BC-71F062A5C50D}" type="slidenum">
              <a:rPr lang="en-GB" smtClean="0">
                <a:solidFill>
                  <a:srgbClr val="4D4D4F"/>
                </a:solidFill>
              </a:rPr>
              <a:pPr/>
              <a:t>‹#›</a:t>
            </a:fld>
            <a:endParaRPr lang="en-GB">
              <a:solidFill>
                <a:srgbClr val="4D4D4F"/>
              </a:solidFill>
            </a:endParaRPr>
          </a:p>
        </p:txBody>
      </p:sp>
      <p:sp>
        <p:nvSpPr>
          <p:cNvPr id="15" name="Footer Placeholder 4"/>
          <p:cNvSpPr>
            <a:spLocks noGrp="1"/>
          </p:cNvSpPr>
          <p:nvPr>
            <p:ph type="ftr" sz="quarter" idx="3"/>
          </p:nvPr>
        </p:nvSpPr>
        <p:spPr>
          <a:xfrm>
            <a:off x="2209800" y="6368339"/>
            <a:ext cx="7147560" cy="365125"/>
          </a:xfrm>
          <a:prstGeom prst="rect">
            <a:avLst/>
          </a:prstGeom>
        </p:spPr>
        <p:txBody>
          <a:bodyPr anchor="ctr" anchorCtr="0"/>
          <a:lstStyle>
            <a:lvl1pPr>
              <a:defRPr sz="1100"/>
            </a:lvl1pPr>
          </a:lstStyle>
          <a:p>
            <a:r>
              <a:rPr lang="en-GB">
                <a:solidFill>
                  <a:srgbClr val="4D4D4F"/>
                </a:solidFill>
              </a:rPr>
              <a:t>TEF Conference 2015</a:t>
            </a:r>
            <a:endParaRPr lang="en-GB" dirty="0">
              <a:solidFill>
                <a:srgbClr val="4D4D4F"/>
              </a:solidFill>
            </a:endParaRPr>
          </a:p>
        </p:txBody>
      </p:sp>
      <p:sp>
        <p:nvSpPr>
          <p:cNvPr id="16" name="Date Placeholder 14"/>
          <p:cNvSpPr>
            <a:spLocks noGrp="1"/>
          </p:cNvSpPr>
          <p:nvPr>
            <p:ph type="dt" sz="half" idx="10"/>
          </p:nvPr>
        </p:nvSpPr>
        <p:spPr>
          <a:xfrm>
            <a:off x="838200" y="6368339"/>
            <a:ext cx="1203960" cy="345599"/>
          </a:xfrm>
          <a:prstGeom prst="rect">
            <a:avLst/>
          </a:prstGeom>
        </p:spPr>
        <p:txBody>
          <a:bodyPr vert="horz" lIns="91440" tIns="45720" rIns="91440" bIns="45720" rtlCol="0" anchor="ctr"/>
          <a:lstStyle>
            <a:lvl1pPr algn="l">
              <a:defRPr sz="1100">
                <a:solidFill>
                  <a:schemeClr val="tx1">
                    <a:tint val="75000"/>
                  </a:schemeClr>
                </a:solidFill>
              </a:defRPr>
            </a:lvl1pPr>
          </a:lstStyle>
          <a:p>
            <a:fld id="{D75612A6-107D-46E6-A64B-FF7F46CF2A43}" type="datetime6">
              <a:rPr lang="en-GB" smtClean="0">
                <a:solidFill>
                  <a:srgbClr val="4D4D4F">
                    <a:tint val="75000"/>
                  </a:srgbClr>
                </a:solidFill>
              </a:rPr>
              <a:pPr/>
              <a:t>June 23</a:t>
            </a:fld>
            <a:endParaRPr lang="en-GB" dirty="0">
              <a:solidFill>
                <a:srgbClr val="4D4D4F">
                  <a:tint val="75000"/>
                </a:srgbClr>
              </a:solidFill>
            </a:endParaRPr>
          </a:p>
        </p:txBody>
      </p:sp>
      <p:sp>
        <p:nvSpPr>
          <p:cNvPr id="17" name="Content Placeholder 2"/>
          <p:cNvSpPr>
            <a:spLocks noGrp="1"/>
          </p:cNvSpPr>
          <p:nvPr>
            <p:ph idx="1"/>
          </p:nvPr>
        </p:nvSpPr>
        <p:spPr>
          <a:xfrm>
            <a:off x="838200" y="1346304"/>
            <a:ext cx="5278821" cy="4455406"/>
          </a:xfrm>
        </p:spPr>
        <p:txBody>
          <a:bodyPr/>
          <a:lstStyle>
            <a:lvl1pPr>
              <a:spcBef>
                <a:spcPts val="600"/>
              </a:spcBef>
              <a:spcAft>
                <a:spcPts val="6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2"/>
          <p:cNvSpPr>
            <a:spLocks noGrp="1"/>
          </p:cNvSpPr>
          <p:nvPr>
            <p:ph idx="11"/>
          </p:nvPr>
        </p:nvSpPr>
        <p:spPr>
          <a:xfrm>
            <a:off x="6547945" y="1346304"/>
            <a:ext cx="4805855" cy="4455406"/>
          </a:xfrm>
        </p:spPr>
        <p:txBody>
          <a:bodyPr/>
          <a:lstStyle>
            <a:lvl1pPr>
              <a:spcBef>
                <a:spcPts val="600"/>
              </a:spcBef>
              <a:spcAft>
                <a:spcPts val="6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itle 1"/>
          <p:cNvSpPr>
            <a:spLocks noGrp="1"/>
          </p:cNvSpPr>
          <p:nvPr>
            <p:ph type="title"/>
          </p:nvPr>
        </p:nvSpPr>
        <p:spPr>
          <a:xfrm>
            <a:off x="838200" y="588703"/>
            <a:ext cx="10515600" cy="646331"/>
          </a:xfrm>
        </p:spPr>
        <p:txBody>
          <a:bodyPr anchor="t" anchorCtr="0">
            <a:normAutofit/>
          </a:bodyPr>
          <a:lstStyle/>
          <a:p>
            <a:r>
              <a:rPr lang="en-US" dirty="0"/>
              <a:t>Click to edit Master title style</a:t>
            </a:r>
            <a:endParaRPr lang="en-GB" dirty="0"/>
          </a:p>
        </p:txBody>
      </p:sp>
    </p:spTree>
    <p:extLst>
      <p:ext uri="{BB962C8B-B14F-4D97-AF65-F5344CB8AC3E}">
        <p14:creationId xmlns:p14="http://schemas.microsoft.com/office/powerpoint/2010/main" val="10251489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319003"/>
            <a:ext cx="4820033" cy="70082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019823"/>
            <a:ext cx="4820033" cy="372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Slide Number Placeholder 5"/>
          <p:cNvSpPr>
            <a:spLocks noGrp="1"/>
          </p:cNvSpPr>
          <p:nvPr>
            <p:ph type="sldNum" sz="quarter" idx="10"/>
          </p:nvPr>
        </p:nvSpPr>
        <p:spPr>
          <a:xfrm>
            <a:off x="199087" y="6368339"/>
            <a:ext cx="391632" cy="345599"/>
          </a:xfrm>
          <a:prstGeom prst="rect">
            <a:avLst/>
          </a:prstGeom>
        </p:spPr>
        <p:txBody>
          <a:bodyPr anchor="ctr" anchorCtr="0"/>
          <a:lstStyle>
            <a:lvl1pPr algn="l">
              <a:defRPr sz="1100"/>
            </a:lvl1pPr>
          </a:lstStyle>
          <a:p>
            <a:fld id="{A72A18AC-CE6E-42B9-A9BC-71F062A5C50D}" type="slidenum">
              <a:rPr lang="en-GB" smtClean="0">
                <a:solidFill>
                  <a:srgbClr val="4D4D4F"/>
                </a:solidFill>
              </a:rPr>
              <a:pPr/>
              <a:t>‹#›</a:t>
            </a:fld>
            <a:endParaRPr lang="en-GB">
              <a:solidFill>
                <a:srgbClr val="4D4D4F"/>
              </a:solidFill>
            </a:endParaRPr>
          </a:p>
        </p:txBody>
      </p:sp>
      <p:sp>
        <p:nvSpPr>
          <p:cNvPr id="16" name="Footer Placeholder 4"/>
          <p:cNvSpPr>
            <a:spLocks noGrp="1"/>
          </p:cNvSpPr>
          <p:nvPr>
            <p:ph type="ftr" sz="quarter" idx="11"/>
          </p:nvPr>
        </p:nvSpPr>
        <p:spPr>
          <a:xfrm>
            <a:off x="2209800" y="6368339"/>
            <a:ext cx="7147560" cy="365125"/>
          </a:xfrm>
          <a:prstGeom prst="rect">
            <a:avLst/>
          </a:prstGeom>
        </p:spPr>
        <p:txBody>
          <a:bodyPr anchor="ctr" anchorCtr="0"/>
          <a:lstStyle>
            <a:lvl1pPr>
              <a:defRPr sz="1100"/>
            </a:lvl1pPr>
          </a:lstStyle>
          <a:p>
            <a:r>
              <a:rPr lang="en-GB">
                <a:solidFill>
                  <a:srgbClr val="4D4D4F"/>
                </a:solidFill>
              </a:rPr>
              <a:t>TEF Conference 2015</a:t>
            </a:r>
            <a:endParaRPr lang="en-GB" dirty="0">
              <a:solidFill>
                <a:srgbClr val="4D4D4F"/>
              </a:solidFill>
            </a:endParaRPr>
          </a:p>
        </p:txBody>
      </p:sp>
      <p:sp>
        <p:nvSpPr>
          <p:cNvPr id="17" name="Date Placeholder 14"/>
          <p:cNvSpPr>
            <a:spLocks noGrp="1"/>
          </p:cNvSpPr>
          <p:nvPr>
            <p:ph type="dt" sz="half" idx="12"/>
          </p:nvPr>
        </p:nvSpPr>
        <p:spPr>
          <a:xfrm>
            <a:off x="838200" y="6368339"/>
            <a:ext cx="1203960" cy="345599"/>
          </a:xfrm>
          <a:prstGeom prst="rect">
            <a:avLst/>
          </a:prstGeom>
        </p:spPr>
        <p:txBody>
          <a:bodyPr vert="horz" lIns="91440" tIns="45720" rIns="91440" bIns="45720" rtlCol="0" anchor="ctr"/>
          <a:lstStyle>
            <a:lvl1pPr algn="l">
              <a:defRPr sz="1100">
                <a:solidFill>
                  <a:schemeClr val="tx1">
                    <a:tint val="75000"/>
                  </a:schemeClr>
                </a:solidFill>
              </a:defRPr>
            </a:lvl1pPr>
          </a:lstStyle>
          <a:p>
            <a:fld id="{CF96FA51-D7E8-4D77-8794-0206327D6409}" type="datetime6">
              <a:rPr lang="en-GB" smtClean="0">
                <a:solidFill>
                  <a:srgbClr val="4D4D4F">
                    <a:tint val="75000"/>
                  </a:srgbClr>
                </a:solidFill>
              </a:rPr>
              <a:pPr/>
              <a:t>June 23</a:t>
            </a:fld>
            <a:endParaRPr lang="en-GB" dirty="0">
              <a:solidFill>
                <a:srgbClr val="4D4D4F">
                  <a:tint val="75000"/>
                </a:srgbClr>
              </a:solidFill>
            </a:endParaRPr>
          </a:p>
        </p:txBody>
      </p:sp>
      <p:sp>
        <p:nvSpPr>
          <p:cNvPr id="18" name="Title 1"/>
          <p:cNvSpPr>
            <a:spLocks noGrp="1"/>
          </p:cNvSpPr>
          <p:nvPr>
            <p:ph type="title"/>
          </p:nvPr>
        </p:nvSpPr>
        <p:spPr>
          <a:xfrm>
            <a:off x="838200" y="588703"/>
            <a:ext cx="10515600" cy="646331"/>
          </a:xfrm>
        </p:spPr>
        <p:txBody>
          <a:bodyPr anchor="t" anchorCtr="0">
            <a:normAutofit/>
          </a:bodyPr>
          <a:lstStyle/>
          <a:p>
            <a:r>
              <a:rPr lang="en-US" dirty="0"/>
              <a:t>Click to edit Master title style</a:t>
            </a:r>
            <a:endParaRPr lang="en-GB" dirty="0"/>
          </a:p>
        </p:txBody>
      </p:sp>
      <p:sp>
        <p:nvSpPr>
          <p:cNvPr id="19" name="Text Placeholder 2"/>
          <p:cNvSpPr>
            <a:spLocks noGrp="1"/>
          </p:cNvSpPr>
          <p:nvPr>
            <p:ph type="body" idx="13"/>
          </p:nvPr>
        </p:nvSpPr>
        <p:spPr>
          <a:xfrm>
            <a:off x="6533767" y="1319003"/>
            <a:ext cx="4820033" cy="70082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Content Placeholder 3"/>
          <p:cNvSpPr>
            <a:spLocks noGrp="1"/>
          </p:cNvSpPr>
          <p:nvPr>
            <p:ph sz="half" idx="14"/>
          </p:nvPr>
        </p:nvSpPr>
        <p:spPr>
          <a:xfrm>
            <a:off x="6533767" y="2019823"/>
            <a:ext cx="4820033" cy="37255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30797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08028" y="557172"/>
            <a:ext cx="6247360" cy="526030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839788" y="1742087"/>
            <a:ext cx="3779509" cy="407539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Slide Number Placeholder 5"/>
          <p:cNvSpPr>
            <a:spLocks noGrp="1"/>
          </p:cNvSpPr>
          <p:nvPr>
            <p:ph type="sldNum" sz="quarter" idx="4"/>
          </p:nvPr>
        </p:nvSpPr>
        <p:spPr>
          <a:xfrm>
            <a:off x="199087" y="6368339"/>
            <a:ext cx="391632" cy="345599"/>
          </a:xfrm>
          <a:prstGeom prst="rect">
            <a:avLst/>
          </a:prstGeom>
        </p:spPr>
        <p:txBody>
          <a:bodyPr anchor="ctr" anchorCtr="0"/>
          <a:lstStyle>
            <a:lvl1pPr algn="l">
              <a:defRPr sz="1100"/>
            </a:lvl1pPr>
          </a:lstStyle>
          <a:p>
            <a:fld id="{A72A18AC-CE6E-42B9-A9BC-71F062A5C50D}" type="slidenum">
              <a:rPr lang="en-GB" smtClean="0">
                <a:solidFill>
                  <a:srgbClr val="4D4D4F"/>
                </a:solidFill>
              </a:rPr>
              <a:pPr/>
              <a:t>‹#›</a:t>
            </a:fld>
            <a:endParaRPr lang="en-GB">
              <a:solidFill>
                <a:srgbClr val="4D4D4F"/>
              </a:solidFill>
            </a:endParaRPr>
          </a:p>
        </p:txBody>
      </p:sp>
      <p:sp>
        <p:nvSpPr>
          <p:cNvPr id="14" name="Footer Placeholder 4"/>
          <p:cNvSpPr>
            <a:spLocks noGrp="1"/>
          </p:cNvSpPr>
          <p:nvPr>
            <p:ph type="ftr" sz="quarter" idx="3"/>
          </p:nvPr>
        </p:nvSpPr>
        <p:spPr>
          <a:xfrm>
            <a:off x="2209800" y="6368339"/>
            <a:ext cx="7147560" cy="365125"/>
          </a:xfrm>
          <a:prstGeom prst="rect">
            <a:avLst/>
          </a:prstGeom>
        </p:spPr>
        <p:txBody>
          <a:bodyPr anchor="ctr" anchorCtr="0"/>
          <a:lstStyle>
            <a:lvl1pPr>
              <a:defRPr sz="1100"/>
            </a:lvl1pPr>
          </a:lstStyle>
          <a:p>
            <a:r>
              <a:rPr lang="en-GB">
                <a:solidFill>
                  <a:srgbClr val="4D4D4F"/>
                </a:solidFill>
              </a:rPr>
              <a:t>TEF Conference 2015</a:t>
            </a:r>
            <a:endParaRPr lang="en-GB" dirty="0">
              <a:solidFill>
                <a:srgbClr val="4D4D4F"/>
              </a:solidFill>
            </a:endParaRPr>
          </a:p>
        </p:txBody>
      </p:sp>
      <p:sp>
        <p:nvSpPr>
          <p:cNvPr id="15" name="Date Placeholder 14"/>
          <p:cNvSpPr>
            <a:spLocks noGrp="1"/>
          </p:cNvSpPr>
          <p:nvPr>
            <p:ph type="dt" sz="half" idx="10"/>
          </p:nvPr>
        </p:nvSpPr>
        <p:spPr>
          <a:xfrm>
            <a:off x="838200" y="6368339"/>
            <a:ext cx="1203960" cy="345599"/>
          </a:xfrm>
          <a:prstGeom prst="rect">
            <a:avLst/>
          </a:prstGeom>
        </p:spPr>
        <p:txBody>
          <a:bodyPr vert="horz" lIns="91440" tIns="45720" rIns="91440" bIns="45720" rtlCol="0" anchor="ctr"/>
          <a:lstStyle>
            <a:lvl1pPr algn="l">
              <a:defRPr sz="1100">
                <a:solidFill>
                  <a:schemeClr val="tx1">
                    <a:tint val="75000"/>
                  </a:schemeClr>
                </a:solidFill>
              </a:defRPr>
            </a:lvl1pPr>
          </a:lstStyle>
          <a:p>
            <a:fld id="{40A6ADE6-38EF-4424-90BB-2922EAA6F706}" type="datetime6">
              <a:rPr lang="en-GB" smtClean="0">
                <a:solidFill>
                  <a:srgbClr val="4D4D4F">
                    <a:tint val="75000"/>
                  </a:srgbClr>
                </a:solidFill>
              </a:rPr>
              <a:pPr/>
              <a:t>June 23</a:t>
            </a:fld>
            <a:endParaRPr lang="en-GB" dirty="0">
              <a:solidFill>
                <a:srgbClr val="4D4D4F">
                  <a:tint val="75000"/>
                </a:srgbClr>
              </a:solidFill>
            </a:endParaRPr>
          </a:p>
        </p:txBody>
      </p:sp>
      <p:sp>
        <p:nvSpPr>
          <p:cNvPr id="16" name="Title 1"/>
          <p:cNvSpPr>
            <a:spLocks noGrp="1"/>
          </p:cNvSpPr>
          <p:nvPr>
            <p:ph type="title"/>
          </p:nvPr>
        </p:nvSpPr>
        <p:spPr>
          <a:xfrm>
            <a:off x="838200" y="557172"/>
            <a:ext cx="3781035" cy="1003614"/>
          </a:xfrm>
        </p:spPr>
        <p:txBody>
          <a:bodyPr anchor="t" anchorCtr="0">
            <a:normAutofit/>
          </a:bodyPr>
          <a:lstStyle/>
          <a:p>
            <a:r>
              <a:rPr lang="en-US" dirty="0"/>
              <a:t>Click to edit Master title style</a:t>
            </a:r>
            <a:endParaRPr lang="en-GB" dirty="0"/>
          </a:p>
        </p:txBody>
      </p:sp>
    </p:spTree>
    <p:extLst>
      <p:ext uri="{BB962C8B-B14F-4D97-AF65-F5344CB8AC3E}">
        <p14:creationId xmlns:p14="http://schemas.microsoft.com/office/powerpoint/2010/main" val="255591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91277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2" name="Slide Number Placeholder 5"/>
          <p:cNvSpPr>
            <a:spLocks noGrp="1"/>
          </p:cNvSpPr>
          <p:nvPr>
            <p:ph type="sldNum" sz="quarter" idx="4"/>
          </p:nvPr>
        </p:nvSpPr>
        <p:spPr>
          <a:xfrm>
            <a:off x="199087" y="6368339"/>
            <a:ext cx="391632" cy="345599"/>
          </a:xfrm>
          <a:prstGeom prst="rect">
            <a:avLst/>
          </a:prstGeom>
        </p:spPr>
        <p:txBody>
          <a:bodyPr anchor="ctr" anchorCtr="0"/>
          <a:lstStyle>
            <a:lvl1pPr algn="l">
              <a:defRPr sz="1100"/>
            </a:lvl1pPr>
          </a:lstStyle>
          <a:p>
            <a:fld id="{A72A18AC-CE6E-42B9-A9BC-71F062A5C50D}" type="slidenum">
              <a:rPr lang="en-GB" smtClean="0">
                <a:solidFill>
                  <a:srgbClr val="4D4D4F"/>
                </a:solidFill>
              </a:rPr>
              <a:pPr/>
              <a:t>‹#›</a:t>
            </a:fld>
            <a:endParaRPr lang="en-GB">
              <a:solidFill>
                <a:srgbClr val="4D4D4F"/>
              </a:solidFill>
            </a:endParaRPr>
          </a:p>
        </p:txBody>
      </p:sp>
      <p:sp>
        <p:nvSpPr>
          <p:cNvPr id="13" name="Footer Placeholder 4"/>
          <p:cNvSpPr>
            <a:spLocks noGrp="1"/>
          </p:cNvSpPr>
          <p:nvPr>
            <p:ph type="ftr" sz="quarter" idx="3"/>
          </p:nvPr>
        </p:nvSpPr>
        <p:spPr>
          <a:xfrm>
            <a:off x="2209800" y="6368339"/>
            <a:ext cx="7147560" cy="365125"/>
          </a:xfrm>
          <a:prstGeom prst="rect">
            <a:avLst/>
          </a:prstGeom>
        </p:spPr>
        <p:txBody>
          <a:bodyPr anchor="ctr" anchorCtr="0"/>
          <a:lstStyle>
            <a:lvl1pPr>
              <a:defRPr sz="1100"/>
            </a:lvl1pPr>
          </a:lstStyle>
          <a:p>
            <a:r>
              <a:rPr lang="en-GB">
                <a:solidFill>
                  <a:srgbClr val="4D4D4F"/>
                </a:solidFill>
              </a:rPr>
              <a:t>TEF Conference 2015</a:t>
            </a:r>
            <a:endParaRPr lang="en-GB" dirty="0">
              <a:solidFill>
                <a:srgbClr val="4D4D4F"/>
              </a:solidFill>
            </a:endParaRPr>
          </a:p>
        </p:txBody>
      </p:sp>
      <p:sp>
        <p:nvSpPr>
          <p:cNvPr id="14" name="Date Placeholder 14"/>
          <p:cNvSpPr>
            <a:spLocks noGrp="1"/>
          </p:cNvSpPr>
          <p:nvPr>
            <p:ph type="dt" sz="half" idx="2"/>
          </p:nvPr>
        </p:nvSpPr>
        <p:spPr>
          <a:xfrm>
            <a:off x="838200" y="6368339"/>
            <a:ext cx="1203960" cy="345599"/>
          </a:xfrm>
          <a:prstGeom prst="rect">
            <a:avLst/>
          </a:prstGeom>
        </p:spPr>
        <p:txBody>
          <a:bodyPr vert="horz" lIns="91440" tIns="45720" rIns="91440" bIns="45720" rtlCol="0" anchor="ctr"/>
          <a:lstStyle>
            <a:lvl1pPr algn="l">
              <a:defRPr sz="1100">
                <a:solidFill>
                  <a:schemeClr val="tx1">
                    <a:tint val="75000"/>
                  </a:schemeClr>
                </a:solidFill>
              </a:defRPr>
            </a:lvl1pPr>
          </a:lstStyle>
          <a:p>
            <a:fld id="{C0ADB364-D810-410D-8D3B-BF8B2FF73DF2}" type="datetime6">
              <a:rPr lang="en-GB" smtClean="0">
                <a:solidFill>
                  <a:srgbClr val="4D4D4F">
                    <a:tint val="75000"/>
                  </a:srgbClr>
                </a:solidFill>
              </a:rPr>
              <a:pPr/>
              <a:t>June 23</a:t>
            </a:fld>
            <a:endParaRPr lang="en-GB" dirty="0">
              <a:solidFill>
                <a:srgbClr val="4D4D4F">
                  <a:tint val="75000"/>
                </a:srgbClr>
              </a:solidFill>
            </a:endParaRPr>
          </a:p>
        </p:txBody>
      </p:sp>
    </p:spTree>
    <p:extLst>
      <p:ext uri="{BB962C8B-B14F-4D97-AF65-F5344CB8AC3E}">
        <p14:creationId xmlns:p14="http://schemas.microsoft.com/office/powerpoint/2010/main" val="2068752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3_Section Header">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2413658"/>
            <a:ext cx="10515600" cy="2852737"/>
          </a:xfrm>
        </p:spPr>
        <p:txBody>
          <a:bodyPr anchor="b"/>
          <a:lstStyle>
            <a:lvl1pPr>
              <a:defRPr sz="6000">
                <a:solidFill>
                  <a:schemeClr val="bg1"/>
                </a:solidFill>
                <a:effectLst>
                  <a:outerShdw blurRad="50800" dist="38100" dir="2700000" algn="tl" rotWithShape="0">
                    <a:prstClr val="black">
                      <a:alpha val="40000"/>
                    </a:prstClr>
                  </a:outerShdw>
                </a:effectLst>
              </a:defRPr>
            </a:lvl1pPr>
          </a:lstStyle>
          <a:p>
            <a:r>
              <a:rPr lang="en-US" dirty="0"/>
              <a:t>Click to edit Master title style</a:t>
            </a:r>
            <a:endParaRPr lang="en-GB" dirty="0"/>
          </a:p>
        </p:txBody>
      </p:sp>
      <p:sp>
        <p:nvSpPr>
          <p:cNvPr id="3" name="Text Placeholder 2"/>
          <p:cNvSpPr>
            <a:spLocks noGrp="1"/>
          </p:cNvSpPr>
          <p:nvPr>
            <p:ph type="body" idx="1"/>
          </p:nvPr>
        </p:nvSpPr>
        <p:spPr>
          <a:xfrm>
            <a:off x="912770" y="5293383"/>
            <a:ext cx="10515600" cy="673661"/>
          </a:xfrm>
        </p:spPr>
        <p:txBody>
          <a:bodyPr/>
          <a:lstStyle>
            <a:lvl1pPr marL="0" indent="0">
              <a:buNone/>
              <a:defRPr sz="2400">
                <a:solidFill>
                  <a:schemeClr val="bg1"/>
                </a:solidFill>
                <a:effectLst>
                  <a:outerShdw blurRad="50800" dist="38100" dir="2700000" algn="tl" rotWithShape="0">
                    <a:prstClr val="black">
                      <a:alpha val="40000"/>
                    </a:prstClr>
                  </a:outerShdw>
                </a:effectLs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2" name="Slide Number Placeholder 5"/>
          <p:cNvSpPr>
            <a:spLocks noGrp="1"/>
          </p:cNvSpPr>
          <p:nvPr>
            <p:ph type="sldNum" sz="quarter" idx="4"/>
          </p:nvPr>
        </p:nvSpPr>
        <p:spPr>
          <a:xfrm>
            <a:off x="199087" y="6368339"/>
            <a:ext cx="391632" cy="345599"/>
          </a:xfrm>
          <a:prstGeom prst="rect">
            <a:avLst/>
          </a:prstGeom>
        </p:spPr>
        <p:txBody>
          <a:bodyPr anchor="ctr" anchorCtr="0"/>
          <a:lstStyle>
            <a:lvl1pPr algn="l">
              <a:defRPr sz="1100"/>
            </a:lvl1pPr>
          </a:lstStyle>
          <a:p>
            <a:fld id="{A72A18AC-CE6E-42B9-A9BC-71F062A5C50D}" type="slidenum">
              <a:rPr lang="en-GB" smtClean="0">
                <a:solidFill>
                  <a:srgbClr val="4D4D4F"/>
                </a:solidFill>
              </a:rPr>
              <a:pPr/>
              <a:t>‹#›</a:t>
            </a:fld>
            <a:endParaRPr lang="en-GB">
              <a:solidFill>
                <a:srgbClr val="4D4D4F"/>
              </a:solidFill>
            </a:endParaRPr>
          </a:p>
        </p:txBody>
      </p:sp>
      <p:sp>
        <p:nvSpPr>
          <p:cNvPr id="13" name="Footer Placeholder 4"/>
          <p:cNvSpPr>
            <a:spLocks noGrp="1"/>
          </p:cNvSpPr>
          <p:nvPr>
            <p:ph type="ftr" sz="quarter" idx="3"/>
          </p:nvPr>
        </p:nvSpPr>
        <p:spPr>
          <a:xfrm>
            <a:off x="2209800" y="6368339"/>
            <a:ext cx="7147560" cy="365125"/>
          </a:xfrm>
          <a:prstGeom prst="rect">
            <a:avLst/>
          </a:prstGeom>
        </p:spPr>
        <p:txBody>
          <a:bodyPr anchor="ctr" anchorCtr="0"/>
          <a:lstStyle>
            <a:lvl1pPr>
              <a:defRPr sz="1100"/>
            </a:lvl1pPr>
          </a:lstStyle>
          <a:p>
            <a:r>
              <a:rPr lang="en-GB">
                <a:solidFill>
                  <a:srgbClr val="4D4D4F"/>
                </a:solidFill>
              </a:rPr>
              <a:t>TEF Conference 2015</a:t>
            </a:r>
            <a:endParaRPr lang="en-GB" dirty="0">
              <a:solidFill>
                <a:srgbClr val="4D4D4F"/>
              </a:solidFill>
            </a:endParaRPr>
          </a:p>
        </p:txBody>
      </p:sp>
      <p:sp>
        <p:nvSpPr>
          <p:cNvPr id="14" name="Date Placeholder 14"/>
          <p:cNvSpPr>
            <a:spLocks noGrp="1"/>
          </p:cNvSpPr>
          <p:nvPr>
            <p:ph type="dt" sz="half" idx="2"/>
          </p:nvPr>
        </p:nvSpPr>
        <p:spPr>
          <a:xfrm>
            <a:off x="838200" y="6368339"/>
            <a:ext cx="1203960" cy="345599"/>
          </a:xfrm>
          <a:prstGeom prst="rect">
            <a:avLst/>
          </a:prstGeom>
        </p:spPr>
        <p:txBody>
          <a:bodyPr vert="horz" lIns="91440" tIns="45720" rIns="91440" bIns="45720" rtlCol="0" anchor="ctr"/>
          <a:lstStyle>
            <a:lvl1pPr algn="l">
              <a:defRPr sz="1100">
                <a:solidFill>
                  <a:schemeClr val="tx1">
                    <a:tint val="75000"/>
                  </a:schemeClr>
                </a:solidFill>
              </a:defRPr>
            </a:lvl1pPr>
          </a:lstStyle>
          <a:p>
            <a:fld id="{EDB4407F-993F-4EC0-AE0E-41DE21BFFADB}" type="datetime6">
              <a:rPr lang="en-GB" smtClean="0">
                <a:solidFill>
                  <a:srgbClr val="4D4D4F">
                    <a:tint val="75000"/>
                  </a:srgbClr>
                </a:solidFill>
              </a:rPr>
              <a:pPr/>
              <a:t>June 23</a:t>
            </a:fld>
            <a:endParaRPr lang="en-GB" dirty="0">
              <a:solidFill>
                <a:srgbClr val="4D4D4F">
                  <a:tint val="75000"/>
                </a:srgbClr>
              </a:solidFill>
            </a:endParaRPr>
          </a:p>
        </p:txBody>
      </p:sp>
    </p:spTree>
    <p:extLst>
      <p:ext uri="{BB962C8B-B14F-4D97-AF65-F5344CB8AC3E}">
        <p14:creationId xmlns:p14="http://schemas.microsoft.com/office/powerpoint/2010/main" val="895279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7C3C7-C2CF-A9AD-3155-6C129D8AA4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42EC9D8-34D2-FA73-F1AE-B623EB4CDC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F449FB-4946-7180-38C0-F303DCD3D585}"/>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5" name="Footer Placeholder 4">
            <a:extLst>
              <a:ext uri="{FF2B5EF4-FFF2-40B4-BE49-F238E27FC236}">
                <a16:creationId xmlns:a16="http://schemas.microsoft.com/office/drawing/2014/main" id="{26F4EA5F-23F8-C2E9-DA25-F294B1A68C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39BEA3-EC21-FDF2-01F1-176E69B839D3}"/>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1539843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E40E9-B2C3-30CE-3DC4-C48C4100F25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02D397C-C502-67E2-865E-1D72F9C1E0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8D0E72-C069-229F-2CF2-0CE593424254}"/>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5" name="Footer Placeholder 4">
            <a:extLst>
              <a:ext uri="{FF2B5EF4-FFF2-40B4-BE49-F238E27FC236}">
                <a16:creationId xmlns:a16="http://schemas.microsoft.com/office/drawing/2014/main" id="{DB00F066-7A5C-9F66-9A3B-0C45F9A360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9223B9-73E0-0C20-8C68-F84F031C9E4A}"/>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2615026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2BE09-2336-5EA3-4CAA-74F9799B92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0A8537E-CD05-A3A2-F336-452DC58DC6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893E2C4-1349-541F-4DBF-3ACB6134D04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95AD854-FC60-34A4-CC5B-2BB39A1787D3}"/>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6" name="Footer Placeholder 5">
            <a:extLst>
              <a:ext uri="{FF2B5EF4-FFF2-40B4-BE49-F238E27FC236}">
                <a16:creationId xmlns:a16="http://schemas.microsoft.com/office/drawing/2014/main" id="{F77D9055-13FE-9E04-C2C9-704A5E48319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F16E03-6F15-68AA-7B96-2AC6121AFCA4}"/>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1349825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F5AE9-A316-49E3-DFF1-BEF0FDA67C8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8C34A0A-EEBE-8132-7B66-D77D2612B0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53C508-ED14-28FB-06E6-02254E3DCE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CC1D984-15D4-5F72-ED57-E33660B674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CB4511-1A92-9EF6-A9AD-09288BFCEF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D5BB35F-662F-B597-1158-BDF24056DC91}"/>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8" name="Footer Placeholder 7">
            <a:extLst>
              <a:ext uri="{FF2B5EF4-FFF2-40B4-BE49-F238E27FC236}">
                <a16:creationId xmlns:a16="http://schemas.microsoft.com/office/drawing/2014/main" id="{ADA20691-7C36-B3F4-85F5-FC26ADDC448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F310FA7-7DFC-3F7F-EC4A-72DDFD47838F}"/>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2187917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C429C-DA25-54C9-5388-CE213856AFE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701FC8B-BD04-C2EE-DDEE-2052840F2124}"/>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4" name="Footer Placeholder 3">
            <a:extLst>
              <a:ext uri="{FF2B5EF4-FFF2-40B4-BE49-F238E27FC236}">
                <a16:creationId xmlns:a16="http://schemas.microsoft.com/office/drawing/2014/main" id="{8620033D-8C36-9919-22D8-D614D684A8B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64B036-A7F3-2CF2-F71F-69015C70BFFF}"/>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4147106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16F243-A739-5C8C-1E22-41DD2E275C9B}"/>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3" name="Footer Placeholder 2">
            <a:extLst>
              <a:ext uri="{FF2B5EF4-FFF2-40B4-BE49-F238E27FC236}">
                <a16:creationId xmlns:a16="http://schemas.microsoft.com/office/drawing/2014/main" id="{54CFE763-393F-D816-1EA1-42A049B2732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158F5C6-BEF1-E1F2-0095-4204F81204FD}"/>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2355890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427F5-44C9-61AD-4DC8-2B00939EDC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ED65C74-17BA-2373-70BD-777D78F17C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DC9334-0F29-FFBE-78EE-590FFA9959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E7811B-4E47-1DD3-5A63-7EBB5FACFF8E}"/>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6" name="Footer Placeholder 5">
            <a:extLst>
              <a:ext uri="{FF2B5EF4-FFF2-40B4-BE49-F238E27FC236}">
                <a16:creationId xmlns:a16="http://schemas.microsoft.com/office/drawing/2014/main" id="{B44CA184-5737-0B09-076E-A3181793352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E6A053-972A-EF38-37E8-6769DA2ADCE1}"/>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2006900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75325-C175-EDEE-94C8-DAE827A4B3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AAE15D9-BF5F-5A02-0A0F-B7A4A9099F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DD10A4-0A86-5639-D119-D426AB1FE5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CA3875-FF0A-9EE7-7640-2A721334B24E}"/>
              </a:ext>
            </a:extLst>
          </p:cNvPr>
          <p:cNvSpPr>
            <a:spLocks noGrp="1"/>
          </p:cNvSpPr>
          <p:nvPr>
            <p:ph type="dt" sz="half" idx="10"/>
          </p:nvPr>
        </p:nvSpPr>
        <p:spPr/>
        <p:txBody>
          <a:bodyPr/>
          <a:lstStyle/>
          <a:p>
            <a:fld id="{73251C10-ECA6-4862-87D3-90FA13950004}" type="datetimeFigureOut">
              <a:rPr lang="en-GB" smtClean="0"/>
              <a:t>01/06/2023</a:t>
            </a:fld>
            <a:endParaRPr lang="en-GB"/>
          </a:p>
        </p:txBody>
      </p:sp>
      <p:sp>
        <p:nvSpPr>
          <p:cNvPr id="6" name="Footer Placeholder 5">
            <a:extLst>
              <a:ext uri="{FF2B5EF4-FFF2-40B4-BE49-F238E27FC236}">
                <a16:creationId xmlns:a16="http://schemas.microsoft.com/office/drawing/2014/main" id="{54F99F3E-842E-B14F-1122-6F36481CD2D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A81A21-FBAC-CCB1-7EAA-8CDF86E3C3DC}"/>
              </a:ext>
            </a:extLst>
          </p:cNvPr>
          <p:cNvSpPr>
            <a:spLocks noGrp="1"/>
          </p:cNvSpPr>
          <p:nvPr>
            <p:ph type="sldNum" sz="quarter" idx="12"/>
          </p:nvPr>
        </p:nvSpPr>
        <p:spPr/>
        <p:txBody>
          <a:bodyPr/>
          <a:lstStyle/>
          <a:p>
            <a:fld id="{2CC20F13-11C4-4904-AAE7-BBC89DC0182D}" type="slidenum">
              <a:rPr lang="en-GB" smtClean="0"/>
              <a:t>‹#›</a:t>
            </a:fld>
            <a:endParaRPr lang="en-GB"/>
          </a:p>
        </p:txBody>
      </p:sp>
    </p:spTree>
    <p:extLst>
      <p:ext uri="{BB962C8B-B14F-4D97-AF65-F5344CB8AC3E}">
        <p14:creationId xmlns:p14="http://schemas.microsoft.com/office/powerpoint/2010/main" val="619206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8A22A7-72B6-84FB-329E-08A4C856A3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9B80E49-B0CB-5B98-93B8-59C2F76694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D3E2FA-EC1C-4A42-A8A6-5AE3F87476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251C10-ECA6-4862-87D3-90FA13950004}" type="datetimeFigureOut">
              <a:rPr lang="en-GB" smtClean="0"/>
              <a:t>01/06/2023</a:t>
            </a:fld>
            <a:endParaRPr lang="en-GB"/>
          </a:p>
        </p:txBody>
      </p:sp>
      <p:sp>
        <p:nvSpPr>
          <p:cNvPr id="5" name="Footer Placeholder 4">
            <a:extLst>
              <a:ext uri="{FF2B5EF4-FFF2-40B4-BE49-F238E27FC236}">
                <a16:creationId xmlns:a16="http://schemas.microsoft.com/office/drawing/2014/main" id="{F4734886-E91A-A026-1987-49E53CBAA7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FE998AA-29F3-B03C-B256-02E5B1AEEA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20F13-11C4-4904-AAE7-BBC89DC0182D}" type="slidenum">
              <a:rPr lang="en-GB" smtClean="0"/>
              <a:t>‹#›</a:t>
            </a:fld>
            <a:endParaRPr lang="en-GB"/>
          </a:p>
        </p:txBody>
      </p:sp>
    </p:spTree>
    <p:extLst>
      <p:ext uri="{BB962C8B-B14F-4D97-AF65-F5344CB8AC3E}">
        <p14:creationId xmlns:p14="http://schemas.microsoft.com/office/powerpoint/2010/main" val="1157996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p:nvSpPr>
        <p:spPr>
          <a:xfrm>
            <a:off x="0" y="6176963"/>
            <a:ext cx="12192000" cy="681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cxnSp>
        <p:nvCxnSpPr>
          <p:cNvPr id="10" name="Straight Connector 9"/>
          <p:cNvCxnSpPr/>
          <p:nvPr/>
        </p:nvCxnSpPr>
        <p:spPr>
          <a:xfrm>
            <a:off x="0" y="6176963"/>
            <a:ext cx="12192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Slide Number Placeholder 5"/>
          <p:cNvSpPr>
            <a:spLocks noGrp="1"/>
          </p:cNvSpPr>
          <p:nvPr>
            <p:ph type="sldNum" sz="quarter" idx="4"/>
          </p:nvPr>
        </p:nvSpPr>
        <p:spPr>
          <a:xfrm>
            <a:off x="199087" y="6368339"/>
            <a:ext cx="391632" cy="345599"/>
          </a:xfrm>
          <a:prstGeom prst="rect">
            <a:avLst/>
          </a:prstGeom>
        </p:spPr>
        <p:txBody>
          <a:bodyPr anchor="ctr" anchorCtr="0"/>
          <a:lstStyle>
            <a:lvl1pPr algn="l">
              <a:defRPr sz="1100"/>
            </a:lvl1pPr>
          </a:lstStyle>
          <a:p>
            <a:fld id="{A72A18AC-CE6E-42B9-A9BC-71F062A5C50D}" type="slidenum">
              <a:rPr lang="en-GB" smtClean="0">
                <a:solidFill>
                  <a:srgbClr val="4D4D4F"/>
                </a:solidFill>
              </a:rPr>
              <a:pPr/>
              <a:t>‹#›</a:t>
            </a:fld>
            <a:endParaRPr lang="en-GB">
              <a:solidFill>
                <a:srgbClr val="4D4D4F"/>
              </a:solidFill>
            </a:endParaRPr>
          </a:p>
        </p:txBody>
      </p:sp>
      <p:sp>
        <p:nvSpPr>
          <p:cNvPr id="19" name="Footer Placeholder 4"/>
          <p:cNvSpPr>
            <a:spLocks noGrp="1"/>
          </p:cNvSpPr>
          <p:nvPr>
            <p:ph type="ftr" sz="quarter" idx="3"/>
          </p:nvPr>
        </p:nvSpPr>
        <p:spPr>
          <a:xfrm>
            <a:off x="2209800" y="6368339"/>
            <a:ext cx="7147560" cy="365125"/>
          </a:xfrm>
          <a:prstGeom prst="rect">
            <a:avLst/>
          </a:prstGeom>
        </p:spPr>
        <p:txBody>
          <a:bodyPr anchor="ctr" anchorCtr="0"/>
          <a:lstStyle>
            <a:lvl1pPr>
              <a:defRPr sz="1100"/>
            </a:lvl1pPr>
          </a:lstStyle>
          <a:p>
            <a:r>
              <a:rPr lang="en-GB">
                <a:solidFill>
                  <a:srgbClr val="4D4D4F"/>
                </a:solidFill>
              </a:rPr>
              <a:t>TEF Conference 2015</a:t>
            </a:r>
            <a:endParaRPr lang="en-GB" dirty="0">
              <a:solidFill>
                <a:srgbClr val="4D4D4F"/>
              </a:solidFill>
            </a:endParaRPr>
          </a:p>
        </p:txBody>
      </p:sp>
      <p:sp>
        <p:nvSpPr>
          <p:cNvPr id="20" name="Date Placeholder 14"/>
          <p:cNvSpPr>
            <a:spLocks noGrp="1"/>
          </p:cNvSpPr>
          <p:nvPr>
            <p:ph type="dt" sz="half" idx="2"/>
          </p:nvPr>
        </p:nvSpPr>
        <p:spPr>
          <a:xfrm>
            <a:off x="838200" y="6368339"/>
            <a:ext cx="1203960" cy="345599"/>
          </a:xfrm>
          <a:prstGeom prst="rect">
            <a:avLst/>
          </a:prstGeom>
        </p:spPr>
        <p:txBody>
          <a:bodyPr vert="horz" lIns="91440" tIns="45720" rIns="91440" bIns="45720" rtlCol="0" anchor="ctr"/>
          <a:lstStyle>
            <a:lvl1pPr algn="l">
              <a:defRPr sz="1100">
                <a:solidFill>
                  <a:schemeClr val="tx1">
                    <a:tint val="75000"/>
                  </a:schemeClr>
                </a:solidFill>
              </a:defRPr>
            </a:lvl1pPr>
          </a:lstStyle>
          <a:p>
            <a:fld id="{AA87F8D6-7D05-4DC3-A9CF-3E502843E2AB}" type="datetime6">
              <a:rPr lang="en-GB" smtClean="0">
                <a:solidFill>
                  <a:srgbClr val="4D4D4F">
                    <a:tint val="75000"/>
                  </a:srgbClr>
                </a:solidFill>
              </a:rPr>
              <a:pPr/>
              <a:t>June 23</a:t>
            </a:fld>
            <a:endParaRPr lang="en-GB" dirty="0">
              <a:solidFill>
                <a:srgbClr val="4D4D4F">
                  <a:tint val="75000"/>
                </a:srgbClr>
              </a:solidFill>
            </a:endParaRPr>
          </a:p>
        </p:txBody>
      </p:sp>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44554" y="6302443"/>
            <a:ext cx="1339360" cy="441989"/>
          </a:xfrm>
          <a:prstGeom prst="rect">
            <a:avLst/>
          </a:prstGeom>
        </p:spPr>
      </p:pic>
    </p:spTree>
    <p:extLst>
      <p:ext uri="{BB962C8B-B14F-4D97-AF65-F5344CB8AC3E}">
        <p14:creationId xmlns:p14="http://schemas.microsoft.com/office/powerpoint/2010/main" val="188276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p:txStyles>
    <p:titleStyle>
      <a:lvl1pPr algn="l" defTabSz="9144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1200"/>
        </a:spcAft>
        <a:buFontTx/>
        <a:buBlip>
          <a:blip r:embed="rId9"/>
        </a:buBlip>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spcAft>
          <a:spcPts val="600"/>
        </a:spcAft>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mailto:s.elkington@tees.ac.uk"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www.advance-he.ac.uk/programmes-events/events/assessment-and-feedback-symposium-2021#Abstracts" TargetMode="Externa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hyperlink" Target="https://sehej.raise-network.com/raise/issue/view/76" TargetMode="Externa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jisc.ac.uk/guides/principles-of-good-assessment-and-feedback?msclkid=be2b996dd09b11ec982fc83499733f35"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hyperlink" Target="https://s3.eu-west-2.amazonaws.com/assets.creode.advancehe-document-manager/documents/advance-he/AdvHE_Assessment_Feedback_postpandemic_1625736998.pdf?X-Amz-Content-Sha256=UNSIGNED-PAYLOAD&amp;X-Amz-Algorithm=AWS4-HMAC-SHA256&amp;X-Amz-Credential=AKIATYAYEYO3HUY745WI%2F20220509%2Feu-west-2%2Fs3%2Faws4_request&amp;X-Amz-Date=20220509T201802Z&amp;X-Amz-SignedHeaders=host&amp;X-Amz-Expires=604800&amp;X-Amz-Signature=b1f1b917a39a84c4d68a3197c5758a8f1a2ee3942eb82feab20a547979269023"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a:extLst>
              <a:ext uri="{FF2B5EF4-FFF2-40B4-BE49-F238E27FC236}">
                <a16:creationId xmlns:a16="http://schemas.microsoft.com/office/drawing/2014/main" id="{1F1F1DD2-0E1F-8925-C8F1-7D0B3FA806F9}"/>
              </a:ext>
            </a:extLst>
          </p:cNvPr>
          <p:cNvPicPr>
            <a:picLocks noChangeAspect="1"/>
          </p:cNvPicPr>
          <p:nvPr/>
        </p:nvPicPr>
        <p:blipFill rotWithShape="1">
          <a:blip r:embed="rId3">
            <a:duotone>
              <a:schemeClr val="bg2">
                <a:shade val="45000"/>
                <a:satMod val="135000"/>
              </a:schemeClr>
              <a:prstClr val="white"/>
            </a:duotone>
            <a:alphaModFix amt="35000"/>
          </a:blip>
          <a:srcRect t="23000" b="14500"/>
          <a:stretch/>
        </p:blipFill>
        <p:spPr>
          <a:xfrm>
            <a:off x="20" y="10"/>
            <a:ext cx="12191980" cy="6857990"/>
          </a:xfrm>
          <a:prstGeom prst="rect">
            <a:avLst/>
          </a:prstGeom>
        </p:spPr>
      </p:pic>
      <p:sp>
        <p:nvSpPr>
          <p:cNvPr id="2" name="Title 1">
            <a:extLst>
              <a:ext uri="{FF2B5EF4-FFF2-40B4-BE49-F238E27FC236}">
                <a16:creationId xmlns:a16="http://schemas.microsoft.com/office/drawing/2014/main" id="{8D3F3993-B311-E696-6D14-D93E013ABD65}"/>
              </a:ext>
            </a:extLst>
          </p:cNvPr>
          <p:cNvSpPr>
            <a:spLocks noGrp="1"/>
          </p:cNvSpPr>
          <p:nvPr>
            <p:ph type="ctrTitle"/>
          </p:nvPr>
        </p:nvSpPr>
        <p:spPr>
          <a:xfrm>
            <a:off x="1207658" y="153764"/>
            <a:ext cx="10058400" cy="3566160"/>
          </a:xfrm>
        </p:spPr>
        <p:txBody>
          <a:bodyPr>
            <a:normAutofit/>
          </a:bodyPr>
          <a:lstStyle/>
          <a:p>
            <a:pPr algn="l"/>
            <a:r>
              <a:rPr lang="en-US" sz="6000" b="1" dirty="0"/>
              <a:t>What matters most in inclusive assessment and the need for new pragmatic regimes</a:t>
            </a:r>
            <a:endParaRPr lang="en-GB" sz="6000" b="1" dirty="0"/>
          </a:p>
        </p:txBody>
      </p:sp>
      <p:sp>
        <p:nvSpPr>
          <p:cNvPr id="3" name="Subtitle 2">
            <a:extLst>
              <a:ext uri="{FF2B5EF4-FFF2-40B4-BE49-F238E27FC236}">
                <a16:creationId xmlns:a16="http://schemas.microsoft.com/office/drawing/2014/main" id="{CC54D614-30A0-6567-A84A-297E70F10250}"/>
              </a:ext>
            </a:extLst>
          </p:cNvPr>
          <p:cNvSpPr>
            <a:spLocks noGrp="1"/>
          </p:cNvSpPr>
          <p:nvPr>
            <p:ph type="subTitle" idx="1"/>
          </p:nvPr>
        </p:nvSpPr>
        <p:spPr>
          <a:xfrm>
            <a:off x="983226" y="4319793"/>
            <a:ext cx="9144000" cy="1655762"/>
          </a:xfrm>
        </p:spPr>
        <p:txBody>
          <a:bodyPr>
            <a:normAutofit/>
          </a:bodyPr>
          <a:lstStyle/>
          <a:p>
            <a:pPr algn="l"/>
            <a:r>
              <a:rPr lang="en-US" dirty="0">
                <a:solidFill>
                  <a:schemeClr val="tx1">
                    <a:lumMod val="85000"/>
                    <a:lumOff val="15000"/>
                  </a:schemeClr>
                </a:solidFill>
              </a:rPr>
              <a:t>	</a:t>
            </a:r>
            <a:r>
              <a:rPr lang="en-US" dirty="0">
                <a:solidFill>
                  <a:schemeClr val="tx1">
                    <a:lumMod val="85000"/>
                    <a:lumOff val="15000"/>
                  </a:schemeClr>
                </a:solidFill>
                <a:latin typeface="Avenir Next LT Pro" panose="020B0504020202020204" pitchFamily="34" charset="0"/>
              </a:rPr>
              <a:t>Professor Sam Elkington, Teesside University </a:t>
            </a:r>
          </a:p>
          <a:p>
            <a:pPr algn="l"/>
            <a:endParaRPr kumimoji="0" lang="en-US" sz="100" b="0" i="0" u="none" strike="noStrike" kern="1200" cap="none" spc="0" normalizeH="0" baseline="0" noProof="0" dirty="0">
              <a:ln>
                <a:noFill/>
              </a:ln>
              <a:solidFill>
                <a:schemeClr val="tx1">
                  <a:lumMod val="85000"/>
                  <a:lumOff val="15000"/>
                </a:schemeClr>
              </a:solidFill>
              <a:effectLst/>
              <a:uLnTx/>
              <a:uFillTx/>
              <a:latin typeface="Avenir Next LT Pro" panose="020B0504020202020204" pitchFamily="34" charset="0"/>
              <a:ea typeface="+mn-ea"/>
              <a:cs typeface="+mn-cs"/>
            </a:endParaRPr>
          </a:p>
          <a:p>
            <a:pPr algn="l"/>
            <a:r>
              <a:rPr lang="en-US" dirty="0">
                <a:solidFill>
                  <a:schemeClr val="tx1">
                    <a:lumMod val="85000"/>
                    <a:lumOff val="15000"/>
                  </a:schemeClr>
                </a:solidFill>
                <a:latin typeface="Avenir Next LT Pro" panose="020B0504020202020204" pitchFamily="34" charset="0"/>
              </a:rPr>
              <a:t>	</a:t>
            </a:r>
            <a:r>
              <a:rPr kumimoji="0" lang="en-US" sz="2400" b="0" i="0" u="none" strike="noStrike" kern="1200" cap="none" spc="0" normalizeH="0" baseline="0" noProof="0" dirty="0">
                <a:ln>
                  <a:noFill/>
                </a:ln>
                <a:solidFill>
                  <a:prstClr val="black"/>
                </a:solidFill>
                <a:effectLst/>
                <a:uLnTx/>
                <a:uFillTx/>
                <a:latin typeface="Avenir Next LT Pro Light"/>
                <a:ea typeface="+mn-ea"/>
                <a:cs typeface="+mn-cs"/>
              </a:rPr>
              <a:t>Email: </a:t>
            </a:r>
            <a:r>
              <a:rPr kumimoji="0" lang="en-US" sz="2400" b="0" i="0" u="none" strike="noStrike" kern="1200" cap="none" spc="0" normalizeH="0" baseline="0" noProof="0" dirty="0">
                <a:ln>
                  <a:noFill/>
                </a:ln>
                <a:solidFill>
                  <a:srgbClr val="0070C0"/>
                </a:solidFill>
                <a:effectLst/>
                <a:uLnTx/>
                <a:uFillTx/>
                <a:latin typeface="Avenir Next LT Pro Light"/>
                <a:ea typeface="+mn-ea"/>
                <a:cs typeface="+mn-cs"/>
                <a:hlinkClick r:id="rId4">
                  <a:extLst>
                    <a:ext uri="{A12FA001-AC4F-418D-AE19-62706E023703}">
                      <ahyp:hlinkClr xmlns:ahyp="http://schemas.microsoft.com/office/drawing/2018/hyperlinkcolor" val="tx"/>
                    </a:ext>
                  </a:extLst>
                </a:hlinkClick>
              </a:rPr>
              <a:t>s.elkington@tees.ac.uk</a:t>
            </a:r>
            <a:r>
              <a:rPr kumimoji="0" lang="en-US" sz="2400" b="0" i="0" u="none" strike="noStrike" kern="1200" cap="none" spc="0" normalizeH="0" baseline="0" noProof="0" dirty="0">
                <a:ln>
                  <a:noFill/>
                </a:ln>
                <a:solidFill>
                  <a:srgbClr val="0070C0"/>
                </a:solidFill>
                <a:effectLst/>
                <a:uLnTx/>
                <a:uFillTx/>
                <a:latin typeface="Avenir Next LT Pro Light"/>
                <a:ea typeface="+mn-ea"/>
                <a:cs typeface="+mn-cs"/>
              </a:rPr>
              <a:t>           </a:t>
            </a:r>
            <a:r>
              <a:rPr kumimoji="0" lang="en-US" sz="2400" b="0" i="0" u="none" strike="noStrike" kern="1200" cap="none" spc="0" normalizeH="0" baseline="0" noProof="0" dirty="0">
                <a:ln>
                  <a:noFill/>
                </a:ln>
                <a:solidFill>
                  <a:prstClr val="black"/>
                </a:solidFill>
                <a:effectLst/>
                <a:uLnTx/>
                <a:uFillTx/>
                <a:latin typeface="Avenir Next LT Pro Light"/>
                <a:ea typeface="+mn-ea"/>
                <a:cs typeface="+mn-cs"/>
              </a:rPr>
              <a:t>@sd_elkington</a:t>
            </a:r>
            <a:r>
              <a:rPr kumimoji="0" lang="en-US" sz="2400" b="0" i="0" u="none" strike="noStrike" kern="1200" cap="none" spc="0" normalizeH="0" baseline="0" noProof="0" dirty="0">
                <a:ln>
                  <a:noFill/>
                </a:ln>
                <a:solidFill>
                  <a:srgbClr val="0070C0"/>
                </a:solidFill>
                <a:effectLst/>
                <a:uLnTx/>
                <a:uFillTx/>
                <a:latin typeface="Avenir Next LT Pro Light"/>
                <a:ea typeface="+mn-ea"/>
                <a:cs typeface="+mn-cs"/>
              </a:rPr>
              <a:t> </a:t>
            </a:r>
            <a:endParaRPr kumimoji="0" lang="en-GB" sz="2400" b="0" i="0" u="none" strike="noStrike" kern="1200" cap="none" spc="0" normalizeH="0" baseline="0" noProof="0" dirty="0">
              <a:ln>
                <a:noFill/>
              </a:ln>
              <a:solidFill>
                <a:srgbClr val="0070C0"/>
              </a:solidFill>
              <a:effectLst/>
              <a:uLnTx/>
              <a:uFillTx/>
              <a:latin typeface="Avenir Next LT Pro Light"/>
              <a:ea typeface="+mn-ea"/>
              <a:cs typeface="+mn-cs"/>
            </a:endParaRPr>
          </a:p>
          <a:p>
            <a:endParaRPr lang="en-GB" dirty="0">
              <a:solidFill>
                <a:schemeClr val="tx1">
                  <a:lumMod val="85000"/>
                  <a:lumOff val="15000"/>
                </a:schemeClr>
              </a:solidFill>
            </a:endParaRPr>
          </a:p>
        </p:txBody>
      </p:sp>
      <p:pic>
        <p:nvPicPr>
          <p:cNvPr id="5" name="Picture 4">
            <a:extLst>
              <a:ext uri="{FF2B5EF4-FFF2-40B4-BE49-F238E27FC236}">
                <a16:creationId xmlns:a16="http://schemas.microsoft.com/office/drawing/2014/main" id="{79F67318-628D-A39D-040D-75F13C8DD24B}"/>
              </a:ext>
            </a:extLst>
          </p:cNvPr>
          <p:cNvPicPr>
            <a:picLocks noChangeAspect="1"/>
          </p:cNvPicPr>
          <p:nvPr/>
        </p:nvPicPr>
        <p:blipFill>
          <a:blip r:embed="rId5"/>
          <a:stretch>
            <a:fillRect/>
          </a:stretch>
        </p:blipFill>
        <p:spPr>
          <a:xfrm>
            <a:off x="2929615" y="5975555"/>
            <a:ext cx="6332769" cy="396274"/>
          </a:xfrm>
          <a:prstGeom prst="rect">
            <a:avLst/>
          </a:prstGeom>
        </p:spPr>
      </p:pic>
    </p:spTree>
    <p:extLst>
      <p:ext uri="{BB962C8B-B14F-4D97-AF65-F5344CB8AC3E}">
        <p14:creationId xmlns:p14="http://schemas.microsoft.com/office/powerpoint/2010/main" val="2440337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CE46F-5F0B-461B-AC41-275EB84066A6}"/>
              </a:ext>
            </a:extLst>
          </p:cNvPr>
          <p:cNvSpPr>
            <a:spLocks noGrp="1"/>
          </p:cNvSpPr>
          <p:nvPr>
            <p:ph idx="1"/>
          </p:nvPr>
        </p:nvSpPr>
        <p:spPr>
          <a:xfrm>
            <a:off x="712948" y="1755407"/>
            <a:ext cx="4760827" cy="5857301"/>
          </a:xfrm>
        </p:spPr>
        <p:txBody>
          <a:bodyPr>
            <a:normAutofit/>
          </a:bodyPr>
          <a:lstStyle/>
          <a:p>
            <a:pPr marL="0" indent="0">
              <a:buNone/>
            </a:pPr>
            <a:r>
              <a:rPr lang="en-US" sz="2000" b="1" dirty="0">
                <a:solidFill>
                  <a:schemeClr val="tx1">
                    <a:lumMod val="50000"/>
                  </a:schemeClr>
                </a:solidFill>
              </a:rPr>
              <a:t>The learning benefits of collaborative digital tools  </a:t>
            </a:r>
          </a:p>
          <a:p>
            <a:pPr marL="0" indent="0">
              <a:buNone/>
            </a:pPr>
            <a:endParaRPr lang="en-US" sz="100" dirty="0"/>
          </a:p>
          <a:p>
            <a:pPr marL="0" indent="0">
              <a:buNone/>
            </a:pPr>
            <a:r>
              <a:rPr lang="en-US" sz="1800" i="1" dirty="0">
                <a:solidFill>
                  <a:schemeClr val="tx1">
                    <a:lumMod val="50000"/>
                  </a:schemeClr>
                </a:solidFill>
              </a:rPr>
              <a:t>Enabled key aspects of inclusive practice</a:t>
            </a:r>
            <a:r>
              <a:rPr lang="en-US" sz="1800" dirty="0">
                <a:solidFill>
                  <a:schemeClr val="tx1">
                    <a:lumMod val="50000"/>
                  </a:schemeClr>
                </a:solidFill>
              </a:rPr>
              <a:t>: </a:t>
            </a:r>
          </a:p>
          <a:p>
            <a:pPr marL="0" indent="0">
              <a:buNone/>
            </a:pPr>
            <a:endParaRPr lang="en-US" sz="800" dirty="0">
              <a:solidFill>
                <a:schemeClr val="tx1">
                  <a:lumMod val="50000"/>
                </a:schemeClr>
              </a:solidFill>
            </a:endParaRPr>
          </a:p>
          <a:p>
            <a:pPr lvl="1"/>
            <a:r>
              <a:rPr lang="en-US" sz="1800" b="1" dirty="0">
                <a:solidFill>
                  <a:schemeClr val="tx1">
                    <a:lumMod val="50000"/>
                  </a:schemeClr>
                </a:solidFill>
              </a:rPr>
              <a:t>Collaboration</a:t>
            </a:r>
            <a:r>
              <a:rPr lang="en-US" sz="1800" dirty="0">
                <a:solidFill>
                  <a:schemeClr val="tx1">
                    <a:lumMod val="50000"/>
                  </a:schemeClr>
                </a:solidFill>
              </a:rPr>
              <a:t> </a:t>
            </a:r>
            <a:r>
              <a:rPr lang="en-US" sz="1600" dirty="0">
                <a:solidFill>
                  <a:schemeClr val="tx1">
                    <a:lumMod val="50000"/>
                  </a:schemeClr>
                </a:solidFill>
              </a:rPr>
              <a:t>(peer review / feedback)</a:t>
            </a:r>
          </a:p>
          <a:p>
            <a:pPr marL="457200" lvl="1" indent="0">
              <a:buNone/>
            </a:pPr>
            <a:endParaRPr lang="en-US" sz="800" dirty="0">
              <a:solidFill>
                <a:schemeClr val="tx1">
                  <a:lumMod val="50000"/>
                </a:schemeClr>
              </a:solidFill>
            </a:endParaRPr>
          </a:p>
          <a:p>
            <a:pPr lvl="1"/>
            <a:r>
              <a:rPr lang="en-US" sz="1800" b="1" dirty="0">
                <a:solidFill>
                  <a:schemeClr val="tx1">
                    <a:lumMod val="50000"/>
                  </a:schemeClr>
                </a:solidFill>
              </a:rPr>
              <a:t>Self-determined progress </a:t>
            </a:r>
            <a:r>
              <a:rPr lang="en-US" sz="1600" dirty="0">
                <a:solidFill>
                  <a:schemeClr val="tx1">
                    <a:lumMod val="50000"/>
                  </a:schemeClr>
                </a:solidFill>
              </a:rPr>
              <a:t>(self-assessments and review) </a:t>
            </a:r>
          </a:p>
          <a:p>
            <a:pPr marL="457200" lvl="1" indent="0">
              <a:buNone/>
            </a:pPr>
            <a:endParaRPr lang="en-US" sz="800" dirty="0">
              <a:solidFill>
                <a:schemeClr val="tx1">
                  <a:lumMod val="50000"/>
                </a:schemeClr>
              </a:solidFill>
            </a:endParaRPr>
          </a:p>
          <a:p>
            <a:pPr lvl="1"/>
            <a:r>
              <a:rPr lang="en-US" sz="1800" b="1" dirty="0">
                <a:solidFill>
                  <a:schemeClr val="tx1">
                    <a:lumMod val="50000"/>
                  </a:schemeClr>
                </a:solidFill>
              </a:rPr>
              <a:t>Instructional support </a:t>
            </a:r>
            <a:r>
              <a:rPr lang="en-US" sz="1600" dirty="0">
                <a:solidFill>
                  <a:schemeClr val="tx1">
                    <a:lumMod val="50000"/>
                  </a:schemeClr>
                </a:solidFill>
              </a:rPr>
              <a:t>(focusing on improvement) </a:t>
            </a:r>
          </a:p>
          <a:p>
            <a:pPr marL="457200" lvl="1" indent="0">
              <a:buNone/>
            </a:pPr>
            <a:endParaRPr lang="en-US" sz="800" dirty="0">
              <a:solidFill>
                <a:schemeClr val="tx1">
                  <a:lumMod val="50000"/>
                </a:schemeClr>
              </a:solidFill>
            </a:endParaRPr>
          </a:p>
          <a:p>
            <a:pPr lvl="1"/>
            <a:r>
              <a:rPr lang="en-US" sz="1800" b="1" dirty="0">
                <a:solidFill>
                  <a:schemeClr val="tx1">
                    <a:lumMod val="50000"/>
                  </a:schemeClr>
                </a:solidFill>
              </a:rPr>
              <a:t>Socio-emotional support </a:t>
            </a:r>
            <a:r>
              <a:rPr lang="en-US" sz="1600" dirty="0">
                <a:solidFill>
                  <a:schemeClr val="tx1">
                    <a:lumMod val="50000"/>
                  </a:schemeClr>
                </a:solidFill>
              </a:rPr>
              <a:t>(personalised feedback) </a:t>
            </a:r>
            <a:endParaRPr lang="en-US" sz="2800" dirty="0">
              <a:solidFill>
                <a:schemeClr val="tx1">
                  <a:lumMod val="50000"/>
                </a:schemeClr>
              </a:solidFill>
            </a:endParaRPr>
          </a:p>
          <a:p>
            <a:pPr marL="0" indent="0">
              <a:buNone/>
            </a:pPr>
            <a:endParaRPr lang="en-GB" sz="2000" dirty="0"/>
          </a:p>
        </p:txBody>
      </p:sp>
      <p:sp>
        <p:nvSpPr>
          <p:cNvPr id="2" name="Rectangle 1">
            <a:extLst>
              <a:ext uri="{FF2B5EF4-FFF2-40B4-BE49-F238E27FC236}">
                <a16:creationId xmlns:a16="http://schemas.microsoft.com/office/drawing/2014/main" id="{BC43D369-1E1E-731C-2BEF-05E2377EAA0E}"/>
              </a:ext>
            </a:extLst>
          </p:cNvPr>
          <p:cNvSpPr/>
          <p:nvPr/>
        </p:nvSpPr>
        <p:spPr>
          <a:xfrm>
            <a:off x="0" y="5902573"/>
            <a:ext cx="12192000" cy="10298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3C3CDA5A-A049-187B-022D-1E990F883348}"/>
              </a:ext>
            </a:extLst>
          </p:cNvPr>
          <p:cNvPicPr>
            <a:picLocks noChangeAspect="1"/>
          </p:cNvPicPr>
          <p:nvPr/>
        </p:nvPicPr>
        <p:blipFill>
          <a:blip r:embed="rId3"/>
          <a:stretch>
            <a:fillRect/>
          </a:stretch>
        </p:blipFill>
        <p:spPr>
          <a:xfrm>
            <a:off x="6096000" y="1756305"/>
            <a:ext cx="5562560" cy="898405"/>
          </a:xfrm>
          <a:prstGeom prst="rect">
            <a:avLst/>
          </a:prstGeom>
        </p:spPr>
      </p:pic>
      <p:pic>
        <p:nvPicPr>
          <p:cNvPr id="8" name="Picture 7">
            <a:extLst>
              <a:ext uri="{FF2B5EF4-FFF2-40B4-BE49-F238E27FC236}">
                <a16:creationId xmlns:a16="http://schemas.microsoft.com/office/drawing/2014/main" id="{A6127A96-C169-5D7E-4EA9-D10C4018E56B}"/>
              </a:ext>
            </a:extLst>
          </p:cNvPr>
          <p:cNvPicPr>
            <a:picLocks noChangeAspect="1"/>
          </p:cNvPicPr>
          <p:nvPr/>
        </p:nvPicPr>
        <p:blipFill>
          <a:blip r:embed="rId4"/>
          <a:stretch>
            <a:fillRect/>
          </a:stretch>
        </p:blipFill>
        <p:spPr>
          <a:xfrm>
            <a:off x="6096000" y="2863403"/>
            <a:ext cx="5569755" cy="1491510"/>
          </a:xfrm>
          <a:prstGeom prst="rect">
            <a:avLst/>
          </a:prstGeom>
        </p:spPr>
      </p:pic>
      <p:sp>
        <p:nvSpPr>
          <p:cNvPr id="10" name="TextBox 9">
            <a:extLst>
              <a:ext uri="{FF2B5EF4-FFF2-40B4-BE49-F238E27FC236}">
                <a16:creationId xmlns:a16="http://schemas.microsoft.com/office/drawing/2014/main" id="{90058599-029B-DFBF-BABD-9F3FE9A66A46}"/>
              </a:ext>
            </a:extLst>
          </p:cNvPr>
          <p:cNvSpPr txBox="1"/>
          <p:nvPr/>
        </p:nvSpPr>
        <p:spPr>
          <a:xfrm>
            <a:off x="5615823" y="4983324"/>
            <a:ext cx="4529889" cy="1277273"/>
          </a:xfrm>
          <a:prstGeom prst="rect">
            <a:avLst/>
          </a:prstGeom>
          <a:noFill/>
        </p:spPr>
        <p:txBody>
          <a:bodyPr wrap="square" rtlCol="0">
            <a:spAutoFit/>
          </a:bodyPr>
          <a:lstStyle/>
          <a:p>
            <a:r>
              <a:rPr lang="en-US" sz="1100" b="0" i="1" dirty="0">
                <a:solidFill>
                  <a:srgbClr val="000000"/>
                </a:solidFill>
                <a:effectLst/>
                <a:latin typeface="Arial" panose="020B0604020202020204" pitchFamily="34" charset="0"/>
              </a:rPr>
              <a:t>Gooneratne, S. and Elkington, S. (2021). </a:t>
            </a:r>
            <a:r>
              <a:rPr lang="en-US" sz="1100" b="0" dirty="0">
                <a:solidFill>
                  <a:srgbClr val="000000"/>
                </a:solidFill>
                <a:effectLst/>
                <a:latin typeface="Arial" panose="020B0604020202020204" pitchFamily="34" charset="0"/>
              </a:rPr>
              <a:t>Utilising Microsoft OneNote Class Notebooks to facilitate differentiated formative assessment and feedback with undergraduate Chemical Engineering students</a:t>
            </a:r>
            <a:r>
              <a:rPr lang="en-US" sz="1100" b="0" i="1" dirty="0">
                <a:solidFill>
                  <a:srgbClr val="000000"/>
                </a:solidFill>
                <a:effectLst/>
                <a:latin typeface="Arial" panose="020B0604020202020204" pitchFamily="34" charset="0"/>
              </a:rPr>
              <a:t>. </a:t>
            </a:r>
            <a:r>
              <a:rPr lang="en-US" sz="1100" b="0" i="1" dirty="0">
                <a:solidFill>
                  <a:srgbClr val="000000"/>
                </a:solidFill>
                <a:effectLst/>
                <a:latin typeface="Arial" panose="020B0604020202020204" pitchFamily="34" charset="0"/>
                <a:hlinkClick r:id="rId5"/>
              </a:rPr>
              <a:t>Putting the Student at the Heart of Assessment and Feedback: Equality, Diversity and Partnership</a:t>
            </a:r>
            <a:r>
              <a:rPr lang="en-US" sz="1100" b="0" i="1" dirty="0">
                <a:solidFill>
                  <a:srgbClr val="000000"/>
                </a:solidFill>
                <a:effectLst/>
                <a:latin typeface="Arial" panose="020B0604020202020204" pitchFamily="34" charset="0"/>
              </a:rPr>
              <a:t>. </a:t>
            </a:r>
            <a:r>
              <a:rPr lang="en-US" sz="1100" i="1" dirty="0">
                <a:solidFill>
                  <a:schemeClr val="tx1">
                    <a:lumMod val="50000"/>
                  </a:schemeClr>
                </a:solidFill>
                <a:effectLst/>
                <a:latin typeface="Arial" panose="020B0604020202020204" pitchFamily="34" charset="0"/>
              </a:rPr>
              <a:t>Assessment and Feedback Symposium 2021, November 4</a:t>
            </a:r>
            <a:r>
              <a:rPr lang="en-US" sz="1100" i="1" baseline="30000" dirty="0">
                <a:solidFill>
                  <a:schemeClr val="tx1">
                    <a:lumMod val="50000"/>
                  </a:schemeClr>
                </a:solidFill>
                <a:effectLst/>
                <a:latin typeface="Arial" panose="020B0604020202020204" pitchFamily="34" charset="0"/>
              </a:rPr>
              <a:t>th</a:t>
            </a:r>
            <a:endParaRPr lang="en-US" sz="1100" i="1" dirty="0">
              <a:solidFill>
                <a:schemeClr val="tx1">
                  <a:lumMod val="50000"/>
                </a:schemeClr>
              </a:solidFill>
              <a:effectLst/>
              <a:latin typeface="Arial" panose="020B0604020202020204" pitchFamily="34" charset="0"/>
            </a:endParaRPr>
          </a:p>
          <a:p>
            <a:endParaRPr lang="en-GB" sz="1100" i="1" dirty="0"/>
          </a:p>
        </p:txBody>
      </p:sp>
      <p:sp>
        <p:nvSpPr>
          <p:cNvPr id="7" name="Rectangle: Rounded Corners 6">
            <a:extLst>
              <a:ext uri="{FF2B5EF4-FFF2-40B4-BE49-F238E27FC236}">
                <a16:creationId xmlns:a16="http://schemas.microsoft.com/office/drawing/2014/main" id="{89F30A39-D113-4044-9317-CC32BC55567B}"/>
              </a:ext>
            </a:extLst>
          </p:cNvPr>
          <p:cNvSpPr/>
          <p:nvPr/>
        </p:nvSpPr>
        <p:spPr>
          <a:xfrm>
            <a:off x="5904689" y="1477927"/>
            <a:ext cx="5907588" cy="3177392"/>
          </a:xfrm>
          <a:prstGeom prst="round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B698FA3F-985F-D009-50A4-F8EDDCCC88BA}"/>
              </a:ext>
            </a:extLst>
          </p:cNvPr>
          <p:cNvPicPr>
            <a:picLocks noChangeAspect="1"/>
          </p:cNvPicPr>
          <p:nvPr/>
        </p:nvPicPr>
        <p:blipFill>
          <a:blip r:embed="rId6"/>
          <a:stretch>
            <a:fillRect/>
          </a:stretch>
        </p:blipFill>
        <p:spPr>
          <a:xfrm>
            <a:off x="10193764" y="4402614"/>
            <a:ext cx="1950184" cy="1954918"/>
          </a:xfrm>
          <a:prstGeom prst="rect">
            <a:avLst/>
          </a:prstGeom>
        </p:spPr>
      </p:pic>
      <p:sp>
        <p:nvSpPr>
          <p:cNvPr id="4" name="Rectangle 3">
            <a:extLst>
              <a:ext uri="{FF2B5EF4-FFF2-40B4-BE49-F238E27FC236}">
                <a16:creationId xmlns:a16="http://schemas.microsoft.com/office/drawing/2014/main" id="{6D4BBE3D-AA32-02DE-8C67-D426BB877833}"/>
              </a:ext>
            </a:extLst>
          </p:cNvPr>
          <p:cNvSpPr/>
          <p:nvPr/>
        </p:nvSpPr>
        <p:spPr>
          <a:xfrm>
            <a:off x="0" y="0"/>
            <a:ext cx="6096000" cy="79011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t>  </a:t>
            </a:r>
            <a:r>
              <a:rPr kumimoji="0" lang="en-US" sz="4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do we know, now? </a:t>
            </a:r>
            <a:endParaRPr kumimoji="0" lang="en-GB" sz="2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327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CE46F-5F0B-461B-AC41-275EB84066A6}"/>
              </a:ext>
            </a:extLst>
          </p:cNvPr>
          <p:cNvSpPr>
            <a:spLocks noGrp="1"/>
          </p:cNvSpPr>
          <p:nvPr>
            <p:ph idx="1"/>
          </p:nvPr>
        </p:nvSpPr>
        <p:spPr>
          <a:xfrm>
            <a:off x="714376" y="1292225"/>
            <a:ext cx="4403710" cy="3343570"/>
          </a:xfrm>
        </p:spPr>
        <p:txBody>
          <a:bodyPr>
            <a:normAutofit fontScale="25000" lnSpcReduction="20000"/>
          </a:bodyPr>
          <a:lstStyle/>
          <a:p>
            <a:pPr marL="285750" indent="-285750">
              <a:buFont typeface="Courier New" panose="02070309020205020404" pitchFamily="49" charset="0"/>
              <a:buChar char="o"/>
            </a:pPr>
            <a:endParaRPr lang="en-US" sz="2400" dirty="0"/>
          </a:p>
          <a:p>
            <a:pPr marL="0" indent="0">
              <a:buNone/>
            </a:pPr>
            <a:r>
              <a:rPr lang="en-US" sz="8000" b="1" dirty="0">
                <a:solidFill>
                  <a:schemeClr val="tx1">
                    <a:lumMod val="50000"/>
                  </a:schemeClr>
                </a:solidFill>
              </a:rPr>
              <a:t>Multi-modal strategies are a vector for change in healthcare assessment</a:t>
            </a:r>
          </a:p>
          <a:p>
            <a:pPr marL="0" indent="0">
              <a:buNone/>
            </a:pPr>
            <a:endParaRPr lang="en-US" sz="7200" b="1" dirty="0">
              <a:solidFill>
                <a:schemeClr val="tx1">
                  <a:lumMod val="50000"/>
                </a:schemeClr>
              </a:solidFill>
            </a:endParaRPr>
          </a:p>
          <a:p>
            <a:r>
              <a:rPr lang="en-US" sz="7200" dirty="0">
                <a:solidFill>
                  <a:schemeClr val="tx1">
                    <a:lumMod val="50000"/>
                  </a:schemeClr>
                </a:solidFill>
              </a:rPr>
              <a:t>Effective access to assessment information</a:t>
            </a:r>
          </a:p>
          <a:p>
            <a:r>
              <a:rPr lang="en-US" sz="7200" dirty="0">
                <a:solidFill>
                  <a:schemeClr val="tx1">
                    <a:lumMod val="50000"/>
                  </a:schemeClr>
                </a:solidFill>
              </a:rPr>
              <a:t>Engage a broader range of tasks</a:t>
            </a:r>
          </a:p>
          <a:p>
            <a:r>
              <a:rPr lang="en-US" sz="7200" dirty="0">
                <a:solidFill>
                  <a:schemeClr val="tx1">
                    <a:lumMod val="50000"/>
                  </a:schemeClr>
                </a:solidFill>
              </a:rPr>
              <a:t>Automated feedback</a:t>
            </a:r>
          </a:p>
          <a:p>
            <a:r>
              <a:rPr lang="en-US" sz="7200" dirty="0">
                <a:solidFill>
                  <a:schemeClr val="tx1">
                    <a:lumMod val="50000"/>
                  </a:schemeClr>
                </a:solidFill>
              </a:rPr>
              <a:t>Learning-focused dialogue</a:t>
            </a:r>
          </a:p>
          <a:p>
            <a:r>
              <a:rPr lang="en-US" sz="7200" dirty="0">
                <a:solidFill>
                  <a:schemeClr val="tx1">
                    <a:lumMod val="50000"/>
                  </a:schemeClr>
                </a:solidFill>
              </a:rPr>
              <a:t>Support for productive peer and group assessment.  </a:t>
            </a:r>
          </a:p>
          <a:p>
            <a:pPr marL="0" indent="0">
              <a:buNone/>
            </a:pPr>
            <a:r>
              <a:rPr lang="en-US" sz="3100" b="1" dirty="0">
                <a:solidFill>
                  <a:schemeClr val="tx1">
                    <a:lumMod val="50000"/>
                  </a:schemeClr>
                </a:solidFill>
              </a:rPr>
              <a:t> </a:t>
            </a:r>
          </a:p>
          <a:p>
            <a:pPr marL="0" indent="0">
              <a:buNone/>
            </a:pPr>
            <a:endParaRPr lang="en-US" sz="2400" dirty="0"/>
          </a:p>
          <a:p>
            <a:pPr marL="285750" indent="-285750">
              <a:buFont typeface="Courier New" panose="02070309020205020404" pitchFamily="49" charset="0"/>
              <a:buChar char="o"/>
            </a:pPr>
            <a:endParaRPr lang="en-US" sz="2400" dirty="0"/>
          </a:p>
          <a:p>
            <a:pPr marL="0" indent="0">
              <a:buNone/>
            </a:pPr>
            <a:r>
              <a:rPr lang="en-US" sz="2400" b="1" dirty="0"/>
              <a:t> </a:t>
            </a:r>
            <a:endParaRPr lang="en-US" sz="100" b="1" dirty="0"/>
          </a:p>
          <a:p>
            <a:pPr marL="0" indent="0">
              <a:buNone/>
            </a:pPr>
            <a:endParaRPr lang="en-US" sz="2000" dirty="0"/>
          </a:p>
          <a:p>
            <a:pPr marL="0" indent="0">
              <a:buNone/>
            </a:pPr>
            <a:endParaRPr lang="en-GB" sz="2000" dirty="0"/>
          </a:p>
        </p:txBody>
      </p:sp>
      <p:sp>
        <p:nvSpPr>
          <p:cNvPr id="2" name="Rectangle 1">
            <a:extLst>
              <a:ext uri="{FF2B5EF4-FFF2-40B4-BE49-F238E27FC236}">
                <a16:creationId xmlns:a16="http://schemas.microsoft.com/office/drawing/2014/main" id="{BC43D369-1E1E-731C-2BEF-05E2377EAA0E}"/>
              </a:ext>
            </a:extLst>
          </p:cNvPr>
          <p:cNvSpPr/>
          <p:nvPr/>
        </p:nvSpPr>
        <p:spPr>
          <a:xfrm>
            <a:off x="-10633" y="5902573"/>
            <a:ext cx="12192000" cy="10298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5F42CBA-5801-8093-940A-3A03AC567324}"/>
              </a:ext>
            </a:extLst>
          </p:cNvPr>
          <p:cNvSpPr/>
          <p:nvPr/>
        </p:nvSpPr>
        <p:spPr>
          <a:xfrm>
            <a:off x="6560292" y="1477926"/>
            <a:ext cx="3848985" cy="1382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4DE764ED-0CEC-0FF3-778A-FB75D6E31CEF}"/>
              </a:ext>
            </a:extLst>
          </p:cNvPr>
          <p:cNvPicPr>
            <a:picLocks noChangeAspect="1"/>
          </p:cNvPicPr>
          <p:nvPr/>
        </p:nvPicPr>
        <p:blipFill>
          <a:blip r:embed="rId3"/>
          <a:stretch>
            <a:fillRect/>
          </a:stretch>
        </p:blipFill>
        <p:spPr>
          <a:xfrm>
            <a:off x="6209414" y="1755407"/>
            <a:ext cx="5642069" cy="1180380"/>
          </a:xfrm>
          <a:prstGeom prst="rect">
            <a:avLst/>
          </a:prstGeom>
        </p:spPr>
      </p:pic>
      <p:pic>
        <p:nvPicPr>
          <p:cNvPr id="8" name="Picture 7">
            <a:extLst>
              <a:ext uri="{FF2B5EF4-FFF2-40B4-BE49-F238E27FC236}">
                <a16:creationId xmlns:a16="http://schemas.microsoft.com/office/drawing/2014/main" id="{0F89485F-EDD4-0334-0676-F1BF05FA7BC7}"/>
              </a:ext>
            </a:extLst>
          </p:cNvPr>
          <p:cNvPicPr>
            <a:picLocks noChangeAspect="1"/>
          </p:cNvPicPr>
          <p:nvPr/>
        </p:nvPicPr>
        <p:blipFill>
          <a:blip r:embed="rId4"/>
          <a:stretch>
            <a:fillRect/>
          </a:stretch>
        </p:blipFill>
        <p:spPr>
          <a:xfrm>
            <a:off x="6222885" y="2935787"/>
            <a:ext cx="5274332" cy="2122095"/>
          </a:xfrm>
          <a:prstGeom prst="rect">
            <a:avLst/>
          </a:prstGeom>
        </p:spPr>
      </p:pic>
      <p:sp>
        <p:nvSpPr>
          <p:cNvPr id="10" name="TextBox 9">
            <a:extLst>
              <a:ext uri="{FF2B5EF4-FFF2-40B4-BE49-F238E27FC236}">
                <a16:creationId xmlns:a16="http://schemas.microsoft.com/office/drawing/2014/main" id="{EFB3AC21-A90C-A6BA-97E1-0106E394F20B}"/>
              </a:ext>
            </a:extLst>
          </p:cNvPr>
          <p:cNvSpPr txBox="1"/>
          <p:nvPr/>
        </p:nvSpPr>
        <p:spPr>
          <a:xfrm>
            <a:off x="6209414" y="5678330"/>
            <a:ext cx="4194420" cy="600164"/>
          </a:xfrm>
          <a:prstGeom prst="rect">
            <a:avLst/>
          </a:prstGeom>
          <a:noFill/>
        </p:spPr>
        <p:txBody>
          <a:bodyPr wrap="square" rtlCol="0">
            <a:spAutoFit/>
          </a:bodyPr>
          <a:lstStyle/>
          <a:p>
            <a:r>
              <a:rPr lang="en-US" sz="1100" i="1" dirty="0">
                <a:latin typeface="Arial" panose="020B0604020202020204" pitchFamily="34" charset="0"/>
                <a:cs typeface="Arial" panose="020B0604020202020204" pitchFamily="34" charset="0"/>
              </a:rPr>
              <a:t>Elkington, S., Chesterton, P., and Cosson, P. (2022). Student Engagement in the Time of a Pandemic, </a:t>
            </a:r>
            <a:r>
              <a:rPr lang="en-US" sz="1100" i="1" dirty="0">
                <a:latin typeface="Arial" panose="020B0604020202020204" pitchFamily="34" charset="0"/>
                <a:cs typeface="Arial" panose="020B0604020202020204" pitchFamily="34" charset="0"/>
                <a:hlinkClick r:id="rId5"/>
              </a:rPr>
              <a:t>Student Engagement in Higher Education Journal</a:t>
            </a:r>
            <a:r>
              <a:rPr lang="en-US" sz="1100" i="1" dirty="0">
                <a:latin typeface="Arial" panose="020B0604020202020204" pitchFamily="34" charset="0"/>
                <a:cs typeface="Arial" panose="020B0604020202020204" pitchFamily="34" charset="0"/>
              </a:rPr>
              <a:t>, Special Issue, Vol. 4, No. 4. </a:t>
            </a:r>
            <a:endParaRPr lang="en-GB" sz="1100" i="1" dirty="0">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A09A1E91-CF69-4563-AE9C-72A7CA974638}"/>
              </a:ext>
            </a:extLst>
          </p:cNvPr>
          <p:cNvSpPr/>
          <p:nvPr/>
        </p:nvSpPr>
        <p:spPr>
          <a:xfrm>
            <a:off x="507153" y="4897404"/>
            <a:ext cx="5031583" cy="177473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dirty="0">
                <a:solidFill>
                  <a:schemeClr val="tx1"/>
                </a:solidFill>
              </a:rPr>
              <a:t>“… educators must try to design assessments that foster the kinds of attitudes and dispositions, as well as the knowledge and skills learners will need for a variety of situations they will be confronted with.” </a:t>
            </a:r>
          </a:p>
        </p:txBody>
      </p:sp>
      <p:sp>
        <p:nvSpPr>
          <p:cNvPr id="4" name="Rectangle: Rounded Corners 3">
            <a:extLst>
              <a:ext uri="{FF2B5EF4-FFF2-40B4-BE49-F238E27FC236}">
                <a16:creationId xmlns:a16="http://schemas.microsoft.com/office/drawing/2014/main" id="{713E9DD6-7375-43D5-A842-179AF870BAD3}"/>
              </a:ext>
            </a:extLst>
          </p:cNvPr>
          <p:cNvSpPr/>
          <p:nvPr/>
        </p:nvSpPr>
        <p:spPr>
          <a:xfrm>
            <a:off x="6012726" y="1477927"/>
            <a:ext cx="5672122" cy="3902148"/>
          </a:xfrm>
          <a:prstGeom prst="roundRect">
            <a:avLst/>
          </a:prstGeom>
          <a:no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6E458C3B-C820-1A0D-A0E7-E25A5B524FE0}"/>
              </a:ext>
            </a:extLst>
          </p:cNvPr>
          <p:cNvPicPr>
            <a:picLocks noChangeAspect="1"/>
          </p:cNvPicPr>
          <p:nvPr/>
        </p:nvPicPr>
        <p:blipFill>
          <a:blip r:embed="rId6"/>
          <a:stretch>
            <a:fillRect/>
          </a:stretch>
        </p:blipFill>
        <p:spPr>
          <a:xfrm>
            <a:off x="10561930" y="5162926"/>
            <a:ext cx="1461341" cy="1479294"/>
          </a:xfrm>
          <a:prstGeom prst="rect">
            <a:avLst/>
          </a:prstGeom>
        </p:spPr>
      </p:pic>
      <p:sp>
        <p:nvSpPr>
          <p:cNvPr id="7" name="Rectangle 6">
            <a:extLst>
              <a:ext uri="{FF2B5EF4-FFF2-40B4-BE49-F238E27FC236}">
                <a16:creationId xmlns:a16="http://schemas.microsoft.com/office/drawing/2014/main" id="{8E83A70A-6827-8D08-D5BC-F108F5F852C6}"/>
              </a:ext>
            </a:extLst>
          </p:cNvPr>
          <p:cNvSpPr/>
          <p:nvPr/>
        </p:nvSpPr>
        <p:spPr>
          <a:xfrm>
            <a:off x="0" y="0"/>
            <a:ext cx="6096000" cy="79011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t>  </a:t>
            </a:r>
            <a:r>
              <a:rPr kumimoji="0" lang="en-US" sz="4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do we know, now? </a:t>
            </a:r>
            <a:endParaRPr kumimoji="0" lang="en-GB" sz="2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8676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329DCC-EAE0-8DA5-5787-98F196FC943F}"/>
              </a:ext>
            </a:extLst>
          </p:cNvPr>
          <p:cNvSpPr>
            <a:spLocks noGrp="1"/>
          </p:cNvSpPr>
          <p:nvPr>
            <p:ph idx="1"/>
          </p:nvPr>
        </p:nvSpPr>
        <p:spPr>
          <a:xfrm>
            <a:off x="431884" y="1409766"/>
            <a:ext cx="6416178" cy="5024024"/>
          </a:xfrm>
        </p:spPr>
        <p:txBody>
          <a:bodyPr>
            <a:normAutofit/>
          </a:bodyPr>
          <a:lstStyle/>
          <a:p>
            <a:pPr marL="0" indent="0">
              <a:buNone/>
            </a:pPr>
            <a:r>
              <a:rPr lang="en-GB" sz="1800" b="1" dirty="0">
                <a:effectLst/>
                <a:latin typeface="Arial" panose="020B0604020202020204" pitchFamily="34" charset="0"/>
                <a:ea typeface="Calibri" panose="020F0502020204030204" pitchFamily="34" charset="0"/>
                <a:cs typeface="Times New Roman" panose="02020603050405020304" pitchFamily="18" charset="0"/>
              </a:rPr>
              <a:t>Prospects for inclusive assessment (as a post-digital) practice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1400" dirty="0"/>
          </a:p>
          <a:p>
            <a:r>
              <a:rPr lang="en-GB" sz="1600" dirty="0"/>
              <a:t>Assessment designs need to be adaptable in how students might navigate and satisfy learning outcomes. </a:t>
            </a:r>
          </a:p>
          <a:p>
            <a:pPr marL="0" indent="0">
              <a:buNone/>
            </a:pPr>
            <a:endParaRPr lang="en-GB" sz="100" dirty="0"/>
          </a:p>
          <a:p>
            <a:r>
              <a:rPr lang="en-GB" sz="1600" dirty="0"/>
              <a:t>A product of a dynamic, shared, relationship between the teacher, the student, the digital tools, and technologies deployed, and the broader context – none of which remain static. </a:t>
            </a:r>
          </a:p>
          <a:p>
            <a:pPr marL="0" indent="0">
              <a:buNone/>
            </a:pPr>
            <a:endParaRPr lang="en-GB" sz="100" dirty="0"/>
          </a:p>
          <a:p>
            <a:r>
              <a:rPr lang="en-GB" sz="1600" dirty="0"/>
              <a:t>Requires educators to be proficient in both flexible assessment design </a:t>
            </a:r>
            <a:r>
              <a:rPr lang="en-GB" sz="1600" u="sng" dirty="0"/>
              <a:t>and</a:t>
            </a:r>
            <a:r>
              <a:rPr lang="en-GB" sz="1600" dirty="0"/>
              <a:t> the orchestration of flexible assessment practices, being responsive to the unfolding ‘lived’ assessment experiences they share with students. </a:t>
            </a:r>
          </a:p>
          <a:p>
            <a:pPr marL="0" indent="0">
              <a:buNone/>
            </a:pPr>
            <a:endParaRPr lang="en-GB" sz="100" dirty="0"/>
          </a:p>
          <a:p>
            <a:r>
              <a:rPr lang="en-GB" sz="1600" dirty="0"/>
              <a:t>Re-framing how educators make judgements, not about assessment in general, but about the combinations and configurations of diverse practice elements. </a:t>
            </a:r>
          </a:p>
        </p:txBody>
      </p:sp>
      <p:sp>
        <p:nvSpPr>
          <p:cNvPr id="4" name="Rectangle: Rounded Corners 3">
            <a:extLst>
              <a:ext uri="{FF2B5EF4-FFF2-40B4-BE49-F238E27FC236}">
                <a16:creationId xmlns:a16="http://schemas.microsoft.com/office/drawing/2014/main" id="{F83A624B-02FB-FFCA-1888-80B3B437AE40}"/>
              </a:ext>
            </a:extLst>
          </p:cNvPr>
          <p:cNvSpPr/>
          <p:nvPr/>
        </p:nvSpPr>
        <p:spPr>
          <a:xfrm>
            <a:off x="7384774" y="121177"/>
            <a:ext cx="4645080" cy="3029527"/>
          </a:xfrm>
          <a:prstGeom prst="roundRect">
            <a:avLst/>
          </a:prstGeom>
          <a:no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C4D28938-B718-1C27-21DB-0E21D88F94A6}"/>
              </a:ext>
            </a:extLst>
          </p:cNvPr>
          <p:cNvPicPr>
            <a:picLocks noChangeAspect="1"/>
          </p:cNvPicPr>
          <p:nvPr/>
        </p:nvPicPr>
        <p:blipFill>
          <a:blip r:embed="rId3"/>
          <a:stretch>
            <a:fillRect/>
          </a:stretch>
        </p:blipFill>
        <p:spPr>
          <a:xfrm>
            <a:off x="7646504" y="275242"/>
            <a:ext cx="4081765" cy="1029741"/>
          </a:xfrm>
          <a:prstGeom prst="rect">
            <a:avLst/>
          </a:prstGeom>
        </p:spPr>
      </p:pic>
      <p:pic>
        <p:nvPicPr>
          <p:cNvPr id="13" name="Picture 12">
            <a:extLst>
              <a:ext uri="{FF2B5EF4-FFF2-40B4-BE49-F238E27FC236}">
                <a16:creationId xmlns:a16="http://schemas.microsoft.com/office/drawing/2014/main" id="{278DCB7F-E386-1EDA-7D67-3991F56011DB}"/>
              </a:ext>
            </a:extLst>
          </p:cNvPr>
          <p:cNvPicPr>
            <a:picLocks noChangeAspect="1"/>
          </p:cNvPicPr>
          <p:nvPr/>
        </p:nvPicPr>
        <p:blipFill>
          <a:blip r:embed="rId4"/>
          <a:stretch>
            <a:fillRect/>
          </a:stretch>
        </p:blipFill>
        <p:spPr>
          <a:xfrm>
            <a:off x="7572645" y="1469402"/>
            <a:ext cx="4342859" cy="1442762"/>
          </a:xfrm>
          <a:prstGeom prst="rect">
            <a:avLst/>
          </a:prstGeom>
        </p:spPr>
      </p:pic>
      <p:sp>
        <p:nvSpPr>
          <p:cNvPr id="14" name="Rectangle 13">
            <a:extLst>
              <a:ext uri="{FF2B5EF4-FFF2-40B4-BE49-F238E27FC236}">
                <a16:creationId xmlns:a16="http://schemas.microsoft.com/office/drawing/2014/main" id="{949349BA-FEF6-1216-E4AF-367AE32A4618}"/>
              </a:ext>
            </a:extLst>
          </p:cNvPr>
          <p:cNvSpPr/>
          <p:nvPr/>
        </p:nvSpPr>
        <p:spPr>
          <a:xfrm>
            <a:off x="10585174" y="5864087"/>
            <a:ext cx="626165" cy="1555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DDA92AF9-58B5-F585-1BB2-ABDCC5E50EE2}"/>
              </a:ext>
            </a:extLst>
          </p:cNvPr>
          <p:cNvPicPr>
            <a:picLocks noChangeAspect="1"/>
          </p:cNvPicPr>
          <p:nvPr/>
        </p:nvPicPr>
        <p:blipFill>
          <a:blip r:embed="rId5"/>
          <a:stretch>
            <a:fillRect/>
          </a:stretch>
        </p:blipFill>
        <p:spPr>
          <a:xfrm>
            <a:off x="8694812" y="3461520"/>
            <a:ext cx="3220692" cy="884326"/>
          </a:xfrm>
          <a:prstGeom prst="rect">
            <a:avLst/>
          </a:prstGeom>
        </p:spPr>
      </p:pic>
      <p:pic>
        <p:nvPicPr>
          <p:cNvPr id="19" name="Picture 18">
            <a:extLst>
              <a:ext uri="{FF2B5EF4-FFF2-40B4-BE49-F238E27FC236}">
                <a16:creationId xmlns:a16="http://schemas.microsoft.com/office/drawing/2014/main" id="{42F500B9-A536-5C4C-A62E-C1488D4D7138}"/>
              </a:ext>
            </a:extLst>
          </p:cNvPr>
          <p:cNvPicPr>
            <a:picLocks noChangeAspect="1"/>
          </p:cNvPicPr>
          <p:nvPr/>
        </p:nvPicPr>
        <p:blipFill>
          <a:blip r:embed="rId6"/>
          <a:stretch>
            <a:fillRect/>
          </a:stretch>
        </p:blipFill>
        <p:spPr>
          <a:xfrm>
            <a:off x="10787426" y="3315123"/>
            <a:ext cx="899491" cy="406755"/>
          </a:xfrm>
          <a:prstGeom prst="rect">
            <a:avLst/>
          </a:prstGeom>
        </p:spPr>
      </p:pic>
      <p:pic>
        <p:nvPicPr>
          <p:cNvPr id="21" name="Picture 20">
            <a:extLst>
              <a:ext uri="{FF2B5EF4-FFF2-40B4-BE49-F238E27FC236}">
                <a16:creationId xmlns:a16="http://schemas.microsoft.com/office/drawing/2014/main" id="{5ED2C662-DD2D-7E31-8352-1CBB2798A5DC}"/>
              </a:ext>
            </a:extLst>
          </p:cNvPr>
          <p:cNvPicPr>
            <a:picLocks noChangeAspect="1"/>
          </p:cNvPicPr>
          <p:nvPr/>
        </p:nvPicPr>
        <p:blipFill>
          <a:blip r:embed="rId7"/>
          <a:stretch>
            <a:fillRect/>
          </a:stretch>
        </p:blipFill>
        <p:spPr>
          <a:xfrm>
            <a:off x="10404735" y="4355858"/>
            <a:ext cx="1664875" cy="2370266"/>
          </a:xfrm>
          <a:prstGeom prst="rect">
            <a:avLst/>
          </a:prstGeom>
        </p:spPr>
      </p:pic>
      <p:pic>
        <p:nvPicPr>
          <p:cNvPr id="23" name="Picture 22">
            <a:extLst>
              <a:ext uri="{FF2B5EF4-FFF2-40B4-BE49-F238E27FC236}">
                <a16:creationId xmlns:a16="http://schemas.microsoft.com/office/drawing/2014/main" id="{5D0B0401-45FF-2B7F-95E2-D1DA9E7323F5}"/>
              </a:ext>
            </a:extLst>
          </p:cNvPr>
          <p:cNvPicPr>
            <a:picLocks noChangeAspect="1"/>
          </p:cNvPicPr>
          <p:nvPr/>
        </p:nvPicPr>
        <p:blipFill>
          <a:blip r:embed="rId8"/>
          <a:stretch>
            <a:fillRect/>
          </a:stretch>
        </p:blipFill>
        <p:spPr>
          <a:xfrm>
            <a:off x="8506354" y="4355857"/>
            <a:ext cx="1813733" cy="2370265"/>
          </a:xfrm>
          <a:prstGeom prst="rect">
            <a:avLst/>
          </a:prstGeom>
        </p:spPr>
      </p:pic>
      <p:pic>
        <p:nvPicPr>
          <p:cNvPr id="24" name="Picture 23">
            <a:extLst>
              <a:ext uri="{FF2B5EF4-FFF2-40B4-BE49-F238E27FC236}">
                <a16:creationId xmlns:a16="http://schemas.microsoft.com/office/drawing/2014/main" id="{64B4BFD8-91AD-6596-87E9-C0F642B02F22}"/>
              </a:ext>
            </a:extLst>
          </p:cNvPr>
          <p:cNvPicPr>
            <a:picLocks noChangeAspect="1"/>
          </p:cNvPicPr>
          <p:nvPr/>
        </p:nvPicPr>
        <p:blipFill>
          <a:blip r:embed="rId9"/>
          <a:stretch>
            <a:fillRect/>
          </a:stretch>
        </p:blipFill>
        <p:spPr>
          <a:xfrm>
            <a:off x="7164069" y="5540989"/>
            <a:ext cx="1171757" cy="1169418"/>
          </a:xfrm>
          <a:prstGeom prst="rect">
            <a:avLst/>
          </a:prstGeom>
        </p:spPr>
      </p:pic>
      <p:sp>
        <p:nvSpPr>
          <p:cNvPr id="2" name="Rectangle 1">
            <a:extLst>
              <a:ext uri="{FF2B5EF4-FFF2-40B4-BE49-F238E27FC236}">
                <a16:creationId xmlns:a16="http://schemas.microsoft.com/office/drawing/2014/main" id="{0D7A612D-E9C0-B6AC-FE3C-E620600E9020}"/>
              </a:ext>
            </a:extLst>
          </p:cNvPr>
          <p:cNvSpPr/>
          <p:nvPr/>
        </p:nvSpPr>
        <p:spPr>
          <a:xfrm>
            <a:off x="0" y="0"/>
            <a:ext cx="6096000" cy="79011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t>  </a:t>
            </a:r>
            <a:r>
              <a:rPr kumimoji="0" lang="en-US" sz="4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do we know, now? </a:t>
            </a:r>
            <a:endParaRPr kumimoji="0" lang="en-GB" sz="2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9496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D825335-D9B2-4849-BA8A-50F422261F45}"/>
              </a:ext>
            </a:extLst>
          </p:cNvPr>
          <p:cNvSpPr/>
          <p:nvPr/>
        </p:nvSpPr>
        <p:spPr>
          <a:xfrm>
            <a:off x="3480318" y="0"/>
            <a:ext cx="8711681" cy="90896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Open Sans"/>
                <a:ea typeface="+mn-ea"/>
                <a:cs typeface="+mn-cs"/>
              </a:rPr>
              <a:t>  </a:t>
            </a:r>
            <a:r>
              <a:rPr kumimoji="0" lang="en-US" sz="4000" b="1" i="0" u="none" strike="noStrike" kern="1200" cap="none" spc="0" normalizeH="0" baseline="0" noProof="0" dirty="0">
                <a:ln>
                  <a:noFill/>
                </a:ln>
                <a:solidFill>
                  <a:prstClr val="white"/>
                </a:solidFill>
                <a:effectLst/>
                <a:uLnTx/>
                <a:uFillTx/>
                <a:latin typeface="Arial Nova Light" panose="020B0304020202020204" pitchFamily="34" charset="0"/>
              </a:rPr>
              <a:t>Assessment: a practice perspective</a:t>
            </a:r>
            <a:endParaRPr kumimoji="0" lang="en-GB" sz="2000" b="1" i="0" u="none" strike="noStrike" kern="1200" cap="none" spc="0" normalizeH="0" baseline="0" noProof="0" dirty="0">
              <a:ln>
                <a:noFill/>
              </a:ln>
              <a:solidFill>
                <a:prstClr val="white"/>
              </a:solidFill>
              <a:effectLst/>
              <a:uLnTx/>
              <a:uFillTx/>
              <a:latin typeface="Arial Nova Light" panose="020B0304020202020204" pitchFamily="34" charset="0"/>
            </a:endParaRPr>
          </a:p>
        </p:txBody>
      </p:sp>
      <p:sp>
        <p:nvSpPr>
          <p:cNvPr id="2" name="Rectangle 1">
            <a:extLst>
              <a:ext uri="{FF2B5EF4-FFF2-40B4-BE49-F238E27FC236}">
                <a16:creationId xmlns:a16="http://schemas.microsoft.com/office/drawing/2014/main" id="{BC43D369-1E1E-731C-2BEF-05E2377EAA0E}"/>
              </a:ext>
            </a:extLst>
          </p:cNvPr>
          <p:cNvSpPr/>
          <p:nvPr/>
        </p:nvSpPr>
        <p:spPr>
          <a:xfrm>
            <a:off x="0" y="5902573"/>
            <a:ext cx="12192000" cy="10298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Open Sans"/>
              <a:ea typeface="+mn-ea"/>
              <a:cs typeface="+mn-cs"/>
            </a:endParaRPr>
          </a:p>
        </p:txBody>
      </p:sp>
      <p:sp>
        <p:nvSpPr>
          <p:cNvPr id="9" name="Rectangle 8">
            <a:extLst>
              <a:ext uri="{FF2B5EF4-FFF2-40B4-BE49-F238E27FC236}">
                <a16:creationId xmlns:a16="http://schemas.microsoft.com/office/drawing/2014/main" id="{35F42CBA-5801-8093-940A-3A03AC567324}"/>
              </a:ext>
            </a:extLst>
          </p:cNvPr>
          <p:cNvSpPr/>
          <p:nvPr/>
        </p:nvSpPr>
        <p:spPr>
          <a:xfrm>
            <a:off x="6496494" y="1477926"/>
            <a:ext cx="3848985" cy="1382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Open Sans"/>
              <a:ea typeface="+mn-ea"/>
              <a:cs typeface="+mn-cs"/>
            </a:endParaRPr>
          </a:p>
        </p:txBody>
      </p:sp>
      <p:sp>
        <p:nvSpPr>
          <p:cNvPr id="7" name="Rectangle 6">
            <a:extLst>
              <a:ext uri="{FF2B5EF4-FFF2-40B4-BE49-F238E27FC236}">
                <a16:creationId xmlns:a16="http://schemas.microsoft.com/office/drawing/2014/main" id="{705C1A12-6033-275C-89BF-4227FD205D9D}"/>
              </a:ext>
            </a:extLst>
          </p:cNvPr>
          <p:cNvSpPr/>
          <p:nvPr/>
        </p:nvSpPr>
        <p:spPr>
          <a:xfrm>
            <a:off x="482009" y="5029200"/>
            <a:ext cx="11227981" cy="1580561"/>
          </a:xfrm>
          <a:prstGeom prst="rect">
            <a:avLst/>
          </a:prstGeom>
          <a:solidFill>
            <a:srgbClr val="4472C4">
              <a:lumMod val="20000"/>
              <a:lumOff val="80000"/>
            </a:srgbClr>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1" kern="0" dirty="0">
              <a:solidFill>
                <a:prstClr val="black"/>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kern="0" dirty="0">
                <a:solidFill>
                  <a:prstClr val="black"/>
                </a:solidFill>
                <a:latin typeface="Calibri" panose="020F0502020204030204" pitchFamily="34" charset="0"/>
                <a:cs typeface="Calibri" panose="020F0502020204030204" pitchFamily="34" charset="0"/>
              </a:rPr>
              <a:t>Assessment-as-practiced</a:t>
            </a:r>
            <a:r>
              <a:rPr lang="en-US" sz="2000" b="1" kern="0" dirty="0">
                <a:solidFill>
                  <a:prstClr val="black"/>
                </a:solidFill>
                <a:latin typeface="Calibri" panose="020F0502020204030204" pitchFamily="34" charset="0"/>
                <a:cs typeface="Calibri" panose="020F0502020204030204" pitchFamily="34" charset="0"/>
              </a:rPr>
              <a:t> </a:t>
            </a:r>
            <a:r>
              <a:rPr lang="en-US" b="1" kern="0" dirty="0">
                <a:solidFill>
                  <a:prstClr val="black"/>
                </a:solidFill>
                <a:latin typeface="Calibri" panose="020F0502020204030204" pitchFamily="34" charset="0"/>
                <a:cs typeface="Calibri" panose="020F0502020204030204" pitchFamily="34" charset="0"/>
              </a:rPr>
              <a:t>(Boud et al., 2018)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900" kern="0" dirty="0">
                <a:solidFill>
                  <a:prstClr val="black"/>
                </a:solidFill>
                <a:latin typeface="Calibri" panose="020F0502020204030204" pitchFamily="34" charset="0"/>
                <a:cs typeface="Calibri" panose="020F0502020204030204" pitchFamily="34" charset="0"/>
              </a:rPr>
              <a:t>… “the various facets of the human and material activities that constitute assessment: their location in particular places and times, the relationships between the individuals and the various kinds of information provisions and documentation that are created and utilised, what is produced and how that comes about” (p.1110) </a:t>
            </a:r>
            <a:endParaRPr kumimoji="0" lang="en-US" sz="1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 name="Content Placeholder 2">
            <a:extLst>
              <a:ext uri="{FF2B5EF4-FFF2-40B4-BE49-F238E27FC236}">
                <a16:creationId xmlns:a16="http://schemas.microsoft.com/office/drawing/2014/main" id="{B4BA1D4E-E554-4643-DC46-D26A2C1A09EE}"/>
              </a:ext>
            </a:extLst>
          </p:cNvPr>
          <p:cNvSpPr>
            <a:spLocks noGrp="1"/>
          </p:cNvSpPr>
          <p:nvPr>
            <p:ph idx="1"/>
          </p:nvPr>
        </p:nvSpPr>
        <p:spPr>
          <a:xfrm>
            <a:off x="482009" y="1319725"/>
            <a:ext cx="11468986" cy="3890681"/>
          </a:xfrm>
        </p:spPr>
        <p:txBody>
          <a:bodyPr>
            <a:normAutofit/>
          </a:bodyPr>
          <a:lstStyle/>
          <a:p>
            <a:pPr marL="0" indent="0">
              <a:buNone/>
            </a:pPr>
            <a:endParaRPr lang="en-US" sz="1050" b="1" dirty="0">
              <a:solidFill>
                <a:schemeClr val="tx1">
                  <a:lumMod val="50000"/>
                </a:schemeClr>
              </a:solidFill>
              <a:latin typeface="Calibri" panose="020F0502020204030204" pitchFamily="34" charset="0"/>
              <a:cs typeface="Calibri" panose="020F0502020204030204" pitchFamily="34" charset="0"/>
            </a:endParaRPr>
          </a:p>
          <a:p>
            <a:pPr marL="0" indent="0">
              <a:buNone/>
            </a:pPr>
            <a:r>
              <a:rPr lang="en-US" sz="2800" b="1" dirty="0">
                <a:solidFill>
                  <a:schemeClr val="tx1">
                    <a:lumMod val="50000"/>
                  </a:schemeClr>
                </a:solidFill>
                <a:latin typeface="Calibri" panose="020F0502020204030204" pitchFamily="34" charset="0"/>
                <a:cs typeface="Calibri" panose="020F0502020204030204" pitchFamily="34" charset="0"/>
              </a:rPr>
              <a:t>What are we doing to meet students where they are?  </a:t>
            </a:r>
            <a:endParaRPr lang="en-US" sz="300" b="1" dirty="0">
              <a:solidFill>
                <a:schemeClr val="tx1">
                  <a:lumMod val="50000"/>
                </a:schemeClr>
              </a:solidFill>
              <a:latin typeface="Calibri" panose="020F0502020204030204" pitchFamily="34" charset="0"/>
              <a:cs typeface="Calibri" panose="020F0502020204030204" pitchFamily="34" charset="0"/>
            </a:endParaRPr>
          </a:p>
          <a:p>
            <a:pPr marL="0" indent="0">
              <a:buNone/>
            </a:pPr>
            <a:endParaRPr lang="en-US" sz="700" dirty="0"/>
          </a:p>
          <a:p>
            <a:pPr lvl="1"/>
            <a:r>
              <a:rPr lang="en-US" sz="2000" b="1" dirty="0">
                <a:solidFill>
                  <a:schemeClr val="tx1">
                    <a:lumMod val="50000"/>
                  </a:schemeClr>
                </a:solidFill>
              </a:rPr>
              <a:t>Assessment contextualised as ‘sites of practice’</a:t>
            </a:r>
            <a:r>
              <a:rPr lang="en-US" sz="2000" dirty="0">
                <a:solidFill>
                  <a:schemeClr val="tx1">
                    <a:lumMod val="50000"/>
                  </a:schemeClr>
                </a:solidFill>
              </a:rPr>
              <a:t> – connected to what goes on in those locations at any given time. </a:t>
            </a:r>
          </a:p>
          <a:p>
            <a:pPr lvl="1"/>
            <a:endParaRPr lang="en-GB" sz="100" dirty="0">
              <a:solidFill>
                <a:schemeClr val="tx1">
                  <a:lumMod val="50000"/>
                </a:schemeClr>
              </a:solidFill>
            </a:endParaRPr>
          </a:p>
          <a:p>
            <a:pPr lvl="1"/>
            <a:r>
              <a:rPr lang="en-GB" sz="2000" b="1" dirty="0">
                <a:solidFill>
                  <a:schemeClr val="tx1">
                    <a:lumMod val="50000"/>
                  </a:schemeClr>
                </a:solidFill>
              </a:rPr>
              <a:t>A programme-focused view </a:t>
            </a:r>
            <a:r>
              <a:rPr lang="en-GB" sz="2000" dirty="0">
                <a:solidFill>
                  <a:schemeClr val="tx1">
                    <a:lumMod val="50000"/>
                  </a:schemeClr>
                </a:solidFill>
              </a:rPr>
              <a:t>– </a:t>
            </a:r>
            <a:r>
              <a:rPr lang="en-US" sz="2000" dirty="0">
                <a:solidFill>
                  <a:schemeClr val="tx1">
                    <a:lumMod val="50000"/>
                  </a:schemeClr>
                </a:solidFill>
              </a:rPr>
              <a:t>integrated assessment and feedback delivered over time. </a:t>
            </a:r>
          </a:p>
          <a:p>
            <a:pPr lvl="1"/>
            <a:endParaRPr lang="en-US" sz="100" dirty="0">
              <a:solidFill>
                <a:schemeClr val="tx1">
                  <a:lumMod val="50000"/>
                </a:schemeClr>
              </a:solidFill>
            </a:endParaRPr>
          </a:p>
          <a:p>
            <a:pPr lvl="1"/>
            <a:r>
              <a:rPr lang="en-US" sz="2000" dirty="0">
                <a:solidFill>
                  <a:schemeClr val="tx1">
                    <a:lumMod val="50000"/>
                  </a:schemeClr>
                </a:solidFill>
              </a:rPr>
              <a:t>Practices viewed as </a:t>
            </a:r>
            <a:r>
              <a:rPr lang="en-US" sz="2000" b="1" dirty="0">
                <a:solidFill>
                  <a:schemeClr val="tx1">
                    <a:lumMod val="50000"/>
                  </a:schemeClr>
                </a:solidFill>
              </a:rPr>
              <a:t>dispositions and strategies </a:t>
            </a:r>
            <a:r>
              <a:rPr lang="en-US" sz="2000" dirty="0">
                <a:solidFill>
                  <a:schemeClr val="tx1">
                    <a:lumMod val="50000"/>
                  </a:schemeClr>
                </a:solidFill>
              </a:rPr>
              <a:t>– engaging and influencing student learning </a:t>
            </a:r>
            <a:r>
              <a:rPr lang="en-US" sz="2000" u="sng" dirty="0">
                <a:solidFill>
                  <a:schemeClr val="tx1">
                    <a:lumMod val="50000"/>
                  </a:schemeClr>
                </a:solidFill>
              </a:rPr>
              <a:t>and</a:t>
            </a:r>
            <a:r>
              <a:rPr lang="en-US" sz="2000" dirty="0">
                <a:solidFill>
                  <a:schemeClr val="tx1">
                    <a:lumMod val="50000"/>
                  </a:schemeClr>
                </a:solidFill>
              </a:rPr>
              <a:t> producing information about students’ work to inform future development.  </a:t>
            </a:r>
          </a:p>
        </p:txBody>
      </p:sp>
    </p:spTree>
    <p:extLst>
      <p:ext uri="{BB962C8B-B14F-4D97-AF65-F5344CB8AC3E}">
        <p14:creationId xmlns:p14="http://schemas.microsoft.com/office/powerpoint/2010/main" val="3698830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D825335-D9B2-4849-BA8A-50F422261F45}"/>
              </a:ext>
            </a:extLst>
          </p:cNvPr>
          <p:cNvSpPr/>
          <p:nvPr/>
        </p:nvSpPr>
        <p:spPr>
          <a:xfrm>
            <a:off x="4012162" y="0"/>
            <a:ext cx="8179837" cy="90896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Open Sans"/>
                <a:ea typeface="+mn-ea"/>
                <a:cs typeface="+mn-cs"/>
              </a:rPr>
              <a:t>  </a:t>
            </a:r>
            <a:r>
              <a:rPr kumimoji="0" lang="en-US" sz="4000" b="1" i="0" u="none" strike="noStrike" kern="1200" cap="none" spc="0" normalizeH="0" baseline="0" noProof="0" dirty="0">
                <a:ln>
                  <a:noFill/>
                </a:ln>
                <a:solidFill>
                  <a:prstClr val="white"/>
                </a:solidFill>
                <a:effectLst/>
                <a:uLnTx/>
                <a:uFillTx/>
                <a:latin typeface="Arial Nova Light" panose="020B0304020202020204" pitchFamily="34" charset="0"/>
              </a:rPr>
              <a:t>Teaching and Learning Regimes</a:t>
            </a:r>
            <a:endParaRPr kumimoji="0" lang="en-GB" sz="2000" b="1" i="0" u="none" strike="noStrike" kern="1200" cap="none" spc="0" normalizeH="0" baseline="0" noProof="0" dirty="0">
              <a:ln>
                <a:noFill/>
              </a:ln>
              <a:solidFill>
                <a:prstClr val="white"/>
              </a:solidFill>
              <a:effectLst/>
              <a:uLnTx/>
              <a:uFillTx/>
              <a:latin typeface="Arial Nova Light" panose="020B0304020202020204" pitchFamily="34" charset="0"/>
            </a:endParaRPr>
          </a:p>
        </p:txBody>
      </p:sp>
      <p:sp>
        <p:nvSpPr>
          <p:cNvPr id="2" name="Rectangle 1">
            <a:extLst>
              <a:ext uri="{FF2B5EF4-FFF2-40B4-BE49-F238E27FC236}">
                <a16:creationId xmlns:a16="http://schemas.microsoft.com/office/drawing/2014/main" id="{BC43D369-1E1E-731C-2BEF-05E2377EAA0E}"/>
              </a:ext>
            </a:extLst>
          </p:cNvPr>
          <p:cNvSpPr/>
          <p:nvPr/>
        </p:nvSpPr>
        <p:spPr>
          <a:xfrm>
            <a:off x="0" y="5902573"/>
            <a:ext cx="12192000" cy="10298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Open Sans"/>
              <a:ea typeface="+mn-ea"/>
              <a:cs typeface="+mn-cs"/>
            </a:endParaRPr>
          </a:p>
        </p:txBody>
      </p:sp>
      <p:sp>
        <p:nvSpPr>
          <p:cNvPr id="9" name="Rectangle 8">
            <a:extLst>
              <a:ext uri="{FF2B5EF4-FFF2-40B4-BE49-F238E27FC236}">
                <a16:creationId xmlns:a16="http://schemas.microsoft.com/office/drawing/2014/main" id="{35F42CBA-5801-8093-940A-3A03AC567324}"/>
              </a:ext>
            </a:extLst>
          </p:cNvPr>
          <p:cNvSpPr/>
          <p:nvPr/>
        </p:nvSpPr>
        <p:spPr>
          <a:xfrm>
            <a:off x="6496494" y="1477926"/>
            <a:ext cx="3848985" cy="1382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Open Sans"/>
              <a:ea typeface="+mn-ea"/>
              <a:cs typeface="+mn-cs"/>
            </a:endParaRPr>
          </a:p>
        </p:txBody>
      </p:sp>
      <p:sp>
        <p:nvSpPr>
          <p:cNvPr id="6" name="Content Placeholder 2">
            <a:extLst>
              <a:ext uri="{FF2B5EF4-FFF2-40B4-BE49-F238E27FC236}">
                <a16:creationId xmlns:a16="http://schemas.microsoft.com/office/drawing/2014/main" id="{B4BA1D4E-E554-4643-DC46-D26A2C1A09EE}"/>
              </a:ext>
            </a:extLst>
          </p:cNvPr>
          <p:cNvSpPr>
            <a:spLocks noGrp="1"/>
          </p:cNvSpPr>
          <p:nvPr>
            <p:ph idx="1"/>
          </p:nvPr>
        </p:nvSpPr>
        <p:spPr>
          <a:xfrm>
            <a:off x="482006" y="1169233"/>
            <a:ext cx="11227981" cy="3789334"/>
          </a:xfrm>
        </p:spPr>
        <p:txBody>
          <a:bodyPr>
            <a:normAutofit/>
          </a:bodyPr>
          <a:lstStyle/>
          <a:p>
            <a:pPr marL="0" indent="0">
              <a:buNone/>
            </a:pPr>
            <a:r>
              <a:rPr lang="en-US" sz="2800" b="1" dirty="0">
                <a:solidFill>
                  <a:schemeClr val="tx1">
                    <a:lumMod val="50000"/>
                  </a:schemeClr>
                </a:solidFill>
                <a:latin typeface="Calibri" panose="020F0502020204030204" pitchFamily="34" charset="0"/>
                <a:cs typeface="Calibri" panose="020F0502020204030204" pitchFamily="34" charset="0"/>
              </a:rPr>
              <a:t>A ‘Practice Sensibility’ </a:t>
            </a:r>
            <a:r>
              <a:rPr lang="en-US" sz="1800" dirty="0">
                <a:solidFill>
                  <a:schemeClr val="tx1">
                    <a:lumMod val="50000"/>
                  </a:schemeClr>
                </a:solidFill>
                <a:latin typeface="Calibri" panose="020F0502020204030204" pitchFamily="34" charset="0"/>
                <a:cs typeface="Calibri" panose="020F0502020204030204" pitchFamily="34" charset="0"/>
              </a:rPr>
              <a:t>(Trowler, 2020)</a:t>
            </a:r>
          </a:p>
          <a:p>
            <a:pPr marL="0" indent="0">
              <a:buNone/>
            </a:pPr>
            <a:endParaRPr lang="en-US" sz="200" b="1" dirty="0">
              <a:solidFill>
                <a:schemeClr val="tx1">
                  <a:lumMod val="50000"/>
                </a:schemeClr>
              </a:solidFill>
              <a:latin typeface="Calibri" panose="020F0502020204030204" pitchFamily="34" charset="0"/>
              <a:cs typeface="Calibri" panose="020F0502020204030204" pitchFamily="34" charset="0"/>
            </a:endParaRPr>
          </a:p>
          <a:p>
            <a:pPr lvl="1"/>
            <a:r>
              <a:rPr lang="en-US" sz="2000" dirty="0">
                <a:solidFill>
                  <a:schemeClr val="tx1">
                    <a:lumMod val="50000"/>
                  </a:schemeClr>
                </a:solidFill>
                <a:latin typeface="Calibri" panose="020F0502020204030204" pitchFamily="34" charset="0"/>
                <a:cs typeface="Calibri" panose="020F0502020204030204" pitchFamily="34" charset="0"/>
              </a:rPr>
              <a:t>Practically paying attention to a particular context and our influence within and upon it.</a:t>
            </a:r>
          </a:p>
          <a:p>
            <a:pPr marL="457200" lvl="1" indent="0">
              <a:buNone/>
            </a:pPr>
            <a:endParaRPr lang="en-US" sz="100" dirty="0">
              <a:solidFill>
                <a:schemeClr val="tx1">
                  <a:lumMod val="50000"/>
                </a:schemeClr>
              </a:solidFill>
              <a:latin typeface="Calibri" panose="020F0502020204030204" pitchFamily="34" charset="0"/>
              <a:cs typeface="Calibri" panose="020F0502020204030204" pitchFamily="34" charset="0"/>
            </a:endParaRPr>
          </a:p>
          <a:p>
            <a:pPr lvl="1"/>
            <a:r>
              <a:rPr lang="en-US" sz="2000" dirty="0">
                <a:solidFill>
                  <a:schemeClr val="tx1">
                    <a:lumMod val="50000"/>
                  </a:schemeClr>
                </a:solidFill>
                <a:latin typeface="Calibri" panose="020F0502020204030204" pitchFamily="34" charset="0"/>
                <a:cs typeface="Calibri" panose="020F0502020204030204" pitchFamily="34" charset="0"/>
              </a:rPr>
              <a:t>An emergent model of practice and learning that is always situated.  </a:t>
            </a:r>
          </a:p>
          <a:p>
            <a:pPr marL="457200" lvl="1" indent="0">
              <a:buNone/>
            </a:pPr>
            <a:endParaRPr lang="en-US" sz="800" dirty="0">
              <a:solidFill>
                <a:schemeClr val="tx1">
                  <a:lumMod val="50000"/>
                </a:schemeClr>
              </a:solidFill>
              <a:latin typeface="Calibri" panose="020F0502020204030204" pitchFamily="34" charset="0"/>
              <a:cs typeface="Calibri" panose="020F0502020204030204" pitchFamily="34" charset="0"/>
            </a:endParaRPr>
          </a:p>
          <a:p>
            <a:pPr lvl="2">
              <a:buFont typeface="Courier New" panose="02070309020205020404" pitchFamily="49" charset="0"/>
              <a:buChar char="o"/>
            </a:pPr>
            <a:r>
              <a:rPr lang="en-US" sz="1800" dirty="0">
                <a:solidFill>
                  <a:schemeClr val="tx1">
                    <a:lumMod val="50000"/>
                  </a:schemeClr>
                </a:solidFill>
                <a:latin typeface="Calibri" panose="020F0502020204030204" pitchFamily="34" charset="0"/>
                <a:cs typeface="Calibri" panose="020F0502020204030204" pitchFamily="34" charset="0"/>
              </a:rPr>
              <a:t>‘</a:t>
            </a:r>
            <a:r>
              <a:rPr lang="en-US" sz="2000" dirty="0">
                <a:solidFill>
                  <a:schemeClr val="tx1">
                    <a:lumMod val="50000"/>
                  </a:schemeClr>
                </a:solidFill>
                <a:latin typeface="Calibri" panose="020F0502020204030204" pitchFamily="34" charset="0"/>
                <a:cs typeface="Calibri" panose="020F0502020204030204" pitchFamily="34" charset="0"/>
              </a:rPr>
              <a:t>Entangled’ practice </a:t>
            </a:r>
            <a:r>
              <a:rPr lang="en-US" sz="1800" dirty="0">
                <a:solidFill>
                  <a:schemeClr val="tx1">
                    <a:lumMod val="50000"/>
                  </a:schemeClr>
                </a:solidFill>
                <a:latin typeface="Calibri" panose="020F0502020204030204" pitchFamily="34" charset="0"/>
                <a:cs typeface="Calibri" panose="020F0502020204030204" pitchFamily="34" charset="0"/>
              </a:rPr>
              <a:t>(Fawns, 2022) </a:t>
            </a:r>
            <a:r>
              <a:rPr lang="en-US" sz="2000" dirty="0">
                <a:solidFill>
                  <a:schemeClr val="tx1">
                    <a:lumMod val="50000"/>
                  </a:schemeClr>
                </a:solidFill>
                <a:latin typeface="Calibri" panose="020F0502020204030204" pitchFamily="34" charset="0"/>
                <a:cs typeface="Calibri" panose="020F0502020204030204" pitchFamily="34" charset="0"/>
              </a:rPr>
              <a:t>– learning outcomes are negotiated, contingent and relational.</a:t>
            </a:r>
          </a:p>
          <a:p>
            <a:pPr lvl="2">
              <a:buFont typeface="Courier New" panose="02070309020205020404" pitchFamily="49" charset="0"/>
              <a:buChar char="o"/>
            </a:pPr>
            <a:endParaRPr lang="en-US" sz="500" dirty="0">
              <a:solidFill>
                <a:schemeClr val="tx1">
                  <a:lumMod val="50000"/>
                </a:schemeClr>
              </a:solidFill>
              <a:latin typeface="Calibri" panose="020F0502020204030204" pitchFamily="34" charset="0"/>
              <a:cs typeface="Calibri" panose="020F0502020204030204" pitchFamily="34" charset="0"/>
            </a:endParaRPr>
          </a:p>
          <a:p>
            <a:pPr lvl="2">
              <a:buFont typeface="Courier New" panose="02070309020205020404" pitchFamily="49" charset="0"/>
              <a:buChar char="o"/>
            </a:pPr>
            <a:r>
              <a:rPr lang="en-US" sz="2000" dirty="0">
                <a:solidFill>
                  <a:schemeClr val="tx1">
                    <a:lumMod val="50000"/>
                  </a:schemeClr>
                </a:solidFill>
                <a:latin typeface="Calibri" panose="020F0502020204030204" pitchFamily="34" charset="0"/>
                <a:cs typeface="Calibri" panose="020F0502020204030204" pitchFamily="34" charset="0"/>
              </a:rPr>
              <a:t>‘Socio-material engagement’ </a:t>
            </a:r>
            <a:r>
              <a:rPr lang="en-US" sz="1800" dirty="0">
                <a:solidFill>
                  <a:schemeClr val="tx1">
                    <a:lumMod val="50000"/>
                  </a:schemeClr>
                </a:solidFill>
                <a:latin typeface="Calibri" panose="020F0502020204030204" pitchFamily="34" charset="0"/>
                <a:cs typeface="Calibri" panose="020F0502020204030204" pitchFamily="34" charset="0"/>
              </a:rPr>
              <a:t>(Gravett and Ajjawi, 2022)</a:t>
            </a:r>
            <a:r>
              <a:rPr lang="en-US" sz="2000" dirty="0">
                <a:solidFill>
                  <a:schemeClr val="tx1">
                    <a:lumMod val="50000"/>
                  </a:schemeClr>
                </a:solidFill>
                <a:latin typeface="Calibri" panose="020F0502020204030204" pitchFamily="34" charset="0"/>
                <a:cs typeface="Calibri" panose="020F0502020204030204" pitchFamily="34" charset="0"/>
              </a:rPr>
              <a:t> – the relations among the everyday interactions, routines and material arrangements in particular environments and forms of knowing generated from these. </a:t>
            </a:r>
            <a:endParaRPr lang="en-US" sz="1800" dirty="0">
              <a:solidFill>
                <a:schemeClr val="tx1">
                  <a:lumMod val="50000"/>
                </a:schemeClr>
              </a:solidFill>
            </a:endParaRPr>
          </a:p>
          <a:p>
            <a:pPr marL="0" indent="0">
              <a:buNone/>
            </a:pPr>
            <a:endParaRPr lang="en-US" sz="2400" dirty="0"/>
          </a:p>
          <a:p>
            <a:pPr marL="0" indent="0">
              <a:buNone/>
            </a:pPr>
            <a:endParaRPr lang="en-GB" sz="2000" dirty="0"/>
          </a:p>
        </p:txBody>
      </p:sp>
      <p:sp>
        <p:nvSpPr>
          <p:cNvPr id="3" name="Rectangle 2">
            <a:extLst>
              <a:ext uri="{FF2B5EF4-FFF2-40B4-BE49-F238E27FC236}">
                <a16:creationId xmlns:a16="http://schemas.microsoft.com/office/drawing/2014/main" id="{2FC368DF-96A5-65BD-543F-85A888821C32}"/>
              </a:ext>
            </a:extLst>
          </p:cNvPr>
          <p:cNvSpPr/>
          <p:nvPr/>
        </p:nvSpPr>
        <p:spPr>
          <a:xfrm>
            <a:off x="482006" y="5301067"/>
            <a:ext cx="11227981" cy="1203012"/>
          </a:xfrm>
          <a:prstGeom prst="rect">
            <a:avLst/>
          </a:prstGeom>
          <a:solidFill>
            <a:srgbClr val="4472C4">
              <a:lumMod val="20000"/>
              <a:lumOff val="80000"/>
            </a:srgbClr>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prstClr val="black"/>
                </a:solidFill>
                <a:effectLst/>
                <a:uLnTx/>
                <a:uFillTx/>
                <a:latin typeface="Calibri" panose="020F0502020204030204"/>
                <a:ea typeface="+mn-ea"/>
                <a:cs typeface="+mn-cs"/>
              </a:rPr>
              <a:t>Pragmatic Regimes </a:t>
            </a:r>
            <a:r>
              <a:rPr kumimoji="0" lang="en-US" i="0" u="none" strike="noStrike" kern="0" cap="none" spc="0" normalizeH="0" baseline="0" noProof="0" dirty="0">
                <a:ln>
                  <a:noFill/>
                </a:ln>
                <a:solidFill>
                  <a:prstClr val="black"/>
                </a:solidFill>
                <a:effectLst/>
                <a:uLnTx/>
                <a:uFillTx/>
                <a:latin typeface="Calibri" panose="020F0502020204030204"/>
                <a:ea typeface="+mn-ea"/>
                <a:cs typeface="+mn-cs"/>
              </a:rPr>
              <a:t>(Thévenot, 2001)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 the (situated) devices which orient and govern our</a:t>
            </a:r>
            <a:r>
              <a:rPr lang="en-US" sz="2400" kern="0" dirty="0">
                <a:solidFill>
                  <a:prstClr val="black"/>
                </a:solidFill>
                <a:latin typeface="Calibri" panose="020F0502020204030204"/>
              </a:rPr>
              <a:t> way(s) of engaging with and understanding our environment”. </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9161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976557-904C-1203-5735-F34BBF0D47AB}"/>
              </a:ext>
            </a:extLst>
          </p:cNvPr>
          <p:cNvSpPr>
            <a:spLocks noGrp="1"/>
          </p:cNvSpPr>
          <p:nvPr>
            <p:ph idx="1"/>
          </p:nvPr>
        </p:nvSpPr>
        <p:spPr>
          <a:xfrm>
            <a:off x="581891" y="1268843"/>
            <a:ext cx="5033818" cy="5589156"/>
          </a:xfrm>
        </p:spPr>
        <p:txBody>
          <a:bodyPr>
            <a:normAutofit/>
          </a:bodyPr>
          <a:lstStyle/>
          <a:p>
            <a:pPr marL="0" indent="0" algn="ctr">
              <a:buNone/>
            </a:pPr>
            <a:r>
              <a:rPr lang="en-US" b="1" dirty="0">
                <a:solidFill>
                  <a:srgbClr val="7030A0"/>
                </a:solidFill>
              </a:rPr>
              <a:t>Practice </a:t>
            </a:r>
            <a:r>
              <a:rPr lang="en-US" sz="2000" b="1" dirty="0">
                <a:solidFill>
                  <a:srgbClr val="7030A0"/>
                </a:solidFill>
              </a:rPr>
              <a:t>(Outcomes)</a:t>
            </a:r>
            <a:endParaRPr lang="en-US" sz="1600" b="1" dirty="0">
              <a:solidFill>
                <a:srgbClr val="7030A0"/>
              </a:solidFill>
              <a:latin typeface="Arial" panose="020B0604020202020204" pitchFamily="34" charset="0"/>
              <a:cs typeface="Arial" panose="020B0604020202020204" pitchFamily="34" charset="0"/>
            </a:endParaRPr>
          </a:p>
          <a:p>
            <a:pPr>
              <a:lnSpc>
                <a:spcPct val="120000"/>
              </a:lnSpc>
              <a:buFont typeface="Courier New" panose="02070309020205020404" pitchFamily="49" charset="0"/>
              <a:buChar char="o"/>
            </a:pPr>
            <a:endParaRPr lang="en-US" sz="1400" dirty="0">
              <a:latin typeface="Arial" panose="020B0604020202020204" pitchFamily="34" charset="0"/>
              <a:cs typeface="Arial" panose="020B0604020202020204" pitchFamily="34" charset="0"/>
            </a:endParaRPr>
          </a:p>
          <a:p>
            <a:pPr>
              <a:lnSpc>
                <a:spcPct val="120000"/>
              </a:lnSpc>
              <a:buFont typeface="Courier New" panose="02070309020205020404" pitchFamily="49" charset="0"/>
              <a:buChar char="o"/>
            </a:pPr>
            <a:r>
              <a:rPr lang="en-US" sz="1600" dirty="0">
                <a:latin typeface="Arial" panose="020B0604020202020204" pitchFamily="34" charset="0"/>
                <a:cs typeface="Arial" panose="020B0604020202020204" pitchFamily="34" charset="0"/>
              </a:rPr>
              <a:t>Encourage </a:t>
            </a:r>
            <a:r>
              <a:rPr lang="en-US" sz="1600" b="1" dirty="0">
                <a:latin typeface="Arial" panose="020B0604020202020204" pitchFamily="34" charset="0"/>
                <a:cs typeface="Arial" panose="020B0604020202020204" pitchFamily="34" charset="0"/>
              </a:rPr>
              <a:t>active</a:t>
            </a: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participation of the widest range of students </a:t>
            </a:r>
            <a:r>
              <a:rPr lang="en-US" sz="1600" dirty="0">
                <a:latin typeface="Arial" panose="020B0604020202020204" pitchFamily="34" charset="0"/>
                <a:cs typeface="Arial" panose="020B0604020202020204" pitchFamily="34" charset="0"/>
              </a:rPr>
              <a:t>that still results in valid inferences about their learning and performance. </a:t>
            </a:r>
          </a:p>
          <a:p>
            <a:pPr marL="0" indent="0">
              <a:lnSpc>
                <a:spcPct val="120000"/>
              </a:lnSpc>
              <a:buNone/>
            </a:pPr>
            <a:endParaRPr lang="en-US" sz="100" dirty="0">
              <a:latin typeface="Arial" panose="020B0604020202020204" pitchFamily="34" charset="0"/>
              <a:cs typeface="Arial" panose="020B0604020202020204" pitchFamily="34" charset="0"/>
            </a:endParaRPr>
          </a:p>
          <a:p>
            <a:pPr>
              <a:lnSpc>
                <a:spcPct val="120000"/>
              </a:lnSpc>
              <a:buFont typeface="Courier New" panose="02070309020205020404" pitchFamily="49" charset="0"/>
              <a:buChar char="o"/>
            </a:pPr>
            <a:r>
              <a:rPr lang="en-US" sz="1600" dirty="0">
                <a:latin typeface="Arial" panose="020B0604020202020204" pitchFamily="34" charset="0"/>
                <a:cs typeface="Arial" panose="020B0604020202020204" pitchFamily="34" charset="0"/>
              </a:rPr>
              <a:t>Provide students with an </a:t>
            </a:r>
            <a:r>
              <a:rPr lang="en-US" sz="1600" b="1" dirty="0">
                <a:latin typeface="Arial" panose="020B0604020202020204" pitchFamily="34" charset="0"/>
                <a:cs typeface="Arial" panose="020B0604020202020204" pitchFamily="34" charset="0"/>
              </a:rPr>
              <a:t>equivalent,</a:t>
            </a:r>
            <a:r>
              <a:rPr lang="en-US" sz="1600" dirty="0">
                <a:latin typeface="Arial" panose="020B0604020202020204" pitchFamily="34" charset="0"/>
                <a:cs typeface="Arial" panose="020B0604020202020204" pitchFamily="34" charset="0"/>
              </a:rPr>
              <a:t> rather than identical, opportunity to demonstrate their ability. </a:t>
            </a:r>
          </a:p>
          <a:p>
            <a:pPr marL="0" indent="0">
              <a:lnSpc>
                <a:spcPct val="120000"/>
              </a:lnSpc>
              <a:buNone/>
            </a:pPr>
            <a:endParaRPr lang="en-US" sz="100" dirty="0">
              <a:latin typeface="Arial" panose="020B0604020202020204" pitchFamily="34" charset="0"/>
              <a:cs typeface="Arial" panose="020B0604020202020204" pitchFamily="34" charset="0"/>
            </a:endParaRPr>
          </a:p>
          <a:p>
            <a:pPr>
              <a:lnSpc>
                <a:spcPct val="120000"/>
              </a:lnSpc>
              <a:buFont typeface="Courier New" panose="02070309020205020404" pitchFamily="49" charset="0"/>
              <a:buChar char="o"/>
            </a:pPr>
            <a:r>
              <a:rPr lang="en-US" sz="1600" dirty="0">
                <a:latin typeface="Arial" panose="020B0604020202020204" pitchFamily="34" charset="0"/>
                <a:cs typeface="Arial" panose="020B0604020202020204" pitchFamily="34" charset="0"/>
              </a:rPr>
              <a:t>Embed assessment arrangements and processes that are </a:t>
            </a:r>
            <a:r>
              <a:rPr lang="en-US" sz="1600" b="1" dirty="0">
                <a:latin typeface="Arial" panose="020B0604020202020204" pitchFamily="34" charset="0"/>
                <a:cs typeface="Arial" panose="020B0604020202020204" pitchFamily="34" charset="0"/>
              </a:rPr>
              <a:t>relevant, constitutive, and prospective </a:t>
            </a:r>
            <a:r>
              <a:rPr lang="en-US" sz="1600" dirty="0">
                <a:latin typeface="Arial" panose="020B0604020202020204" pitchFamily="34" charset="0"/>
                <a:cs typeface="Arial" panose="020B0604020202020204" pitchFamily="34" charset="0"/>
              </a:rPr>
              <a:t>for student learning</a:t>
            </a:r>
          </a:p>
          <a:p>
            <a:pPr marL="0" indent="0">
              <a:buNone/>
            </a:pPr>
            <a:endParaRPr lang="en-US" sz="1600" dirty="0"/>
          </a:p>
          <a:p>
            <a:pPr marL="0" indent="0">
              <a:buNone/>
            </a:pPr>
            <a:endParaRPr lang="en-US" sz="1600" dirty="0"/>
          </a:p>
        </p:txBody>
      </p:sp>
      <p:sp>
        <p:nvSpPr>
          <p:cNvPr id="4" name="Content Placeholder 2">
            <a:extLst>
              <a:ext uri="{FF2B5EF4-FFF2-40B4-BE49-F238E27FC236}">
                <a16:creationId xmlns:a16="http://schemas.microsoft.com/office/drawing/2014/main" id="{BC0422D6-BECF-7B95-A32A-295F46B86222}"/>
              </a:ext>
            </a:extLst>
          </p:cNvPr>
          <p:cNvSpPr txBox="1">
            <a:spLocks/>
          </p:cNvSpPr>
          <p:nvPr/>
        </p:nvSpPr>
        <p:spPr>
          <a:xfrm>
            <a:off x="5615709" y="1690688"/>
            <a:ext cx="477750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Content Placeholder 2">
            <a:extLst>
              <a:ext uri="{FF2B5EF4-FFF2-40B4-BE49-F238E27FC236}">
                <a16:creationId xmlns:a16="http://schemas.microsoft.com/office/drawing/2014/main" id="{036D1D83-4700-C853-97B4-FA444CA73F52}"/>
              </a:ext>
            </a:extLst>
          </p:cNvPr>
          <p:cNvSpPr txBox="1">
            <a:spLocks/>
          </p:cNvSpPr>
          <p:nvPr/>
        </p:nvSpPr>
        <p:spPr>
          <a:xfrm>
            <a:off x="6318710" y="1289351"/>
            <a:ext cx="5738091" cy="57738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dirty="0">
                <a:ln>
                  <a:noFill/>
                </a:ln>
                <a:solidFill>
                  <a:srgbClr val="7030A0"/>
                </a:solidFill>
                <a:effectLst/>
                <a:uLnTx/>
                <a:uFillTx/>
                <a:latin typeface="Calibri" panose="020F0502020204030204"/>
                <a:ea typeface="+mn-ea"/>
                <a:cs typeface="+mn-cs"/>
              </a:rPr>
              <a:t>Practise </a:t>
            </a:r>
            <a:r>
              <a:rPr kumimoji="0" lang="en-US" sz="2000" b="1" i="0" u="none" strike="noStrike" kern="1200" cap="none" spc="0" normalizeH="0" baseline="0" noProof="0" dirty="0">
                <a:ln>
                  <a:noFill/>
                </a:ln>
                <a:solidFill>
                  <a:srgbClr val="7030A0"/>
                </a:solidFill>
                <a:effectLst/>
                <a:uLnTx/>
                <a:uFillTx/>
                <a:latin typeface="Calibri" panose="020F0502020204030204"/>
                <a:ea typeface="+mn-ea"/>
                <a:cs typeface="+mn-cs"/>
              </a:rPr>
              <a:t>(Processes)</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endPar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sz="160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Utilise</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Adaptive learning designs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that can capture actual student learning as it takes place. </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US" sz="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Utilise different forms of </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integrated (formative) activities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to scaffold and model for student engagement and learning. </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US" sz="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Enable </a:t>
            </a: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developmental feedback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 student progress that encourages them to adopt more active, participative, and dialogic roles.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5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5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9" name="Straight Arrow Connector 8">
            <a:extLst>
              <a:ext uri="{FF2B5EF4-FFF2-40B4-BE49-F238E27FC236}">
                <a16:creationId xmlns:a16="http://schemas.microsoft.com/office/drawing/2014/main" id="{56D5DF5E-E718-8C37-A5E5-72AC7049CE43}"/>
              </a:ext>
            </a:extLst>
          </p:cNvPr>
          <p:cNvCxnSpPr/>
          <p:nvPr/>
        </p:nvCxnSpPr>
        <p:spPr>
          <a:xfrm>
            <a:off x="4501194" y="1532608"/>
            <a:ext cx="3370521" cy="0"/>
          </a:xfrm>
          <a:prstGeom prst="straightConnector1">
            <a:avLst/>
          </a:prstGeom>
          <a:ln w="95250">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F88CD18F-04A0-04BF-EBEC-99F2520F6726}"/>
              </a:ext>
            </a:extLst>
          </p:cNvPr>
          <p:cNvSpPr>
            <a:spLocks noGrp="1"/>
          </p:cNvSpPr>
          <p:nvPr>
            <p:ph type="title"/>
          </p:nvPr>
        </p:nvSpPr>
        <p:spPr>
          <a:xfrm>
            <a:off x="0" y="1"/>
            <a:ext cx="6096000" cy="815969"/>
          </a:xfrm>
          <a:solidFill>
            <a:srgbClr val="C00000"/>
          </a:solidFill>
          <a:ln>
            <a:solidFill>
              <a:srgbClr val="C00000"/>
            </a:solidFill>
          </a:ln>
        </p:spPr>
        <p:txBody>
          <a:bodyPr>
            <a:noAutofit/>
          </a:bodyPr>
          <a:lstStyle/>
          <a:p>
            <a:r>
              <a:rPr lang="en-GB" sz="3600" b="1" dirty="0">
                <a:solidFill>
                  <a:schemeClr val="bg1"/>
                </a:solidFill>
                <a:effectLst/>
                <a:latin typeface="Arial Nova Light" panose="020B0304020202020204" pitchFamily="34" charset="0"/>
                <a:ea typeface="Calibri" panose="020F0502020204030204" pitchFamily="34" charset="0"/>
                <a:cs typeface="Times New Roman" panose="02020603050405020304" pitchFamily="18" charset="0"/>
              </a:rPr>
              <a:t>  “Assessment-as-Practice”</a:t>
            </a:r>
            <a:endParaRPr lang="en-GB" sz="3600" dirty="0">
              <a:solidFill>
                <a:schemeClr val="bg1"/>
              </a:solidFill>
              <a:latin typeface="Arial Nova Light" panose="020B0304020202020204" pitchFamily="34" charset="0"/>
            </a:endParaRPr>
          </a:p>
        </p:txBody>
      </p:sp>
      <p:sp>
        <p:nvSpPr>
          <p:cNvPr id="6" name="Rectangle 5">
            <a:extLst>
              <a:ext uri="{FF2B5EF4-FFF2-40B4-BE49-F238E27FC236}">
                <a16:creationId xmlns:a16="http://schemas.microsoft.com/office/drawing/2014/main" id="{B63804B1-B4BE-0449-8CC7-0C31C5C4A5FE}"/>
              </a:ext>
            </a:extLst>
          </p:cNvPr>
          <p:cNvSpPr/>
          <p:nvPr/>
        </p:nvSpPr>
        <p:spPr>
          <a:xfrm>
            <a:off x="460513" y="5469259"/>
            <a:ext cx="11270974" cy="1185496"/>
          </a:xfrm>
          <a:prstGeom prst="rect">
            <a:avLst/>
          </a:prstGeom>
          <a:solidFill>
            <a:srgbClr val="4472C4">
              <a:lumMod val="20000"/>
              <a:lumOff val="80000"/>
            </a:srgbClr>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cs typeface="Arial" panose="020B0604020202020204" pitchFamily="34" charset="0"/>
              </a:rPr>
              <a:t>The outcome of practical judgement grounded in (inter)subjective experience</a:t>
            </a:r>
            <a:r>
              <a:rPr lang="en-US" sz="2000" b="1" kern="0" dirty="0">
                <a:solidFill>
                  <a:prstClr val="black"/>
                </a:solidFill>
                <a:cs typeface="Arial" panose="020B0604020202020204" pitchFamily="34" charset="0"/>
              </a:rPr>
              <a:t> </a:t>
            </a:r>
            <a:r>
              <a:rPr lang="en-US" sz="2000" kern="0" dirty="0">
                <a:solidFill>
                  <a:prstClr val="black"/>
                </a:solidFill>
                <a:cs typeface="Arial" panose="020B0604020202020204" pitchFamily="34" charset="0"/>
              </a:rPr>
              <a:t>responding to the complexity of actions, the multiplicity of demands, and the need for different kinds of representational work in how teaching and assessment arrangements are structured and deployed </a:t>
            </a:r>
            <a:r>
              <a:rPr lang="en-US" sz="1600" kern="0" dirty="0">
                <a:solidFill>
                  <a:prstClr val="black"/>
                </a:solidFill>
                <a:cs typeface="Arial" panose="020B0604020202020204" pitchFamily="34" charset="0"/>
              </a:rPr>
              <a:t>(Elkington, 2022)</a:t>
            </a:r>
            <a:r>
              <a:rPr lang="en-US" kern="0" dirty="0">
                <a:solidFill>
                  <a:prstClr val="black"/>
                </a:solidFill>
                <a:cs typeface="Arial" panose="020B0604020202020204" pitchFamily="34" charset="0"/>
              </a:rPr>
              <a:t>. </a:t>
            </a:r>
            <a:endParaRPr lang="en-US" sz="2000" kern="0" dirty="0">
              <a:solidFill>
                <a:prstClr val="black"/>
              </a:solidFill>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6052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C43D369-1E1E-731C-2BEF-05E2377EAA0E}"/>
              </a:ext>
            </a:extLst>
          </p:cNvPr>
          <p:cNvSpPr/>
          <p:nvPr/>
        </p:nvSpPr>
        <p:spPr>
          <a:xfrm>
            <a:off x="0" y="5902573"/>
            <a:ext cx="12192000" cy="10298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Open Sans"/>
              <a:ea typeface="+mn-ea"/>
              <a:cs typeface="+mn-cs"/>
            </a:endParaRPr>
          </a:p>
        </p:txBody>
      </p:sp>
      <p:sp>
        <p:nvSpPr>
          <p:cNvPr id="9" name="Rectangle 8">
            <a:extLst>
              <a:ext uri="{FF2B5EF4-FFF2-40B4-BE49-F238E27FC236}">
                <a16:creationId xmlns:a16="http://schemas.microsoft.com/office/drawing/2014/main" id="{35F42CBA-5801-8093-940A-3A03AC567324}"/>
              </a:ext>
            </a:extLst>
          </p:cNvPr>
          <p:cNvSpPr/>
          <p:nvPr/>
        </p:nvSpPr>
        <p:spPr>
          <a:xfrm>
            <a:off x="6496494" y="1477926"/>
            <a:ext cx="3848985" cy="1382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Open Sans"/>
              <a:ea typeface="+mn-ea"/>
              <a:cs typeface="+mn-cs"/>
            </a:endParaRPr>
          </a:p>
        </p:txBody>
      </p:sp>
      <p:sp>
        <p:nvSpPr>
          <p:cNvPr id="7" name="TextBox 6">
            <a:extLst>
              <a:ext uri="{FF2B5EF4-FFF2-40B4-BE49-F238E27FC236}">
                <a16:creationId xmlns:a16="http://schemas.microsoft.com/office/drawing/2014/main" id="{66542028-C5D3-B37B-154C-B7A80D9A1926}"/>
              </a:ext>
            </a:extLst>
          </p:cNvPr>
          <p:cNvSpPr txBox="1"/>
          <p:nvPr/>
        </p:nvSpPr>
        <p:spPr>
          <a:xfrm>
            <a:off x="157210" y="0"/>
            <a:ext cx="3848985" cy="16927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rgbClr val="0070C0"/>
                </a:solidFill>
                <a:effectLst/>
                <a:uLnTx/>
                <a:uFillTx/>
                <a:latin typeface="Open Sans"/>
                <a:ea typeface="+mn-ea"/>
                <a:cs typeface="+mn-cs"/>
              </a:rPr>
              <a:t>4</a:t>
            </a:r>
            <a:r>
              <a:rPr kumimoji="0" lang="en-US" sz="4000" b="1" i="0" u="none" strike="noStrike" kern="1200" cap="none" spc="0" normalizeH="0" baseline="0" noProof="0" dirty="0">
                <a:ln>
                  <a:noFill/>
                </a:ln>
                <a:solidFill>
                  <a:srgbClr val="0070C0"/>
                </a:solidFill>
                <a:effectLst/>
                <a:uLnTx/>
                <a:uFillTx/>
                <a:latin typeface="Open Sans"/>
                <a:ea typeface="+mn-ea"/>
                <a:cs typeface="+mn-cs"/>
              </a:rPr>
              <a:t> </a:t>
            </a:r>
            <a:r>
              <a:rPr kumimoji="0" lang="en-US" sz="2800" b="1" i="0" u="none" strike="noStrike" kern="1200" cap="none" spc="0" normalizeH="0" baseline="0" noProof="0" dirty="0">
                <a:ln>
                  <a:noFill/>
                </a:ln>
                <a:solidFill>
                  <a:srgbClr val="0070C0"/>
                </a:solidFill>
                <a:effectLst/>
                <a:uLnTx/>
                <a:uFillTx/>
                <a:latin typeface="Open Sans"/>
                <a:ea typeface="+mn-ea"/>
                <a:cs typeface="+mn-cs"/>
              </a:rPr>
              <a:t>Practice Frames for Inclusive Assessment  </a:t>
            </a:r>
            <a:endParaRPr kumimoji="0" lang="en-GB" sz="2800" b="1" i="0" u="none" strike="noStrike" kern="1200" cap="none" spc="0" normalizeH="0" baseline="0" noProof="0" dirty="0">
              <a:ln>
                <a:noFill/>
              </a:ln>
              <a:solidFill>
                <a:srgbClr val="0070C0"/>
              </a:solidFill>
              <a:effectLst/>
              <a:uLnTx/>
              <a:uFillTx/>
              <a:latin typeface="Open Sans"/>
              <a:ea typeface="+mn-ea"/>
              <a:cs typeface="+mn-cs"/>
            </a:endParaRPr>
          </a:p>
        </p:txBody>
      </p:sp>
      <p:pic>
        <p:nvPicPr>
          <p:cNvPr id="5" name="Picture 4">
            <a:extLst>
              <a:ext uri="{FF2B5EF4-FFF2-40B4-BE49-F238E27FC236}">
                <a16:creationId xmlns:a16="http://schemas.microsoft.com/office/drawing/2014/main" id="{16271C9A-F255-4F4D-6ADF-6B25FA3922B6}"/>
              </a:ext>
            </a:extLst>
          </p:cNvPr>
          <p:cNvPicPr>
            <a:picLocks noChangeAspect="1"/>
          </p:cNvPicPr>
          <p:nvPr/>
        </p:nvPicPr>
        <p:blipFill>
          <a:blip r:embed="rId3"/>
          <a:stretch>
            <a:fillRect/>
          </a:stretch>
        </p:blipFill>
        <p:spPr>
          <a:xfrm>
            <a:off x="2951692" y="656557"/>
            <a:ext cx="7770737" cy="6071172"/>
          </a:xfrm>
          <a:prstGeom prst="rect">
            <a:avLst/>
          </a:prstGeom>
        </p:spPr>
      </p:pic>
      <p:sp>
        <p:nvSpPr>
          <p:cNvPr id="8" name="TextBox 7">
            <a:extLst>
              <a:ext uri="{FF2B5EF4-FFF2-40B4-BE49-F238E27FC236}">
                <a16:creationId xmlns:a16="http://schemas.microsoft.com/office/drawing/2014/main" id="{9258A0E5-8F4C-3AC8-81AE-657E7BAA9BAA}"/>
              </a:ext>
            </a:extLst>
          </p:cNvPr>
          <p:cNvSpPr txBox="1"/>
          <p:nvPr/>
        </p:nvSpPr>
        <p:spPr>
          <a:xfrm>
            <a:off x="9640806" y="6550223"/>
            <a:ext cx="2451370" cy="30777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4D4D4F"/>
                </a:solidFill>
                <a:effectLst/>
                <a:uLnTx/>
                <a:uFillTx/>
                <a:latin typeface="Open Sans"/>
                <a:ea typeface="+mn-ea"/>
                <a:cs typeface="+mn-cs"/>
              </a:rPr>
              <a:t>(Elkington, 2023) </a:t>
            </a:r>
          </a:p>
        </p:txBody>
      </p:sp>
    </p:spTree>
    <p:extLst>
      <p:ext uri="{BB962C8B-B14F-4D97-AF65-F5344CB8AC3E}">
        <p14:creationId xmlns:p14="http://schemas.microsoft.com/office/powerpoint/2010/main" val="2691754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0192CD2-0FD4-4C83-9AF3-DF05B6DBB176}"/>
              </a:ext>
            </a:extLst>
          </p:cNvPr>
          <p:cNvSpPr/>
          <p:nvPr/>
        </p:nvSpPr>
        <p:spPr>
          <a:xfrm>
            <a:off x="6570133" y="0"/>
            <a:ext cx="5621866" cy="79586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  </a:t>
            </a:r>
            <a:r>
              <a:rPr lang="en-US" sz="4400" dirty="0">
                <a:latin typeface="Arial" panose="020B0604020202020204" pitchFamily="34" charset="0"/>
                <a:cs typeface="Arial" panose="020B0604020202020204" pitchFamily="34" charset="0"/>
              </a:rPr>
              <a:t>What’s the plan? </a:t>
            </a: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58A076E5-7629-4C86-B26F-9BEA5B2A6AA5}"/>
              </a:ext>
            </a:extLst>
          </p:cNvPr>
          <p:cNvSpPr txBox="1"/>
          <p:nvPr/>
        </p:nvSpPr>
        <p:spPr>
          <a:xfrm>
            <a:off x="930206" y="2094714"/>
            <a:ext cx="6622491" cy="3539430"/>
          </a:xfrm>
          <a:prstGeom prst="rect">
            <a:avLst/>
          </a:prstGeom>
          <a:noFill/>
        </p:spPr>
        <p:txBody>
          <a:bodyPr wrap="square" rtlCol="0">
            <a:spAutoFit/>
          </a:bodyPr>
          <a:lstStyle/>
          <a:p>
            <a:pPr marL="514350" indent="-514350">
              <a:buFont typeface="+mj-lt"/>
              <a:buAutoNum type="arabicPeriod"/>
            </a:pPr>
            <a:r>
              <a:rPr lang="en-US" sz="3200" b="1" dirty="0"/>
              <a:t>What do we know? </a:t>
            </a:r>
          </a:p>
          <a:p>
            <a:pPr marL="514350" indent="-514350">
              <a:buFont typeface="+mj-lt"/>
              <a:buAutoNum type="arabicPeriod"/>
            </a:pPr>
            <a:endParaRPr lang="en-US" sz="800" b="1" dirty="0"/>
          </a:p>
          <a:p>
            <a:pPr marL="514350" indent="-514350">
              <a:buFont typeface="+mj-lt"/>
              <a:buAutoNum type="arabicPeriod"/>
            </a:pPr>
            <a:r>
              <a:rPr lang="en-US" sz="3200" b="1" dirty="0"/>
              <a:t>What is going to matter most?</a:t>
            </a:r>
          </a:p>
          <a:p>
            <a:pPr marL="514350" indent="-514350">
              <a:buFont typeface="+mj-lt"/>
              <a:buAutoNum type="arabicPeriod"/>
            </a:pPr>
            <a:endParaRPr lang="en-US" sz="800" b="1" dirty="0"/>
          </a:p>
          <a:p>
            <a:pPr marL="514350" indent="-514350">
              <a:buFont typeface="+mj-lt"/>
              <a:buAutoNum type="arabicPeriod"/>
            </a:pPr>
            <a:r>
              <a:rPr lang="en-US" sz="3200" b="1" dirty="0"/>
              <a:t>What do we know, now?</a:t>
            </a:r>
          </a:p>
          <a:p>
            <a:pPr marL="514350" indent="-514350">
              <a:buFont typeface="+mj-lt"/>
              <a:buAutoNum type="arabicPeriod"/>
            </a:pPr>
            <a:endParaRPr lang="en-US" sz="800" b="1" dirty="0"/>
          </a:p>
          <a:p>
            <a:pPr marL="514350" indent="-514350">
              <a:buFont typeface="+mj-lt"/>
              <a:buAutoNum type="arabicPeriod"/>
            </a:pPr>
            <a:r>
              <a:rPr lang="en-US" sz="3200" b="1" dirty="0"/>
              <a:t>Time to pause, Q &amp; A </a:t>
            </a:r>
          </a:p>
          <a:p>
            <a:pPr marL="514350" indent="-514350">
              <a:buFont typeface="+mj-lt"/>
              <a:buAutoNum type="arabicPeriod"/>
            </a:pPr>
            <a:endParaRPr lang="en-US" sz="800" b="1" dirty="0"/>
          </a:p>
          <a:p>
            <a:pPr marL="514350" indent="-514350">
              <a:buFont typeface="+mj-lt"/>
              <a:buAutoNum type="arabicPeriod"/>
            </a:pPr>
            <a:r>
              <a:rPr lang="en-US" sz="3200" b="1" dirty="0"/>
              <a:t>(Re)Framing Inclusive Assessment</a:t>
            </a:r>
          </a:p>
          <a:p>
            <a:endParaRPr lang="en-US" sz="3200" b="1" dirty="0"/>
          </a:p>
        </p:txBody>
      </p:sp>
      <p:sp>
        <p:nvSpPr>
          <p:cNvPr id="2" name="TextBox 1">
            <a:extLst>
              <a:ext uri="{FF2B5EF4-FFF2-40B4-BE49-F238E27FC236}">
                <a16:creationId xmlns:a16="http://schemas.microsoft.com/office/drawing/2014/main" id="{D91EDA58-2039-C2B5-5816-09218397F116}"/>
              </a:ext>
            </a:extLst>
          </p:cNvPr>
          <p:cNvSpPr txBox="1"/>
          <p:nvPr/>
        </p:nvSpPr>
        <p:spPr>
          <a:xfrm>
            <a:off x="7994092" y="2172011"/>
            <a:ext cx="3505200" cy="2862322"/>
          </a:xfrm>
          <a:prstGeom prst="rect">
            <a:avLst/>
          </a:prstGeom>
          <a:noFill/>
          <a:ln w="28575">
            <a:solidFill>
              <a:schemeClr val="accent1"/>
            </a:solidFill>
          </a:ln>
        </p:spPr>
        <p:txBody>
          <a:bodyPr wrap="square" rtlCol="0">
            <a:spAutoFit/>
          </a:bodyPr>
          <a:lstStyle/>
          <a:p>
            <a:r>
              <a:rPr lang="en-US" sz="2000" dirty="0"/>
              <a:t>We will be making use of Padlet</a:t>
            </a:r>
          </a:p>
          <a:p>
            <a:endParaRPr lang="en-US" sz="2000" dirty="0"/>
          </a:p>
          <a:p>
            <a:r>
              <a:rPr lang="en-US" sz="2000" dirty="0"/>
              <a:t>The Q&amp;A Padlet will be live throughout the session. </a:t>
            </a:r>
          </a:p>
          <a:p>
            <a:endParaRPr lang="en-US" sz="2000" dirty="0"/>
          </a:p>
          <a:p>
            <a:r>
              <a:rPr lang="en-US" sz="2000" dirty="0"/>
              <a:t>Please feel free to drop questions and/or comments on to the Padlet or use the chat space. </a:t>
            </a:r>
          </a:p>
        </p:txBody>
      </p:sp>
    </p:spTree>
    <p:extLst>
      <p:ext uri="{BB962C8B-B14F-4D97-AF65-F5344CB8AC3E}">
        <p14:creationId xmlns:p14="http://schemas.microsoft.com/office/powerpoint/2010/main" val="2027585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CE46F-5F0B-461B-AC41-275EB84066A6}"/>
              </a:ext>
            </a:extLst>
          </p:cNvPr>
          <p:cNvSpPr>
            <a:spLocks noGrp="1"/>
          </p:cNvSpPr>
          <p:nvPr>
            <p:ph idx="1"/>
          </p:nvPr>
        </p:nvSpPr>
        <p:spPr>
          <a:xfrm>
            <a:off x="916620" y="1253330"/>
            <a:ext cx="10548910" cy="5604670"/>
          </a:xfrm>
        </p:spPr>
        <p:txBody>
          <a:bodyPr>
            <a:normAutofit/>
          </a:bodyPr>
          <a:lstStyle/>
          <a:p>
            <a:pPr marL="0" indent="0">
              <a:lnSpc>
                <a:spcPct val="120000"/>
              </a:lnSpc>
              <a:buNone/>
            </a:pPr>
            <a:r>
              <a:rPr lang="en-US" sz="2400" b="1" dirty="0"/>
              <a:t>Time to rethink assessment and feedback …  </a:t>
            </a:r>
          </a:p>
          <a:p>
            <a:pPr marL="0" indent="0">
              <a:lnSpc>
                <a:spcPct val="120000"/>
              </a:lnSpc>
              <a:buNone/>
            </a:pPr>
            <a:endParaRPr lang="en-US" sz="1100" b="1" dirty="0"/>
          </a:p>
          <a:p>
            <a:pPr lvl="2">
              <a:lnSpc>
                <a:spcPct val="120000"/>
              </a:lnSpc>
            </a:pPr>
            <a:r>
              <a:rPr lang="en-US" sz="2400" dirty="0">
                <a:solidFill>
                  <a:srgbClr val="C00000"/>
                </a:solidFill>
              </a:rPr>
              <a:t>High-risk nature of many established assessment practices </a:t>
            </a:r>
          </a:p>
          <a:p>
            <a:pPr marL="914400" lvl="2" indent="0">
              <a:lnSpc>
                <a:spcPct val="120000"/>
              </a:lnSpc>
              <a:buNone/>
            </a:pPr>
            <a:endParaRPr lang="en-US" sz="800" dirty="0">
              <a:solidFill>
                <a:srgbClr val="C00000"/>
              </a:solidFill>
            </a:endParaRPr>
          </a:p>
          <a:p>
            <a:pPr lvl="2">
              <a:lnSpc>
                <a:spcPct val="120000"/>
              </a:lnSpc>
            </a:pPr>
            <a:r>
              <a:rPr lang="en-US" sz="2400" dirty="0">
                <a:solidFill>
                  <a:srgbClr val="C00000"/>
                </a:solidFill>
              </a:rPr>
              <a:t>A lack of relevance to students’ future lives </a:t>
            </a:r>
          </a:p>
          <a:p>
            <a:pPr marL="914400" lvl="2" indent="0">
              <a:lnSpc>
                <a:spcPct val="120000"/>
              </a:lnSpc>
              <a:buNone/>
            </a:pPr>
            <a:endParaRPr lang="en-US" sz="800" dirty="0">
              <a:solidFill>
                <a:srgbClr val="C00000"/>
              </a:solidFill>
            </a:endParaRPr>
          </a:p>
          <a:p>
            <a:pPr lvl="2">
              <a:lnSpc>
                <a:spcPct val="120000"/>
              </a:lnSpc>
            </a:pPr>
            <a:r>
              <a:rPr lang="en-US" sz="2400" dirty="0">
                <a:solidFill>
                  <a:srgbClr val="C00000"/>
                </a:solidFill>
              </a:rPr>
              <a:t>A limited range of assessment types and formats </a:t>
            </a:r>
          </a:p>
          <a:p>
            <a:pPr marL="914400" lvl="2" indent="0">
              <a:lnSpc>
                <a:spcPct val="120000"/>
              </a:lnSpc>
              <a:buNone/>
            </a:pPr>
            <a:endParaRPr lang="en-US" sz="800" dirty="0">
              <a:solidFill>
                <a:srgbClr val="C00000"/>
              </a:solidFill>
            </a:endParaRPr>
          </a:p>
          <a:p>
            <a:pPr lvl="2">
              <a:lnSpc>
                <a:spcPct val="120000"/>
              </a:lnSpc>
            </a:pPr>
            <a:r>
              <a:rPr lang="en-US" sz="2400" dirty="0">
                <a:solidFill>
                  <a:srgbClr val="C00000"/>
                </a:solidFill>
              </a:rPr>
              <a:t>Feedback often an afterthought in assessment design </a:t>
            </a:r>
          </a:p>
          <a:p>
            <a:pPr marL="914400" lvl="2" indent="0">
              <a:lnSpc>
                <a:spcPct val="120000"/>
              </a:lnSpc>
              <a:buNone/>
            </a:pPr>
            <a:endParaRPr lang="en-US" sz="800" dirty="0">
              <a:solidFill>
                <a:srgbClr val="C00000"/>
              </a:solidFill>
            </a:endParaRPr>
          </a:p>
          <a:p>
            <a:pPr lvl="2">
              <a:lnSpc>
                <a:spcPct val="120000"/>
              </a:lnSpc>
            </a:pPr>
            <a:r>
              <a:rPr lang="en-US" sz="2400" dirty="0">
                <a:solidFill>
                  <a:srgbClr val="C00000"/>
                </a:solidFill>
              </a:rPr>
              <a:t>AI in learning, teaching and assessment</a:t>
            </a:r>
          </a:p>
          <a:p>
            <a:pPr marL="914400" lvl="2" indent="0">
              <a:lnSpc>
                <a:spcPct val="120000"/>
              </a:lnSpc>
              <a:buNone/>
            </a:pPr>
            <a:endParaRPr lang="en-US" sz="900" dirty="0">
              <a:solidFill>
                <a:srgbClr val="C00000"/>
              </a:solidFill>
            </a:endParaRPr>
          </a:p>
          <a:p>
            <a:pPr lvl="2">
              <a:lnSpc>
                <a:spcPct val="120000"/>
              </a:lnSpc>
            </a:pPr>
            <a:r>
              <a:rPr lang="en-US" sz="2400" dirty="0">
                <a:solidFill>
                  <a:srgbClr val="C00000"/>
                </a:solidFill>
              </a:rPr>
              <a:t>…??? </a:t>
            </a:r>
          </a:p>
          <a:p>
            <a:pPr marL="0" indent="0">
              <a:lnSpc>
                <a:spcPct val="120000"/>
              </a:lnSpc>
              <a:buNone/>
            </a:pPr>
            <a:endParaRPr lang="en-US" sz="3100" b="1" dirty="0"/>
          </a:p>
          <a:p>
            <a:pPr marL="0" indent="0">
              <a:buNone/>
            </a:pPr>
            <a:endParaRPr lang="en-US" sz="200" b="1" dirty="0"/>
          </a:p>
        </p:txBody>
      </p:sp>
      <p:sp>
        <p:nvSpPr>
          <p:cNvPr id="5" name="Rectangle 4">
            <a:extLst>
              <a:ext uri="{FF2B5EF4-FFF2-40B4-BE49-F238E27FC236}">
                <a16:creationId xmlns:a16="http://schemas.microsoft.com/office/drawing/2014/main" id="{F0192CD2-0FD4-4C83-9AF3-DF05B6DBB176}"/>
              </a:ext>
            </a:extLst>
          </p:cNvPr>
          <p:cNvSpPr/>
          <p:nvPr/>
        </p:nvSpPr>
        <p:spPr>
          <a:xfrm>
            <a:off x="0" y="-4404"/>
            <a:ext cx="6191075" cy="79011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  </a:t>
            </a:r>
            <a:r>
              <a:rPr lang="en-US" sz="4400" dirty="0">
                <a:latin typeface="Arial" panose="020B0604020202020204" pitchFamily="34" charset="0"/>
                <a:cs typeface="Arial" panose="020B0604020202020204" pitchFamily="34" charset="0"/>
              </a:rPr>
              <a:t>What do we know? </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5521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CE46F-5F0B-461B-AC41-275EB84066A6}"/>
              </a:ext>
            </a:extLst>
          </p:cNvPr>
          <p:cNvSpPr>
            <a:spLocks noGrp="1"/>
          </p:cNvSpPr>
          <p:nvPr>
            <p:ph idx="1"/>
          </p:nvPr>
        </p:nvSpPr>
        <p:spPr>
          <a:xfrm>
            <a:off x="609600" y="1253330"/>
            <a:ext cx="10825018" cy="5055105"/>
          </a:xfrm>
        </p:spPr>
        <p:txBody>
          <a:bodyPr>
            <a:normAutofit/>
          </a:bodyPr>
          <a:lstStyle/>
          <a:p>
            <a:pPr marL="0" indent="0">
              <a:buNone/>
            </a:pPr>
            <a:endParaRPr lang="en-US" sz="1200" b="1" dirty="0"/>
          </a:p>
          <a:p>
            <a:pPr marL="0" indent="0">
              <a:buNone/>
            </a:pPr>
            <a:r>
              <a:rPr lang="en-US" sz="2400" b="1" dirty="0"/>
              <a:t>Calling out Mind</a:t>
            </a:r>
            <a:r>
              <a:rPr lang="en-US" sz="2400" b="1" u="sng" dirty="0">
                <a:solidFill>
                  <a:srgbClr val="FF0000"/>
                </a:solidFill>
              </a:rPr>
              <a:t>less</a:t>
            </a:r>
            <a:r>
              <a:rPr lang="en-US" sz="2400" b="1" dirty="0"/>
              <a:t> Assessment Designs</a:t>
            </a:r>
            <a:endParaRPr lang="en-US" sz="200" b="1" dirty="0"/>
          </a:p>
          <a:p>
            <a:pPr marL="0" indent="0">
              <a:buNone/>
            </a:pPr>
            <a:endParaRPr lang="en-US" sz="800" b="1" dirty="0"/>
          </a:p>
          <a:p>
            <a:pPr marL="457200" lvl="1" indent="0">
              <a:buNone/>
            </a:pPr>
            <a:r>
              <a:rPr lang="en-US" sz="2000" dirty="0"/>
              <a:t>“Assessment has struggled to deal with the increasing diversity of students in higher education [...] In fact, assessment is deemed so inaccessible that assessment accommodations (e.g., extra time in exams) are administered”. </a:t>
            </a:r>
          </a:p>
          <a:p>
            <a:pPr marL="0" indent="0" algn="r">
              <a:buNone/>
            </a:pPr>
            <a:r>
              <a:rPr lang="en-US" sz="1800" dirty="0"/>
              <a:t>(</a:t>
            </a:r>
            <a:r>
              <a:rPr lang="en-GB" sz="1800" dirty="0"/>
              <a:t>Nieminen</a:t>
            </a:r>
            <a:r>
              <a:rPr lang="en-US" sz="1800" dirty="0"/>
              <a:t>, 2023: 2)</a:t>
            </a:r>
          </a:p>
          <a:p>
            <a:pPr marL="0" indent="0" algn="r">
              <a:buNone/>
            </a:pPr>
            <a:endParaRPr lang="en-US" sz="2000" dirty="0"/>
          </a:p>
          <a:p>
            <a:pPr marL="0" indent="0" algn="r">
              <a:buNone/>
            </a:pPr>
            <a:endParaRPr lang="en-US" sz="1050" dirty="0"/>
          </a:p>
          <a:p>
            <a:pPr marL="0" indent="0">
              <a:buNone/>
            </a:pPr>
            <a:r>
              <a:rPr lang="en-US" sz="2400" b="1" dirty="0"/>
              <a:t>Being proactive about academic integrity – what are we modelling for? </a:t>
            </a:r>
          </a:p>
          <a:p>
            <a:pPr marL="0" indent="0">
              <a:buNone/>
            </a:pPr>
            <a:endParaRPr lang="en-US" sz="800" b="1" dirty="0"/>
          </a:p>
          <a:p>
            <a:pPr marL="457200" lvl="1" indent="0">
              <a:buNone/>
            </a:pPr>
            <a:r>
              <a:rPr lang="en-GB" sz="2000" b="0" i="0" u="none" strike="noStrike" baseline="0" dirty="0">
                <a:latin typeface="AdvOT1ef757c0"/>
              </a:rPr>
              <a:t>“Prevention methods for academic dishonesty (or “cheatin</a:t>
            </a:r>
            <a:r>
              <a:rPr lang="en-GB" sz="2000" dirty="0">
                <a:latin typeface="AdvOT1ef757c0"/>
              </a:rPr>
              <a:t>g”) </a:t>
            </a:r>
            <a:r>
              <a:rPr lang="en-GB" sz="2000" b="0" i="0" u="none" strike="noStrike" baseline="0" dirty="0">
                <a:latin typeface="AdvOT1ef757c0"/>
              </a:rPr>
              <a:t>will be limited in their success if students</a:t>
            </a:r>
            <a:r>
              <a:rPr lang="en-GB" sz="2000" b="0" i="0" u="none" strike="noStrike" baseline="0" dirty="0">
                <a:latin typeface="AdvOT1ef757c0+20"/>
              </a:rPr>
              <a:t>’ </a:t>
            </a:r>
            <a:r>
              <a:rPr lang="en-GB" sz="2000" b="0" i="0" u="none" strike="noStrike" baseline="0" dirty="0">
                <a:latin typeface="AdvOT1ef757c0"/>
              </a:rPr>
              <a:t>needs and attitudes have not also been addressed” </a:t>
            </a:r>
          </a:p>
          <a:p>
            <a:pPr marL="457200" lvl="1" indent="0" algn="r">
              <a:buNone/>
            </a:pPr>
            <a:r>
              <a:rPr lang="en-GB" sz="2000" dirty="0">
                <a:latin typeface="AdvOT1ef757c0"/>
              </a:rPr>
              <a:t>(Holden et al., 2021)</a:t>
            </a:r>
            <a:endParaRPr lang="en-US" sz="2000" dirty="0"/>
          </a:p>
        </p:txBody>
      </p:sp>
      <p:sp>
        <p:nvSpPr>
          <p:cNvPr id="5" name="Rectangle 4">
            <a:extLst>
              <a:ext uri="{FF2B5EF4-FFF2-40B4-BE49-F238E27FC236}">
                <a16:creationId xmlns:a16="http://schemas.microsoft.com/office/drawing/2014/main" id="{F0192CD2-0FD4-4C83-9AF3-DF05B6DBB176}"/>
              </a:ext>
            </a:extLst>
          </p:cNvPr>
          <p:cNvSpPr/>
          <p:nvPr/>
        </p:nvSpPr>
        <p:spPr>
          <a:xfrm>
            <a:off x="6096000" y="0"/>
            <a:ext cx="6096000" cy="79011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44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do we know? </a:t>
            </a:r>
            <a:endParaRPr kumimoji="0" lang="en-GB" sz="24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9387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CE46F-5F0B-461B-AC41-275EB84066A6}"/>
              </a:ext>
            </a:extLst>
          </p:cNvPr>
          <p:cNvSpPr>
            <a:spLocks noGrp="1"/>
          </p:cNvSpPr>
          <p:nvPr>
            <p:ph idx="1"/>
          </p:nvPr>
        </p:nvSpPr>
        <p:spPr>
          <a:xfrm>
            <a:off x="249526" y="613994"/>
            <a:ext cx="6068146" cy="4041982"/>
          </a:xfrm>
        </p:spPr>
        <p:txBody>
          <a:bodyPr>
            <a:normAutofit/>
          </a:bodyPr>
          <a:lstStyle/>
          <a:p>
            <a:pPr marL="0" indent="0">
              <a:buNone/>
            </a:pPr>
            <a:r>
              <a:rPr lang="en-US" b="1" dirty="0">
                <a:solidFill>
                  <a:srgbClr val="7030A0"/>
                </a:solidFill>
              </a:rPr>
              <a:t>Assessment on Purpose</a:t>
            </a:r>
            <a:endParaRPr lang="en-US" sz="2000" dirty="0">
              <a:solidFill>
                <a:srgbClr val="7030A0"/>
              </a:solidFill>
            </a:endParaRPr>
          </a:p>
          <a:p>
            <a:pPr marL="0" indent="0">
              <a:buNone/>
            </a:pPr>
            <a:endParaRPr lang="en-US" sz="900" dirty="0"/>
          </a:p>
          <a:p>
            <a:pPr marL="0" indent="0">
              <a:buNone/>
            </a:pPr>
            <a:r>
              <a:rPr lang="en-US" sz="1600" b="1" i="0" dirty="0">
                <a:solidFill>
                  <a:srgbClr val="2C3841"/>
                </a:solidFill>
                <a:effectLst/>
              </a:rPr>
              <a:t>Assessment </a:t>
            </a:r>
            <a:r>
              <a:rPr lang="en-US" sz="1600" b="1" i="0" u="sng" dirty="0">
                <a:solidFill>
                  <a:srgbClr val="2C3841"/>
                </a:solidFill>
                <a:effectLst/>
              </a:rPr>
              <a:t>of</a:t>
            </a:r>
            <a:r>
              <a:rPr lang="en-US" sz="1600" b="1" i="0" dirty="0">
                <a:solidFill>
                  <a:srgbClr val="2C3841"/>
                </a:solidFill>
                <a:effectLst/>
              </a:rPr>
              <a:t> Learning </a:t>
            </a:r>
          </a:p>
          <a:p>
            <a:pPr lvl="1"/>
            <a:r>
              <a:rPr lang="en-US" sz="1600" dirty="0">
                <a:solidFill>
                  <a:srgbClr val="2C3841"/>
                </a:solidFill>
              </a:rPr>
              <a:t>T</a:t>
            </a:r>
            <a:r>
              <a:rPr lang="en-US" sz="1600" b="0" i="0" dirty="0">
                <a:solidFill>
                  <a:srgbClr val="2C3841"/>
                </a:solidFill>
                <a:effectLst/>
              </a:rPr>
              <a:t>he institutional quality-assured processes that lead to a qualification.</a:t>
            </a:r>
          </a:p>
          <a:p>
            <a:pPr marL="0" indent="0">
              <a:buNone/>
            </a:pPr>
            <a:endParaRPr lang="en-US" sz="200" dirty="0">
              <a:solidFill>
                <a:srgbClr val="2C3841"/>
              </a:solidFill>
            </a:endParaRPr>
          </a:p>
          <a:p>
            <a:pPr marL="0" indent="0">
              <a:buNone/>
            </a:pPr>
            <a:r>
              <a:rPr lang="en-US" sz="1600" b="1" dirty="0">
                <a:solidFill>
                  <a:srgbClr val="2C3841"/>
                </a:solidFill>
              </a:rPr>
              <a:t>Assessment </a:t>
            </a:r>
            <a:r>
              <a:rPr lang="en-US" sz="1600" b="1" u="sng" dirty="0">
                <a:solidFill>
                  <a:srgbClr val="2C3841"/>
                </a:solidFill>
              </a:rPr>
              <a:t>for</a:t>
            </a:r>
            <a:r>
              <a:rPr lang="en-US" sz="1600" b="1" dirty="0">
                <a:solidFill>
                  <a:srgbClr val="2C3841"/>
                </a:solidFill>
              </a:rPr>
              <a:t> Learning </a:t>
            </a:r>
          </a:p>
          <a:p>
            <a:pPr lvl="1"/>
            <a:r>
              <a:rPr lang="en-US" sz="1600" dirty="0"/>
              <a:t>Learning designs emphasising formative opportunities that feed forward to future improvement. </a:t>
            </a:r>
          </a:p>
          <a:p>
            <a:pPr marL="0" indent="0">
              <a:buNone/>
            </a:pPr>
            <a:endParaRPr lang="en-US" sz="200" dirty="0"/>
          </a:p>
          <a:p>
            <a:pPr marL="0" indent="0">
              <a:buNone/>
            </a:pPr>
            <a:r>
              <a:rPr lang="en-US" sz="1600" b="1" dirty="0"/>
              <a:t>Assessment </a:t>
            </a:r>
            <a:r>
              <a:rPr lang="en-US" sz="1600" b="1" u="sng" dirty="0"/>
              <a:t>as</a:t>
            </a:r>
            <a:r>
              <a:rPr lang="en-US" sz="1600" b="1" dirty="0"/>
              <a:t> Learning</a:t>
            </a:r>
          </a:p>
          <a:p>
            <a:pPr lvl="1"/>
            <a:r>
              <a:rPr lang="en-US" sz="1600" dirty="0">
                <a:solidFill>
                  <a:srgbClr val="2C3841"/>
                </a:solidFill>
              </a:rPr>
              <a:t>T</a:t>
            </a:r>
            <a:r>
              <a:rPr lang="en-US" sz="1600" b="0" i="0" dirty="0">
                <a:solidFill>
                  <a:srgbClr val="2C3841"/>
                </a:solidFill>
                <a:effectLst/>
              </a:rPr>
              <a:t>he lived experience of students and staff when active learners contribute to decision-making and can monitor and regulate their own learning. </a:t>
            </a:r>
            <a:endParaRPr lang="en-US" sz="1600" dirty="0"/>
          </a:p>
          <a:p>
            <a:pPr marL="0" indent="0">
              <a:buNone/>
            </a:pPr>
            <a:endParaRPr lang="en-GB" sz="2000" dirty="0"/>
          </a:p>
        </p:txBody>
      </p:sp>
      <p:sp>
        <p:nvSpPr>
          <p:cNvPr id="5" name="Rectangle 4">
            <a:extLst>
              <a:ext uri="{FF2B5EF4-FFF2-40B4-BE49-F238E27FC236}">
                <a16:creationId xmlns:a16="http://schemas.microsoft.com/office/drawing/2014/main" id="{BD825335-D9B2-4849-BA8A-50F422261F45}"/>
              </a:ext>
            </a:extLst>
          </p:cNvPr>
          <p:cNvSpPr/>
          <p:nvPr/>
        </p:nvSpPr>
        <p:spPr>
          <a:xfrm>
            <a:off x="5654180" y="0"/>
            <a:ext cx="6537820" cy="79011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  </a:t>
            </a:r>
            <a:r>
              <a:rPr lang="en-US" sz="4400" dirty="0">
                <a:latin typeface="Arial Nova Light" panose="020B0304020202020204" pitchFamily="34" charset="0"/>
              </a:rPr>
              <a:t>What do we know? </a:t>
            </a:r>
            <a:endParaRPr lang="en-GB" sz="2400" dirty="0">
              <a:latin typeface="Arial Nova Light" panose="020B0304020202020204" pitchFamily="34" charset="0"/>
            </a:endParaRPr>
          </a:p>
        </p:txBody>
      </p:sp>
      <p:pic>
        <p:nvPicPr>
          <p:cNvPr id="4" name="Picture 3">
            <a:extLst>
              <a:ext uri="{FF2B5EF4-FFF2-40B4-BE49-F238E27FC236}">
                <a16:creationId xmlns:a16="http://schemas.microsoft.com/office/drawing/2014/main" id="{4C5CF994-F18A-91AC-9D37-E78725D31F85}"/>
              </a:ext>
            </a:extLst>
          </p:cNvPr>
          <p:cNvPicPr>
            <a:picLocks noChangeAspect="1"/>
          </p:cNvPicPr>
          <p:nvPr/>
        </p:nvPicPr>
        <p:blipFill>
          <a:blip r:embed="rId3"/>
          <a:stretch>
            <a:fillRect/>
          </a:stretch>
        </p:blipFill>
        <p:spPr>
          <a:xfrm>
            <a:off x="6548378" y="1020473"/>
            <a:ext cx="5394096" cy="5402407"/>
          </a:xfrm>
          <a:prstGeom prst="rect">
            <a:avLst/>
          </a:prstGeom>
        </p:spPr>
      </p:pic>
      <p:sp>
        <p:nvSpPr>
          <p:cNvPr id="6" name="TextBox 5">
            <a:extLst>
              <a:ext uri="{FF2B5EF4-FFF2-40B4-BE49-F238E27FC236}">
                <a16:creationId xmlns:a16="http://schemas.microsoft.com/office/drawing/2014/main" id="{938B74F1-872F-226E-6915-DB218CF6AC75}"/>
              </a:ext>
            </a:extLst>
          </p:cNvPr>
          <p:cNvSpPr txBox="1"/>
          <p:nvPr/>
        </p:nvSpPr>
        <p:spPr>
          <a:xfrm>
            <a:off x="7629236" y="6437748"/>
            <a:ext cx="3823855" cy="276999"/>
          </a:xfrm>
          <a:prstGeom prst="rect">
            <a:avLst/>
          </a:prstGeom>
          <a:noFill/>
        </p:spPr>
        <p:txBody>
          <a:bodyPr wrap="square" rtlCol="0">
            <a:spAutoFit/>
          </a:bodyPr>
          <a:lstStyle/>
          <a:p>
            <a:pPr algn="ctr"/>
            <a:r>
              <a:rPr lang="en-US" sz="1200" dirty="0"/>
              <a:t>Image from  </a:t>
            </a:r>
            <a:r>
              <a:rPr lang="en-US" sz="1200" dirty="0">
                <a:hlinkClick r:id="rId4"/>
              </a:rPr>
              <a:t>Jisc 2022</a:t>
            </a:r>
            <a:endParaRPr lang="en-GB" sz="1200" dirty="0"/>
          </a:p>
        </p:txBody>
      </p:sp>
      <p:sp>
        <p:nvSpPr>
          <p:cNvPr id="2" name="Rectangle 1">
            <a:extLst>
              <a:ext uri="{FF2B5EF4-FFF2-40B4-BE49-F238E27FC236}">
                <a16:creationId xmlns:a16="http://schemas.microsoft.com/office/drawing/2014/main" id="{02A288AD-27A8-0F20-CAC8-E3C6E3D7A294}"/>
              </a:ext>
            </a:extLst>
          </p:cNvPr>
          <p:cNvSpPr/>
          <p:nvPr/>
        </p:nvSpPr>
        <p:spPr>
          <a:xfrm>
            <a:off x="249525" y="5040994"/>
            <a:ext cx="6068147" cy="12030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GB" sz="2400" b="1" dirty="0">
                <a:solidFill>
                  <a:schemeClr val="tx1"/>
                </a:solidFill>
              </a:rPr>
              <a:t>Moving beyond a “task genre” </a:t>
            </a:r>
            <a:r>
              <a:rPr lang="en-GB" sz="1600" b="1" dirty="0">
                <a:solidFill>
                  <a:schemeClr val="tx1"/>
                </a:solidFill>
              </a:rPr>
              <a:t>(Bearman et al., 2022)</a:t>
            </a:r>
          </a:p>
          <a:p>
            <a:pPr marL="0" indent="0">
              <a:buNone/>
            </a:pPr>
            <a:endParaRPr lang="en-GB" sz="500" dirty="0">
              <a:solidFill>
                <a:schemeClr val="tx1"/>
              </a:solidFill>
            </a:endParaRPr>
          </a:p>
          <a:p>
            <a:pPr marL="0" indent="0">
              <a:buNone/>
            </a:pPr>
            <a:r>
              <a:rPr lang="en-GB" sz="1600" dirty="0">
                <a:solidFill>
                  <a:schemeClr val="tx1"/>
                </a:solidFill>
              </a:rPr>
              <a:t>Assessments designed instead for a unique time and place, accounting for challenge, setting, and circumstance(s). </a:t>
            </a:r>
          </a:p>
          <a:p>
            <a:pPr algn="ctr"/>
            <a:endParaRPr lang="en-GB" dirty="0"/>
          </a:p>
        </p:txBody>
      </p:sp>
    </p:spTree>
    <p:extLst>
      <p:ext uri="{BB962C8B-B14F-4D97-AF65-F5344CB8AC3E}">
        <p14:creationId xmlns:p14="http://schemas.microsoft.com/office/powerpoint/2010/main" val="2481805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CE46F-5F0B-461B-AC41-275EB84066A6}"/>
              </a:ext>
            </a:extLst>
          </p:cNvPr>
          <p:cNvSpPr>
            <a:spLocks noGrp="1"/>
          </p:cNvSpPr>
          <p:nvPr>
            <p:ph idx="1"/>
          </p:nvPr>
        </p:nvSpPr>
        <p:spPr>
          <a:xfrm>
            <a:off x="609600" y="1253330"/>
            <a:ext cx="10825018" cy="5055105"/>
          </a:xfrm>
        </p:spPr>
        <p:txBody>
          <a:bodyPr>
            <a:normAutofit/>
          </a:bodyPr>
          <a:lstStyle/>
          <a:p>
            <a:pPr marL="0" indent="0">
              <a:buNone/>
            </a:pPr>
            <a:endParaRPr lang="en-US" sz="100" b="1" dirty="0"/>
          </a:p>
          <a:p>
            <a:pPr marL="0" indent="0">
              <a:buNone/>
            </a:pPr>
            <a:r>
              <a:rPr lang="en-US" sz="3200" b="1" dirty="0"/>
              <a:t>Rethinking student involvement in authentic assessment </a:t>
            </a:r>
          </a:p>
          <a:p>
            <a:pPr marL="0" indent="0">
              <a:buNone/>
            </a:pPr>
            <a:endParaRPr lang="en-US" sz="200" b="1" dirty="0"/>
          </a:p>
          <a:p>
            <a:pPr marL="457200" lvl="1" indent="0">
              <a:buNone/>
            </a:pPr>
            <a:r>
              <a:rPr lang="en-US" dirty="0"/>
              <a:t>“</a:t>
            </a:r>
            <a:r>
              <a:rPr lang="en-US" sz="3200" dirty="0"/>
              <a:t> </a:t>
            </a:r>
            <a:r>
              <a:rPr lang="en-US" dirty="0"/>
              <a:t>… the most important way in which to understand student involvement in assessment is to </a:t>
            </a:r>
            <a:r>
              <a:rPr lang="en-US" b="1" dirty="0"/>
              <a:t>appreciate and foster the role that assessment plays in developing students as both individuals and active and fulfilled citizens</a:t>
            </a:r>
            <a:r>
              <a:rPr lang="en-US" dirty="0"/>
              <a:t>. Thus, we need to shift our focus from tasks that students are involved in and instead </a:t>
            </a:r>
            <a:r>
              <a:rPr lang="en-US" b="1" dirty="0"/>
              <a:t>have as a primary concern the person the student becomes through engagement with assessment</a:t>
            </a:r>
            <a:r>
              <a:rPr lang="en-US" dirty="0"/>
              <a:t>”.</a:t>
            </a:r>
            <a:r>
              <a:rPr lang="en-US" sz="3200" dirty="0"/>
              <a:t> </a:t>
            </a:r>
            <a:endParaRPr lang="en-US" sz="100" dirty="0"/>
          </a:p>
          <a:p>
            <a:pPr marL="0" indent="0" algn="r">
              <a:buNone/>
            </a:pPr>
            <a:r>
              <a:rPr lang="en-US" sz="2000" dirty="0"/>
              <a:t>(McArthur, 2021: p. 8)</a:t>
            </a:r>
            <a:endParaRPr lang="en-US" sz="1600" dirty="0"/>
          </a:p>
        </p:txBody>
      </p:sp>
      <p:sp>
        <p:nvSpPr>
          <p:cNvPr id="5" name="Rectangle 4">
            <a:extLst>
              <a:ext uri="{FF2B5EF4-FFF2-40B4-BE49-F238E27FC236}">
                <a16:creationId xmlns:a16="http://schemas.microsoft.com/office/drawing/2014/main" id="{F0192CD2-0FD4-4C83-9AF3-DF05B6DBB176}"/>
              </a:ext>
            </a:extLst>
          </p:cNvPr>
          <p:cNvSpPr/>
          <p:nvPr/>
        </p:nvSpPr>
        <p:spPr>
          <a:xfrm>
            <a:off x="0" y="0"/>
            <a:ext cx="5520267" cy="94831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  </a:t>
            </a:r>
            <a:r>
              <a:rPr lang="en-US" sz="4400" dirty="0">
                <a:latin typeface="Arial" panose="020B0604020202020204" pitchFamily="34" charset="0"/>
                <a:cs typeface="Arial" panose="020B0604020202020204" pitchFamily="34" charset="0"/>
              </a:rPr>
              <a:t>What do we know? </a:t>
            </a:r>
            <a:endParaRPr lang="en-GB" sz="2400"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740BD10-6201-DAFD-FD37-2B68DDB7A00D}"/>
              </a:ext>
            </a:extLst>
          </p:cNvPr>
          <p:cNvSpPr/>
          <p:nvPr/>
        </p:nvSpPr>
        <p:spPr>
          <a:xfrm>
            <a:off x="435935" y="5290457"/>
            <a:ext cx="11227981" cy="132299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endParaRPr lang="en-US" sz="1400" dirty="0">
              <a:solidFill>
                <a:schemeClr val="tx1"/>
              </a:solidFill>
            </a:endParaRPr>
          </a:p>
          <a:p>
            <a:pPr marL="0" indent="0">
              <a:buNone/>
            </a:pPr>
            <a:r>
              <a:rPr lang="en-US" sz="2400" b="1" dirty="0">
                <a:solidFill>
                  <a:schemeClr val="tx1"/>
                </a:solidFill>
              </a:rPr>
              <a:t>Assessment-as-Inclusion </a:t>
            </a:r>
            <a:r>
              <a:rPr lang="en-US" dirty="0">
                <a:solidFill>
                  <a:schemeClr val="tx1"/>
                </a:solidFill>
              </a:rPr>
              <a:t>(Ajjawi et al., 2023).</a:t>
            </a:r>
            <a:endParaRPr lang="en-US" b="1" dirty="0">
              <a:solidFill>
                <a:schemeClr val="tx1"/>
              </a:solidFill>
            </a:endParaRPr>
          </a:p>
          <a:p>
            <a:pPr marL="0" indent="0">
              <a:buNone/>
            </a:pPr>
            <a:r>
              <a:rPr lang="en-US" sz="2400" dirty="0">
                <a:solidFill>
                  <a:schemeClr val="tx1"/>
                </a:solidFill>
              </a:rPr>
              <a:t>Underpinned by an understanding that students as individuals have strengths, qualities, and skills that will be beneficial for their own learning, as well as that of their peers</a:t>
            </a:r>
            <a:endParaRPr lang="en-US" dirty="0">
              <a:solidFill>
                <a:schemeClr val="tx1"/>
              </a:solidFill>
            </a:endParaRPr>
          </a:p>
          <a:p>
            <a:pPr algn="ctr"/>
            <a:endParaRPr lang="en-GB" dirty="0"/>
          </a:p>
        </p:txBody>
      </p:sp>
    </p:spTree>
    <p:extLst>
      <p:ext uri="{BB962C8B-B14F-4D97-AF65-F5344CB8AC3E}">
        <p14:creationId xmlns:p14="http://schemas.microsoft.com/office/powerpoint/2010/main" val="2292755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CE46F-5F0B-461B-AC41-275EB84066A6}"/>
              </a:ext>
            </a:extLst>
          </p:cNvPr>
          <p:cNvSpPr>
            <a:spLocks noGrp="1"/>
          </p:cNvSpPr>
          <p:nvPr>
            <p:ph idx="1"/>
          </p:nvPr>
        </p:nvSpPr>
        <p:spPr>
          <a:xfrm>
            <a:off x="714375" y="1292225"/>
            <a:ext cx="10674061" cy="4351338"/>
          </a:xfrm>
        </p:spPr>
        <p:txBody>
          <a:bodyPr>
            <a:normAutofit/>
          </a:bodyPr>
          <a:lstStyle/>
          <a:p>
            <a:pPr marL="0" indent="0">
              <a:buNone/>
            </a:pPr>
            <a:r>
              <a:rPr lang="en-US" sz="2400" b="1" dirty="0"/>
              <a:t>Underpinned by two inter-related dimensions</a:t>
            </a:r>
            <a:endParaRPr lang="en-US" sz="1800" dirty="0"/>
          </a:p>
          <a:p>
            <a:pPr marL="0" indent="0">
              <a:buNone/>
            </a:pPr>
            <a:endParaRPr lang="en-US" sz="1800" dirty="0"/>
          </a:p>
          <a:p>
            <a:pPr marL="914400" lvl="1" indent="-457200">
              <a:buFont typeface="+mj-lt"/>
              <a:buAutoNum type="arabicParenR"/>
            </a:pPr>
            <a:r>
              <a:rPr lang="en-US" b="1" dirty="0"/>
              <a:t>A focus on practical improvement and efficient performance </a:t>
            </a:r>
            <a:r>
              <a:rPr lang="en-US" dirty="0"/>
              <a:t>– The practical and technological drivers for flexibility in modes of accessing and delivering learning, teaching, and assessment in higher education. </a:t>
            </a:r>
          </a:p>
          <a:p>
            <a:pPr marL="914400" lvl="1" indent="-457200">
              <a:buFont typeface="+mj-lt"/>
              <a:buAutoNum type="arabicParenR"/>
            </a:pPr>
            <a:endParaRPr lang="en-US" sz="1600" dirty="0"/>
          </a:p>
          <a:p>
            <a:pPr marL="914400" lvl="1" indent="-457200">
              <a:buFont typeface="+mj-lt"/>
              <a:buAutoNum type="arabicParenR"/>
            </a:pPr>
            <a:r>
              <a:rPr lang="en-US" b="1" dirty="0"/>
              <a:t>A focus on human capabilities </a:t>
            </a:r>
            <a:r>
              <a:rPr lang="en-US" dirty="0"/>
              <a:t>– A view of flexibility as an educational outcome, emphasising the ability of people to think, act, live and work differently in complex, uncertain and changeable scenarios. </a:t>
            </a:r>
          </a:p>
          <a:p>
            <a:pPr marL="0" indent="0">
              <a:buNone/>
            </a:pPr>
            <a:endParaRPr lang="en-US" sz="2000" dirty="0"/>
          </a:p>
          <a:p>
            <a:pPr marL="0" indent="0">
              <a:buNone/>
            </a:pPr>
            <a:endParaRPr lang="en-US" sz="2000" dirty="0"/>
          </a:p>
          <a:p>
            <a:pPr marL="0" indent="0">
              <a:buNone/>
            </a:pPr>
            <a:endParaRPr lang="en-GB" sz="2000" dirty="0"/>
          </a:p>
        </p:txBody>
      </p:sp>
      <p:sp>
        <p:nvSpPr>
          <p:cNvPr id="5" name="Rectangle 4">
            <a:extLst>
              <a:ext uri="{FF2B5EF4-FFF2-40B4-BE49-F238E27FC236}">
                <a16:creationId xmlns:a16="http://schemas.microsoft.com/office/drawing/2014/main" id="{BD825335-D9B2-4849-BA8A-50F422261F45}"/>
              </a:ext>
            </a:extLst>
          </p:cNvPr>
          <p:cNvSpPr/>
          <p:nvPr/>
        </p:nvSpPr>
        <p:spPr>
          <a:xfrm>
            <a:off x="5334000" y="0"/>
            <a:ext cx="6858000" cy="82973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  </a:t>
            </a:r>
            <a:r>
              <a:rPr lang="en-US" sz="4400" dirty="0">
                <a:latin typeface="Arial" panose="020B0604020202020204" pitchFamily="34" charset="0"/>
                <a:cs typeface="Arial" panose="020B0604020202020204" pitchFamily="34" charset="0"/>
              </a:rPr>
              <a:t>“Flexibility</a:t>
            </a:r>
            <a:r>
              <a:rPr lang="en-US" sz="4000" dirty="0">
                <a:latin typeface="Arial" panose="020B0604020202020204" pitchFamily="34" charset="0"/>
                <a:cs typeface="Arial" panose="020B0604020202020204" pitchFamily="34" charset="0"/>
              </a:rPr>
              <a:t>”</a:t>
            </a:r>
            <a:r>
              <a:rPr lang="en-US" sz="4400" dirty="0">
                <a:latin typeface="Arial" panose="020B0604020202020204" pitchFamily="34" charset="0"/>
                <a:cs typeface="Arial" panose="020B0604020202020204" pitchFamily="34" charset="0"/>
              </a:rPr>
              <a:t> in Assessment</a:t>
            </a:r>
            <a:endParaRPr lang="en-GB" sz="2400"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75B214FF-82A1-0C0B-4846-959D02DE2FFC}"/>
              </a:ext>
            </a:extLst>
          </p:cNvPr>
          <p:cNvSpPr/>
          <p:nvPr/>
        </p:nvSpPr>
        <p:spPr>
          <a:xfrm>
            <a:off x="615300" y="4974956"/>
            <a:ext cx="10961399" cy="158007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endParaRPr lang="en-US" sz="1400" dirty="0">
              <a:solidFill>
                <a:schemeClr val="tx1"/>
              </a:solidFill>
            </a:endParaRPr>
          </a:p>
          <a:p>
            <a:pPr marL="0" indent="0">
              <a:buNone/>
            </a:pPr>
            <a:r>
              <a:rPr lang="en-US" sz="2400" b="1" dirty="0">
                <a:solidFill>
                  <a:schemeClr val="tx1"/>
                </a:solidFill>
              </a:rPr>
              <a:t>Enabling diversification in assessment </a:t>
            </a:r>
            <a:r>
              <a:rPr lang="en-US" dirty="0">
                <a:solidFill>
                  <a:schemeClr val="tx1"/>
                </a:solidFill>
              </a:rPr>
              <a:t>(O’Neill &amp; Lisa Padden, 2022)</a:t>
            </a:r>
            <a:endParaRPr lang="en-US" sz="2400" b="1" dirty="0">
              <a:solidFill>
                <a:schemeClr val="tx1"/>
              </a:solidFill>
            </a:endParaRPr>
          </a:p>
          <a:p>
            <a:pPr marL="0" indent="0">
              <a:buNone/>
            </a:pPr>
            <a:r>
              <a:rPr lang="en-US" sz="2400" dirty="0">
                <a:solidFill>
                  <a:schemeClr val="tx1"/>
                </a:solidFill>
              </a:rPr>
              <a:t>Pedagogically, flexibility in assessment provides students with the opportunity to take greater responsibility for their learning and to engage in activities that reflect their own needs. </a:t>
            </a:r>
          </a:p>
          <a:p>
            <a:pPr algn="ctr"/>
            <a:endParaRPr lang="en-GB" dirty="0"/>
          </a:p>
        </p:txBody>
      </p:sp>
    </p:spTree>
    <p:extLst>
      <p:ext uri="{BB962C8B-B14F-4D97-AF65-F5344CB8AC3E}">
        <p14:creationId xmlns:p14="http://schemas.microsoft.com/office/powerpoint/2010/main" val="3100218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966244F-0DCE-4E3B-B593-9BE8FCCA2F0B}"/>
              </a:ext>
            </a:extLst>
          </p:cNvPr>
          <p:cNvSpPr/>
          <p:nvPr/>
        </p:nvSpPr>
        <p:spPr>
          <a:xfrm>
            <a:off x="257454" y="0"/>
            <a:ext cx="3861786" cy="5619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7906E491-0D09-45DA-A084-25BA519520E8}"/>
              </a:ext>
            </a:extLst>
          </p:cNvPr>
          <p:cNvSpPr/>
          <p:nvPr/>
        </p:nvSpPr>
        <p:spPr>
          <a:xfrm>
            <a:off x="4128118" y="0"/>
            <a:ext cx="3861786" cy="561975"/>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F7B020EC-DDDF-4D84-AB14-7FD71E83A98B}"/>
              </a:ext>
            </a:extLst>
          </p:cNvPr>
          <p:cNvSpPr/>
          <p:nvPr/>
        </p:nvSpPr>
        <p:spPr>
          <a:xfrm>
            <a:off x="7998779" y="0"/>
            <a:ext cx="3861786" cy="56197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5CB28703-4E06-4E88-9EE2-CE2AE37363FD}"/>
              </a:ext>
            </a:extLst>
          </p:cNvPr>
          <p:cNvSpPr/>
          <p:nvPr/>
        </p:nvSpPr>
        <p:spPr>
          <a:xfrm>
            <a:off x="5562009" y="170420"/>
            <a:ext cx="994004" cy="978592"/>
          </a:xfrm>
          <a:prstGeom prst="ellipse">
            <a:avLst/>
          </a:prstGeom>
          <a:solidFill>
            <a:schemeClr val="bg1"/>
          </a:solid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5C2DAE3A-AEFB-45C3-9A25-832069851251}"/>
              </a:ext>
            </a:extLst>
          </p:cNvPr>
          <p:cNvSpPr/>
          <p:nvPr/>
        </p:nvSpPr>
        <p:spPr>
          <a:xfrm>
            <a:off x="9432673" y="170420"/>
            <a:ext cx="994004" cy="978592"/>
          </a:xfrm>
          <a:prstGeom prst="ellipse">
            <a:avLst/>
          </a:prstGeom>
          <a:solidFill>
            <a:schemeClr val="bg1"/>
          </a:solidFill>
          <a:ln w="508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FB4D404D-E333-4A94-8001-20B8BDD64CD7}"/>
              </a:ext>
            </a:extLst>
          </p:cNvPr>
          <p:cNvSpPr/>
          <p:nvPr/>
        </p:nvSpPr>
        <p:spPr>
          <a:xfrm>
            <a:off x="1691345" y="170420"/>
            <a:ext cx="994004" cy="978592"/>
          </a:xfrm>
          <a:prstGeom prst="ellipse">
            <a:avLst/>
          </a:prstGeom>
          <a:solidFill>
            <a:schemeClr val="bg1"/>
          </a:solid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9E76D25-BF2E-440C-883B-75B737511934}"/>
              </a:ext>
            </a:extLst>
          </p:cNvPr>
          <p:cNvSpPr/>
          <p:nvPr/>
        </p:nvSpPr>
        <p:spPr>
          <a:xfrm>
            <a:off x="257454" y="2009132"/>
            <a:ext cx="3723996" cy="1664490"/>
          </a:xfrm>
          <a:prstGeom prst="rect">
            <a:avLst/>
          </a:prstGeom>
          <a:solidFill>
            <a:schemeClr val="accent2">
              <a:lumMod val="20000"/>
              <a:lumOff val="80000"/>
              <a:alpha val="3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21A93744-62D3-4ADA-B1DC-3C2B7EA880F2}"/>
              </a:ext>
            </a:extLst>
          </p:cNvPr>
          <p:cNvSpPr/>
          <p:nvPr/>
        </p:nvSpPr>
        <p:spPr>
          <a:xfrm>
            <a:off x="4173666" y="2012160"/>
            <a:ext cx="3723996" cy="1664490"/>
          </a:xfrm>
          <a:prstGeom prst="rect">
            <a:avLst/>
          </a:prstGeom>
          <a:solidFill>
            <a:schemeClr val="accent6">
              <a:lumMod val="20000"/>
              <a:lumOff val="80000"/>
              <a:alpha val="3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353F8C85-792D-424F-B405-5E9F40676F55}"/>
              </a:ext>
            </a:extLst>
          </p:cNvPr>
          <p:cNvSpPr/>
          <p:nvPr/>
        </p:nvSpPr>
        <p:spPr>
          <a:xfrm>
            <a:off x="8062268" y="2012160"/>
            <a:ext cx="3723996" cy="1661462"/>
          </a:xfrm>
          <a:prstGeom prst="rect">
            <a:avLst/>
          </a:prstGeom>
          <a:solidFill>
            <a:srgbClr val="7030A0">
              <a:alpha val="12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919A2C7F-4431-4505-A195-057996311ED7}"/>
              </a:ext>
            </a:extLst>
          </p:cNvPr>
          <p:cNvSpPr txBox="1"/>
          <p:nvPr/>
        </p:nvSpPr>
        <p:spPr>
          <a:xfrm>
            <a:off x="533400" y="1149012"/>
            <a:ext cx="325755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INCLUSIVE</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36E97AFA-7025-491C-B393-85B91F69BDEC}"/>
              </a:ext>
            </a:extLst>
          </p:cNvPr>
          <p:cNvSpPr txBox="1"/>
          <p:nvPr/>
        </p:nvSpPr>
        <p:spPr>
          <a:xfrm>
            <a:off x="4430236" y="1153994"/>
            <a:ext cx="325755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LEARNING-FOCUSED</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A4870E4D-DCEF-4555-BB4C-1B169BA6CC05}"/>
              </a:ext>
            </a:extLst>
          </p:cNvPr>
          <p:cNvSpPr txBox="1"/>
          <p:nvPr/>
        </p:nvSpPr>
        <p:spPr>
          <a:xfrm>
            <a:off x="8300897" y="1153994"/>
            <a:ext cx="325755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SHARED AND TRANSPARENT</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1" name="Picture 30">
            <a:extLst>
              <a:ext uri="{FF2B5EF4-FFF2-40B4-BE49-F238E27FC236}">
                <a16:creationId xmlns:a16="http://schemas.microsoft.com/office/drawing/2014/main" id="{71DC9FED-F17A-4D7D-A974-CB4E66BD75D6}"/>
              </a:ext>
            </a:extLst>
          </p:cNvPr>
          <p:cNvPicPr>
            <a:picLocks noChangeAspect="1"/>
          </p:cNvPicPr>
          <p:nvPr/>
        </p:nvPicPr>
        <p:blipFill>
          <a:blip r:embed="rId3"/>
          <a:stretch>
            <a:fillRect/>
          </a:stretch>
        </p:blipFill>
        <p:spPr>
          <a:xfrm>
            <a:off x="9652630" y="348940"/>
            <a:ext cx="627248" cy="636752"/>
          </a:xfrm>
          <a:prstGeom prst="rect">
            <a:avLst/>
          </a:prstGeom>
        </p:spPr>
      </p:pic>
      <p:pic>
        <p:nvPicPr>
          <p:cNvPr id="33" name="Picture 32">
            <a:extLst>
              <a:ext uri="{FF2B5EF4-FFF2-40B4-BE49-F238E27FC236}">
                <a16:creationId xmlns:a16="http://schemas.microsoft.com/office/drawing/2014/main" id="{8586ACB2-3440-49D1-9063-8FA7A46B5171}"/>
              </a:ext>
            </a:extLst>
          </p:cNvPr>
          <p:cNvPicPr>
            <a:picLocks noChangeAspect="1"/>
          </p:cNvPicPr>
          <p:nvPr/>
        </p:nvPicPr>
        <p:blipFill>
          <a:blip r:embed="rId4"/>
          <a:stretch>
            <a:fillRect/>
          </a:stretch>
        </p:blipFill>
        <p:spPr>
          <a:xfrm>
            <a:off x="1902597" y="339415"/>
            <a:ext cx="609600" cy="622227"/>
          </a:xfrm>
          <a:prstGeom prst="rect">
            <a:avLst/>
          </a:prstGeom>
        </p:spPr>
      </p:pic>
      <p:pic>
        <p:nvPicPr>
          <p:cNvPr id="35" name="Picture 34">
            <a:extLst>
              <a:ext uri="{FF2B5EF4-FFF2-40B4-BE49-F238E27FC236}">
                <a16:creationId xmlns:a16="http://schemas.microsoft.com/office/drawing/2014/main" id="{1418356E-1D6C-4B10-A224-3420A54B7C4F}"/>
              </a:ext>
            </a:extLst>
          </p:cNvPr>
          <p:cNvPicPr>
            <a:picLocks noChangeAspect="1"/>
          </p:cNvPicPr>
          <p:nvPr/>
        </p:nvPicPr>
        <p:blipFill>
          <a:blip r:embed="rId5"/>
          <a:stretch>
            <a:fillRect/>
          </a:stretch>
        </p:blipFill>
        <p:spPr>
          <a:xfrm>
            <a:off x="5833483" y="436510"/>
            <a:ext cx="486933" cy="449316"/>
          </a:xfrm>
          <a:prstGeom prst="rect">
            <a:avLst/>
          </a:prstGeom>
          <a:ln w="38100">
            <a:noFill/>
          </a:ln>
        </p:spPr>
      </p:pic>
      <p:sp>
        <p:nvSpPr>
          <p:cNvPr id="36" name="TextBox 35">
            <a:extLst>
              <a:ext uri="{FF2B5EF4-FFF2-40B4-BE49-F238E27FC236}">
                <a16:creationId xmlns:a16="http://schemas.microsoft.com/office/drawing/2014/main" id="{2BE486E4-ACE3-46BA-8E68-D029896AF810}"/>
              </a:ext>
            </a:extLst>
          </p:cNvPr>
          <p:cNvSpPr txBox="1"/>
          <p:nvPr/>
        </p:nvSpPr>
        <p:spPr>
          <a:xfrm>
            <a:off x="298739" y="2516986"/>
            <a:ext cx="3723996"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Assessment processes need to provide an accessible, equitable and relevant learning experience for all students across a course of study.</a:t>
            </a:r>
          </a:p>
        </p:txBody>
      </p:sp>
      <p:sp>
        <p:nvSpPr>
          <p:cNvPr id="38" name="TextBox 37">
            <a:extLst>
              <a:ext uri="{FF2B5EF4-FFF2-40B4-BE49-F238E27FC236}">
                <a16:creationId xmlns:a16="http://schemas.microsoft.com/office/drawing/2014/main" id="{B8B2CB51-EEBE-47FD-B2BF-8CAF1AB913EB}"/>
              </a:ext>
            </a:extLst>
          </p:cNvPr>
          <p:cNvSpPr txBox="1"/>
          <p:nvPr/>
        </p:nvSpPr>
        <p:spPr>
          <a:xfrm>
            <a:off x="4214951" y="2488411"/>
            <a:ext cx="3723996"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Assessment activities need to be aligned at course level to ensure assessment processes and tasks are authentic, designed to achieve key outcomes, and direct students towards appropriate learning.</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B8554FA3-59CF-4CB9-AF6C-410A7CE76D4D}"/>
              </a:ext>
            </a:extLst>
          </p:cNvPr>
          <p:cNvSpPr txBox="1"/>
          <p:nvPr/>
        </p:nvSpPr>
        <p:spPr>
          <a:xfrm>
            <a:off x="8113225" y="2494422"/>
            <a:ext cx="3723996"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Assessment and feedback processes are clearly articulated, relevant to context, and designed to enable meaningful action in the ways they foster student learning.</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EB91B744-BBB5-4333-A34F-C34DF84516D7}"/>
              </a:ext>
            </a:extLst>
          </p:cNvPr>
          <p:cNvPicPr>
            <a:picLocks noChangeAspect="1"/>
          </p:cNvPicPr>
          <p:nvPr/>
        </p:nvPicPr>
        <p:blipFill>
          <a:blip r:embed="rId6"/>
          <a:stretch>
            <a:fillRect/>
          </a:stretch>
        </p:blipFill>
        <p:spPr>
          <a:xfrm>
            <a:off x="1818263" y="1735406"/>
            <a:ext cx="602377" cy="602377"/>
          </a:xfrm>
          <a:prstGeom prst="rect">
            <a:avLst/>
          </a:prstGeom>
          <a:solidFill>
            <a:schemeClr val="accent1">
              <a:alpha val="0"/>
            </a:schemeClr>
          </a:solidFill>
          <a:ln w="25400">
            <a:solidFill>
              <a:schemeClr val="tx1">
                <a:lumMod val="85000"/>
                <a:lumOff val="15000"/>
              </a:schemeClr>
            </a:solidFill>
          </a:ln>
        </p:spPr>
      </p:pic>
      <p:pic>
        <p:nvPicPr>
          <p:cNvPr id="3" name="Picture 2">
            <a:extLst>
              <a:ext uri="{FF2B5EF4-FFF2-40B4-BE49-F238E27FC236}">
                <a16:creationId xmlns:a16="http://schemas.microsoft.com/office/drawing/2014/main" id="{DCA1B3C8-404E-445A-AF41-9A1F1004E0FD}"/>
              </a:ext>
            </a:extLst>
          </p:cNvPr>
          <p:cNvPicPr>
            <a:picLocks noChangeAspect="1"/>
          </p:cNvPicPr>
          <p:nvPr/>
        </p:nvPicPr>
        <p:blipFill>
          <a:blip r:embed="rId6"/>
          <a:stretch>
            <a:fillRect/>
          </a:stretch>
        </p:blipFill>
        <p:spPr>
          <a:xfrm>
            <a:off x="5718039" y="1735406"/>
            <a:ext cx="602377" cy="602377"/>
          </a:xfrm>
          <a:prstGeom prst="rect">
            <a:avLst/>
          </a:prstGeom>
          <a:solidFill>
            <a:schemeClr val="accent1">
              <a:alpha val="0"/>
            </a:schemeClr>
          </a:solidFill>
          <a:ln w="25400">
            <a:solidFill>
              <a:schemeClr val="tx1">
                <a:lumMod val="85000"/>
                <a:lumOff val="15000"/>
              </a:schemeClr>
            </a:solidFill>
          </a:ln>
        </p:spPr>
      </p:pic>
      <p:pic>
        <p:nvPicPr>
          <p:cNvPr id="5" name="Picture 4">
            <a:extLst>
              <a:ext uri="{FF2B5EF4-FFF2-40B4-BE49-F238E27FC236}">
                <a16:creationId xmlns:a16="http://schemas.microsoft.com/office/drawing/2014/main" id="{CF950FD4-2CFC-4909-82A9-53E8FB0C6134}"/>
              </a:ext>
            </a:extLst>
          </p:cNvPr>
          <p:cNvPicPr>
            <a:picLocks noChangeAspect="1"/>
          </p:cNvPicPr>
          <p:nvPr/>
        </p:nvPicPr>
        <p:blipFill>
          <a:blip r:embed="rId6"/>
          <a:stretch>
            <a:fillRect/>
          </a:stretch>
        </p:blipFill>
        <p:spPr>
          <a:xfrm>
            <a:off x="9623077" y="1735406"/>
            <a:ext cx="602377" cy="602377"/>
          </a:xfrm>
          <a:prstGeom prst="rect">
            <a:avLst/>
          </a:prstGeom>
          <a:solidFill>
            <a:schemeClr val="accent1">
              <a:alpha val="0"/>
            </a:schemeClr>
          </a:solidFill>
          <a:ln w="25400">
            <a:solidFill>
              <a:schemeClr val="tx1">
                <a:lumMod val="85000"/>
                <a:lumOff val="15000"/>
              </a:schemeClr>
            </a:solidFill>
          </a:ln>
        </p:spPr>
      </p:pic>
      <p:sp>
        <p:nvSpPr>
          <p:cNvPr id="13" name="TextBox 12">
            <a:extLst>
              <a:ext uri="{FF2B5EF4-FFF2-40B4-BE49-F238E27FC236}">
                <a16:creationId xmlns:a16="http://schemas.microsoft.com/office/drawing/2014/main" id="{8AFEFC50-FD97-5F91-7C75-173A65303421}"/>
              </a:ext>
            </a:extLst>
          </p:cNvPr>
          <p:cNvSpPr txBox="1"/>
          <p:nvPr/>
        </p:nvSpPr>
        <p:spPr>
          <a:xfrm>
            <a:off x="665857" y="5426104"/>
            <a:ext cx="9523687" cy="861774"/>
          </a:xfrm>
          <a:prstGeom prst="rect">
            <a:avLst/>
          </a:prstGeom>
          <a:noFill/>
        </p:spPr>
        <p:txBody>
          <a:bodyPr wrap="square" rtlCol="0">
            <a:spAutoFit/>
          </a:bodyPr>
          <a:lstStyle/>
          <a:p>
            <a:r>
              <a:rPr lang="en-US" sz="1600" i="1" dirty="0"/>
              <a:t>Elkington, S. (2021). Scaling Up Flexible Assessment, In P. Baughan (Ed.) </a:t>
            </a:r>
            <a:r>
              <a:rPr lang="en-US" sz="1600" i="1" dirty="0">
                <a:hlinkClick r:id="rId7"/>
              </a:rPr>
              <a:t>Assessment and Feedback in a Post-Pandemic Era: a time for learning and inclusion</a:t>
            </a:r>
            <a:r>
              <a:rPr lang="en-US" sz="1600" i="1" dirty="0"/>
              <a:t>. Advance HE Pedagogic Innovation Series: pp. 31-41.  </a:t>
            </a:r>
          </a:p>
          <a:p>
            <a:pPr algn="ctr"/>
            <a:endParaRPr lang="en-GB" dirty="0">
              <a:highlight>
                <a:srgbClr val="FFFF00"/>
              </a:highlight>
            </a:endParaRPr>
          </a:p>
        </p:txBody>
      </p:sp>
      <p:pic>
        <p:nvPicPr>
          <p:cNvPr id="9" name="Picture 8">
            <a:extLst>
              <a:ext uri="{FF2B5EF4-FFF2-40B4-BE49-F238E27FC236}">
                <a16:creationId xmlns:a16="http://schemas.microsoft.com/office/drawing/2014/main" id="{3593F1CE-DBFB-4057-40A6-2D42C4D99D76}"/>
              </a:ext>
            </a:extLst>
          </p:cNvPr>
          <p:cNvPicPr>
            <a:picLocks noChangeAspect="1"/>
          </p:cNvPicPr>
          <p:nvPr/>
        </p:nvPicPr>
        <p:blipFill>
          <a:blip r:embed="rId8"/>
          <a:stretch>
            <a:fillRect/>
          </a:stretch>
        </p:blipFill>
        <p:spPr>
          <a:xfrm>
            <a:off x="9809460" y="4799605"/>
            <a:ext cx="1748987" cy="1766176"/>
          </a:xfrm>
          <a:prstGeom prst="rect">
            <a:avLst/>
          </a:prstGeom>
        </p:spPr>
      </p:pic>
    </p:spTree>
    <p:extLst>
      <p:ext uri="{BB962C8B-B14F-4D97-AF65-F5344CB8AC3E}">
        <p14:creationId xmlns:p14="http://schemas.microsoft.com/office/powerpoint/2010/main" val="1059551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98E7D95-7D24-E69C-688D-AAAD3754B79F}"/>
              </a:ext>
            </a:extLst>
          </p:cNvPr>
          <p:cNvPicPr>
            <a:picLocks noChangeAspect="1"/>
          </p:cNvPicPr>
          <p:nvPr/>
        </p:nvPicPr>
        <p:blipFill>
          <a:blip r:embed="rId3"/>
          <a:stretch>
            <a:fillRect/>
          </a:stretch>
        </p:blipFill>
        <p:spPr>
          <a:xfrm>
            <a:off x="1142416" y="1854003"/>
            <a:ext cx="4507854" cy="1091073"/>
          </a:xfrm>
          <a:prstGeom prst="rect">
            <a:avLst/>
          </a:prstGeom>
        </p:spPr>
      </p:pic>
      <p:pic>
        <p:nvPicPr>
          <p:cNvPr id="9" name="Picture 8">
            <a:extLst>
              <a:ext uri="{FF2B5EF4-FFF2-40B4-BE49-F238E27FC236}">
                <a16:creationId xmlns:a16="http://schemas.microsoft.com/office/drawing/2014/main" id="{E3E03388-0325-1DBF-3B00-CAAC6DE53072}"/>
              </a:ext>
            </a:extLst>
          </p:cNvPr>
          <p:cNvPicPr>
            <a:picLocks noChangeAspect="1"/>
          </p:cNvPicPr>
          <p:nvPr/>
        </p:nvPicPr>
        <p:blipFill>
          <a:blip r:embed="rId4"/>
          <a:stretch>
            <a:fillRect/>
          </a:stretch>
        </p:blipFill>
        <p:spPr>
          <a:xfrm>
            <a:off x="2800704" y="3805213"/>
            <a:ext cx="2933700" cy="2114550"/>
          </a:xfrm>
          <a:prstGeom prst="rect">
            <a:avLst/>
          </a:prstGeom>
        </p:spPr>
      </p:pic>
      <p:pic>
        <p:nvPicPr>
          <p:cNvPr id="11" name="Picture 10">
            <a:extLst>
              <a:ext uri="{FF2B5EF4-FFF2-40B4-BE49-F238E27FC236}">
                <a16:creationId xmlns:a16="http://schemas.microsoft.com/office/drawing/2014/main" id="{2E8839F7-663A-B228-3FF0-6A00C85BB424}"/>
              </a:ext>
            </a:extLst>
          </p:cNvPr>
          <p:cNvPicPr>
            <a:picLocks noChangeAspect="1"/>
          </p:cNvPicPr>
          <p:nvPr/>
        </p:nvPicPr>
        <p:blipFill>
          <a:blip r:embed="rId5"/>
          <a:stretch>
            <a:fillRect/>
          </a:stretch>
        </p:blipFill>
        <p:spPr>
          <a:xfrm>
            <a:off x="5734404" y="1248698"/>
            <a:ext cx="5789002" cy="5263156"/>
          </a:xfrm>
          <a:prstGeom prst="rect">
            <a:avLst/>
          </a:prstGeom>
        </p:spPr>
      </p:pic>
      <p:pic>
        <p:nvPicPr>
          <p:cNvPr id="3" name="Picture 2">
            <a:extLst>
              <a:ext uri="{FF2B5EF4-FFF2-40B4-BE49-F238E27FC236}">
                <a16:creationId xmlns:a16="http://schemas.microsoft.com/office/drawing/2014/main" id="{F3EC3A7F-538E-D1DE-C9B6-6B40788F4CBE}"/>
              </a:ext>
            </a:extLst>
          </p:cNvPr>
          <p:cNvPicPr>
            <a:picLocks noChangeAspect="1"/>
          </p:cNvPicPr>
          <p:nvPr/>
        </p:nvPicPr>
        <p:blipFill>
          <a:blip r:embed="rId6"/>
          <a:stretch>
            <a:fillRect/>
          </a:stretch>
        </p:blipFill>
        <p:spPr>
          <a:xfrm>
            <a:off x="719629" y="4090404"/>
            <a:ext cx="1493201" cy="1533068"/>
          </a:xfrm>
          <a:prstGeom prst="rect">
            <a:avLst/>
          </a:prstGeom>
        </p:spPr>
      </p:pic>
      <p:sp>
        <p:nvSpPr>
          <p:cNvPr id="2" name="Rectangle 1">
            <a:extLst>
              <a:ext uri="{FF2B5EF4-FFF2-40B4-BE49-F238E27FC236}">
                <a16:creationId xmlns:a16="http://schemas.microsoft.com/office/drawing/2014/main" id="{3E4FEE31-FEBA-C527-B4F0-7EEC0C47E075}"/>
              </a:ext>
            </a:extLst>
          </p:cNvPr>
          <p:cNvSpPr/>
          <p:nvPr/>
        </p:nvSpPr>
        <p:spPr>
          <a:xfrm>
            <a:off x="0" y="0"/>
            <a:ext cx="6096000" cy="79011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t>  </a:t>
            </a:r>
            <a:r>
              <a:rPr kumimoji="0" lang="en-US" sz="4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What do we know, now? </a:t>
            </a:r>
            <a:endParaRPr kumimoji="0" lang="en-GB" sz="200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3848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a:themeElements>
    <a:clrScheme name="HEA Colours">
      <a:dk1>
        <a:srgbClr val="4D4D4F"/>
      </a:dk1>
      <a:lt1>
        <a:sysClr val="window" lastClr="FFFFFF"/>
      </a:lt1>
      <a:dk2>
        <a:srgbClr val="4D4D4F"/>
      </a:dk2>
      <a:lt2>
        <a:srgbClr val="FFFFFF"/>
      </a:lt2>
      <a:accent1>
        <a:srgbClr val="FFA100"/>
      </a:accent1>
      <a:accent2>
        <a:srgbClr val="0080C8"/>
      </a:accent2>
      <a:accent3>
        <a:srgbClr val="E5005A"/>
      </a:accent3>
      <a:accent4>
        <a:srgbClr val="662382"/>
      </a:accent4>
      <a:accent5>
        <a:srgbClr val="76B72A"/>
      </a:accent5>
      <a:accent6>
        <a:srgbClr val="38B5AA"/>
      </a:accent6>
      <a:hlink>
        <a:srgbClr val="0080C8"/>
      </a:hlink>
      <a:folHlink>
        <a:srgbClr val="E5005A"/>
      </a:folHlink>
    </a:clrScheme>
    <a:fontScheme name="HEA fonts">
      <a:majorFont>
        <a:latin typeface="Open Sans Semi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2514EA4-3C21-4013-BEC8-F287590B0663}" vid="{8FFA231A-934C-4A63-AB07-92DCD1B08C7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889</TotalTime>
  <Words>1568</Words>
  <Application>Microsoft Office PowerPoint</Application>
  <PresentationFormat>Widescreen</PresentationFormat>
  <Paragraphs>190</Paragraphs>
  <Slides>16</Slides>
  <Notes>16</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16</vt:i4>
      </vt:variant>
    </vt:vector>
  </HeadingPairs>
  <TitlesOfParts>
    <vt:vector size="29" baseType="lpstr">
      <vt:lpstr>AdvOT1ef757c0</vt:lpstr>
      <vt:lpstr>AdvOT1ef757c0+20</vt:lpstr>
      <vt:lpstr>Arial</vt:lpstr>
      <vt:lpstr>Arial Nova Light</vt:lpstr>
      <vt:lpstr>Avenir Next LT Pro</vt:lpstr>
      <vt:lpstr>Avenir Next LT Pro Light</vt:lpstr>
      <vt:lpstr>Calibri</vt:lpstr>
      <vt:lpstr>Calibri Light</vt:lpstr>
      <vt:lpstr>Courier New</vt:lpstr>
      <vt:lpstr>Open Sans</vt:lpstr>
      <vt:lpstr>Open Sans Semibold</vt:lpstr>
      <vt:lpstr>Office Theme</vt:lpstr>
      <vt:lpstr>Content</vt:lpstr>
      <vt:lpstr>What matters most in inclusive assessment and the need for new pragmatic regimes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“Assessment-as-Practice”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dc:title>
  <dc:creator>Elkington, Samuel</dc:creator>
  <cp:lastModifiedBy>Elkington, Samuel</cp:lastModifiedBy>
  <cp:revision>2</cp:revision>
  <cp:lastPrinted>2023-05-25T08:17:50Z</cp:lastPrinted>
  <dcterms:created xsi:type="dcterms:W3CDTF">2023-05-17T20:08:55Z</dcterms:created>
  <dcterms:modified xsi:type="dcterms:W3CDTF">2023-06-01T15:22:00Z</dcterms:modified>
</cp:coreProperties>
</file>