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</p:sldMasterIdLst>
  <p:notesMasterIdLst>
    <p:notesMasterId r:id="rId22"/>
  </p:notesMasterIdLst>
  <p:sldIdLst>
    <p:sldId id="268" r:id="rId2"/>
    <p:sldId id="256" r:id="rId3"/>
    <p:sldId id="269" r:id="rId4"/>
    <p:sldId id="288" r:id="rId5"/>
    <p:sldId id="292" r:id="rId6"/>
    <p:sldId id="294" r:id="rId7"/>
    <p:sldId id="295" r:id="rId8"/>
    <p:sldId id="296" r:id="rId9"/>
    <p:sldId id="297" r:id="rId10"/>
    <p:sldId id="260" r:id="rId11"/>
    <p:sldId id="261" r:id="rId12"/>
    <p:sldId id="262" r:id="rId13"/>
    <p:sldId id="290" r:id="rId14"/>
    <p:sldId id="263" r:id="rId15"/>
    <p:sldId id="264" r:id="rId16"/>
    <p:sldId id="265" r:id="rId17"/>
    <p:sldId id="266" r:id="rId18"/>
    <p:sldId id="291" r:id="rId19"/>
    <p:sldId id="267" r:id="rId20"/>
    <p:sldId id="298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5"/>
    <p:restoredTop sz="94648"/>
  </p:normalViewPr>
  <p:slideViewPr>
    <p:cSldViewPr snapToGrid="0">
      <p:cViewPr varScale="1">
        <p:scale>
          <a:sx n="145" d="100"/>
          <a:sy n="145" d="100"/>
        </p:scale>
        <p:origin x="49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92ECE-3CD8-B943-AE61-1FB4C0441BB9}" type="doc">
      <dgm:prSet loTypeId="urn:microsoft.com/office/officeart/2005/8/layout/h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9AA8EE-D0B5-C340-B8D4-2A548E89775E}">
      <dgm:prSet phldrT="[Text]"/>
      <dgm:spPr/>
      <dgm:t>
        <a:bodyPr/>
        <a:lstStyle/>
        <a:p>
          <a:r>
            <a:rPr lang="en-GB" dirty="0"/>
            <a:t>Dis/co-location</a:t>
          </a:r>
        </a:p>
      </dgm:t>
    </dgm:pt>
    <dgm:pt modelId="{EC8F2CBC-CE79-8249-8FA9-78975922E5C7}" type="parTrans" cxnId="{CFA5563B-6FEF-9142-B602-58656EF60A31}">
      <dgm:prSet/>
      <dgm:spPr/>
      <dgm:t>
        <a:bodyPr/>
        <a:lstStyle/>
        <a:p>
          <a:endParaRPr lang="en-GB"/>
        </a:p>
      </dgm:t>
    </dgm:pt>
    <dgm:pt modelId="{B73E25F4-3625-EA49-A94C-C3C7875A189B}" type="sibTrans" cxnId="{CFA5563B-6FEF-9142-B602-58656EF60A31}">
      <dgm:prSet/>
      <dgm:spPr/>
      <dgm:t>
        <a:bodyPr/>
        <a:lstStyle/>
        <a:p>
          <a:endParaRPr lang="en-GB"/>
        </a:p>
      </dgm:t>
    </dgm:pt>
    <dgm:pt modelId="{6F9F6805-175F-8C40-8D5A-361612555C35}">
      <dgm:prSet phldrT="[Text]"/>
      <dgm:spPr/>
      <dgm:t>
        <a:bodyPr/>
        <a:lstStyle/>
        <a:p>
          <a:endParaRPr lang="en-GB" dirty="0"/>
        </a:p>
      </dgm:t>
    </dgm:pt>
    <dgm:pt modelId="{90908F09-5D98-764A-9BBB-6A696E7113D4}" type="parTrans" cxnId="{673EA6C0-0BBF-6C42-8846-B0485479DE4B}">
      <dgm:prSet/>
      <dgm:spPr/>
      <dgm:t>
        <a:bodyPr/>
        <a:lstStyle/>
        <a:p>
          <a:endParaRPr lang="en-GB"/>
        </a:p>
      </dgm:t>
    </dgm:pt>
    <dgm:pt modelId="{DF34DBD6-B6B9-4A40-8427-55B7F3C1ADAA}" type="sibTrans" cxnId="{673EA6C0-0BBF-6C42-8846-B0485479DE4B}">
      <dgm:prSet/>
      <dgm:spPr/>
      <dgm:t>
        <a:bodyPr/>
        <a:lstStyle/>
        <a:p>
          <a:endParaRPr lang="en-GB"/>
        </a:p>
      </dgm:t>
    </dgm:pt>
    <dgm:pt modelId="{E930A1FC-AB01-5140-AC0C-D18DC583B38F}">
      <dgm:prSet phldrT="[Text]"/>
      <dgm:spPr/>
      <dgm:t>
        <a:bodyPr/>
        <a:lstStyle/>
        <a:p>
          <a:r>
            <a:rPr lang="en-GB" dirty="0"/>
            <a:t>From and of the campus and curriculum</a:t>
          </a:r>
        </a:p>
      </dgm:t>
    </dgm:pt>
    <dgm:pt modelId="{3C7E7E34-11F9-FA4C-A70F-A4C7461106BD}" type="parTrans" cxnId="{5A585980-5531-1940-ACBA-0DEA8C91DFF3}">
      <dgm:prSet/>
      <dgm:spPr/>
      <dgm:t>
        <a:bodyPr/>
        <a:lstStyle/>
        <a:p>
          <a:endParaRPr lang="en-GB"/>
        </a:p>
      </dgm:t>
    </dgm:pt>
    <dgm:pt modelId="{13CDBD38-A3E2-714B-973F-BF7DD2532175}" type="sibTrans" cxnId="{5A585980-5531-1940-ACBA-0DEA8C91DFF3}">
      <dgm:prSet/>
      <dgm:spPr/>
      <dgm:t>
        <a:bodyPr/>
        <a:lstStyle/>
        <a:p>
          <a:endParaRPr lang="en-GB"/>
        </a:p>
      </dgm:t>
    </dgm:pt>
    <dgm:pt modelId="{DEA14CC0-C141-7947-9AEC-7403F2129FE9}">
      <dgm:prSet phldrT="[Text]"/>
      <dgm:spPr/>
      <dgm:t>
        <a:bodyPr/>
        <a:lstStyle/>
        <a:p>
          <a:r>
            <a:rPr lang="en-GB" dirty="0"/>
            <a:t>Co-production </a:t>
          </a:r>
        </a:p>
      </dgm:t>
    </dgm:pt>
    <dgm:pt modelId="{A03931FA-312E-574E-9B14-C4ECF84BFB56}" type="parTrans" cxnId="{3137F4F3-CF48-7144-93CA-B72D6C14D071}">
      <dgm:prSet/>
      <dgm:spPr/>
      <dgm:t>
        <a:bodyPr/>
        <a:lstStyle/>
        <a:p>
          <a:endParaRPr lang="en-GB"/>
        </a:p>
      </dgm:t>
    </dgm:pt>
    <dgm:pt modelId="{26ADC9C4-4F3E-3F49-819E-B2AAB447EF48}" type="sibTrans" cxnId="{3137F4F3-CF48-7144-93CA-B72D6C14D071}">
      <dgm:prSet/>
      <dgm:spPr/>
      <dgm:t>
        <a:bodyPr/>
        <a:lstStyle/>
        <a:p>
          <a:endParaRPr lang="en-GB"/>
        </a:p>
      </dgm:t>
    </dgm:pt>
    <dgm:pt modelId="{80B0F6A2-AA0F-B843-9EF0-830AB44A3979}">
      <dgm:prSet phldrT="[Text]"/>
      <dgm:spPr/>
      <dgm:t>
        <a:bodyPr/>
        <a:lstStyle/>
        <a:p>
          <a:r>
            <a:rPr lang="en-GB" dirty="0"/>
            <a:t>Of the initial and ongoing response</a:t>
          </a:r>
        </a:p>
      </dgm:t>
    </dgm:pt>
    <dgm:pt modelId="{54182F7A-39A3-904A-A3B4-0902E786547C}" type="parTrans" cxnId="{674B8BD8-62A8-0D4B-95F5-3756090EE255}">
      <dgm:prSet/>
      <dgm:spPr/>
      <dgm:t>
        <a:bodyPr/>
        <a:lstStyle/>
        <a:p>
          <a:endParaRPr lang="en-GB"/>
        </a:p>
      </dgm:t>
    </dgm:pt>
    <dgm:pt modelId="{9FF882ED-CD81-4249-8AAD-93322DDEFD91}" type="sibTrans" cxnId="{674B8BD8-62A8-0D4B-95F5-3756090EE255}">
      <dgm:prSet/>
      <dgm:spPr/>
      <dgm:t>
        <a:bodyPr/>
        <a:lstStyle/>
        <a:p>
          <a:endParaRPr lang="en-GB"/>
        </a:p>
      </dgm:t>
    </dgm:pt>
    <dgm:pt modelId="{D48B0974-E64D-214B-B37C-5CC9BC4CEB13}">
      <dgm:prSet phldrT="[Text]"/>
      <dgm:spPr/>
      <dgm:t>
        <a:bodyPr/>
        <a:lstStyle/>
        <a:p>
          <a:r>
            <a:rPr lang="en-GB" dirty="0"/>
            <a:t>Of resources</a:t>
          </a:r>
        </a:p>
      </dgm:t>
    </dgm:pt>
    <dgm:pt modelId="{CEE32D35-6238-0243-858D-CF8A760A9848}" type="parTrans" cxnId="{994E61EC-421B-C24B-85A4-5F3F7C801E2C}">
      <dgm:prSet/>
      <dgm:spPr/>
      <dgm:t>
        <a:bodyPr/>
        <a:lstStyle/>
        <a:p>
          <a:endParaRPr lang="en-GB"/>
        </a:p>
      </dgm:t>
    </dgm:pt>
    <dgm:pt modelId="{8BEBA534-EA41-794B-8D87-06725849940F}" type="sibTrans" cxnId="{994E61EC-421B-C24B-85A4-5F3F7C801E2C}">
      <dgm:prSet/>
      <dgm:spPr/>
      <dgm:t>
        <a:bodyPr/>
        <a:lstStyle/>
        <a:p>
          <a:endParaRPr lang="en-GB"/>
        </a:p>
      </dgm:t>
    </dgm:pt>
    <dgm:pt modelId="{B3F34CF8-A995-2743-B359-494D5C7D30E9}">
      <dgm:prSet phldrT="[Text]"/>
      <dgm:spPr/>
      <dgm:t>
        <a:bodyPr/>
        <a:lstStyle/>
        <a:p>
          <a:r>
            <a:rPr lang="en-GB" dirty="0"/>
            <a:t>Porosity </a:t>
          </a:r>
        </a:p>
      </dgm:t>
    </dgm:pt>
    <dgm:pt modelId="{663C07E4-85DA-2C43-A56C-E9426E72E917}" type="parTrans" cxnId="{0C89237E-8023-3B46-A485-01A2ABBB42A9}">
      <dgm:prSet/>
      <dgm:spPr/>
      <dgm:t>
        <a:bodyPr/>
        <a:lstStyle/>
        <a:p>
          <a:endParaRPr lang="en-GB"/>
        </a:p>
      </dgm:t>
    </dgm:pt>
    <dgm:pt modelId="{C4DAEE27-A67F-5341-9A7D-BFA688674A85}" type="sibTrans" cxnId="{0C89237E-8023-3B46-A485-01A2ABBB42A9}">
      <dgm:prSet/>
      <dgm:spPr/>
      <dgm:t>
        <a:bodyPr/>
        <a:lstStyle/>
        <a:p>
          <a:endParaRPr lang="en-GB"/>
        </a:p>
      </dgm:t>
    </dgm:pt>
    <dgm:pt modelId="{493B919A-6663-6043-BA0D-17CA468B0290}">
      <dgm:prSet phldrT="[Text]"/>
      <dgm:spPr/>
      <dgm:t>
        <a:bodyPr/>
        <a:lstStyle/>
        <a:p>
          <a:r>
            <a:rPr lang="en-GB" dirty="0"/>
            <a:t>Increased awareness of ‘open education’ in online digital context</a:t>
          </a:r>
        </a:p>
      </dgm:t>
    </dgm:pt>
    <dgm:pt modelId="{C66538D9-88BA-AF40-87CF-B8E04BCD993E}" type="parTrans" cxnId="{A8007FFC-2E45-F044-9E28-10E2A03ED84F}">
      <dgm:prSet/>
      <dgm:spPr/>
      <dgm:t>
        <a:bodyPr/>
        <a:lstStyle/>
        <a:p>
          <a:endParaRPr lang="en-GB"/>
        </a:p>
      </dgm:t>
    </dgm:pt>
    <dgm:pt modelId="{B6E4C3D6-BB1B-1B4B-86D1-CDA423F99CB8}" type="sibTrans" cxnId="{A8007FFC-2E45-F044-9E28-10E2A03ED84F}">
      <dgm:prSet/>
      <dgm:spPr/>
      <dgm:t>
        <a:bodyPr/>
        <a:lstStyle/>
        <a:p>
          <a:endParaRPr lang="en-GB"/>
        </a:p>
      </dgm:t>
    </dgm:pt>
    <dgm:pt modelId="{CEDFCDC1-FF45-8F42-AEA1-0C88E34C65AE}">
      <dgm:prSet phldrT="[Text]"/>
      <dgm:spPr/>
      <dgm:t>
        <a:bodyPr/>
        <a:lstStyle/>
        <a:p>
          <a:r>
            <a:rPr lang="en-GB" dirty="0"/>
            <a:t>Move towards specific open practices</a:t>
          </a:r>
        </a:p>
      </dgm:t>
    </dgm:pt>
    <dgm:pt modelId="{1B86440F-20BB-B441-9534-83B2EEB3DE06}" type="parTrans" cxnId="{DC968DF2-DB0A-6146-AECC-BE28D78FBD5D}">
      <dgm:prSet/>
      <dgm:spPr/>
      <dgm:t>
        <a:bodyPr/>
        <a:lstStyle/>
        <a:p>
          <a:endParaRPr lang="en-GB"/>
        </a:p>
      </dgm:t>
    </dgm:pt>
    <dgm:pt modelId="{770B0C20-395F-1042-974B-E44A48850BD8}" type="sibTrans" cxnId="{DC968DF2-DB0A-6146-AECC-BE28D78FBD5D}">
      <dgm:prSet/>
      <dgm:spPr/>
      <dgm:t>
        <a:bodyPr/>
        <a:lstStyle/>
        <a:p>
          <a:endParaRPr lang="en-GB"/>
        </a:p>
      </dgm:t>
    </dgm:pt>
    <dgm:pt modelId="{E1CB5250-9ECB-46B8-868B-DB0A5DDD0F41}">
      <dgm:prSet phldrT="[Text]"/>
      <dgm:spPr/>
      <dgm:t>
        <a:bodyPr/>
        <a:lstStyle/>
        <a:p>
          <a:r>
            <a:rPr lang="en-GB" dirty="0"/>
            <a:t>Emergency enrichment of the digital landscape</a:t>
          </a:r>
        </a:p>
      </dgm:t>
    </dgm:pt>
    <dgm:pt modelId="{6C198149-2E50-4D0D-B5E6-4C9E9114A4C4}" type="parTrans" cxnId="{55B52FB5-41DF-419D-B390-D3C2A45A0243}">
      <dgm:prSet/>
      <dgm:spPr/>
      <dgm:t>
        <a:bodyPr/>
        <a:lstStyle/>
        <a:p>
          <a:endParaRPr lang="en-GB"/>
        </a:p>
      </dgm:t>
    </dgm:pt>
    <dgm:pt modelId="{EACB814E-E663-41B2-8B61-C546574234FB}" type="sibTrans" cxnId="{55B52FB5-41DF-419D-B390-D3C2A45A0243}">
      <dgm:prSet/>
      <dgm:spPr/>
      <dgm:t>
        <a:bodyPr/>
        <a:lstStyle/>
        <a:p>
          <a:endParaRPr lang="en-GB"/>
        </a:p>
      </dgm:t>
    </dgm:pt>
    <dgm:pt modelId="{30410FC3-0C86-4C33-A9A3-38104A363058}">
      <dgm:prSet phldrT="[Text]"/>
      <dgm:spPr/>
      <dgm:t>
        <a:bodyPr/>
        <a:lstStyle/>
        <a:p>
          <a:r>
            <a:rPr lang="en-GB" dirty="0"/>
            <a:t>Of pedagogy</a:t>
          </a:r>
        </a:p>
      </dgm:t>
    </dgm:pt>
    <dgm:pt modelId="{0F16D93E-B4C7-491A-A9A7-95CA43658895}" type="parTrans" cxnId="{1CB1DD80-3D25-4668-9976-99BEAAEDAA7A}">
      <dgm:prSet/>
      <dgm:spPr/>
      <dgm:t>
        <a:bodyPr/>
        <a:lstStyle/>
        <a:p>
          <a:endParaRPr lang="en-GB"/>
        </a:p>
      </dgm:t>
    </dgm:pt>
    <dgm:pt modelId="{A641A387-ABB7-4112-B36E-57C28133CAE1}" type="sibTrans" cxnId="{1CB1DD80-3D25-4668-9976-99BEAAEDAA7A}">
      <dgm:prSet/>
      <dgm:spPr/>
      <dgm:t>
        <a:bodyPr/>
        <a:lstStyle/>
        <a:p>
          <a:endParaRPr lang="en-GB"/>
        </a:p>
      </dgm:t>
    </dgm:pt>
    <dgm:pt modelId="{1272FB81-82B9-4475-BA4E-5889D386A45B}">
      <dgm:prSet phldrT="[Text]"/>
      <dgm:spPr/>
      <dgm:t>
        <a:bodyPr/>
        <a:lstStyle/>
        <a:p>
          <a:r>
            <a:rPr lang="en-GB" dirty="0"/>
            <a:t>Of the narrative</a:t>
          </a:r>
        </a:p>
      </dgm:t>
    </dgm:pt>
    <dgm:pt modelId="{EFDF4275-943D-4B1E-907B-A7BA2B5D0646}" type="parTrans" cxnId="{9DBB9836-3C8B-4204-9738-637533AFD216}">
      <dgm:prSet/>
      <dgm:spPr/>
      <dgm:t>
        <a:bodyPr/>
        <a:lstStyle/>
        <a:p>
          <a:endParaRPr lang="en-GB"/>
        </a:p>
      </dgm:t>
    </dgm:pt>
    <dgm:pt modelId="{E15DC97A-A606-413B-837E-F88AF68505DF}" type="sibTrans" cxnId="{9DBB9836-3C8B-4204-9738-637533AFD216}">
      <dgm:prSet/>
      <dgm:spPr/>
      <dgm:t>
        <a:bodyPr/>
        <a:lstStyle/>
        <a:p>
          <a:endParaRPr lang="en-GB"/>
        </a:p>
      </dgm:t>
    </dgm:pt>
    <dgm:pt modelId="{9FE2D7CA-5219-43C5-A319-B34161EDE134}">
      <dgm:prSet phldrT="[Text]"/>
      <dgm:spPr/>
      <dgm:t>
        <a:bodyPr/>
        <a:lstStyle/>
        <a:p>
          <a:r>
            <a:rPr lang="en-GB" dirty="0"/>
            <a:t>Student digital scholarship</a:t>
          </a:r>
        </a:p>
      </dgm:t>
    </dgm:pt>
    <dgm:pt modelId="{76201F57-1FE6-4633-8A99-B8EC1C28D211}" type="parTrans" cxnId="{F2D9FF81-D159-4462-838F-0D2A4754319A}">
      <dgm:prSet/>
      <dgm:spPr/>
      <dgm:t>
        <a:bodyPr/>
        <a:lstStyle/>
        <a:p>
          <a:endParaRPr lang="en-GB"/>
        </a:p>
      </dgm:t>
    </dgm:pt>
    <dgm:pt modelId="{7FCB4827-46C8-4422-91A1-2C742FEEB11B}" type="sibTrans" cxnId="{F2D9FF81-D159-4462-838F-0D2A4754319A}">
      <dgm:prSet/>
      <dgm:spPr/>
      <dgm:t>
        <a:bodyPr/>
        <a:lstStyle/>
        <a:p>
          <a:endParaRPr lang="en-GB"/>
        </a:p>
      </dgm:t>
    </dgm:pt>
    <dgm:pt modelId="{8F9DA9A0-41EB-4049-A308-A9BAEF914579}" type="pres">
      <dgm:prSet presAssocID="{3A492ECE-3CD8-B943-AE61-1FB4C0441BB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F2BA79-CE72-D24F-9C07-7074E4D1ADC8}" type="pres">
      <dgm:prSet presAssocID="{3A492ECE-3CD8-B943-AE61-1FB4C0441BB9}" presName="tSp" presStyleCnt="0"/>
      <dgm:spPr/>
    </dgm:pt>
    <dgm:pt modelId="{12585C63-32E7-D341-8C4A-ADA7AED9D85B}" type="pres">
      <dgm:prSet presAssocID="{3A492ECE-3CD8-B943-AE61-1FB4C0441BB9}" presName="bSp" presStyleCnt="0"/>
      <dgm:spPr/>
    </dgm:pt>
    <dgm:pt modelId="{8C2913C1-9825-1C44-800C-EEC55F573D78}" type="pres">
      <dgm:prSet presAssocID="{3A492ECE-3CD8-B943-AE61-1FB4C0441BB9}" presName="process" presStyleCnt="0"/>
      <dgm:spPr/>
    </dgm:pt>
    <dgm:pt modelId="{34848D53-BF54-C045-96E0-6590E146029E}" type="pres">
      <dgm:prSet presAssocID="{0B9AA8EE-D0B5-C340-B8D4-2A548E89775E}" presName="composite1" presStyleCnt="0"/>
      <dgm:spPr/>
    </dgm:pt>
    <dgm:pt modelId="{551612DB-5871-BA43-AD9E-05523583413F}" type="pres">
      <dgm:prSet presAssocID="{0B9AA8EE-D0B5-C340-B8D4-2A548E89775E}" presName="dummyNode1" presStyleLbl="node1" presStyleIdx="0" presStyleCnt="3"/>
      <dgm:spPr/>
    </dgm:pt>
    <dgm:pt modelId="{456E57C7-A4C6-1044-A62B-33249F882054}" type="pres">
      <dgm:prSet presAssocID="{0B9AA8EE-D0B5-C340-B8D4-2A548E89775E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96D2B6-E374-C144-9852-995D28F5E238}" type="pres">
      <dgm:prSet presAssocID="{0B9AA8EE-D0B5-C340-B8D4-2A548E89775E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BDB933-53A9-CA4C-8DA0-F496AE7E3494}" type="pres">
      <dgm:prSet presAssocID="{0B9AA8EE-D0B5-C340-B8D4-2A548E89775E}" presName="parentNode1" presStyleLbl="node1" presStyleIdx="0" presStyleCnt="3" custLinFactNeighborX="-7564" custLinFactNeighborY="13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1E1E55-F5B8-A147-88E6-00FB297767BD}" type="pres">
      <dgm:prSet presAssocID="{0B9AA8EE-D0B5-C340-B8D4-2A548E89775E}" presName="connSite1" presStyleCnt="0"/>
      <dgm:spPr/>
    </dgm:pt>
    <dgm:pt modelId="{0EEA2D0E-EC9C-F04D-B973-D78CC92F7AFE}" type="pres">
      <dgm:prSet presAssocID="{B73E25F4-3625-EA49-A94C-C3C7875A189B}" presName="Name9" presStyleLbl="sibTrans2D1" presStyleIdx="0" presStyleCnt="2"/>
      <dgm:spPr/>
      <dgm:t>
        <a:bodyPr/>
        <a:lstStyle/>
        <a:p>
          <a:endParaRPr lang="en-GB"/>
        </a:p>
      </dgm:t>
    </dgm:pt>
    <dgm:pt modelId="{FA47C7E6-2840-404D-BAE7-D77B62F70295}" type="pres">
      <dgm:prSet presAssocID="{DEA14CC0-C141-7947-9AEC-7403F2129FE9}" presName="composite2" presStyleCnt="0"/>
      <dgm:spPr/>
    </dgm:pt>
    <dgm:pt modelId="{DE05275B-0A59-8642-A028-3ECF3FB72EA0}" type="pres">
      <dgm:prSet presAssocID="{DEA14CC0-C141-7947-9AEC-7403F2129FE9}" presName="dummyNode2" presStyleLbl="node1" presStyleIdx="0" presStyleCnt="3"/>
      <dgm:spPr/>
    </dgm:pt>
    <dgm:pt modelId="{7E526D85-D171-BC41-9CDF-73C66837BE32}" type="pres">
      <dgm:prSet presAssocID="{DEA14CC0-C141-7947-9AEC-7403F2129FE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D138D6-3DF1-8849-8871-CA2D80F55648}" type="pres">
      <dgm:prSet presAssocID="{DEA14CC0-C141-7947-9AEC-7403F2129FE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502A10-19E4-3B48-A86C-93B348F2B366}" type="pres">
      <dgm:prSet presAssocID="{DEA14CC0-C141-7947-9AEC-7403F2129FE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0D4891-41F7-074F-843D-76C2C329D821}" type="pres">
      <dgm:prSet presAssocID="{DEA14CC0-C141-7947-9AEC-7403F2129FE9}" presName="connSite2" presStyleCnt="0"/>
      <dgm:spPr/>
    </dgm:pt>
    <dgm:pt modelId="{48E20CD3-96BE-2E4F-B79D-3720FF892324}" type="pres">
      <dgm:prSet presAssocID="{26ADC9C4-4F3E-3F49-819E-B2AAB447EF48}" presName="Name18" presStyleLbl="sibTrans2D1" presStyleIdx="1" presStyleCnt="2"/>
      <dgm:spPr/>
      <dgm:t>
        <a:bodyPr/>
        <a:lstStyle/>
        <a:p>
          <a:endParaRPr lang="en-GB"/>
        </a:p>
      </dgm:t>
    </dgm:pt>
    <dgm:pt modelId="{34056669-CDEE-7044-85CB-2DB0B46E25A5}" type="pres">
      <dgm:prSet presAssocID="{B3F34CF8-A995-2743-B359-494D5C7D30E9}" presName="composite1" presStyleCnt="0"/>
      <dgm:spPr/>
    </dgm:pt>
    <dgm:pt modelId="{B422F375-63DF-8149-8480-18C764936B60}" type="pres">
      <dgm:prSet presAssocID="{B3F34CF8-A995-2743-B359-494D5C7D30E9}" presName="dummyNode1" presStyleLbl="node1" presStyleIdx="1" presStyleCnt="3"/>
      <dgm:spPr/>
    </dgm:pt>
    <dgm:pt modelId="{868B6718-D592-BD4A-9DA2-C8A3936C57C9}" type="pres">
      <dgm:prSet presAssocID="{B3F34CF8-A995-2743-B359-494D5C7D30E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85460D-3062-354C-8A7A-61026846AFD6}" type="pres">
      <dgm:prSet presAssocID="{B3F34CF8-A995-2743-B359-494D5C7D30E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B6C3E1-FA28-F443-824E-4EE1D3BA413E}" type="pres">
      <dgm:prSet presAssocID="{B3F34CF8-A995-2743-B359-494D5C7D30E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EEA5AC-CD3C-3949-B486-B464B9193B9B}" type="pres">
      <dgm:prSet presAssocID="{B3F34CF8-A995-2743-B359-494D5C7D30E9}" presName="connSite1" presStyleCnt="0"/>
      <dgm:spPr/>
    </dgm:pt>
  </dgm:ptLst>
  <dgm:cxnLst>
    <dgm:cxn modelId="{A9B4876F-C8E3-D440-9D41-0D344FFCB201}" type="presOf" srcId="{D48B0974-E64D-214B-B37C-5CC9BC4CEB13}" destId="{7E526D85-D171-BC41-9CDF-73C66837BE32}" srcOrd="0" destOrd="1" presId="urn:microsoft.com/office/officeart/2005/8/layout/hProcess4"/>
    <dgm:cxn modelId="{55B52FB5-41DF-419D-B390-D3C2A45A0243}" srcId="{0B9AA8EE-D0B5-C340-B8D4-2A548E89775E}" destId="{E1CB5250-9ECB-46B8-868B-DB0A5DDD0F41}" srcOrd="2" destOrd="0" parTransId="{6C198149-2E50-4D0D-B5E6-4C9E9114A4C4}" sibTransId="{EACB814E-E663-41B2-8B61-C546574234FB}"/>
    <dgm:cxn modelId="{319CBDCE-FAF7-D14F-B3C6-F3150FA81D74}" type="presOf" srcId="{6F9F6805-175F-8C40-8D5A-361612555C35}" destId="{5B96D2B6-E374-C144-9852-995D28F5E238}" srcOrd="1" destOrd="0" presId="urn:microsoft.com/office/officeart/2005/8/layout/hProcess4"/>
    <dgm:cxn modelId="{994E61EC-421B-C24B-85A4-5F3F7C801E2C}" srcId="{DEA14CC0-C141-7947-9AEC-7403F2129FE9}" destId="{D48B0974-E64D-214B-B37C-5CC9BC4CEB13}" srcOrd="1" destOrd="0" parTransId="{CEE32D35-6238-0243-858D-CF8A760A9848}" sibTransId="{8BEBA534-EA41-794B-8D87-06725849940F}"/>
    <dgm:cxn modelId="{7B1E484E-2B7F-4D68-B718-CCC90D0BD8B2}" type="presOf" srcId="{1272FB81-82B9-4475-BA4E-5889D386A45B}" destId="{5BD138D6-3DF1-8849-8871-CA2D80F55648}" srcOrd="1" destOrd="3" presId="urn:microsoft.com/office/officeart/2005/8/layout/hProcess4"/>
    <dgm:cxn modelId="{BCD5709B-CBDD-4381-BB05-E3727657DB12}" type="presOf" srcId="{30410FC3-0C86-4C33-A9A3-38104A363058}" destId="{5BD138D6-3DF1-8849-8871-CA2D80F55648}" srcOrd="1" destOrd="2" presId="urn:microsoft.com/office/officeart/2005/8/layout/hProcess4"/>
    <dgm:cxn modelId="{F2D9FF81-D159-4462-838F-0D2A4754319A}" srcId="{B3F34CF8-A995-2743-B359-494D5C7D30E9}" destId="{9FE2D7CA-5219-43C5-A319-B34161EDE134}" srcOrd="2" destOrd="0" parTransId="{76201F57-1FE6-4633-8A99-B8EC1C28D211}" sibTransId="{7FCB4827-46C8-4422-91A1-2C742FEEB11B}"/>
    <dgm:cxn modelId="{7BB1384B-D182-1B4F-A721-35398F087D2F}" type="presOf" srcId="{B73E25F4-3625-EA49-A94C-C3C7875A189B}" destId="{0EEA2D0E-EC9C-F04D-B973-D78CC92F7AFE}" srcOrd="0" destOrd="0" presId="urn:microsoft.com/office/officeart/2005/8/layout/hProcess4"/>
    <dgm:cxn modelId="{A8007FFC-2E45-F044-9E28-10E2A03ED84F}" srcId="{B3F34CF8-A995-2743-B359-494D5C7D30E9}" destId="{493B919A-6663-6043-BA0D-17CA468B0290}" srcOrd="0" destOrd="0" parTransId="{C66538D9-88BA-AF40-87CF-B8E04BCD993E}" sibTransId="{B6E4C3D6-BB1B-1B4B-86D1-CDA423F99CB8}"/>
    <dgm:cxn modelId="{5A7F7043-2807-C34A-AA9B-108171615C21}" type="presOf" srcId="{E930A1FC-AB01-5140-AC0C-D18DC583B38F}" destId="{456E57C7-A4C6-1044-A62B-33249F882054}" srcOrd="0" destOrd="1" presId="urn:microsoft.com/office/officeart/2005/8/layout/hProcess4"/>
    <dgm:cxn modelId="{2488EE70-4AC5-6D45-AF92-CEE671F3D6C2}" type="presOf" srcId="{26ADC9C4-4F3E-3F49-819E-B2AAB447EF48}" destId="{48E20CD3-96BE-2E4F-B79D-3720FF892324}" srcOrd="0" destOrd="0" presId="urn:microsoft.com/office/officeart/2005/8/layout/hProcess4"/>
    <dgm:cxn modelId="{A9190DAF-C963-2243-A438-B476101492E0}" type="presOf" srcId="{B3F34CF8-A995-2743-B359-494D5C7D30E9}" destId="{42B6C3E1-FA28-F443-824E-4EE1D3BA413E}" srcOrd="0" destOrd="0" presId="urn:microsoft.com/office/officeart/2005/8/layout/hProcess4"/>
    <dgm:cxn modelId="{C72F01F8-4E5D-9043-BFD3-5D1965829332}" type="presOf" srcId="{493B919A-6663-6043-BA0D-17CA468B0290}" destId="{868B6718-D592-BD4A-9DA2-C8A3936C57C9}" srcOrd="0" destOrd="0" presId="urn:microsoft.com/office/officeart/2005/8/layout/hProcess4"/>
    <dgm:cxn modelId="{674B8BD8-62A8-0D4B-95F5-3756090EE255}" srcId="{DEA14CC0-C141-7947-9AEC-7403F2129FE9}" destId="{80B0F6A2-AA0F-B843-9EF0-830AB44A3979}" srcOrd="0" destOrd="0" parTransId="{54182F7A-39A3-904A-A3B4-0902E786547C}" sibTransId="{9FF882ED-CD81-4249-8AAD-93322DDEFD91}"/>
    <dgm:cxn modelId="{C2D77229-3272-4B79-87F8-5140DAB597F5}" type="presOf" srcId="{E1CB5250-9ECB-46B8-868B-DB0A5DDD0F41}" destId="{456E57C7-A4C6-1044-A62B-33249F882054}" srcOrd="0" destOrd="2" presId="urn:microsoft.com/office/officeart/2005/8/layout/hProcess4"/>
    <dgm:cxn modelId="{0C89237E-8023-3B46-A485-01A2ABBB42A9}" srcId="{3A492ECE-3CD8-B943-AE61-1FB4C0441BB9}" destId="{B3F34CF8-A995-2743-B359-494D5C7D30E9}" srcOrd="2" destOrd="0" parTransId="{663C07E4-85DA-2C43-A56C-E9426E72E917}" sibTransId="{C4DAEE27-A67F-5341-9A7D-BFA688674A85}"/>
    <dgm:cxn modelId="{5EF5B7C9-6BA5-6946-8BA9-C0CAB64A332A}" type="presOf" srcId="{CEDFCDC1-FF45-8F42-AEA1-0C88E34C65AE}" destId="{868B6718-D592-BD4A-9DA2-C8A3936C57C9}" srcOrd="0" destOrd="1" presId="urn:microsoft.com/office/officeart/2005/8/layout/hProcess4"/>
    <dgm:cxn modelId="{673EA6C0-0BBF-6C42-8846-B0485479DE4B}" srcId="{0B9AA8EE-D0B5-C340-B8D4-2A548E89775E}" destId="{6F9F6805-175F-8C40-8D5A-361612555C35}" srcOrd="0" destOrd="0" parTransId="{90908F09-5D98-764A-9BBB-6A696E7113D4}" sibTransId="{DF34DBD6-B6B9-4A40-8427-55B7F3C1ADAA}"/>
    <dgm:cxn modelId="{2BAAD0A1-10F8-1947-8DAD-3516808F3AD3}" type="presOf" srcId="{6F9F6805-175F-8C40-8D5A-361612555C35}" destId="{456E57C7-A4C6-1044-A62B-33249F882054}" srcOrd="0" destOrd="0" presId="urn:microsoft.com/office/officeart/2005/8/layout/hProcess4"/>
    <dgm:cxn modelId="{B749E483-5CDA-8343-809E-C4B4972D3A70}" type="presOf" srcId="{493B919A-6663-6043-BA0D-17CA468B0290}" destId="{AF85460D-3062-354C-8A7A-61026846AFD6}" srcOrd="1" destOrd="0" presId="urn:microsoft.com/office/officeart/2005/8/layout/hProcess4"/>
    <dgm:cxn modelId="{DB48C35C-5438-9842-9D83-033E2309CA6E}" type="presOf" srcId="{3A492ECE-3CD8-B943-AE61-1FB4C0441BB9}" destId="{8F9DA9A0-41EB-4049-A308-A9BAEF914579}" srcOrd="0" destOrd="0" presId="urn:microsoft.com/office/officeart/2005/8/layout/hProcess4"/>
    <dgm:cxn modelId="{1CB1DD80-3D25-4668-9976-99BEAAEDAA7A}" srcId="{DEA14CC0-C141-7947-9AEC-7403F2129FE9}" destId="{30410FC3-0C86-4C33-A9A3-38104A363058}" srcOrd="2" destOrd="0" parTransId="{0F16D93E-B4C7-491A-A9A7-95CA43658895}" sibTransId="{A641A387-ABB7-4112-B36E-57C28133CAE1}"/>
    <dgm:cxn modelId="{5CDC7ACE-7D78-8E40-8C4E-5CB62647FDF7}" type="presOf" srcId="{80B0F6A2-AA0F-B843-9EF0-830AB44A3979}" destId="{7E526D85-D171-BC41-9CDF-73C66837BE32}" srcOrd="0" destOrd="0" presId="urn:microsoft.com/office/officeart/2005/8/layout/hProcess4"/>
    <dgm:cxn modelId="{0DEF47ED-7DFF-462A-B245-A19D65889CF3}" type="presOf" srcId="{E1CB5250-9ECB-46B8-868B-DB0A5DDD0F41}" destId="{5B96D2B6-E374-C144-9852-995D28F5E238}" srcOrd="1" destOrd="2" presId="urn:microsoft.com/office/officeart/2005/8/layout/hProcess4"/>
    <dgm:cxn modelId="{9DBB9836-3C8B-4204-9738-637533AFD216}" srcId="{DEA14CC0-C141-7947-9AEC-7403F2129FE9}" destId="{1272FB81-82B9-4475-BA4E-5889D386A45B}" srcOrd="3" destOrd="0" parTransId="{EFDF4275-943D-4B1E-907B-A7BA2B5D0646}" sibTransId="{E15DC97A-A606-413B-837E-F88AF68505DF}"/>
    <dgm:cxn modelId="{CFA5563B-6FEF-9142-B602-58656EF60A31}" srcId="{3A492ECE-3CD8-B943-AE61-1FB4C0441BB9}" destId="{0B9AA8EE-D0B5-C340-B8D4-2A548E89775E}" srcOrd="0" destOrd="0" parTransId="{EC8F2CBC-CE79-8249-8FA9-78975922E5C7}" sibTransId="{B73E25F4-3625-EA49-A94C-C3C7875A189B}"/>
    <dgm:cxn modelId="{E0F5BC47-2E4D-44D1-B0D6-50710DC69285}" type="presOf" srcId="{9FE2D7CA-5219-43C5-A319-B34161EDE134}" destId="{AF85460D-3062-354C-8A7A-61026846AFD6}" srcOrd="1" destOrd="2" presId="urn:microsoft.com/office/officeart/2005/8/layout/hProcess4"/>
    <dgm:cxn modelId="{A6B9D9F6-01C6-FD41-A9F5-E68E76B05A57}" type="presOf" srcId="{DEA14CC0-C141-7947-9AEC-7403F2129FE9}" destId="{0C502A10-19E4-3B48-A86C-93B348F2B366}" srcOrd="0" destOrd="0" presId="urn:microsoft.com/office/officeart/2005/8/layout/hProcess4"/>
    <dgm:cxn modelId="{AC3D2FC4-53E7-8C4F-805A-4DB00372BD44}" type="presOf" srcId="{E930A1FC-AB01-5140-AC0C-D18DC583B38F}" destId="{5B96D2B6-E374-C144-9852-995D28F5E238}" srcOrd="1" destOrd="1" presId="urn:microsoft.com/office/officeart/2005/8/layout/hProcess4"/>
    <dgm:cxn modelId="{2949D049-9AEF-9445-82C8-826811F3765D}" type="presOf" srcId="{D48B0974-E64D-214B-B37C-5CC9BC4CEB13}" destId="{5BD138D6-3DF1-8849-8871-CA2D80F55648}" srcOrd="1" destOrd="1" presId="urn:microsoft.com/office/officeart/2005/8/layout/hProcess4"/>
    <dgm:cxn modelId="{DED3E5DF-48B5-D843-91A5-959990703B4B}" type="presOf" srcId="{80B0F6A2-AA0F-B843-9EF0-830AB44A3979}" destId="{5BD138D6-3DF1-8849-8871-CA2D80F55648}" srcOrd="1" destOrd="0" presId="urn:microsoft.com/office/officeart/2005/8/layout/hProcess4"/>
    <dgm:cxn modelId="{DC9E4677-E827-468D-AE0F-584B3BE39605}" type="presOf" srcId="{9FE2D7CA-5219-43C5-A319-B34161EDE134}" destId="{868B6718-D592-BD4A-9DA2-C8A3936C57C9}" srcOrd="0" destOrd="2" presId="urn:microsoft.com/office/officeart/2005/8/layout/hProcess4"/>
    <dgm:cxn modelId="{B90E32FD-E289-4E4C-8208-90F085ADA7F6}" type="presOf" srcId="{1272FB81-82B9-4475-BA4E-5889D386A45B}" destId="{7E526D85-D171-BC41-9CDF-73C66837BE32}" srcOrd="0" destOrd="3" presId="urn:microsoft.com/office/officeart/2005/8/layout/hProcess4"/>
    <dgm:cxn modelId="{B464149A-18D4-6841-A662-C7884288D4BF}" type="presOf" srcId="{CEDFCDC1-FF45-8F42-AEA1-0C88E34C65AE}" destId="{AF85460D-3062-354C-8A7A-61026846AFD6}" srcOrd="1" destOrd="1" presId="urn:microsoft.com/office/officeart/2005/8/layout/hProcess4"/>
    <dgm:cxn modelId="{5A585980-5531-1940-ACBA-0DEA8C91DFF3}" srcId="{0B9AA8EE-D0B5-C340-B8D4-2A548E89775E}" destId="{E930A1FC-AB01-5140-AC0C-D18DC583B38F}" srcOrd="1" destOrd="0" parTransId="{3C7E7E34-11F9-FA4C-A70F-A4C7461106BD}" sibTransId="{13CDBD38-A3E2-714B-973F-BF7DD2532175}"/>
    <dgm:cxn modelId="{3137F4F3-CF48-7144-93CA-B72D6C14D071}" srcId="{3A492ECE-3CD8-B943-AE61-1FB4C0441BB9}" destId="{DEA14CC0-C141-7947-9AEC-7403F2129FE9}" srcOrd="1" destOrd="0" parTransId="{A03931FA-312E-574E-9B14-C4ECF84BFB56}" sibTransId="{26ADC9C4-4F3E-3F49-819E-B2AAB447EF48}"/>
    <dgm:cxn modelId="{6251D90A-1218-4B46-86BF-C16539F433B5}" type="presOf" srcId="{0B9AA8EE-D0B5-C340-B8D4-2A548E89775E}" destId="{4CBDB933-53A9-CA4C-8DA0-F496AE7E3494}" srcOrd="0" destOrd="0" presId="urn:microsoft.com/office/officeart/2005/8/layout/hProcess4"/>
    <dgm:cxn modelId="{26E4EFB6-069E-4B05-8356-C8A708BCE6F2}" type="presOf" srcId="{30410FC3-0C86-4C33-A9A3-38104A363058}" destId="{7E526D85-D171-BC41-9CDF-73C66837BE32}" srcOrd="0" destOrd="2" presId="urn:microsoft.com/office/officeart/2005/8/layout/hProcess4"/>
    <dgm:cxn modelId="{DC968DF2-DB0A-6146-AECC-BE28D78FBD5D}" srcId="{B3F34CF8-A995-2743-B359-494D5C7D30E9}" destId="{CEDFCDC1-FF45-8F42-AEA1-0C88E34C65AE}" srcOrd="1" destOrd="0" parTransId="{1B86440F-20BB-B441-9534-83B2EEB3DE06}" sibTransId="{770B0C20-395F-1042-974B-E44A48850BD8}"/>
    <dgm:cxn modelId="{B5FE2124-CE20-6746-9A95-FF3C69F9FA8C}" type="presParOf" srcId="{8F9DA9A0-41EB-4049-A308-A9BAEF914579}" destId="{1BF2BA79-CE72-D24F-9C07-7074E4D1ADC8}" srcOrd="0" destOrd="0" presId="urn:microsoft.com/office/officeart/2005/8/layout/hProcess4"/>
    <dgm:cxn modelId="{53E45A2C-296C-4143-8C47-27DBA038D456}" type="presParOf" srcId="{8F9DA9A0-41EB-4049-A308-A9BAEF914579}" destId="{12585C63-32E7-D341-8C4A-ADA7AED9D85B}" srcOrd="1" destOrd="0" presId="urn:microsoft.com/office/officeart/2005/8/layout/hProcess4"/>
    <dgm:cxn modelId="{F7F1B991-F265-D74B-A2F8-F388A4AD58BC}" type="presParOf" srcId="{8F9DA9A0-41EB-4049-A308-A9BAEF914579}" destId="{8C2913C1-9825-1C44-800C-EEC55F573D78}" srcOrd="2" destOrd="0" presId="urn:microsoft.com/office/officeart/2005/8/layout/hProcess4"/>
    <dgm:cxn modelId="{B1BE625F-02D0-9E40-9E19-32FB706CD227}" type="presParOf" srcId="{8C2913C1-9825-1C44-800C-EEC55F573D78}" destId="{34848D53-BF54-C045-96E0-6590E146029E}" srcOrd="0" destOrd="0" presId="urn:microsoft.com/office/officeart/2005/8/layout/hProcess4"/>
    <dgm:cxn modelId="{7A47F375-614C-C247-8FD4-736ADBF922F2}" type="presParOf" srcId="{34848D53-BF54-C045-96E0-6590E146029E}" destId="{551612DB-5871-BA43-AD9E-05523583413F}" srcOrd="0" destOrd="0" presId="urn:microsoft.com/office/officeart/2005/8/layout/hProcess4"/>
    <dgm:cxn modelId="{A66048E3-DBB1-5F4F-BDD2-8B9EFF9D251C}" type="presParOf" srcId="{34848D53-BF54-C045-96E0-6590E146029E}" destId="{456E57C7-A4C6-1044-A62B-33249F882054}" srcOrd="1" destOrd="0" presId="urn:microsoft.com/office/officeart/2005/8/layout/hProcess4"/>
    <dgm:cxn modelId="{1C1F1291-6C85-DB4C-90A8-BA1B3D61E895}" type="presParOf" srcId="{34848D53-BF54-C045-96E0-6590E146029E}" destId="{5B96D2B6-E374-C144-9852-995D28F5E238}" srcOrd="2" destOrd="0" presId="urn:microsoft.com/office/officeart/2005/8/layout/hProcess4"/>
    <dgm:cxn modelId="{E20C6093-1188-714A-A637-9A50B7ADC48A}" type="presParOf" srcId="{34848D53-BF54-C045-96E0-6590E146029E}" destId="{4CBDB933-53A9-CA4C-8DA0-F496AE7E3494}" srcOrd="3" destOrd="0" presId="urn:microsoft.com/office/officeart/2005/8/layout/hProcess4"/>
    <dgm:cxn modelId="{28044ABF-83BE-A344-B218-9E0A3E922A10}" type="presParOf" srcId="{34848D53-BF54-C045-96E0-6590E146029E}" destId="{D11E1E55-F5B8-A147-88E6-00FB297767BD}" srcOrd="4" destOrd="0" presId="urn:microsoft.com/office/officeart/2005/8/layout/hProcess4"/>
    <dgm:cxn modelId="{91AC3679-F988-AB4E-B9ED-B1AFBA984955}" type="presParOf" srcId="{8C2913C1-9825-1C44-800C-EEC55F573D78}" destId="{0EEA2D0E-EC9C-F04D-B973-D78CC92F7AFE}" srcOrd="1" destOrd="0" presId="urn:microsoft.com/office/officeart/2005/8/layout/hProcess4"/>
    <dgm:cxn modelId="{70E36C83-E727-8C48-B68E-860639B45205}" type="presParOf" srcId="{8C2913C1-9825-1C44-800C-EEC55F573D78}" destId="{FA47C7E6-2840-404D-BAE7-D77B62F70295}" srcOrd="2" destOrd="0" presId="urn:microsoft.com/office/officeart/2005/8/layout/hProcess4"/>
    <dgm:cxn modelId="{ECB0B8C3-594C-D24C-8109-463AC0C92E9D}" type="presParOf" srcId="{FA47C7E6-2840-404D-BAE7-D77B62F70295}" destId="{DE05275B-0A59-8642-A028-3ECF3FB72EA0}" srcOrd="0" destOrd="0" presId="urn:microsoft.com/office/officeart/2005/8/layout/hProcess4"/>
    <dgm:cxn modelId="{30BF55F9-B1C9-1243-8EF2-5D20A89C3280}" type="presParOf" srcId="{FA47C7E6-2840-404D-BAE7-D77B62F70295}" destId="{7E526D85-D171-BC41-9CDF-73C66837BE32}" srcOrd="1" destOrd="0" presId="urn:microsoft.com/office/officeart/2005/8/layout/hProcess4"/>
    <dgm:cxn modelId="{92C2E412-8D8E-F34B-A297-16365CDB9BE2}" type="presParOf" srcId="{FA47C7E6-2840-404D-BAE7-D77B62F70295}" destId="{5BD138D6-3DF1-8849-8871-CA2D80F55648}" srcOrd="2" destOrd="0" presId="urn:microsoft.com/office/officeart/2005/8/layout/hProcess4"/>
    <dgm:cxn modelId="{D9D8E532-66B0-A943-BB16-578419C89355}" type="presParOf" srcId="{FA47C7E6-2840-404D-BAE7-D77B62F70295}" destId="{0C502A10-19E4-3B48-A86C-93B348F2B366}" srcOrd="3" destOrd="0" presId="urn:microsoft.com/office/officeart/2005/8/layout/hProcess4"/>
    <dgm:cxn modelId="{1B478ED3-60CB-C041-9253-395F67EAB3C4}" type="presParOf" srcId="{FA47C7E6-2840-404D-BAE7-D77B62F70295}" destId="{6E0D4891-41F7-074F-843D-76C2C329D821}" srcOrd="4" destOrd="0" presId="urn:microsoft.com/office/officeart/2005/8/layout/hProcess4"/>
    <dgm:cxn modelId="{307310BE-9CF3-8C49-9E97-1DF8C3BC99FE}" type="presParOf" srcId="{8C2913C1-9825-1C44-800C-EEC55F573D78}" destId="{48E20CD3-96BE-2E4F-B79D-3720FF892324}" srcOrd="3" destOrd="0" presId="urn:microsoft.com/office/officeart/2005/8/layout/hProcess4"/>
    <dgm:cxn modelId="{9F4E6D93-BDDC-434F-B26E-9572AFE400DF}" type="presParOf" srcId="{8C2913C1-9825-1C44-800C-EEC55F573D78}" destId="{34056669-CDEE-7044-85CB-2DB0B46E25A5}" srcOrd="4" destOrd="0" presId="urn:microsoft.com/office/officeart/2005/8/layout/hProcess4"/>
    <dgm:cxn modelId="{EA9715FC-B92B-F94D-97EB-C241581D2D80}" type="presParOf" srcId="{34056669-CDEE-7044-85CB-2DB0B46E25A5}" destId="{B422F375-63DF-8149-8480-18C764936B60}" srcOrd="0" destOrd="0" presId="urn:microsoft.com/office/officeart/2005/8/layout/hProcess4"/>
    <dgm:cxn modelId="{AD07BBB8-4054-9942-AF7D-DE910CC95E9B}" type="presParOf" srcId="{34056669-CDEE-7044-85CB-2DB0B46E25A5}" destId="{868B6718-D592-BD4A-9DA2-C8A3936C57C9}" srcOrd="1" destOrd="0" presId="urn:microsoft.com/office/officeart/2005/8/layout/hProcess4"/>
    <dgm:cxn modelId="{DBB4E0C9-F44C-B748-973E-812DF7D5CA76}" type="presParOf" srcId="{34056669-CDEE-7044-85CB-2DB0B46E25A5}" destId="{AF85460D-3062-354C-8A7A-61026846AFD6}" srcOrd="2" destOrd="0" presId="urn:microsoft.com/office/officeart/2005/8/layout/hProcess4"/>
    <dgm:cxn modelId="{B46F3DC4-78E8-F646-9D1E-E4A1D788202D}" type="presParOf" srcId="{34056669-CDEE-7044-85CB-2DB0B46E25A5}" destId="{42B6C3E1-FA28-F443-824E-4EE1D3BA413E}" srcOrd="3" destOrd="0" presId="urn:microsoft.com/office/officeart/2005/8/layout/hProcess4"/>
    <dgm:cxn modelId="{C9E3C25B-C883-A44A-AED7-B70619724864}" type="presParOf" srcId="{34056669-CDEE-7044-85CB-2DB0B46E25A5}" destId="{C3EEA5AC-CD3C-3949-B486-B464B9193B9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31A294-517C-354D-AA57-28378204A538}" type="doc">
      <dgm:prSet loTypeId="urn:microsoft.com/office/officeart/2005/8/layout/venn3" loCatId="" qsTypeId="urn:microsoft.com/office/officeart/2005/8/quickstyle/3d4" qsCatId="3D" csTypeId="urn:microsoft.com/office/officeart/2005/8/colors/colorful5" csCatId="colorful" phldr="1"/>
      <dgm:spPr/>
    </dgm:pt>
    <dgm:pt modelId="{83FF449E-C02C-0644-A624-8E0BA719B8C0}">
      <dgm:prSet phldrT="[Text]"/>
      <dgm:spPr/>
      <dgm:t>
        <a:bodyPr/>
        <a:lstStyle/>
        <a:p>
          <a:r>
            <a:rPr lang="en-GB" dirty="0"/>
            <a:t>news</a:t>
          </a:r>
        </a:p>
      </dgm:t>
    </dgm:pt>
    <dgm:pt modelId="{C025F0FE-EC02-AB4C-8079-EB4B3CD85E59}" type="parTrans" cxnId="{BF846884-F3BA-1E43-B0C5-5DB6AE7C72D8}">
      <dgm:prSet/>
      <dgm:spPr/>
      <dgm:t>
        <a:bodyPr/>
        <a:lstStyle/>
        <a:p>
          <a:endParaRPr lang="en-GB"/>
        </a:p>
      </dgm:t>
    </dgm:pt>
    <dgm:pt modelId="{A961F919-EE37-1640-9E50-3A31C51810AD}" type="sibTrans" cxnId="{BF846884-F3BA-1E43-B0C5-5DB6AE7C72D8}">
      <dgm:prSet/>
      <dgm:spPr/>
      <dgm:t>
        <a:bodyPr/>
        <a:lstStyle/>
        <a:p>
          <a:endParaRPr lang="en-GB"/>
        </a:p>
      </dgm:t>
    </dgm:pt>
    <dgm:pt modelId="{61AF9CE0-8404-0542-A198-5C347FACBD29}">
      <dgm:prSet phldrT="[Text]"/>
      <dgm:spPr/>
      <dgm:t>
        <a:bodyPr/>
        <a:lstStyle/>
        <a:p>
          <a:r>
            <a:rPr lang="en-GB" dirty="0"/>
            <a:t>information </a:t>
          </a:r>
        </a:p>
      </dgm:t>
    </dgm:pt>
    <dgm:pt modelId="{A394438E-6852-E248-982B-81F61518F764}" type="parTrans" cxnId="{07716EA9-ACAE-7A4A-B529-E4AA256863D6}">
      <dgm:prSet/>
      <dgm:spPr/>
      <dgm:t>
        <a:bodyPr/>
        <a:lstStyle/>
        <a:p>
          <a:endParaRPr lang="en-GB"/>
        </a:p>
      </dgm:t>
    </dgm:pt>
    <dgm:pt modelId="{2097E586-6032-1B48-A6F8-E5BB8E3DA892}" type="sibTrans" cxnId="{07716EA9-ACAE-7A4A-B529-E4AA256863D6}">
      <dgm:prSet/>
      <dgm:spPr/>
      <dgm:t>
        <a:bodyPr/>
        <a:lstStyle/>
        <a:p>
          <a:endParaRPr lang="en-GB"/>
        </a:p>
      </dgm:t>
    </dgm:pt>
    <dgm:pt modelId="{85CA49E3-A59F-9D46-BE19-E63EB6095A50}">
      <dgm:prSet phldrT="[Text]"/>
      <dgm:spPr/>
      <dgm:t>
        <a:bodyPr/>
        <a:lstStyle/>
        <a:p>
          <a:r>
            <a:rPr lang="en-GB" dirty="0"/>
            <a:t>learning</a:t>
          </a:r>
        </a:p>
      </dgm:t>
    </dgm:pt>
    <dgm:pt modelId="{28F40B4D-2866-4043-8607-ED9FCE76DC07}" type="parTrans" cxnId="{4EC5C035-0CA2-984D-96E2-5FF9D00E5618}">
      <dgm:prSet/>
      <dgm:spPr/>
      <dgm:t>
        <a:bodyPr/>
        <a:lstStyle/>
        <a:p>
          <a:endParaRPr lang="en-GB"/>
        </a:p>
      </dgm:t>
    </dgm:pt>
    <dgm:pt modelId="{5AD3C8C1-6E38-C34C-8330-D13A3D4BF0A3}" type="sibTrans" cxnId="{4EC5C035-0CA2-984D-96E2-5FF9D00E5618}">
      <dgm:prSet/>
      <dgm:spPr/>
      <dgm:t>
        <a:bodyPr/>
        <a:lstStyle/>
        <a:p>
          <a:endParaRPr lang="en-GB"/>
        </a:p>
      </dgm:t>
    </dgm:pt>
    <dgm:pt modelId="{04EAC0FC-207B-0345-8185-0D9010675F70}">
      <dgm:prSet phldrT="[Text]"/>
      <dgm:spPr/>
      <dgm:t>
        <a:bodyPr/>
        <a:lstStyle/>
        <a:p>
          <a:r>
            <a:rPr lang="en-GB" dirty="0"/>
            <a:t>civic reasoning</a:t>
          </a:r>
        </a:p>
      </dgm:t>
    </dgm:pt>
    <dgm:pt modelId="{6A3B248F-DD86-EB45-A223-64CAC2E56D68}" type="parTrans" cxnId="{6C9E7011-7CF0-544C-B89D-03C53FC1D468}">
      <dgm:prSet/>
      <dgm:spPr/>
      <dgm:t>
        <a:bodyPr/>
        <a:lstStyle/>
        <a:p>
          <a:endParaRPr lang="en-GB"/>
        </a:p>
      </dgm:t>
    </dgm:pt>
    <dgm:pt modelId="{87261926-2DF2-EC41-96CF-D2CAA4DB93DE}" type="sibTrans" cxnId="{6C9E7011-7CF0-544C-B89D-03C53FC1D468}">
      <dgm:prSet/>
      <dgm:spPr/>
      <dgm:t>
        <a:bodyPr/>
        <a:lstStyle/>
        <a:p>
          <a:endParaRPr lang="en-GB"/>
        </a:p>
      </dgm:t>
    </dgm:pt>
    <dgm:pt modelId="{D45EBF41-655A-5445-ABD4-453F3036563A}" type="pres">
      <dgm:prSet presAssocID="{6131A294-517C-354D-AA57-28378204A538}" presName="Name0" presStyleCnt="0">
        <dgm:presLayoutVars>
          <dgm:dir/>
          <dgm:resizeHandles val="exact"/>
        </dgm:presLayoutVars>
      </dgm:prSet>
      <dgm:spPr/>
    </dgm:pt>
    <dgm:pt modelId="{2681875E-36F0-BF4D-B75E-A62E1FC5F46A}" type="pres">
      <dgm:prSet presAssocID="{83FF449E-C02C-0644-A624-8E0BA719B8C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52500F-981E-CF4A-B37B-794B6A974F3D}" type="pres">
      <dgm:prSet presAssocID="{A961F919-EE37-1640-9E50-3A31C51810AD}" presName="space" presStyleCnt="0"/>
      <dgm:spPr/>
    </dgm:pt>
    <dgm:pt modelId="{8AA001E2-70D2-6A45-806C-9F195D4E4806}" type="pres">
      <dgm:prSet presAssocID="{61AF9CE0-8404-0542-A198-5C347FACBD29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45C249-2F03-8248-B1E6-6CD2311E53B8}" type="pres">
      <dgm:prSet presAssocID="{2097E586-6032-1B48-A6F8-E5BB8E3DA892}" presName="space" presStyleCnt="0"/>
      <dgm:spPr/>
    </dgm:pt>
    <dgm:pt modelId="{FB1DB229-A2C6-1B47-8074-3D9C08F44399}" type="pres">
      <dgm:prSet presAssocID="{85CA49E3-A59F-9D46-BE19-E63EB6095A5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886E1B-1B6A-F74A-9C44-DB4818A85DC2}" type="pres">
      <dgm:prSet presAssocID="{5AD3C8C1-6E38-C34C-8330-D13A3D4BF0A3}" presName="space" presStyleCnt="0"/>
      <dgm:spPr/>
    </dgm:pt>
    <dgm:pt modelId="{2D2E8C18-EDA5-4C41-A7BD-B3A52A5572ED}" type="pres">
      <dgm:prSet presAssocID="{04EAC0FC-207B-0345-8185-0D9010675F70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7716EA9-ACAE-7A4A-B529-E4AA256863D6}" srcId="{6131A294-517C-354D-AA57-28378204A538}" destId="{61AF9CE0-8404-0542-A198-5C347FACBD29}" srcOrd="1" destOrd="0" parTransId="{A394438E-6852-E248-982B-81F61518F764}" sibTransId="{2097E586-6032-1B48-A6F8-E5BB8E3DA892}"/>
    <dgm:cxn modelId="{BF846884-F3BA-1E43-B0C5-5DB6AE7C72D8}" srcId="{6131A294-517C-354D-AA57-28378204A538}" destId="{83FF449E-C02C-0644-A624-8E0BA719B8C0}" srcOrd="0" destOrd="0" parTransId="{C025F0FE-EC02-AB4C-8079-EB4B3CD85E59}" sibTransId="{A961F919-EE37-1640-9E50-3A31C51810AD}"/>
    <dgm:cxn modelId="{F10670D2-2F34-2E45-A679-08B4E93602C3}" type="presOf" srcId="{83FF449E-C02C-0644-A624-8E0BA719B8C0}" destId="{2681875E-36F0-BF4D-B75E-A62E1FC5F46A}" srcOrd="0" destOrd="0" presId="urn:microsoft.com/office/officeart/2005/8/layout/venn3"/>
    <dgm:cxn modelId="{3DAFC219-98DD-BB4C-9F76-160DA66F7AB0}" type="presOf" srcId="{61AF9CE0-8404-0542-A198-5C347FACBD29}" destId="{8AA001E2-70D2-6A45-806C-9F195D4E4806}" srcOrd="0" destOrd="0" presId="urn:microsoft.com/office/officeart/2005/8/layout/venn3"/>
    <dgm:cxn modelId="{4EC5C035-0CA2-984D-96E2-5FF9D00E5618}" srcId="{6131A294-517C-354D-AA57-28378204A538}" destId="{85CA49E3-A59F-9D46-BE19-E63EB6095A50}" srcOrd="2" destOrd="0" parTransId="{28F40B4D-2866-4043-8607-ED9FCE76DC07}" sibTransId="{5AD3C8C1-6E38-C34C-8330-D13A3D4BF0A3}"/>
    <dgm:cxn modelId="{07DD33E9-7A06-054E-A329-E933B1BFA584}" type="presOf" srcId="{04EAC0FC-207B-0345-8185-0D9010675F70}" destId="{2D2E8C18-EDA5-4C41-A7BD-B3A52A5572ED}" srcOrd="0" destOrd="0" presId="urn:microsoft.com/office/officeart/2005/8/layout/venn3"/>
    <dgm:cxn modelId="{4C4AAE2B-7040-A64B-8BF6-092806DFD404}" type="presOf" srcId="{6131A294-517C-354D-AA57-28378204A538}" destId="{D45EBF41-655A-5445-ABD4-453F3036563A}" srcOrd="0" destOrd="0" presId="urn:microsoft.com/office/officeart/2005/8/layout/venn3"/>
    <dgm:cxn modelId="{10686FF1-4CAC-674E-9BCD-BFC8EC38EA68}" type="presOf" srcId="{85CA49E3-A59F-9D46-BE19-E63EB6095A50}" destId="{FB1DB229-A2C6-1B47-8074-3D9C08F44399}" srcOrd="0" destOrd="0" presId="urn:microsoft.com/office/officeart/2005/8/layout/venn3"/>
    <dgm:cxn modelId="{6C9E7011-7CF0-544C-B89D-03C53FC1D468}" srcId="{6131A294-517C-354D-AA57-28378204A538}" destId="{04EAC0FC-207B-0345-8185-0D9010675F70}" srcOrd="3" destOrd="0" parTransId="{6A3B248F-DD86-EB45-A223-64CAC2E56D68}" sibTransId="{87261926-2DF2-EC41-96CF-D2CAA4DB93DE}"/>
    <dgm:cxn modelId="{EE63C0DF-9E4B-1A4D-B650-81AD8B5D64EA}" type="presParOf" srcId="{D45EBF41-655A-5445-ABD4-453F3036563A}" destId="{2681875E-36F0-BF4D-B75E-A62E1FC5F46A}" srcOrd="0" destOrd="0" presId="urn:microsoft.com/office/officeart/2005/8/layout/venn3"/>
    <dgm:cxn modelId="{FFD5CE53-4033-EA4A-9672-8DC9DF75DF9A}" type="presParOf" srcId="{D45EBF41-655A-5445-ABD4-453F3036563A}" destId="{4052500F-981E-CF4A-B37B-794B6A974F3D}" srcOrd="1" destOrd="0" presId="urn:microsoft.com/office/officeart/2005/8/layout/venn3"/>
    <dgm:cxn modelId="{762FDF47-19CF-9149-8C5A-738798BF75F3}" type="presParOf" srcId="{D45EBF41-655A-5445-ABD4-453F3036563A}" destId="{8AA001E2-70D2-6A45-806C-9F195D4E4806}" srcOrd="2" destOrd="0" presId="urn:microsoft.com/office/officeart/2005/8/layout/venn3"/>
    <dgm:cxn modelId="{CCC6C6A8-3828-3947-AE29-97D3CB345778}" type="presParOf" srcId="{D45EBF41-655A-5445-ABD4-453F3036563A}" destId="{1945C249-2F03-8248-B1E6-6CD2311E53B8}" srcOrd="3" destOrd="0" presId="urn:microsoft.com/office/officeart/2005/8/layout/venn3"/>
    <dgm:cxn modelId="{1D25C192-7504-5A4F-84B2-10B4BD241626}" type="presParOf" srcId="{D45EBF41-655A-5445-ABD4-453F3036563A}" destId="{FB1DB229-A2C6-1B47-8074-3D9C08F44399}" srcOrd="4" destOrd="0" presId="urn:microsoft.com/office/officeart/2005/8/layout/venn3"/>
    <dgm:cxn modelId="{36C464F8-2D3B-1E45-81EB-C6F312CD8A97}" type="presParOf" srcId="{D45EBF41-655A-5445-ABD4-453F3036563A}" destId="{9F886E1B-1B6A-F74A-9C44-DB4818A85DC2}" srcOrd="5" destOrd="0" presId="urn:microsoft.com/office/officeart/2005/8/layout/venn3"/>
    <dgm:cxn modelId="{095B9E7E-74E5-064C-89AD-AC177EDEC6F4}" type="presParOf" srcId="{D45EBF41-655A-5445-ABD4-453F3036563A}" destId="{2D2E8C18-EDA5-4C41-A7BD-B3A52A5572E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51068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1192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8beac307b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8beac307b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6631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67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eac307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eac307b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9156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8beac307b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18beac307b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4370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18beac307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18beac307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2.50ish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8438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8beac307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8beac307b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0943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66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8beac307b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8beac307b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467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77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9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9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209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842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57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8beac307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8beac307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7862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8beac307b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8beac307b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2.30ish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734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32845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08845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4065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292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5674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65415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54126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2816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15557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10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18213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319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2EA5E-99D2-494B-A623-4FBD7C68A20B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1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uVDMn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flickr.com/photos/number10gov/51096979159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ace.20372" TargetMode="External"/><Relationship Id="rId2" Type="http://schemas.openxmlformats.org/officeDocument/2006/relationships/hyperlink" Target="https://postpandemicuniversity.net/2021/11/09/paulo-freire-university-education-and-post-pandemic-digital-praxis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splash.com/photos/ob-hsLNxYP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exels.com/photo/grayscale-photography-of-people-raising-hands-2014775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splash.com/photos/4-4WPFLVhAY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splash.com/photos/5pIp6y3w9K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4522B21E-B2B9-4C72-9A71-C87EFD1374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3999" cy="51430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144000" cy="3309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7348" y="413971"/>
            <a:ext cx="8249304" cy="34639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4E5A2469-943F-4249-A145-803AF6C30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70003"/>
            <a:ext cx="6858000" cy="2455944"/>
          </a:xfrm>
        </p:spPr>
        <p:txBody>
          <a:bodyPr anchor="ctr">
            <a:normAutofit/>
          </a:bodyPr>
          <a:lstStyle/>
          <a:p>
            <a:r>
              <a:rPr lang="en-GB" sz="3800"/>
              <a:t>Universities and post pandemic digital praxis: critically reframing education and the curriculum</a:t>
            </a:r>
            <a:br>
              <a:rPr lang="en-GB" sz="3800"/>
            </a:br>
            <a:endParaRPr lang="en-US" sz="380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7DD2A6FD-1C51-DA49-894E-E5F0C26737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135539"/>
            <a:ext cx="6858000" cy="488932"/>
          </a:xfrm>
        </p:spPr>
        <p:txBody>
          <a:bodyPr anchor="ctr">
            <a:normAutofit/>
          </a:bodyPr>
          <a:lstStyle/>
          <a:p>
            <a:r>
              <a:rPr lang="en-US" sz="1000" dirty="0"/>
              <a:t>Bill Johnston, Sheila </a:t>
            </a:r>
            <a:r>
              <a:rPr lang="en-US" sz="1000" dirty="0" err="1"/>
              <a:t>MacNeill</a:t>
            </a:r>
            <a:r>
              <a:rPr lang="en-US" sz="1000" dirty="0"/>
              <a:t>, Keith Smyth</a:t>
            </a:r>
          </a:p>
          <a:p>
            <a:r>
              <a:rPr lang="en-GB" sz="1000" dirty="0"/>
              <a:t>WIHEA Seminar, 7/4/22</a:t>
            </a:r>
          </a:p>
          <a:p>
            <a:endParaRPr lang="en-US" sz="10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447348" y="4766031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70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Break out: </a:t>
            </a:r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/>
              <a:t>In your break out rooms share your experiences of changes to learning and teaching over the past 2 years? Share your examples in the </a:t>
            </a:r>
            <a:r>
              <a:rPr lang="en-GB" dirty="0" err="1"/>
              <a:t>padlet</a:t>
            </a:r>
            <a:r>
              <a:rPr lang="en-GB" dirty="0"/>
              <a:t> wall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</a:pPr>
            <a:r>
              <a:rPr lang="en-GB" dirty="0"/>
              <a:t>The shredder: what did you try that really didn’t work?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</a:pPr>
            <a:r>
              <a:rPr lang="en-GB" dirty="0"/>
              <a:t>The shopwindow: what did you try that you would recommend?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</a:pPr>
            <a:r>
              <a:rPr lang="en-GB" dirty="0"/>
              <a:t>The greenhouse: what did you try that you are nurturing/developing?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</a:pPr>
            <a:r>
              <a:rPr lang="en-GB" dirty="0"/>
              <a:t>The pantry: what did you try that is now an essential ingredient?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</a:pPr>
            <a:r>
              <a:rPr lang="en-GB" dirty="0"/>
              <a:t>The museum: what did you try that was fine for the time, but you’ve now </a:t>
            </a:r>
            <a:r>
              <a:rPr lang="en-GB" strike="sngStrike" dirty="0"/>
              <a:t>stopped</a:t>
            </a:r>
            <a:r>
              <a:rPr lang="en-GB" dirty="0"/>
              <a:t> archived?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Feedback - short plenary </a:t>
            </a:r>
            <a:endParaRPr dirty="0"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" name="Rectangle 102">
            <a:extLst>
              <a:ext uri="{FF2B5EF4-FFF2-40B4-BE49-F238E27FC236}">
                <a16:creationId xmlns:a16="http://schemas.microsoft.com/office/drawing/2014/main" xmlns="" id="{D4C74C1C-EF2E-40CF-A712-656E694E67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3999" cy="51430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90464369-70FA-42AF-948F-80664CA7BF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1610112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323587" y="262248"/>
            <a:ext cx="4384178" cy="1228782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defTabSz="914400">
              <a:spcBef>
                <a:spcPct val="0"/>
              </a:spcBef>
              <a:spcAft>
                <a:spcPts val="0"/>
              </a:spcAft>
            </a:pPr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Digital University: a 10 year journey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A648176E-454C-437C-B0FC-9B82FCF32B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-79831" y="4598919"/>
            <a:ext cx="393192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A6604B49-AD5C-4590-B051-06C8222ECD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4498632" y="208434"/>
            <a:ext cx="393192" cy="8897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CC552A98-EF7D-4D42-AB69-066B786AB5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6888" y="299756"/>
            <a:ext cx="3485526" cy="43574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xmlns="" id="{C89183E2-E4A6-CE41-9AD7-6EF1C808B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83" y="470965"/>
            <a:ext cx="2960335" cy="4015030"/>
          </a:xfrm>
          <a:prstGeom prst="rect">
            <a:avLst/>
          </a:prstGeom>
        </p:spPr>
      </p:pic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324696" y="1965480"/>
            <a:ext cx="4378313" cy="2267777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34290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Discursive, reflective, dialogic process, grounded in critical pedagogy</a:t>
            </a:r>
          </a:p>
          <a:p>
            <a:pPr marL="34290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Challenging neo-liberalism</a:t>
            </a:r>
          </a:p>
          <a:p>
            <a:pPr marL="34290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Using Freire, information literacy and open education as critical lenses </a:t>
            </a:r>
          </a:p>
          <a:p>
            <a:pPr marL="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0" indent="-228600" defTabSz="9144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0" lvl="0" indent="-228600" defTabSz="9144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5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4">
            <a:extLst>
              <a:ext uri="{FF2B5EF4-FFF2-40B4-BE49-F238E27FC236}">
                <a16:creationId xmlns:a16="http://schemas.microsoft.com/office/drawing/2014/main" xmlns="" id="{FA6A511A-DA9F-4A38-889F-D44D898F7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678" y="3127876"/>
            <a:ext cx="2743200" cy="1144198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 algn="ctr">
              <a:buNone/>
            </a:pPr>
            <a:endParaRPr lang="en-US" sz="1500" i="1" dirty="0">
              <a:solidFill>
                <a:srgbClr val="FFFFFF"/>
              </a:solidFill>
              <a:cs typeface="Calibri"/>
            </a:endParaRPr>
          </a:p>
        </p:txBody>
      </p:sp>
      <p:pic>
        <p:nvPicPr>
          <p:cNvPr id="27" name="Picture 20" descr="A close up of a card&#10;&#10;Description generated with high confidence">
            <a:extLst>
              <a:ext uri="{FF2B5EF4-FFF2-40B4-BE49-F238E27FC236}">
                <a16:creationId xmlns:a16="http://schemas.microsoft.com/office/drawing/2014/main" xmlns="" id="{5A2DFF73-F5CE-4516-A03A-2EC80AFD7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120" y="920089"/>
            <a:ext cx="4915159" cy="369865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7C76E45-2497-4845-950C-9B6B8891C378}"/>
              </a:ext>
            </a:extLst>
          </p:cNvPr>
          <p:cNvSpPr txBox="1"/>
          <p:nvPr/>
        </p:nvSpPr>
        <p:spPr>
          <a:xfrm>
            <a:off x="6743700" y="4364831"/>
            <a:ext cx="2400300" cy="5078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750" i="1" dirty="0"/>
              <a:t>Revised conceptual matrix,, MacNeill, </a:t>
            </a:r>
            <a:r>
              <a:rPr lang="en-US" sz="750" i="1" dirty="0" err="1"/>
              <a:t>Johntson</a:t>
            </a:r>
            <a:r>
              <a:rPr lang="en-US" sz="750" i="1" dirty="0"/>
              <a:t>, Smyth, (2019 )</a:t>
            </a:r>
            <a:endParaRPr lang="en-US" sz="750" dirty="0">
              <a:cs typeface="Calibri"/>
            </a:endParaRPr>
          </a:p>
          <a:p>
            <a:pPr algn="l"/>
            <a:endParaRPr lang="en-US" sz="1350" dirty="0">
              <a:cs typeface="Calibri"/>
            </a:endParaRP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ADA18DB-D184-3946-8486-2A2AC040B4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9" y="80449"/>
            <a:ext cx="4468540" cy="253307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3F7DF082-4ECE-6E40-A3B1-FCEABC72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78" y="2670676"/>
            <a:ext cx="2743200" cy="313846"/>
          </a:xfrm>
        </p:spPr>
        <p:txBody>
          <a:bodyPr vert="horz" lIns="68580" tIns="34290" rIns="68580" bIns="34290" rtlCol="0" anchor="b">
            <a:normAutofit fontScale="90000"/>
          </a:bodyPr>
          <a:lstStyle/>
          <a:p>
            <a:pPr algn="ctr"/>
            <a:r>
              <a:rPr lang="en-US" sz="800" i="1" dirty="0"/>
              <a:t>Digital </a:t>
            </a:r>
            <a:r>
              <a:rPr lang="en-US" sz="800" i="1" dirty="0" err="1"/>
              <a:t>Universty</a:t>
            </a:r>
            <a:r>
              <a:rPr lang="en-US" sz="800" i="1" dirty="0"/>
              <a:t> Conceptual matrix,, MacNeill, </a:t>
            </a:r>
            <a:r>
              <a:rPr lang="en-US" sz="800" i="1" dirty="0" err="1"/>
              <a:t>Johntson</a:t>
            </a:r>
            <a:r>
              <a:rPr lang="en-US" sz="800" i="1" dirty="0"/>
              <a:t>,(2012 )</a:t>
            </a:r>
            <a:r>
              <a:rPr lang="en-US" sz="800" dirty="0">
                <a:cs typeface="Calibri"/>
              </a:rPr>
              <a:t/>
            </a:r>
            <a:br>
              <a:rPr lang="en-US" sz="800" dirty="0">
                <a:cs typeface="Calibri"/>
              </a:rPr>
            </a:br>
            <a:endParaRPr lang="en-US" sz="22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60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825AC39-5F85-4CAA-8A81-A1287086B2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95DA4D23-37FC-4B90-8188-F0377C5FF4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0" y="0"/>
            <a:ext cx="3312871" cy="51435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xmlns="" id="{A7A4B465-FBCC-4CD4-89A1-82992A7B47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0" y="0"/>
            <a:ext cx="3204588" cy="51435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909E572F-9CDC-4214-9D42-FF00176495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0" y="0"/>
            <a:ext cx="3312871" cy="51435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8F9B32C-3953-8543-9CD4-41A22F248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542554"/>
            <a:ext cx="2425514" cy="287004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curriculum as an open, negotiated space</a:t>
            </a:r>
          </a:p>
        </p:txBody>
      </p:sp>
      <p:pic>
        <p:nvPicPr>
          <p:cNvPr id="7" name="Google Shape;96;p20">
            <a:extLst>
              <a:ext uri="{FF2B5EF4-FFF2-40B4-BE49-F238E27FC236}">
                <a16:creationId xmlns:a16="http://schemas.microsoft.com/office/drawing/2014/main" xmlns="" id="{C18BA59A-DCA5-0A45-9FE3-0B280EB16796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01122" y="334536"/>
            <a:ext cx="5742878" cy="4270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An institutional experience</a:t>
            </a:r>
            <a:endParaRPr dirty="0"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66FCAD3B-1F9F-004A-A11F-E87597BF1F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68551"/>
              </p:ext>
            </p:extLst>
          </p:nvPr>
        </p:nvGraphicFramePr>
        <p:xfrm>
          <a:off x="1084342" y="597859"/>
          <a:ext cx="6975315" cy="4525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Break out: share you examples </a:t>
            </a:r>
            <a:endParaRPr dirty="0"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/>
              <a:t>In your break out groups discuss the ways your work has or could map to the levels of the digitally distributed curriculum model.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/>
              <a:t>Share your examples/thoughts in the google doc.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GB" dirty="0">
                <a:hlinkClick r:id="rId3"/>
              </a:rPr>
              <a:t>https://bit.ly/3uVDMne</a:t>
            </a:r>
            <a:endParaRPr lang="en-GB" dirty="0"/>
          </a:p>
          <a:p>
            <a:pPr marL="0" lvl="0" indent="0"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9" name="Rectangle 118">
            <a:extLst>
              <a:ext uri="{FF2B5EF4-FFF2-40B4-BE49-F238E27FC236}">
                <a16:creationId xmlns:a16="http://schemas.microsoft.com/office/drawing/2014/main" xmlns="" id="{12609869-9E80-471B-A487-A53288E0E7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852297" y="376515"/>
            <a:ext cx="3992787" cy="1232227"/>
          </a:xfrm>
          <a:prstGeom prst="rect">
            <a:avLst/>
          </a:prstGeom>
        </p:spPr>
        <p:txBody>
          <a:bodyPr spcFirstLastPara="1" lIns="91425" tIns="91425" rIns="91425" bIns="91425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dirty="0"/>
              <a:t>“Next slide please”: public pedagogy and the pandemic </a:t>
            </a:r>
          </a:p>
        </p:txBody>
      </p:sp>
      <p:sp>
        <p:nvSpPr>
          <p:cNvPr id="114" name="Google Shape;114;p23"/>
          <p:cNvSpPr txBox="1">
            <a:spLocks noGrp="1"/>
          </p:cNvSpPr>
          <p:nvPr>
            <p:ph idx="1"/>
          </p:nvPr>
        </p:nvSpPr>
        <p:spPr>
          <a:xfrm>
            <a:off x="858692" y="1804420"/>
            <a:ext cx="3986392" cy="2651312"/>
          </a:xfrm>
          <a:prstGeom prst="rect">
            <a:avLst/>
          </a:prstGeom>
        </p:spPr>
        <p:txBody>
          <a:bodyPr spcFirstLastPara="1" lIns="91425" tIns="91425" rIns="91425" bIns="91425" anchor="t" anchorCtr="0"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1500" dirty="0"/>
              <a:t>Pandemic public information delivered via broadcast and other media  - a form of  unintentional public pedagogy?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500" dirty="0"/>
              <a:t>Scientific data openly shared with public on scale and regularity never seen before – akin to an open public lecture everyday? 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500" dirty="0"/>
              <a:t>Challenges around data literacy – did you really understand those graphics? 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500" dirty="0"/>
              <a:t>Who got to ask questions?</a:t>
            </a:r>
          </a:p>
          <a:p>
            <a:pPr marL="0" lvl="0" indent="0" rtl="0">
              <a:spcBef>
                <a:spcPts val="1200"/>
              </a:spcBef>
              <a:spcAft>
                <a:spcPts val="1200"/>
              </a:spcAft>
              <a:buNone/>
            </a:pPr>
            <a:endParaRPr lang="en-GB" sz="1500" dirty="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xmlns="" id="{7004738A-9D34-43E8-97D2-CA0EED4F8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6092499" y="-3"/>
            <a:ext cx="3069391" cy="5143499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B8B8D07F-F13E-443E-BA68-2D26672D76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6092499" y="-1"/>
            <a:ext cx="3069391" cy="4800276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2813A4FA-24A5-41ED-A534-3807D1B2F3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6092499" y="-16"/>
            <a:ext cx="3051501" cy="4800291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C3944F27-CA70-4E84-A51A-E6BF895589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6092499" y="-7"/>
            <a:ext cx="2708601" cy="51434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person standing at a podium&#10;&#10;Description automatically generated with medium confidence">
            <a:extLst>
              <a:ext uri="{FF2B5EF4-FFF2-40B4-BE49-F238E27FC236}">
                <a16:creationId xmlns:a16="http://schemas.microsoft.com/office/drawing/2014/main" xmlns="" id="{B4EAB97C-7889-5043-8328-1643D885A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>
            <a:off x="5306975" y="1543684"/>
            <a:ext cx="3127897" cy="20800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E5C8590-0D04-7041-980D-136375FF9AA3}"/>
              </a:ext>
            </a:extLst>
          </p:cNvPr>
          <p:cNvSpPr txBox="1"/>
          <p:nvPr/>
        </p:nvSpPr>
        <p:spPr>
          <a:xfrm>
            <a:off x="5975545" y="3423680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flickr.com/photos/number10gov/51096979159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599C78-07BA-CA47-AE2D-99319D98C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Pandemic Public pedagogy,  public education: a new open curriculum?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00C97388-089E-EA4C-8B7E-3089663CA3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099097"/>
              </p:ext>
            </p:extLst>
          </p:nvPr>
        </p:nvGraphicFramePr>
        <p:xfrm>
          <a:off x="746637" y="1119291"/>
          <a:ext cx="788670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15806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does this mean going forward? </a:t>
            </a:r>
            <a:endParaRPr dirty="0"/>
          </a:p>
        </p:txBody>
      </p:sp>
      <p:sp>
        <p:nvSpPr>
          <p:cNvPr id="120" name="Google Shape;120;p2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342900">
              <a:spcAft>
                <a:spcPts val="1200"/>
              </a:spcAft>
            </a:pPr>
            <a:r>
              <a:rPr lang="en-GB" dirty="0"/>
              <a:t>What is meaningful for our times?</a:t>
            </a:r>
          </a:p>
          <a:p>
            <a:pPr marL="342900">
              <a:spcAft>
                <a:spcPts val="1200"/>
              </a:spcAft>
            </a:pPr>
            <a:r>
              <a:rPr lang="en-GB" dirty="0"/>
              <a:t>Has the purpose of education now changed?</a:t>
            </a:r>
          </a:p>
          <a:p>
            <a:pPr marL="342900">
              <a:spcAft>
                <a:spcPts val="1200"/>
              </a:spcAft>
            </a:pPr>
            <a:r>
              <a:rPr lang="en-GB" dirty="0"/>
              <a:t>How can we reflect and learn from the experience of the past 2 years as part of our recovery? pedagogies of care (bel hooks), “the lost art of convalescence” (Gavin Francis)</a:t>
            </a:r>
          </a:p>
          <a:p>
            <a:pPr marL="342900">
              <a:spcAft>
                <a:spcPts val="1200"/>
              </a:spcAft>
            </a:pPr>
            <a:r>
              <a:rPr lang="en-GB" dirty="0"/>
              <a:t>What needs to be challenged and changed? </a:t>
            </a:r>
          </a:p>
          <a:p>
            <a:pPr marL="342900">
              <a:spcAft>
                <a:spcPts val="1200"/>
              </a:spcAft>
            </a:pPr>
            <a:r>
              <a:rPr lang="en-GB" dirty="0"/>
              <a:t>Where and how does the sector create inclusive spaces to ask/answer these questions in meaningful ways?</a:t>
            </a:r>
          </a:p>
          <a:p>
            <a:pPr marL="342900">
              <a:spcAft>
                <a:spcPts val="1200"/>
              </a:spcAft>
            </a:pPr>
            <a:r>
              <a:rPr lang="en-GB" dirty="0"/>
              <a:t>What role does educational research have in answering these questions?</a:t>
            </a:r>
          </a:p>
          <a:p>
            <a:pPr marL="342900">
              <a:spcAft>
                <a:spcPts val="1200"/>
              </a:spcAft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0">
            <a:extLst>
              <a:ext uri="{FF2B5EF4-FFF2-40B4-BE49-F238E27FC236}">
                <a16:creationId xmlns:a16="http://schemas.microsoft.com/office/drawing/2014/main" xmlns="" id="{2B97F24A-32CE-4C1C-A50D-3016B394DC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73202" y="479640"/>
            <a:ext cx="2571750" cy="1289304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defTabSz="914400">
              <a:spcBef>
                <a:spcPct val="0"/>
              </a:spcBef>
              <a:spcAft>
                <a:spcPts val="0"/>
              </a:spcAft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Introductions </a:t>
            </a:r>
          </a:p>
        </p:txBody>
      </p:sp>
      <p:sp>
        <p:nvSpPr>
          <p:cNvPr id="81" name="sketch line">
            <a:extLst>
              <a:ext uri="{FF2B5EF4-FFF2-40B4-BE49-F238E27FC236}">
                <a16:creationId xmlns:a16="http://schemas.microsoft.com/office/drawing/2014/main" xmlns="" id="{CD8B4F24-440B-49E9-B85D-733523DC06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1930317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73202" y="2105406"/>
            <a:ext cx="2571750" cy="2558034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/>
              <a:t>Thank you for taking the time to join us today. </a:t>
            </a:r>
          </a:p>
          <a:p>
            <a:pPr marL="0" lvl="0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/>
          </a:p>
          <a:p>
            <a:pPr marL="0" lvl="0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/>
              <a:t>Please say hello in the chat, where you are from and what your role is</a:t>
            </a:r>
          </a:p>
          <a:p>
            <a:pPr marL="0" lvl="0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pic>
        <p:nvPicPr>
          <p:cNvPr id="3" name="Picture 2" descr="A picture containing text, book, shelf, stack&#10;&#10;Description automatically generated">
            <a:extLst>
              <a:ext uri="{FF2B5EF4-FFF2-40B4-BE49-F238E27FC236}">
                <a16:creationId xmlns:a16="http://schemas.microsoft.com/office/drawing/2014/main" xmlns="" id="{A2AD7844-C49C-4844-B9D0-14D5B794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324" y="1251414"/>
            <a:ext cx="4880313" cy="26810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A336DEF-7DAC-3949-92BC-B799CC54AA42}"/>
              </a:ext>
            </a:extLst>
          </p:cNvPr>
          <p:cNvSpPr txBox="1"/>
          <p:nvPr/>
        </p:nvSpPr>
        <p:spPr>
          <a:xfrm>
            <a:off x="5377344" y="4155609"/>
            <a:ext cx="20385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https://bit.ly/3IMEoAH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9A8F1C-32A2-6A45-8C75-2E60B823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985D21-0873-A34C-B0E6-D0FE8D861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GB" dirty="0"/>
              <a:t>Freire, P. (1970). </a:t>
            </a:r>
            <a:r>
              <a:rPr lang="en-GB" i="1" dirty="0"/>
              <a:t>Pedagogy of the Oppressed</a:t>
            </a:r>
            <a:r>
              <a:rPr lang="en-GB" dirty="0"/>
              <a:t>. New York: </a:t>
            </a:r>
            <a:r>
              <a:rPr lang="en-GB" dirty="0" err="1"/>
              <a:t>Contunuum</a:t>
            </a:r>
            <a:r>
              <a:rPr lang="en-GB" dirty="0"/>
              <a:t>.</a:t>
            </a:r>
          </a:p>
          <a:p>
            <a:pPr fontAlgn="base"/>
            <a:r>
              <a:rPr lang="en-GB" dirty="0"/>
              <a:t>Freire, P. (1974). </a:t>
            </a:r>
            <a:r>
              <a:rPr lang="en-GB" i="1" dirty="0"/>
              <a:t>Education for Critical Consciousness</a:t>
            </a:r>
            <a:r>
              <a:rPr lang="en-GB" dirty="0"/>
              <a:t>. London: Continuum.</a:t>
            </a:r>
          </a:p>
          <a:p>
            <a:pPr fontAlgn="base"/>
            <a:r>
              <a:rPr lang="en-GB" dirty="0"/>
              <a:t>hooks, bell. (1994). </a:t>
            </a:r>
            <a:r>
              <a:rPr lang="en-GB" i="1" dirty="0"/>
              <a:t>Teaching to Transgress: Education as the Practice of Freedom</a:t>
            </a:r>
            <a:r>
              <a:rPr lang="en-GB" dirty="0"/>
              <a:t>. London: Routledge.</a:t>
            </a:r>
          </a:p>
          <a:p>
            <a:pPr fontAlgn="base"/>
            <a:r>
              <a:rPr lang="en-GB" dirty="0"/>
              <a:t>Francis, G. (2022). </a:t>
            </a:r>
            <a:r>
              <a:rPr lang="en-GB" i="1" dirty="0"/>
              <a:t>Recovery: The lost art of convalescence</a:t>
            </a:r>
            <a:r>
              <a:rPr lang="en-GB" dirty="0"/>
              <a:t>. Profile Books. </a:t>
            </a:r>
          </a:p>
          <a:p>
            <a:pPr fontAlgn="base"/>
            <a:r>
              <a:rPr lang="en-GB" dirty="0"/>
              <a:t>Johnston, B., MacNeill, S. and Smyth, K. (2019). </a:t>
            </a:r>
            <a:r>
              <a:rPr lang="en-GB" i="1" dirty="0"/>
              <a:t>Conceptualising the Digital University: The Intersection of Policy, Pedagogy and Practice</a:t>
            </a:r>
            <a:r>
              <a:rPr lang="en-GB" dirty="0"/>
              <a:t>. Switzerland: Palgrave MacMillan.</a:t>
            </a:r>
          </a:p>
          <a:p>
            <a:pPr fontAlgn="base"/>
            <a:r>
              <a:rPr lang="en-GB" dirty="0"/>
              <a:t>Johnston, B., MacNeill, S. and Smyth, K. (2021). </a:t>
            </a:r>
            <a:r>
              <a:rPr lang="en-GB" i="1" dirty="0"/>
              <a:t>Paulo Freire, University Education and Post Pandemic Digital Praxis</a:t>
            </a:r>
            <a:r>
              <a:rPr lang="en-GB" dirty="0"/>
              <a:t>. Online: </a:t>
            </a:r>
            <a:r>
              <a:rPr lang="en-GB" u="sng" dirty="0">
                <a:hlinkClick r:id="rId2"/>
              </a:rPr>
              <a:t>https://postpandemicuniversity.net/2021/11/09/paulo-freire-university-education-and-post-pandemic-digital-praxis/</a:t>
            </a:r>
            <a:r>
              <a:rPr lang="en-GB" dirty="0"/>
              <a:t> </a:t>
            </a:r>
          </a:p>
          <a:p>
            <a:pPr fontAlgn="base"/>
            <a:r>
              <a:rPr lang="en-GB" dirty="0"/>
              <a:t>MacNeill, S., Johnston, B. and Smyth, K. (2020), Critical Engagement for Active Participation: The Digital University in an Age of Populism. New Directions for Adult and Continuing Education, 2020: 115-127. </a:t>
            </a:r>
            <a:r>
              <a:rPr lang="en-GB" dirty="0">
                <a:hlinkClick r:id="rId3"/>
              </a:rPr>
              <a:t>https://doi.org/10.1002/ace.20372</a:t>
            </a:r>
            <a:endParaRPr lang="en-GB" dirty="0"/>
          </a:p>
          <a:p>
            <a:pPr fontAlgn="base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3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7949CC2-F870-3842-9C46-F3D2B38B326C}"/>
              </a:ext>
            </a:extLst>
          </p:cNvPr>
          <p:cNvSpPr/>
          <p:nvPr/>
        </p:nvSpPr>
        <p:spPr>
          <a:xfrm>
            <a:off x="1705937" y="1157389"/>
            <a:ext cx="58215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/>
              <a:t>“We need to be able to articulate an understanding of what universities are for that is adequate to our time if we are to be able to decide what to do.” 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1600" i="1" dirty="0"/>
              <a:t>(</a:t>
            </a:r>
            <a:r>
              <a:rPr lang="en-US" sz="1600" i="1" dirty="0" err="1"/>
              <a:t>Collini</a:t>
            </a:r>
            <a:r>
              <a:rPr lang="en-US" sz="1600" i="1" dirty="0"/>
              <a:t>, S, 2017, Speaking of Universities )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9923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42FC-55B3-9C40-8D53-61FC26BC1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678858" cy="2680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critical time for criticality?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with a beard writing on a chalkboard&#10;&#10;Description automatically generated with medium confidence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90722" y="640571"/>
            <a:ext cx="5410962" cy="384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29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ED3515-0BEA-014D-9961-1C8180C46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of structures to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8F9A636-FDE0-0E4F-A603-4817969BD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Populist politics and reactionary policies e.g. legislation attacking freedom of speech, restrictive border controls . . </a:t>
            </a:r>
            <a:r>
              <a:rPr lang="en-US"/>
              <a:t>.</a:t>
            </a:r>
            <a:endParaRPr lang="en-US" dirty="0"/>
          </a:p>
          <a:p>
            <a:r>
              <a:rPr lang="en-US" dirty="0"/>
              <a:t>Deteriorating standards of living, attacks on workers pay/ pensions/ job security and further weakening of trade unions.</a:t>
            </a:r>
          </a:p>
          <a:p>
            <a:r>
              <a:rPr lang="en-US" dirty="0"/>
              <a:t>Growing inequalities in health, education, housing, employment and communities.  </a:t>
            </a:r>
          </a:p>
          <a:p>
            <a:r>
              <a:rPr lang="en-US" dirty="0"/>
              <a:t>Inadequate responses to the Pandemic and weak recovery measures, including educational recovery and innovation.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4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42FC-55B3-9C40-8D53-61FC26BC1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678858" cy="2680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Precarity</a:t>
            </a:r>
            <a:endParaRPr lang="en-US" sz="4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89421" y="479394"/>
            <a:ext cx="4888937" cy="32623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0" y="443238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400" dirty="0"/>
              <a:t>Photo by Cindy Tang on </a:t>
            </a:r>
            <a:r>
              <a:rPr lang="en-GB" sz="1400" dirty="0" err="1"/>
              <a:t>Unsplash</a:t>
            </a:r>
            <a:endParaRPr lang="en-GB" sz="1400" dirty="0"/>
          </a:p>
          <a:p>
            <a:pPr algn="ctr"/>
            <a:r>
              <a:rPr lang="en-GB" sz="1400" dirty="0">
                <a:hlinkClick r:id="rId4"/>
              </a:rPr>
              <a:t>https://unsplash.com/photos/ob-hsLNxYPc</a:t>
            </a:r>
            <a:r>
              <a:rPr lang="en-GB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87220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42FC-55B3-9C40-8D53-61FC26BC1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884824" cy="26832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Readiness?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84721" y="479394"/>
            <a:ext cx="4898337" cy="32623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22941" y="4277202"/>
            <a:ext cx="49322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err="1"/>
              <a:t>Photo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Luis Quintero </a:t>
            </a:r>
            <a:r>
              <a:rPr lang="es-ES" sz="1400" dirty="0" err="1"/>
              <a:t>from</a:t>
            </a:r>
            <a:r>
              <a:rPr lang="es-ES" sz="1400" dirty="0"/>
              <a:t> </a:t>
            </a:r>
            <a:r>
              <a:rPr lang="es-ES" sz="1400" dirty="0" err="1"/>
              <a:t>Pexels</a:t>
            </a:r>
            <a:endParaRPr lang="es-ES" sz="1400" dirty="0"/>
          </a:p>
          <a:p>
            <a:pPr algn="ctr"/>
            <a:r>
              <a:rPr lang="es-ES" sz="1400" dirty="0">
                <a:hlinkClick r:id="rId4"/>
              </a:rPr>
              <a:t>https://www.pexels.com/photo/grayscale-photography-of-people-raising-hands-2014775/</a:t>
            </a:r>
            <a:r>
              <a:rPr lang="es-E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8567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42FC-55B3-9C40-8D53-61FC26BC1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678858" cy="2680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Have/not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06237" y="613495"/>
            <a:ext cx="4893468" cy="32623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18918" y="4489302"/>
            <a:ext cx="5749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1400" dirty="0"/>
              <a:t>Photo by Annie Spratt on </a:t>
            </a:r>
            <a:r>
              <a:rPr lang="en-IE" sz="1400" dirty="0" err="1"/>
              <a:t>Unsplash</a:t>
            </a:r>
            <a:endParaRPr lang="en-IE" sz="1400" dirty="0"/>
          </a:p>
          <a:p>
            <a:pPr algn="ctr"/>
            <a:r>
              <a:rPr lang="en-IE" sz="1400" dirty="0">
                <a:hlinkClick r:id="rId4"/>
              </a:rPr>
              <a:t>https://unsplash.com/photos/4-4WPFLVhAY</a:t>
            </a:r>
            <a:r>
              <a:rPr lang="en-IE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69155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4442FC-55B3-9C40-8D53-61FC26BC1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678858" cy="2680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Beyond barriers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23008 w 2441321"/>
              <a:gd name="connsiteY2" fmla="*/ 0 h 13716"/>
              <a:gd name="connsiteX3" fmla="*/ 1782164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79817 w 2441321"/>
              <a:gd name="connsiteY6" fmla="*/ 13716 h 13716"/>
              <a:gd name="connsiteX7" fmla="*/ 1318313 w 2441321"/>
              <a:gd name="connsiteY7" fmla="*/ 13716 h 13716"/>
              <a:gd name="connsiteX8" fmla="*/ 659157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0988" y="3698"/>
                  <a:pt x="2440649" y="9400"/>
                  <a:pt x="2441321" y="13716"/>
                </a:cubicBezTo>
                <a:cubicBezTo>
                  <a:pt x="2159375" y="44437"/>
                  <a:pt x="2054495" y="41094"/>
                  <a:pt x="1830991" y="13716"/>
                </a:cubicBezTo>
                <a:cubicBezTo>
                  <a:pt x="1615846" y="2937"/>
                  <a:pt x="1521674" y="-9994"/>
                  <a:pt x="1269487" y="13716"/>
                </a:cubicBezTo>
                <a:cubicBezTo>
                  <a:pt x="1019660" y="49388"/>
                  <a:pt x="886911" y="37779"/>
                  <a:pt x="707983" y="13716"/>
                </a:cubicBezTo>
                <a:cubicBezTo>
                  <a:pt x="523434" y="22749"/>
                  <a:pt x="307885" y="29744"/>
                  <a:pt x="0" y="13716"/>
                </a:cubicBezTo>
                <a:cubicBezTo>
                  <a:pt x="-361" y="7755"/>
                  <a:pt x="-276" y="2718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197" y="4300"/>
                  <a:pt x="2441101" y="8760"/>
                  <a:pt x="2441321" y="13716"/>
                </a:cubicBezTo>
                <a:cubicBezTo>
                  <a:pt x="2180658" y="13750"/>
                  <a:pt x="2084222" y="1362"/>
                  <a:pt x="1879817" y="13716"/>
                </a:cubicBezTo>
                <a:cubicBezTo>
                  <a:pt x="1668182" y="11650"/>
                  <a:pt x="1551159" y="-11049"/>
                  <a:pt x="1318313" y="13716"/>
                </a:cubicBezTo>
                <a:cubicBezTo>
                  <a:pt x="1059871" y="51823"/>
                  <a:pt x="901959" y="19259"/>
                  <a:pt x="659157" y="13716"/>
                </a:cubicBezTo>
                <a:cubicBezTo>
                  <a:pt x="444692" y="23911"/>
                  <a:pt x="245032" y="35310"/>
                  <a:pt x="0" y="13716"/>
                </a:cubicBezTo>
                <a:cubicBezTo>
                  <a:pt x="124" y="7937"/>
                  <a:pt x="389" y="2990"/>
                  <a:pt x="0" y="0"/>
                </a:cubicBezTo>
                <a:close/>
              </a:path>
              <a:path w="2441321" h="13716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661" y="4449"/>
                  <a:pt x="2442057" y="7876"/>
                  <a:pt x="2441321" y="13716"/>
                </a:cubicBezTo>
                <a:cubicBezTo>
                  <a:pt x="2149099" y="22776"/>
                  <a:pt x="2027305" y="51898"/>
                  <a:pt x="1830991" y="13716"/>
                </a:cubicBezTo>
                <a:cubicBezTo>
                  <a:pt x="1614571" y="-23336"/>
                  <a:pt x="1500998" y="6155"/>
                  <a:pt x="1269487" y="13716"/>
                </a:cubicBezTo>
                <a:cubicBezTo>
                  <a:pt x="1042399" y="33262"/>
                  <a:pt x="927922" y="41250"/>
                  <a:pt x="707983" y="13716"/>
                </a:cubicBezTo>
                <a:cubicBezTo>
                  <a:pt x="502575" y="-9952"/>
                  <a:pt x="350393" y="29927"/>
                  <a:pt x="0" y="13716"/>
                </a:cubicBezTo>
                <a:cubicBezTo>
                  <a:pt x="-248" y="8631"/>
                  <a:pt x="228" y="313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2441321"/>
                      <a:gd name="connsiteY0" fmla="*/ 0 h 13716"/>
                      <a:gd name="connsiteX1" fmla="*/ 585917 w 2441321"/>
                      <a:gd name="connsiteY1" fmla="*/ 0 h 13716"/>
                      <a:gd name="connsiteX2" fmla="*/ 1196247 w 2441321"/>
                      <a:gd name="connsiteY2" fmla="*/ 0 h 13716"/>
                      <a:gd name="connsiteX3" fmla="*/ 1806578 w 2441321"/>
                      <a:gd name="connsiteY3" fmla="*/ 0 h 13716"/>
                      <a:gd name="connsiteX4" fmla="*/ 2441321 w 2441321"/>
                      <a:gd name="connsiteY4" fmla="*/ 0 h 13716"/>
                      <a:gd name="connsiteX5" fmla="*/ 2441321 w 2441321"/>
                      <a:gd name="connsiteY5" fmla="*/ 13716 h 13716"/>
                      <a:gd name="connsiteX6" fmla="*/ 1830991 w 2441321"/>
                      <a:gd name="connsiteY6" fmla="*/ 13716 h 13716"/>
                      <a:gd name="connsiteX7" fmla="*/ 1269487 w 2441321"/>
                      <a:gd name="connsiteY7" fmla="*/ 13716 h 13716"/>
                      <a:gd name="connsiteX8" fmla="*/ 707983 w 2441321"/>
                      <a:gd name="connsiteY8" fmla="*/ 13716 h 13716"/>
                      <a:gd name="connsiteX9" fmla="*/ 0 w 2441321"/>
                      <a:gd name="connsiteY9" fmla="*/ 13716 h 13716"/>
                      <a:gd name="connsiteX10" fmla="*/ 0 w 2441321"/>
                      <a:gd name="connsiteY10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3716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0939" y="4363"/>
                          <a:pt x="2441580" y="8857"/>
                          <a:pt x="2441321" y="13716"/>
                        </a:cubicBezTo>
                        <a:cubicBezTo>
                          <a:pt x="2169723" y="25934"/>
                          <a:pt x="2045712" y="34568"/>
                          <a:pt x="1830991" y="13716"/>
                        </a:cubicBezTo>
                        <a:cubicBezTo>
                          <a:pt x="1616270" y="-7136"/>
                          <a:pt x="1505876" y="-623"/>
                          <a:pt x="1269487" y="13716"/>
                        </a:cubicBezTo>
                        <a:cubicBezTo>
                          <a:pt x="1033098" y="28055"/>
                          <a:pt x="908661" y="36619"/>
                          <a:pt x="707983" y="13716"/>
                        </a:cubicBezTo>
                        <a:cubicBezTo>
                          <a:pt x="507305" y="-9187"/>
                          <a:pt x="333592" y="16187"/>
                          <a:pt x="0" y="13716"/>
                        </a:cubicBezTo>
                        <a:cubicBezTo>
                          <a:pt x="-459" y="8317"/>
                          <a:pt x="190" y="2744"/>
                          <a:pt x="0" y="0"/>
                        </a:cubicBezTo>
                        <a:close/>
                      </a:path>
                      <a:path w="2441321" h="13716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507" y="3335"/>
                          <a:pt x="2441322" y="9457"/>
                          <a:pt x="2441321" y="13716"/>
                        </a:cubicBezTo>
                        <a:cubicBezTo>
                          <a:pt x="2166745" y="24201"/>
                          <a:pt x="2078726" y="10904"/>
                          <a:pt x="1879817" y="13716"/>
                        </a:cubicBezTo>
                        <a:cubicBezTo>
                          <a:pt x="1680908" y="16528"/>
                          <a:pt x="1548770" y="-8699"/>
                          <a:pt x="1318313" y="13716"/>
                        </a:cubicBezTo>
                        <a:cubicBezTo>
                          <a:pt x="1087856" y="36131"/>
                          <a:pt x="894613" y="-645"/>
                          <a:pt x="659157" y="13716"/>
                        </a:cubicBezTo>
                        <a:cubicBezTo>
                          <a:pt x="423701" y="28077"/>
                          <a:pt x="246611" y="29403"/>
                          <a:pt x="0" y="13716"/>
                        </a:cubicBezTo>
                        <a:cubicBezTo>
                          <a:pt x="-120" y="7867"/>
                          <a:pt x="674" y="39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66044" y="764798"/>
            <a:ext cx="5802510" cy="32623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19299" y="443238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400" dirty="0"/>
              <a:t>Photo by Vincentas Liskauskas on Unsplash</a:t>
            </a:r>
          </a:p>
          <a:p>
            <a:pPr algn="ctr"/>
            <a:r>
              <a:rPr lang="fi-FI" sz="1400" dirty="0">
                <a:hlinkClick r:id="rId4"/>
              </a:rPr>
              <a:t>https://unsplash.com/photos/5pIp6y3w9Kc</a:t>
            </a:r>
            <a:r>
              <a:rPr lang="fi-FI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23189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</TotalTime>
  <Words>849</Words>
  <Application>Microsoft Office PowerPoint</Application>
  <PresentationFormat>On-screen Show (16:9)</PresentationFormat>
  <Paragraphs>92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Universities and post pandemic digital praxis: critically reframing education and the curriculum </vt:lpstr>
      <vt:lpstr>Introductions </vt:lpstr>
      <vt:lpstr>PowerPoint Presentation</vt:lpstr>
      <vt:lpstr>A critical time for criticality?</vt:lpstr>
      <vt:lpstr>Examples of structures to change</vt:lpstr>
      <vt:lpstr>Precarity</vt:lpstr>
      <vt:lpstr>Readiness?</vt:lpstr>
      <vt:lpstr>Have/not</vt:lpstr>
      <vt:lpstr>Beyond barriers</vt:lpstr>
      <vt:lpstr>Break out: </vt:lpstr>
      <vt:lpstr>Feedback - short plenary </vt:lpstr>
      <vt:lpstr>The Digital University: a 10 year journey </vt:lpstr>
      <vt:lpstr>Digital Universty Conceptual matrix,, MacNeill, Johntson,(2012 ) </vt:lpstr>
      <vt:lpstr>The curriculum as an open, negotiated space</vt:lpstr>
      <vt:lpstr>An institutional experience</vt:lpstr>
      <vt:lpstr>Break out: share you examples </vt:lpstr>
      <vt:lpstr>“Next slide please”: public pedagogy and the pandemic </vt:lpstr>
      <vt:lpstr>Pandemic Public pedagogy,  public education: a new open curriculum? </vt:lpstr>
      <vt:lpstr>What does this mean going forward? </vt:lpstr>
      <vt:lpstr>References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Universities and post pandemic digital praxis: critically reframing education and the curriculum</dc:title>
  <dc:creator>Keith Smyth</dc:creator>
  <cp:lastModifiedBy>Keith Smyth</cp:lastModifiedBy>
  <cp:revision>18</cp:revision>
  <dcterms:modified xsi:type="dcterms:W3CDTF">2022-04-05T14:00:27Z</dcterms:modified>
</cp:coreProperties>
</file>