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  <p:sldMasterId id="2147483708" r:id="rId4"/>
  </p:sldMasterIdLst>
  <p:notesMasterIdLst>
    <p:notesMasterId r:id="rId18"/>
  </p:notesMasterIdLst>
  <p:handoutMasterIdLst>
    <p:handoutMasterId r:id="rId19"/>
  </p:handoutMasterIdLst>
  <p:sldIdLst>
    <p:sldId id="334" r:id="rId5"/>
    <p:sldId id="335" r:id="rId6"/>
    <p:sldId id="378" r:id="rId7"/>
    <p:sldId id="375" r:id="rId8"/>
    <p:sldId id="381" r:id="rId9"/>
    <p:sldId id="368" r:id="rId10"/>
    <p:sldId id="369" r:id="rId11"/>
    <p:sldId id="336" r:id="rId12"/>
    <p:sldId id="382" r:id="rId13"/>
    <p:sldId id="354" r:id="rId14"/>
    <p:sldId id="379" r:id="rId15"/>
    <p:sldId id="371" r:id="rId16"/>
    <p:sldId id="384" r:id="rId17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18" autoAdjust="0"/>
    <p:restoredTop sz="52030" autoAdjust="0"/>
  </p:normalViewPr>
  <p:slideViewPr>
    <p:cSldViewPr showGuides="1">
      <p:cViewPr varScale="1">
        <p:scale>
          <a:sx n="56" d="100"/>
          <a:sy n="56" d="100"/>
        </p:scale>
        <p:origin x="122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90" d="100"/>
          <a:sy n="90" d="100"/>
        </p:scale>
        <p:origin x="1062" y="-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993" y="4715153"/>
            <a:ext cx="4983689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WIHEA funding provided opportunity to explore a range of aspects of social media</a:t>
            </a:r>
          </a:p>
          <a:p>
            <a:endParaRPr lang="en-GB" dirty="0"/>
          </a:p>
          <a:p>
            <a:r>
              <a:rPr lang="en-GB" dirty="0"/>
              <a:t>Generated a lot of interest from across Warwick, and resulted in a range of contributions:</a:t>
            </a:r>
          </a:p>
          <a:p>
            <a:r>
              <a:rPr lang="en-GB" dirty="0"/>
              <a:t>CAL – Helen Spencer-Oatey and Tilly Harrison</a:t>
            </a:r>
          </a:p>
          <a:p>
            <a:r>
              <a:rPr lang="en-GB" dirty="0" smtClean="0"/>
              <a:t>LDC - Jess </a:t>
            </a:r>
            <a:r>
              <a:rPr lang="en-GB" dirty="0"/>
              <a:t>Humphries</a:t>
            </a:r>
          </a:p>
          <a:p>
            <a:r>
              <a:rPr lang="en-GB" dirty="0" smtClean="0"/>
              <a:t>WMG – Jay Bal</a:t>
            </a:r>
          </a:p>
          <a:p>
            <a:r>
              <a:rPr lang="en-GB" dirty="0" smtClean="0"/>
              <a:t>WBS Fiona (Xu Nou)</a:t>
            </a:r>
          </a:p>
          <a:p>
            <a:r>
              <a:rPr lang="en-GB" dirty="0" smtClean="0"/>
              <a:t>Academic Technology Team – Amber </a:t>
            </a:r>
          </a:p>
          <a:p>
            <a:r>
              <a:rPr lang="en-GB" dirty="0" smtClean="0"/>
              <a:t>Warwick Beijing Office - Reedy</a:t>
            </a:r>
          </a:p>
          <a:p>
            <a:endParaRPr lang="en-GB" dirty="0"/>
          </a:p>
          <a:p>
            <a:r>
              <a:rPr lang="en-GB" dirty="0" smtClean="0"/>
              <a:t>Student researcher students</a:t>
            </a:r>
          </a:p>
          <a:p>
            <a:r>
              <a:rPr lang="en-GB" dirty="0" smtClean="0"/>
              <a:t>Xuemeng Cao – Centre for Educational Studies</a:t>
            </a:r>
          </a:p>
          <a:p>
            <a:r>
              <a:rPr lang="en-GB" dirty="0" smtClean="0"/>
              <a:t>Yihan Guo – WMG</a:t>
            </a:r>
          </a:p>
          <a:p>
            <a:r>
              <a:rPr lang="en-GB" dirty="0" smtClean="0"/>
              <a:t>Ming Yang, GSD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92414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Employers commented very favourably about the students preparation: research undertaken questions </a:t>
            </a:r>
            <a:r>
              <a:rPr lang="en-GB" dirty="0" smtClean="0"/>
              <a:t>asked</a:t>
            </a:r>
          </a:p>
          <a:p>
            <a:endParaRPr lang="en-GB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Students </a:t>
            </a:r>
            <a:r>
              <a:rPr lang="en-GB" dirty="0"/>
              <a:t>wanted more: variety, differentiation, sector specific content and employer </a:t>
            </a:r>
            <a:r>
              <a:rPr lang="en-GB" dirty="0" smtClean="0"/>
              <a:t>content, WeChat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6CB6E-EAE1-4DAB-98B1-80F6CEDD9C48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75764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Focus groups for further exploration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CAL students for a different perspective</a:t>
            </a:r>
          </a:p>
          <a:p>
            <a:endParaRPr lang="en-GB" dirty="0"/>
          </a:p>
          <a:p>
            <a:r>
              <a:rPr lang="en-GB" dirty="0" smtClean="0"/>
              <a:t>Student quotes:</a:t>
            </a:r>
          </a:p>
          <a:p>
            <a:r>
              <a:rPr lang="en-GB" dirty="0"/>
              <a:t>At Warwick most of my classmates are Chinese so I use WeChat.  For my non-Chinese classmates we will have a face to face discussion at the time and after the class but we don’t carry on that conversation in the </a:t>
            </a:r>
            <a:r>
              <a:rPr lang="en-GB" dirty="0" smtClean="0"/>
              <a:t>same way </a:t>
            </a:r>
            <a:r>
              <a:rPr lang="en-GB" dirty="0"/>
              <a:t>that I do with my Chinese </a:t>
            </a:r>
            <a:r>
              <a:rPr lang="en-GB" dirty="0" smtClean="0"/>
              <a:t>classmates (PGT student)</a:t>
            </a:r>
          </a:p>
          <a:p>
            <a:endParaRPr lang="en-GB" dirty="0"/>
          </a:p>
          <a:p>
            <a:r>
              <a:rPr lang="en-GB" dirty="0"/>
              <a:t>All the information I have about Warwick comes from Weibo, it’s where I found out about this course that I am </a:t>
            </a:r>
            <a:r>
              <a:rPr lang="en-GB" dirty="0" smtClean="0"/>
              <a:t>on (UG student Year 1)</a:t>
            </a:r>
          </a:p>
          <a:p>
            <a:endParaRPr lang="en-GB" dirty="0"/>
          </a:p>
          <a:p>
            <a:r>
              <a:rPr lang="en-GB" b="1" dirty="0"/>
              <a:t>We’ve set up some Messenger groups and Facebook groups but that’s not as convenient and </a:t>
            </a:r>
            <a:r>
              <a:rPr lang="en-GB" b="1" dirty="0" smtClean="0"/>
              <a:t>we’re </a:t>
            </a:r>
            <a:r>
              <a:rPr lang="en-GB" b="1" dirty="0"/>
              <a:t>not that used to it.  So it’s a dilemma, but we want to be closer.  So it’s a nice gesture for the university to do this and look at using WeChat</a:t>
            </a:r>
            <a:r>
              <a:rPr lang="en-GB" b="1" dirty="0" smtClean="0"/>
              <a:t>.</a:t>
            </a:r>
          </a:p>
          <a:p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Protocols for using social media in China are different from those in UK – the expectation is that a WeChat message will be read 24/7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In some cases use of WeChat is superceding use of email for professional purposes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7878797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6CB6E-EAE1-4DAB-98B1-80F6CEDD9C48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74038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14679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166589" y="4715272"/>
            <a:ext cx="4983689" cy="4466987"/>
          </a:xfrm>
        </p:spPr>
        <p:txBody>
          <a:bodyPr/>
          <a:lstStyle/>
          <a:p>
            <a:pPr marL="228600" indent="-228600">
              <a:buAutoNum type="arabicPeriod"/>
            </a:pPr>
            <a:r>
              <a:rPr lang="en-GB" dirty="0" smtClean="0"/>
              <a:t>Conducted over summer period by UG student</a:t>
            </a:r>
          </a:p>
          <a:p>
            <a:pPr marL="228600" indent="-228600">
              <a:buAutoNum type="arabicPeriod"/>
            </a:pPr>
            <a:r>
              <a:rPr lang="en-GB" dirty="0" smtClean="0"/>
              <a:t>Lots of interest from Chinese employers, Taylor Wessing international law firm employing 1200 lawyers in 33 offices internationally</a:t>
            </a:r>
          </a:p>
          <a:p>
            <a:pPr marL="228600" indent="-228600">
              <a:buAutoNum type="arabicPeriod"/>
            </a:pPr>
            <a:r>
              <a:rPr lang="en-GB" dirty="0" smtClean="0"/>
              <a:t>SCS – focussed content to support Chinese students in careers and employability – worked with Beijing office</a:t>
            </a:r>
          </a:p>
          <a:p>
            <a:pPr marL="228600" indent="-228600">
              <a:buAutoNum type="arabicPeriod"/>
            </a:pPr>
            <a:r>
              <a:rPr lang="en-GB" dirty="0" smtClean="0"/>
              <a:t>Using WeChat Groups function to deliver an online training course</a:t>
            </a:r>
          </a:p>
          <a:p>
            <a:pPr marL="228600" indent="-228600">
              <a:buAutoNum type="arabicPeriod"/>
            </a:pPr>
            <a:r>
              <a:rPr lang="en-GB" dirty="0" smtClean="0"/>
              <a:t>Undertake student focus groups to explore use of social media in greater depth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564702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419824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WeChat – approaching 1 billion users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Functionality greater than other social media platform.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Includes messaging, photos, AND payment and gifting functionality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 smtClean="0"/>
              <a:t>Weibo – microblogging, preferred by TV and newspapers, limited social interaction</a:t>
            </a:r>
          </a:p>
          <a:p>
            <a:endParaRPr lang="en-GB" dirty="0"/>
          </a:p>
          <a:p>
            <a:r>
              <a:rPr lang="en-GB" dirty="0" smtClean="0"/>
              <a:t>Youku – video streaming (like YouTube)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09442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Student </a:t>
            </a:r>
            <a:r>
              <a:rPr lang="en-GB" dirty="0" smtClean="0"/>
              <a:t>research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Interviewed </a:t>
            </a:r>
            <a:r>
              <a:rPr lang="en-GB" dirty="0" smtClean="0"/>
              <a:t>UG, PG and Warwick </a:t>
            </a:r>
            <a:r>
              <a:rPr lang="en-GB" dirty="0" smtClean="0"/>
              <a:t>Alumni</a:t>
            </a:r>
            <a:r>
              <a:rPr lang="en-GB" dirty="0"/>
              <a:t> </a:t>
            </a:r>
            <a:r>
              <a:rPr lang="en-GB" dirty="0" smtClean="0"/>
              <a:t>about use of various forms of social media for personal, academic and professional purposes</a:t>
            </a:r>
            <a:endParaRPr lang="en-GB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WeChat </a:t>
            </a:r>
            <a:r>
              <a:rPr lang="en-GB" dirty="0" smtClean="0"/>
              <a:t>is the go to application for communication </a:t>
            </a:r>
            <a:endParaRPr lang="en-GB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5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503101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Taylor Wessing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International </a:t>
            </a:r>
            <a:r>
              <a:rPr lang="en-GB" dirty="0"/>
              <a:t>law firm – 1200 lawyers in 33 offices </a:t>
            </a:r>
            <a:r>
              <a:rPr lang="en-GB" dirty="0" smtClean="0"/>
              <a:t>globally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Taylor Wessing Beijing office uses WeChat to communicate with interns and support their professional development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Similar picture with all Chinese employers – </a:t>
            </a:r>
            <a:r>
              <a:rPr lang="en-GB" dirty="0" smtClean="0"/>
              <a:t>this is Global Recruiters club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Our work with employers indicates that the use of WeChat in this way is fairly standard practice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6CB6E-EAE1-4DAB-98B1-80F6CEDD9C48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72827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Careers and Skills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Working with Warwick Beijing office who posted the relevant content on the Warwick WeChat official account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Signposted students to relevant content on Warwick websites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Challenged students to use summer period for employability related activities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Contextualised for Chinese students – UG and PG, recent graduates</a:t>
            </a:r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6CB6E-EAE1-4DAB-98B1-80F6CEDD9C48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3116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Context</a:t>
            </a:r>
            <a:r>
              <a:rPr lang="en-GB" dirty="0" smtClean="0"/>
              <a:t>:</a:t>
            </a:r>
          </a:p>
          <a:p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Careers Fair at th</a:t>
            </a:r>
            <a:r>
              <a:rPr lang="en-GB" dirty="0" smtClean="0"/>
              <a:t>e Shard 27the September</a:t>
            </a:r>
            <a:endParaRPr lang="en-GB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30 employers, several flying in specifically for event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Students still in China, in transit or in the UK</a:t>
            </a:r>
            <a:endParaRPr lang="en-GB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Feedback from previous event – employers indicating that students could have been better </a:t>
            </a:r>
            <a:r>
              <a:rPr lang="en-GB" dirty="0" smtClean="0"/>
              <a:t>prepared</a:t>
            </a:r>
          </a:p>
          <a:p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Worked with Fiona in WBS to devise content, recruit students, deliver content.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Students recruited from those signing up for the Shard Careers </a:t>
            </a:r>
            <a:r>
              <a:rPr lang="en-GB" dirty="0" smtClean="0"/>
              <a:t>Fair</a:t>
            </a:r>
          </a:p>
          <a:p>
            <a:endParaRPr lang="en-GB" dirty="0"/>
          </a:p>
          <a:p>
            <a:r>
              <a:rPr lang="en-GB" dirty="0"/>
              <a:t>75 % WBS, 25% elsewhere</a:t>
            </a:r>
          </a:p>
          <a:p>
            <a:r>
              <a:rPr lang="en-GB" dirty="0"/>
              <a:t>87% PG students</a:t>
            </a:r>
          </a:p>
          <a:p>
            <a:r>
              <a:rPr lang="en-GB" dirty="0"/>
              <a:t>90% Chinese students, 10% non Chinese students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8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430005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Each </a:t>
            </a:r>
            <a:r>
              <a:rPr lang="en-GB" dirty="0" smtClean="0"/>
              <a:t>session had a tutor who delivered the content, set the homework, provided feedback </a:t>
            </a:r>
          </a:p>
          <a:p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Introductory </a:t>
            </a:r>
            <a:r>
              <a:rPr lang="en-GB" dirty="0" smtClean="0"/>
              <a:t>task – getting to know each </a:t>
            </a:r>
            <a:r>
              <a:rPr lang="en-GB" dirty="0" smtClean="0"/>
              <a:t>other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Weekly online presentation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Homework – variety of tasks: research, reflect, observe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Example: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 smtClean="0"/>
              <a:t>Communication: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 smtClean="0"/>
              <a:t>Observe someone who is a great communicator – what do you notice?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 smtClean="0"/>
              <a:t>Have a conversation with a stranger – what works well, what didn’t work well, what would you do differently next time?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 smtClean="0"/>
              <a:t>Research an employer – undertake company investigation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 smtClean="0"/>
              <a:t>Networking: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 smtClean="0"/>
              <a:t>Share a piece of information/resource within your group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 smtClean="0"/>
              <a:t>Construct some questions to ask an employer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Share with members of your group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90289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4560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15/01/2018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15/01/2018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15/01/2018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15/01/2018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15/01/2018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15/01/2018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15/01/2018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15/01/2018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15/01/2018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15/01/2018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15/01/2018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15/01/2018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15/01/2018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15/01/2018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15/01/2018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9501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A59D5179-2B16-4CC0-8961-06FBCFD5FEA4}" type="datetimeFigureOut">
              <a:rPr lang="en-GB" sz="1350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15/01/2018</a:t>
            </a:fld>
            <a:endParaRPr lang="en-GB" sz="1350" dirty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E281714-A65D-4356-841A-4C19366CFC8F}" type="slidenum">
              <a:rPr lang="en-GB" sz="1350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350" dirty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7914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5661248"/>
            <a:ext cx="915464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7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9150350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711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15/01/2018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15/01/2018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58976"/>
            <a:ext cx="9144000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045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3356992"/>
            <a:ext cx="8064896" cy="1296144"/>
          </a:xfrm>
        </p:spPr>
        <p:txBody>
          <a:bodyPr/>
          <a:lstStyle/>
          <a:p>
            <a:r>
              <a:rPr lang="en-GB" sz="3600" dirty="0" smtClean="0"/>
              <a:t>WIHEA Project 2017-18</a:t>
            </a:r>
            <a:br>
              <a:rPr lang="en-GB" sz="3600" dirty="0" smtClean="0"/>
            </a:br>
            <a:r>
              <a:rPr lang="en-GB" sz="3600" dirty="0" smtClean="0"/>
              <a:t>Exploring the potential of Chinese digital media platforms to support social learning and enhance student experience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5085184"/>
            <a:ext cx="5976664" cy="288032"/>
          </a:xfrm>
        </p:spPr>
        <p:txBody>
          <a:bodyPr/>
          <a:lstStyle/>
          <a:p>
            <a:endParaRPr lang="en-GB" dirty="0" smtClean="0"/>
          </a:p>
          <a:p>
            <a:pPr>
              <a:spcBef>
                <a:spcPts val="0"/>
              </a:spcBef>
            </a:pPr>
            <a:r>
              <a:rPr lang="en-GB" sz="2400" dirty="0" smtClean="0"/>
              <a:t>Esther de Perlaky, Student Careers &amp; Skills</a:t>
            </a:r>
          </a:p>
          <a:p>
            <a:pPr>
              <a:spcBef>
                <a:spcPts val="0"/>
              </a:spcBef>
            </a:pPr>
            <a:r>
              <a:rPr lang="en-GB" sz="2400" dirty="0" smtClean="0"/>
              <a:t>Christine Fenton, </a:t>
            </a:r>
            <a:r>
              <a:rPr lang="en-GB" sz="2400" dirty="0"/>
              <a:t>Student Careers &amp; Skills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56501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268760"/>
            <a:ext cx="4392488" cy="504056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GB" sz="2400" b="1" dirty="0" smtClean="0"/>
              <a:t>Applying </a:t>
            </a:r>
            <a:r>
              <a:rPr lang="en-GB" sz="2400" b="1" dirty="0"/>
              <a:t>the learning:</a:t>
            </a:r>
          </a:p>
          <a:p>
            <a:r>
              <a:rPr lang="en-GB" sz="2400" dirty="0" smtClean="0"/>
              <a:t>Employers said:</a:t>
            </a:r>
            <a:endParaRPr lang="en-GB" sz="2400" dirty="0"/>
          </a:p>
          <a:p>
            <a:pPr lvl="1"/>
            <a:r>
              <a:rPr lang="en-GB" sz="2400" dirty="0"/>
              <a:t>Students were better prepared</a:t>
            </a:r>
          </a:p>
          <a:p>
            <a:r>
              <a:rPr lang="en-GB" sz="2400" dirty="0" smtClean="0"/>
              <a:t>Students said:</a:t>
            </a:r>
            <a:endParaRPr lang="en-GB" sz="2400" dirty="0"/>
          </a:p>
          <a:p>
            <a:pPr lvl="1"/>
            <a:r>
              <a:rPr lang="en-GB" sz="2400" dirty="0" smtClean="0"/>
              <a:t>100% of students felt well prepared and more able to construct good questions</a:t>
            </a:r>
            <a:endParaRPr lang="en-GB" sz="2400" dirty="0"/>
          </a:p>
          <a:p>
            <a:pPr lvl="1"/>
            <a:r>
              <a:rPr lang="en-GB" sz="2400" dirty="0"/>
              <a:t>Liked being able to revisit </a:t>
            </a:r>
            <a:r>
              <a:rPr lang="en-GB" sz="2400" dirty="0" smtClean="0"/>
              <a:t>presentations</a:t>
            </a:r>
          </a:p>
          <a:p>
            <a:pPr lvl="1"/>
            <a:r>
              <a:rPr lang="en-GB" sz="2400" dirty="0" smtClean="0"/>
              <a:t>Wanted more of this!</a:t>
            </a:r>
            <a:endParaRPr lang="en-GB" dirty="0">
              <a:solidFill>
                <a:srgbClr val="7030A0"/>
              </a:solidFill>
            </a:endParaRPr>
          </a:p>
          <a:p>
            <a:endParaRPr lang="en-GB" dirty="0" smtClean="0">
              <a:solidFill>
                <a:srgbClr val="7030A0"/>
              </a:solidFill>
            </a:endParaRPr>
          </a:p>
          <a:p>
            <a:endParaRPr lang="en-GB" dirty="0" smtClean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476672"/>
            <a:ext cx="83529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smtClean="0">
                <a:latin typeface="+mj-lt"/>
              </a:rPr>
              <a:t>Warwick Asia Pacific Careers Fair, Sept 2017, Shard</a:t>
            </a:r>
            <a:endParaRPr lang="en-GB" sz="3000" b="1" dirty="0"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2" t="6842"/>
          <a:stretch/>
        </p:blipFill>
        <p:spPr>
          <a:xfrm>
            <a:off x="5076056" y="1628800"/>
            <a:ext cx="3523424" cy="246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57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5. Student </a:t>
            </a:r>
            <a:r>
              <a:rPr lang="en-GB" sz="3600" dirty="0" smtClean="0"/>
              <a:t>focus groups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WeChat provides continuity of contact with fellow Chinese students and future employers</a:t>
            </a:r>
          </a:p>
          <a:p>
            <a:r>
              <a:rPr lang="en-GB" sz="2800" dirty="0" smtClean="0"/>
              <a:t>Lack of familiarity with Western social media presents barriers to integration with non-Chinese students</a:t>
            </a:r>
          </a:p>
          <a:p>
            <a:r>
              <a:rPr lang="en-GB" sz="2800" dirty="0"/>
              <a:t>Rapidly increasing use of social media to support </a:t>
            </a:r>
            <a:r>
              <a:rPr lang="en-GB" sz="2800" dirty="0" smtClean="0"/>
              <a:t>learning and employability</a:t>
            </a:r>
            <a:endParaRPr lang="en-GB" sz="2800" dirty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960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en-GB" sz="3600" dirty="0" smtClean="0"/>
              <a:t>Key learning points</a:t>
            </a:r>
            <a:endParaRPr lang="en-GB" sz="36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WeChat is an integral part of Chinese culture and its wide range of functionality makes it the ‘go to’ social media application</a:t>
            </a:r>
          </a:p>
          <a:p>
            <a:r>
              <a:rPr lang="en-GB" sz="2800" dirty="0" smtClean="0"/>
              <a:t>WeChat offers potential for Warwick to engage with Chinese (and non-Chinese) students in new, and added value, ways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05311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Ongoing use of the WeChat platform to connect students with global employability opportunities and career preparation</a:t>
            </a:r>
          </a:p>
          <a:p>
            <a:r>
              <a:rPr lang="en-GB" sz="2400" dirty="0" smtClean="0"/>
              <a:t>Close liaison with China and HK Warwick offices to maximise WeChat platform for prospective, current students and alumni</a:t>
            </a:r>
          </a:p>
          <a:p>
            <a:r>
              <a:rPr lang="en-GB" sz="2400" dirty="0" smtClean="0"/>
              <a:t>Use of WeChat to extend Warwick’s reach and leadership positioning in global careers and employability in UK HE sector through our new Global Recruiters Club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72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12776"/>
            <a:ext cx="7772400" cy="407362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Student led research project – Warwick Chinese students &amp; UK HE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/>
              <a:t>Taylor Wessing </a:t>
            </a:r>
            <a:r>
              <a:rPr lang="en-GB" sz="2800" dirty="0" smtClean="0"/>
              <a:t>China - </a:t>
            </a:r>
            <a:r>
              <a:rPr lang="en-GB" sz="2800" dirty="0" smtClean="0"/>
              <a:t>Employer </a:t>
            </a:r>
            <a:r>
              <a:rPr lang="en-GB" sz="2800" dirty="0" smtClean="0"/>
              <a:t>perspective </a:t>
            </a:r>
            <a:endParaRPr lang="en-GB" sz="2800" dirty="0"/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Careers and Skills</a:t>
            </a:r>
            <a:r>
              <a:rPr lang="en-GB" sz="2800" dirty="0" smtClean="0"/>
              <a:t> – Promoting e</a:t>
            </a:r>
            <a:r>
              <a:rPr lang="en-GB" sz="2800" dirty="0" smtClean="0"/>
              <a:t>mployability </a:t>
            </a:r>
            <a:r>
              <a:rPr lang="en-GB" sz="2800" dirty="0"/>
              <a:t>WeChat summer </a:t>
            </a:r>
            <a:r>
              <a:rPr lang="en-GB" sz="2800" dirty="0" smtClean="0"/>
              <a:t>campaign</a:t>
            </a:r>
            <a:endParaRPr lang="en-GB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Online </a:t>
            </a:r>
            <a:r>
              <a:rPr lang="en-GB" sz="2800" dirty="0" smtClean="0"/>
              <a:t>learning - Preparing for a Careers Fair </a:t>
            </a:r>
            <a:r>
              <a:rPr lang="en-GB" sz="2800" dirty="0" smtClean="0"/>
              <a:t>using WeChat </a:t>
            </a:r>
            <a:r>
              <a:rPr lang="en-GB" sz="2800" dirty="0" smtClean="0"/>
              <a:t>groups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Student Focus </a:t>
            </a:r>
            <a:r>
              <a:rPr lang="en-GB" sz="2800" dirty="0" smtClean="0"/>
              <a:t>groups </a:t>
            </a:r>
            <a:endParaRPr lang="en-GB" sz="2800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225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6712"/>
            <a:ext cx="7772400" cy="674712"/>
          </a:xfrm>
        </p:spPr>
        <p:txBody>
          <a:bodyPr/>
          <a:lstStyle/>
          <a:p>
            <a:r>
              <a:rPr lang="en-GB" sz="3200" dirty="0" smtClean="0"/>
              <a:t>1. Student led research</a:t>
            </a:r>
            <a:r>
              <a:rPr lang="en-GB" sz="3200" dirty="0" smtClean="0"/>
              <a:t>: </a:t>
            </a:r>
            <a:br>
              <a:rPr lang="en-GB" sz="3200" dirty="0" smtClean="0"/>
            </a:br>
            <a:r>
              <a:rPr lang="en-GB" sz="3200" dirty="0" smtClean="0"/>
              <a:t>UK HE use of Chinese social media</a:t>
            </a:r>
            <a:br>
              <a:rPr lang="en-GB" sz="3200" dirty="0" smtClean="0"/>
            </a:b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44824"/>
            <a:ext cx="7772400" cy="3641576"/>
          </a:xfrm>
        </p:spPr>
        <p:txBody>
          <a:bodyPr/>
          <a:lstStyle/>
          <a:p>
            <a:r>
              <a:rPr lang="en-GB" dirty="0" smtClean="0"/>
              <a:t>University of Exeter</a:t>
            </a:r>
          </a:p>
          <a:p>
            <a:r>
              <a:rPr lang="en-GB" dirty="0" smtClean="0"/>
              <a:t>University of Birmingham</a:t>
            </a:r>
          </a:p>
          <a:p>
            <a:r>
              <a:rPr lang="en-GB" dirty="0" smtClean="0"/>
              <a:t>Wuhan College, China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228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6346"/>
            <a:ext cx="9144000" cy="56053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4496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latin typeface="+mj-lt"/>
              </a:rPr>
              <a:t>University of Exeter</a:t>
            </a:r>
            <a:endParaRPr lang="en-GB" sz="3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3471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1. Student led research</a:t>
            </a:r>
            <a:r>
              <a:rPr lang="en-GB" sz="3600" dirty="0" smtClean="0"/>
              <a:t>: Interviews with Chinese students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 of WeChat - for personal communication and professional purposes, less for academic purposes</a:t>
            </a:r>
          </a:p>
          <a:p>
            <a:r>
              <a:rPr lang="en-GB" dirty="0" smtClean="0"/>
              <a:t>Weibo valued as an academic App but doesn’t have the interactive functions</a:t>
            </a:r>
          </a:p>
          <a:p>
            <a:r>
              <a:rPr lang="en-GB" dirty="0" smtClean="0"/>
              <a:t>Don't use Instagram &amp; Twitter, Facebook and WhatsApp - problematic in China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369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/>
              <a:t>2. Case </a:t>
            </a:r>
            <a:r>
              <a:rPr lang="en-GB" sz="3600" b="1" dirty="0" smtClean="0"/>
              <a:t>Study: Using WeChat to support internship programmes with TW, China</a:t>
            </a:r>
            <a:endParaRPr lang="en-GB" sz="3600" b="1" dirty="0">
              <a:solidFill>
                <a:schemeClr val="tx1"/>
              </a:solidFill>
            </a:endParaRPr>
          </a:p>
        </p:txBody>
      </p:sp>
      <p:sp>
        <p:nvSpPr>
          <p:cNvPr id="5" name="AutoShape 4" descr="https://static5.taylorwessing.com/assets/img/theme/logos/header-logo.svg"/>
          <p:cNvSpPr>
            <a:spLocks noChangeAspect="1" noChangeArrowheads="1"/>
          </p:cNvSpPr>
          <p:nvPr/>
        </p:nvSpPr>
        <p:spPr bwMode="auto">
          <a:xfrm>
            <a:off x="155574" y="-144463"/>
            <a:ext cx="1896145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3283" y="2060848"/>
            <a:ext cx="3028950" cy="1514475"/>
          </a:xfrm>
          <a:prstGeom prst="rect">
            <a:avLst/>
          </a:prstGeom>
        </p:spPr>
      </p:pic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85800" y="1805904"/>
            <a:ext cx="3810000" cy="3711328"/>
          </a:xfrm>
        </p:spPr>
        <p:txBody>
          <a:bodyPr/>
          <a:lstStyle/>
          <a:p>
            <a:r>
              <a:rPr lang="en-GB" sz="2400" dirty="0" smtClean="0"/>
              <a:t>TW posting news articles as ‘Moments’</a:t>
            </a:r>
          </a:p>
          <a:p>
            <a:r>
              <a:rPr lang="en-GB" sz="2400" dirty="0" smtClean="0"/>
              <a:t>Preparing students for their placement</a:t>
            </a:r>
          </a:p>
          <a:p>
            <a:r>
              <a:rPr lang="en-GB" sz="2400" dirty="0" smtClean="0"/>
              <a:t>Establish &amp; maintain ongoing connections internally and externally</a:t>
            </a:r>
          </a:p>
          <a:p>
            <a:r>
              <a:rPr lang="en-GB" sz="2400" dirty="0" smtClean="0"/>
              <a:t>Recommend other work opportunities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580112" y="3356992"/>
            <a:ext cx="31683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j-lt"/>
              </a:rPr>
              <a:t>Taylor Wessing LLP is an international law firm with 33 offices internationally. The Firm has around 400 partners and 1200 lawyers worldwide.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2610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3"/>
          <a:srcRect l="8381" t="10058" r="53735" b="19531"/>
          <a:stretch/>
        </p:blipFill>
        <p:spPr bwMode="auto">
          <a:xfrm>
            <a:off x="5148064" y="1628800"/>
            <a:ext cx="3886200" cy="41764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/>
              <a:t>3. Case </a:t>
            </a:r>
            <a:r>
              <a:rPr lang="en-GB" sz="3600" b="1" dirty="0" smtClean="0"/>
              <a:t>Study: Using WeChat to support Warwick students’ employability</a:t>
            </a:r>
            <a:endParaRPr lang="en-GB" sz="3600" b="1" dirty="0">
              <a:solidFill>
                <a:schemeClr val="tx1"/>
              </a:solidFill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sz="half" idx="2"/>
          </p:nvPr>
        </p:nvSpPr>
        <p:spPr>
          <a:xfrm>
            <a:off x="1115616" y="1988840"/>
            <a:ext cx="3740224" cy="3191814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 smtClean="0"/>
              <a:t>Careers and Skills summer </a:t>
            </a:r>
            <a:r>
              <a:rPr lang="en-GB" sz="2400" b="1" dirty="0" smtClean="0"/>
              <a:t>WeChat campaign:</a:t>
            </a:r>
          </a:p>
          <a:p>
            <a:r>
              <a:rPr lang="en-GB" sz="2400" dirty="0" smtClean="0"/>
              <a:t>Self access online resources</a:t>
            </a:r>
          </a:p>
          <a:p>
            <a:r>
              <a:rPr lang="en-GB" sz="2400" dirty="0" smtClean="0"/>
              <a:t>Employer case studies</a:t>
            </a:r>
          </a:p>
          <a:p>
            <a:r>
              <a:rPr lang="en-GB" sz="2400" dirty="0" smtClean="0"/>
              <a:t>Careers Fairs</a:t>
            </a:r>
          </a:p>
          <a:p>
            <a:r>
              <a:rPr lang="en-GB" sz="2400" dirty="0" smtClean="0"/>
              <a:t>Alumni stories</a:t>
            </a:r>
          </a:p>
        </p:txBody>
      </p:sp>
    </p:spTree>
    <p:extLst>
      <p:ext uri="{BB962C8B-B14F-4D97-AF65-F5344CB8AC3E}">
        <p14:creationId xmlns:p14="http://schemas.microsoft.com/office/powerpoint/2010/main" val="41544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3" y="116632"/>
            <a:ext cx="7772400" cy="1066800"/>
          </a:xfrm>
        </p:spPr>
        <p:txBody>
          <a:bodyPr/>
          <a:lstStyle/>
          <a:p>
            <a:r>
              <a:rPr lang="en-GB" sz="3600" dirty="0" smtClean="0">
                <a:solidFill>
                  <a:srgbClr val="000000"/>
                </a:solidFill>
              </a:rPr>
              <a:t>4. Case </a:t>
            </a:r>
            <a:r>
              <a:rPr lang="en-GB" sz="3600" dirty="0">
                <a:solidFill>
                  <a:srgbClr val="000000"/>
                </a:solidFill>
              </a:rPr>
              <a:t>Study: WeChat online </a:t>
            </a:r>
            <a:r>
              <a:rPr lang="en-GB" sz="3600" dirty="0" smtClean="0">
                <a:solidFill>
                  <a:srgbClr val="000000"/>
                </a:solidFill>
              </a:rPr>
              <a:t>training </a:t>
            </a:r>
            <a:r>
              <a:rPr lang="en-GB" sz="3600" dirty="0">
                <a:solidFill>
                  <a:srgbClr val="000000"/>
                </a:solidFill>
              </a:rPr>
              <a:t>course: ‘Preparing for a Careers </a:t>
            </a:r>
            <a:r>
              <a:rPr lang="en-GB" sz="3600" dirty="0" smtClean="0">
                <a:solidFill>
                  <a:srgbClr val="000000"/>
                </a:solidFill>
              </a:rPr>
              <a:t>Fair’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36" b="7493"/>
          <a:stretch/>
        </p:blipFill>
        <p:spPr>
          <a:xfrm>
            <a:off x="107503" y="1286944"/>
            <a:ext cx="8712969" cy="4734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69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WeChat course: 50 students in 5 groups</a:t>
            </a:r>
            <a:endParaRPr lang="en-GB" sz="28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96752"/>
            <a:ext cx="2376446" cy="41148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3707904" y="1124744"/>
            <a:ext cx="4750296" cy="4361656"/>
          </a:xfrm>
        </p:spPr>
        <p:txBody>
          <a:bodyPr/>
          <a:lstStyle/>
          <a:p>
            <a:r>
              <a:rPr lang="en-GB" dirty="0" smtClean="0"/>
              <a:t>Weekly online presentations:</a:t>
            </a:r>
          </a:p>
          <a:p>
            <a:pPr lvl="1"/>
            <a:r>
              <a:rPr lang="en-GB" dirty="0" smtClean="0"/>
              <a:t>Effective communication</a:t>
            </a:r>
          </a:p>
          <a:p>
            <a:pPr lvl="1"/>
            <a:r>
              <a:rPr lang="en-GB" dirty="0" smtClean="0"/>
              <a:t>Researching employers</a:t>
            </a:r>
          </a:p>
          <a:p>
            <a:pPr lvl="1"/>
            <a:r>
              <a:rPr lang="en-GB" dirty="0" smtClean="0"/>
              <a:t>Successful networking</a:t>
            </a:r>
          </a:p>
          <a:p>
            <a:r>
              <a:rPr lang="en-GB" dirty="0" smtClean="0"/>
              <a:t>PowerPoint </a:t>
            </a:r>
            <a:r>
              <a:rPr lang="en-GB" dirty="0"/>
              <a:t>slides and voice </a:t>
            </a:r>
            <a:r>
              <a:rPr lang="en-GB" dirty="0" smtClean="0"/>
              <a:t>recordings</a:t>
            </a:r>
          </a:p>
          <a:p>
            <a:r>
              <a:rPr lang="en-GB" dirty="0"/>
              <a:t>Homework submitted via </a:t>
            </a:r>
            <a:r>
              <a:rPr lang="en-GB" dirty="0" smtClean="0"/>
              <a:t>WeChat</a:t>
            </a:r>
            <a:endParaRPr lang="en-GB" dirty="0"/>
          </a:p>
          <a:p>
            <a:r>
              <a:rPr lang="en-GB" dirty="0"/>
              <a:t>Online feedback</a:t>
            </a:r>
          </a:p>
          <a:p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8807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W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2545</TotalTime>
  <Words>1198</Words>
  <Application>Microsoft Office PowerPoint</Application>
  <PresentationFormat>On-screen Show (4:3)</PresentationFormat>
  <Paragraphs>176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Times New Roman</vt:lpstr>
      <vt:lpstr>Template_Warwick</vt:lpstr>
      <vt:lpstr>1_Custom Design</vt:lpstr>
      <vt:lpstr>Custom Design</vt:lpstr>
      <vt:lpstr>1_W line</vt:lpstr>
      <vt:lpstr>WIHEA Project 2017-18 Exploring the potential of Chinese digital media platforms to support social learning and enhance student experience</vt:lpstr>
      <vt:lpstr>Project Overview</vt:lpstr>
      <vt:lpstr>1. Student led research:  UK HE use of Chinese social media </vt:lpstr>
      <vt:lpstr>PowerPoint Presentation</vt:lpstr>
      <vt:lpstr>1. Student led research: Interviews with Chinese students</vt:lpstr>
      <vt:lpstr> 2. Case Study: Using WeChat to support internship programmes with TW, China</vt:lpstr>
      <vt:lpstr> 3. Case Study: Using WeChat to support Warwick students’ employability</vt:lpstr>
      <vt:lpstr>4. Case Study: WeChat online training course: ‘Preparing for a Careers Fair’</vt:lpstr>
      <vt:lpstr>WeChat course: 50 students in 5 groups</vt:lpstr>
      <vt:lpstr>PowerPoint Presentation</vt:lpstr>
      <vt:lpstr>5. Student focus groups</vt:lpstr>
      <vt:lpstr>Key learning points</vt:lpstr>
      <vt:lpstr>Next steps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Fenton, Christine</cp:lastModifiedBy>
  <cp:revision>237</cp:revision>
  <cp:lastPrinted>2017-02-27T11:32:43Z</cp:lastPrinted>
  <dcterms:created xsi:type="dcterms:W3CDTF">2015-05-13T11:12:00Z</dcterms:created>
  <dcterms:modified xsi:type="dcterms:W3CDTF">2018-01-15T15:20:24Z</dcterms:modified>
</cp:coreProperties>
</file>