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handoutMasterIdLst>
    <p:handoutMasterId r:id="rId3"/>
  </p:handoutMasterIdLst>
  <p:sldIdLst>
    <p:sldId id="256" r:id="rId2"/>
  </p:sldIdLst>
  <p:sldSz cx="21383625" cy="30275213"/>
  <p:notesSz cx="6858000" cy="9144000"/>
  <p:defaultTextStyle>
    <a:defPPr>
      <a:defRPr lang="en-US"/>
    </a:defPPr>
    <a:lvl1pPr marL="0" algn="l" defTabSz="2817270" rtl="0" eaLnBrk="1" latinLnBrk="0" hangingPunct="1">
      <a:defRPr sz="5544" kern="1200">
        <a:solidFill>
          <a:schemeClr val="tx1"/>
        </a:solidFill>
        <a:latin typeface="+mn-lt"/>
        <a:ea typeface="+mn-ea"/>
        <a:cs typeface="+mn-cs"/>
      </a:defRPr>
    </a:lvl1pPr>
    <a:lvl2pPr marL="1408634" algn="l" defTabSz="2817270" rtl="0" eaLnBrk="1" latinLnBrk="0" hangingPunct="1">
      <a:defRPr sz="5544" kern="1200">
        <a:solidFill>
          <a:schemeClr val="tx1"/>
        </a:solidFill>
        <a:latin typeface="+mn-lt"/>
        <a:ea typeface="+mn-ea"/>
        <a:cs typeface="+mn-cs"/>
      </a:defRPr>
    </a:lvl2pPr>
    <a:lvl3pPr marL="2817270" algn="l" defTabSz="2817270" rtl="0" eaLnBrk="1" latinLnBrk="0" hangingPunct="1">
      <a:defRPr sz="5544" kern="1200">
        <a:solidFill>
          <a:schemeClr val="tx1"/>
        </a:solidFill>
        <a:latin typeface="+mn-lt"/>
        <a:ea typeface="+mn-ea"/>
        <a:cs typeface="+mn-cs"/>
      </a:defRPr>
    </a:lvl3pPr>
    <a:lvl4pPr marL="4225903" algn="l" defTabSz="2817270" rtl="0" eaLnBrk="1" latinLnBrk="0" hangingPunct="1">
      <a:defRPr sz="5544" kern="1200">
        <a:solidFill>
          <a:schemeClr val="tx1"/>
        </a:solidFill>
        <a:latin typeface="+mn-lt"/>
        <a:ea typeface="+mn-ea"/>
        <a:cs typeface="+mn-cs"/>
      </a:defRPr>
    </a:lvl4pPr>
    <a:lvl5pPr marL="5634538" algn="l" defTabSz="2817270" rtl="0" eaLnBrk="1" latinLnBrk="0" hangingPunct="1">
      <a:defRPr sz="5544" kern="1200">
        <a:solidFill>
          <a:schemeClr val="tx1"/>
        </a:solidFill>
        <a:latin typeface="+mn-lt"/>
        <a:ea typeface="+mn-ea"/>
        <a:cs typeface="+mn-cs"/>
      </a:defRPr>
    </a:lvl5pPr>
    <a:lvl6pPr marL="7043173" algn="l" defTabSz="2817270" rtl="0" eaLnBrk="1" latinLnBrk="0" hangingPunct="1">
      <a:defRPr sz="5544" kern="1200">
        <a:solidFill>
          <a:schemeClr val="tx1"/>
        </a:solidFill>
        <a:latin typeface="+mn-lt"/>
        <a:ea typeface="+mn-ea"/>
        <a:cs typeface="+mn-cs"/>
      </a:defRPr>
    </a:lvl6pPr>
    <a:lvl7pPr marL="8451808" algn="l" defTabSz="2817270" rtl="0" eaLnBrk="1" latinLnBrk="0" hangingPunct="1">
      <a:defRPr sz="5544" kern="1200">
        <a:solidFill>
          <a:schemeClr val="tx1"/>
        </a:solidFill>
        <a:latin typeface="+mn-lt"/>
        <a:ea typeface="+mn-ea"/>
        <a:cs typeface="+mn-cs"/>
      </a:defRPr>
    </a:lvl7pPr>
    <a:lvl8pPr marL="9860444" algn="l" defTabSz="2817270" rtl="0" eaLnBrk="1" latinLnBrk="0" hangingPunct="1">
      <a:defRPr sz="5544" kern="1200">
        <a:solidFill>
          <a:schemeClr val="tx1"/>
        </a:solidFill>
        <a:latin typeface="+mn-lt"/>
        <a:ea typeface="+mn-ea"/>
        <a:cs typeface="+mn-cs"/>
      </a:defRPr>
    </a:lvl8pPr>
    <a:lvl9pPr marL="11269078" algn="l" defTabSz="2817270" rtl="0" eaLnBrk="1" latinLnBrk="0" hangingPunct="1">
      <a:defRPr sz="5544"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41"/>
    <p:restoredTop sz="86418"/>
  </p:normalViewPr>
  <p:slideViewPr>
    <p:cSldViewPr snapToGrid="0" snapToObjects="1">
      <p:cViewPr>
        <p:scale>
          <a:sx n="30" d="100"/>
          <a:sy n="30" d="100"/>
        </p:scale>
        <p:origin x="1644" y="-372"/>
      </p:cViewPr>
      <p:guideLst/>
    </p:cSldViewPr>
  </p:slideViewPr>
  <p:outlineViewPr>
    <p:cViewPr>
      <p:scale>
        <a:sx n="33" d="100"/>
        <a:sy n="33" d="100"/>
      </p:scale>
      <p:origin x="0" y="-144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05" d="100"/>
          <a:sy n="105" d="100"/>
        </p:scale>
        <p:origin x="4152" y="192"/>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3A32FB8-ABB1-B14B-94AE-A7456F9620EC}" type="datetimeFigureOut">
              <a:rPr lang="en-US" smtClean="0"/>
              <a:t>9/18/2018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359E6E-7162-9140-9080-AB46EF0E678B}" type="slidenum">
              <a:rPr lang="en-US" smtClean="0"/>
              <a:t>‹#›</a:t>
            </a:fld>
            <a:endParaRPr lang="en-US"/>
          </a:p>
        </p:txBody>
      </p:sp>
    </p:spTree>
    <p:extLst>
      <p:ext uri="{BB962C8B-B14F-4D97-AF65-F5344CB8AC3E}">
        <p14:creationId xmlns:p14="http://schemas.microsoft.com/office/powerpoint/2010/main" val="9884960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window layout 1">
    <p:spTree>
      <p:nvGrpSpPr>
        <p:cNvPr id="1" name=""/>
        <p:cNvGrpSpPr/>
        <p:nvPr/>
      </p:nvGrpSpPr>
      <p:grpSpPr>
        <a:xfrm>
          <a:off x="0" y="0"/>
          <a:ext cx="0" cy="0"/>
          <a:chOff x="0" y="0"/>
          <a:chExt cx="0" cy="0"/>
        </a:xfrm>
      </p:grpSpPr>
      <p:sp>
        <p:nvSpPr>
          <p:cNvPr id="6" name="Picture Placeholder 2"/>
          <p:cNvSpPr>
            <a:spLocks noGrp="1"/>
          </p:cNvSpPr>
          <p:nvPr>
            <p:ph type="pic" sz="quarter" idx="11" hasCustomPrompt="1"/>
          </p:nvPr>
        </p:nvSpPr>
        <p:spPr>
          <a:xfrm>
            <a:off x="13814061" y="21044864"/>
            <a:ext cx="6880380" cy="6743997"/>
          </a:xfrm>
          <a:prstGeom prst="rect">
            <a:avLst/>
          </a:prstGeom>
        </p:spPr>
        <p:txBody>
          <a:bodyPr/>
          <a:lstStyle>
            <a:lvl1pPr marL="0" indent="0" algn="ctr">
              <a:buFontTx/>
              <a:buNone/>
              <a:defRPr sz="4029"/>
            </a:lvl1pPr>
          </a:lstStyle>
          <a:p>
            <a:r>
              <a:rPr lang="en-US" dirty="0" smtClean="0"/>
              <a:t>Insert Image</a:t>
            </a:r>
            <a:endParaRPr lang="en-US" dirty="0"/>
          </a:p>
        </p:txBody>
      </p:sp>
      <p:sp>
        <p:nvSpPr>
          <p:cNvPr id="11" name="Picture Placeholder 2"/>
          <p:cNvSpPr>
            <a:spLocks noGrp="1"/>
          </p:cNvSpPr>
          <p:nvPr>
            <p:ph type="pic" sz="quarter" idx="12" hasCustomPrompt="1"/>
          </p:nvPr>
        </p:nvSpPr>
        <p:spPr>
          <a:xfrm>
            <a:off x="13814058" y="13746926"/>
            <a:ext cx="6880380" cy="6743997"/>
          </a:xfrm>
          <a:prstGeom prst="rect">
            <a:avLst/>
          </a:prstGeom>
        </p:spPr>
        <p:txBody>
          <a:bodyPr/>
          <a:lstStyle>
            <a:lvl1pPr marL="0" indent="0" algn="ctr">
              <a:buFontTx/>
              <a:buNone/>
              <a:defRPr sz="4029"/>
            </a:lvl1pPr>
          </a:lstStyle>
          <a:p>
            <a:r>
              <a:rPr lang="en-US" dirty="0" smtClean="0"/>
              <a:t>Insert Image</a:t>
            </a:r>
            <a:endParaRPr lang="en-US" dirty="0"/>
          </a:p>
        </p:txBody>
      </p:sp>
      <p:sp>
        <p:nvSpPr>
          <p:cNvPr id="12" name="Picture Placeholder 2"/>
          <p:cNvSpPr>
            <a:spLocks noGrp="1"/>
          </p:cNvSpPr>
          <p:nvPr>
            <p:ph type="pic" sz="quarter" idx="13" hasCustomPrompt="1"/>
          </p:nvPr>
        </p:nvSpPr>
        <p:spPr>
          <a:xfrm>
            <a:off x="13814057" y="6448990"/>
            <a:ext cx="6880380" cy="6743997"/>
          </a:xfrm>
          <a:prstGeom prst="rect">
            <a:avLst/>
          </a:prstGeom>
        </p:spPr>
        <p:txBody>
          <a:bodyPr/>
          <a:lstStyle>
            <a:lvl1pPr marL="0" indent="0" algn="ctr">
              <a:buFontTx/>
              <a:buNone/>
              <a:defRPr sz="4029"/>
            </a:lvl1pPr>
          </a:lstStyle>
          <a:p>
            <a:r>
              <a:rPr lang="en-US" dirty="0" smtClean="0"/>
              <a:t>Insert Image</a:t>
            </a:r>
            <a:endParaRPr lang="en-US" dirty="0"/>
          </a:p>
        </p:txBody>
      </p:sp>
      <p:sp>
        <p:nvSpPr>
          <p:cNvPr id="10" name="Text Placeholder 2"/>
          <p:cNvSpPr>
            <a:spLocks noGrp="1"/>
          </p:cNvSpPr>
          <p:nvPr>
            <p:ph type="body" sz="quarter" idx="14" hasCustomPrompt="1"/>
          </p:nvPr>
        </p:nvSpPr>
        <p:spPr>
          <a:xfrm>
            <a:off x="854844" y="5703005"/>
            <a:ext cx="12041135" cy="23361200"/>
          </a:xfrm>
          <a:prstGeom prst="rect">
            <a:avLst/>
          </a:prstGeom>
        </p:spPr>
        <p:txBody>
          <a:bodyPr/>
          <a:lstStyle>
            <a:lvl1pPr marL="0" indent="0" algn="l">
              <a:buFont typeface="Arial" panose="020B0604020202020204" pitchFamily="34" charset="0"/>
              <a:buNone/>
              <a:defRPr sz="2400" b="0" i="0">
                <a:latin typeface="Calibri" charset="0"/>
                <a:ea typeface="Calibri" charset="0"/>
                <a:cs typeface="Calibri" charset="0"/>
              </a:defRPr>
            </a:lvl1pPr>
          </a:lstStyle>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 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 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consequat.et</a:t>
            </a:r>
            <a:r>
              <a:rPr lang="en-US" sz="1800" dirty="0" smtClean="0"/>
              <a: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 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 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 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 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 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 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 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a:t>
            </a:r>
          </a:p>
          <a:p>
            <a:r>
              <a:rPr lang="en-US" sz="1800" dirty="0" smtClean="0"/>
              <a:t>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 </a:t>
            </a:r>
            <a:r>
              <a:rPr lang="en-US" sz="1800" dirty="0" err="1" smtClean="0"/>
              <a:t>Duis</a:t>
            </a:r>
            <a:r>
              <a:rPr lang="en-US" sz="1800" dirty="0" smtClean="0"/>
              <a:t> </a:t>
            </a:r>
            <a:r>
              <a:rPr lang="en-US" sz="1800" dirty="0" err="1" smtClean="0"/>
              <a:t>aute</a:t>
            </a:r>
            <a:r>
              <a:rPr lang="en-US" sz="1800" dirty="0" smtClean="0"/>
              <a:t> </a:t>
            </a:r>
            <a:r>
              <a:rPr lang="en-US" sz="1800" dirty="0" err="1" smtClean="0"/>
              <a:t>irure</a:t>
            </a:r>
            <a:r>
              <a:rPr lang="en-US" sz="1800" dirty="0" smtClean="0"/>
              <a:t> dolor in </a:t>
            </a:r>
            <a:r>
              <a:rPr lang="en-US" sz="1800" dirty="0" err="1" smtClean="0"/>
              <a:t>reprehenderit</a:t>
            </a:r>
            <a:r>
              <a:rPr lang="en-US" sz="1800" dirty="0" smtClean="0"/>
              <a:t> in </a:t>
            </a:r>
            <a:r>
              <a:rPr lang="en-US" sz="1800" dirty="0" err="1" smtClean="0"/>
              <a:t>voluptate</a:t>
            </a:r>
            <a:r>
              <a:rPr lang="en-US" sz="1800" dirty="0" smtClean="0"/>
              <a:t> </a:t>
            </a:r>
            <a:r>
              <a:rPr lang="en-US" sz="1800" dirty="0" err="1" smtClean="0"/>
              <a:t>velit</a:t>
            </a:r>
            <a:r>
              <a:rPr lang="en-US" sz="1800" dirty="0" smtClean="0"/>
              <a:t> </a:t>
            </a:r>
            <a:r>
              <a:rPr lang="en-US" sz="1800" dirty="0" err="1" smtClean="0"/>
              <a:t>esse</a:t>
            </a:r>
            <a:r>
              <a:rPr lang="en-US" sz="1800" dirty="0" smtClean="0"/>
              <a:t> </a:t>
            </a:r>
            <a:r>
              <a:rPr lang="en-US" sz="1800" dirty="0" err="1" smtClean="0"/>
              <a:t>cillum</a:t>
            </a:r>
            <a:r>
              <a:rPr lang="en-US" sz="1800" dirty="0" smtClean="0"/>
              <a:t> </a:t>
            </a:r>
            <a:r>
              <a:rPr lang="en-US" sz="1800" dirty="0" err="1" smtClean="0"/>
              <a:t>dolore</a:t>
            </a:r>
            <a:r>
              <a:rPr lang="en-US" sz="1800" dirty="0" smtClean="0"/>
              <a:t> </a:t>
            </a:r>
            <a:r>
              <a:rPr lang="en-US" sz="1800" dirty="0" err="1" smtClean="0"/>
              <a:t>eu</a:t>
            </a:r>
            <a:r>
              <a:rPr lang="en-US" sz="1800" dirty="0" smtClean="0"/>
              <a:t> </a:t>
            </a:r>
            <a:r>
              <a:rPr lang="en-US" sz="1800" dirty="0" err="1" smtClean="0"/>
              <a:t>fugiat</a:t>
            </a:r>
            <a:r>
              <a:rPr lang="en-US" sz="1800" dirty="0" smtClean="0"/>
              <a:t> </a:t>
            </a:r>
            <a:r>
              <a:rPr lang="en-US" sz="1800" dirty="0" err="1" smtClean="0"/>
              <a:t>nulla</a:t>
            </a:r>
            <a:r>
              <a:rPr lang="en-US" sz="1800" dirty="0" smtClean="0"/>
              <a:t> </a:t>
            </a:r>
            <a:r>
              <a:rPr lang="en-US" sz="1800" dirty="0" err="1" smtClean="0"/>
              <a:t>pariatur</a:t>
            </a:r>
            <a:r>
              <a:rPr lang="en-US" sz="1800" dirty="0" smtClean="0"/>
              <a:t>. </a:t>
            </a:r>
            <a:r>
              <a:rPr lang="en-US" sz="1800" dirty="0" err="1" smtClean="0"/>
              <a:t>Excepteur</a:t>
            </a:r>
            <a:r>
              <a:rPr lang="en-US" sz="1800" dirty="0" smtClean="0"/>
              <a:t> </a:t>
            </a:r>
            <a:r>
              <a:rPr lang="en-US" sz="1800" dirty="0" err="1" smtClean="0"/>
              <a:t>sint</a:t>
            </a:r>
            <a:r>
              <a:rPr lang="en-US" sz="1800" dirty="0" smtClean="0"/>
              <a:t> </a:t>
            </a:r>
            <a:r>
              <a:rPr lang="en-US" sz="1800" dirty="0" err="1" smtClean="0"/>
              <a:t>occaecat</a:t>
            </a:r>
            <a:r>
              <a:rPr lang="en-US" sz="1800" dirty="0" smtClean="0"/>
              <a:t> </a:t>
            </a:r>
            <a:r>
              <a:rPr lang="en-US" sz="1800" dirty="0" err="1" smtClean="0"/>
              <a:t>cupidatat</a:t>
            </a:r>
            <a:r>
              <a:rPr lang="en-US" sz="1800" dirty="0" smtClean="0"/>
              <a:t> non </a:t>
            </a:r>
            <a:r>
              <a:rPr lang="en-US" sz="1800" dirty="0" err="1" smtClean="0"/>
              <a:t>proident</a:t>
            </a:r>
            <a:r>
              <a:rPr lang="en-US" sz="1800" dirty="0" smtClean="0"/>
              <a:t>, </a:t>
            </a:r>
            <a:r>
              <a:rPr lang="en-US" sz="1800" dirty="0" err="1" smtClean="0"/>
              <a:t>sunt</a:t>
            </a:r>
            <a:r>
              <a:rPr lang="en-US" sz="1800" dirty="0" smtClean="0"/>
              <a:t> in culpa qui </a:t>
            </a:r>
            <a:r>
              <a:rPr lang="en-US" sz="1800" dirty="0" err="1" smtClean="0"/>
              <a:t>officia</a:t>
            </a:r>
            <a:r>
              <a:rPr lang="en-US" sz="1800" dirty="0" smtClean="0"/>
              <a:t> </a:t>
            </a:r>
            <a:r>
              <a:rPr lang="en-US" sz="1800" dirty="0" err="1" smtClean="0"/>
              <a:t>deserunt</a:t>
            </a:r>
            <a:r>
              <a:rPr lang="en-US" sz="1800" dirty="0" smtClean="0"/>
              <a:t> </a:t>
            </a:r>
            <a:r>
              <a:rPr lang="en-US" sz="1800" dirty="0" err="1" smtClean="0"/>
              <a:t>mollit</a:t>
            </a:r>
            <a:r>
              <a:rPr lang="en-US" sz="1800" dirty="0" smtClean="0"/>
              <a:t>. Lorem ipsum dolor sit </a:t>
            </a:r>
            <a:r>
              <a:rPr lang="en-US" sz="1800" dirty="0" err="1" smtClean="0"/>
              <a:t>amet</a:t>
            </a:r>
            <a:r>
              <a:rPr lang="en-US" sz="1800" dirty="0" smtClean="0"/>
              <a:t>, </a:t>
            </a:r>
            <a:r>
              <a:rPr lang="en-US" sz="1800" dirty="0" err="1" smtClean="0"/>
              <a:t>consectetur</a:t>
            </a:r>
            <a:r>
              <a:rPr lang="en-US" sz="1800" dirty="0" smtClean="0"/>
              <a:t> </a:t>
            </a:r>
            <a:r>
              <a:rPr lang="en-US" sz="1800" dirty="0" err="1" smtClean="0"/>
              <a:t>adipiscing</a:t>
            </a:r>
            <a:r>
              <a:rPr lang="en-US" sz="1800" dirty="0" smtClean="0"/>
              <a:t> </a:t>
            </a:r>
            <a:r>
              <a:rPr lang="en-US" sz="1800" dirty="0" err="1" smtClean="0"/>
              <a:t>elit</a:t>
            </a:r>
            <a:r>
              <a:rPr lang="en-US" sz="1800" dirty="0" smtClean="0"/>
              <a:t>, </a:t>
            </a:r>
            <a:r>
              <a:rPr lang="en-US" sz="1800" dirty="0" err="1" smtClean="0"/>
              <a:t>sed</a:t>
            </a:r>
            <a:r>
              <a:rPr lang="en-US" sz="1800" dirty="0" smtClean="0"/>
              <a:t> do </a:t>
            </a:r>
            <a:r>
              <a:rPr lang="en-US" sz="1800" dirty="0" err="1" smtClean="0"/>
              <a:t>eiusmod</a:t>
            </a:r>
            <a:r>
              <a:rPr lang="en-US" sz="1800" dirty="0" smtClean="0"/>
              <a:t> </a:t>
            </a:r>
            <a:r>
              <a:rPr lang="en-US" sz="1800" dirty="0" err="1" smtClean="0"/>
              <a:t>tempor</a:t>
            </a:r>
            <a:r>
              <a:rPr lang="en-US" sz="1800" dirty="0" smtClean="0"/>
              <a:t> </a:t>
            </a:r>
            <a:r>
              <a:rPr lang="en-US" sz="1800" dirty="0" err="1" smtClean="0"/>
              <a:t>incididunt</a:t>
            </a:r>
            <a:r>
              <a:rPr lang="en-US" sz="1800" dirty="0" smtClean="0"/>
              <a:t> </a:t>
            </a:r>
            <a:r>
              <a:rPr lang="en-US" sz="1800" dirty="0" err="1" smtClean="0"/>
              <a:t>ut</a:t>
            </a:r>
            <a:r>
              <a:rPr lang="en-US" sz="1800" dirty="0" smtClean="0"/>
              <a:t> </a:t>
            </a:r>
            <a:r>
              <a:rPr lang="en-US" sz="1800" dirty="0" err="1" smtClean="0"/>
              <a:t>labore</a:t>
            </a:r>
            <a:r>
              <a:rPr lang="en-US" sz="1800" dirty="0" smtClean="0"/>
              <a:t> et </a:t>
            </a:r>
            <a:r>
              <a:rPr lang="en-US" sz="1800" dirty="0" err="1" smtClean="0"/>
              <a:t>dolore</a:t>
            </a:r>
            <a:r>
              <a:rPr lang="en-US" sz="1800" dirty="0" smtClean="0"/>
              <a:t> magna </a:t>
            </a:r>
            <a:r>
              <a:rPr lang="en-US" sz="1800" dirty="0" err="1" smtClean="0"/>
              <a:t>aliqua</a:t>
            </a:r>
            <a:r>
              <a:rPr lang="en-US" sz="1800" dirty="0" smtClean="0"/>
              <a:t>. </a:t>
            </a:r>
            <a:r>
              <a:rPr lang="en-US" sz="1800" dirty="0" err="1" smtClean="0"/>
              <a:t>Ut</a:t>
            </a:r>
            <a:r>
              <a:rPr lang="en-US" sz="1800" dirty="0" smtClean="0"/>
              <a:t> </a:t>
            </a:r>
            <a:r>
              <a:rPr lang="en-US" sz="1800" dirty="0" err="1" smtClean="0"/>
              <a:t>enim</a:t>
            </a:r>
            <a:r>
              <a:rPr lang="en-US" sz="1800" dirty="0" smtClean="0"/>
              <a:t> ad minim </a:t>
            </a:r>
            <a:r>
              <a:rPr lang="en-US" sz="1800" dirty="0" err="1" smtClean="0"/>
              <a:t>veniam</a:t>
            </a:r>
            <a:r>
              <a:rPr lang="en-US" sz="1800" dirty="0" smtClean="0"/>
              <a:t>, </a:t>
            </a:r>
            <a:r>
              <a:rPr lang="en-US" sz="1800" dirty="0" err="1" smtClean="0"/>
              <a:t>quis</a:t>
            </a:r>
            <a:r>
              <a:rPr lang="en-US" sz="1800" dirty="0" smtClean="0"/>
              <a:t> </a:t>
            </a:r>
            <a:r>
              <a:rPr lang="en-US" sz="1800" dirty="0" err="1" smtClean="0"/>
              <a:t>nostrud</a:t>
            </a:r>
            <a:r>
              <a:rPr lang="en-US" sz="1800" dirty="0" smtClean="0"/>
              <a:t> exercitation </a:t>
            </a:r>
            <a:r>
              <a:rPr lang="en-US" sz="1800" dirty="0" err="1" smtClean="0"/>
              <a:t>ullamco</a:t>
            </a:r>
            <a:r>
              <a:rPr lang="en-US" sz="1800" dirty="0" smtClean="0"/>
              <a:t> </a:t>
            </a:r>
            <a:r>
              <a:rPr lang="en-US" sz="1800" dirty="0" err="1" smtClean="0"/>
              <a:t>laboris</a:t>
            </a:r>
            <a:r>
              <a:rPr lang="en-US" sz="1800" dirty="0" smtClean="0"/>
              <a:t> nisi </a:t>
            </a:r>
            <a:r>
              <a:rPr lang="en-US" sz="1800" dirty="0" err="1" smtClean="0"/>
              <a:t>ut</a:t>
            </a:r>
            <a:r>
              <a:rPr lang="en-US" sz="1800" dirty="0" smtClean="0"/>
              <a:t> </a:t>
            </a:r>
            <a:r>
              <a:rPr lang="en-US" sz="1800" dirty="0" err="1" smtClean="0"/>
              <a:t>aliquip</a:t>
            </a:r>
            <a:r>
              <a:rPr lang="en-US" sz="1800" dirty="0" smtClean="0"/>
              <a:t> ex </a:t>
            </a:r>
            <a:r>
              <a:rPr lang="en-US" sz="1800" dirty="0" err="1" smtClean="0"/>
              <a:t>ea</a:t>
            </a:r>
            <a:r>
              <a:rPr lang="en-US" sz="1800" dirty="0" smtClean="0"/>
              <a:t> </a:t>
            </a:r>
            <a:r>
              <a:rPr lang="en-US" sz="1800" dirty="0" err="1" smtClean="0"/>
              <a:t>commodo</a:t>
            </a:r>
            <a:r>
              <a:rPr lang="en-US" sz="1800" dirty="0" smtClean="0"/>
              <a:t> </a:t>
            </a:r>
            <a:r>
              <a:rPr lang="en-US" sz="1800" dirty="0" err="1" smtClean="0"/>
              <a:t>consequat</a:t>
            </a:r>
            <a:r>
              <a:rPr lang="en-US" sz="1800" dirty="0" smtClean="0"/>
              <a:t>.</a:t>
            </a:r>
            <a:br>
              <a:rPr lang="en-US" sz="1800" dirty="0" smtClean="0"/>
            </a:br>
            <a:endParaRPr lang="en-US" sz="1800" dirty="0" smtClean="0"/>
          </a:p>
          <a:p>
            <a:r>
              <a:rPr lang="en-US" sz="1800" dirty="0" smtClean="0"/>
              <a:t/>
            </a:r>
            <a:br>
              <a:rPr lang="en-US" sz="1800" dirty="0" smtClean="0"/>
            </a:br>
            <a:endParaRPr lang="en-US" sz="1800" dirty="0" smtClean="0"/>
          </a:p>
          <a:p>
            <a:r>
              <a:rPr lang="en-US" sz="1800" dirty="0" smtClean="0"/>
              <a:t/>
            </a:r>
            <a:br>
              <a:rPr lang="en-US" sz="1800" dirty="0" smtClean="0"/>
            </a:br>
            <a:endParaRPr lang="en-US" sz="1800" dirty="0" smtClean="0"/>
          </a:p>
          <a:p>
            <a:r>
              <a:rPr lang="en-US" sz="1800" dirty="0" smtClean="0"/>
              <a:t/>
            </a:r>
            <a:br>
              <a:rPr lang="en-US" sz="1800" dirty="0" smtClean="0"/>
            </a:br>
            <a:endParaRPr lang="en-US" sz="1800" dirty="0" smtClean="0"/>
          </a:p>
          <a:p>
            <a:endParaRPr lang="en-US" sz="1800" dirty="0" smtClean="0"/>
          </a:p>
          <a:p>
            <a:endParaRPr lang="en-US" sz="1800" dirty="0" smtClean="0"/>
          </a:p>
          <a:p>
            <a:r>
              <a:rPr lang="en-US" sz="2263" dirty="0" smtClean="0"/>
              <a:t/>
            </a:r>
            <a:br>
              <a:rPr lang="en-US" sz="2263" dirty="0" smtClean="0"/>
            </a:br>
            <a:endParaRPr lang="en-US" sz="2263" dirty="0"/>
          </a:p>
        </p:txBody>
      </p:sp>
      <p:sp>
        <p:nvSpPr>
          <p:cNvPr id="24" name="Text Placeholder 20"/>
          <p:cNvSpPr>
            <a:spLocks noGrp="1"/>
          </p:cNvSpPr>
          <p:nvPr>
            <p:ph type="body" sz="quarter" idx="18" hasCustomPrompt="1"/>
          </p:nvPr>
        </p:nvSpPr>
        <p:spPr>
          <a:xfrm>
            <a:off x="854845" y="2327542"/>
            <a:ext cx="14058863" cy="1266547"/>
          </a:xfrm>
          <a:prstGeom prst="rect">
            <a:avLst/>
          </a:prstGeom>
        </p:spPr>
        <p:txBody>
          <a:bodyPr/>
          <a:lstStyle>
            <a:lvl1pPr marL="0" indent="0">
              <a:buFontTx/>
              <a:buNone/>
              <a:defRPr sz="7483">
                <a:solidFill>
                  <a:srgbClr val="002F46"/>
                </a:solidFill>
              </a:defRPr>
            </a:lvl1pPr>
          </a:lstStyle>
          <a:p>
            <a:pPr lvl="0"/>
            <a:r>
              <a:rPr lang="en-US" dirty="0" smtClean="0"/>
              <a:t>Heading goes here</a:t>
            </a:r>
            <a:endParaRPr lang="en-US" dirty="0"/>
          </a:p>
        </p:txBody>
      </p:sp>
      <p:sp>
        <p:nvSpPr>
          <p:cNvPr id="25" name="Text Placeholder 20"/>
          <p:cNvSpPr>
            <a:spLocks noGrp="1"/>
          </p:cNvSpPr>
          <p:nvPr>
            <p:ph type="body" sz="quarter" idx="19" hasCustomPrompt="1"/>
          </p:nvPr>
        </p:nvSpPr>
        <p:spPr>
          <a:xfrm>
            <a:off x="876665" y="3811041"/>
            <a:ext cx="14037043" cy="1266547"/>
          </a:xfrm>
          <a:prstGeom prst="rect">
            <a:avLst/>
          </a:prstGeom>
        </p:spPr>
        <p:txBody>
          <a:bodyPr/>
          <a:lstStyle>
            <a:lvl1pPr marL="0" indent="0">
              <a:buFontTx/>
              <a:buNone/>
              <a:defRPr sz="5758">
                <a:solidFill>
                  <a:schemeClr val="tx1"/>
                </a:solidFill>
              </a:defRPr>
            </a:lvl1pPr>
          </a:lstStyle>
          <a:p>
            <a:pPr lvl="0"/>
            <a:r>
              <a:rPr lang="en-US" dirty="0" smtClean="0"/>
              <a:t>Sub heading goes here</a:t>
            </a:r>
            <a:endParaRPr lang="en-US" dirty="0"/>
          </a:p>
        </p:txBody>
      </p:sp>
    </p:spTree>
    <p:extLst>
      <p:ext uri="{BB962C8B-B14F-4D97-AF65-F5344CB8AC3E}">
        <p14:creationId xmlns:p14="http://schemas.microsoft.com/office/powerpoint/2010/main" val="14111149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236287"/>
            <a:ext cx="21383625" cy="3038693"/>
          </a:xfrm>
          <a:prstGeom prst="rect">
            <a:avLst/>
          </a:prstGeom>
        </p:spPr>
      </p:pic>
    </p:spTree>
    <p:extLst>
      <p:ext uri="{BB962C8B-B14F-4D97-AF65-F5344CB8AC3E}">
        <p14:creationId xmlns:p14="http://schemas.microsoft.com/office/powerpoint/2010/main" val="1636692712"/>
      </p:ext>
    </p:extLst>
  </p:cSld>
  <p:clrMap bg1="lt1" tx1="dk1" bg2="lt2" tx2="dk2" accent1="accent1" accent2="accent2" accent3="accent3" accent4="accent4" accent5="accent5" accent6="accent6" hlink="hlink" folHlink="folHlink"/>
  <p:sldLayoutIdLst>
    <p:sldLayoutId id="2147483712" r:id="rId1"/>
  </p:sldLayoutIdLst>
  <p:txStyles>
    <p:titleStyle>
      <a:lvl1pPr algn="l" defTabSz="2138324" rtl="0" eaLnBrk="1" latinLnBrk="0" hangingPunct="1">
        <a:lnSpc>
          <a:spcPct val="90000"/>
        </a:lnSpc>
        <a:spcBef>
          <a:spcPct val="0"/>
        </a:spcBef>
        <a:buNone/>
        <a:defRPr sz="10289" kern="1200">
          <a:solidFill>
            <a:schemeClr val="tx1"/>
          </a:solidFill>
          <a:latin typeface="+mj-lt"/>
          <a:ea typeface="+mj-ea"/>
          <a:cs typeface="+mj-cs"/>
        </a:defRPr>
      </a:lvl1pPr>
    </p:titleStyle>
    <p:bodyStyle>
      <a:lvl1pPr marL="534581" indent="-534581" algn="l" defTabSz="2138324" rtl="0" eaLnBrk="1" latinLnBrk="0" hangingPunct="1">
        <a:lnSpc>
          <a:spcPct val="90000"/>
        </a:lnSpc>
        <a:spcBef>
          <a:spcPts val="2339"/>
        </a:spcBef>
        <a:buFont typeface="Arial" panose="020B0604020202020204" pitchFamily="34" charset="0"/>
        <a:buChar char="•"/>
        <a:defRPr sz="6548" kern="1200">
          <a:solidFill>
            <a:schemeClr val="tx1"/>
          </a:solidFill>
          <a:latin typeface="+mn-lt"/>
          <a:ea typeface="+mn-ea"/>
          <a:cs typeface="+mn-cs"/>
        </a:defRPr>
      </a:lvl1pPr>
      <a:lvl2pPr marL="1603743" indent="-534581" algn="l" defTabSz="2138324" rtl="0" eaLnBrk="1" latinLnBrk="0" hangingPunct="1">
        <a:lnSpc>
          <a:spcPct val="90000"/>
        </a:lnSpc>
        <a:spcBef>
          <a:spcPts val="1169"/>
        </a:spcBef>
        <a:buFont typeface="Arial" panose="020B0604020202020204" pitchFamily="34" charset="0"/>
        <a:buChar char="•"/>
        <a:defRPr sz="5612" kern="1200">
          <a:solidFill>
            <a:schemeClr val="tx1"/>
          </a:solidFill>
          <a:latin typeface="+mn-lt"/>
          <a:ea typeface="+mn-ea"/>
          <a:cs typeface="+mn-cs"/>
        </a:defRPr>
      </a:lvl2pPr>
      <a:lvl3pPr marL="2672906" indent="-534581" algn="l" defTabSz="2138324" rtl="0" eaLnBrk="1" latinLnBrk="0" hangingPunct="1">
        <a:lnSpc>
          <a:spcPct val="90000"/>
        </a:lnSpc>
        <a:spcBef>
          <a:spcPts val="1169"/>
        </a:spcBef>
        <a:buFont typeface="Arial" panose="020B0604020202020204" pitchFamily="34" charset="0"/>
        <a:buChar char="•"/>
        <a:defRPr sz="4677" kern="1200">
          <a:solidFill>
            <a:schemeClr val="tx1"/>
          </a:solidFill>
          <a:latin typeface="+mn-lt"/>
          <a:ea typeface="+mn-ea"/>
          <a:cs typeface="+mn-cs"/>
        </a:defRPr>
      </a:lvl3pPr>
      <a:lvl4pPr marL="3742068"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4pPr>
      <a:lvl5pPr marL="4811230"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5pPr>
      <a:lvl6pPr marL="5880392"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6pPr>
      <a:lvl7pPr marL="6949554"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7pPr>
      <a:lvl8pPr marL="8018717"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8pPr>
      <a:lvl9pPr marL="9087879"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9pPr>
    </p:bodyStyle>
    <p:otherStyle>
      <a:defPPr>
        <a:defRPr lang="en-US"/>
      </a:defPPr>
      <a:lvl1pPr marL="0" algn="l" defTabSz="2138324" rtl="0" eaLnBrk="1" latinLnBrk="0" hangingPunct="1">
        <a:defRPr sz="4209" kern="1200">
          <a:solidFill>
            <a:schemeClr val="tx1"/>
          </a:solidFill>
          <a:latin typeface="+mn-lt"/>
          <a:ea typeface="+mn-ea"/>
          <a:cs typeface="+mn-cs"/>
        </a:defRPr>
      </a:lvl1pPr>
      <a:lvl2pPr marL="1069162" algn="l" defTabSz="2138324" rtl="0" eaLnBrk="1" latinLnBrk="0" hangingPunct="1">
        <a:defRPr sz="4209" kern="1200">
          <a:solidFill>
            <a:schemeClr val="tx1"/>
          </a:solidFill>
          <a:latin typeface="+mn-lt"/>
          <a:ea typeface="+mn-ea"/>
          <a:cs typeface="+mn-cs"/>
        </a:defRPr>
      </a:lvl2pPr>
      <a:lvl3pPr marL="2138324" algn="l" defTabSz="2138324" rtl="0" eaLnBrk="1" latinLnBrk="0" hangingPunct="1">
        <a:defRPr sz="4209" kern="1200">
          <a:solidFill>
            <a:schemeClr val="tx1"/>
          </a:solidFill>
          <a:latin typeface="+mn-lt"/>
          <a:ea typeface="+mn-ea"/>
          <a:cs typeface="+mn-cs"/>
        </a:defRPr>
      </a:lvl3pPr>
      <a:lvl4pPr marL="3207487" algn="l" defTabSz="2138324" rtl="0" eaLnBrk="1" latinLnBrk="0" hangingPunct="1">
        <a:defRPr sz="4209" kern="1200">
          <a:solidFill>
            <a:schemeClr val="tx1"/>
          </a:solidFill>
          <a:latin typeface="+mn-lt"/>
          <a:ea typeface="+mn-ea"/>
          <a:cs typeface="+mn-cs"/>
        </a:defRPr>
      </a:lvl4pPr>
      <a:lvl5pPr marL="4276649" algn="l" defTabSz="2138324" rtl="0" eaLnBrk="1" latinLnBrk="0" hangingPunct="1">
        <a:defRPr sz="4209" kern="1200">
          <a:solidFill>
            <a:schemeClr val="tx1"/>
          </a:solidFill>
          <a:latin typeface="+mn-lt"/>
          <a:ea typeface="+mn-ea"/>
          <a:cs typeface="+mn-cs"/>
        </a:defRPr>
      </a:lvl5pPr>
      <a:lvl6pPr marL="5345811" algn="l" defTabSz="2138324" rtl="0" eaLnBrk="1" latinLnBrk="0" hangingPunct="1">
        <a:defRPr sz="4209" kern="1200">
          <a:solidFill>
            <a:schemeClr val="tx1"/>
          </a:solidFill>
          <a:latin typeface="+mn-lt"/>
          <a:ea typeface="+mn-ea"/>
          <a:cs typeface="+mn-cs"/>
        </a:defRPr>
      </a:lvl6pPr>
      <a:lvl7pPr marL="6414973" algn="l" defTabSz="2138324" rtl="0" eaLnBrk="1" latinLnBrk="0" hangingPunct="1">
        <a:defRPr sz="4209" kern="1200">
          <a:solidFill>
            <a:schemeClr val="tx1"/>
          </a:solidFill>
          <a:latin typeface="+mn-lt"/>
          <a:ea typeface="+mn-ea"/>
          <a:cs typeface="+mn-cs"/>
        </a:defRPr>
      </a:lvl7pPr>
      <a:lvl8pPr marL="7484135" algn="l" defTabSz="2138324" rtl="0" eaLnBrk="1" latinLnBrk="0" hangingPunct="1">
        <a:defRPr sz="4209" kern="1200">
          <a:solidFill>
            <a:schemeClr val="tx1"/>
          </a:solidFill>
          <a:latin typeface="+mn-lt"/>
          <a:ea typeface="+mn-ea"/>
          <a:cs typeface="+mn-cs"/>
        </a:defRPr>
      </a:lvl8pPr>
      <a:lvl9pPr marL="8553298" algn="l" defTabSz="2138324" rtl="0" eaLnBrk="1" latinLnBrk="0" hangingPunct="1">
        <a:defRPr sz="4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
          <p:cNvSpPr>
            <a:spLocks noGrp="1"/>
          </p:cNvSpPr>
          <p:nvPr>
            <p:ph type="body" sz="quarter" idx="14"/>
          </p:nvPr>
        </p:nvSpPr>
        <p:spPr>
          <a:xfrm>
            <a:off x="783399" y="5483290"/>
            <a:ext cx="13609077" cy="21086595"/>
          </a:xfrm>
          <a:prstGeom prst="rect">
            <a:avLst/>
          </a:prstGeom>
          <a:gradFill>
            <a:gsLst>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lvl1pPr marL="0" indent="0">
              <a:buFont typeface="Arial" panose="020B0604020202020204" pitchFamily="34" charset="0"/>
              <a:buNone/>
              <a:defRPr sz="2400"/>
            </a:lvl1pPr>
          </a:lstStyle>
          <a:p>
            <a:r>
              <a:rPr lang="en-US" sz="3200" b="1" dirty="0" smtClean="0"/>
              <a:t>Background</a:t>
            </a:r>
          </a:p>
          <a:p>
            <a:r>
              <a:rPr lang="en-US" sz="2800" dirty="0"/>
              <a:t>In this project, two departments with a strong commitment to professionalism (Warwick Medical School and the Centre for Teacher Education) </a:t>
            </a:r>
            <a:r>
              <a:rPr lang="en-US" sz="2800" dirty="0" smtClean="0"/>
              <a:t>collaborated </a:t>
            </a:r>
            <a:r>
              <a:rPr lang="en-US" sz="2800" dirty="0"/>
              <a:t>to produce interactive and thought-provoking educational </a:t>
            </a:r>
            <a:r>
              <a:rPr lang="en-US" sz="2800" dirty="0" smtClean="0"/>
              <a:t>materials </a:t>
            </a:r>
            <a:r>
              <a:rPr lang="en-US" sz="2800" dirty="0"/>
              <a:t>relating to professional behaviours. </a:t>
            </a:r>
            <a:endParaRPr lang="en-US" sz="2800" dirty="0" smtClean="0"/>
          </a:p>
          <a:p>
            <a:r>
              <a:rPr lang="en-US" sz="2800" dirty="0" smtClean="0"/>
              <a:t>The </a:t>
            </a:r>
            <a:r>
              <a:rPr lang="en-US" sz="2800" dirty="0"/>
              <a:t>aim </a:t>
            </a:r>
            <a:r>
              <a:rPr lang="en-US" sz="2800" dirty="0" smtClean="0"/>
              <a:t>was </a:t>
            </a:r>
            <a:r>
              <a:rPr lang="en-US" sz="2800" dirty="0"/>
              <a:t>to create resources that </a:t>
            </a:r>
            <a:r>
              <a:rPr lang="en-US" sz="2800" dirty="0" smtClean="0"/>
              <a:t>could </a:t>
            </a:r>
            <a:r>
              <a:rPr lang="en-US" sz="2800" dirty="0"/>
              <a:t>be used across both the teaching and medical professions, demonstrating to students the common factors that apply to both professions, and helping them to develop their own knowledge, skills and attitudes in this important area</a:t>
            </a:r>
            <a:r>
              <a:rPr lang="en-US" sz="3200" dirty="0" smtClean="0"/>
              <a:t>.</a:t>
            </a:r>
          </a:p>
          <a:p>
            <a:r>
              <a:rPr lang="en-US" sz="3200" b="1" dirty="0" smtClean="0"/>
              <a:t>Methods</a:t>
            </a:r>
            <a:endParaRPr lang="en-US" sz="3200" b="1" dirty="0"/>
          </a:p>
          <a:p>
            <a:r>
              <a:rPr lang="en-US" sz="2800" dirty="0"/>
              <a:t>The </a:t>
            </a:r>
            <a:r>
              <a:rPr lang="en-US" sz="2800" dirty="0" smtClean="0"/>
              <a:t>research literature </a:t>
            </a:r>
            <a:r>
              <a:rPr lang="en-US" sz="2800" dirty="0"/>
              <a:t>suggests that students learn best how to act in a professional manner </a:t>
            </a:r>
            <a:r>
              <a:rPr lang="en-US" sz="2800" dirty="0" smtClean="0"/>
              <a:t>by…</a:t>
            </a:r>
          </a:p>
          <a:p>
            <a:endParaRPr lang="en-US" sz="3200" dirty="0"/>
          </a:p>
          <a:p>
            <a:endParaRPr lang="en-US" sz="3200" dirty="0" smtClean="0"/>
          </a:p>
          <a:p>
            <a:pPr marL="457200" indent="-457200">
              <a:buFont typeface="Arial" panose="020B0604020202020204" pitchFamily="34" charset="0"/>
              <a:buChar char="•"/>
            </a:pPr>
            <a:endParaRPr lang="en-US" sz="3200" dirty="0" smtClean="0"/>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endParaRPr lang="en-US" sz="3200" dirty="0" smtClean="0"/>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endParaRPr lang="en-US" sz="3200" dirty="0" smtClean="0"/>
          </a:p>
          <a:p>
            <a:pPr marL="457200" indent="-457200">
              <a:buFont typeface="Arial" panose="020B0604020202020204" pitchFamily="34" charset="0"/>
              <a:buChar char="•"/>
            </a:pPr>
            <a:endParaRPr lang="en-US" sz="3200" dirty="0"/>
          </a:p>
          <a:p>
            <a:endParaRPr lang="en-US" sz="3200" dirty="0" smtClean="0"/>
          </a:p>
          <a:p>
            <a:endParaRPr lang="en-US" sz="3200" dirty="0"/>
          </a:p>
          <a:p>
            <a:endParaRPr lang="en-US" sz="3200" dirty="0" smtClean="0"/>
          </a:p>
          <a:p>
            <a:endParaRPr lang="en-US" sz="3200" b="1" dirty="0" smtClean="0"/>
          </a:p>
          <a:p>
            <a:endParaRPr lang="en-US" sz="3200" b="1" dirty="0"/>
          </a:p>
          <a:p>
            <a:endParaRPr lang="en-US" sz="3200" b="1" dirty="0" smtClean="0"/>
          </a:p>
          <a:p>
            <a:r>
              <a:rPr lang="en-US" sz="3200" b="1" dirty="0" smtClean="0"/>
              <a:t>Results</a:t>
            </a:r>
          </a:p>
          <a:p>
            <a:r>
              <a:rPr lang="en-US" sz="2800" dirty="0" smtClean="0"/>
              <a:t>A total of 35 cases were generated, of which most are completed or in final development. </a:t>
            </a:r>
          </a:p>
          <a:p>
            <a:r>
              <a:rPr lang="en-US" sz="2800" dirty="0" smtClean="0"/>
              <a:t>Issues included a wide range of topics, a sample of which can be seen to the right. Because they were based on real scenarios, some actually needed further action in the real world (e.g. where a student had experienced discrimination but had not reported it before our project). </a:t>
            </a:r>
          </a:p>
          <a:p>
            <a:r>
              <a:rPr lang="en-US" sz="2800" dirty="0" smtClean="0"/>
              <a:t>Students were very motivated to help develop our professionalism curriculum, and believed that their authentic experiences could become useful learning opportunities for others. They enjoyed working on the project, and many felt their own professionalism skills had developed as a result. </a:t>
            </a:r>
            <a:endParaRPr lang="en-US" sz="3200" dirty="0"/>
          </a:p>
          <a:p>
            <a:endParaRPr lang="en-US" sz="3200" dirty="0"/>
          </a:p>
        </p:txBody>
      </p:sp>
      <p:sp>
        <p:nvSpPr>
          <p:cNvPr id="42" name="Text Placeholder 41"/>
          <p:cNvSpPr>
            <a:spLocks noGrp="1"/>
          </p:cNvSpPr>
          <p:nvPr>
            <p:ph type="body" sz="quarter" idx="18"/>
          </p:nvPr>
        </p:nvSpPr>
        <p:spPr>
          <a:xfrm>
            <a:off x="854845" y="734670"/>
            <a:ext cx="14058863" cy="3455193"/>
          </a:xfrm>
          <a:gradFill>
            <a:gsLst>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40000" lnSpcReduction="20000"/>
          </a:bodyPr>
          <a:lstStyle/>
          <a:p>
            <a:r>
              <a:rPr lang="en-US" sz="18000" dirty="0" smtClean="0"/>
              <a:t>Learning about professionalism – </a:t>
            </a:r>
          </a:p>
          <a:p>
            <a:r>
              <a:rPr lang="en-US" sz="18000" dirty="0" smtClean="0"/>
              <a:t>by students for students</a:t>
            </a:r>
          </a:p>
          <a:p>
            <a:r>
              <a:rPr lang="en-US" dirty="0" smtClean="0"/>
              <a:t>Medical students and </a:t>
            </a:r>
            <a:r>
              <a:rPr lang="en-US" dirty="0" smtClean="0"/>
              <a:t>student teachers developing professionalism teaching materials together</a:t>
            </a:r>
            <a:endParaRPr lang="en-US" dirty="0"/>
          </a:p>
        </p:txBody>
      </p:sp>
      <p:sp>
        <p:nvSpPr>
          <p:cNvPr id="41" name="Text Placeholder 40"/>
          <p:cNvSpPr>
            <a:spLocks noGrp="1"/>
          </p:cNvSpPr>
          <p:nvPr>
            <p:ph type="body" sz="quarter" idx="19"/>
          </p:nvPr>
        </p:nvSpPr>
        <p:spPr>
          <a:xfrm>
            <a:off x="876665" y="4339988"/>
            <a:ext cx="14037043" cy="737600"/>
          </a:xfrm>
          <a:prstGeom prst="rect">
            <a:avLst/>
          </a:prstGeom>
        </p:spPr>
        <p:txBody>
          <a:bodyPr/>
          <a:lstStyle/>
          <a:p>
            <a:r>
              <a:rPr lang="en-US" sz="2800" dirty="0" smtClean="0"/>
              <a:t>With thanks to WIHEA, The Warwick International Higher Education Academy </a:t>
            </a:r>
            <a:endParaRPr lang="en-US" sz="2800" dirty="0"/>
          </a:p>
          <a:p>
            <a:r>
              <a:rPr lang="en-US" sz="2800" dirty="0" smtClean="0"/>
              <a:t>Dr. AM Chilton, J Taylor, and the whole student team, listed below </a:t>
            </a:r>
            <a:endParaRPr lang="en-US" sz="2800" dirty="0"/>
          </a:p>
        </p:txBody>
      </p:sp>
      <p:sp>
        <p:nvSpPr>
          <p:cNvPr id="3" name="Cloud Callout 2"/>
          <p:cNvSpPr/>
          <p:nvPr/>
        </p:nvSpPr>
        <p:spPr>
          <a:xfrm>
            <a:off x="10139259" y="26569885"/>
            <a:ext cx="4772426" cy="3091990"/>
          </a:xfrm>
          <a:prstGeom prst="cloudCallout">
            <a:avLst>
              <a:gd name="adj1" fmla="val -48802"/>
              <a:gd name="adj2" fmla="val 517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i="1" dirty="0" smtClean="0"/>
              <a:t>‘Doing this project gave me a framework for dealing with professionalism issues in the workplace’</a:t>
            </a:r>
            <a:endParaRPr lang="en-GB" sz="2400" i="1" dirty="0"/>
          </a:p>
        </p:txBody>
      </p:sp>
      <p:sp>
        <p:nvSpPr>
          <p:cNvPr id="10" name="Cloud Callout 9"/>
          <p:cNvSpPr/>
          <p:nvPr/>
        </p:nvSpPr>
        <p:spPr>
          <a:xfrm>
            <a:off x="537822" y="26331270"/>
            <a:ext cx="5449158" cy="3330605"/>
          </a:xfrm>
          <a:prstGeom prst="cloudCallout">
            <a:avLst>
              <a:gd name="adj1" fmla="val 30164"/>
              <a:gd name="adj2" fmla="val 546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i="1" dirty="0" smtClean="0"/>
              <a:t>‘The students came up with so many great ideas – having students produce the cases from their own real life experience was very important’ </a:t>
            </a:r>
            <a:endParaRPr lang="en-GB" sz="2400" i="1" dirty="0"/>
          </a:p>
        </p:txBody>
      </p:sp>
      <p:sp>
        <p:nvSpPr>
          <p:cNvPr id="5" name="Rectangle 4"/>
          <p:cNvSpPr/>
          <p:nvPr/>
        </p:nvSpPr>
        <p:spPr>
          <a:xfrm>
            <a:off x="1089229" y="11624398"/>
            <a:ext cx="3910400" cy="140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t>Discussing </a:t>
            </a:r>
            <a:r>
              <a:rPr lang="en-US" sz="2800" b="1" dirty="0"/>
              <a:t>real issues </a:t>
            </a:r>
            <a:r>
              <a:rPr lang="en-US" sz="2800" dirty="0"/>
              <a:t>and cases</a:t>
            </a:r>
            <a:endParaRPr lang="en-US" sz="2800" dirty="0"/>
          </a:p>
        </p:txBody>
      </p:sp>
      <p:sp>
        <p:nvSpPr>
          <p:cNvPr id="6" name="Rectangle 5"/>
          <p:cNvSpPr/>
          <p:nvPr/>
        </p:nvSpPr>
        <p:spPr>
          <a:xfrm>
            <a:off x="7839629" y="11485721"/>
            <a:ext cx="5496148" cy="1683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t>Our </a:t>
            </a:r>
            <a:r>
              <a:rPr lang="en-US" sz="2800" dirty="0"/>
              <a:t>students generated real cases, based on their </a:t>
            </a:r>
            <a:r>
              <a:rPr lang="en-US" sz="2800" dirty="0" smtClean="0"/>
              <a:t>own experiences </a:t>
            </a:r>
            <a:endParaRPr lang="en-US" sz="2800" dirty="0"/>
          </a:p>
        </p:txBody>
      </p:sp>
      <p:sp>
        <p:nvSpPr>
          <p:cNvPr id="7" name="Right Arrow 6"/>
          <p:cNvSpPr/>
          <p:nvPr/>
        </p:nvSpPr>
        <p:spPr>
          <a:xfrm>
            <a:off x="4999629" y="12007090"/>
            <a:ext cx="2743200" cy="7598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1132763" y="14606040"/>
            <a:ext cx="3821373" cy="19136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t>Discussing professionalism </a:t>
            </a:r>
            <a:r>
              <a:rPr lang="en-US" sz="2800" dirty="0"/>
              <a:t>dilemmas in a </a:t>
            </a:r>
            <a:r>
              <a:rPr lang="en-US" sz="2800" b="1" dirty="0"/>
              <a:t>safe group setting</a:t>
            </a:r>
          </a:p>
        </p:txBody>
      </p:sp>
      <p:sp>
        <p:nvSpPr>
          <p:cNvPr id="18" name="Rectangle 17"/>
          <p:cNvSpPr/>
          <p:nvPr/>
        </p:nvSpPr>
        <p:spPr>
          <a:xfrm>
            <a:off x="7742243" y="13620465"/>
            <a:ext cx="5593533" cy="39312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t>Cases were developed to produce thought-provoking educational scenarios for use in small group sessions.</a:t>
            </a:r>
          </a:p>
          <a:p>
            <a:r>
              <a:rPr lang="en-US" sz="2800" dirty="0" smtClean="0"/>
              <a:t>The cases were designed  to encourage group discussion and debate. A mix of formats was used (interactive </a:t>
            </a:r>
            <a:r>
              <a:rPr lang="en-US" sz="2800" dirty="0"/>
              <a:t>slides, audio and video </a:t>
            </a:r>
            <a:r>
              <a:rPr lang="en-US" sz="2800" dirty="0" smtClean="0"/>
              <a:t>presentations). </a:t>
            </a:r>
            <a:endParaRPr lang="en-US" sz="2800" dirty="0"/>
          </a:p>
        </p:txBody>
      </p:sp>
      <p:sp>
        <p:nvSpPr>
          <p:cNvPr id="19" name="Rectangle 18"/>
          <p:cNvSpPr/>
          <p:nvPr/>
        </p:nvSpPr>
        <p:spPr>
          <a:xfrm>
            <a:off x="1059553" y="18446701"/>
            <a:ext cx="3880723" cy="140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t>Learning from </a:t>
            </a:r>
            <a:r>
              <a:rPr lang="en-US" sz="2800" b="1" dirty="0" smtClean="0"/>
              <a:t>role models</a:t>
            </a:r>
            <a:endParaRPr lang="en-US" sz="2800" b="1" dirty="0"/>
          </a:p>
        </p:txBody>
      </p:sp>
      <p:sp>
        <p:nvSpPr>
          <p:cNvPr id="20" name="Rectangle 19"/>
          <p:cNvSpPr/>
          <p:nvPr/>
        </p:nvSpPr>
        <p:spPr>
          <a:xfrm>
            <a:off x="7697336" y="18137128"/>
            <a:ext cx="5638441" cy="27847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t>Guidance </a:t>
            </a:r>
            <a:r>
              <a:rPr lang="en-US" sz="2800" dirty="0"/>
              <a:t>and advice was </a:t>
            </a:r>
            <a:r>
              <a:rPr lang="en-US" sz="2800" dirty="0" smtClean="0"/>
              <a:t>provided at the end of each </a:t>
            </a:r>
            <a:r>
              <a:rPr lang="en-US" sz="2800" dirty="0"/>
              <a:t>case presentation so that students could learn the most professional way to act in each scenario</a:t>
            </a:r>
            <a:endParaRPr lang="en-US" sz="2800" dirty="0"/>
          </a:p>
        </p:txBody>
      </p:sp>
      <p:sp>
        <p:nvSpPr>
          <p:cNvPr id="22" name="Right Arrow 21"/>
          <p:cNvSpPr/>
          <p:nvPr/>
        </p:nvSpPr>
        <p:spPr>
          <a:xfrm>
            <a:off x="4999629" y="14931510"/>
            <a:ext cx="2743200" cy="7598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ight Arrow 22"/>
          <p:cNvSpPr/>
          <p:nvPr/>
        </p:nvSpPr>
        <p:spPr>
          <a:xfrm>
            <a:off x="4954135" y="18769621"/>
            <a:ext cx="2743200" cy="7598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loud Callout 23"/>
          <p:cNvSpPr/>
          <p:nvPr/>
        </p:nvSpPr>
        <p:spPr>
          <a:xfrm>
            <a:off x="5550174" y="26200553"/>
            <a:ext cx="4690023" cy="3442504"/>
          </a:xfrm>
          <a:prstGeom prst="cloudCallout">
            <a:avLst>
              <a:gd name="adj1" fmla="val -2712"/>
              <a:gd name="adj2" fmla="val 614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i="1" dirty="0" smtClean="0"/>
              <a:t>‘Generating scenarios was easy…it was much harder to pin down the right way to behave for each case’ </a:t>
            </a:r>
            <a:endParaRPr lang="en-GB" sz="2400" i="1" dirty="0"/>
          </a:p>
        </p:txBody>
      </p:sp>
      <p:pic>
        <p:nvPicPr>
          <p:cNvPr id="9" name="Picture 8"/>
          <p:cNvPicPr>
            <a:picLocks noChangeAspect="1"/>
          </p:cNvPicPr>
          <p:nvPr/>
        </p:nvPicPr>
        <p:blipFill>
          <a:blip r:embed="rId2"/>
          <a:stretch>
            <a:fillRect/>
          </a:stretch>
        </p:blipFill>
        <p:spPr>
          <a:xfrm>
            <a:off x="14921630" y="9713532"/>
            <a:ext cx="5987899" cy="4205666"/>
          </a:xfrm>
          <a:prstGeom prst="rect">
            <a:avLst/>
          </a:prstGeom>
        </p:spPr>
      </p:pic>
      <p:pic>
        <p:nvPicPr>
          <p:cNvPr id="11" name="Picture 10"/>
          <p:cNvPicPr>
            <a:picLocks noChangeAspect="1"/>
          </p:cNvPicPr>
          <p:nvPr/>
        </p:nvPicPr>
        <p:blipFill>
          <a:blip r:embed="rId3"/>
          <a:stretch>
            <a:fillRect/>
          </a:stretch>
        </p:blipFill>
        <p:spPr>
          <a:xfrm>
            <a:off x="14970541" y="14423865"/>
            <a:ext cx="5938988" cy="3403755"/>
          </a:xfrm>
          <a:prstGeom prst="rect">
            <a:avLst/>
          </a:prstGeom>
        </p:spPr>
      </p:pic>
      <p:pic>
        <p:nvPicPr>
          <p:cNvPr id="15" name="Picture 14"/>
          <p:cNvPicPr>
            <a:picLocks noChangeAspect="1"/>
          </p:cNvPicPr>
          <p:nvPr/>
        </p:nvPicPr>
        <p:blipFill>
          <a:blip r:embed="rId4"/>
          <a:stretch>
            <a:fillRect/>
          </a:stretch>
        </p:blipFill>
        <p:spPr>
          <a:xfrm>
            <a:off x="14942124" y="18332287"/>
            <a:ext cx="5967405" cy="3733571"/>
          </a:xfrm>
          <a:prstGeom prst="rect">
            <a:avLst/>
          </a:prstGeom>
        </p:spPr>
      </p:pic>
      <p:pic>
        <p:nvPicPr>
          <p:cNvPr id="16" name="Picture 15"/>
          <p:cNvPicPr>
            <a:picLocks noChangeAspect="1"/>
          </p:cNvPicPr>
          <p:nvPr/>
        </p:nvPicPr>
        <p:blipFill>
          <a:blip r:embed="rId5"/>
          <a:stretch>
            <a:fillRect/>
          </a:stretch>
        </p:blipFill>
        <p:spPr>
          <a:xfrm>
            <a:off x="14820666" y="5703005"/>
            <a:ext cx="6133292" cy="3442460"/>
          </a:xfrm>
          <a:prstGeom prst="rect">
            <a:avLst/>
          </a:prstGeom>
        </p:spPr>
      </p:pic>
      <p:pic>
        <p:nvPicPr>
          <p:cNvPr id="26" name="Picture 25"/>
          <p:cNvPicPr>
            <a:picLocks noChangeAspect="1"/>
          </p:cNvPicPr>
          <p:nvPr/>
        </p:nvPicPr>
        <p:blipFill>
          <a:blip r:embed="rId6"/>
          <a:stretch>
            <a:fillRect/>
          </a:stretch>
        </p:blipFill>
        <p:spPr>
          <a:xfrm>
            <a:off x="14936432" y="22817987"/>
            <a:ext cx="5938988" cy="3445525"/>
          </a:xfrm>
          <a:prstGeom prst="rect">
            <a:avLst/>
          </a:prstGeom>
        </p:spPr>
      </p:pic>
      <p:sp>
        <p:nvSpPr>
          <p:cNvPr id="27" name="TextBox 26"/>
          <p:cNvSpPr txBox="1"/>
          <p:nvPr/>
        </p:nvSpPr>
        <p:spPr>
          <a:xfrm>
            <a:off x="14990588" y="9074632"/>
            <a:ext cx="5387469" cy="369332"/>
          </a:xfrm>
          <a:prstGeom prst="rect">
            <a:avLst/>
          </a:prstGeom>
          <a:noFill/>
        </p:spPr>
        <p:txBody>
          <a:bodyPr wrap="square" rtlCol="0">
            <a:spAutoFit/>
          </a:bodyPr>
          <a:lstStyle/>
          <a:p>
            <a:r>
              <a:rPr lang="en-GB" sz="1800" dirty="0" smtClean="0"/>
              <a:t>A medical student encounters a racist patient...</a:t>
            </a:r>
            <a:endParaRPr lang="en-GB" sz="1800" dirty="0"/>
          </a:p>
        </p:txBody>
      </p:sp>
      <p:sp>
        <p:nvSpPr>
          <p:cNvPr id="33" name="TextBox 32"/>
          <p:cNvSpPr txBox="1"/>
          <p:nvPr/>
        </p:nvSpPr>
        <p:spPr>
          <a:xfrm>
            <a:off x="14911685" y="13868755"/>
            <a:ext cx="5387469" cy="369332"/>
          </a:xfrm>
          <a:prstGeom prst="rect">
            <a:avLst/>
          </a:prstGeom>
          <a:noFill/>
        </p:spPr>
        <p:txBody>
          <a:bodyPr wrap="square" rtlCol="0">
            <a:spAutoFit/>
          </a:bodyPr>
          <a:lstStyle/>
          <a:p>
            <a:r>
              <a:rPr lang="en-GB" sz="1800" dirty="0" smtClean="0"/>
              <a:t>A professional gets offered a lovely gift…</a:t>
            </a:r>
            <a:endParaRPr lang="en-GB" sz="1800" dirty="0"/>
          </a:p>
        </p:txBody>
      </p:sp>
      <p:sp>
        <p:nvSpPr>
          <p:cNvPr id="34" name="TextBox 33"/>
          <p:cNvSpPr txBox="1"/>
          <p:nvPr/>
        </p:nvSpPr>
        <p:spPr>
          <a:xfrm>
            <a:off x="14957811" y="17828732"/>
            <a:ext cx="5818208" cy="369332"/>
          </a:xfrm>
          <a:prstGeom prst="rect">
            <a:avLst/>
          </a:prstGeom>
          <a:noFill/>
        </p:spPr>
        <p:txBody>
          <a:bodyPr wrap="square" rtlCol="0">
            <a:spAutoFit/>
          </a:bodyPr>
          <a:lstStyle/>
          <a:p>
            <a:r>
              <a:rPr lang="en-GB" sz="1800" dirty="0" smtClean="0"/>
              <a:t>A student signs in to a mandatory lecture, then leaves…...</a:t>
            </a:r>
            <a:endParaRPr lang="en-GB" sz="1800" dirty="0"/>
          </a:p>
        </p:txBody>
      </p:sp>
      <p:sp>
        <p:nvSpPr>
          <p:cNvPr id="35" name="TextBox 34"/>
          <p:cNvSpPr txBox="1"/>
          <p:nvPr/>
        </p:nvSpPr>
        <p:spPr>
          <a:xfrm>
            <a:off x="14921629" y="22073151"/>
            <a:ext cx="6364751" cy="646331"/>
          </a:xfrm>
          <a:prstGeom prst="rect">
            <a:avLst/>
          </a:prstGeom>
          <a:noFill/>
        </p:spPr>
        <p:txBody>
          <a:bodyPr wrap="square" rtlCol="0">
            <a:spAutoFit/>
          </a:bodyPr>
          <a:lstStyle/>
          <a:p>
            <a:r>
              <a:rPr lang="en-GB" sz="1800" dirty="0" smtClean="0"/>
              <a:t>A parent complains about a student teacher taking her daughter’s class…</a:t>
            </a:r>
            <a:endParaRPr lang="en-GB" sz="1800" dirty="0"/>
          </a:p>
        </p:txBody>
      </p:sp>
      <p:sp>
        <p:nvSpPr>
          <p:cNvPr id="36" name="TextBox 35"/>
          <p:cNvSpPr txBox="1"/>
          <p:nvPr/>
        </p:nvSpPr>
        <p:spPr>
          <a:xfrm>
            <a:off x="14968377" y="26200553"/>
            <a:ext cx="6364751" cy="369332"/>
          </a:xfrm>
          <a:prstGeom prst="rect">
            <a:avLst/>
          </a:prstGeom>
          <a:noFill/>
        </p:spPr>
        <p:txBody>
          <a:bodyPr wrap="square" rtlCol="0">
            <a:spAutoFit/>
          </a:bodyPr>
          <a:lstStyle/>
          <a:p>
            <a:r>
              <a:rPr lang="en-GB" sz="1800" dirty="0" smtClean="0"/>
              <a:t>A student lies about his teaching experience in a job interview…</a:t>
            </a:r>
            <a:endParaRPr lang="en-GB" sz="1800" dirty="0"/>
          </a:p>
        </p:txBody>
      </p:sp>
      <p:sp>
        <p:nvSpPr>
          <p:cNvPr id="28" name="TextBox 27"/>
          <p:cNvSpPr txBox="1"/>
          <p:nvPr/>
        </p:nvSpPr>
        <p:spPr>
          <a:xfrm>
            <a:off x="14936432" y="27131749"/>
            <a:ext cx="6017526" cy="1754326"/>
          </a:xfrm>
          <a:prstGeom prst="rect">
            <a:avLst/>
          </a:prstGeom>
          <a:noFill/>
        </p:spPr>
        <p:txBody>
          <a:bodyPr wrap="square" rtlCol="0">
            <a:spAutoFit/>
          </a:bodyPr>
          <a:lstStyle/>
          <a:p>
            <a:r>
              <a:rPr lang="en-GB" sz="1800" dirty="0" smtClean="0"/>
              <a:t>With thanks to the fantastic student team who developed the case material:</a:t>
            </a:r>
          </a:p>
          <a:p>
            <a:r>
              <a:rPr lang="en-GB" sz="1800" dirty="0" smtClean="0"/>
              <a:t>Samantha Chan, Richard Ford, Madhu Rangaraju, Felicity Davies, James Bloomfield, Dean Skutela, Alex Menzies, Jordan Moss, Lin Chang, Stuart Hamner, Romy Garbutt, Christopher Evans, Becky Riddle, Laura Richards, Jenardan Sellathurai</a:t>
            </a:r>
            <a:endParaRPr lang="en-GB" sz="1800" dirty="0"/>
          </a:p>
        </p:txBody>
      </p:sp>
    </p:spTree>
    <p:extLst>
      <p:ext uri="{BB962C8B-B14F-4D97-AF65-F5344CB8AC3E}">
        <p14:creationId xmlns:p14="http://schemas.microsoft.com/office/powerpoint/2010/main" val="141831233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ndow layout 1">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3790</TotalTime>
  <Words>532</Words>
  <Application>Microsoft Office PowerPoint</Application>
  <PresentationFormat>Custom</PresentationFormat>
  <Paragraphs>45</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window layout 1</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Feeley, Anne-Marie</cp:lastModifiedBy>
  <cp:revision>85</cp:revision>
  <dcterms:created xsi:type="dcterms:W3CDTF">2017-07-31T15:54:15Z</dcterms:created>
  <dcterms:modified xsi:type="dcterms:W3CDTF">2018-09-20T16:28:39Z</dcterms:modified>
</cp:coreProperties>
</file>