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9DF3"/>
    <a:srgbClr val="F5B9FA"/>
    <a:srgbClr val="F4B6FA"/>
    <a:srgbClr val="EF67F4"/>
    <a:srgbClr val="4C92D1"/>
    <a:srgbClr val="F7CBFB"/>
    <a:srgbClr val="F160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3F2B5A-7DD2-41ED-8C07-1028BD53344E}" v="11" dt="2022-06-27T01:02:27.896"/>
    <p1510:client id="{966574BB-1712-4F52-B715-1663754728CF}" v="1" dt="2022-06-27T00:47:50.046"/>
    <p1510:client id="{A4BBB608-88FE-4F54-8D18-C9CB546DE50E}" v="27" dt="2022-06-26T22:44:01.595"/>
    <p1510:client id="{D11F3085-473A-4466-A0AE-D6DA99BAD809}" v="373" dt="2022-06-26T19:19:51.414"/>
    <p1510:client id="{F2FC18D5-FE94-2F4A-A4CB-041F99E26B0F}" v="1" dt="2022-06-27T00:59:29.746"/>
    <p1510:client id="{F39093BB-0F41-E029-6425-CDBA067FD737}" v="2077" dt="2022-06-26T15:56:02.9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7"/>
  </p:normalViewPr>
  <p:slideViewPr>
    <p:cSldViewPr snapToGrid="0">
      <p:cViewPr varScale="1">
        <p:scale>
          <a:sx n="110" d="100"/>
          <a:sy n="110" d="100"/>
        </p:scale>
        <p:origin x="-14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6C948E-709C-4B33-8494-86288C1CA6E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953BC7FA-C225-4312-B820-A2C1153BC56D}">
      <dgm:prSet phldrT="[Text]"/>
      <dgm:spPr/>
      <dgm:t>
        <a:bodyPr/>
        <a:lstStyle/>
        <a:p>
          <a:r>
            <a:rPr lang="en-GB"/>
            <a:t>Economic</a:t>
          </a:r>
        </a:p>
      </dgm:t>
    </dgm:pt>
    <dgm:pt modelId="{5E9CC3C6-A9F0-4115-BBD3-69BADAE2BFE6}" type="parTrans" cxnId="{E69223DC-3D92-42BD-9AF8-46ED7A54C17C}">
      <dgm:prSet/>
      <dgm:spPr/>
      <dgm:t>
        <a:bodyPr/>
        <a:lstStyle/>
        <a:p>
          <a:endParaRPr lang="en-GB"/>
        </a:p>
      </dgm:t>
    </dgm:pt>
    <dgm:pt modelId="{6E8B4646-E6A6-4A59-B899-CF7961E72525}" type="sibTrans" cxnId="{E69223DC-3D92-42BD-9AF8-46ED7A54C17C}">
      <dgm:prSet/>
      <dgm:spPr/>
      <dgm:t>
        <a:bodyPr/>
        <a:lstStyle/>
        <a:p>
          <a:endParaRPr lang="en-GB"/>
        </a:p>
      </dgm:t>
    </dgm:pt>
    <dgm:pt modelId="{FE27CC1E-ED11-49DA-92F4-AC4AFC296405}">
      <dgm:prSet phldrT="[Text]"/>
      <dgm:spPr>
        <a:solidFill>
          <a:srgbClr val="00B0F0">
            <a:alpha val="50000"/>
          </a:srgbClr>
        </a:solidFill>
      </dgm:spPr>
      <dgm:t>
        <a:bodyPr/>
        <a:lstStyle/>
        <a:p>
          <a:r>
            <a:rPr lang="en-GB"/>
            <a:t>Social</a:t>
          </a:r>
        </a:p>
      </dgm:t>
    </dgm:pt>
    <dgm:pt modelId="{D96D0445-4908-422A-A0F3-97875DA32553}" type="parTrans" cxnId="{C95B3C84-90AD-43A2-A6B5-1B332CA4D715}">
      <dgm:prSet/>
      <dgm:spPr/>
      <dgm:t>
        <a:bodyPr/>
        <a:lstStyle/>
        <a:p>
          <a:endParaRPr lang="en-GB"/>
        </a:p>
      </dgm:t>
    </dgm:pt>
    <dgm:pt modelId="{646AB504-FA16-407E-842C-442ACC4EE5E0}" type="sibTrans" cxnId="{C95B3C84-90AD-43A2-A6B5-1B332CA4D715}">
      <dgm:prSet/>
      <dgm:spPr/>
      <dgm:t>
        <a:bodyPr/>
        <a:lstStyle/>
        <a:p>
          <a:endParaRPr lang="en-GB"/>
        </a:p>
      </dgm:t>
    </dgm:pt>
    <dgm:pt modelId="{3BECB9CA-6E86-455D-964A-D9974D795527}">
      <dgm:prSet phldrT="[Text]"/>
      <dgm:spPr>
        <a:solidFill>
          <a:schemeClr val="accent6">
            <a:lumMod val="60000"/>
            <a:lumOff val="40000"/>
            <a:alpha val="50000"/>
          </a:schemeClr>
        </a:solidFill>
      </dgm:spPr>
      <dgm:t>
        <a:bodyPr/>
        <a:lstStyle/>
        <a:p>
          <a:r>
            <a:rPr lang="en-GB"/>
            <a:t>Environment </a:t>
          </a:r>
        </a:p>
      </dgm:t>
    </dgm:pt>
    <dgm:pt modelId="{2924B129-93F2-41B2-974E-D3C3AE2F8248}" type="parTrans" cxnId="{704BB68D-BE38-4C30-816D-67C16B0E3301}">
      <dgm:prSet/>
      <dgm:spPr/>
      <dgm:t>
        <a:bodyPr/>
        <a:lstStyle/>
        <a:p>
          <a:endParaRPr lang="en-GB"/>
        </a:p>
      </dgm:t>
    </dgm:pt>
    <dgm:pt modelId="{8FA2FF2C-1F18-4E6C-BB9E-D6EC228D4E9F}" type="sibTrans" cxnId="{704BB68D-BE38-4C30-816D-67C16B0E3301}">
      <dgm:prSet/>
      <dgm:spPr/>
      <dgm:t>
        <a:bodyPr/>
        <a:lstStyle/>
        <a:p>
          <a:endParaRPr lang="en-GB"/>
        </a:p>
      </dgm:t>
    </dgm:pt>
    <dgm:pt modelId="{B84CDF28-6E68-4F87-8223-303776953C39}" type="pres">
      <dgm:prSet presAssocID="{BC6C948E-709C-4B33-8494-86288C1CA6E9}" presName="Name0" presStyleCnt="0">
        <dgm:presLayoutVars>
          <dgm:chMax val="7"/>
          <dgm:dir/>
          <dgm:resizeHandles val="exact"/>
        </dgm:presLayoutVars>
      </dgm:prSet>
      <dgm:spPr/>
    </dgm:pt>
    <dgm:pt modelId="{64CA1794-C81F-488D-96DC-DEB514846701}" type="pres">
      <dgm:prSet presAssocID="{BC6C948E-709C-4B33-8494-86288C1CA6E9}" presName="ellipse1" presStyleLbl="vennNode1" presStyleIdx="0" presStyleCnt="3">
        <dgm:presLayoutVars>
          <dgm:bulletEnabled val="1"/>
        </dgm:presLayoutVars>
      </dgm:prSet>
      <dgm:spPr/>
    </dgm:pt>
    <dgm:pt modelId="{1129FF3C-83F6-4DFA-B930-C1C59248C71B}" type="pres">
      <dgm:prSet presAssocID="{BC6C948E-709C-4B33-8494-86288C1CA6E9}" presName="ellipse2" presStyleLbl="vennNode1" presStyleIdx="1" presStyleCnt="3" custLinFactNeighborX="-3792" custLinFactNeighborY="-11159">
        <dgm:presLayoutVars>
          <dgm:bulletEnabled val="1"/>
        </dgm:presLayoutVars>
      </dgm:prSet>
      <dgm:spPr/>
    </dgm:pt>
    <dgm:pt modelId="{C63C3199-461F-4F06-B49F-664F2610A4B0}" type="pres">
      <dgm:prSet presAssocID="{BC6C948E-709C-4B33-8494-86288C1CA6E9}" presName="ellipse3" presStyleLbl="vennNode1" presStyleIdx="2" presStyleCnt="3" custScaleX="103508" custScaleY="100275" custLinFactNeighborX="-10896" custLinFactNeighborY="307">
        <dgm:presLayoutVars>
          <dgm:bulletEnabled val="1"/>
        </dgm:presLayoutVars>
      </dgm:prSet>
      <dgm:spPr/>
    </dgm:pt>
  </dgm:ptLst>
  <dgm:cxnLst>
    <dgm:cxn modelId="{678E1C0B-9B10-40AF-91F4-69CE267AF41F}" type="presOf" srcId="{BC6C948E-709C-4B33-8494-86288C1CA6E9}" destId="{B84CDF28-6E68-4F87-8223-303776953C39}" srcOrd="0" destOrd="0" presId="urn:microsoft.com/office/officeart/2005/8/layout/rings+Icon"/>
    <dgm:cxn modelId="{3737BD52-80EF-4807-973A-0F223D13CB6B}" type="presOf" srcId="{FE27CC1E-ED11-49DA-92F4-AC4AFC296405}" destId="{1129FF3C-83F6-4DFA-B930-C1C59248C71B}" srcOrd="0" destOrd="0" presId="urn:microsoft.com/office/officeart/2005/8/layout/rings+Icon"/>
    <dgm:cxn modelId="{C95B3C84-90AD-43A2-A6B5-1B332CA4D715}" srcId="{BC6C948E-709C-4B33-8494-86288C1CA6E9}" destId="{FE27CC1E-ED11-49DA-92F4-AC4AFC296405}" srcOrd="1" destOrd="0" parTransId="{D96D0445-4908-422A-A0F3-97875DA32553}" sibTransId="{646AB504-FA16-407E-842C-442ACC4EE5E0}"/>
    <dgm:cxn modelId="{704BB68D-BE38-4C30-816D-67C16B0E3301}" srcId="{BC6C948E-709C-4B33-8494-86288C1CA6E9}" destId="{3BECB9CA-6E86-455D-964A-D9974D795527}" srcOrd="2" destOrd="0" parTransId="{2924B129-93F2-41B2-974E-D3C3AE2F8248}" sibTransId="{8FA2FF2C-1F18-4E6C-BB9E-D6EC228D4E9F}"/>
    <dgm:cxn modelId="{3FA20FDB-B918-49D9-8CDB-57D053D8FB96}" type="presOf" srcId="{3BECB9CA-6E86-455D-964A-D9974D795527}" destId="{C63C3199-461F-4F06-B49F-664F2610A4B0}" srcOrd="0" destOrd="0" presId="urn:microsoft.com/office/officeart/2005/8/layout/rings+Icon"/>
    <dgm:cxn modelId="{E69223DC-3D92-42BD-9AF8-46ED7A54C17C}" srcId="{BC6C948E-709C-4B33-8494-86288C1CA6E9}" destId="{953BC7FA-C225-4312-B820-A2C1153BC56D}" srcOrd="0" destOrd="0" parTransId="{5E9CC3C6-A9F0-4115-BBD3-69BADAE2BFE6}" sibTransId="{6E8B4646-E6A6-4A59-B899-CF7961E72525}"/>
    <dgm:cxn modelId="{945AE0FC-61FA-4920-AB45-9F309450EF67}" type="presOf" srcId="{953BC7FA-C225-4312-B820-A2C1153BC56D}" destId="{64CA1794-C81F-488D-96DC-DEB514846701}" srcOrd="0" destOrd="0" presId="urn:microsoft.com/office/officeart/2005/8/layout/rings+Icon"/>
    <dgm:cxn modelId="{8DED0704-6C69-4E73-BB3A-169EE29C6566}" type="presParOf" srcId="{B84CDF28-6E68-4F87-8223-303776953C39}" destId="{64CA1794-C81F-488D-96DC-DEB514846701}" srcOrd="0" destOrd="0" presId="urn:microsoft.com/office/officeart/2005/8/layout/rings+Icon"/>
    <dgm:cxn modelId="{5B31894A-98EB-4E2B-806E-908E89B99941}" type="presParOf" srcId="{B84CDF28-6E68-4F87-8223-303776953C39}" destId="{1129FF3C-83F6-4DFA-B930-C1C59248C71B}" srcOrd="1" destOrd="0" presId="urn:microsoft.com/office/officeart/2005/8/layout/rings+Icon"/>
    <dgm:cxn modelId="{B3879D16-5347-47E4-83C5-3086C7F87322}" type="presParOf" srcId="{B84CDF28-6E68-4F87-8223-303776953C39}" destId="{C63C3199-461F-4F06-B49F-664F2610A4B0}" srcOrd="2"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A1794-C81F-488D-96DC-DEB514846701}">
      <dsp:nvSpPr>
        <dsp:cNvPr id="0" name=""/>
        <dsp:cNvSpPr/>
      </dsp:nvSpPr>
      <dsp:spPr>
        <a:xfrm>
          <a:off x="697963" y="550"/>
          <a:ext cx="800702" cy="80069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700" kern="1200"/>
            <a:t>Economic</a:t>
          </a:r>
        </a:p>
      </dsp:txBody>
      <dsp:txXfrm>
        <a:off x="815223" y="117808"/>
        <a:ext cx="566182" cy="566175"/>
      </dsp:txXfrm>
    </dsp:sp>
    <dsp:sp modelId="{1129FF3C-83F6-4DFA-B930-C1C59248C71B}">
      <dsp:nvSpPr>
        <dsp:cNvPr id="0" name=""/>
        <dsp:cNvSpPr/>
      </dsp:nvSpPr>
      <dsp:spPr>
        <a:xfrm>
          <a:off x="1079729" y="445218"/>
          <a:ext cx="800702" cy="800691"/>
        </a:xfrm>
        <a:prstGeom prst="ellipse">
          <a:avLst/>
        </a:prstGeom>
        <a:solidFill>
          <a:srgbClr val="00B0F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700" kern="1200"/>
            <a:t>Social</a:t>
          </a:r>
        </a:p>
      </dsp:txBody>
      <dsp:txXfrm>
        <a:off x="1196989" y="562476"/>
        <a:ext cx="566182" cy="566175"/>
      </dsp:txXfrm>
    </dsp:sp>
    <dsp:sp modelId="{C63C3199-461F-4F06-B49F-664F2610A4B0}">
      <dsp:nvSpPr>
        <dsp:cNvPr id="0" name=""/>
        <dsp:cNvSpPr/>
      </dsp:nvSpPr>
      <dsp:spPr>
        <a:xfrm>
          <a:off x="1420445" y="1907"/>
          <a:ext cx="828791" cy="802893"/>
        </a:xfrm>
        <a:prstGeom prst="ellipse">
          <a:avLst/>
        </a:prstGeom>
        <a:solidFill>
          <a:schemeClr val="accent6">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700" kern="1200"/>
            <a:t>Environment </a:t>
          </a:r>
        </a:p>
      </dsp:txBody>
      <dsp:txXfrm>
        <a:off x="1541819" y="119488"/>
        <a:ext cx="586043" cy="567731"/>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C5A193-937C-4246-95D8-BAF711A48977}" type="datetimeFigureOut">
              <a:t>6/27/22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2ABB40-2188-431C-9100-D71B6035F9AB}" type="slidenum">
              <a:t>‹#›</a:t>
            </a:fld>
            <a:endParaRPr lang="zh-CN" altLang="en-US"/>
          </a:p>
        </p:txBody>
      </p:sp>
    </p:spTree>
    <p:extLst>
      <p:ext uri="{BB962C8B-B14F-4D97-AF65-F5344CB8AC3E}">
        <p14:creationId xmlns:p14="http://schemas.microsoft.com/office/powerpoint/2010/main" val="441696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atin typeface="Calibri"/>
              <a:cs typeface="Calibri"/>
            </a:endParaRPr>
          </a:p>
        </p:txBody>
      </p:sp>
      <p:sp>
        <p:nvSpPr>
          <p:cNvPr id="4" name="灯片编号占位符 3"/>
          <p:cNvSpPr>
            <a:spLocks noGrp="1"/>
          </p:cNvSpPr>
          <p:nvPr>
            <p:ph type="sldNum" sz="quarter" idx="5"/>
          </p:nvPr>
        </p:nvSpPr>
        <p:spPr/>
        <p:txBody>
          <a:bodyPr/>
          <a:lstStyle/>
          <a:p>
            <a:fld id="{752ABB40-2188-431C-9100-D71B6035F9AB}" type="slidenum">
              <a:t>1</a:t>
            </a:fld>
            <a:endParaRPr lang="zh-CN" altLang="en-US"/>
          </a:p>
        </p:txBody>
      </p:sp>
    </p:spTree>
    <p:extLst>
      <p:ext uri="{BB962C8B-B14F-4D97-AF65-F5344CB8AC3E}">
        <p14:creationId xmlns:p14="http://schemas.microsoft.com/office/powerpoint/2010/main" val="436626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04D0E-ED4B-089D-DBA0-463C80C37B4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661F560-2902-8207-9CD5-75B0F75F1B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7C4C6FC-A9A4-403C-06CB-996373061729}"/>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5" name="Footer Placeholder 4">
            <a:extLst>
              <a:ext uri="{FF2B5EF4-FFF2-40B4-BE49-F238E27FC236}">
                <a16:creationId xmlns:a16="http://schemas.microsoft.com/office/drawing/2014/main" id="{6B2615A5-4194-1F23-33E2-B670994CA9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6381BE-8FB4-2631-BA30-214095B0FD2E}"/>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1568928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533EF-097B-3C4F-6437-15858C26DB9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4722A3E-C353-A3D8-4AA0-F73CD48D5FC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C55041-B9EB-8612-D190-DF56DD042311}"/>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5" name="Footer Placeholder 4">
            <a:extLst>
              <a:ext uri="{FF2B5EF4-FFF2-40B4-BE49-F238E27FC236}">
                <a16:creationId xmlns:a16="http://schemas.microsoft.com/office/drawing/2014/main" id="{5D2596C7-2C93-5E14-2678-6A91757A95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260503-7131-8E71-6D9C-7E96B4F8D9A7}"/>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4140128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E96EAB-B722-7D04-47D3-1FD43F3F6FA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D007A98-CCB8-ADB9-D554-AD4D4CD1B0F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178F2D4-8B30-7762-20B9-D6EB24FF27A0}"/>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5" name="Footer Placeholder 4">
            <a:extLst>
              <a:ext uri="{FF2B5EF4-FFF2-40B4-BE49-F238E27FC236}">
                <a16:creationId xmlns:a16="http://schemas.microsoft.com/office/drawing/2014/main" id="{07C22A0A-03EC-C63E-4F37-90F19BABA1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81A860-5957-36F2-5C7D-393A7099A2F4}"/>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4133921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7C362-8027-D968-1771-E4A605CB6CF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ECBC6A8-DE15-EB74-5737-D4A4F1B4078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1E77E8-4F50-57F3-ECE8-8C83B2BA496C}"/>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5" name="Footer Placeholder 4">
            <a:extLst>
              <a:ext uri="{FF2B5EF4-FFF2-40B4-BE49-F238E27FC236}">
                <a16:creationId xmlns:a16="http://schemas.microsoft.com/office/drawing/2014/main" id="{B889C40C-D3EE-53A7-745E-FB3CF431E8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C0EC41-3F50-8615-8425-06EC2CD262A4}"/>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1294570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15F3F-8A22-37B6-1FFF-6C1832DD77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EBE054F-F10B-2704-0283-19091661BA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E7BAA3A-8893-FEE3-B5F7-A54E321D0DB9}"/>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5" name="Footer Placeholder 4">
            <a:extLst>
              <a:ext uri="{FF2B5EF4-FFF2-40B4-BE49-F238E27FC236}">
                <a16:creationId xmlns:a16="http://schemas.microsoft.com/office/drawing/2014/main" id="{508DD079-C91D-34E6-8278-69DDC8542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8385FE-1163-A0D4-1EE0-2771561B9FB9}"/>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4138281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B522A-5932-1688-2FD1-84B7D710BA5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377A300-0946-8633-50F9-03F0AFC709C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B2746DE-3069-F17F-209A-C46E70F1D70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CA1E587-498A-7864-3D5B-9A22F472C733}"/>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6" name="Footer Placeholder 5">
            <a:extLst>
              <a:ext uri="{FF2B5EF4-FFF2-40B4-BE49-F238E27FC236}">
                <a16:creationId xmlns:a16="http://schemas.microsoft.com/office/drawing/2014/main" id="{09439091-3CCB-452D-CF58-F472A60E25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E2D8BD-09C0-D2B3-0B5E-9D6AB7BD131D}"/>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407335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2017D-52A1-B56D-2A99-742C5B5E861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E4A25-C316-84D7-894E-DACA64B8E8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412B999-A68C-F600-21CC-99B5557B196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496BD1B-6E13-3730-948A-131B8139B9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28E72E8-E9FF-C3A2-679D-1642E6361E7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5BACBD7-131F-8310-1A41-7B1E002667C5}"/>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8" name="Footer Placeholder 7">
            <a:extLst>
              <a:ext uri="{FF2B5EF4-FFF2-40B4-BE49-F238E27FC236}">
                <a16:creationId xmlns:a16="http://schemas.microsoft.com/office/drawing/2014/main" id="{9D433A78-4EF0-0D90-35B5-7D0CA3E4E67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408B1D8-AC59-10A9-1D87-2D6767CC01CA}"/>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2223698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2077F-8EC0-3A43-311F-916F30E369A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043A858-1502-7366-E04D-993E4631AA6B}"/>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4" name="Footer Placeholder 3">
            <a:extLst>
              <a:ext uri="{FF2B5EF4-FFF2-40B4-BE49-F238E27FC236}">
                <a16:creationId xmlns:a16="http://schemas.microsoft.com/office/drawing/2014/main" id="{ED8375C0-86EE-F271-B631-43801DA08BB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A5A31D-85AD-B3AE-616C-E04DC2F93139}"/>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1169446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72B126-43D8-22A8-A9FD-07D0E6AFCA65}"/>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3" name="Footer Placeholder 2">
            <a:extLst>
              <a:ext uri="{FF2B5EF4-FFF2-40B4-BE49-F238E27FC236}">
                <a16:creationId xmlns:a16="http://schemas.microsoft.com/office/drawing/2014/main" id="{53B8508F-6945-9C4B-3F97-4276632B414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5B42F5-9E33-468E-711B-4DD84F9E3558}"/>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4276107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C88D9-188A-4479-D25B-EE560658B47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79EB01D-F1EA-E55F-89CB-1694E7863A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C6346C3-6288-9551-0A5F-4C71DEBC24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A0EFB8F-E5FC-1D59-1C23-D765AACAA54A}"/>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6" name="Footer Placeholder 5">
            <a:extLst>
              <a:ext uri="{FF2B5EF4-FFF2-40B4-BE49-F238E27FC236}">
                <a16:creationId xmlns:a16="http://schemas.microsoft.com/office/drawing/2014/main" id="{000E5EA5-D5F4-481F-FB77-24276F8319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591951-9590-39D9-4EFC-6E859CBE72C5}"/>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3022789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03A8E-D47C-3136-10FD-28282E2CF09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3E02570-A7C2-8345-C0CE-884D3FA531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FDBDA6E-88D1-4395-B890-3870329F26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D464DE3-A4D0-F758-B936-59EE7D15E4EC}"/>
              </a:ext>
            </a:extLst>
          </p:cNvPr>
          <p:cNvSpPr>
            <a:spLocks noGrp="1"/>
          </p:cNvSpPr>
          <p:nvPr>
            <p:ph type="dt" sz="half" idx="10"/>
          </p:nvPr>
        </p:nvSpPr>
        <p:spPr/>
        <p:txBody>
          <a:bodyPr/>
          <a:lstStyle/>
          <a:p>
            <a:fld id="{82DA608E-1763-804B-B31F-4A700D0CF0F4}" type="datetimeFigureOut">
              <a:rPr lang="en-US" smtClean="0"/>
              <a:t>6/27/22</a:t>
            </a:fld>
            <a:endParaRPr lang="en-US"/>
          </a:p>
        </p:txBody>
      </p:sp>
      <p:sp>
        <p:nvSpPr>
          <p:cNvPr id="6" name="Footer Placeholder 5">
            <a:extLst>
              <a:ext uri="{FF2B5EF4-FFF2-40B4-BE49-F238E27FC236}">
                <a16:creationId xmlns:a16="http://schemas.microsoft.com/office/drawing/2014/main" id="{8CDAEC5B-0F9D-3746-FD21-2A0DF4C224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BD6DD6-CE45-47AE-CAEC-F3AD55088B7B}"/>
              </a:ext>
            </a:extLst>
          </p:cNvPr>
          <p:cNvSpPr>
            <a:spLocks noGrp="1"/>
          </p:cNvSpPr>
          <p:nvPr>
            <p:ph type="sldNum" sz="quarter" idx="12"/>
          </p:nvPr>
        </p:nvSpPr>
        <p:spPr/>
        <p:txBody>
          <a:bodyPr/>
          <a:lstStyle/>
          <a:p>
            <a:fld id="{EAA6501A-CB77-D047-A85C-60B138671C09}" type="slidenum">
              <a:rPr lang="en-US" smtClean="0"/>
              <a:t>‹#›</a:t>
            </a:fld>
            <a:endParaRPr lang="en-US"/>
          </a:p>
        </p:txBody>
      </p:sp>
    </p:spTree>
    <p:extLst>
      <p:ext uri="{BB962C8B-B14F-4D97-AF65-F5344CB8AC3E}">
        <p14:creationId xmlns:p14="http://schemas.microsoft.com/office/powerpoint/2010/main" val="257105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23ED46-E173-0418-03B5-15FCC74AC5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2C1083D-C266-2301-025B-F9921F35CF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92D8AA-E813-71A3-721A-23C3C5B7AB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DA608E-1763-804B-B31F-4A700D0CF0F4}" type="datetimeFigureOut">
              <a:rPr lang="en-US" smtClean="0"/>
              <a:t>6/27/22</a:t>
            </a:fld>
            <a:endParaRPr lang="en-US"/>
          </a:p>
        </p:txBody>
      </p:sp>
      <p:sp>
        <p:nvSpPr>
          <p:cNvPr id="5" name="Footer Placeholder 4">
            <a:extLst>
              <a:ext uri="{FF2B5EF4-FFF2-40B4-BE49-F238E27FC236}">
                <a16:creationId xmlns:a16="http://schemas.microsoft.com/office/drawing/2014/main" id="{90A5467D-D9CF-4CB8-B594-E83C3DFD96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6E6F8FA-99FD-E7C6-2699-F98A0E2CE7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A6501A-CB77-D047-A85C-60B138671C09}" type="slidenum">
              <a:rPr lang="en-US" smtClean="0"/>
              <a:t>‹#›</a:t>
            </a:fld>
            <a:endParaRPr lang="en-US"/>
          </a:p>
        </p:txBody>
      </p:sp>
    </p:spTree>
    <p:extLst>
      <p:ext uri="{BB962C8B-B14F-4D97-AF65-F5344CB8AC3E}">
        <p14:creationId xmlns:p14="http://schemas.microsoft.com/office/powerpoint/2010/main" val="3287834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4.jpeg"/><Relationship Id="rId18" Type="http://schemas.openxmlformats.org/officeDocument/2006/relationships/image" Target="../media/image9.svg"/><Relationship Id="rId3" Type="http://schemas.openxmlformats.org/officeDocument/2006/relationships/diagramData" Target="../diagrams/data1.xml"/><Relationship Id="rId21" Type="http://schemas.openxmlformats.org/officeDocument/2006/relationships/image" Target="../media/image12.png"/><Relationship Id="rId7" Type="http://schemas.microsoft.com/office/2007/relationships/diagramDrawing" Target="../diagrams/drawing1.xml"/><Relationship Id="rId12" Type="http://schemas.openxmlformats.org/officeDocument/2006/relationships/image" Target="../media/image3.png"/><Relationship Id="rId17" Type="http://schemas.openxmlformats.org/officeDocument/2006/relationships/image" Target="../media/image8.png"/><Relationship Id="rId2" Type="http://schemas.openxmlformats.org/officeDocument/2006/relationships/notesSlide" Target="../notesSlides/notesSlide1.xml"/><Relationship Id="rId16" Type="http://schemas.openxmlformats.org/officeDocument/2006/relationships/image" Target="../media/image7.jpeg"/><Relationship Id="rId20" Type="http://schemas.openxmlformats.org/officeDocument/2006/relationships/image" Target="../media/image11.sv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2.png"/><Relationship Id="rId5" Type="http://schemas.openxmlformats.org/officeDocument/2006/relationships/diagramQuickStyle" Target="../diagrams/quickStyle1.xml"/><Relationship Id="rId15" Type="http://schemas.openxmlformats.org/officeDocument/2006/relationships/image" Target="../media/image6.jpeg"/><Relationship Id="rId23" Type="http://schemas.openxmlformats.org/officeDocument/2006/relationships/image" Target="../media/image14.jpeg"/><Relationship Id="rId10" Type="http://schemas.microsoft.com/office/2017/06/relationships/model3d" Target="../media/model3d1.glb"/><Relationship Id="rId19" Type="http://schemas.openxmlformats.org/officeDocument/2006/relationships/image" Target="../media/image10.png"/><Relationship Id="rId4" Type="http://schemas.openxmlformats.org/officeDocument/2006/relationships/diagramLayout" Target="../diagrams/layout1.xml"/><Relationship Id="rId9" Type="http://schemas.microsoft.com/office/2007/relationships/hdphoto" Target="../media/hdphoto1.wdp"/><Relationship Id="rId14" Type="http://schemas.openxmlformats.org/officeDocument/2006/relationships/image" Target="../media/image5.jpeg"/><Relationship Id="rId22"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C15D93-199F-801B-7791-27494795F136}"/>
              </a:ext>
            </a:extLst>
          </p:cNvPr>
          <p:cNvSpPr/>
          <p:nvPr/>
        </p:nvSpPr>
        <p:spPr>
          <a:xfrm>
            <a:off x="-8183" y="1007716"/>
            <a:ext cx="12192000" cy="5893292"/>
          </a:xfrm>
          <a:prstGeom prst="rect">
            <a:avLst/>
          </a:prstGeom>
          <a:solidFill>
            <a:schemeClr val="bg1"/>
          </a:solidFill>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4F2B2E9-6405-A180-3022-AAE1E2104786}"/>
              </a:ext>
            </a:extLst>
          </p:cNvPr>
          <p:cNvSpPr txBox="1"/>
          <p:nvPr/>
        </p:nvSpPr>
        <p:spPr>
          <a:xfrm>
            <a:off x="-264585" y="280962"/>
            <a:ext cx="7232171" cy="523220"/>
          </a:xfrm>
          <a:prstGeom prst="rect">
            <a:avLst/>
          </a:prstGeom>
          <a:noFill/>
        </p:spPr>
        <p:txBody>
          <a:bodyPr wrap="square" rtlCol="0">
            <a:spAutoFit/>
          </a:bodyPr>
          <a:lstStyle/>
          <a:p>
            <a:pPr algn="ctr"/>
            <a:r>
              <a:rPr lang="en-GB" sz="2800" b="1">
                <a:solidFill>
                  <a:schemeClr val="bg1"/>
                </a:solidFill>
                <a:latin typeface="Aharoni" panose="020F0502020204030204" pitchFamily="34" charset="0"/>
                <a:cs typeface="Aharoni" panose="020F0502020204030204" pitchFamily="34" charset="0"/>
              </a:rPr>
              <a:t>FEMALE DESIGNATED SEATING AREA</a:t>
            </a:r>
            <a:endParaRPr lang="en-US" sz="2800" b="1">
              <a:solidFill>
                <a:schemeClr val="bg1"/>
              </a:solidFill>
              <a:latin typeface="Aharoni" panose="020F0502020204030204" pitchFamily="34" charset="0"/>
            </a:endParaRPr>
          </a:p>
        </p:txBody>
      </p:sp>
      <p:sp>
        <p:nvSpPr>
          <p:cNvPr id="7" name="TextBox 6">
            <a:extLst>
              <a:ext uri="{FF2B5EF4-FFF2-40B4-BE49-F238E27FC236}">
                <a16:creationId xmlns:a16="http://schemas.microsoft.com/office/drawing/2014/main" id="{02F7BFE1-9707-34C0-AD14-90B7457EAB4C}"/>
              </a:ext>
            </a:extLst>
          </p:cNvPr>
          <p:cNvSpPr txBox="1"/>
          <p:nvPr/>
        </p:nvSpPr>
        <p:spPr>
          <a:xfrm>
            <a:off x="7027333" y="0"/>
            <a:ext cx="5164667" cy="931024"/>
          </a:xfrm>
          <a:prstGeom prst="rect">
            <a:avLst/>
          </a:prstGeom>
          <a:noFill/>
        </p:spPr>
        <p:txBody>
          <a:bodyPr wrap="square" rtlCol="0">
            <a:spAutoFit/>
          </a:bodyPr>
          <a:lstStyle/>
          <a:p>
            <a:pPr algn="l">
              <a:lnSpc>
                <a:spcPct val="150000"/>
              </a:lnSpc>
            </a:pPr>
            <a:r>
              <a:rPr lang="en-GB" b="1">
                <a:solidFill>
                  <a:schemeClr val="bg1"/>
                </a:solidFill>
                <a:latin typeface="Aharoni" panose="020F0502020204030204" pitchFamily="34" charset="0"/>
                <a:cs typeface="Aharoni" panose="020F0502020204030204" pitchFamily="34" charset="0"/>
              </a:rPr>
              <a:t>Team</a:t>
            </a:r>
            <a:r>
              <a:rPr lang="en-GB" sz="2300" b="1">
                <a:solidFill>
                  <a:schemeClr val="bg1"/>
                </a:solidFill>
                <a:latin typeface="Aharoni" panose="020F0502020204030204" pitchFamily="34" charset="0"/>
                <a:cs typeface="Aharoni" panose="020F0502020204030204" pitchFamily="34" charset="0"/>
              </a:rPr>
              <a:t> 8</a:t>
            </a:r>
            <a:r>
              <a:rPr lang="en-GB" b="1">
                <a:solidFill>
                  <a:schemeClr val="bg1"/>
                </a:solidFill>
                <a:latin typeface="Aharoni" panose="020F0502020204030204" pitchFamily="34" charset="0"/>
                <a:cs typeface="Aharoni" panose="020F0502020204030204" pitchFamily="34" charset="0"/>
              </a:rPr>
              <a:t>: Dylan Davis, Yiwen Gao, Ian Sze</a:t>
            </a:r>
          </a:p>
          <a:p>
            <a:pPr algn="l"/>
            <a:r>
              <a:rPr lang="en-GB" sz="1500" b="1">
                <a:solidFill>
                  <a:schemeClr val="bg1"/>
                </a:solidFill>
                <a:latin typeface="Aharoni" panose="020F0502020204030204" pitchFamily="34" charset="0"/>
                <a:cs typeface="Aharoni" panose="020F0502020204030204" pitchFamily="34" charset="0"/>
              </a:rPr>
              <a:t>The University of Warwick</a:t>
            </a:r>
            <a:r>
              <a:rPr lang="en-GB" sz="2000" b="1">
                <a:solidFill>
                  <a:schemeClr val="bg1"/>
                </a:solidFill>
                <a:latin typeface="Aharoni" panose="020F0502020204030204" pitchFamily="34" charset="0"/>
                <a:cs typeface="Aharoni" panose="020F0502020204030204" pitchFamily="34" charset="0"/>
              </a:rPr>
              <a:t> | </a:t>
            </a:r>
            <a:r>
              <a:rPr lang="en-GB" sz="1500" b="1">
                <a:solidFill>
                  <a:schemeClr val="bg1"/>
                </a:solidFill>
                <a:latin typeface="Aharoni" panose="020F0502020204030204" pitchFamily="34" charset="0"/>
                <a:cs typeface="Aharoni" panose="020F0502020204030204" pitchFamily="34" charset="0"/>
              </a:rPr>
              <a:t>Sustainability Challenge </a:t>
            </a:r>
          </a:p>
        </p:txBody>
      </p:sp>
      <p:cxnSp>
        <p:nvCxnSpPr>
          <p:cNvPr id="8" name="Straight Arrow Connector 7">
            <a:extLst>
              <a:ext uri="{FF2B5EF4-FFF2-40B4-BE49-F238E27FC236}">
                <a16:creationId xmlns:a16="http://schemas.microsoft.com/office/drawing/2014/main" id="{AED282F7-4972-73B1-C701-08C7FAF17773}"/>
              </a:ext>
            </a:extLst>
          </p:cNvPr>
          <p:cNvCxnSpPr>
            <a:cxnSpLocks/>
          </p:cNvCxnSpPr>
          <p:nvPr/>
        </p:nvCxnSpPr>
        <p:spPr>
          <a:xfrm>
            <a:off x="3513667" y="1082393"/>
            <a:ext cx="0" cy="5031768"/>
          </a:xfrm>
          <a:prstGeom prst="straightConnector1">
            <a:avLst/>
          </a:prstGeom>
          <a:ln>
            <a:solidFill>
              <a:schemeClr val="accent6">
                <a:lumMod val="75000"/>
              </a:schemeClr>
            </a:solidFill>
          </a:ln>
        </p:spPr>
        <p:style>
          <a:lnRef idx="3">
            <a:schemeClr val="accent6"/>
          </a:lnRef>
          <a:fillRef idx="0">
            <a:schemeClr val="accent6"/>
          </a:fillRef>
          <a:effectRef idx="2">
            <a:schemeClr val="accent6"/>
          </a:effectRef>
          <a:fontRef idx="minor">
            <a:schemeClr val="tx1"/>
          </a:fontRef>
        </p:style>
      </p:cxnSp>
      <p:cxnSp>
        <p:nvCxnSpPr>
          <p:cNvPr id="16" name="Straight Arrow Connector 15">
            <a:extLst>
              <a:ext uri="{FF2B5EF4-FFF2-40B4-BE49-F238E27FC236}">
                <a16:creationId xmlns:a16="http://schemas.microsoft.com/office/drawing/2014/main" id="{2B197E90-93C2-C590-F044-B4AAF99D93BC}"/>
              </a:ext>
            </a:extLst>
          </p:cNvPr>
          <p:cNvCxnSpPr>
            <a:cxnSpLocks/>
          </p:cNvCxnSpPr>
          <p:nvPr/>
        </p:nvCxnSpPr>
        <p:spPr>
          <a:xfrm>
            <a:off x="8294512" y="1082393"/>
            <a:ext cx="0" cy="5031768"/>
          </a:xfrm>
          <a:prstGeom prst="straightConnector1">
            <a:avLst/>
          </a:prstGeom>
          <a:ln>
            <a:solidFill>
              <a:schemeClr val="accent6">
                <a:lumMod val="75000"/>
              </a:schemeClr>
            </a:solidFill>
          </a:ln>
        </p:spPr>
        <p:style>
          <a:lnRef idx="3">
            <a:schemeClr val="accent6"/>
          </a:lnRef>
          <a:fillRef idx="0">
            <a:schemeClr val="accent6"/>
          </a:fillRef>
          <a:effectRef idx="2">
            <a:schemeClr val="accent6"/>
          </a:effectRef>
          <a:fontRef idx="minor">
            <a:schemeClr val="tx1"/>
          </a:fontRef>
        </p:style>
      </p:cxnSp>
      <p:sp>
        <p:nvSpPr>
          <p:cNvPr id="17" name="TextBox 16">
            <a:extLst>
              <a:ext uri="{FF2B5EF4-FFF2-40B4-BE49-F238E27FC236}">
                <a16:creationId xmlns:a16="http://schemas.microsoft.com/office/drawing/2014/main" id="{12B58A23-95E8-165C-CCB5-64DC1B390167}"/>
              </a:ext>
            </a:extLst>
          </p:cNvPr>
          <p:cNvSpPr txBox="1"/>
          <p:nvPr/>
        </p:nvSpPr>
        <p:spPr>
          <a:xfrm>
            <a:off x="110638" y="2217853"/>
            <a:ext cx="1761541" cy="1107996"/>
          </a:xfrm>
          <a:prstGeom prst="rect">
            <a:avLst/>
          </a:prstGeom>
          <a:noFill/>
          <a:ln>
            <a:solidFill>
              <a:schemeClr val="bg1"/>
            </a:solidFill>
          </a:ln>
        </p:spPr>
        <p:txBody>
          <a:bodyPr wrap="square" rtlCol="0">
            <a:spAutoFit/>
          </a:bodyPr>
          <a:lstStyle/>
          <a:p>
            <a:pPr algn="l"/>
            <a:r>
              <a:rPr lang="en-GB" sz="1100" b="1">
                <a:latin typeface="Aharoni" panose="02010803020104030203" pitchFamily="2" charset="-79"/>
                <a:cs typeface="Aharoni" panose="02010803020104030203" pitchFamily="2" charset="-79"/>
              </a:rPr>
              <a:t>Of women would be encouraged to take public buses more if there were changes to develop a safer environment </a:t>
            </a:r>
            <a:r>
              <a:rPr lang="en-GB" sz="1100" baseline="30000">
                <a:latin typeface="HelveticaNeue"/>
                <a:cs typeface="Aharoni" panose="02010803020104030203" pitchFamily="2" charset="-79"/>
              </a:rPr>
              <a:t>[1]</a:t>
            </a:r>
            <a:endParaRPr lang="en-GB" sz="1400" b="1">
              <a:latin typeface="Aharoni" panose="02010803020104030203" pitchFamily="2" charset="-79"/>
              <a:cs typeface="Aharoni" panose="02010803020104030203" pitchFamily="2" charset="-79"/>
            </a:endParaRPr>
          </a:p>
        </p:txBody>
      </p:sp>
      <p:sp>
        <p:nvSpPr>
          <p:cNvPr id="21" name="TextBox 20">
            <a:extLst>
              <a:ext uri="{FF2B5EF4-FFF2-40B4-BE49-F238E27FC236}">
                <a16:creationId xmlns:a16="http://schemas.microsoft.com/office/drawing/2014/main" id="{556DBCD1-F2C8-B339-6FAE-09D54B16D523}"/>
              </a:ext>
            </a:extLst>
          </p:cNvPr>
          <p:cNvSpPr txBox="1"/>
          <p:nvPr/>
        </p:nvSpPr>
        <p:spPr>
          <a:xfrm>
            <a:off x="-52204" y="1082393"/>
            <a:ext cx="3513666"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CHALLENGES TO COVENTRY BUSES</a:t>
            </a:r>
          </a:p>
        </p:txBody>
      </p:sp>
      <p:cxnSp>
        <p:nvCxnSpPr>
          <p:cNvPr id="25" name="Straight Arrow Connector 24">
            <a:extLst>
              <a:ext uri="{FF2B5EF4-FFF2-40B4-BE49-F238E27FC236}">
                <a16:creationId xmlns:a16="http://schemas.microsoft.com/office/drawing/2014/main" id="{A8B19198-D825-577C-1F4C-70B1729669FF}"/>
              </a:ext>
            </a:extLst>
          </p:cNvPr>
          <p:cNvCxnSpPr>
            <a:cxnSpLocks/>
          </p:cNvCxnSpPr>
          <p:nvPr/>
        </p:nvCxnSpPr>
        <p:spPr>
          <a:xfrm>
            <a:off x="1743479" y="2030466"/>
            <a:ext cx="0" cy="2930072"/>
          </a:xfrm>
          <a:prstGeom prst="straightConnector1">
            <a:avLst/>
          </a:prstGeom>
          <a:ln>
            <a:solidFill>
              <a:schemeClr val="accent6">
                <a:lumMod val="75000"/>
              </a:schemeClr>
            </a:solidFill>
          </a:ln>
        </p:spPr>
        <p:style>
          <a:lnRef idx="3">
            <a:schemeClr val="accent6"/>
          </a:lnRef>
          <a:fillRef idx="0">
            <a:schemeClr val="accent6"/>
          </a:fillRef>
          <a:effectRef idx="2">
            <a:schemeClr val="accent6"/>
          </a:effectRef>
          <a:fontRef idx="minor">
            <a:schemeClr val="tx1"/>
          </a:fontRef>
        </p:style>
      </p:cxnSp>
      <p:sp>
        <p:nvSpPr>
          <p:cNvPr id="28" name="TextBox 27">
            <a:extLst>
              <a:ext uri="{FF2B5EF4-FFF2-40B4-BE49-F238E27FC236}">
                <a16:creationId xmlns:a16="http://schemas.microsoft.com/office/drawing/2014/main" id="{F5670CD3-1B4B-EEBF-949F-7A58A348DAB0}"/>
              </a:ext>
            </a:extLst>
          </p:cNvPr>
          <p:cNvSpPr txBox="1"/>
          <p:nvPr/>
        </p:nvSpPr>
        <p:spPr>
          <a:xfrm>
            <a:off x="3845283" y="1082393"/>
            <a:ext cx="4303885"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SOLUTION OVERVIEW / SPECIFICATION </a:t>
            </a:r>
          </a:p>
        </p:txBody>
      </p:sp>
      <p:sp>
        <p:nvSpPr>
          <p:cNvPr id="31" name="TextBox 30">
            <a:extLst>
              <a:ext uri="{FF2B5EF4-FFF2-40B4-BE49-F238E27FC236}">
                <a16:creationId xmlns:a16="http://schemas.microsoft.com/office/drawing/2014/main" id="{1EC38596-3895-DE66-3389-3438910222E8}"/>
              </a:ext>
            </a:extLst>
          </p:cNvPr>
          <p:cNvSpPr txBox="1"/>
          <p:nvPr/>
        </p:nvSpPr>
        <p:spPr>
          <a:xfrm>
            <a:off x="392897" y="5062547"/>
            <a:ext cx="2958563" cy="1200329"/>
          </a:xfrm>
          <a:prstGeom prst="rect">
            <a:avLst/>
          </a:prstGeom>
          <a:noFill/>
        </p:spPr>
        <p:txBody>
          <a:bodyPr wrap="square" lIns="91440" tIns="45720" rIns="91440" bIns="45720" rtlCol="0" anchor="t">
            <a:spAutoFit/>
          </a:bodyPr>
          <a:lstStyle/>
          <a:p>
            <a:r>
              <a:rPr lang="en-GB" altLang="zh-CN" sz="800">
                <a:solidFill>
                  <a:schemeClr val="accent6">
                    <a:lumMod val="75000"/>
                  </a:schemeClr>
                </a:solidFill>
                <a:latin typeface="Aharoni"/>
                <a:ea typeface="+mn-lt"/>
                <a:cs typeface="Aharoni"/>
              </a:rPr>
              <a:t>‘These teenage boys that were clearly drunk were being nasty to me one evening after I said they pushed in line, next thing they kicked a football at my suitcase on the bus’ ~ </a:t>
            </a:r>
            <a:r>
              <a:rPr lang="en-GB" altLang="zh-CN" sz="800">
                <a:latin typeface="Aharoni"/>
                <a:ea typeface="+mn-lt"/>
                <a:cs typeface="Aharoni"/>
              </a:rPr>
              <a:t>Anonymous, age 61  </a:t>
            </a:r>
            <a:endParaRPr lang="en-US" altLang="zh-CN" sz="800">
              <a:latin typeface="Aharoni" panose="02010803020104030203" pitchFamily="2" charset="-79"/>
              <a:ea typeface="+mn-lt"/>
              <a:cs typeface="Aharoni" panose="02010803020104030203" pitchFamily="2" charset="-79"/>
            </a:endParaRPr>
          </a:p>
          <a:p>
            <a:endParaRPr lang="en-US" altLang="zh-CN" sz="800">
              <a:ea typeface="+mn-lt"/>
              <a:cs typeface="+mn-lt"/>
            </a:endParaRPr>
          </a:p>
          <a:p>
            <a:r>
              <a:rPr lang="en-US" altLang="zh-CN" sz="800">
                <a:solidFill>
                  <a:schemeClr val="accent6">
                    <a:lumMod val="75000"/>
                  </a:schemeClr>
                </a:solidFill>
                <a:latin typeface="Aharoni" panose="02010803020104030203" pitchFamily="2" charset="-79"/>
                <a:ea typeface="+mn-lt"/>
                <a:cs typeface="Aharoni" panose="02010803020104030203" pitchFamily="2" charset="-79"/>
              </a:rPr>
              <a:t>‘At night, drunken</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guys</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smoke</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on</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bus,</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a</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girl</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went</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to</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tell</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the</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driver,</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the</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driver</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came</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up</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to</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the</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upper</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deck</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and</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scolded</a:t>
            </a:r>
            <a:r>
              <a:rPr lang="zh-CN" altLang="en-US"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panose="02010803020104030203" pitchFamily="2" charset="-79"/>
                <a:ea typeface="+mn-lt"/>
                <a:cs typeface="Aharoni" panose="02010803020104030203" pitchFamily="2" charset="-79"/>
              </a:rPr>
              <a:t>them’ </a:t>
            </a:r>
          </a:p>
          <a:p>
            <a:r>
              <a:rPr lang="en-US" altLang="zh-CN" sz="800">
                <a:solidFill>
                  <a:schemeClr val="accent6">
                    <a:lumMod val="75000"/>
                  </a:schemeClr>
                </a:solidFill>
                <a:latin typeface="Aharoni" panose="02010803020104030203" pitchFamily="2" charset="-79"/>
                <a:ea typeface="+mn-lt"/>
                <a:cs typeface="Aharoni" panose="02010803020104030203" pitchFamily="2" charset="-79"/>
              </a:rPr>
              <a:t> </a:t>
            </a:r>
            <a:r>
              <a:rPr lang="en-US" altLang="zh-CN" sz="800">
                <a:solidFill>
                  <a:schemeClr val="accent6">
                    <a:lumMod val="75000"/>
                  </a:schemeClr>
                </a:solidFill>
                <a:latin typeface="Aharoni"/>
                <a:ea typeface="+mn-lt"/>
                <a:cs typeface="Aharoni"/>
              </a:rPr>
              <a:t>~ </a:t>
            </a:r>
            <a:r>
              <a:rPr lang="en-US" altLang="zh-CN" sz="800">
                <a:latin typeface="Aharoni"/>
                <a:ea typeface="+mn-lt"/>
                <a:cs typeface="Aharoni"/>
              </a:rPr>
              <a:t>Anonymous, age 32</a:t>
            </a:r>
            <a:endParaRPr lang="en-US" sz="800">
              <a:latin typeface="Aharoni" panose="02010803020104030203" pitchFamily="2" charset="-79"/>
              <a:cs typeface="Aharoni" panose="02010803020104030203" pitchFamily="2" charset="-79"/>
            </a:endParaRPr>
          </a:p>
        </p:txBody>
      </p:sp>
      <p:sp>
        <p:nvSpPr>
          <p:cNvPr id="38" name="TextBox 37">
            <a:extLst>
              <a:ext uri="{FF2B5EF4-FFF2-40B4-BE49-F238E27FC236}">
                <a16:creationId xmlns:a16="http://schemas.microsoft.com/office/drawing/2014/main" id="{C7F21AF8-7C8A-6F5E-777E-5418A4D64EF1}"/>
              </a:ext>
            </a:extLst>
          </p:cNvPr>
          <p:cNvSpPr txBox="1"/>
          <p:nvPr/>
        </p:nvSpPr>
        <p:spPr>
          <a:xfrm>
            <a:off x="8532990" y="1082393"/>
            <a:ext cx="4303885"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BENEFITS OF IMPLEMENTATION</a:t>
            </a:r>
          </a:p>
        </p:txBody>
      </p:sp>
      <p:graphicFrame>
        <p:nvGraphicFramePr>
          <p:cNvPr id="41" name="Table 41">
            <a:extLst>
              <a:ext uri="{FF2B5EF4-FFF2-40B4-BE49-F238E27FC236}">
                <a16:creationId xmlns:a16="http://schemas.microsoft.com/office/drawing/2014/main" id="{87DE77B9-F721-CA18-6E7B-75A664A3C5DE}"/>
              </a:ext>
            </a:extLst>
          </p:cNvPr>
          <p:cNvGraphicFramePr>
            <a:graphicFrameLocks noGrp="1"/>
          </p:cNvGraphicFramePr>
          <p:nvPr>
            <p:extLst>
              <p:ext uri="{D42A27DB-BD31-4B8C-83A1-F6EECF244321}">
                <p14:modId xmlns:p14="http://schemas.microsoft.com/office/powerpoint/2010/main" val="1402745080"/>
              </p:ext>
            </p:extLst>
          </p:nvPr>
        </p:nvGraphicFramePr>
        <p:xfrm>
          <a:off x="3595142" y="4541244"/>
          <a:ext cx="4554024" cy="2086159"/>
        </p:xfrm>
        <a:graphic>
          <a:graphicData uri="http://schemas.openxmlformats.org/drawingml/2006/table">
            <a:tbl>
              <a:tblPr firstRow="1" firstCol="1" bandRow="1">
                <a:tableStyleId>{5C22544A-7EE6-4342-B048-85BDC9FD1C3A}</a:tableStyleId>
              </a:tblPr>
              <a:tblGrid>
                <a:gridCol w="1054026">
                  <a:extLst>
                    <a:ext uri="{9D8B030D-6E8A-4147-A177-3AD203B41FA5}">
                      <a16:colId xmlns:a16="http://schemas.microsoft.com/office/drawing/2014/main" val="3901605392"/>
                    </a:ext>
                  </a:extLst>
                </a:gridCol>
                <a:gridCol w="3499998">
                  <a:extLst>
                    <a:ext uri="{9D8B030D-6E8A-4147-A177-3AD203B41FA5}">
                      <a16:colId xmlns:a16="http://schemas.microsoft.com/office/drawing/2014/main" val="304548713"/>
                    </a:ext>
                  </a:extLst>
                </a:gridCol>
              </a:tblGrid>
              <a:tr h="204412">
                <a:tc>
                  <a:txBody>
                    <a:bodyPr/>
                    <a:lstStyle/>
                    <a:p>
                      <a:r>
                        <a:rPr lang="en-GB" sz="900"/>
                        <a:t>Specifications</a:t>
                      </a:r>
                      <a:endParaRPr lang="en-US" sz="900"/>
                    </a:p>
                  </a:txBody>
                  <a:tcPr>
                    <a:solidFill>
                      <a:schemeClr val="accent6">
                        <a:lumMod val="75000"/>
                      </a:schemeClr>
                    </a:solidFill>
                  </a:tcPr>
                </a:tc>
                <a:tc>
                  <a:txBody>
                    <a:bodyPr/>
                    <a:lstStyle/>
                    <a:p>
                      <a:endParaRPr lang="en-US" sz="1050"/>
                    </a:p>
                  </a:txBody>
                  <a:tcPr>
                    <a:solidFill>
                      <a:schemeClr val="accent6">
                        <a:lumMod val="75000"/>
                      </a:schemeClr>
                    </a:solidFill>
                  </a:tcPr>
                </a:tc>
                <a:extLst>
                  <a:ext uri="{0D108BD9-81ED-4DB2-BD59-A6C34878D82A}">
                    <a16:rowId xmlns:a16="http://schemas.microsoft.com/office/drawing/2014/main" val="1854094377"/>
                  </a:ext>
                </a:extLst>
              </a:tr>
              <a:tr h="371659">
                <a:tc>
                  <a:txBody>
                    <a:bodyPr/>
                    <a:lstStyle/>
                    <a:p>
                      <a:r>
                        <a:rPr lang="en-GB" sz="900"/>
                        <a:t>1.0 Function</a:t>
                      </a:r>
                      <a:endParaRPr lang="en-US" sz="900"/>
                    </a:p>
                  </a:txBody>
                  <a:tcPr>
                    <a:solidFill>
                      <a:schemeClr val="accent6">
                        <a:lumMod val="75000"/>
                      </a:schemeClr>
                    </a:solidFill>
                  </a:tcPr>
                </a:tc>
                <a:tc>
                  <a:txBody>
                    <a:bodyPr/>
                    <a:lstStyle/>
                    <a:p>
                      <a:r>
                        <a:rPr lang="en-US" sz="600" b="1">
                          <a:solidFill>
                            <a:schemeClr val="tx1"/>
                          </a:solidFill>
                        </a:rPr>
                        <a:t>The solution must be a non-compulsory seating area designated for women (and children) at night to maintain freedom of deciding where to sit and aid their confidence to increase travelling via public bus instead of private vehicles.</a:t>
                      </a:r>
                    </a:p>
                  </a:txBody>
                  <a:tcPr/>
                </a:tc>
                <a:extLst>
                  <a:ext uri="{0D108BD9-81ED-4DB2-BD59-A6C34878D82A}">
                    <a16:rowId xmlns:a16="http://schemas.microsoft.com/office/drawing/2014/main" val="4246494573"/>
                  </a:ext>
                </a:extLst>
              </a:tr>
              <a:tr h="204412">
                <a:tc>
                  <a:txBody>
                    <a:bodyPr/>
                    <a:lstStyle/>
                    <a:p>
                      <a:r>
                        <a:rPr lang="en-GB" sz="900"/>
                        <a:t>2.0 Materials</a:t>
                      </a:r>
                      <a:endParaRPr lang="en-US" sz="900"/>
                    </a:p>
                  </a:txBody>
                  <a:tcPr>
                    <a:solidFill>
                      <a:schemeClr val="accent6">
                        <a:lumMod val="75000"/>
                      </a:schemeClr>
                    </a:solidFill>
                  </a:tcPr>
                </a:tc>
                <a:tc>
                  <a:txBody>
                    <a:bodyPr/>
                    <a:lstStyle/>
                    <a:p>
                      <a:r>
                        <a:rPr lang="en-US" sz="600" b="1"/>
                        <a:t>Materials must be of sourced from recycled paper for the posters/stickers as well as recycled paint and/or cloth for producing distinct </a:t>
                      </a:r>
                      <a:r>
                        <a:rPr lang="en-GB" sz="600" b="1" noProof="0"/>
                        <a:t>coloured</a:t>
                      </a:r>
                      <a:r>
                        <a:rPr lang="en-US" sz="600" b="1"/>
                        <a:t> seats.</a:t>
                      </a:r>
                    </a:p>
                  </a:txBody>
                  <a:tcPr/>
                </a:tc>
                <a:extLst>
                  <a:ext uri="{0D108BD9-81ED-4DB2-BD59-A6C34878D82A}">
                    <a16:rowId xmlns:a16="http://schemas.microsoft.com/office/drawing/2014/main" val="1778375086"/>
                  </a:ext>
                </a:extLst>
              </a:tr>
              <a:tr h="204412">
                <a:tc>
                  <a:txBody>
                    <a:bodyPr/>
                    <a:lstStyle/>
                    <a:p>
                      <a:r>
                        <a:rPr lang="en-GB" sz="900"/>
                        <a:t>3.0 Cost</a:t>
                      </a:r>
                      <a:endParaRPr lang="en-US" sz="900"/>
                    </a:p>
                  </a:txBody>
                  <a:tcPr>
                    <a:solidFill>
                      <a:schemeClr val="accent6">
                        <a:lumMod val="75000"/>
                      </a:schemeClr>
                    </a:solidFill>
                  </a:tcPr>
                </a:tc>
                <a:tc>
                  <a:txBody>
                    <a:bodyPr/>
                    <a:lstStyle/>
                    <a:p>
                      <a:r>
                        <a:rPr lang="en-US" sz="600" b="1"/>
                        <a:t>The solution is reasonably affordable, and its expenses are primarily derived from the start-up cost, which will be paid back overtime given the increase in bus uses and revenue from fines. </a:t>
                      </a:r>
                    </a:p>
                  </a:txBody>
                  <a:tcPr/>
                </a:tc>
                <a:extLst>
                  <a:ext uri="{0D108BD9-81ED-4DB2-BD59-A6C34878D82A}">
                    <a16:rowId xmlns:a16="http://schemas.microsoft.com/office/drawing/2014/main" val="56686010"/>
                  </a:ext>
                </a:extLst>
              </a:tr>
              <a:tr h="334493">
                <a:tc>
                  <a:txBody>
                    <a:bodyPr/>
                    <a:lstStyle/>
                    <a:p>
                      <a:r>
                        <a:rPr lang="en-GB" sz="900"/>
                        <a:t>4.0 Environment</a:t>
                      </a:r>
                      <a:endParaRPr lang="en-US" sz="900"/>
                    </a:p>
                  </a:txBody>
                  <a:tcPr>
                    <a:solidFill>
                      <a:schemeClr val="accent6">
                        <a:lumMod val="75000"/>
                      </a:schemeClr>
                    </a:solidFill>
                  </a:tcPr>
                </a:tc>
                <a:tc>
                  <a:txBody>
                    <a:bodyPr/>
                    <a:lstStyle/>
                    <a:p>
                      <a:r>
                        <a:rPr lang="en-US" sz="600" b="1"/>
                        <a:t>The solution should be eco-friendly, providing a safer environment and increasing self-confidence for women and children. </a:t>
                      </a:r>
                      <a:r>
                        <a:rPr lang="en-GB" sz="600" b="1"/>
                        <a:t>The environment on the bus must socially and economically deter anti-social behaviour to arise.</a:t>
                      </a:r>
                      <a:endParaRPr lang="en-GB" sz="600" b="1" noProof="0"/>
                    </a:p>
                  </a:txBody>
                  <a:tcPr/>
                </a:tc>
                <a:extLst>
                  <a:ext uri="{0D108BD9-81ED-4DB2-BD59-A6C34878D82A}">
                    <a16:rowId xmlns:a16="http://schemas.microsoft.com/office/drawing/2014/main" val="3146909114"/>
                  </a:ext>
                </a:extLst>
              </a:tr>
              <a:tr h="464573">
                <a:tc>
                  <a:txBody>
                    <a:bodyPr/>
                    <a:lstStyle/>
                    <a:p>
                      <a:r>
                        <a:rPr lang="en-GB" sz="900"/>
                        <a:t>5.0 Maintenance /Enforcement</a:t>
                      </a:r>
                      <a:endParaRPr lang="en-US" sz="900"/>
                    </a:p>
                  </a:txBody>
                  <a:tcPr>
                    <a:solidFill>
                      <a:schemeClr val="accent6">
                        <a:lumMod val="75000"/>
                      </a:schemeClr>
                    </a:solidFill>
                  </a:tcPr>
                </a:tc>
                <a:tc>
                  <a:txBody>
                    <a:bodyPr/>
                    <a:lstStyle/>
                    <a:p>
                      <a:r>
                        <a:rPr lang="en-GB" sz="600" b="1" noProof="0"/>
                        <a:t>The solution should be easily maintained, replacing or repairing damaged posters and seats. The solution must be heavily enforced with CCTV recordings. With designated seating areas being strategically close to the driver, bus drivers must quickly and effectively intervene threatening situations with fines and other actions that ensures passengers remain safe. Enforcement should also be sourced from active bystander behaviours.</a:t>
                      </a:r>
                    </a:p>
                  </a:txBody>
                  <a:tcPr/>
                </a:tc>
                <a:extLst>
                  <a:ext uri="{0D108BD9-81ED-4DB2-BD59-A6C34878D82A}">
                    <a16:rowId xmlns:a16="http://schemas.microsoft.com/office/drawing/2014/main" val="2538156081"/>
                  </a:ext>
                </a:extLst>
              </a:tr>
            </a:tbl>
          </a:graphicData>
        </a:graphic>
      </p:graphicFrame>
      <p:sp>
        <p:nvSpPr>
          <p:cNvPr id="45" name="TextBox 44">
            <a:extLst>
              <a:ext uri="{FF2B5EF4-FFF2-40B4-BE49-F238E27FC236}">
                <a16:creationId xmlns:a16="http://schemas.microsoft.com/office/drawing/2014/main" id="{C9BA56D4-E189-D9D7-38F3-6510E183F0E6}"/>
              </a:ext>
            </a:extLst>
          </p:cNvPr>
          <p:cNvSpPr txBox="1"/>
          <p:nvPr/>
        </p:nvSpPr>
        <p:spPr>
          <a:xfrm>
            <a:off x="6967586" y="2239403"/>
            <a:ext cx="1828800" cy="1828800"/>
          </a:xfrm>
          <a:prstGeom prst="rect">
            <a:avLst/>
          </a:prstGeom>
          <a:noFill/>
        </p:spPr>
        <p:txBody>
          <a:bodyPr wrap="square" rtlCol="0">
            <a:spAutoFit/>
          </a:bodyPr>
          <a:lstStyle/>
          <a:p>
            <a:pPr algn="l"/>
            <a:endParaRPr lang="en-US"/>
          </a:p>
        </p:txBody>
      </p:sp>
      <p:sp>
        <p:nvSpPr>
          <p:cNvPr id="46" name="TextBox 45">
            <a:extLst>
              <a:ext uri="{FF2B5EF4-FFF2-40B4-BE49-F238E27FC236}">
                <a16:creationId xmlns:a16="http://schemas.microsoft.com/office/drawing/2014/main" id="{36FAB1EA-243B-2DC0-0B60-3E60B6C8F488}"/>
              </a:ext>
            </a:extLst>
          </p:cNvPr>
          <p:cNvSpPr txBox="1"/>
          <p:nvPr/>
        </p:nvSpPr>
        <p:spPr>
          <a:xfrm>
            <a:off x="8354682" y="1420947"/>
            <a:ext cx="3892384" cy="5886227"/>
          </a:xfrm>
          <a:prstGeom prst="rect">
            <a:avLst/>
          </a:prstGeom>
          <a:noFill/>
        </p:spPr>
        <p:txBody>
          <a:bodyPr wrap="square" lIns="91440" tIns="45720" rIns="91440" bIns="45720" rtlCol="0" anchor="t">
            <a:spAutoFit/>
          </a:bodyPr>
          <a:lstStyle/>
          <a:p>
            <a:endParaRPr lang="en-GB" sz="1200" u="sng"/>
          </a:p>
          <a:p>
            <a:endParaRPr lang="en-GB" sz="1200" u="sng"/>
          </a:p>
          <a:p>
            <a:endParaRPr lang="en-GB" sz="1200" u="sng"/>
          </a:p>
          <a:p>
            <a:r>
              <a:rPr lang="en-GB" sz="1200" u="sng"/>
              <a:t>  </a:t>
            </a:r>
          </a:p>
          <a:p>
            <a:endParaRPr lang="en-GB" sz="1200" u="sng"/>
          </a:p>
          <a:p>
            <a:endParaRPr lang="en-GB" sz="1200" u="sng"/>
          </a:p>
          <a:p>
            <a:endParaRPr lang="en-GB" sz="1200" u="sng"/>
          </a:p>
          <a:p>
            <a:endParaRPr lang="en-GB" sz="1200" u="sng"/>
          </a:p>
          <a:p>
            <a:endParaRPr lang="en-GB" sz="1200" u="sng"/>
          </a:p>
          <a:p>
            <a:endParaRPr lang="en-GB" sz="1200" u="sng"/>
          </a:p>
          <a:p>
            <a:endParaRPr lang="en-GB" sz="1200" u="sng"/>
          </a:p>
          <a:p>
            <a:r>
              <a:rPr lang="en-GB" sz="1200" u="sng"/>
              <a:t>  </a:t>
            </a:r>
          </a:p>
          <a:p>
            <a:endParaRPr lang="en-GB" sz="1200" u="sng"/>
          </a:p>
          <a:p>
            <a:endParaRPr lang="en-GB" sz="1200" u="sng"/>
          </a:p>
          <a:p>
            <a:endParaRPr lang="en-GB" sz="1200" u="sng"/>
          </a:p>
          <a:p>
            <a:endParaRPr lang="en-GB" sz="1200" u="sng"/>
          </a:p>
          <a:p>
            <a:endParaRPr lang="en-GB" sz="1200" u="sng"/>
          </a:p>
          <a:p>
            <a:endParaRPr lang="en-GB"/>
          </a:p>
          <a:p>
            <a:endParaRPr lang="en-GB" sz="1200">
              <a:cs typeface="Calibri"/>
            </a:endParaRPr>
          </a:p>
          <a:p>
            <a:endParaRPr lang="en-GB" sz="1200" b="1">
              <a:cs typeface="Calibri"/>
            </a:endParaRPr>
          </a:p>
          <a:p>
            <a:r>
              <a:rPr lang="en-GB" sz="750" b="1">
                <a:solidFill>
                  <a:schemeClr val="accent6">
                    <a:lumMod val="75000"/>
                  </a:schemeClr>
                </a:solidFill>
                <a:latin typeface="Aharoni" panose="02010803020104030203" pitchFamily="2" charset="-79"/>
                <a:cs typeface="Aharoni" panose="02010803020104030203" pitchFamily="2" charset="-79"/>
              </a:rPr>
              <a:t>Accessibility</a:t>
            </a:r>
            <a:r>
              <a:rPr lang="en-GB" sz="750">
                <a:latin typeface="Aharoni" panose="02010803020104030203" pitchFamily="2" charset="-79"/>
                <a:cs typeface="Aharoni" panose="02010803020104030203" pitchFamily="2" charset="-79"/>
              </a:rPr>
              <a:t>: </a:t>
            </a:r>
          </a:p>
          <a:p>
            <a:pPr marL="171450" indent="-171450">
              <a:buFontTx/>
              <a:buChar char="-"/>
            </a:pPr>
            <a:r>
              <a:rPr lang="en-GB" sz="750">
                <a:latin typeface="Aharoni" panose="02010803020104030203" pitchFamily="2" charset="-79"/>
                <a:cs typeface="Aharoni" panose="02010803020104030203" pitchFamily="2" charset="-79"/>
              </a:rPr>
              <a:t>Easy to reach the seating area </a:t>
            </a:r>
          </a:p>
          <a:p>
            <a:pPr marL="171450" indent="-171450">
              <a:buFontTx/>
              <a:buChar char="-"/>
            </a:pPr>
            <a:r>
              <a:rPr lang="en-GB" sz="750">
                <a:latin typeface="Aharoni" panose="02010803020104030203" pitchFamily="2" charset="-79"/>
                <a:cs typeface="Aharoni" panose="02010803020104030203" pitchFamily="2" charset="-79"/>
              </a:rPr>
              <a:t>Easy to supervise, reduces time and cost for bus drivers to intervene</a:t>
            </a:r>
          </a:p>
          <a:p>
            <a:r>
              <a:rPr lang="en-GB" sz="750" b="1">
                <a:solidFill>
                  <a:schemeClr val="accent6">
                    <a:lumMod val="75000"/>
                  </a:schemeClr>
                </a:solidFill>
                <a:latin typeface="Aharoni" panose="02010803020104030203" pitchFamily="2" charset="-79"/>
                <a:cs typeface="Aharoni" panose="02010803020104030203" pitchFamily="2" charset="-79"/>
              </a:rPr>
              <a:t>Inclusiveness</a:t>
            </a:r>
            <a:r>
              <a:rPr lang="en-GB" sz="750">
                <a:solidFill>
                  <a:schemeClr val="accent6">
                    <a:lumMod val="75000"/>
                  </a:schemeClr>
                </a:solidFill>
                <a:latin typeface="Aharoni" panose="02010803020104030203" pitchFamily="2" charset="-79"/>
                <a:cs typeface="Aharoni" panose="02010803020104030203" pitchFamily="2" charset="-79"/>
              </a:rPr>
              <a:t>: </a:t>
            </a:r>
          </a:p>
          <a:p>
            <a:pPr marL="171450" indent="-171450">
              <a:buFontTx/>
              <a:buChar char="-"/>
            </a:pPr>
            <a:r>
              <a:rPr lang="en-GB" sz="750">
                <a:latin typeface="Aharoni" panose="02010803020104030203" pitchFamily="2" charset="-79"/>
                <a:cs typeface="Aharoni" panose="02010803020104030203" pitchFamily="2" charset="-79"/>
              </a:rPr>
              <a:t>Single women or with children, and people with any disability that requires additional needs and priority seating. </a:t>
            </a:r>
          </a:p>
          <a:p>
            <a:pPr marL="171450" indent="-171450">
              <a:buFontTx/>
              <a:buChar char="-"/>
            </a:pPr>
            <a:endParaRPr lang="en-GB" sz="750">
              <a:latin typeface="Aharoni" panose="02010803020104030203" pitchFamily="2" charset="-79"/>
              <a:cs typeface="Aharoni" panose="02010803020104030203" pitchFamily="2" charset="-79"/>
            </a:endParaRPr>
          </a:p>
          <a:p>
            <a:r>
              <a:rPr lang="en-GB" sz="750" b="1">
                <a:solidFill>
                  <a:schemeClr val="accent6">
                    <a:lumMod val="75000"/>
                  </a:schemeClr>
                </a:solidFill>
                <a:latin typeface="Aharoni" panose="02010803020104030203" pitchFamily="2" charset="-79"/>
                <a:cs typeface="Aharoni" panose="02010803020104030203" pitchFamily="2" charset="-79"/>
              </a:rPr>
              <a:t>Acceptance:</a:t>
            </a:r>
          </a:p>
          <a:p>
            <a:pPr marL="171450" indent="-171450">
              <a:buFontTx/>
              <a:buChar char="-"/>
            </a:pPr>
            <a:r>
              <a:rPr lang="en-GB" sz="750" b="1">
                <a:latin typeface="Aharoni" panose="02010803020104030203" pitchFamily="2" charset="-79"/>
                <a:cs typeface="Aharoni" panose="02010803020104030203" pitchFamily="2" charset="-79"/>
              </a:rPr>
              <a:t>Anti-stereotype</a:t>
            </a:r>
            <a:r>
              <a:rPr lang="en-GB" sz="750">
                <a:latin typeface="Aharoni" panose="02010803020104030203" pitchFamily="2" charset="-79"/>
                <a:cs typeface="Aharoni" panose="02010803020104030203" pitchFamily="2" charset="-79"/>
              </a:rPr>
              <a:t>: Usage of gender-neutral seats colour; solution must adapt </a:t>
            </a:r>
          </a:p>
          <a:p>
            <a:r>
              <a:rPr lang="en-GB" sz="750">
                <a:latin typeface="Aharoni" panose="02010803020104030203" pitchFamily="2" charset="-79"/>
                <a:cs typeface="Aharoni" panose="02010803020104030203" pitchFamily="2" charset="-79"/>
              </a:rPr>
              <a:t>      to exiting Coventry culture.</a:t>
            </a:r>
          </a:p>
          <a:p>
            <a:pPr marL="171450" indent="-171450">
              <a:buFontTx/>
              <a:buChar char="-"/>
            </a:pPr>
            <a:r>
              <a:rPr lang="en-GB" sz="750">
                <a:latin typeface="Aharoni" panose="02010803020104030203" pitchFamily="2" charset="-79"/>
                <a:cs typeface="Aharoni" panose="02010803020104030203" pitchFamily="2" charset="-79"/>
              </a:rPr>
              <a:t>Emphasise and promote the benefits of switching to public transport and its increased safety for women and children in the evenings.</a:t>
            </a:r>
          </a:p>
          <a:p>
            <a:endParaRPr lang="en-GB" sz="750">
              <a:latin typeface="Aharoni" panose="02010803020104030203" pitchFamily="2" charset="-79"/>
              <a:cs typeface="Aharoni" panose="02010803020104030203" pitchFamily="2" charset="-79"/>
            </a:endParaRPr>
          </a:p>
          <a:p>
            <a:endParaRPr lang="en-GB" sz="750">
              <a:latin typeface="Aharoni" panose="02010803020104030203" pitchFamily="2" charset="-79"/>
              <a:cs typeface="Aharoni" panose="02010803020104030203" pitchFamily="2" charset="-79"/>
            </a:endParaRPr>
          </a:p>
          <a:p>
            <a:endParaRPr lang="en-GB">
              <a:cs typeface="Calibri"/>
            </a:endParaRPr>
          </a:p>
        </p:txBody>
      </p:sp>
      <p:graphicFrame>
        <p:nvGraphicFramePr>
          <p:cNvPr id="9" name="Diagram 8">
            <a:extLst>
              <a:ext uri="{FF2B5EF4-FFF2-40B4-BE49-F238E27FC236}">
                <a16:creationId xmlns:a16="http://schemas.microsoft.com/office/drawing/2014/main" id="{523D08A7-8175-FC37-6A84-91623D412FB8}"/>
              </a:ext>
            </a:extLst>
          </p:cNvPr>
          <p:cNvGraphicFramePr/>
          <p:nvPr>
            <p:extLst>
              <p:ext uri="{D42A27DB-BD31-4B8C-83A1-F6EECF244321}">
                <p14:modId xmlns:p14="http://schemas.microsoft.com/office/powerpoint/2010/main" val="3819834015"/>
              </p:ext>
            </p:extLst>
          </p:nvPr>
        </p:nvGraphicFramePr>
        <p:xfrm>
          <a:off x="12834044" y="3206536"/>
          <a:ext cx="3034445" cy="13347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a:extLst>
              <a:ext uri="{FF2B5EF4-FFF2-40B4-BE49-F238E27FC236}">
                <a16:creationId xmlns:a16="http://schemas.microsoft.com/office/drawing/2014/main" id="{3255B365-9C5C-4E5E-231C-A5C0E4627771}"/>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bright="-5000" contrast="-14000"/>
                    </a14:imgEffect>
                  </a14:imgLayer>
                </a14:imgProps>
              </a:ext>
            </a:extLst>
          </a:blip>
          <a:srcRect l="22683" t="14646" r="21722" b="14319"/>
          <a:stretch/>
        </p:blipFill>
        <p:spPr>
          <a:xfrm>
            <a:off x="1847942" y="2585258"/>
            <a:ext cx="1637216" cy="1568913"/>
          </a:xfrm>
          <a:prstGeom prst="rect">
            <a:avLst/>
          </a:prstGeom>
          <a:solidFill>
            <a:schemeClr val="accent2">
              <a:alpha val="30000"/>
            </a:schemeClr>
          </a:solidFill>
          <a:effectLst>
            <a:outerShdw blurRad="114300" dist="50800" dir="3780000" algn="ctr" rotWithShape="0">
              <a:srgbClr val="000000">
                <a:alpha val="30000"/>
              </a:srgbClr>
            </a:outerShdw>
            <a:reflection stA="43000" endPos="35000" dist="152400" dir="5400000" sy="-100000" algn="bl" rotWithShape="0"/>
            <a:softEdge rad="0"/>
          </a:effectLst>
          <a:scene3d>
            <a:camera prst="orthographicFront"/>
            <a:lightRig rig="threePt" dir="t"/>
          </a:scene3d>
          <a:sp3d prstMaterial="metal"/>
        </p:spPr>
      </p:pic>
      <mc:AlternateContent xmlns:mc="http://schemas.openxmlformats.org/markup-compatibility/2006">
        <mc:Choice xmlns:am3d="http://schemas.microsoft.com/office/drawing/2017/model3d" Requires="am3d">
          <p:graphicFrame>
            <p:nvGraphicFramePr>
              <p:cNvPr id="11" name="3D Model 10" descr="Push Pin">
                <a:extLst>
                  <a:ext uri="{FF2B5EF4-FFF2-40B4-BE49-F238E27FC236}">
                    <a16:creationId xmlns:a16="http://schemas.microsoft.com/office/drawing/2014/main" id="{7E90BEBF-3BEE-B698-1C21-8A3D114B7A11}"/>
                  </a:ext>
                </a:extLst>
              </p:cNvPr>
              <p:cNvGraphicFramePr>
                <a:graphicFrameLocks noChangeAspect="1"/>
              </p:cNvGraphicFramePr>
              <p:nvPr>
                <p:extLst>
                  <p:ext uri="{D42A27DB-BD31-4B8C-83A1-F6EECF244321}">
                    <p14:modId xmlns:p14="http://schemas.microsoft.com/office/powerpoint/2010/main" val="2850611881"/>
                  </p:ext>
                </p:extLst>
              </p:nvPr>
            </p:nvGraphicFramePr>
            <p:xfrm rot="1355405">
              <a:off x="2621892" y="2238870"/>
              <a:ext cx="308421" cy="649306"/>
            </p:xfrm>
            <a:graphic>
              <a:graphicData uri="http://schemas.microsoft.com/office/drawing/2017/model3d">
                <am3d:model3d r:embed="rId10">
                  <am3d:spPr>
                    <a:xfrm rot="1355405">
                      <a:off x="0" y="0"/>
                      <a:ext cx="308421" cy="649306"/>
                    </a:xfrm>
                    <a:prstGeom prst="rect">
                      <a:avLst/>
                    </a:prstGeom>
                  </am3d:spPr>
                  <am3d:camera>
                    <am3d:pos x="0" y="0" z="55916273"/>
                    <am3d:up dx="0" dy="36000000" dz="0"/>
                    <am3d:lookAt x="0" y="0" z="0"/>
                    <am3d:perspective fov="2700000"/>
                  </am3d:camera>
                  <am3d:trans>
                    <am3d:meterPerModelUnit n="45454541" d="1000000"/>
                    <am3d:preTrans dx="0" dy="-1744261" dz="0"/>
                    <am3d:scale>
                      <am3d:sx n="1000000" d="1000000"/>
                      <am3d:sy n="1000000" d="1000000"/>
                      <am3d:sz n="1000000" d="1000000"/>
                    </am3d:scale>
                    <am3d:rot ax="3137520" ay="-800254" az="-996886"/>
                    <am3d:postTrans dx="0" dy="0" dz="0"/>
                  </am3d:trans>
                  <am3d:raster rName="Office3DRenderer" rVer="16.0.8326">
                    <am3d:blip r:embed="rId11"/>
                  </am3d:raster>
                  <am3d:objViewport viewportSz="69800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1" name="3D Model 10" descr="Push Pin">
                <a:extLst>
                  <a:ext uri="{FF2B5EF4-FFF2-40B4-BE49-F238E27FC236}">
                    <a16:creationId xmlns:a16="http://schemas.microsoft.com/office/drawing/2014/main" id="{7E90BEBF-3BEE-B698-1C21-8A3D114B7A11}"/>
                  </a:ext>
                </a:extLst>
              </p:cNvPr>
              <p:cNvPicPr>
                <a:picLocks noGrp="1" noRot="1" noChangeAspect="1" noMove="1" noResize="1" noEditPoints="1" noAdjustHandles="1" noChangeArrowheads="1" noChangeShapeType="1" noCrop="1"/>
              </p:cNvPicPr>
              <p:nvPr/>
            </p:nvPicPr>
            <p:blipFill>
              <a:blip r:embed="rId11"/>
              <a:stretch>
                <a:fillRect/>
              </a:stretch>
            </p:blipFill>
            <p:spPr>
              <a:xfrm rot="1355405">
                <a:off x="2621892" y="2238870"/>
                <a:ext cx="308421" cy="649306"/>
              </a:xfrm>
              <a:prstGeom prst="rect">
                <a:avLst/>
              </a:prstGeom>
            </p:spPr>
          </p:pic>
        </mc:Fallback>
      </mc:AlternateContent>
      <p:sp>
        <p:nvSpPr>
          <p:cNvPr id="12" name="TextBox 11">
            <a:extLst>
              <a:ext uri="{FF2B5EF4-FFF2-40B4-BE49-F238E27FC236}">
                <a16:creationId xmlns:a16="http://schemas.microsoft.com/office/drawing/2014/main" id="{34A05BA5-E4A3-B8E1-593E-08B3B9BE6ED3}"/>
              </a:ext>
            </a:extLst>
          </p:cNvPr>
          <p:cNvSpPr txBox="1"/>
          <p:nvPr/>
        </p:nvSpPr>
        <p:spPr>
          <a:xfrm>
            <a:off x="2197181" y="2585258"/>
            <a:ext cx="1460984" cy="369332"/>
          </a:xfrm>
          <a:prstGeom prst="rect">
            <a:avLst/>
          </a:prstGeom>
          <a:noFill/>
        </p:spPr>
        <p:txBody>
          <a:bodyPr wrap="square" rtlCol="0">
            <a:spAutoFit/>
          </a:bodyPr>
          <a:lstStyle/>
          <a:p>
            <a:r>
              <a:rPr lang="en-GB" u="sng">
                <a:latin typeface="Dreaming Outloud Pro" panose="020B0604020202020204" pitchFamily="66" charset="0"/>
                <a:cs typeface="Dreaming Outloud Pro" panose="020B0604020202020204" pitchFamily="66" charset="0"/>
              </a:rPr>
              <a:t>To Do List</a:t>
            </a:r>
          </a:p>
        </p:txBody>
      </p:sp>
      <p:sp>
        <p:nvSpPr>
          <p:cNvPr id="13" name="TextBox 12">
            <a:extLst>
              <a:ext uri="{FF2B5EF4-FFF2-40B4-BE49-F238E27FC236}">
                <a16:creationId xmlns:a16="http://schemas.microsoft.com/office/drawing/2014/main" id="{6D7561B0-6884-0694-516E-D68C9651861B}"/>
              </a:ext>
            </a:extLst>
          </p:cNvPr>
          <p:cNvSpPr txBox="1"/>
          <p:nvPr/>
        </p:nvSpPr>
        <p:spPr>
          <a:xfrm>
            <a:off x="1906159" y="2817908"/>
            <a:ext cx="1481917" cy="1169551"/>
          </a:xfrm>
          <a:prstGeom prst="rect">
            <a:avLst/>
          </a:prstGeom>
          <a:noFill/>
        </p:spPr>
        <p:txBody>
          <a:bodyPr wrap="square" rtlCol="0">
            <a:spAutoFit/>
          </a:bodyPr>
          <a:lstStyle/>
          <a:p>
            <a:r>
              <a:rPr lang="en-GB" sz="1000">
                <a:latin typeface="Dreaming Outloud Pro" panose="03050502040302030504" pitchFamily="66" charset="0"/>
                <a:cs typeface="Dreaming Outloud Pro" panose="03050502040302030504" pitchFamily="66" charset="0"/>
              </a:rPr>
              <a:t>3. Good Health and Well-being</a:t>
            </a:r>
          </a:p>
          <a:p>
            <a:endParaRPr lang="en-GB" sz="1000">
              <a:latin typeface="Dreaming Outloud Pro" panose="03050502040302030504" pitchFamily="66" charset="0"/>
              <a:cs typeface="Dreaming Outloud Pro" panose="03050502040302030504" pitchFamily="66" charset="0"/>
            </a:endParaRPr>
          </a:p>
          <a:p>
            <a:r>
              <a:rPr lang="en-GB" sz="1000">
                <a:latin typeface="Dreaming Outloud Pro" panose="03050502040302030504" pitchFamily="66" charset="0"/>
                <a:cs typeface="Dreaming Outloud Pro" panose="03050502040302030504" pitchFamily="66" charset="0"/>
              </a:rPr>
              <a:t>10. Reduced Inequalities</a:t>
            </a:r>
          </a:p>
          <a:p>
            <a:endParaRPr lang="en-GB" sz="1000">
              <a:latin typeface="Dreaming Outloud Pro" panose="03050502040302030504" pitchFamily="66" charset="0"/>
              <a:cs typeface="Dreaming Outloud Pro" panose="03050502040302030504" pitchFamily="66" charset="0"/>
            </a:endParaRPr>
          </a:p>
          <a:p>
            <a:r>
              <a:rPr lang="en-GB" sz="1000">
                <a:latin typeface="Dreaming Outloud Pro" panose="03050502040302030504" pitchFamily="66" charset="0"/>
                <a:cs typeface="Dreaming Outloud Pro" panose="03050502040302030504" pitchFamily="66" charset="0"/>
              </a:rPr>
              <a:t>11. Sustainable Cities and Communities</a:t>
            </a:r>
          </a:p>
        </p:txBody>
      </p:sp>
      <p:sp>
        <p:nvSpPr>
          <p:cNvPr id="14" name="TextBox 13">
            <a:extLst>
              <a:ext uri="{FF2B5EF4-FFF2-40B4-BE49-F238E27FC236}">
                <a16:creationId xmlns:a16="http://schemas.microsoft.com/office/drawing/2014/main" id="{A9A75396-6ED0-9CA8-557D-1B9936D76A35}"/>
              </a:ext>
            </a:extLst>
          </p:cNvPr>
          <p:cNvSpPr txBox="1"/>
          <p:nvPr/>
        </p:nvSpPr>
        <p:spPr>
          <a:xfrm>
            <a:off x="2232325" y="3946438"/>
            <a:ext cx="1328109" cy="230832"/>
          </a:xfrm>
          <a:prstGeom prst="rect">
            <a:avLst/>
          </a:prstGeom>
          <a:noFill/>
        </p:spPr>
        <p:txBody>
          <a:bodyPr wrap="square" rtlCol="0">
            <a:spAutoFit/>
          </a:bodyPr>
          <a:lstStyle/>
          <a:p>
            <a:r>
              <a:rPr lang="en-GB" sz="900">
                <a:latin typeface="Dreaming Outloud Pro" panose="03050502040302030504" pitchFamily="66" charset="0"/>
                <a:cs typeface="Dreaming Outloud Pro" panose="03050502040302030504" pitchFamily="66" charset="0"/>
              </a:rPr>
              <a:t>#WORLDSTODOLIST</a:t>
            </a:r>
          </a:p>
        </p:txBody>
      </p:sp>
      <p:pic>
        <p:nvPicPr>
          <p:cNvPr id="18" name="Picture 17">
            <a:extLst>
              <a:ext uri="{FF2B5EF4-FFF2-40B4-BE49-F238E27FC236}">
                <a16:creationId xmlns:a16="http://schemas.microsoft.com/office/drawing/2014/main" id="{B79C8CE7-E12C-5278-E224-1883A2F44E03}"/>
              </a:ext>
            </a:extLst>
          </p:cNvPr>
          <p:cNvPicPr>
            <a:picLocks noChangeAspect="1"/>
          </p:cNvPicPr>
          <p:nvPr/>
        </p:nvPicPr>
        <p:blipFill>
          <a:blip r:embed="rId12"/>
          <a:stretch>
            <a:fillRect/>
          </a:stretch>
        </p:blipFill>
        <p:spPr>
          <a:xfrm>
            <a:off x="3288518" y="3963568"/>
            <a:ext cx="151762" cy="155333"/>
          </a:xfrm>
          <a:prstGeom prst="rect">
            <a:avLst/>
          </a:prstGeom>
        </p:spPr>
      </p:pic>
      <p:sp>
        <p:nvSpPr>
          <p:cNvPr id="36" name="TextBox 35">
            <a:extLst>
              <a:ext uri="{FF2B5EF4-FFF2-40B4-BE49-F238E27FC236}">
                <a16:creationId xmlns:a16="http://schemas.microsoft.com/office/drawing/2014/main" id="{E60602C2-A2B5-B13B-B127-46583DEF8E51}"/>
              </a:ext>
            </a:extLst>
          </p:cNvPr>
          <p:cNvSpPr txBox="1"/>
          <p:nvPr/>
        </p:nvSpPr>
        <p:spPr>
          <a:xfrm>
            <a:off x="1793355" y="1671794"/>
            <a:ext cx="1828800" cy="769441"/>
          </a:xfrm>
          <a:prstGeom prst="rect">
            <a:avLst/>
          </a:prstGeom>
          <a:noFill/>
          <a:ln>
            <a:noFill/>
          </a:ln>
        </p:spPr>
        <p:txBody>
          <a:bodyPr wrap="square" rtlCol="0">
            <a:spAutoFit/>
          </a:bodyPr>
          <a:lstStyle/>
          <a:p>
            <a:pPr algn="l"/>
            <a:r>
              <a:rPr lang="en-GB" sz="1100" b="1">
                <a:solidFill>
                  <a:schemeClr val="accent1">
                    <a:lumMod val="75000"/>
                  </a:schemeClr>
                </a:solidFill>
                <a:latin typeface="Aharoni" panose="020F0502020204030204" pitchFamily="34" charset="0"/>
                <a:cs typeface="Aharoni" panose="020F0502020204030204" pitchFamily="34" charset="0"/>
              </a:rPr>
              <a:t>OUR IDEA AIMS TO SOLVE SUSTAINABLE DEVELOPMENT GOALS SUCH AS:</a:t>
            </a:r>
          </a:p>
        </p:txBody>
      </p:sp>
      <p:sp>
        <p:nvSpPr>
          <p:cNvPr id="22" name="TextBox 21">
            <a:extLst>
              <a:ext uri="{FF2B5EF4-FFF2-40B4-BE49-F238E27FC236}">
                <a16:creationId xmlns:a16="http://schemas.microsoft.com/office/drawing/2014/main" id="{D1994460-4239-F047-9401-7E1233A7847D}"/>
              </a:ext>
            </a:extLst>
          </p:cNvPr>
          <p:cNvSpPr txBox="1"/>
          <p:nvPr/>
        </p:nvSpPr>
        <p:spPr>
          <a:xfrm>
            <a:off x="126598" y="1480160"/>
            <a:ext cx="1666757" cy="954107"/>
          </a:xfrm>
          <a:prstGeom prst="rect">
            <a:avLst/>
          </a:prstGeom>
          <a:noFill/>
          <a:ln>
            <a:noFill/>
          </a:ln>
        </p:spPr>
        <p:txBody>
          <a:bodyPr wrap="square" rtlCol="0">
            <a:spAutoFit/>
          </a:bodyPr>
          <a:lstStyle/>
          <a:p>
            <a:r>
              <a:rPr lang="en-GB" sz="5600">
                <a:solidFill>
                  <a:schemeClr val="accent6">
                    <a:lumMod val="75000"/>
                  </a:schemeClr>
                </a:solidFill>
                <a:latin typeface="Aharoni" panose="02010803020104030203" pitchFamily="2" charset="-79"/>
                <a:cs typeface="Aharoni" panose="02010803020104030203" pitchFamily="2" charset="-79"/>
              </a:rPr>
              <a:t>89%</a:t>
            </a:r>
          </a:p>
        </p:txBody>
      </p:sp>
      <p:sp>
        <p:nvSpPr>
          <p:cNvPr id="43" name="TextBox 42">
            <a:extLst>
              <a:ext uri="{FF2B5EF4-FFF2-40B4-BE49-F238E27FC236}">
                <a16:creationId xmlns:a16="http://schemas.microsoft.com/office/drawing/2014/main" id="{42037737-69CE-EC1D-E223-76C895100CC7}"/>
              </a:ext>
            </a:extLst>
          </p:cNvPr>
          <p:cNvSpPr txBox="1"/>
          <p:nvPr/>
        </p:nvSpPr>
        <p:spPr>
          <a:xfrm>
            <a:off x="90721" y="3283584"/>
            <a:ext cx="1613507" cy="954107"/>
          </a:xfrm>
          <a:prstGeom prst="rect">
            <a:avLst/>
          </a:prstGeom>
          <a:noFill/>
          <a:ln>
            <a:noFill/>
          </a:ln>
        </p:spPr>
        <p:txBody>
          <a:bodyPr wrap="square" rtlCol="0">
            <a:spAutoFit/>
          </a:bodyPr>
          <a:lstStyle/>
          <a:p>
            <a:r>
              <a:rPr lang="en-GB" sz="1100">
                <a:latin typeface="Aharoni" panose="02010803020104030203" pitchFamily="2" charset="-79"/>
                <a:cs typeface="Aharoni" panose="02010803020104030203" pitchFamily="2" charset="-79"/>
              </a:rPr>
              <a:t>Only</a:t>
            </a:r>
            <a:r>
              <a:rPr lang="en-GB" sz="5600">
                <a:solidFill>
                  <a:schemeClr val="accent2">
                    <a:lumMod val="75000"/>
                  </a:schemeClr>
                </a:solidFill>
                <a:latin typeface="Aharoni" panose="02010803020104030203" pitchFamily="2" charset="-79"/>
                <a:cs typeface="Aharoni" panose="02010803020104030203" pitchFamily="2" charset="-79"/>
              </a:rPr>
              <a:t>38%</a:t>
            </a:r>
          </a:p>
        </p:txBody>
      </p:sp>
      <p:sp>
        <p:nvSpPr>
          <p:cNvPr id="47" name="TextBox 46">
            <a:extLst>
              <a:ext uri="{FF2B5EF4-FFF2-40B4-BE49-F238E27FC236}">
                <a16:creationId xmlns:a16="http://schemas.microsoft.com/office/drawing/2014/main" id="{EF29C1D9-CE79-31AB-564B-26F1F5E2275B}"/>
              </a:ext>
            </a:extLst>
          </p:cNvPr>
          <p:cNvSpPr txBox="1"/>
          <p:nvPr/>
        </p:nvSpPr>
        <p:spPr>
          <a:xfrm>
            <a:off x="94574" y="4010279"/>
            <a:ext cx="1782743" cy="938719"/>
          </a:xfrm>
          <a:prstGeom prst="rect">
            <a:avLst/>
          </a:prstGeom>
          <a:noFill/>
          <a:ln>
            <a:noFill/>
          </a:ln>
        </p:spPr>
        <p:txBody>
          <a:bodyPr wrap="square" rtlCol="0">
            <a:spAutoFit/>
          </a:bodyPr>
          <a:lstStyle/>
          <a:p>
            <a:pPr algn="l"/>
            <a:r>
              <a:rPr lang="en-GB" sz="1100" b="1">
                <a:latin typeface="Aharoni" panose="02010803020104030203" pitchFamily="2" charset="-79"/>
                <a:cs typeface="Aharoni" panose="02010803020104030203" pitchFamily="2" charset="-79"/>
              </a:rPr>
              <a:t>of women would choose to take a bus instead of a taxi/car at night, whether alone   or with friends </a:t>
            </a:r>
            <a:r>
              <a:rPr lang="en-GB" sz="1100" baseline="30000">
                <a:latin typeface="HelveticaNeue"/>
                <a:cs typeface="Aharoni" panose="02010803020104030203" pitchFamily="2" charset="-79"/>
              </a:rPr>
              <a:t>[2]</a:t>
            </a:r>
            <a:endParaRPr lang="en-GB" sz="1400" b="1">
              <a:latin typeface="Aharoni" panose="02010803020104030203" pitchFamily="2" charset="-79"/>
              <a:cs typeface="Aharoni" panose="02010803020104030203" pitchFamily="2" charset="-79"/>
            </a:endParaRPr>
          </a:p>
        </p:txBody>
      </p:sp>
      <p:sp>
        <p:nvSpPr>
          <p:cNvPr id="27" name="TextBox 26">
            <a:extLst>
              <a:ext uri="{FF2B5EF4-FFF2-40B4-BE49-F238E27FC236}">
                <a16:creationId xmlns:a16="http://schemas.microsoft.com/office/drawing/2014/main" id="{2BADCD81-C265-E065-2469-0251DCD5BF3A}"/>
              </a:ext>
            </a:extLst>
          </p:cNvPr>
          <p:cNvSpPr txBox="1"/>
          <p:nvPr/>
        </p:nvSpPr>
        <p:spPr>
          <a:xfrm>
            <a:off x="3260962" y="6618155"/>
            <a:ext cx="5397639" cy="307777"/>
          </a:xfrm>
          <a:prstGeom prst="rect">
            <a:avLst/>
          </a:prstGeom>
          <a:noFill/>
        </p:spPr>
        <p:txBody>
          <a:bodyPr wrap="square" rtlCol="0">
            <a:spAutoFit/>
          </a:bodyPr>
          <a:lstStyle/>
          <a:p>
            <a:pPr algn="l"/>
            <a:r>
              <a:rPr lang="en-GB" sz="700"/>
              <a:t>[1] Primary Data, Appendix A. [2] Primary Data, Appendix B. [3] </a:t>
            </a:r>
            <a:r>
              <a:rPr lang="en-GB" sz="700" b="0" i="0">
                <a:solidFill>
                  <a:srgbClr val="000000"/>
                </a:solidFill>
                <a:effectLst/>
                <a:latin typeface="Calibri" panose="020F0502020204030204" pitchFamily="34" charset="0"/>
              </a:rPr>
              <a:t>Office for National Statistics (2021). </a:t>
            </a:r>
            <a:r>
              <a:rPr lang="en-GB" sz="700" b="0" i="1">
                <a:solidFill>
                  <a:srgbClr val="000000"/>
                </a:solidFill>
                <a:effectLst/>
                <a:latin typeface="Calibri" panose="020F0502020204030204" pitchFamily="34" charset="0"/>
              </a:rPr>
              <a:t>Perceptions of personal safety and experiences of harassment, Great Britain - Office for National Statistics</a:t>
            </a:r>
            <a:r>
              <a:rPr lang="en-GB" sz="700" b="0" i="0">
                <a:solidFill>
                  <a:srgbClr val="000000"/>
                </a:solidFill>
                <a:effectLst/>
                <a:latin typeface="Calibri" panose="020F0502020204030204" pitchFamily="34" charset="0"/>
              </a:rPr>
              <a:t>. [online] www.ons.gov.uk</a:t>
            </a:r>
            <a:endParaRPr lang="en-GB" sz="700"/>
          </a:p>
        </p:txBody>
      </p:sp>
      <p:cxnSp>
        <p:nvCxnSpPr>
          <p:cNvPr id="15" name="Straight Connector 14">
            <a:extLst>
              <a:ext uri="{FF2B5EF4-FFF2-40B4-BE49-F238E27FC236}">
                <a16:creationId xmlns:a16="http://schemas.microsoft.com/office/drawing/2014/main" id="{B6CE0633-BBEB-3E67-2800-DFAC15E0DA9B}"/>
              </a:ext>
            </a:extLst>
          </p:cNvPr>
          <p:cNvCxnSpPr/>
          <p:nvPr/>
        </p:nvCxnSpPr>
        <p:spPr>
          <a:xfrm>
            <a:off x="5403273" y="1517402"/>
            <a:ext cx="0" cy="1026127"/>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63EB32F-20A5-F669-9F06-720569276475}"/>
              </a:ext>
            </a:extLst>
          </p:cNvPr>
          <p:cNvCxnSpPr/>
          <p:nvPr/>
        </p:nvCxnSpPr>
        <p:spPr>
          <a:xfrm>
            <a:off x="6803967" y="1535858"/>
            <a:ext cx="0" cy="98921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26" name="Picture 25" descr="Diagram&#10;&#10;Description automatically generated">
            <a:extLst>
              <a:ext uri="{FF2B5EF4-FFF2-40B4-BE49-F238E27FC236}">
                <a16:creationId xmlns:a16="http://schemas.microsoft.com/office/drawing/2014/main" id="{5106B7EF-DD71-E881-9504-22D86CA9895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19715" y="1369221"/>
            <a:ext cx="871004" cy="1216037"/>
          </a:xfrm>
          <a:prstGeom prst="rect">
            <a:avLst/>
          </a:prstGeom>
        </p:spPr>
      </p:pic>
      <p:pic>
        <p:nvPicPr>
          <p:cNvPr id="35" name="Picture 34" descr="Icon&#10;&#10;Description automatically generated with medium confidence">
            <a:extLst>
              <a:ext uri="{FF2B5EF4-FFF2-40B4-BE49-F238E27FC236}">
                <a16:creationId xmlns:a16="http://schemas.microsoft.com/office/drawing/2014/main" id="{B8D7F978-89D4-7E30-46E5-723C28FE130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188183" y="1360439"/>
            <a:ext cx="906120" cy="1228882"/>
          </a:xfrm>
          <a:prstGeom prst="rect">
            <a:avLst/>
          </a:prstGeom>
        </p:spPr>
      </p:pic>
      <p:pic>
        <p:nvPicPr>
          <p:cNvPr id="50" name="Picture 49" descr="A picture containing graphical user interface&#10;&#10;Description automatically generated">
            <a:extLst>
              <a:ext uri="{FF2B5EF4-FFF2-40B4-BE49-F238E27FC236}">
                <a16:creationId xmlns:a16="http://schemas.microsoft.com/office/drawing/2014/main" id="{6BB94A65-F572-8DDC-C2D4-B16A2841279F}"/>
              </a:ext>
            </a:extLst>
          </p:cNvPr>
          <p:cNvPicPr>
            <a:picLocks noChangeAspect="1"/>
          </p:cNvPicPr>
          <p:nvPr/>
        </p:nvPicPr>
        <p:blipFill rotWithShape="1">
          <a:blip r:embed="rId15">
            <a:extLst>
              <a:ext uri="{28A0092B-C50C-407E-A947-70E740481C1C}">
                <a14:useLocalDpi xmlns:a14="http://schemas.microsoft.com/office/drawing/2010/main" val="0"/>
              </a:ext>
            </a:extLst>
          </a:blip>
          <a:srcRect t="39222" r="460" b="46583"/>
          <a:stretch/>
        </p:blipFill>
        <p:spPr>
          <a:xfrm>
            <a:off x="6897651" y="1922844"/>
            <a:ext cx="1187177" cy="257231"/>
          </a:xfrm>
          <a:prstGeom prst="rect">
            <a:avLst/>
          </a:prstGeom>
        </p:spPr>
      </p:pic>
      <p:pic>
        <p:nvPicPr>
          <p:cNvPr id="52" name="Picture 51" descr="A picture containing green&#10;&#10;Description automatically generated">
            <a:extLst>
              <a:ext uri="{FF2B5EF4-FFF2-40B4-BE49-F238E27FC236}">
                <a16:creationId xmlns:a16="http://schemas.microsoft.com/office/drawing/2014/main" id="{22BE8C8C-29C9-EFCD-86D8-47AC2B0492FF}"/>
              </a:ext>
            </a:extLst>
          </p:cNvPr>
          <p:cNvPicPr>
            <a:picLocks noChangeAspect="1"/>
          </p:cNvPicPr>
          <p:nvPr/>
        </p:nvPicPr>
        <p:blipFill rotWithShape="1">
          <a:blip r:embed="rId16">
            <a:extLst>
              <a:ext uri="{28A0092B-C50C-407E-A947-70E740481C1C}">
                <a14:useLocalDpi xmlns:a14="http://schemas.microsoft.com/office/drawing/2010/main" val="0"/>
              </a:ext>
            </a:extLst>
          </a:blip>
          <a:srcRect t="16971" b="13575"/>
          <a:stretch/>
        </p:blipFill>
        <p:spPr>
          <a:xfrm>
            <a:off x="4750436" y="2746978"/>
            <a:ext cx="2238930" cy="1554435"/>
          </a:xfrm>
          <a:prstGeom prst="rect">
            <a:avLst/>
          </a:prstGeom>
        </p:spPr>
      </p:pic>
      <p:cxnSp>
        <p:nvCxnSpPr>
          <p:cNvPr id="54" name="Straight Arrow Connector 53">
            <a:extLst>
              <a:ext uri="{FF2B5EF4-FFF2-40B4-BE49-F238E27FC236}">
                <a16:creationId xmlns:a16="http://schemas.microsoft.com/office/drawing/2014/main" id="{87318BEC-5FB6-93D1-2E12-32B244E7685E}"/>
              </a:ext>
            </a:extLst>
          </p:cNvPr>
          <p:cNvCxnSpPr>
            <a:cxnSpLocks/>
          </p:cNvCxnSpPr>
          <p:nvPr/>
        </p:nvCxnSpPr>
        <p:spPr>
          <a:xfrm flipH="1" flipV="1">
            <a:off x="6602382" y="3289233"/>
            <a:ext cx="737756" cy="527298"/>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E72CD193-B0F5-8B40-5F02-01322D6CAD4E}"/>
              </a:ext>
            </a:extLst>
          </p:cNvPr>
          <p:cNvCxnSpPr>
            <a:cxnSpLocks/>
          </p:cNvCxnSpPr>
          <p:nvPr/>
        </p:nvCxnSpPr>
        <p:spPr>
          <a:xfrm flipV="1">
            <a:off x="4607215" y="3873420"/>
            <a:ext cx="1081402" cy="261478"/>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ADC8426-F70D-02D9-F629-F787EA84C573}"/>
              </a:ext>
            </a:extLst>
          </p:cNvPr>
          <p:cNvCxnSpPr>
            <a:cxnSpLocks/>
          </p:cNvCxnSpPr>
          <p:nvPr/>
        </p:nvCxnSpPr>
        <p:spPr>
          <a:xfrm>
            <a:off x="4484123" y="3242021"/>
            <a:ext cx="985652" cy="41563"/>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B9CFDDE2-00AA-CC4B-614A-4C5F06EE88DC}"/>
              </a:ext>
            </a:extLst>
          </p:cNvPr>
          <p:cNvCxnSpPr>
            <a:cxnSpLocks/>
            <a:stCxn id="65" idx="1"/>
          </p:cNvCxnSpPr>
          <p:nvPr/>
        </p:nvCxnSpPr>
        <p:spPr>
          <a:xfrm flipH="1">
            <a:off x="5965935" y="3090194"/>
            <a:ext cx="1224378" cy="5775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268BD66-DFAC-9978-437B-7ECF3A77A3FA}"/>
              </a:ext>
            </a:extLst>
          </p:cNvPr>
          <p:cNvSpPr txBox="1"/>
          <p:nvPr/>
        </p:nvSpPr>
        <p:spPr>
          <a:xfrm>
            <a:off x="3795602" y="3090194"/>
            <a:ext cx="1343759" cy="369332"/>
          </a:xfrm>
          <a:prstGeom prst="rect">
            <a:avLst/>
          </a:prstGeom>
          <a:noFill/>
        </p:spPr>
        <p:txBody>
          <a:bodyPr wrap="square" rtlCol="0">
            <a:spAutoFit/>
          </a:bodyPr>
          <a:lstStyle/>
          <a:p>
            <a:r>
              <a:rPr lang="en-GB" sz="900">
                <a:solidFill>
                  <a:schemeClr val="accent1">
                    <a:lumMod val="75000"/>
                  </a:schemeClr>
                </a:solidFill>
                <a:latin typeface="Abadi" panose="020B0604020202020204" pitchFamily="34" charset="0"/>
              </a:rPr>
              <a:t>Distinctive </a:t>
            </a:r>
          </a:p>
          <a:p>
            <a:r>
              <a:rPr lang="en-GB" sz="900">
                <a:solidFill>
                  <a:schemeClr val="accent1">
                    <a:lumMod val="75000"/>
                  </a:schemeClr>
                </a:solidFill>
                <a:latin typeface="Abadi" panose="020B0604020202020204" pitchFamily="34" charset="0"/>
              </a:rPr>
              <a:t>Coloured Seats</a:t>
            </a:r>
          </a:p>
        </p:txBody>
      </p:sp>
      <p:sp>
        <p:nvSpPr>
          <p:cNvPr id="64" name="TextBox 63">
            <a:extLst>
              <a:ext uri="{FF2B5EF4-FFF2-40B4-BE49-F238E27FC236}">
                <a16:creationId xmlns:a16="http://schemas.microsoft.com/office/drawing/2014/main" id="{B1ECB1C7-5C57-E11B-BC54-79D3CB5427F3}"/>
              </a:ext>
            </a:extLst>
          </p:cNvPr>
          <p:cNvSpPr txBox="1"/>
          <p:nvPr/>
        </p:nvSpPr>
        <p:spPr>
          <a:xfrm>
            <a:off x="3751471" y="3954362"/>
            <a:ext cx="1012656" cy="369332"/>
          </a:xfrm>
          <a:prstGeom prst="rect">
            <a:avLst/>
          </a:prstGeom>
          <a:noFill/>
        </p:spPr>
        <p:txBody>
          <a:bodyPr wrap="square" rtlCol="0">
            <a:spAutoFit/>
          </a:bodyPr>
          <a:lstStyle/>
          <a:p>
            <a:r>
              <a:rPr lang="en-GB" sz="900">
                <a:solidFill>
                  <a:schemeClr val="accent1">
                    <a:lumMod val="75000"/>
                  </a:schemeClr>
                </a:solidFill>
                <a:latin typeface="Abadi" panose="020B0604020202020204" pitchFamily="34" charset="0"/>
              </a:rPr>
              <a:t>Coloured Floor Directions (3)</a:t>
            </a:r>
          </a:p>
        </p:txBody>
      </p:sp>
      <p:sp>
        <p:nvSpPr>
          <p:cNvPr id="65" name="TextBox 64">
            <a:extLst>
              <a:ext uri="{FF2B5EF4-FFF2-40B4-BE49-F238E27FC236}">
                <a16:creationId xmlns:a16="http://schemas.microsoft.com/office/drawing/2014/main" id="{24313D90-78F6-4C1C-7DBF-A377C49A7B4A}"/>
              </a:ext>
            </a:extLst>
          </p:cNvPr>
          <p:cNvSpPr txBox="1"/>
          <p:nvPr/>
        </p:nvSpPr>
        <p:spPr>
          <a:xfrm>
            <a:off x="7190313" y="2905528"/>
            <a:ext cx="1173256" cy="369332"/>
          </a:xfrm>
          <a:prstGeom prst="rect">
            <a:avLst/>
          </a:prstGeom>
          <a:noFill/>
        </p:spPr>
        <p:txBody>
          <a:bodyPr wrap="square" rtlCol="0">
            <a:spAutoFit/>
          </a:bodyPr>
          <a:lstStyle/>
          <a:p>
            <a:r>
              <a:rPr lang="en-GB" sz="900">
                <a:solidFill>
                  <a:schemeClr val="accent1">
                    <a:lumMod val="75000"/>
                  </a:schemeClr>
                </a:solidFill>
                <a:latin typeface="Abadi" panose="020B0604020202020204" pitchFamily="34" charset="0"/>
              </a:rPr>
              <a:t>Penalty Information Poster (1)</a:t>
            </a:r>
          </a:p>
        </p:txBody>
      </p:sp>
      <p:sp>
        <p:nvSpPr>
          <p:cNvPr id="72" name="TextBox 71">
            <a:extLst>
              <a:ext uri="{FF2B5EF4-FFF2-40B4-BE49-F238E27FC236}">
                <a16:creationId xmlns:a16="http://schemas.microsoft.com/office/drawing/2014/main" id="{560D5554-BD1E-6DE5-22C0-2BC1179A5151}"/>
              </a:ext>
            </a:extLst>
          </p:cNvPr>
          <p:cNvSpPr txBox="1"/>
          <p:nvPr/>
        </p:nvSpPr>
        <p:spPr>
          <a:xfrm>
            <a:off x="7131233" y="3822882"/>
            <a:ext cx="1173256" cy="369332"/>
          </a:xfrm>
          <a:prstGeom prst="rect">
            <a:avLst/>
          </a:prstGeom>
          <a:noFill/>
        </p:spPr>
        <p:txBody>
          <a:bodyPr wrap="square" rtlCol="0">
            <a:spAutoFit/>
          </a:bodyPr>
          <a:lstStyle/>
          <a:p>
            <a:r>
              <a:rPr lang="en-GB" sz="900">
                <a:solidFill>
                  <a:schemeClr val="accent1">
                    <a:lumMod val="75000"/>
                  </a:schemeClr>
                </a:solidFill>
                <a:latin typeface="Abadi" panose="020B0604020202020204" pitchFamily="34" charset="0"/>
              </a:rPr>
              <a:t>Warning Information Poster (2)</a:t>
            </a:r>
          </a:p>
        </p:txBody>
      </p:sp>
      <p:sp>
        <p:nvSpPr>
          <p:cNvPr id="78" name="TextBox 77">
            <a:extLst>
              <a:ext uri="{FF2B5EF4-FFF2-40B4-BE49-F238E27FC236}">
                <a16:creationId xmlns:a16="http://schemas.microsoft.com/office/drawing/2014/main" id="{5223899B-BEF4-5902-4E39-A69D19331B20}"/>
              </a:ext>
            </a:extLst>
          </p:cNvPr>
          <p:cNvSpPr txBox="1"/>
          <p:nvPr/>
        </p:nvSpPr>
        <p:spPr>
          <a:xfrm>
            <a:off x="3854623" y="2582323"/>
            <a:ext cx="4158633" cy="169277"/>
          </a:xfrm>
          <a:prstGeom prst="rect">
            <a:avLst/>
          </a:prstGeom>
          <a:noFill/>
        </p:spPr>
        <p:txBody>
          <a:bodyPr wrap="square" rtlCol="0">
            <a:spAutoFit/>
          </a:bodyPr>
          <a:lstStyle/>
          <a:p>
            <a:r>
              <a:rPr lang="en-GB" sz="500" b="1">
                <a:solidFill>
                  <a:schemeClr val="accent6">
                    <a:lumMod val="75000"/>
                  </a:schemeClr>
                </a:solidFill>
                <a:latin typeface="Abadi" panose="020B0604020104020204" pitchFamily="34" charset="0"/>
              </a:rPr>
              <a:t>Figure 1: </a:t>
            </a:r>
            <a:r>
              <a:rPr lang="en-GB" sz="500">
                <a:solidFill>
                  <a:schemeClr val="accent6">
                    <a:lumMod val="75000"/>
                  </a:schemeClr>
                </a:solidFill>
                <a:latin typeface="Abadi" panose="020B0604020104020204" pitchFamily="34" charset="0"/>
              </a:rPr>
              <a:t>Penalty Information Poster |  </a:t>
            </a:r>
            <a:r>
              <a:rPr lang="en-GB" sz="500" b="1">
                <a:solidFill>
                  <a:schemeClr val="accent6">
                    <a:lumMod val="75000"/>
                  </a:schemeClr>
                </a:solidFill>
                <a:latin typeface="Abadi" panose="020B0604020104020204" pitchFamily="34" charset="0"/>
              </a:rPr>
              <a:t>Figure 2: </a:t>
            </a:r>
            <a:r>
              <a:rPr lang="en-GB" sz="500">
                <a:solidFill>
                  <a:schemeClr val="accent6">
                    <a:lumMod val="75000"/>
                  </a:schemeClr>
                </a:solidFill>
                <a:latin typeface="Abadi" panose="020B0604020104020204" pitchFamily="34" charset="0"/>
              </a:rPr>
              <a:t>Warning Information Poster  |  </a:t>
            </a:r>
            <a:r>
              <a:rPr lang="en-GB" sz="500" b="1">
                <a:solidFill>
                  <a:schemeClr val="accent6">
                    <a:lumMod val="75000"/>
                  </a:schemeClr>
                </a:solidFill>
                <a:latin typeface="Abadi" panose="020B0604020104020204" pitchFamily="34" charset="0"/>
              </a:rPr>
              <a:t>Figure 3: </a:t>
            </a:r>
            <a:r>
              <a:rPr lang="en-GB" sz="500">
                <a:solidFill>
                  <a:schemeClr val="accent6">
                    <a:lumMod val="75000"/>
                  </a:schemeClr>
                </a:solidFill>
                <a:latin typeface="Abadi" panose="020B0604020104020204" pitchFamily="34" charset="0"/>
              </a:rPr>
              <a:t>Coloured Floor Directions</a:t>
            </a:r>
            <a:r>
              <a:rPr lang="en-GB" sz="500" b="1">
                <a:solidFill>
                  <a:schemeClr val="accent6">
                    <a:lumMod val="75000"/>
                  </a:schemeClr>
                </a:solidFill>
                <a:latin typeface="Abadi" panose="020B0604020104020204" pitchFamily="34" charset="0"/>
              </a:rPr>
              <a:t> </a:t>
            </a:r>
          </a:p>
        </p:txBody>
      </p:sp>
      <p:sp>
        <p:nvSpPr>
          <p:cNvPr id="79" name="TextBox 78">
            <a:extLst>
              <a:ext uri="{FF2B5EF4-FFF2-40B4-BE49-F238E27FC236}">
                <a16:creationId xmlns:a16="http://schemas.microsoft.com/office/drawing/2014/main" id="{AB4DB2C2-D73E-1346-04D2-5410846235CF}"/>
              </a:ext>
            </a:extLst>
          </p:cNvPr>
          <p:cNvSpPr txBox="1"/>
          <p:nvPr/>
        </p:nvSpPr>
        <p:spPr>
          <a:xfrm>
            <a:off x="3854623" y="4257971"/>
            <a:ext cx="4158633" cy="323165"/>
          </a:xfrm>
          <a:prstGeom prst="rect">
            <a:avLst/>
          </a:prstGeom>
          <a:noFill/>
        </p:spPr>
        <p:txBody>
          <a:bodyPr wrap="square" rtlCol="0">
            <a:spAutoFit/>
          </a:bodyPr>
          <a:lstStyle/>
          <a:p>
            <a:r>
              <a:rPr lang="en-GB" sz="500" b="1">
                <a:solidFill>
                  <a:schemeClr val="accent6">
                    <a:lumMod val="75000"/>
                  </a:schemeClr>
                </a:solidFill>
                <a:latin typeface="Abadi" panose="020B0604020104020204" pitchFamily="34" charset="0"/>
              </a:rPr>
              <a:t>Figure 4: </a:t>
            </a:r>
            <a:r>
              <a:rPr lang="en-GB" sz="500">
                <a:solidFill>
                  <a:schemeClr val="accent6">
                    <a:lumMod val="75000"/>
                  </a:schemeClr>
                </a:solidFill>
                <a:latin typeface="Abadi" panose="020B0604020104020204" pitchFamily="34" charset="0"/>
              </a:rPr>
              <a:t>Diagram of implemented solution with labelled components</a:t>
            </a:r>
          </a:p>
          <a:p>
            <a:endParaRPr lang="en-GB" sz="500" b="1">
              <a:solidFill>
                <a:schemeClr val="accent6">
                  <a:lumMod val="75000"/>
                </a:schemeClr>
              </a:solidFill>
              <a:latin typeface="Abadi" panose="020B0604020104020204" pitchFamily="34" charset="0"/>
            </a:endParaRPr>
          </a:p>
          <a:p>
            <a:r>
              <a:rPr lang="en-GB" sz="500" b="1">
                <a:solidFill>
                  <a:schemeClr val="accent6">
                    <a:lumMod val="75000"/>
                  </a:schemeClr>
                </a:solidFill>
                <a:latin typeface="Abadi" panose="020B0604020104020204" pitchFamily="34" charset="0"/>
              </a:rPr>
              <a:t>Table 1: </a:t>
            </a:r>
            <a:r>
              <a:rPr lang="en-GB" sz="500">
                <a:solidFill>
                  <a:schemeClr val="accent6">
                    <a:lumMod val="75000"/>
                  </a:schemeClr>
                </a:solidFill>
                <a:latin typeface="Abadi" panose="020B0604020104020204" pitchFamily="34" charset="0"/>
              </a:rPr>
              <a:t>Summarised specification for the designated women (and children) seating area</a:t>
            </a:r>
            <a:endParaRPr lang="en-GB" sz="500" b="1">
              <a:solidFill>
                <a:schemeClr val="accent6">
                  <a:lumMod val="75000"/>
                </a:schemeClr>
              </a:solidFill>
              <a:latin typeface="Abadi" panose="020B0604020104020204" pitchFamily="34" charset="0"/>
            </a:endParaRPr>
          </a:p>
        </p:txBody>
      </p:sp>
      <p:sp>
        <p:nvSpPr>
          <p:cNvPr id="2" name="Rectangle: Rounded Corners 1">
            <a:extLst>
              <a:ext uri="{FF2B5EF4-FFF2-40B4-BE49-F238E27FC236}">
                <a16:creationId xmlns:a16="http://schemas.microsoft.com/office/drawing/2014/main" id="{D7CE97E4-48CA-FF48-B1D3-38369064F8A1}"/>
              </a:ext>
            </a:extLst>
          </p:cNvPr>
          <p:cNvSpPr/>
          <p:nvPr/>
        </p:nvSpPr>
        <p:spPr>
          <a:xfrm>
            <a:off x="8407590" y="1432618"/>
            <a:ext cx="1460990" cy="1780291"/>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Graphic 5" descr="Cycle with people with solid fill">
            <a:extLst>
              <a:ext uri="{FF2B5EF4-FFF2-40B4-BE49-F238E27FC236}">
                <a16:creationId xmlns:a16="http://schemas.microsoft.com/office/drawing/2014/main" id="{D7467015-3162-C9C1-BB51-8BAB941F0F0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8439857" y="1420947"/>
            <a:ext cx="513843" cy="513843"/>
          </a:xfrm>
          <a:prstGeom prst="rect">
            <a:avLst/>
          </a:prstGeom>
        </p:spPr>
      </p:pic>
      <p:sp>
        <p:nvSpPr>
          <p:cNvPr id="19" name="TextBox 18">
            <a:extLst>
              <a:ext uri="{FF2B5EF4-FFF2-40B4-BE49-F238E27FC236}">
                <a16:creationId xmlns:a16="http://schemas.microsoft.com/office/drawing/2014/main" id="{ACFB9780-B078-924C-DDEB-F319AFE22DE8}"/>
              </a:ext>
            </a:extLst>
          </p:cNvPr>
          <p:cNvSpPr txBox="1"/>
          <p:nvPr/>
        </p:nvSpPr>
        <p:spPr>
          <a:xfrm>
            <a:off x="8502769" y="1904302"/>
            <a:ext cx="1351344" cy="1823576"/>
          </a:xfrm>
          <a:prstGeom prst="rect">
            <a:avLst/>
          </a:prstGeom>
          <a:noFill/>
        </p:spPr>
        <p:txBody>
          <a:bodyPr wrap="square" rtlCol="0">
            <a:spAutoFit/>
          </a:bodyPr>
          <a:lstStyle/>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Improves access to women and children </a:t>
            </a:r>
            <a:r>
              <a:rPr lang="en-GB" sz="500" baseline="30000">
                <a:latin typeface="HelveticaNeue"/>
                <a:cs typeface="Aharoni" panose="02010803020104030203" pitchFamily="2" charset="-79"/>
              </a:rPr>
              <a:t>[3]</a:t>
            </a:r>
            <a:endParaRPr lang="en-GB" sz="750">
              <a:latin typeface="Aharoni" panose="02010803020104030203" pitchFamily="2" charset="-79"/>
              <a:cs typeface="Aharoni" panose="02010803020104030203" pitchFamily="2" charset="-79"/>
            </a:endParaRPr>
          </a:p>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Encourages active bystander behaviour.</a:t>
            </a:r>
          </a:p>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Reduces inequalities in the long run, removing anti-social behaviour that decreases bus usage by women and children. </a:t>
            </a:r>
          </a:p>
          <a:p>
            <a:endParaRPr lang="en-GB" sz="750">
              <a:latin typeface="Aharoni" panose="02010803020104030203" pitchFamily="2" charset="-79"/>
              <a:cs typeface="Aharoni" panose="02010803020104030203" pitchFamily="2" charset="-79"/>
            </a:endParaRPr>
          </a:p>
          <a:p>
            <a:endParaRPr lang="en-GB" sz="750">
              <a:latin typeface="Aharoni" panose="02010803020104030203" pitchFamily="2" charset="-79"/>
              <a:cs typeface="Aharoni" panose="02010803020104030203" pitchFamily="2" charset="-79"/>
            </a:endParaRPr>
          </a:p>
          <a:p>
            <a:endParaRPr lang="en-GB" sz="750">
              <a:latin typeface="Aharoni" panose="02010803020104030203" pitchFamily="2" charset="-79"/>
              <a:cs typeface="Aharoni" panose="02010803020104030203" pitchFamily="2" charset="-79"/>
            </a:endParaRPr>
          </a:p>
          <a:p>
            <a:endParaRPr lang="en-GB" sz="750">
              <a:latin typeface="Aharoni" panose="02010803020104030203" pitchFamily="2" charset="-79"/>
              <a:cs typeface="Aharoni" panose="02010803020104030203" pitchFamily="2" charset="-79"/>
            </a:endParaRPr>
          </a:p>
        </p:txBody>
      </p:sp>
      <p:sp>
        <p:nvSpPr>
          <p:cNvPr id="53" name="TextBox 52">
            <a:extLst>
              <a:ext uri="{FF2B5EF4-FFF2-40B4-BE49-F238E27FC236}">
                <a16:creationId xmlns:a16="http://schemas.microsoft.com/office/drawing/2014/main" id="{73B4BC06-7FA0-C0B9-4AE0-B05945B24111}"/>
              </a:ext>
            </a:extLst>
          </p:cNvPr>
          <p:cNvSpPr txBox="1"/>
          <p:nvPr/>
        </p:nvSpPr>
        <p:spPr>
          <a:xfrm>
            <a:off x="8859102" y="1520900"/>
            <a:ext cx="1164801"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SOCIAL</a:t>
            </a:r>
          </a:p>
        </p:txBody>
      </p:sp>
      <p:sp>
        <p:nvSpPr>
          <p:cNvPr id="55" name="Rectangle: Rounded Corners 54">
            <a:extLst>
              <a:ext uri="{FF2B5EF4-FFF2-40B4-BE49-F238E27FC236}">
                <a16:creationId xmlns:a16="http://schemas.microsoft.com/office/drawing/2014/main" id="{ED0EFECB-B2F7-C64E-B7C5-6A46810C437A}"/>
              </a:ext>
            </a:extLst>
          </p:cNvPr>
          <p:cNvSpPr/>
          <p:nvPr/>
        </p:nvSpPr>
        <p:spPr>
          <a:xfrm>
            <a:off x="8417490" y="3340647"/>
            <a:ext cx="2178571" cy="1442414"/>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descr="Coins with solid fill">
            <a:extLst>
              <a:ext uri="{FF2B5EF4-FFF2-40B4-BE49-F238E27FC236}">
                <a16:creationId xmlns:a16="http://schemas.microsoft.com/office/drawing/2014/main" id="{4ED6DE50-6834-EB3B-C189-1CC8CF1EE0D0}"/>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487038" y="3384314"/>
            <a:ext cx="400416" cy="400416"/>
          </a:xfrm>
          <a:prstGeom prst="rect">
            <a:avLst/>
          </a:prstGeom>
        </p:spPr>
      </p:pic>
      <p:sp>
        <p:nvSpPr>
          <p:cNvPr id="57" name="TextBox 56">
            <a:extLst>
              <a:ext uri="{FF2B5EF4-FFF2-40B4-BE49-F238E27FC236}">
                <a16:creationId xmlns:a16="http://schemas.microsoft.com/office/drawing/2014/main" id="{C79F73E2-B17B-471D-9B74-BA6E93D18041}"/>
              </a:ext>
            </a:extLst>
          </p:cNvPr>
          <p:cNvSpPr txBox="1"/>
          <p:nvPr/>
        </p:nvSpPr>
        <p:spPr>
          <a:xfrm>
            <a:off x="8790852" y="3412740"/>
            <a:ext cx="1164801"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Economic</a:t>
            </a:r>
          </a:p>
        </p:txBody>
      </p:sp>
      <p:sp>
        <p:nvSpPr>
          <p:cNvPr id="30" name="TextBox 29">
            <a:extLst>
              <a:ext uri="{FF2B5EF4-FFF2-40B4-BE49-F238E27FC236}">
                <a16:creationId xmlns:a16="http://schemas.microsoft.com/office/drawing/2014/main" id="{79201CD3-3B2C-A2E8-D501-1A8E17AB3F31}"/>
              </a:ext>
            </a:extLst>
          </p:cNvPr>
          <p:cNvSpPr txBox="1"/>
          <p:nvPr/>
        </p:nvSpPr>
        <p:spPr>
          <a:xfrm>
            <a:off x="8421460" y="3730465"/>
            <a:ext cx="2127391" cy="1015663"/>
          </a:xfrm>
          <a:prstGeom prst="rect">
            <a:avLst/>
          </a:prstGeom>
          <a:noFill/>
        </p:spPr>
        <p:txBody>
          <a:bodyPr wrap="square" rtlCol="0">
            <a:spAutoFit/>
          </a:bodyPr>
          <a:lstStyle/>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Uses a circular economic approach</a:t>
            </a:r>
          </a:p>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Confidence gained within women and children will save them money by substituting cars/taxis for buses.</a:t>
            </a:r>
          </a:p>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Solution will payback reasonably fast, increase profitability for bus companies and revenues for local charities.  </a:t>
            </a:r>
            <a:endParaRPr lang="en-GB" sz="750"/>
          </a:p>
        </p:txBody>
      </p:sp>
      <p:sp>
        <p:nvSpPr>
          <p:cNvPr id="59" name="Rectangle: Rounded Corners 58">
            <a:extLst>
              <a:ext uri="{FF2B5EF4-FFF2-40B4-BE49-F238E27FC236}">
                <a16:creationId xmlns:a16="http://schemas.microsoft.com/office/drawing/2014/main" id="{290A061F-6390-B040-7A44-1B48205C030D}"/>
              </a:ext>
            </a:extLst>
          </p:cNvPr>
          <p:cNvSpPr/>
          <p:nvPr/>
        </p:nvSpPr>
        <p:spPr>
          <a:xfrm>
            <a:off x="9988621" y="1481371"/>
            <a:ext cx="2178571" cy="176065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8CBB7501-EDCC-96FA-B9FD-154E7666749D}"/>
              </a:ext>
            </a:extLst>
          </p:cNvPr>
          <p:cNvSpPr txBox="1"/>
          <p:nvPr/>
        </p:nvSpPr>
        <p:spPr>
          <a:xfrm>
            <a:off x="10504528" y="1559707"/>
            <a:ext cx="1662664"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ENVIRONMENT</a:t>
            </a:r>
          </a:p>
        </p:txBody>
      </p:sp>
      <p:pic>
        <p:nvPicPr>
          <p:cNvPr id="37" name="Graphic 36" descr="Completed with solid fill">
            <a:extLst>
              <a:ext uri="{FF2B5EF4-FFF2-40B4-BE49-F238E27FC236}">
                <a16:creationId xmlns:a16="http://schemas.microsoft.com/office/drawing/2014/main" id="{70C9D003-18AC-A227-B63D-95E3B9E6FD65}"/>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0107539" y="1468447"/>
            <a:ext cx="454397" cy="454397"/>
          </a:xfrm>
          <a:prstGeom prst="rect">
            <a:avLst/>
          </a:prstGeom>
        </p:spPr>
      </p:pic>
      <p:sp>
        <p:nvSpPr>
          <p:cNvPr id="40" name="TextBox 39">
            <a:extLst>
              <a:ext uri="{FF2B5EF4-FFF2-40B4-BE49-F238E27FC236}">
                <a16:creationId xmlns:a16="http://schemas.microsoft.com/office/drawing/2014/main" id="{8CA3645C-65F1-1F84-0D64-6A729530D52C}"/>
              </a:ext>
            </a:extLst>
          </p:cNvPr>
          <p:cNvSpPr txBox="1"/>
          <p:nvPr/>
        </p:nvSpPr>
        <p:spPr>
          <a:xfrm>
            <a:off x="10074096" y="1882495"/>
            <a:ext cx="1946934" cy="1131079"/>
          </a:xfrm>
          <a:prstGeom prst="rect">
            <a:avLst/>
          </a:prstGeom>
          <a:noFill/>
        </p:spPr>
        <p:txBody>
          <a:bodyPr wrap="square" rtlCol="0">
            <a:spAutoFit/>
          </a:bodyPr>
          <a:lstStyle/>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Upcycles materials such as plastic waste </a:t>
            </a:r>
          </a:p>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Increase of public bus usage over private vehicles improves local atmosphere and community wellbeing, </a:t>
            </a:r>
          </a:p>
          <a:p>
            <a:pPr marL="171450" indent="-171450">
              <a:buFont typeface="Arial" panose="020B0604020202020204" pitchFamily="34" charset="0"/>
              <a:buChar char="•"/>
            </a:pPr>
            <a:r>
              <a:rPr lang="en-GB" sz="750">
                <a:latin typeface="Aharoni" panose="02010803020104030203" pitchFamily="2" charset="-79"/>
                <a:cs typeface="Aharoni" panose="02010803020104030203" pitchFamily="2" charset="-79"/>
              </a:rPr>
              <a:t>Creating less traffic on the road, causing travel durations to become quicker; much more efficient. </a:t>
            </a:r>
          </a:p>
        </p:txBody>
      </p:sp>
      <p:cxnSp>
        <p:nvCxnSpPr>
          <p:cNvPr id="66" name="Straight Connector 65">
            <a:extLst>
              <a:ext uri="{FF2B5EF4-FFF2-40B4-BE49-F238E27FC236}">
                <a16:creationId xmlns:a16="http://schemas.microsoft.com/office/drawing/2014/main" id="{4679B1C7-516E-D1A9-4978-6F777BFF3B0A}"/>
              </a:ext>
            </a:extLst>
          </p:cNvPr>
          <p:cNvCxnSpPr>
            <a:cxnSpLocks/>
          </p:cNvCxnSpPr>
          <p:nvPr/>
        </p:nvCxnSpPr>
        <p:spPr>
          <a:xfrm flipH="1">
            <a:off x="8439857" y="4859753"/>
            <a:ext cx="3488907" cy="2193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1C072F9F-E7B8-7F01-AE2E-030E9FC46655}"/>
              </a:ext>
            </a:extLst>
          </p:cNvPr>
          <p:cNvSpPr txBox="1"/>
          <p:nvPr/>
        </p:nvSpPr>
        <p:spPr>
          <a:xfrm>
            <a:off x="8352585" y="4834325"/>
            <a:ext cx="4303885" cy="338554"/>
          </a:xfrm>
          <a:prstGeom prst="rect">
            <a:avLst/>
          </a:prstGeom>
          <a:noFill/>
        </p:spPr>
        <p:txBody>
          <a:bodyPr wrap="square" rtlCol="0">
            <a:spAutoFit/>
          </a:bodyPr>
          <a:lstStyle/>
          <a:p>
            <a:pPr algn="l"/>
            <a:r>
              <a:rPr lang="en-GB" sz="1600" b="1">
                <a:solidFill>
                  <a:schemeClr val="accent1">
                    <a:lumMod val="75000"/>
                  </a:schemeClr>
                </a:solidFill>
                <a:latin typeface="Aharoni" panose="020F0502020204030204" pitchFamily="34" charset="0"/>
                <a:cs typeface="Aharoni" panose="020F0502020204030204" pitchFamily="34" charset="0"/>
              </a:rPr>
              <a:t>PROMOTING SOLUTION UPTAKE</a:t>
            </a:r>
          </a:p>
        </p:txBody>
      </p:sp>
      <p:sp>
        <p:nvSpPr>
          <p:cNvPr id="70" name="Rectangle: Rounded Corners 69">
            <a:extLst>
              <a:ext uri="{FF2B5EF4-FFF2-40B4-BE49-F238E27FC236}">
                <a16:creationId xmlns:a16="http://schemas.microsoft.com/office/drawing/2014/main" id="{0B6241E0-886A-59A2-30A2-630FDCB200D4}"/>
              </a:ext>
            </a:extLst>
          </p:cNvPr>
          <p:cNvSpPr/>
          <p:nvPr/>
        </p:nvSpPr>
        <p:spPr>
          <a:xfrm>
            <a:off x="8395869" y="5157880"/>
            <a:ext cx="3690836" cy="391304"/>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Rounded Corners 72">
            <a:extLst>
              <a:ext uri="{FF2B5EF4-FFF2-40B4-BE49-F238E27FC236}">
                <a16:creationId xmlns:a16="http://schemas.microsoft.com/office/drawing/2014/main" id="{5741D974-A3C7-B952-AD6E-EE2C01FABCFB}"/>
              </a:ext>
            </a:extLst>
          </p:cNvPr>
          <p:cNvSpPr/>
          <p:nvPr/>
        </p:nvSpPr>
        <p:spPr>
          <a:xfrm>
            <a:off x="8395869" y="5568091"/>
            <a:ext cx="3690836" cy="391304"/>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Rounded Corners 73">
            <a:extLst>
              <a:ext uri="{FF2B5EF4-FFF2-40B4-BE49-F238E27FC236}">
                <a16:creationId xmlns:a16="http://schemas.microsoft.com/office/drawing/2014/main" id="{A148A34A-5959-CC76-4E79-08F1DC5EECB4}"/>
              </a:ext>
            </a:extLst>
          </p:cNvPr>
          <p:cNvSpPr/>
          <p:nvPr/>
        </p:nvSpPr>
        <p:spPr>
          <a:xfrm>
            <a:off x="8395869" y="5993788"/>
            <a:ext cx="3690836" cy="61395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a:extLst>
              <a:ext uri="{FF2B5EF4-FFF2-40B4-BE49-F238E27FC236}">
                <a16:creationId xmlns:a16="http://schemas.microsoft.com/office/drawing/2014/main" id="{816145B7-5350-BE8C-DF06-F9AA84F868BA}"/>
              </a:ext>
            </a:extLst>
          </p:cNvPr>
          <p:cNvSpPr txBox="1"/>
          <p:nvPr/>
        </p:nvSpPr>
        <p:spPr>
          <a:xfrm>
            <a:off x="702463" y="6500553"/>
            <a:ext cx="2553483" cy="369332"/>
          </a:xfrm>
          <a:prstGeom prst="rect">
            <a:avLst/>
          </a:prstGeom>
          <a:noFill/>
        </p:spPr>
        <p:txBody>
          <a:bodyPr wrap="square" rtlCol="0">
            <a:spAutoFit/>
          </a:bodyPr>
          <a:lstStyle/>
          <a:p>
            <a:r>
              <a:rPr lang="en-GB"/>
              <a:t>         </a:t>
            </a:r>
          </a:p>
        </p:txBody>
      </p:sp>
      <p:sp>
        <p:nvSpPr>
          <p:cNvPr id="75" name="TextBox 74">
            <a:extLst>
              <a:ext uri="{FF2B5EF4-FFF2-40B4-BE49-F238E27FC236}">
                <a16:creationId xmlns:a16="http://schemas.microsoft.com/office/drawing/2014/main" id="{45916DDA-F1E4-A91B-220D-C1C943E0A766}"/>
              </a:ext>
            </a:extLst>
          </p:cNvPr>
          <p:cNvSpPr txBox="1"/>
          <p:nvPr/>
        </p:nvSpPr>
        <p:spPr>
          <a:xfrm>
            <a:off x="593510" y="6211790"/>
            <a:ext cx="2666933" cy="523220"/>
          </a:xfrm>
          <a:prstGeom prst="rect">
            <a:avLst/>
          </a:prstGeom>
          <a:noFill/>
        </p:spPr>
        <p:txBody>
          <a:bodyPr wrap="square" rtlCol="0">
            <a:spAutoFit/>
          </a:bodyPr>
          <a:lstStyle/>
          <a:p>
            <a:r>
              <a:rPr lang="en-GB" sz="1400">
                <a:solidFill>
                  <a:schemeClr val="accent1">
                    <a:lumMod val="75000"/>
                  </a:schemeClr>
                </a:solidFill>
                <a:latin typeface="Aharoni" panose="02010803020104030203" pitchFamily="2" charset="-79"/>
                <a:cs typeface="Aharoni" panose="02010803020104030203" pitchFamily="2" charset="-79"/>
              </a:rPr>
              <a:t>SCAN TO VIEW OUR </a:t>
            </a:r>
          </a:p>
          <a:p>
            <a:r>
              <a:rPr lang="en-GB" sz="1400">
                <a:solidFill>
                  <a:schemeClr val="accent1">
                    <a:lumMod val="75000"/>
                  </a:schemeClr>
                </a:solidFill>
                <a:latin typeface="Aharoni" panose="02010803020104030203" pitchFamily="2" charset="-79"/>
                <a:cs typeface="Aharoni" panose="02010803020104030203" pitchFamily="2" charset="-79"/>
              </a:rPr>
              <a:t>PROJECT VIDEO</a:t>
            </a:r>
          </a:p>
        </p:txBody>
      </p:sp>
      <p:sp>
        <p:nvSpPr>
          <p:cNvPr id="76" name="TextBox 75">
            <a:extLst>
              <a:ext uri="{FF2B5EF4-FFF2-40B4-BE49-F238E27FC236}">
                <a16:creationId xmlns:a16="http://schemas.microsoft.com/office/drawing/2014/main" id="{0D8EA6E2-77A1-A132-0E80-9C86D3908DAA}"/>
              </a:ext>
            </a:extLst>
          </p:cNvPr>
          <p:cNvSpPr txBox="1"/>
          <p:nvPr/>
        </p:nvSpPr>
        <p:spPr>
          <a:xfrm>
            <a:off x="612186" y="6563200"/>
            <a:ext cx="2920308" cy="338554"/>
          </a:xfrm>
          <a:prstGeom prst="rect">
            <a:avLst/>
          </a:prstGeom>
          <a:noFill/>
        </p:spPr>
        <p:txBody>
          <a:bodyPr wrap="square" rtlCol="0">
            <a:spAutoFit/>
          </a:bodyPr>
          <a:lstStyle/>
          <a:p>
            <a:r>
              <a:rPr lang="en-GB" sz="900">
                <a:solidFill>
                  <a:schemeClr val="accent6">
                    <a:lumMod val="75000"/>
                  </a:schemeClr>
                </a:solidFill>
                <a:latin typeface="Aharoni" panose="02010803020104030203" pitchFamily="2" charset="-79"/>
                <a:cs typeface="Aharoni" panose="02010803020104030203" pitchFamily="2" charset="-79"/>
              </a:rPr>
              <a:t>PLEASE CONSIDER VOTING FOR OUR PROJECT</a:t>
            </a:r>
            <a:r>
              <a:rPr lang="en-GB" sz="1600">
                <a:solidFill>
                  <a:schemeClr val="accent6">
                    <a:lumMod val="75000"/>
                  </a:schemeClr>
                </a:solidFill>
                <a:latin typeface="Aharoni" panose="02010803020104030203" pitchFamily="2" charset="-79"/>
                <a:cs typeface="Aharoni" panose="02010803020104030203" pitchFamily="2" charset="-79"/>
              </a:rPr>
              <a:t>!</a:t>
            </a:r>
            <a:endParaRPr lang="en-GB" sz="900">
              <a:solidFill>
                <a:schemeClr val="accent6">
                  <a:lumMod val="75000"/>
                </a:schemeClr>
              </a:solidFill>
              <a:latin typeface="Aharoni" panose="02010803020104030203" pitchFamily="2" charset="-79"/>
              <a:cs typeface="Aharoni" panose="02010803020104030203" pitchFamily="2" charset="-79"/>
            </a:endParaRPr>
          </a:p>
        </p:txBody>
      </p:sp>
      <p:pic>
        <p:nvPicPr>
          <p:cNvPr id="62" name="Picture 66" descr="Qr code&#10;&#10;Description automatically generated">
            <a:extLst>
              <a:ext uri="{FF2B5EF4-FFF2-40B4-BE49-F238E27FC236}">
                <a16:creationId xmlns:a16="http://schemas.microsoft.com/office/drawing/2014/main" id="{91690ABE-A3BF-4486-8432-E0169C7E341A}"/>
              </a:ext>
            </a:extLst>
          </p:cNvPr>
          <p:cNvPicPr>
            <a:picLocks noChangeAspect="1"/>
          </p:cNvPicPr>
          <p:nvPr/>
        </p:nvPicPr>
        <p:blipFill>
          <a:blip r:embed="rId23"/>
          <a:stretch>
            <a:fillRect/>
          </a:stretch>
        </p:blipFill>
        <p:spPr>
          <a:xfrm>
            <a:off x="-747" y="6188635"/>
            <a:ext cx="696260" cy="670113"/>
          </a:xfrm>
          <a:prstGeom prst="rect">
            <a:avLst/>
          </a:prstGeom>
        </p:spPr>
      </p:pic>
    </p:spTree>
    <p:extLst>
      <p:ext uri="{BB962C8B-B14F-4D97-AF65-F5344CB8AC3E}">
        <p14:creationId xmlns:p14="http://schemas.microsoft.com/office/powerpoint/2010/main" val="3131119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cc931c7-ed6a-4255-b8c7-0da1a209824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BED06097905B041BF158E9EA98D21E7" ma:contentTypeVersion="11" ma:contentTypeDescription="Create a new document." ma:contentTypeScope="" ma:versionID="659ea3313c72c305e8e001eda764c4e2">
  <xsd:schema xmlns:xsd="http://www.w3.org/2001/XMLSchema" xmlns:xs="http://www.w3.org/2001/XMLSchema" xmlns:p="http://schemas.microsoft.com/office/2006/metadata/properties" xmlns:ns2="ccc931c7-ed6a-4255-b8c7-0da1a209824d" targetNamespace="http://schemas.microsoft.com/office/2006/metadata/properties" ma:root="true" ma:fieldsID="fe7da258782f3583fdda345d857dc9c0" ns2:_="">
    <xsd:import namespace="ccc931c7-ed6a-4255-b8c7-0da1a209824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2:MediaServiceGenerationTime" minOccurs="0"/>
                <xsd:element ref="ns2:MediaServiceEventHashCode" minOccurs="0"/>
                <xsd:element ref="ns2:MediaServiceDateTaken"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c931c7-ed6a-4255-b8c7-0da1a20982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F7E98C-B228-4805-9218-F0E2748778BB}">
  <ds:schemaRefs>
    <ds:schemaRef ds:uri="ccc931c7-ed6a-4255-b8c7-0da1a209824d"/>
    <ds:schemaRef ds:uri="http://schemas.microsoft.com/office/2006/metadata/properties"/>
    <ds:schemaRef ds:uri="http://schemas.microsoft.com/office/infopath/2007/PartnerControls"/>
    <ds:schemaRef ds:uri="http://www.w3.org/2000/xmlns/"/>
  </ds:schemaRefs>
</ds:datastoreItem>
</file>

<file path=customXml/itemProps2.xml><?xml version="1.0" encoding="utf-8"?>
<ds:datastoreItem xmlns:ds="http://schemas.openxmlformats.org/officeDocument/2006/customXml" ds:itemID="{74D3FFFA-C147-478F-A551-6DB06308B0B4}">
  <ds:schemaRefs>
    <ds:schemaRef ds:uri="ccc931c7-ed6a-4255-b8c7-0da1a209824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B01B6D18-C0FB-4153-A1F6-0D8F4D0870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749</Words>
  <Application>Microsoft Macintosh PowerPoint</Application>
  <PresentationFormat>Widescreen</PresentationFormat>
  <Paragraphs>97</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等线</vt:lpstr>
      <vt:lpstr>Abadi</vt:lpstr>
      <vt:lpstr>Aharoni</vt:lpstr>
      <vt:lpstr>Arial</vt:lpstr>
      <vt:lpstr>Calibri</vt:lpstr>
      <vt:lpstr>Calibri Light</vt:lpstr>
      <vt:lpstr>Dreaming Outloud Pro</vt:lpstr>
      <vt:lpstr>HelveticaNeue</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DAVIS, DYLAN (UG)</dc:creator>
  <cp:lastModifiedBy>Barile, Lory</cp:lastModifiedBy>
  <cp:revision>2</cp:revision>
  <dcterms:created xsi:type="dcterms:W3CDTF">2022-06-22T15:29:57Z</dcterms:created>
  <dcterms:modified xsi:type="dcterms:W3CDTF">2022-06-27T13:32:41Z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0x010100DBED06097905B041BF158E9EA98D21E7</vt:lpwstr>
  </property>
  <property fmtid="{D5CDD505-2E9C-101B-9397-08002B2CF9AE}" pid="3" name="MediaServiceImageTags">
    <vt:lpwstr/>
  </property>
</Properties>
</file>