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30275213" cy="2138362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25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25" d="100"/>
          <a:sy n="25" d="100"/>
        </p:scale>
        <p:origin x="91"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3499590"/>
            <a:ext cx="25733931" cy="7444669"/>
          </a:xfrm>
        </p:spPr>
        <p:txBody>
          <a:bodyPr anchor="b"/>
          <a:lstStyle>
            <a:lvl1pPr algn="ctr">
              <a:defRPr sz="18709"/>
            </a:lvl1pPr>
          </a:lstStyle>
          <a:p>
            <a:r>
              <a:rPr lang="en-US"/>
              <a:t>Click to edit Master title style</a:t>
            </a:r>
            <a:endParaRPr lang="en-US" dirty="0"/>
          </a:p>
        </p:txBody>
      </p:sp>
      <p:sp>
        <p:nvSpPr>
          <p:cNvPr id="3" name="Subtitle 2"/>
          <p:cNvSpPr>
            <a:spLocks noGrp="1"/>
          </p:cNvSpPr>
          <p:nvPr>
            <p:ph type="subTitle" idx="1"/>
          </p:nvPr>
        </p:nvSpPr>
        <p:spPr>
          <a:xfrm>
            <a:off x="3784402" y="11231355"/>
            <a:ext cx="22706410" cy="5162758"/>
          </a:xfrm>
        </p:spPr>
        <p:txBody>
          <a:bodyPr/>
          <a:lstStyle>
            <a:lvl1pPr marL="0" indent="0" algn="ctr">
              <a:buNone/>
              <a:defRPr sz="7483"/>
            </a:lvl1pPr>
            <a:lvl2pPr marL="1425595" indent="0" algn="ctr">
              <a:buNone/>
              <a:defRPr sz="6236"/>
            </a:lvl2pPr>
            <a:lvl3pPr marL="2851191" indent="0" algn="ctr">
              <a:buNone/>
              <a:defRPr sz="5613"/>
            </a:lvl3pPr>
            <a:lvl4pPr marL="4276786" indent="0" algn="ctr">
              <a:buNone/>
              <a:defRPr sz="4989"/>
            </a:lvl4pPr>
            <a:lvl5pPr marL="5702381" indent="0" algn="ctr">
              <a:buNone/>
              <a:defRPr sz="4989"/>
            </a:lvl5pPr>
            <a:lvl6pPr marL="7127977" indent="0" algn="ctr">
              <a:buNone/>
              <a:defRPr sz="4989"/>
            </a:lvl6pPr>
            <a:lvl7pPr marL="8553572" indent="0" algn="ctr">
              <a:buNone/>
              <a:defRPr sz="4989"/>
            </a:lvl7pPr>
            <a:lvl8pPr marL="9979167" indent="0" algn="ctr">
              <a:buNone/>
              <a:defRPr sz="4989"/>
            </a:lvl8pPr>
            <a:lvl9pPr marL="11404763" indent="0" algn="ctr">
              <a:buNone/>
              <a:defRPr sz="4989"/>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2EA7055-4E75-42C6-A585-C769C67076CF}" type="datetimeFigureOut">
              <a:rPr lang="en-GB" smtClean="0"/>
              <a:t>08/11/2016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76205B-7801-4538-964C-8AB23098AF9A}" type="slidenum">
              <a:rPr lang="en-GB" smtClean="0"/>
              <a:t>‹#›</a:t>
            </a:fld>
            <a:endParaRPr lang="en-GB"/>
          </a:p>
        </p:txBody>
      </p:sp>
    </p:spTree>
    <p:extLst>
      <p:ext uri="{BB962C8B-B14F-4D97-AF65-F5344CB8AC3E}">
        <p14:creationId xmlns:p14="http://schemas.microsoft.com/office/powerpoint/2010/main" val="9990357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EA7055-4E75-42C6-A585-C769C67076CF}" type="datetimeFigureOut">
              <a:rPr lang="en-GB" smtClean="0"/>
              <a:t>08/11/2016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76205B-7801-4538-964C-8AB23098AF9A}" type="slidenum">
              <a:rPr lang="en-GB" smtClean="0"/>
              <a:t>‹#›</a:t>
            </a:fld>
            <a:endParaRPr lang="en-GB"/>
          </a:p>
        </p:txBody>
      </p:sp>
    </p:spTree>
    <p:extLst>
      <p:ext uri="{BB962C8B-B14F-4D97-AF65-F5344CB8AC3E}">
        <p14:creationId xmlns:p14="http://schemas.microsoft.com/office/powerpoint/2010/main" val="1973748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5701" y="1138480"/>
            <a:ext cx="6528093" cy="1812163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081423" y="1138480"/>
            <a:ext cx="19205838" cy="1812163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EA7055-4E75-42C6-A585-C769C67076CF}" type="datetimeFigureOut">
              <a:rPr lang="en-GB" smtClean="0"/>
              <a:t>08/11/2016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76205B-7801-4538-964C-8AB23098AF9A}" type="slidenum">
              <a:rPr lang="en-GB" smtClean="0"/>
              <a:t>‹#›</a:t>
            </a:fld>
            <a:endParaRPr lang="en-GB"/>
          </a:p>
        </p:txBody>
      </p:sp>
    </p:spTree>
    <p:extLst>
      <p:ext uri="{BB962C8B-B14F-4D97-AF65-F5344CB8AC3E}">
        <p14:creationId xmlns:p14="http://schemas.microsoft.com/office/powerpoint/2010/main" val="2899576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EA7055-4E75-42C6-A585-C769C67076CF}" type="datetimeFigureOut">
              <a:rPr lang="en-GB" smtClean="0"/>
              <a:t>08/11/2016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76205B-7801-4538-964C-8AB23098AF9A}" type="slidenum">
              <a:rPr lang="en-GB" smtClean="0"/>
              <a:t>‹#›</a:t>
            </a:fld>
            <a:endParaRPr lang="en-GB"/>
          </a:p>
        </p:txBody>
      </p:sp>
    </p:spTree>
    <p:extLst>
      <p:ext uri="{BB962C8B-B14F-4D97-AF65-F5344CB8AC3E}">
        <p14:creationId xmlns:p14="http://schemas.microsoft.com/office/powerpoint/2010/main" val="705165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65654" y="5331063"/>
            <a:ext cx="26112371" cy="8894992"/>
          </a:xfrm>
        </p:spPr>
        <p:txBody>
          <a:bodyPr anchor="b"/>
          <a:lstStyle>
            <a:lvl1pPr>
              <a:defRPr sz="18709"/>
            </a:lvl1pPr>
          </a:lstStyle>
          <a:p>
            <a:r>
              <a:rPr lang="en-US"/>
              <a:t>Click to edit Master title style</a:t>
            </a:r>
            <a:endParaRPr lang="en-US" dirty="0"/>
          </a:p>
        </p:txBody>
      </p:sp>
      <p:sp>
        <p:nvSpPr>
          <p:cNvPr id="3" name="Text Placeholder 2"/>
          <p:cNvSpPr>
            <a:spLocks noGrp="1"/>
          </p:cNvSpPr>
          <p:nvPr>
            <p:ph type="body" idx="1"/>
          </p:nvPr>
        </p:nvSpPr>
        <p:spPr>
          <a:xfrm>
            <a:off x="2065654" y="14310205"/>
            <a:ext cx="26112371" cy="4677666"/>
          </a:xfrm>
        </p:spPr>
        <p:txBody>
          <a:bodyPr/>
          <a:lstStyle>
            <a:lvl1pPr marL="0" indent="0">
              <a:buNone/>
              <a:defRPr sz="7483">
                <a:solidFill>
                  <a:schemeClr val="tx1"/>
                </a:solidFill>
              </a:defRPr>
            </a:lvl1pPr>
            <a:lvl2pPr marL="1425595" indent="0">
              <a:buNone/>
              <a:defRPr sz="6236">
                <a:solidFill>
                  <a:schemeClr val="tx1">
                    <a:tint val="75000"/>
                  </a:schemeClr>
                </a:solidFill>
              </a:defRPr>
            </a:lvl2pPr>
            <a:lvl3pPr marL="2851191" indent="0">
              <a:buNone/>
              <a:defRPr sz="5613">
                <a:solidFill>
                  <a:schemeClr val="tx1">
                    <a:tint val="75000"/>
                  </a:schemeClr>
                </a:solidFill>
              </a:defRPr>
            </a:lvl3pPr>
            <a:lvl4pPr marL="4276786" indent="0">
              <a:buNone/>
              <a:defRPr sz="4989">
                <a:solidFill>
                  <a:schemeClr val="tx1">
                    <a:tint val="75000"/>
                  </a:schemeClr>
                </a:solidFill>
              </a:defRPr>
            </a:lvl4pPr>
            <a:lvl5pPr marL="5702381" indent="0">
              <a:buNone/>
              <a:defRPr sz="4989">
                <a:solidFill>
                  <a:schemeClr val="tx1">
                    <a:tint val="75000"/>
                  </a:schemeClr>
                </a:solidFill>
              </a:defRPr>
            </a:lvl5pPr>
            <a:lvl6pPr marL="7127977" indent="0">
              <a:buNone/>
              <a:defRPr sz="4989">
                <a:solidFill>
                  <a:schemeClr val="tx1">
                    <a:tint val="75000"/>
                  </a:schemeClr>
                </a:solidFill>
              </a:defRPr>
            </a:lvl6pPr>
            <a:lvl7pPr marL="8553572" indent="0">
              <a:buNone/>
              <a:defRPr sz="4989">
                <a:solidFill>
                  <a:schemeClr val="tx1">
                    <a:tint val="75000"/>
                  </a:schemeClr>
                </a:solidFill>
              </a:defRPr>
            </a:lvl7pPr>
            <a:lvl8pPr marL="9979167" indent="0">
              <a:buNone/>
              <a:defRPr sz="4989">
                <a:solidFill>
                  <a:schemeClr val="tx1">
                    <a:tint val="75000"/>
                  </a:schemeClr>
                </a:solidFill>
              </a:defRPr>
            </a:lvl8pPr>
            <a:lvl9pPr marL="11404763" indent="0">
              <a:buNone/>
              <a:defRPr sz="498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EA7055-4E75-42C6-A585-C769C67076CF}" type="datetimeFigureOut">
              <a:rPr lang="en-GB" smtClean="0"/>
              <a:t>08/11/2016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76205B-7801-4538-964C-8AB23098AF9A}" type="slidenum">
              <a:rPr lang="en-GB" smtClean="0"/>
              <a:t>‹#›</a:t>
            </a:fld>
            <a:endParaRPr lang="en-GB"/>
          </a:p>
        </p:txBody>
      </p:sp>
    </p:spTree>
    <p:extLst>
      <p:ext uri="{BB962C8B-B14F-4D97-AF65-F5344CB8AC3E}">
        <p14:creationId xmlns:p14="http://schemas.microsoft.com/office/powerpoint/2010/main" val="2821443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081421" y="5692400"/>
            <a:ext cx="12866966" cy="13567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5326826" y="5692400"/>
            <a:ext cx="12866966" cy="13567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2EA7055-4E75-42C6-A585-C769C67076CF}" type="datetimeFigureOut">
              <a:rPr lang="en-GB" smtClean="0"/>
              <a:t>08/11/2016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76205B-7801-4538-964C-8AB23098AF9A}" type="slidenum">
              <a:rPr lang="en-GB" smtClean="0"/>
              <a:t>‹#›</a:t>
            </a:fld>
            <a:endParaRPr lang="en-GB"/>
          </a:p>
        </p:txBody>
      </p:sp>
    </p:spTree>
    <p:extLst>
      <p:ext uri="{BB962C8B-B14F-4D97-AF65-F5344CB8AC3E}">
        <p14:creationId xmlns:p14="http://schemas.microsoft.com/office/powerpoint/2010/main" val="3377602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85364" y="1138485"/>
            <a:ext cx="26112371" cy="4133179"/>
          </a:xfrm>
        </p:spPr>
        <p:txBody>
          <a:bodyPr/>
          <a:lstStyle/>
          <a:p>
            <a:r>
              <a:rPr lang="en-US"/>
              <a:t>Click to edit Master title style</a:t>
            </a:r>
            <a:endParaRPr lang="en-US" dirty="0"/>
          </a:p>
        </p:txBody>
      </p:sp>
      <p:sp>
        <p:nvSpPr>
          <p:cNvPr id="3" name="Text Placeholder 2"/>
          <p:cNvSpPr>
            <a:spLocks noGrp="1"/>
          </p:cNvSpPr>
          <p:nvPr>
            <p:ph type="body" idx="1"/>
          </p:nvPr>
        </p:nvSpPr>
        <p:spPr>
          <a:xfrm>
            <a:off x="2085368" y="5241960"/>
            <a:ext cx="12807832" cy="2569003"/>
          </a:xfrm>
        </p:spPr>
        <p:txBody>
          <a:bodyPr anchor="b"/>
          <a:lstStyle>
            <a:lvl1pPr marL="0" indent="0">
              <a:buNone/>
              <a:defRPr sz="7483" b="1"/>
            </a:lvl1pPr>
            <a:lvl2pPr marL="1425595" indent="0">
              <a:buNone/>
              <a:defRPr sz="6236" b="1"/>
            </a:lvl2pPr>
            <a:lvl3pPr marL="2851191" indent="0">
              <a:buNone/>
              <a:defRPr sz="5613" b="1"/>
            </a:lvl3pPr>
            <a:lvl4pPr marL="4276786" indent="0">
              <a:buNone/>
              <a:defRPr sz="4989" b="1"/>
            </a:lvl4pPr>
            <a:lvl5pPr marL="5702381" indent="0">
              <a:buNone/>
              <a:defRPr sz="4989" b="1"/>
            </a:lvl5pPr>
            <a:lvl6pPr marL="7127977" indent="0">
              <a:buNone/>
              <a:defRPr sz="4989" b="1"/>
            </a:lvl6pPr>
            <a:lvl7pPr marL="8553572" indent="0">
              <a:buNone/>
              <a:defRPr sz="4989" b="1"/>
            </a:lvl7pPr>
            <a:lvl8pPr marL="9979167" indent="0">
              <a:buNone/>
              <a:defRPr sz="4989" b="1"/>
            </a:lvl8pPr>
            <a:lvl9pPr marL="11404763" indent="0">
              <a:buNone/>
              <a:defRPr sz="4989" b="1"/>
            </a:lvl9pPr>
          </a:lstStyle>
          <a:p>
            <a:pPr lvl="0"/>
            <a:r>
              <a:rPr lang="en-US"/>
              <a:t>Edit Master text styles</a:t>
            </a:r>
          </a:p>
        </p:txBody>
      </p:sp>
      <p:sp>
        <p:nvSpPr>
          <p:cNvPr id="4" name="Content Placeholder 3"/>
          <p:cNvSpPr>
            <a:spLocks noGrp="1"/>
          </p:cNvSpPr>
          <p:nvPr>
            <p:ph sz="half" idx="2"/>
          </p:nvPr>
        </p:nvSpPr>
        <p:spPr>
          <a:xfrm>
            <a:off x="2085368" y="7810963"/>
            <a:ext cx="12807832" cy="114887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5326828" y="5241960"/>
            <a:ext cx="12870909" cy="2569003"/>
          </a:xfrm>
        </p:spPr>
        <p:txBody>
          <a:bodyPr anchor="b"/>
          <a:lstStyle>
            <a:lvl1pPr marL="0" indent="0">
              <a:buNone/>
              <a:defRPr sz="7483" b="1"/>
            </a:lvl1pPr>
            <a:lvl2pPr marL="1425595" indent="0">
              <a:buNone/>
              <a:defRPr sz="6236" b="1"/>
            </a:lvl2pPr>
            <a:lvl3pPr marL="2851191" indent="0">
              <a:buNone/>
              <a:defRPr sz="5613" b="1"/>
            </a:lvl3pPr>
            <a:lvl4pPr marL="4276786" indent="0">
              <a:buNone/>
              <a:defRPr sz="4989" b="1"/>
            </a:lvl4pPr>
            <a:lvl5pPr marL="5702381" indent="0">
              <a:buNone/>
              <a:defRPr sz="4989" b="1"/>
            </a:lvl5pPr>
            <a:lvl6pPr marL="7127977" indent="0">
              <a:buNone/>
              <a:defRPr sz="4989" b="1"/>
            </a:lvl6pPr>
            <a:lvl7pPr marL="8553572" indent="0">
              <a:buNone/>
              <a:defRPr sz="4989" b="1"/>
            </a:lvl7pPr>
            <a:lvl8pPr marL="9979167" indent="0">
              <a:buNone/>
              <a:defRPr sz="4989" b="1"/>
            </a:lvl8pPr>
            <a:lvl9pPr marL="11404763" indent="0">
              <a:buNone/>
              <a:defRPr sz="4989" b="1"/>
            </a:lvl9pPr>
          </a:lstStyle>
          <a:p>
            <a:pPr lvl="0"/>
            <a:r>
              <a:rPr lang="en-US"/>
              <a:t>Edit Master text styles</a:t>
            </a:r>
          </a:p>
        </p:txBody>
      </p:sp>
      <p:sp>
        <p:nvSpPr>
          <p:cNvPr id="6" name="Content Placeholder 5"/>
          <p:cNvSpPr>
            <a:spLocks noGrp="1"/>
          </p:cNvSpPr>
          <p:nvPr>
            <p:ph sz="quarter" idx="4"/>
          </p:nvPr>
        </p:nvSpPr>
        <p:spPr>
          <a:xfrm>
            <a:off x="15326828" y="7810963"/>
            <a:ext cx="12870909" cy="114887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2EA7055-4E75-42C6-A585-C769C67076CF}" type="datetimeFigureOut">
              <a:rPr lang="en-GB" smtClean="0"/>
              <a:t>08/11/2016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576205B-7801-4538-964C-8AB23098AF9A}" type="slidenum">
              <a:rPr lang="en-GB" smtClean="0"/>
              <a:t>‹#›</a:t>
            </a:fld>
            <a:endParaRPr lang="en-GB"/>
          </a:p>
        </p:txBody>
      </p:sp>
    </p:spTree>
    <p:extLst>
      <p:ext uri="{BB962C8B-B14F-4D97-AF65-F5344CB8AC3E}">
        <p14:creationId xmlns:p14="http://schemas.microsoft.com/office/powerpoint/2010/main" val="4274254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2EA7055-4E75-42C6-A585-C769C67076CF}" type="datetimeFigureOut">
              <a:rPr lang="en-GB" smtClean="0"/>
              <a:t>08/11/2016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576205B-7801-4538-964C-8AB23098AF9A}" type="slidenum">
              <a:rPr lang="en-GB" smtClean="0"/>
              <a:t>‹#›</a:t>
            </a:fld>
            <a:endParaRPr lang="en-GB"/>
          </a:p>
        </p:txBody>
      </p:sp>
    </p:spTree>
    <p:extLst>
      <p:ext uri="{BB962C8B-B14F-4D97-AF65-F5344CB8AC3E}">
        <p14:creationId xmlns:p14="http://schemas.microsoft.com/office/powerpoint/2010/main" val="19645466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EA7055-4E75-42C6-A585-C769C67076CF}" type="datetimeFigureOut">
              <a:rPr lang="en-GB" smtClean="0"/>
              <a:t>08/11/2016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576205B-7801-4538-964C-8AB23098AF9A}" type="slidenum">
              <a:rPr lang="en-GB" smtClean="0"/>
              <a:t>‹#›</a:t>
            </a:fld>
            <a:endParaRPr lang="en-GB"/>
          </a:p>
        </p:txBody>
      </p:sp>
    </p:spTree>
    <p:extLst>
      <p:ext uri="{BB962C8B-B14F-4D97-AF65-F5344CB8AC3E}">
        <p14:creationId xmlns:p14="http://schemas.microsoft.com/office/powerpoint/2010/main" val="701999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4" y="1425575"/>
            <a:ext cx="9764544" cy="4989513"/>
          </a:xfrm>
        </p:spPr>
        <p:txBody>
          <a:bodyPr anchor="b"/>
          <a:lstStyle>
            <a:lvl1pPr>
              <a:defRPr sz="9978"/>
            </a:lvl1pPr>
          </a:lstStyle>
          <a:p>
            <a:r>
              <a:rPr lang="en-US"/>
              <a:t>Click to edit Master title style</a:t>
            </a:r>
            <a:endParaRPr lang="en-US" dirty="0"/>
          </a:p>
        </p:txBody>
      </p:sp>
      <p:sp>
        <p:nvSpPr>
          <p:cNvPr id="3" name="Content Placeholder 2"/>
          <p:cNvSpPr>
            <a:spLocks noGrp="1"/>
          </p:cNvSpPr>
          <p:nvPr>
            <p:ph idx="1"/>
          </p:nvPr>
        </p:nvSpPr>
        <p:spPr>
          <a:xfrm>
            <a:off x="12870909" y="3078850"/>
            <a:ext cx="15326827" cy="15196234"/>
          </a:xfrm>
        </p:spPr>
        <p:txBody>
          <a:bodyPr/>
          <a:lstStyle>
            <a:lvl1pPr>
              <a:defRPr sz="9978"/>
            </a:lvl1pPr>
            <a:lvl2pPr>
              <a:defRPr sz="8731"/>
            </a:lvl2pPr>
            <a:lvl3pPr>
              <a:defRPr sz="7483"/>
            </a:lvl3pPr>
            <a:lvl4pPr>
              <a:defRPr sz="6236"/>
            </a:lvl4pPr>
            <a:lvl5pPr>
              <a:defRPr sz="6236"/>
            </a:lvl5pPr>
            <a:lvl6pPr>
              <a:defRPr sz="6236"/>
            </a:lvl6pPr>
            <a:lvl7pPr>
              <a:defRPr sz="6236"/>
            </a:lvl7pPr>
            <a:lvl8pPr>
              <a:defRPr sz="6236"/>
            </a:lvl8pPr>
            <a:lvl9pPr>
              <a:defRPr sz="6236"/>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085364" y="6415088"/>
            <a:ext cx="9764544" cy="11884743"/>
          </a:xfrm>
        </p:spPr>
        <p:txBody>
          <a:bodyPr/>
          <a:lstStyle>
            <a:lvl1pPr marL="0" indent="0">
              <a:buNone/>
              <a:defRPr sz="4989"/>
            </a:lvl1pPr>
            <a:lvl2pPr marL="1425595" indent="0">
              <a:buNone/>
              <a:defRPr sz="4365"/>
            </a:lvl2pPr>
            <a:lvl3pPr marL="2851191" indent="0">
              <a:buNone/>
              <a:defRPr sz="3742"/>
            </a:lvl3pPr>
            <a:lvl4pPr marL="4276786" indent="0">
              <a:buNone/>
              <a:defRPr sz="3118"/>
            </a:lvl4pPr>
            <a:lvl5pPr marL="5702381" indent="0">
              <a:buNone/>
              <a:defRPr sz="3118"/>
            </a:lvl5pPr>
            <a:lvl6pPr marL="7127977" indent="0">
              <a:buNone/>
              <a:defRPr sz="3118"/>
            </a:lvl6pPr>
            <a:lvl7pPr marL="8553572" indent="0">
              <a:buNone/>
              <a:defRPr sz="3118"/>
            </a:lvl7pPr>
            <a:lvl8pPr marL="9979167" indent="0">
              <a:buNone/>
              <a:defRPr sz="3118"/>
            </a:lvl8pPr>
            <a:lvl9pPr marL="11404763" indent="0">
              <a:buNone/>
              <a:defRPr sz="3118"/>
            </a:lvl9pPr>
          </a:lstStyle>
          <a:p>
            <a:pPr lvl="0"/>
            <a:r>
              <a:rPr lang="en-US"/>
              <a:t>Edit Master text styles</a:t>
            </a:r>
          </a:p>
        </p:txBody>
      </p:sp>
      <p:sp>
        <p:nvSpPr>
          <p:cNvPr id="5" name="Date Placeholder 4"/>
          <p:cNvSpPr>
            <a:spLocks noGrp="1"/>
          </p:cNvSpPr>
          <p:nvPr>
            <p:ph type="dt" sz="half" idx="10"/>
          </p:nvPr>
        </p:nvSpPr>
        <p:spPr/>
        <p:txBody>
          <a:bodyPr/>
          <a:lstStyle/>
          <a:p>
            <a:fld id="{72EA7055-4E75-42C6-A585-C769C67076CF}" type="datetimeFigureOut">
              <a:rPr lang="en-GB" smtClean="0"/>
              <a:t>08/11/2016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76205B-7801-4538-964C-8AB23098AF9A}" type="slidenum">
              <a:rPr lang="en-GB" smtClean="0"/>
              <a:t>‹#›</a:t>
            </a:fld>
            <a:endParaRPr lang="en-GB"/>
          </a:p>
        </p:txBody>
      </p:sp>
    </p:spTree>
    <p:extLst>
      <p:ext uri="{BB962C8B-B14F-4D97-AF65-F5344CB8AC3E}">
        <p14:creationId xmlns:p14="http://schemas.microsoft.com/office/powerpoint/2010/main" val="3264847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4" y="1425575"/>
            <a:ext cx="9764544" cy="4989513"/>
          </a:xfrm>
        </p:spPr>
        <p:txBody>
          <a:bodyPr anchor="b"/>
          <a:lstStyle>
            <a:lvl1pPr>
              <a:defRPr sz="9978"/>
            </a:lvl1pPr>
          </a:lstStyle>
          <a:p>
            <a:r>
              <a:rPr lang="en-US"/>
              <a:t>Click to edit Master title style</a:t>
            </a:r>
            <a:endParaRPr lang="en-US" dirty="0"/>
          </a:p>
        </p:txBody>
      </p:sp>
      <p:sp>
        <p:nvSpPr>
          <p:cNvPr id="3" name="Picture Placeholder 2"/>
          <p:cNvSpPr>
            <a:spLocks noGrp="1" noChangeAspect="1"/>
          </p:cNvSpPr>
          <p:nvPr>
            <p:ph type="pic" idx="1"/>
          </p:nvPr>
        </p:nvSpPr>
        <p:spPr>
          <a:xfrm>
            <a:off x="12870909" y="3078850"/>
            <a:ext cx="15326827" cy="15196234"/>
          </a:xfrm>
        </p:spPr>
        <p:txBody>
          <a:bodyPr anchor="t"/>
          <a:lstStyle>
            <a:lvl1pPr marL="0" indent="0">
              <a:buNone/>
              <a:defRPr sz="9978"/>
            </a:lvl1pPr>
            <a:lvl2pPr marL="1425595" indent="0">
              <a:buNone/>
              <a:defRPr sz="8731"/>
            </a:lvl2pPr>
            <a:lvl3pPr marL="2851191" indent="0">
              <a:buNone/>
              <a:defRPr sz="7483"/>
            </a:lvl3pPr>
            <a:lvl4pPr marL="4276786" indent="0">
              <a:buNone/>
              <a:defRPr sz="6236"/>
            </a:lvl4pPr>
            <a:lvl5pPr marL="5702381" indent="0">
              <a:buNone/>
              <a:defRPr sz="6236"/>
            </a:lvl5pPr>
            <a:lvl6pPr marL="7127977" indent="0">
              <a:buNone/>
              <a:defRPr sz="6236"/>
            </a:lvl6pPr>
            <a:lvl7pPr marL="8553572" indent="0">
              <a:buNone/>
              <a:defRPr sz="6236"/>
            </a:lvl7pPr>
            <a:lvl8pPr marL="9979167" indent="0">
              <a:buNone/>
              <a:defRPr sz="6236"/>
            </a:lvl8pPr>
            <a:lvl9pPr marL="11404763" indent="0">
              <a:buNone/>
              <a:defRPr sz="6236"/>
            </a:lvl9pPr>
          </a:lstStyle>
          <a:p>
            <a:r>
              <a:rPr lang="en-US"/>
              <a:t>Click icon to add picture</a:t>
            </a:r>
            <a:endParaRPr lang="en-US" dirty="0"/>
          </a:p>
        </p:txBody>
      </p:sp>
      <p:sp>
        <p:nvSpPr>
          <p:cNvPr id="4" name="Text Placeholder 3"/>
          <p:cNvSpPr>
            <a:spLocks noGrp="1"/>
          </p:cNvSpPr>
          <p:nvPr>
            <p:ph type="body" sz="half" idx="2"/>
          </p:nvPr>
        </p:nvSpPr>
        <p:spPr>
          <a:xfrm>
            <a:off x="2085364" y="6415088"/>
            <a:ext cx="9764544" cy="11884743"/>
          </a:xfrm>
        </p:spPr>
        <p:txBody>
          <a:bodyPr/>
          <a:lstStyle>
            <a:lvl1pPr marL="0" indent="0">
              <a:buNone/>
              <a:defRPr sz="4989"/>
            </a:lvl1pPr>
            <a:lvl2pPr marL="1425595" indent="0">
              <a:buNone/>
              <a:defRPr sz="4365"/>
            </a:lvl2pPr>
            <a:lvl3pPr marL="2851191" indent="0">
              <a:buNone/>
              <a:defRPr sz="3742"/>
            </a:lvl3pPr>
            <a:lvl4pPr marL="4276786" indent="0">
              <a:buNone/>
              <a:defRPr sz="3118"/>
            </a:lvl4pPr>
            <a:lvl5pPr marL="5702381" indent="0">
              <a:buNone/>
              <a:defRPr sz="3118"/>
            </a:lvl5pPr>
            <a:lvl6pPr marL="7127977" indent="0">
              <a:buNone/>
              <a:defRPr sz="3118"/>
            </a:lvl6pPr>
            <a:lvl7pPr marL="8553572" indent="0">
              <a:buNone/>
              <a:defRPr sz="3118"/>
            </a:lvl7pPr>
            <a:lvl8pPr marL="9979167" indent="0">
              <a:buNone/>
              <a:defRPr sz="3118"/>
            </a:lvl8pPr>
            <a:lvl9pPr marL="11404763" indent="0">
              <a:buNone/>
              <a:defRPr sz="3118"/>
            </a:lvl9pPr>
          </a:lstStyle>
          <a:p>
            <a:pPr lvl="0"/>
            <a:r>
              <a:rPr lang="en-US"/>
              <a:t>Edit Master text styles</a:t>
            </a:r>
          </a:p>
        </p:txBody>
      </p:sp>
      <p:sp>
        <p:nvSpPr>
          <p:cNvPr id="5" name="Date Placeholder 4"/>
          <p:cNvSpPr>
            <a:spLocks noGrp="1"/>
          </p:cNvSpPr>
          <p:nvPr>
            <p:ph type="dt" sz="half" idx="10"/>
          </p:nvPr>
        </p:nvSpPr>
        <p:spPr/>
        <p:txBody>
          <a:bodyPr/>
          <a:lstStyle/>
          <a:p>
            <a:fld id="{72EA7055-4E75-42C6-A585-C769C67076CF}" type="datetimeFigureOut">
              <a:rPr lang="en-GB" smtClean="0"/>
              <a:t>08/11/2016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76205B-7801-4538-964C-8AB23098AF9A}" type="slidenum">
              <a:rPr lang="en-GB" smtClean="0"/>
              <a:t>‹#›</a:t>
            </a:fld>
            <a:endParaRPr lang="en-GB"/>
          </a:p>
        </p:txBody>
      </p:sp>
    </p:spTree>
    <p:extLst>
      <p:ext uri="{BB962C8B-B14F-4D97-AF65-F5344CB8AC3E}">
        <p14:creationId xmlns:p14="http://schemas.microsoft.com/office/powerpoint/2010/main" val="2803209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1138485"/>
            <a:ext cx="26112371" cy="413317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081421" y="5692400"/>
            <a:ext cx="26112371" cy="1356771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081421" y="19819457"/>
            <a:ext cx="6811923" cy="1138480"/>
          </a:xfrm>
          <a:prstGeom prst="rect">
            <a:avLst/>
          </a:prstGeom>
        </p:spPr>
        <p:txBody>
          <a:bodyPr vert="horz" lIns="91440" tIns="45720" rIns="91440" bIns="45720" rtlCol="0" anchor="ctr"/>
          <a:lstStyle>
            <a:lvl1pPr algn="l">
              <a:defRPr sz="3742">
                <a:solidFill>
                  <a:schemeClr val="tx1">
                    <a:tint val="75000"/>
                  </a:schemeClr>
                </a:solidFill>
              </a:defRPr>
            </a:lvl1pPr>
          </a:lstStyle>
          <a:p>
            <a:fld id="{72EA7055-4E75-42C6-A585-C769C67076CF}" type="datetimeFigureOut">
              <a:rPr lang="en-GB" smtClean="0"/>
              <a:t>08/11/2016</a:t>
            </a:fld>
            <a:endParaRPr lang="en-GB"/>
          </a:p>
        </p:txBody>
      </p:sp>
      <p:sp>
        <p:nvSpPr>
          <p:cNvPr id="5" name="Footer Placeholder 4"/>
          <p:cNvSpPr>
            <a:spLocks noGrp="1"/>
          </p:cNvSpPr>
          <p:nvPr>
            <p:ph type="ftr" sz="quarter" idx="3"/>
          </p:nvPr>
        </p:nvSpPr>
        <p:spPr>
          <a:xfrm>
            <a:off x="10028665" y="19819457"/>
            <a:ext cx="10217884" cy="1138480"/>
          </a:xfrm>
          <a:prstGeom prst="rect">
            <a:avLst/>
          </a:prstGeom>
        </p:spPr>
        <p:txBody>
          <a:bodyPr vert="horz" lIns="91440" tIns="45720" rIns="91440" bIns="45720" rtlCol="0" anchor="ctr"/>
          <a:lstStyle>
            <a:lvl1pPr algn="ctr">
              <a:defRPr sz="3742">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21381869" y="19819457"/>
            <a:ext cx="6811923" cy="1138480"/>
          </a:xfrm>
          <a:prstGeom prst="rect">
            <a:avLst/>
          </a:prstGeom>
        </p:spPr>
        <p:txBody>
          <a:bodyPr vert="horz" lIns="91440" tIns="45720" rIns="91440" bIns="45720" rtlCol="0" anchor="ctr"/>
          <a:lstStyle>
            <a:lvl1pPr algn="r">
              <a:defRPr sz="3742">
                <a:solidFill>
                  <a:schemeClr val="tx1">
                    <a:tint val="75000"/>
                  </a:schemeClr>
                </a:solidFill>
              </a:defRPr>
            </a:lvl1pPr>
          </a:lstStyle>
          <a:p>
            <a:fld id="{F576205B-7801-4538-964C-8AB23098AF9A}" type="slidenum">
              <a:rPr lang="en-GB" smtClean="0"/>
              <a:t>‹#›</a:t>
            </a:fld>
            <a:endParaRPr lang="en-GB"/>
          </a:p>
        </p:txBody>
      </p:sp>
    </p:spTree>
    <p:extLst>
      <p:ext uri="{BB962C8B-B14F-4D97-AF65-F5344CB8AC3E}">
        <p14:creationId xmlns:p14="http://schemas.microsoft.com/office/powerpoint/2010/main" val="11467207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851191" rtl="0" eaLnBrk="1" latinLnBrk="0" hangingPunct="1">
        <a:lnSpc>
          <a:spcPct val="90000"/>
        </a:lnSpc>
        <a:spcBef>
          <a:spcPct val="0"/>
        </a:spcBef>
        <a:buNone/>
        <a:defRPr sz="13720" kern="1200">
          <a:solidFill>
            <a:schemeClr val="tx1"/>
          </a:solidFill>
          <a:latin typeface="+mj-lt"/>
          <a:ea typeface="+mj-ea"/>
          <a:cs typeface="+mj-cs"/>
        </a:defRPr>
      </a:lvl1pPr>
    </p:titleStyle>
    <p:bodyStyle>
      <a:lvl1pPr marL="712798" indent="-712798" algn="l" defTabSz="2851191" rtl="0" eaLnBrk="1" latinLnBrk="0" hangingPunct="1">
        <a:lnSpc>
          <a:spcPct val="90000"/>
        </a:lnSpc>
        <a:spcBef>
          <a:spcPts val="3118"/>
        </a:spcBef>
        <a:buFont typeface="Arial" panose="020B0604020202020204" pitchFamily="34" charset="0"/>
        <a:buChar char="•"/>
        <a:defRPr sz="8731" kern="1200">
          <a:solidFill>
            <a:schemeClr val="tx1"/>
          </a:solidFill>
          <a:latin typeface="+mn-lt"/>
          <a:ea typeface="+mn-ea"/>
          <a:cs typeface="+mn-cs"/>
        </a:defRPr>
      </a:lvl1pPr>
      <a:lvl2pPr marL="2138393" indent="-712798" algn="l" defTabSz="2851191" rtl="0" eaLnBrk="1" latinLnBrk="0" hangingPunct="1">
        <a:lnSpc>
          <a:spcPct val="90000"/>
        </a:lnSpc>
        <a:spcBef>
          <a:spcPts val="1559"/>
        </a:spcBef>
        <a:buFont typeface="Arial" panose="020B0604020202020204" pitchFamily="34" charset="0"/>
        <a:buChar char="•"/>
        <a:defRPr sz="7483" kern="1200">
          <a:solidFill>
            <a:schemeClr val="tx1"/>
          </a:solidFill>
          <a:latin typeface="+mn-lt"/>
          <a:ea typeface="+mn-ea"/>
          <a:cs typeface="+mn-cs"/>
        </a:defRPr>
      </a:lvl2pPr>
      <a:lvl3pPr marL="3563988" indent="-712798" algn="l" defTabSz="2851191" rtl="0" eaLnBrk="1" latinLnBrk="0" hangingPunct="1">
        <a:lnSpc>
          <a:spcPct val="90000"/>
        </a:lnSpc>
        <a:spcBef>
          <a:spcPts val="1559"/>
        </a:spcBef>
        <a:buFont typeface="Arial" panose="020B0604020202020204" pitchFamily="34" charset="0"/>
        <a:buChar char="•"/>
        <a:defRPr sz="6236" kern="1200">
          <a:solidFill>
            <a:schemeClr val="tx1"/>
          </a:solidFill>
          <a:latin typeface="+mn-lt"/>
          <a:ea typeface="+mn-ea"/>
          <a:cs typeface="+mn-cs"/>
        </a:defRPr>
      </a:lvl3pPr>
      <a:lvl4pPr marL="4989584" indent="-712798" algn="l" defTabSz="2851191" rtl="0" eaLnBrk="1" latinLnBrk="0" hangingPunct="1">
        <a:lnSpc>
          <a:spcPct val="90000"/>
        </a:lnSpc>
        <a:spcBef>
          <a:spcPts val="1559"/>
        </a:spcBef>
        <a:buFont typeface="Arial" panose="020B0604020202020204" pitchFamily="34" charset="0"/>
        <a:buChar char="•"/>
        <a:defRPr sz="5613" kern="1200">
          <a:solidFill>
            <a:schemeClr val="tx1"/>
          </a:solidFill>
          <a:latin typeface="+mn-lt"/>
          <a:ea typeface="+mn-ea"/>
          <a:cs typeface="+mn-cs"/>
        </a:defRPr>
      </a:lvl4pPr>
      <a:lvl5pPr marL="6415179" indent="-712798" algn="l" defTabSz="2851191" rtl="0" eaLnBrk="1" latinLnBrk="0" hangingPunct="1">
        <a:lnSpc>
          <a:spcPct val="90000"/>
        </a:lnSpc>
        <a:spcBef>
          <a:spcPts val="1559"/>
        </a:spcBef>
        <a:buFont typeface="Arial" panose="020B0604020202020204" pitchFamily="34" charset="0"/>
        <a:buChar char="•"/>
        <a:defRPr sz="5613" kern="1200">
          <a:solidFill>
            <a:schemeClr val="tx1"/>
          </a:solidFill>
          <a:latin typeface="+mn-lt"/>
          <a:ea typeface="+mn-ea"/>
          <a:cs typeface="+mn-cs"/>
        </a:defRPr>
      </a:lvl5pPr>
      <a:lvl6pPr marL="7840774" indent="-712798" algn="l" defTabSz="2851191" rtl="0" eaLnBrk="1" latinLnBrk="0" hangingPunct="1">
        <a:lnSpc>
          <a:spcPct val="90000"/>
        </a:lnSpc>
        <a:spcBef>
          <a:spcPts val="1559"/>
        </a:spcBef>
        <a:buFont typeface="Arial" panose="020B0604020202020204" pitchFamily="34" charset="0"/>
        <a:buChar char="•"/>
        <a:defRPr sz="5613" kern="1200">
          <a:solidFill>
            <a:schemeClr val="tx1"/>
          </a:solidFill>
          <a:latin typeface="+mn-lt"/>
          <a:ea typeface="+mn-ea"/>
          <a:cs typeface="+mn-cs"/>
        </a:defRPr>
      </a:lvl6pPr>
      <a:lvl7pPr marL="9266370" indent="-712798" algn="l" defTabSz="2851191" rtl="0" eaLnBrk="1" latinLnBrk="0" hangingPunct="1">
        <a:lnSpc>
          <a:spcPct val="90000"/>
        </a:lnSpc>
        <a:spcBef>
          <a:spcPts val="1559"/>
        </a:spcBef>
        <a:buFont typeface="Arial" panose="020B0604020202020204" pitchFamily="34" charset="0"/>
        <a:buChar char="•"/>
        <a:defRPr sz="5613" kern="1200">
          <a:solidFill>
            <a:schemeClr val="tx1"/>
          </a:solidFill>
          <a:latin typeface="+mn-lt"/>
          <a:ea typeface="+mn-ea"/>
          <a:cs typeface="+mn-cs"/>
        </a:defRPr>
      </a:lvl7pPr>
      <a:lvl8pPr marL="10691965" indent="-712798" algn="l" defTabSz="2851191" rtl="0" eaLnBrk="1" latinLnBrk="0" hangingPunct="1">
        <a:lnSpc>
          <a:spcPct val="90000"/>
        </a:lnSpc>
        <a:spcBef>
          <a:spcPts val="1559"/>
        </a:spcBef>
        <a:buFont typeface="Arial" panose="020B0604020202020204" pitchFamily="34" charset="0"/>
        <a:buChar char="•"/>
        <a:defRPr sz="5613" kern="1200">
          <a:solidFill>
            <a:schemeClr val="tx1"/>
          </a:solidFill>
          <a:latin typeface="+mn-lt"/>
          <a:ea typeface="+mn-ea"/>
          <a:cs typeface="+mn-cs"/>
        </a:defRPr>
      </a:lvl8pPr>
      <a:lvl9pPr marL="12117560" indent="-712798" algn="l" defTabSz="2851191" rtl="0" eaLnBrk="1" latinLnBrk="0" hangingPunct="1">
        <a:lnSpc>
          <a:spcPct val="90000"/>
        </a:lnSpc>
        <a:spcBef>
          <a:spcPts val="1559"/>
        </a:spcBef>
        <a:buFont typeface="Arial" panose="020B0604020202020204" pitchFamily="34" charset="0"/>
        <a:buChar char="•"/>
        <a:defRPr sz="5613" kern="1200">
          <a:solidFill>
            <a:schemeClr val="tx1"/>
          </a:solidFill>
          <a:latin typeface="+mn-lt"/>
          <a:ea typeface="+mn-ea"/>
          <a:cs typeface="+mn-cs"/>
        </a:defRPr>
      </a:lvl9pPr>
    </p:bodyStyle>
    <p:otherStyle>
      <a:defPPr>
        <a:defRPr lang="en-US"/>
      </a:defPPr>
      <a:lvl1pPr marL="0" algn="l" defTabSz="2851191" rtl="0" eaLnBrk="1" latinLnBrk="0" hangingPunct="1">
        <a:defRPr sz="5613" kern="1200">
          <a:solidFill>
            <a:schemeClr val="tx1"/>
          </a:solidFill>
          <a:latin typeface="+mn-lt"/>
          <a:ea typeface="+mn-ea"/>
          <a:cs typeface="+mn-cs"/>
        </a:defRPr>
      </a:lvl1pPr>
      <a:lvl2pPr marL="1425595" algn="l" defTabSz="2851191" rtl="0" eaLnBrk="1" latinLnBrk="0" hangingPunct="1">
        <a:defRPr sz="5613" kern="1200">
          <a:solidFill>
            <a:schemeClr val="tx1"/>
          </a:solidFill>
          <a:latin typeface="+mn-lt"/>
          <a:ea typeface="+mn-ea"/>
          <a:cs typeface="+mn-cs"/>
        </a:defRPr>
      </a:lvl2pPr>
      <a:lvl3pPr marL="2851191" algn="l" defTabSz="2851191" rtl="0" eaLnBrk="1" latinLnBrk="0" hangingPunct="1">
        <a:defRPr sz="5613" kern="1200">
          <a:solidFill>
            <a:schemeClr val="tx1"/>
          </a:solidFill>
          <a:latin typeface="+mn-lt"/>
          <a:ea typeface="+mn-ea"/>
          <a:cs typeface="+mn-cs"/>
        </a:defRPr>
      </a:lvl3pPr>
      <a:lvl4pPr marL="4276786" algn="l" defTabSz="2851191" rtl="0" eaLnBrk="1" latinLnBrk="0" hangingPunct="1">
        <a:defRPr sz="5613" kern="1200">
          <a:solidFill>
            <a:schemeClr val="tx1"/>
          </a:solidFill>
          <a:latin typeface="+mn-lt"/>
          <a:ea typeface="+mn-ea"/>
          <a:cs typeface="+mn-cs"/>
        </a:defRPr>
      </a:lvl4pPr>
      <a:lvl5pPr marL="5702381" algn="l" defTabSz="2851191" rtl="0" eaLnBrk="1" latinLnBrk="0" hangingPunct="1">
        <a:defRPr sz="5613" kern="1200">
          <a:solidFill>
            <a:schemeClr val="tx1"/>
          </a:solidFill>
          <a:latin typeface="+mn-lt"/>
          <a:ea typeface="+mn-ea"/>
          <a:cs typeface="+mn-cs"/>
        </a:defRPr>
      </a:lvl5pPr>
      <a:lvl6pPr marL="7127977" algn="l" defTabSz="2851191" rtl="0" eaLnBrk="1" latinLnBrk="0" hangingPunct="1">
        <a:defRPr sz="5613" kern="1200">
          <a:solidFill>
            <a:schemeClr val="tx1"/>
          </a:solidFill>
          <a:latin typeface="+mn-lt"/>
          <a:ea typeface="+mn-ea"/>
          <a:cs typeface="+mn-cs"/>
        </a:defRPr>
      </a:lvl6pPr>
      <a:lvl7pPr marL="8553572" algn="l" defTabSz="2851191" rtl="0" eaLnBrk="1" latinLnBrk="0" hangingPunct="1">
        <a:defRPr sz="5613" kern="1200">
          <a:solidFill>
            <a:schemeClr val="tx1"/>
          </a:solidFill>
          <a:latin typeface="+mn-lt"/>
          <a:ea typeface="+mn-ea"/>
          <a:cs typeface="+mn-cs"/>
        </a:defRPr>
      </a:lvl7pPr>
      <a:lvl8pPr marL="9979167" algn="l" defTabSz="2851191" rtl="0" eaLnBrk="1" latinLnBrk="0" hangingPunct="1">
        <a:defRPr sz="5613" kern="1200">
          <a:solidFill>
            <a:schemeClr val="tx1"/>
          </a:solidFill>
          <a:latin typeface="+mn-lt"/>
          <a:ea typeface="+mn-ea"/>
          <a:cs typeface="+mn-cs"/>
        </a:defRPr>
      </a:lvl8pPr>
      <a:lvl9pPr marL="11404763" algn="l" defTabSz="2851191" rtl="0" eaLnBrk="1" latinLnBrk="0" hangingPunct="1">
        <a:defRPr sz="56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t="9095" b="-1237"/>
          <a:stretch/>
        </p:blipFill>
        <p:spPr bwMode="auto">
          <a:xfrm>
            <a:off x="0" y="38198"/>
            <a:ext cx="30275213" cy="4110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5"/>
          <p:cNvSpPr>
            <a:spLocks noGrp="1"/>
          </p:cNvSpPr>
          <p:nvPr>
            <p:ph type="ctrTitle"/>
          </p:nvPr>
        </p:nvSpPr>
        <p:spPr>
          <a:xfrm>
            <a:off x="1924275" y="993748"/>
            <a:ext cx="22395070" cy="809314"/>
          </a:xfrm>
        </p:spPr>
        <p:txBody>
          <a:bodyPr>
            <a:normAutofit fontScale="90000"/>
          </a:bodyPr>
          <a:lstStyle/>
          <a:p>
            <a:pPr algn="l"/>
            <a:r>
              <a:rPr lang="en-GB" sz="4800" b="1" u="sng" dirty="0">
                <a:solidFill>
                  <a:srgbClr val="61256C"/>
                </a:solidFill>
                <a:latin typeface="Calibri" panose="020F0502020204030204" pitchFamily="34" charset="0"/>
                <a:ea typeface="Calibri" panose="020F0502020204030204" pitchFamily="34" charset="0"/>
                <a:cs typeface="Arial" panose="020B0604020202020204" pitchFamily="34" charset="0"/>
              </a:rPr>
              <a:t>Student Engagement in Electronics through Microcontroller Experiential Learning (SEEMEL)</a:t>
            </a:r>
            <a:endParaRPr lang="en-GB" sz="4800" b="1" dirty="0">
              <a:solidFill>
                <a:srgbClr val="61256C"/>
              </a:solidFill>
            </a:endParaRPr>
          </a:p>
        </p:txBody>
      </p:sp>
      <p:sp>
        <p:nvSpPr>
          <p:cNvPr id="7" name="Title 5"/>
          <p:cNvSpPr txBox="1">
            <a:spLocks/>
          </p:cNvSpPr>
          <p:nvPr/>
        </p:nvSpPr>
        <p:spPr>
          <a:xfrm>
            <a:off x="27821022" y="20289451"/>
            <a:ext cx="2454191" cy="840321"/>
          </a:xfrm>
          <a:prstGeom prst="rect">
            <a:avLst/>
          </a:prstGeom>
        </p:spPr>
        <p:txBody>
          <a:bodyPr vert="horz" lIns="91440" tIns="45720" rIns="91440" bIns="45720" rtlCol="0" anchor="b">
            <a:normAutofit/>
          </a:bodyPr>
          <a:lstStyle>
            <a:lvl1pPr algn="ctr" defTabSz="2851191" rtl="0" eaLnBrk="1" latinLnBrk="0" hangingPunct="1">
              <a:lnSpc>
                <a:spcPct val="90000"/>
              </a:lnSpc>
              <a:spcBef>
                <a:spcPct val="0"/>
              </a:spcBef>
              <a:buNone/>
              <a:defRPr sz="18709" kern="1200">
                <a:solidFill>
                  <a:schemeClr val="tx1"/>
                </a:solidFill>
                <a:latin typeface="+mj-lt"/>
                <a:ea typeface="+mj-ea"/>
                <a:cs typeface="+mj-cs"/>
              </a:defRPr>
            </a:lvl1pPr>
          </a:lstStyle>
          <a:p>
            <a:r>
              <a:rPr lang="en-GB" sz="2400" dirty="0">
                <a:latin typeface="Calibri" panose="020F0502020204030204" pitchFamily="34" charset="0"/>
                <a:ea typeface="Calibri" panose="020F0502020204030204" pitchFamily="34" charset="0"/>
                <a:cs typeface="Arial" panose="020B0604020202020204" pitchFamily="34" charset="0"/>
              </a:rPr>
              <a:t>Nov. 2016</a:t>
            </a:r>
            <a:endParaRPr lang="en-GB" sz="2400" dirty="0"/>
          </a:p>
        </p:txBody>
      </p:sp>
      <p:sp>
        <p:nvSpPr>
          <p:cNvPr id="8" name="Title 5"/>
          <p:cNvSpPr txBox="1">
            <a:spLocks/>
          </p:cNvSpPr>
          <p:nvPr/>
        </p:nvSpPr>
        <p:spPr>
          <a:xfrm>
            <a:off x="1492427" y="1723886"/>
            <a:ext cx="21672373" cy="2393350"/>
          </a:xfrm>
          <a:prstGeom prst="rect">
            <a:avLst/>
          </a:prstGeom>
        </p:spPr>
        <p:txBody>
          <a:bodyPr vert="horz" lIns="91440" tIns="45720" rIns="91440" bIns="45720" rtlCol="0" anchor="b">
            <a:noAutofit/>
          </a:bodyPr>
          <a:lstStyle>
            <a:lvl1pPr algn="ctr" defTabSz="2851191" rtl="0" eaLnBrk="1" latinLnBrk="0" hangingPunct="1">
              <a:lnSpc>
                <a:spcPct val="90000"/>
              </a:lnSpc>
              <a:spcBef>
                <a:spcPct val="0"/>
              </a:spcBef>
              <a:buNone/>
              <a:defRPr sz="18709" kern="1200">
                <a:solidFill>
                  <a:schemeClr val="tx1"/>
                </a:solidFill>
                <a:latin typeface="+mj-lt"/>
                <a:ea typeface="+mj-ea"/>
                <a:cs typeface="+mj-cs"/>
              </a:defRPr>
            </a:lvl1pPr>
          </a:lstStyle>
          <a:p>
            <a:endParaRPr lang="en-GB" sz="2800" dirty="0" smtClean="0">
              <a:latin typeface="Calibri" panose="020F0502020204030204" pitchFamily="34" charset="0"/>
              <a:ea typeface="Calibri" panose="020F0502020204030204" pitchFamily="34" charset="0"/>
              <a:cs typeface="Arial" panose="020B0604020202020204" pitchFamily="34" charset="0"/>
            </a:endParaRPr>
          </a:p>
          <a:p>
            <a:endParaRPr lang="en-GB" sz="2800" dirty="0" smtClean="0">
              <a:latin typeface="Calibri" panose="020F0502020204030204" pitchFamily="34" charset="0"/>
              <a:ea typeface="Calibri" panose="020F0502020204030204" pitchFamily="34" charset="0"/>
              <a:cs typeface="Arial" panose="020B0604020202020204" pitchFamily="34" charset="0"/>
            </a:endParaRPr>
          </a:p>
          <a:p>
            <a:endParaRPr lang="en-GB" sz="2800" dirty="0" smtClean="0">
              <a:latin typeface="Calibri" panose="020F0502020204030204" pitchFamily="34" charset="0"/>
              <a:ea typeface="Calibri" panose="020F0502020204030204" pitchFamily="34" charset="0"/>
              <a:cs typeface="Arial" panose="020B0604020202020204" pitchFamily="34" charset="0"/>
            </a:endParaRPr>
          </a:p>
          <a:p>
            <a:endParaRPr lang="en-GB" sz="3200" b="1" dirty="0" smtClean="0">
              <a:solidFill>
                <a:srgbClr val="61256C"/>
              </a:solidFill>
              <a:latin typeface="Calibri" panose="020F0502020204030204" pitchFamily="34" charset="0"/>
              <a:ea typeface="Calibri" panose="020F0502020204030204" pitchFamily="34" charset="0"/>
              <a:cs typeface="Arial" panose="020B0604020202020204" pitchFamily="34" charset="0"/>
            </a:endParaRPr>
          </a:p>
          <a:p>
            <a:endParaRPr lang="en-GB" sz="3200" b="1" dirty="0">
              <a:solidFill>
                <a:srgbClr val="61256C"/>
              </a:solidFill>
              <a:latin typeface="Calibri" panose="020F0502020204030204" pitchFamily="34" charset="0"/>
              <a:ea typeface="Calibri" panose="020F0502020204030204" pitchFamily="34" charset="0"/>
              <a:cs typeface="Arial" panose="020B0604020202020204" pitchFamily="34" charset="0"/>
            </a:endParaRPr>
          </a:p>
          <a:p>
            <a:endParaRPr lang="en-GB" sz="3200" b="1" dirty="0" smtClean="0">
              <a:solidFill>
                <a:srgbClr val="61256C"/>
              </a:solidFill>
              <a:latin typeface="Calibri" panose="020F0502020204030204" pitchFamily="34" charset="0"/>
              <a:ea typeface="Calibri" panose="020F0502020204030204" pitchFamily="34" charset="0"/>
              <a:cs typeface="Arial" panose="020B0604020202020204" pitchFamily="34" charset="0"/>
            </a:endParaRPr>
          </a:p>
          <a:p>
            <a:endParaRPr lang="en-GB" sz="3200" b="1" dirty="0">
              <a:solidFill>
                <a:srgbClr val="61256C"/>
              </a:solidFill>
              <a:latin typeface="Calibri" panose="020F0502020204030204" pitchFamily="34" charset="0"/>
              <a:ea typeface="Calibri" panose="020F0502020204030204" pitchFamily="34" charset="0"/>
              <a:cs typeface="Arial" panose="020B0604020202020204" pitchFamily="34" charset="0"/>
            </a:endParaRPr>
          </a:p>
          <a:p>
            <a:endParaRPr lang="en-GB" sz="3200" b="1" dirty="0" smtClean="0">
              <a:solidFill>
                <a:srgbClr val="61256C"/>
              </a:solidFill>
              <a:latin typeface="Calibri" panose="020F0502020204030204" pitchFamily="34" charset="0"/>
              <a:ea typeface="Calibri" panose="020F0502020204030204" pitchFamily="34" charset="0"/>
              <a:cs typeface="Arial" panose="020B0604020202020204" pitchFamily="34" charset="0"/>
            </a:endParaRPr>
          </a:p>
          <a:p>
            <a:endParaRPr lang="en-GB" sz="3200" b="1" dirty="0" smtClean="0">
              <a:solidFill>
                <a:srgbClr val="61256C"/>
              </a:solidFill>
              <a:latin typeface="Calibri" panose="020F0502020204030204" pitchFamily="34" charset="0"/>
              <a:ea typeface="Calibri" panose="020F0502020204030204" pitchFamily="34" charset="0"/>
              <a:cs typeface="Arial" panose="020B0604020202020204" pitchFamily="34" charset="0"/>
            </a:endParaRPr>
          </a:p>
          <a:p>
            <a:endParaRPr lang="en-GB" sz="3200" b="1" dirty="0" smtClean="0">
              <a:solidFill>
                <a:srgbClr val="61256C"/>
              </a:solidFill>
              <a:latin typeface="Calibri" panose="020F0502020204030204" pitchFamily="34" charset="0"/>
              <a:ea typeface="Calibri" panose="020F0502020204030204" pitchFamily="34" charset="0"/>
              <a:cs typeface="Arial" panose="020B0604020202020204" pitchFamily="34" charset="0"/>
            </a:endParaRPr>
          </a:p>
          <a:p>
            <a:endParaRPr lang="en-GB" sz="3200" b="1" dirty="0" smtClean="0">
              <a:solidFill>
                <a:srgbClr val="61256C"/>
              </a:solidFill>
              <a:latin typeface="Calibri" panose="020F0502020204030204" pitchFamily="34" charset="0"/>
              <a:ea typeface="Calibri" panose="020F0502020204030204" pitchFamily="34" charset="0"/>
              <a:cs typeface="Arial" panose="020B0604020202020204" pitchFamily="34" charset="0"/>
            </a:endParaRPr>
          </a:p>
          <a:p>
            <a:endParaRPr lang="en-GB" sz="3200" b="1" dirty="0" smtClean="0">
              <a:solidFill>
                <a:srgbClr val="61256C"/>
              </a:solidFill>
              <a:latin typeface="Calibri" panose="020F0502020204030204" pitchFamily="34" charset="0"/>
              <a:ea typeface="Calibri" panose="020F0502020204030204" pitchFamily="34" charset="0"/>
              <a:cs typeface="Arial" panose="020B0604020202020204" pitchFamily="34" charset="0"/>
            </a:endParaRPr>
          </a:p>
          <a:p>
            <a:endParaRPr lang="en-GB" sz="3800" b="1" dirty="0" smtClean="0">
              <a:solidFill>
                <a:srgbClr val="61256C"/>
              </a:solidFill>
              <a:latin typeface="Calibri" panose="020F0502020204030204" pitchFamily="34" charset="0"/>
              <a:ea typeface="Calibri" panose="020F0502020204030204" pitchFamily="34" charset="0"/>
              <a:cs typeface="Arial" panose="020B0604020202020204" pitchFamily="34" charset="0"/>
            </a:endParaRPr>
          </a:p>
          <a:p>
            <a:endParaRPr lang="en-GB" sz="3800" b="1" dirty="0">
              <a:solidFill>
                <a:srgbClr val="61256C"/>
              </a:solidFill>
              <a:latin typeface="Calibri" panose="020F0502020204030204" pitchFamily="34" charset="0"/>
              <a:ea typeface="Calibri" panose="020F0502020204030204" pitchFamily="34" charset="0"/>
              <a:cs typeface="Arial" panose="020B0604020202020204" pitchFamily="34" charset="0"/>
            </a:endParaRPr>
          </a:p>
          <a:p>
            <a:endParaRPr lang="en-GB" sz="3800" b="1" dirty="0" smtClean="0">
              <a:solidFill>
                <a:srgbClr val="61256C"/>
              </a:solidFill>
              <a:latin typeface="Calibri" panose="020F0502020204030204" pitchFamily="34" charset="0"/>
              <a:ea typeface="Calibri" panose="020F0502020204030204" pitchFamily="34" charset="0"/>
              <a:cs typeface="Arial" panose="020B0604020202020204" pitchFamily="34" charset="0"/>
            </a:endParaRPr>
          </a:p>
          <a:p>
            <a:endParaRPr lang="en-GB" sz="3800" b="1" dirty="0">
              <a:solidFill>
                <a:srgbClr val="61256C"/>
              </a:solidFill>
              <a:latin typeface="Calibri" panose="020F0502020204030204" pitchFamily="34" charset="0"/>
              <a:ea typeface="Calibri" panose="020F0502020204030204" pitchFamily="34" charset="0"/>
              <a:cs typeface="Arial" panose="020B0604020202020204" pitchFamily="34" charset="0"/>
            </a:endParaRPr>
          </a:p>
          <a:p>
            <a:r>
              <a:rPr lang="en-GB" sz="3600" b="1" dirty="0" smtClean="0">
                <a:solidFill>
                  <a:srgbClr val="61256C"/>
                </a:solidFill>
                <a:latin typeface="Calibri" panose="020F0502020204030204" pitchFamily="34" charset="0"/>
                <a:ea typeface="Calibri" panose="020F0502020204030204" pitchFamily="34" charset="0"/>
                <a:cs typeface="Arial" panose="020B0604020202020204" pitchFamily="34" charset="0"/>
              </a:rPr>
              <a:t>Akira </a:t>
            </a:r>
            <a:r>
              <a:rPr lang="en-GB" sz="3600" b="1" dirty="0">
                <a:solidFill>
                  <a:srgbClr val="61256C"/>
                </a:solidFill>
                <a:latin typeface="Calibri" panose="020F0502020204030204" pitchFamily="34" charset="0"/>
                <a:ea typeface="Calibri" panose="020F0502020204030204" pitchFamily="34" charset="0"/>
                <a:cs typeface="Arial" panose="020B0604020202020204" pitchFamily="34" charset="0"/>
              </a:rPr>
              <a:t>Tiele, Siavash Esfahani, Alex Bucknall, Stephen Pithouse </a:t>
            </a:r>
            <a:endParaRPr lang="en-GB" sz="3600" b="1" dirty="0" smtClean="0">
              <a:solidFill>
                <a:srgbClr val="61256C"/>
              </a:solidFill>
              <a:latin typeface="Calibri" panose="020F0502020204030204" pitchFamily="34" charset="0"/>
              <a:ea typeface="Calibri" panose="020F0502020204030204" pitchFamily="34" charset="0"/>
              <a:cs typeface="Arial" panose="020B0604020202020204" pitchFamily="34" charset="0"/>
            </a:endParaRPr>
          </a:p>
          <a:p>
            <a:r>
              <a:rPr lang="en-GB" sz="3600" b="1" dirty="0" smtClean="0">
                <a:solidFill>
                  <a:srgbClr val="61256C"/>
                </a:solidFill>
                <a:latin typeface="Calibri" panose="020F0502020204030204" pitchFamily="34" charset="0"/>
                <a:ea typeface="Calibri" panose="020F0502020204030204" pitchFamily="34" charset="0"/>
                <a:cs typeface="Arial" panose="020B0604020202020204" pitchFamily="34" charset="0"/>
              </a:rPr>
              <a:t>School of Engineering </a:t>
            </a:r>
          </a:p>
          <a:p>
            <a:pPr algn="l"/>
            <a:endParaRPr lang="en-GB" sz="1000" b="1" dirty="0" smtClean="0">
              <a:solidFill>
                <a:srgbClr val="61256C"/>
              </a:solidFill>
              <a:latin typeface="Calibri" panose="020F0502020204030204" pitchFamily="34" charset="0"/>
              <a:ea typeface="Calibri" panose="020F0502020204030204" pitchFamily="34" charset="0"/>
              <a:cs typeface="Arial" panose="020B0604020202020204" pitchFamily="34" charset="0"/>
            </a:endParaRPr>
          </a:p>
          <a:p>
            <a:pPr algn="l"/>
            <a:r>
              <a:rPr lang="en-GB" sz="3200" b="1" dirty="0" smtClean="0">
                <a:solidFill>
                  <a:srgbClr val="61256C"/>
                </a:solidFill>
                <a:latin typeface="Calibri" panose="020F0502020204030204" pitchFamily="34" charset="0"/>
                <a:ea typeface="Calibri" panose="020F0502020204030204" pitchFamily="34" charset="0"/>
                <a:cs typeface="Arial" panose="020B0604020202020204" pitchFamily="34" charset="0"/>
              </a:rPr>
              <a:t>Project </a:t>
            </a:r>
            <a:r>
              <a:rPr lang="en-GB" sz="3200" b="1" dirty="0">
                <a:solidFill>
                  <a:srgbClr val="61256C"/>
                </a:solidFill>
                <a:latin typeface="Calibri" panose="020F0502020204030204" pitchFamily="34" charset="0"/>
                <a:ea typeface="Calibri" panose="020F0502020204030204" pitchFamily="34" charset="0"/>
                <a:cs typeface="Arial" panose="020B0604020202020204" pitchFamily="34" charset="0"/>
              </a:rPr>
              <a:t>Lead: </a:t>
            </a:r>
            <a:r>
              <a:rPr lang="en-GB" sz="3200" b="1" dirty="0" smtClean="0">
                <a:solidFill>
                  <a:srgbClr val="61256C"/>
                </a:solidFill>
                <a:latin typeface="Calibri" panose="020F0502020204030204" pitchFamily="34" charset="0"/>
                <a:ea typeface="Calibri" panose="020F0502020204030204" pitchFamily="34" charset="0"/>
                <a:cs typeface="Arial" panose="020B0604020202020204" pitchFamily="34" charset="0"/>
              </a:rPr>
              <a:t>Dr Christos Mias </a:t>
            </a:r>
          </a:p>
          <a:p>
            <a:pPr algn="l"/>
            <a:endParaRPr lang="en-GB" sz="1200" b="1" dirty="0">
              <a:solidFill>
                <a:srgbClr val="61256C"/>
              </a:solidFill>
              <a:latin typeface="Calibri" panose="020F0502020204030204" pitchFamily="34" charset="0"/>
              <a:ea typeface="Calibri" panose="020F0502020204030204" pitchFamily="34" charset="0"/>
              <a:cs typeface="Arial" panose="020B0604020202020204" pitchFamily="34" charset="0"/>
            </a:endParaRPr>
          </a:p>
          <a:p>
            <a:pPr algn="l"/>
            <a:r>
              <a:rPr lang="en-GB" sz="3200" b="1" dirty="0">
                <a:solidFill>
                  <a:srgbClr val="61256C"/>
                </a:solidFill>
                <a:latin typeface="Calibri" panose="020F0502020204030204" pitchFamily="34" charset="0"/>
                <a:ea typeface="Calibri" panose="020F0502020204030204" pitchFamily="34" charset="0"/>
                <a:cs typeface="Arial" panose="020B0604020202020204" pitchFamily="34" charset="0"/>
              </a:rPr>
              <a:t>Collaborative Staff Partners: </a:t>
            </a:r>
            <a:r>
              <a:rPr lang="en-GB" sz="3200" b="1" dirty="0" smtClean="0">
                <a:solidFill>
                  <a:srgbClr val="61256C"/>
                </a:solidFill>
                <a:latin typeface="Calibri" panose="020F0502020204030204" pitchFamily="34" charset="0"/>
                <a:ea typeface="Calibri" panose="020F0502020204030204" pitchFamily="34" charset="0"/>
                <a:cs typeface="Arial" panose="020B0604020202020204" pitchFamily="34" charset="0"/>
              </a:rPr>
              <a:t> Dr Chris </a:t>
            </a:r>
            <a:r>
              <a:rPr lang="en-GB" sz="3200" b="1" dirty="0">
                <a:solidFill>
                  <a:srgbClr val="61256C"/>
                </a:solidFill>
                <a:latin typeface="Calibri" panose="020F0502020204030204" pitchFamily="34" charset="0"/>
                <a:ea typeface="Calibri" panose="020F0502020204030204" pitchFamily="34" charset="0"/>
                <a:cs typeface="Arial" panose="020B0604020202020204" pitchFamily="34" charset="0"/>
              </a:rPr>
              <a:t>Purssell, </a:t>
            </a:r>
            <a:r>
              <a:rPr lang="en-GB" sz="3200" b="1" dirty="0" smtClean="0">
                <a:solidFill>
                  <a:srgbClr val="61256C"/>
                </a:solidFill>
                <a:latin typeface="Calibri" panose="020F0502020204030204" pitchFamily="34" charset="0"/>
                <a:ea typeface="Calibri" panose="020F0502020204030204" pitchFamily="34" charset="0"/>
                <a:cs typeface="Arial" panose="020B0604020202020204" pitchFamily="34" charset="0"/>
              </a:rPr>
              <a:t>Mr Ian </a:t>
            </a:r>
            <a:r>
              <a:rPr lang="en-GB" sz="3200" b="1" dirty="0">
                <a:solidFill>
                  <a:srgbClr val="61256C"/>
                </a:solidFill>
                <a:latin typeface="Calibri" panose="020F0502020204030204" pitchFamily="34" charset="0"/>
                <a:ea typeface="Calibri" panose="020F0502020204030204" pitchFamily="34" charset="0"/>
                <a:cs typeface="Arial" panose="020B0604020202020204" pitchFamily="34" charset="0"/>
              </a:rPr>
              <a:t>Griffith, </a:t>
            </a:r>
            <a:r>
              <a:rPr lang="en-GB" sz="3200" b="1" dirty="0" smtClean="0">
                <a:solidFill>
                  <a:srgbClr val="61256C"/>
                </a:solidFill>
                <a:latin typeface="Calibri" panose="020F0502020204030204" pitchFamily="34" charset="0"/>
                <a:ea typeface="Calibri" panose="020F0502020204030204" pitchFamily="34" charset="0"/>
                <a:cs typeface="Arial" panose="020B0604020202020204" pitchFamily="34" charset="0"/>
              </a:rPr>
              <a:t>Dr Claire </a:t>
            </a:r>
            <a:r>
              <a:rPr lang="en-GB" sz="3200" b="1" dirty="0">
                <a:solidFill>
                  <a:srgbClr val="61256C"/>
                </a:solidFill>
                <a:latin typeface="Calibri" panose="020F0502020204030204" pitchFamily="34" charset="0"/>
                <a:ea typeface="Calibri" panose="020F0502020204030204" pitchFamily="34" charset="0"/>
                <a:cs typeface="Arial" panose="020B0604020202020204" pitchFamily="34" charset="0"/>
              </a:rPr>
              <a:t>Lucas, </a:t>
            </a:r>
            <a:r>
              <a:rPr lang="en-GB" sz="3200" b="1" dirty="0" smtClean="0">
                <a:solidFill>
                  <a:srgbClr val="61256C"/>
                </a:solidFill>
                <a:latin typeface="Calibri" panose="020F0502020204030204" pitchFamily="34" charset="0"/>
                <a:ea typeface="Calibri" panose="020F0502020204030204" pitchFamily="34" charset="0"/>
                <a:cs typeface="Arial" panose="020B0604020202020204" pitchFamily="34" charset="0"/>
              </a:rPr>
              <a:t>Dr Richard </a:t>
            </a:r>
            <a:r>
              <a:rPr lang="en-GB" sz="3200" b="1" dirty="0">
                <a:solidFill>
                  <a:srgbClr val="61256C"/>
                </a:solidFill>
                <a:latin typeface="Calibri" panose="020F0502020204030204" pitchFamily="34" charset="0"/>
                <a:ea typeface="Calibri" panose="020F0502020204030204" pitchFamily="34" charset="0"/>
                <a:cs typeface="Arial" panose="020B0604020202020204" pitchFamily="34" charset="0"/>
              </a:rPr>
              <a:t>Lillington, </a:t>
            </a:r>
            <a:r>
              <a:rPr lang="en-GB" sz="3200" b="1" dirty="0" smtClean="0">
                <a:solidFill>
                  <a:srgbClr val="61256C"/>
                </a:solidFill>
                <a:latin typeface="Calibri" panose="020F0502020204030204" pitchFamily="34" charset="0"/>
                <a:ea typeface="Calibri" panose="020F0502020204030204" pitchFamily="34" charset="0"/>
                <a:cs typeface="Arial" panose="020B0604020202020204" pitchFamily="34" charset="0"/>
              </a:rPr>
              <a:t>Dr Georgia </a:t>
            </a:r>
            <a:r>
              <a:rPr lang="en-GB" sz="3200" b="1" dirty="0">
                <a:solidFill>
                  <a:srgbClr val="61256C"/>
                </a:solidFill>
                <a:latin typeface="Calibri" panose="020F0502020204030204" pitchFamily="34" charset="0"/>
                <a:ea typeface="Calibri" panose="020F0502020204030204" pitchFamily="34" charset="0"/>
                <a:cs typeface="Arial" panose="020B0604020202020204" pitchFamily="34" charset="0"/>
              </a:rPr>
              <a:t>Kremmyda.</a:t>
            </a:r>
          </a:p>
        </p:txBody>
      </p:sp>
      <p:pic>
        <p:nvPicPr>
          <p:cNvPr id="18" name="Picture 17"/>
          <p:cNvPicPr>
            <a:picLocks noChangeAspect="1"/>
          </p:cNvPicPr>
          <p:nvPr/>
        </p:nvPicPr>
        <p:blipFill rotWithShape="1">
          <a:blip r:embed="rId3">
            <a:extLst>
              <a:ext uri="{28A0092B-C50C-407E-A947-70E740481C1C}">
                <a14:useLocalDpi xmlns:a14="http://schemas.microsoft.com/office/drawing/2010/main" val="0"/>
              </a:ext>
            </a:extLst>
          </a:blip>
          <a:srcRect t="16492" b="35219"/>
          <a:stretch/>
        </p:blipFill>
        <p:spPr>
          <a:xfrm>
            <a:off x="0" y="20207239"/>
            <a:ext cx="30276000" cy="153068"/>
          </a:xfrm>
          <a:prstGeom prst="rect">
            <a:avLst/>
          </a:prstGeom>
        </p:spPr>
      </p:pic>
      <p:sp>
        <p:nvSpPr>
          <p:cNvPr id="22" name="Title 5"/>
          <p:cNvSpPr txBox="1">
            <a:spLocks/>
          </p:cNvSpPr>
          <p:nvPr/>
        </p:nvSpPr>
        <p:spPr>
          <a:xfrm>
            <a:off x="1063611" y="20472999"/>
            <a:ext cx="26543264" cy="812153"/>
          </a:xfrm>
          <a:prstGeom prst="rect">
            <a:avLst/>
          </a:prstGeom>
          <a:solidFill>
            <a:schemeClr val="accent1">
              <a:lumMod val="20000"/>
              <a:lumOff val="80000"/>
            </a:schemeClr>
          </a:solidFill>
        </p:spPr>
        <p:txBody>
          <a:bodyPr vert="horz" lIns="91440" tIns="45720" rIns="91440" bIns="45720" rtlCol="0" anchor="b">
            <a:normAutofit fontScale="92500"/>
          </a:bodyPr>
          <a:lstStyle>
            <a:lvl1pPr algn="ctr" defTabSz="2851191" rtl="0" eaLnBrk="1" latinLnBrk="0" hangingPunct="1">
              <a:lnSpc>
                <a:spcPct val="90000"/>
              </a:lnSpc>
              <a:spcBef>
                <a:spcPct val="0"/>
              </a:spcBef>
              <a:buNone/>
              <a:defRPr sz="18709" kern="1200">
                <a:solidFill>
                  <a:schemeClr val="tx1"/>
                </a:solidFill>
                <a:latin typeface="+mj-lt"/>
                <a:ea typeface="+mj-ea"/>
                <a:cs typeface="+mj-cs"/>
              </a:defRPr>
            </a:lvl1pPr>
          </a:lstStyle>
          <a:p>
            <a:pPr algn="just">
              <a:spcAft>
                <a:spcPts val="0"/>
              </a:spcAft>
            </a:pPr>
            <a:r>
              <a:rPr lang="en-GB" sz="2400" b="1" dirty="0">
                <a:solidFill>
                  <a:srgbClr val="61256C"/>
                </a:solidFill>
                <a:latin typeface="Calibri" panose="020F0502020204030204" pitchFamily="34" charset="0"/>
                <a:ea typeface="Calibri" panose="020F0502020204030204" pitchFamily="34" charset="0"/>
                <a:cs typeface="Times New Roman" panose="02020603050405020304" pitchFamily="18" charset="0"/>
              </a:rPr>
              <a:t>Acknowledgements: Dr Robert O’Toole for providing advice on IT equipment, providing the Camtasia license and for recording the workshop activity. Warwick IT Services providing the IT equipment and installing the IDE software for Arduino. Mr Ashley Richley assisting with the IDE installation process including testing the software</a:t>
            </a:r>
            <a:r>
              <a:rPr lang="en-GB" sz="2400" b="1" dirty="0" smtClean="0">
                <a:solidFill>
                  <a:srgbClr val="61256C"/>
                </a:solidFill>
                <a:latin typeface="Calibri" panose="020F0502020204030204" pitchFamily="34" charset="0"/>
                <a:ea typeface="Calibri" panose="020F0502020204030204" pitchFamily="34" charset="0"/>
                <a:cs typeface="Times New Roman" panose="02020603050405020304" pitchFamily="18" charset="0"/>
              </a:rPr>
              <a:t>. </a:t>
            </a:r>
            <a:r>
              <a:rPr lang="en-GB" sz="2400" b="1" u="sng" dirty="0" smtClean="0">
                <a:solidFill>
                  <a:srgbClr val="61256C"/>
                </a:solidFill>
                <a:latin typeface="Calibri" panose="020F0502020204030204" pitchFamily="34" charset="0"/>
                <a:ea typeface="Calibri" panose="020F0502020204030204" pitchFamily="34" charset="0"/>
                <a:cs typeface="Times New Roman" panose="02020603050405020304" pitchFamily="18" charset="0"/>
              </a:rPr>
              <a:t>The Project was funded by WIHEA through the Student Engagement Programme.</a:t>
            </a:r>
            <a:endParaRPr lang="en-GB" sz="2400" b="1" u="sng" dirty="0">
              <a:solidFill>
                <a:srgbClr val="61256C"/>
              </a:solidFill>
              <a:effectLst/>
              <a:latin typeface="Times New Roman" panose="02020603050405020304" pitchFamily="18" charset="0"/>
              <a:ea typeface="Calibri" panose="020F0502020204030204" pitchFamily="34" charset="0"/>
            </a:endParaRPr>
          </a:p>
        </p:txBody>
      </p:sp>
      <p:graphicFrame>
        <p:nvGraphicFramePr>
          <p:cNvPr id="42" name="Table 41"/>
          <p:cNvGraphicFramePr>
            <a:graphicFrameLocks noGrp="1"/>
          </p:cNvGraphicFramePr>
          <p:nvPr>
            <p:extLst>
              <p:ext uri="{D42A27DB-BD31-4B8C-83A1-F6EECF244321}">
                <p14:modId xmlns:p14="http://schemas.microsoft.com/office/powerpoint/2010/main" val="3470004289"/>
              </p:ext>
            </p:extLst>
          </p:nvPr>
        </p:nvGraphicFramePr>
        <p:xfrm>
          <a:off x="14933724" y="6072901"/>
          <a:ext cx="14581120" cy="5919863"/>
        </p:xfrm>
        <a:graphic>
          <a:graphicData uri="http://schemas.openxmlformats.org/drawingml/2006/table">
            <a:tbl>
              <a:tblPr firstRow="1" firstCol="1" lastRow="1" lastCol="1" bandRow="1" bandCol="1">
                <a:effectLst/>
                <a:tableStyleId>{5C22544A-7EE6-4342-B048-85BDC9FD1C3A}</a:tableStyleId>
              </a:tblPr>
              <a:tblGrid>
                <a:gridCol w="7436169">
                  <a:extLst>
                    <a:ext uri="{9D8B030D-6E8A-4147-A177-3AD203B41FA5}">
                      <a16:colId xmlns="" xmlns:a16="http://schemas.microsoft.com/office/drawing/2014/main" val="1992328723"/>
                    </a:ext>
                  </a:extLst>
                </a:gridCol>
                <a:gridCol w="1480485">
                  <a:extLst>
                    <a:ext uri="{9D8B030D-6E8A-4147-A177-3AD203B41FA5}">
                      <a16:colId xmlns="" xmlns:a16="http://schemas.microsoft.com/office/drawing/2014/main" val="2417094659"/>
                    </a:ext>
                  </a:extLst>
                </a:gridCol>
                <a:gridCol w="1383932">
                  <a:extLst>
                    <a:ext uri="{9D8B030D-6E8A-4147-A177-3AD203B41FA5}">
                      <a16:colId xmlns="" xmlns:a16="http://schemas.microsoft.com/office/drawing/2014/main" val="2742860234"/>
                    </a:ext>
                  </a:extLst>
                </a:gridCol>
                <a:gridCol w="1577039">
                  <a:extLst>
                    <a:ext uri="{9D8B030D-6E8A-4147-A177-3AD203B41FA5}">
                      <a16:colId xmlns="" xmlns:a16="http://schemas.microsoft.com/office/drawing/2014/main" val="2400880768"/>
                    </a:ext>
                  </a:extLst>
                </a:gridCol>
                <a:gridCol w="1223010">
                  <a:extLst>
                    <a:ext uri="{9D8B030D-6E8A-4147-A177-3AD203B41FA5}">
                      <a16:colId xmlns="" xmlns:a16="http://schemas.microsoft.com/office/drawing/2014/main" val="3554773006"/>
                    </a:ext>
                  </a:extLst>
                </a:gridCol>
                <a:gridCol w="1480485">
                  <a:extLst>
                    <a:ext uri="{9D8B030D-6E8A-4147-A177-3AD203B41FA5}">
                      <a16:colId xmlns="" xmlns:a16="http://schemas.microsoft.com/office/drawing/2014/main" val="301599456"/>
                    </a:ext>
                  </a:extLst>
                </a:gridCol>
              </a:tblGrid>
              <a:tr h="536091">
                <a:tc>
                  <a:txBody>
                    <a:bodyPr/>
                    <a:lstStyle/>
                    <a:p>
                      <a:pPr algn="l">
                        <a:spcBef>
                          <a:spcPts val="600"/>
                        </a:spcBef>
                        <a:spcAft>
                          <a:spcPts val="600"/>
                        </a:spcAft>
                        <a:tabLst>
                          <a:tab pos="142875" algn="l"/>
                        </a:tabLst>
                      </a:pPr>
                      <a:r>
                        <a:rPr lang="en-US" sz="2400" b="1" dirty="0">
                          <a:solidFill>
                            <a:schemeClr val="tx1"/>
                          </a:solidFill>
                          <a:effectLst/>
                          <a:latin typeface="+mn-lt"/>
                        </a:rPr>
                        <a:t> </a:t>
                      </a:r>
                      <a:r>
                        <a:rPr lang="en-US" sz="2400" b="1" dirty="0" smtClean="0">
                          <a:solidFill>
                            <a:schemeClr val="tx1"/>
                          </a:solidFill>
                          <a:effectLst/>
                          <a:latin typeface="+mn-lt"/>
                        </a:rPr>
                        <a:t>Questions</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Bef>
                          <a:spcPts val="600"/>
                        </a:spcBef>
                        <a:spcAft>
                          <a:spcPts val="600"/>
                        </a:spcAft>
                      </a:pPr>
                      <a:r>
                        <a:rPr lang="en-GB" sz="2400" b="1" dirty="0">
                          <a:solidFill>
                            <a:schemeClr val="tx1"/>
                          </a:solidFill>
                          <a:effectLst/>
                          <a:latin typeface="+mn-lt"/>
                        </a:rPr>
                        <a:t>Definitely agree</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Bef>
                          <a:spcPts val="600"/>
                        </a:spcBef>
                        <a:spcAft>
                          <a:spcPts val="600"/>
                        </a:spcAft>
                      </a:pPr>
                      <a:r>
                        <a:rPr lang="en-GB" sz="2400" b="1" dirty="0">
                          <a:solidFill>
                            <a:schemeClr val="tx1"/>
                          </a:solidFill>
                          <a:effectLst/>
                          <a:latin typeface="+mn-lt"/>
                        </a:rPr>
                        <a:t>Mostly agree</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Bef>
                          <a:spcPts val="600"/>
                        </a:spcBef>
                        <a:spcAft>
                          <a:spcPts val="600"/>
                        </a:spcAft>
                      </a:pPr>
                      <a:r>
                        <a:rPr lang="en-GB" sz="2400" b="1" dirty="0">
                          <a:solidFill>
                            <a:schemeClr val="tx1"/>
                          </a:solidFill>
                          <a:effectLst/>
                          <a:latin typeface="+mn-lt"/>
                        </a:rPr>
                        <a:t>Neither agree nor disagree</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Bef>
                          <a:spcPts val="600"/>
                        </a:spcBef>
                        <a:spcAft>
                          <a:spcPts val="600"/>
                        </a:spcAft>
                      </a:pPr>
                      <a:r>
                        <a:rPr lang="en-GB" sz="2400" b="1" dirty="0">
                          <a:solidFill>
                            <a:schemeClr val="tx1"/>
                          </a:solidFill>
                          <a:effectLst/>
                          <a:latin typeface="+mn-lt"/>
                        </a:rPr>
                        <a:t>Mostly disagree</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Bef>
                          <a:spcPts val="600"/>
                        </a:spcBef>
                        <a:spcAft>
                          <a:spcPts val="600"/>
                        </a:spcAft>
                      </a:pPr>
                      <a:r>
                        <a:rPr lang="en-GB" sz="2400" b="1" dirty="0">
                          <a:solidFill>
                            <a:schemeClr val="tx1"/>
                          </a:solidFill>
                          <a:effectLst/>
                          <a:latin typeface="+mn-lt"/>
                        </a:rPr>
                        <a:t>Definitely disagree</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extLst>
                  <a:ext uri="{0D108BD9-81ED-4DB2-BD59-A6C34878D82A}">
                    <a16:rowId xmlns="" xmlns:a16="http://schemas.microsoft.com/office/drawing/2014/main" val="899085685"/>
                  </a:ext>
                </a:extLst>
              </a:tr>
              <a:tr h="327507">
                <a:tc>
                  <a:txBody>
                    <a:bodyPr/>
                    <a:lstStyle/>
                    <a:p>
                      <a:pPr algn="l">
                        <a:spcBef>
                          <a:spcPts val="600"/>
                        </a:spcBef>
                        <a:spcAft>
                          <a:spcPts val="600"/>
                        </a:spcAft>
                        <a:tabLst>
                          <a:tab pos="142875" algn="l"/>
                          <a:tab pos="228600" algn="l"/>
                        </a:tabLst>
                      </a:pPr>
                      <a:r>
                        <a:rPr lang="en-GB" sz="2400" b="1" dirty="0">
                          <a:solidFill>
                            <a:schemeClr val="tx1"/>
                          </a:solidFill>
                          <a:effectLst/>
                          <a:latin typeface="+mn-lt"/>
                        </a:rPr>
                        <a:t>Workshop 1 was easy to follow and informative</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Bef>
                          <a:spcPts val="600"/>
                        </a:spcBef>
                        <a:spcAft>
                          <a:spcPts val="600"/>
                        </a:spcAft>
                      </a:pPr>
                      <a:r>
                        <a:rPr lang="en-US" sz="2400" b="1" dirty="0">
                          <a:solidFill>
                            <a:schemeClr val="tx1"/>
                          </a:solidFill>
                          <a:effectLst/>
                          <a:latin typeface="+mn-lt"/>
                        </a:rPr>
                        <a:t>6</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Bef>
                          <a:spcPts val="600"/>
                        </a:spcBef>
                        <a:spcAft>
                          <a:spcPts val="600"/>
                        </a:spcAft>
                      </a:pPr>
                      <a:r>
                        <a:rPr lang="en-US" sz="2400" b="1" dirty="0">
                          <a:solidFill>
                            <a:schemeClr val="tx1"/>
                          </a:solidFill>
                          <a:effectLst/>
                          <a:latin typeface="+mn-lt"/>
                        </a:rPr>
                        <a:t> </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Bef>
                          <a:spcPts val="600"/>
                        </a:spcBef>
                        <a:spcAft>
                          <a:spcPts val="600"/>
                        </a:spcAft>
                      </a:pPr>
                      <a:r>
                        <a:rPr lang="en-US" sz="2400" b="1">
                          <a:solidFill>
                            <a:schemeClr val="tx1"/>
                          </a:solidFill>
                          <a:effectLst/>
                          <a:latin typeface="+mn-lt"/>
                        </a:rPr>
                        <a:t> </a:t>
                      </a:r>
                      <a:endParaRPr lang="en-GB" sz="2400" b="1">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Bef>
                          <a:spcPts val="600"/>
                        </a:spcBef>
                        <a:spcAft>
                          <a:spcPts val="600"/>
                        </a:spcAft>
                      </a:pPr>
                      <a:r>
                        <a:rPr lang="en-US" sz="2400" b="1">
                          <a:solidFill>
                            <a:schemeClr val="tx1"/>
                          </a:solidFill>
                          <a:effectLst/>
                          <a:latin typeface="+mn-lt"/>
                        </a:rPr>
                        <a:t> </a:t>
                      </a:r>
                      <a:endParaRPr lang="en-GB" sz="2400" b="1">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Bef>
                          <a:spcPts val="600"/>
                        </a:spcBef>
                        <a:spcAft>
                          <a:spcPts val="600"/>
                        </a:spcAft>
                      </a:pPr>
                      <a:r>
                        <a:rPr lang="en-US" sz="2400" b="1">
                          <a:solidFill>
                            <a:schemeClr val="tx1"/>
                          </a:solidFill>
                          <a:effectLst/>
                          <a:latin typeface="+mn-lt"/>
                        </a:rPr>
                        <a:t> </a:t>
                      </a:r>
                      <a:endParaRPr lang="en-GB" sz="2400" b="1">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extLst>
                  <a:ext uri="{0D108BD9-81ED-4DB2-BD59-A6C34878D82A}">
                    <a16:rowId xmlns="" xmlns:a16="http://schemas.microsoft.com/office/drawing/2014/main" val="737982402"/>
                  </a:ext>
                </a:extLst>
              </a:tr>
              <a:tr h="336884">
                <a:tc>
                  <a:txBody>
                    <a:bodyPr/>
                    <a:lstStyle/>
                    <a:p>
                      <a:pPr algn="l">
                        <a:spcBef>
                          <a:spcPts val="600"/>
                        </a:spcBef>
                        <a:spcAft>
                          <a:spcPts val="600"/>
                        </a:spcAft>
                        <a:tabLst>
                          <a:tab pos="142875" algn="l"/>
                        </a:tabLst>
                      </a:pPr>
                      <a:r>
                        <a:rPr lang="en-GB" sz="2400" b="1" dirty="0">
                          <a:solidFill>
                            <a:schemeClr val="tx1"/>
                          </a:solidFill>
                          <a:effectLst/>
                          <a:latin typeface="+mn-lt"/>
                        </a:rPr>
                        <a:t>Workshop 2 was easy to follow and informative</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6</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 </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 </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a:solidFill>
                            <a:schemeClr val="tx1"/>
                          </a:solidFill>
                          <a:effectLst/>
                          <a:latin typeface="+mn-lt"/>
                        </a:rPr>
                        <a:t> </a:t>
                      </a:r>
                      <a:endParaRPr lang="en-GB" sz="2400" b="1">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a:solidFill>
                            <a:schemeClr val="tx1"/>
                          </a:solidFill>
                          <a:effectLst/>
                          <a:latin typeface="+mn-lt"/>
                        </a:rPr>
                        <a:t> </a:t>
                      </a:r>
                      <a:endParaRPr lang="en-GB" sz="2400" b="1">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extLst>
                  <a:ext uri="{0D108BD9-81ED-4DB2-BD59-A6C34878D82A}">
                    <a16:rowId xmlns="" xmlns:a16="http://schemas.microsoft.com/office/drawing/2014/main" val="1384969185"/>
                  </a:ext>
                </a:extLst>
              </a:tr>
              <a:tr h="320842">
                <a:tc>
                  <a:txBody>
                    <a:bodyPr/>
                    <a:lstStyle/>
                    <a:p>
                      <a:pPr algn="l">
                        <a:spcBef>
                          <a:spcPts val="600"/>
                        </a:spcBef>
                        <a:spcAft>
                          <a:spcPts val="600"/>
                        </a:spcAft>
                        <a:tabLst>
                          <a:tab pos="142875" algn="l"/>
                        </a:tabLst>
                      </a:pPr>
                      <a:r>
                        <a:rPr lang="en-GB" sz="2400" b="1" dirty="0">
                          <a:solidFill>
                            <a:schemeClr val="tx1"/>
                          </a:solidFill>
                          <a:effectLst/>
                          <a:latin typeface="+mn-lt"/>
                        </a:rPr>
                        <a:t>Workshop 3 was easy to follow and informative</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4</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2</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 </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a:solidFill>
                            <a:schemeClr val="tx1"/>
                          </a:solidFill>
                          <a:effectLst/>
                          <a:latin typeface="+mn-lt"/>
                        </a:rPr>
                        <a:t> </a:t>
                      </a:r>
                      <a:endParaRPr lang="en-GB" sz="2400" b="1">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a:solidFill>
                            <a:schemeClr val="tx1"/>
                          </a:solidFill>
                          <a:effectLst/>
                          <a:latin typeface="+mn-lt"/>
                        </a:rPr>
                        <a:t> </a:t>
                      </a:r>
                      <a:endParaRPr lang="en-GB" sz="2400" b="1">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extLst>
                  <a:ext uri="{0D108BD9-81ED-4DB2-BD59-A6C34878D82A}">
                    <a16:rowId xmlns="" xmlns:a16="http://schemas.microsoft.com/office/drawing/2014/main" val="3069062871"/>
                  </a:ext>
                </a:extLst>
              </a:tr>
              <a:tr h="320842">
                <a:tc>
                  <a:txBody>
                    <a:bodyPr/>
                    <a:lstStyle/>
                    <a:p>
                      <a:pPr algn="l">
                        <a:spcBef>
                          <a:spcPts val="600"/>
                        </a:spcBef>
                        <a:spcAft>
                          <a:spcPts val="600"/>
                        </a:spcAft>
                        <a:tabLst>
                          <a:tab pos="142875" algn="l"/>
                        </a:tabLst>
                      </a:pPr>
                      <a:r>
                        <a:rPr lang="en-GB" sz="2400" b="1" dirty="0">
                          <a:solidFill>
                            <a:schemeClr val="tx1"/>
                          </a:solidFill>
                          <a:effectLst/>
                          <a:latin typeface="+mn-lt"/>
                        </a:rPr>
                        <a:t>The videos were helpful</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a:solidFill>
                            <a:schemeClr val="tx1"/>
                          </a:solidFill>
                          <a:effectLst/>
                          <a:latin typeface="+mn-lt"/>
                        </a:rPr>
                        <a:t>3</a:t>
                      </a:r>
                      <a:endParaRPr lang="en-GB" sz="2400" b="1">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3</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 </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a:solidFill>
                            <a:schemeClr val="tx1"/>
                          </a:solidFill>
                          <a:effectLst/>
                          <a:latin typeface="+mn-lt"/>
                        </a:rPr>
                        <a:t> </a:t>
                      </a:r>
                      <a:endParaRPr lang="en-GB" sz="2400" b="1">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a:solidFill>
                            <a:schemeClr val="tx1"/>
                          </a:solidFill>
                          <a:effectLst/>
                          <a:latin typeface="+mn-lt"/>
                        </a:rPr>
                        <a:t> </a:t>
                      </a:r>
                      <a:endParaRPr lang="en-GB" sz="2400" b="1">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extLst>
                  <a:ext uri="{0D108BD9-81ED-4DB2-BD59-A6C34878D82A}">
                    <a16:rowId xmlns="" xmlns:a16="http://schemas.microsoft.com/office/drawing/2014/main" val="3165783278"/>
                  </a:ext>
                </a:extLst>
              </a:tr>
              <a:tr h="320842">
                <a:tc>
                  <a:txBody>
                    <a:bodyPr/>
                    <a:lstStyle/>
                    <a:p>
                      <a:pPr algn="l">
                        <a:spcBef>
                          <a:spcPts val="600"/>
                        </a:spcBef>
                        <a:spcAft>
                          <a:spcPts val="600"/>
                        </a:spcAft>
                        <a:tabLst>
                          <a:tab pos="142875" algn="l"/>
                        </a:tabLst>
                      </a:pPr>
                      <a:r>
                        <a:rPr lang="en-GB" sz="2400" b="1" dirty="0">
                          <a:solidFill>
                            <a:schemeClr val="tx1"/>
                          </a:solidFill>
                          <a:effectLst/>
                          <a:latin typeface="+mn-lt"/>
                        </a:rPr>
                        <a:t>The handouts were helpful</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6</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endParaRPr lang="en-GB" sz="2400" b="1" dirty="0">
                        <a:solidFill>
                          <a:schemeClr val="tx1"/>
                        </a:solidFill>
                        <a:effectLst/>
                        <a:latin typeface="+mn-lt"/>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 </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a:solidFill>
                            <a:schemeClr val="tx1"/>
                          </a:solidFill>
                          <a:effectLst/>
                          <a:latin typeface="+mn-lt"/>
                        </a:rPr>
                        <a:t> </a:t>
                      </a:r>
                      <a:endParaRPr lang="en-GB" sz="2400" b="1">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a:solidFill>
                            <a:schemeClr val="tx1"/>
                          </a:solidFill>
                          <a:effectLst/>
                          <a:latin typeface="+mn-lt"/>
                        </a:rPr>
                        <a:t> </a:t>
                      </a:r>
                      <a:endParaRPr lang="en-GB" sz="2400" b="1">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extLst>
                  <a:ext uri="{0D108BD9-81ED-4DB2-BD59-A6C34878D82A}">
                    <a16:rowId xmlns="" xmlns:a16="http://schemas.microsoft.com/office/drawing/2014/main" val="624634789"/>
                  </a:ext>
                </a:extLst>
              </a:tr>
              <a:tr h="433463">
                <a:tc>
                  <a:txBody>
                    <a:bodyPr/>
                    <a:lstStyle/>
                    <a:p>
                      <a:pPr algn="l">
                        <a:spcBef>
                          <a:spcPts val="600"/>
                        </a:spcBef>
                        <a:spcAft>
                          <a:spcPts val="600"/>
                        </a:spcAft>
                        <a:tabLst>
                          <a:tab pos="142875" algn="l"/>
                        </a:tabLst>
                      </a:pPr>
                      <a:r>
                        <a:rPr lang="en-GB" sz="2400" b="1" dirty="0">
                          <a:solidFill>
                            <a:schemeClr val="tx1"/>
                          </a:solidFill>
                          <a:effectLst/>
                          <a:latin typeface="+mn-lt"/>
                        </a:rPr>
                        <a:t>I would like to attend additional Arduino workshops</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5</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endParaRPr lang="en-GB" sz="2400" b="1" dirty="0">
                        <a:solidFill>
                          <a:schemeClr val="tx1"/>
                        </a:solidFill>
                        <a:effectLst/>
                        <a:latin typeface="+mn-lt"/>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 </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 </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 </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extLst>
                  <a:ext uri="{0D108BD9-81ED-4DB2-BD59-A6C34878D82A}">
                    <a16:rowId xmlns="" xmlns:a16="http://schemas.microsoft.com/office/drawing/2014/main" val="3148330140"/>
                  </a:ext>
                </a:extLst>
              </a:tr>
              <a:tr h="831177">
                <a:tc>
                  <a:txBody>
                    <a:bodyPr/>
                    <a:lstStyle/>
                    <a:p>
                      <a:pPr algn="l">
                        <a:spcBef>
                          <a:spcPts val="600"/>
                        </a:spcBef>
                        <a:spcAft>
                          <a:spcPts val="600"/>
                        </a:spcAft>
                        <a:tabLst>
                          <a:tab pos="142875" algn="l"/>
                        </a:tabLst>
                      </a:pPr>
                      <a:r>
                        <a:rPr lang="en-GB" sz="2400" b="1" dirty="0">
                          <a:solidFill>
                            <a:schemeClr val="tx1"/>
                          </a:solidFill>
                          <a:effectLst/>
                          <a:latin typeface="+mn-lt"/>
                        </a:rPr>
                        <a:t>Following the workshops, I am interested in applying microcontrollers in my preferred area of Engineering (civil, mechanical, electronic/electrical, systems)</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3</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2</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 </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 </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 </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extLst>
                  <a:ext uri="{0D108BD9-81ED-4DB2-BD59-A6C34878D82A}">
                    <a16:rowId xmlns="" xmlns:a16="http://schemas.microsoft.com/office/drawing/2014/main" val="2649111649"/>
                  </a:ext>
                </a:extLst>
              </a:tr>
              <a:tr h="376204">
                <a:tc>
                  <a:txBody>
                    <a:bodyPr/>
                    <a:lstStyle/>
                    <a:p>
                      <a:pPr algn="l">
                        <a:spcBef>
                          <a:spcPts val="600"/>
                        </a:spcBef>
                        <a:spcAft>
                          <a:spcPts val="600"/>
                        </a:spcAft>
                        <a:tabLst>
                          <a:tab pos="142875" algn="l"/>
                        </a:tabLst>
                      </a:pPr>
                      <a:r>
                        <a:rPr lang="en-GB" sz="2400" b="1" dirty="0">
                          <a:solidFill>
                            <a:schemeClr val="tx1"/>
                          </a:solidFill>
                          <a:effectLst/>
                          <a:latin typeface="+mn-lt"/>
                        </a:rPr>
                        <a:t>Following the workshops I am interested to learn more about electronics</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a:solidFill>
                            <a:schemeClr val="tx1"/>
                          </a:solidFill>
                          <a:effectLst/>
                          <a:latin typeface="+mn-lt"/>
                        </a:rPr>
                        <a:t>4</a:t>
                      </a:r>
                      <a:endParaRPr lang="en-GB" sz="2400" b="1">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a:solidFill>
                            <a:schemeClr val="tx1"/>
                          </a:solidFill>
                          <a:effectLst/>
                          <a:latin typeface="+mn-lt"/>
                        </a:rPr>
                        <a:t>1</a:t>
                      </a:r>
                      <a:endParaRPr lang="en-GB" sz="2400" b="1">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 </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 </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 </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extLst>
                  <a:ext uri="{0D108BD9-81ED-4DB2-BD59-A6C34878D82A}">
                    <a16:rowId xmlns="" xmlns:a16="http://schemas.microsoft.com/office/drawing/2014/main" val="3861047559"/>
                  </a:ext>
                </a:extLst>
              </a:tr>
              <a:tr h="469635">
                <a:tc>
                  <a:txBody>
                    <a:bodyPr/>
                    <a:lstStyle/>
                    <a:p>
                      <a:pPr algn="l">
                        <a:spcBef>
                          <a:spcPts val="600"/>
                        </a:spcBef>
                        <a:spcAft>
                          <a:spcPts val="600"/>
                        </a:spcAft>
                        <a:tabLst>
                          <a:tab pos="142875" algn="l"/>
                        </a:tabLst>
                      </a:pPr>
                      <a:r>
                        <a:rPr lang="en-GB" sz="2400" b="1" dirty="0">
                          <a:solidFill>
                            <a:schemeClr val="tx1"/>
                          </a:solidFill>
                          <a:effectLst/>
                          <a:latin typeface="+mn-lt"/>
                        </a:rPr>
                        <a:t>I believe these workshops can support the learning of electronic modules</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5</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endParaRPr lang="en-GB" sz="2400" b="1" dirty="0">
                        <a:solidFill>
                          <a:schemeClr val="tx1"/>
                        </a:solidFill>
                        <a:effectLst/>
                        <a:latin typeface="+mn-lt"/>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 </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 </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US" sz="2400" b="1" dirty="0">
                          <a:solidFill>
                            <a:schemeClr val="tx1"/>
                          </a:solidFill>
                          <a:effectLst/>
                          <a:latin typeface="+mn-lt"/>
                        </a:rPr>
                        <a:t> </a:t>
                      </a:r>
                      <a:endParaRPr lang="en-GB" sz="2400" b="1" dirty="0">
                        <a:solidFill>
                          <a:schemeClr val="tx1"/>
                        </a:solidFill>
                        <a:effectLst/>
                        <a:latin typeface="+mn-lt"/>
                        <a:ea typeface="Calibri" panose="020F0502020204030204" pitchFamily="34" charset="0"/>
                      </a:endParaRPr>
                    </a:p>
                  </a:txBody>
                  <a:tcPr marL="27305" marR="27305" marT="0" marB="0" anchor="ctr">
                    <a:lnL w="57150" cap="flat" cmpd="sng" algn="ctr">
                      <a:solidFill>
                        <a:srgbClr val="61256C"/>
                      </a:solidFill>
                      <a:prstDash val="solid"/>
                      <a:round/>
                      <a:headEnd type="none" w="med" len="med"/>
                      <a:tailEnd type="none" w="med" len="med"/>
                    </a:lnL>
                    <a:lnR w="57150" cap="flat" cmpd="sng" algn="ctr">
                      <a:solidFill>
                        <a:srgbClr val="61256C"/>
                      </a:solidFill>
                      <a:prstDash val="solid"/>
                      <a:round/>
                      <a:headEnd type="none" w="med" len="med"/>
                      <a:tailEnd type="none" w="med" len="med"/>
                    </a:lnR>
                    <a:lnT w="57150" cap="flat" cmpd="sng" algn="ctr">
                      <a:solidFill>
                        <a:srgbClr val="61256C"/>
                      </a:solidFill>
                      <a:prstDash val="solid"/>
                      <a:round/>
                      <a:headEnd type="none" w="med" len="med"/>
                      <a:tailEnd type="none" w="med" len="med"/>
                    </a:lnT>
                    <a:lnB w="57150" cap="flat" cmpd="sng" algn="ctr">
                      <a:solidFill>
                        <a:srgbClr val="61256C"/>
                      </a:solidFill>
                      <a:prstDash val="solid"/>
                      <a:round/>
                      <a:headEnd type="none" w="med" len="med"/>
                      <a:tailEnd type="none" w="med" len="med"/>
                    </a:lnB>
                    <a:solidFill>
                      <a:schemeClr val="accent1">
                        <a:lumMod val="20000"/>
                        <a:lumOff val="80000"/>
                      </a:schemeClr>
                    </a:solidFill>
                  </a:tcPr>
                </a:tc>
                <a:extLst>
                  <a:ext uri="{0D108BD9-81ED-4DB2-BD59-A6C34878D82A}">
                    <a16:rowId xmlns="" xmlns:a16="http://schemas.microsoft.com/office/drawing/2014/main" val="3757673564"/>
                  </a:ext>
                </a:extLst>
              </a:tr>
            </a:tbl>
          </a:graphicData>
        </a:graphic>
      </p:graphicFrame>
      <p:grpSp>
        <p:nvGrpSpPr>
          <p:cNvPr id="14" name="Group 13"/>
          <p:cNvGrpSpPr/>
          <p:nvPr/>
        </p:nvGrpSpPr>
        <p:grpSpPr>
          <a:xfrm>
            <a:off x="592427" y="10990410"/>
            <a:ext cx="13418497" cy="4683230"/>
            <a:chOff x="16365970" y="8263361"/>
            <a:chExt cx="13418497" cy="4683230"/>
          </a:xfrm>
        </p:grpSpPr>
        <p:grpSp>
          <p:nvGrpSpPr>
            <p:cNvPr id="9" name="Group 8"/>
            <p:cNvGrpSpPr/>
            <p:nvPr/>
          </p:nvGrpSpPr>
          <p:grpSpPr>
            <a:xfrm>
              <a:off x="16801356" y="8347794"/>
              <a:ext cx="12983111" cy="4598797"/>
              <a:chOff x="14852241" y="7029725"/>
              <a:chExt cx="12983111" cy="4598797"/>
            </a:xfrm>
          </p:grpSpPr>
          <p:sp>
            <p:nvSpPr>
              <p:cNvPr id="25" name="Title 5"/>
              <p:cNvSpPr txBox="1">
                <a:spLocks/>
              </p:cNvSpPr>
              <p:nvPr/>
            </p:nvSpPr>
            <p:spPr>
              <a:xfrm>
                <a:off x="15483450" y="7324357"/>
                <a:ext cx="11937410" cy="3982295"/>
              </a:xfrm>
              <a:prstGeom prst="rect">
                <a:avLst/>
              </a:prstGeom>
            </p:spPr>
            <p:txBody>
              <a:bodyPr vert="horz" lIns="91440" tIns="45720" rIns="91440" bIns="45720" rtlCol="0" anchor="b">
                <a:noAutofit/>
              </a:bodyPr>
              <a:lstStyle>
                <a:lvl1pPr algn="ctr" defTabSz="2851191" rtl="0" eaLnBrk="1" latinLnBrk="0" hangingPunct="1">
                  <a:lnSpc>
                    <a:spcPct val="90000"/>
                  </a:lnSpc>
                  <a:spcBef>
                    <a:spcPct val="0"/>
                  </a:spcBef>
                  <a:buNone/>
                  <a:defRPr sz="18709" kern="1200">
                    <a:solidFill>
                      <a:schemeClr val="tx1"/>
                    </a:solidFill>
                    <a:latin typeface="+mj-lt"/>
                    <a:ea typeface="+mj-ea"/>
                    <a:cs typeface="+mj-cs"/>
                  </a:defRPr>
                </a:lvl1pPr>
              </a:lstStyle>
              <a:p>
                <a:pPr algn="just"/>
                <a:r>
                  <a:rPr lang="en-GB" sz="2400" dirty="0">
                    <a:latin typeface="+mn-lt"/>
                  </a:rPr>
                  <a:t>The first workshop was an introduction to Arduino, with hands-on activity on how to write and run a simple code to make a light emitting diode blink and to observe on the computer screen the ambient temperature using a temperature sensor. In the second workshop, the temperature recorded by the temperature sensor was displayed on a liquid crystal display (LCD), Figure 3, as it is normally done in commercial products. In addition, an analogue acceleration sensor was used to create an inclinometer which displayed on the LCD the inclination angle (Figure 4). The third workshop recorded digital acceleration sensor data to a micro-SD card (Figure 5). </a:t>
                </a:r>
              </a:p>
              <a:p>
                <a:pPr algn="l"/>
                <a:endParaRPr lang="en-GB" sz="1000" dirty="0">
                  <a:latin typeface="+mn-lt"/>
                </a:endParaRPr>
              </a:p>
              <a:p>
                <a:pPr algn="l"/>
                <a:r>
                  <a:rPr lang="en-GB" sz="2400" dirty="0">
                    <a:latin typeface="+mn-lt"/>
                  </a:rPr>
                  <a:t>The workshops ran on three consecutive days after the student summer exams and 1</a:t>
                </a:r>
                <a:r>
                  <a:rPr lang="en-GB" sz="2400" baseline="30000" dirty="0">
                    <a:latin typeface="+mn-lt"/>
                  </a:rPr>
                  <a:t>st</a:t>
                </a:r>
                <a:r>
                  <a:rPr lang="en-GB" sz="2400" dirty="0">
                    <a:latin typeface="+mn-lt"/>
                  </a:rPr>
                  <a:t>/2</a:t>
                </a:r>
                <a:r>
                  <a:rPr lang="en-GB" sz="2400" baseline="30000" dirty="0">
                    <a:latin typeface="+mn-lt"/>
                  </a:rPr>
                  <a:t>nd</a:t>
                </a:r>
                <a:r>
                  <a:rPr lang="en-GB" sz="2400" dirty="0">
                    <a:latin typeface="+mn-lt"/>
                  </a:rPr>
                  <a:t> year students were invited. Eleven students registered but only six completed all workshops (among them two civil and two mechanical students). </a:t>
                </a:r>
              </a:p>
            </p:txBody>
          </p:sp>
          <p:sp>
            <p:nvSpPr>
              <p:cNvPr id="5" name="Rectangle: Single Corner Rounded 4"/>
              <p:cNvSpPr/>
              <p:nvPr/>
            </p:nvSpPr>
            <p:spPr>
              <a:xfrm>
                <a:off x="14852241" y="7029725"/>
                <a:ext cx="12983111" cy="4598797"/>
              </a:xfrm>
              <a:prstGeom prst="round1Rect">
                <a:avLst/>
              </a:prstGeom>
              <a:noFill/>
              <a:ln w="76200">
                <a:solidFill>
                  <a:srgbClr val="6125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8" name="Oval 27"/>
            <p:cNvSpPr/>
            <p:nvPr/>
          </p:nvSpPr>
          <p:spPr>
            <a:xfrm>
              <a:off x="16365970" y="8263361"/>
              <a:ext cx="900000" cy="900000"/>
            </a:xfrm>
            <a:prstGeom prst="ellipse">
              <a:avLst/>
            </a:prstGeom>
            <a:solidFill>
              <a:schemeClr val="accent1">
                <a:lumMod val="40000"/>
                <a:lumOff val="60000"/>
              </a:schemeClr>
            </a:solidFill>
            <a:ln w="76200">
              <a:solidFill>
                <a:srgbClr val="6125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 name="Group 12"/>
          <p:cNvGrpSpPr/>
          <p:nvPr/>
        </p:nvGrpSpPr>
        <p:grpSpPr>
          <a:xfrm>
            <a:off x="14491962" y="4044291"/>
            <a:ext cx="14956189" cy="1709288"/>
            <a:chOff x="7797676" y="17934377"/>
            <a:chExt cx="14956189" cy="1709288"/>
          </a:xfrm>
        </p:grpSpPr>
        <p:grpSp>
          <p:nvGrpSpPr>
            <p:cNvPr id="19" name="Group 18"/>
            <p:cNvGrpSpPr/>
            <p:nvPr/>
          </p:nvGrpSpPr>
          <p:grpSpPr>
            <a:xfrm>
              <a:off x="8239464" y="18393749"/>
              <a:ext cx="14514401" cy="1249916"/>
              <a:chOff x="8629674" y="17186830"/>
              <a:chExt cx="14514401" cy="1249916"/>
            </a:xfrm>
          </p:grpSpPr>
          <p:sp>
            <p:nvSpPr>
              <p:cNvPr id="21" name="Rectangle: Single Corner Rounded 20"/>
              <p:cNvSpPr/>
              <p:nvPr/>
            </p:nvSpPr>
            <p:spPr>
              <a:xfrm>
                <a:off x="8629674" y="17186830"/>
                <a:ext cx="14514401" cy="1249916"/>
              </a:xfrm>
              <a:prstGeom prst="round1Rect">
                <a:avLst/>
              </a:prstGeom>
              <a:solidFill>
                <a:schemeClr val="bg1"/>
              </a:solidFill>
              <a:ln w="76200">
                <a:solidFill>
                  <a:srgbClr val="6125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itle 5"/>
              <p:cNvSpPr txBox="1">
                <a:spLocks/>
              </p:cNvSpPr>
              <p:nvPr/>
            </p:nvSpPr>
            <p:spPr>
              <a:xfrm>
                <a:off x="9087886" y="17263109"/>
                <a:ext cx="13898049" cy="1084900"/>
              </a:xfrm>
              <a:prstGeom prst="rect">
                <a:avLst/>
              </a:prstGeom>
            </p:spPr>
            <p:txBody>
              <a:bodyPr vert="horz" lIns="91440" tIns="45720" rIns="91440" bIns="45720" rtlCol="0" anchor="b">
                <a:normAutofit/>
              </a:bodyPr>
              <a:lstStyle>
                <a:lvl1pPr algn="ctr" defTabSz="2851191" rtl="0" eaLnBrk="1" latinLnBrk="0" hangingPunct="1">
                  <a:lnSpc>
                    <a:spcPct val="90000"/>
                  </a:lnSpc>
                  <a:spcBef>
                    <a:spcPct val="0"/>
                  </a:spcBef>
                  <a:buNone/>
                  <a:defRPr sz="18709" kern="1200">
                    <a:solidFill>
                      <a:schemeClr val="tx1"/>
                    </a:solidFill>
                    <a:latin typeface="+mj-lt"/>
                    <a:ea typeface="+mj-ea"/>
                    <a:cs typeface="+mj-cs"/>
                  </a:defRPr>
                </a:lvl1pPr>
              </a:lstStyle>
              <a:p>
                <a:pPr algn="just">
                  <a:spcAft>
                    <a:spcPts val="0"/>
                  </a:spcAft>
                </a:pPr>
                <a:r>
                  <a:rPr lang="en-GB" sz="2400" dirty="0">
                    <a:latin typeface="Calibri" panose="020F0502020204030204" pitchFamily="34" charset="0"/>
                    <a:ea typeface="Calibri" panose="020F0502020204030204" pitchFamily="34" charset="0"/>
                    <a:cs typeface="Calibri" panose="020F0502020204030204" pitchFamily="34" charset="0"/>
                  </a:rPr>
                  <a:t>The student feedback was positive (Table 1) and hence this year the three workshops are running as part of the second year ES2A8 Engineering Design module [3] and are attended by all 2</a:t>
                </a:r>
                <a:r>
                  <a:rPr lang="en-GB" sz="2400" baseline="30000" dirty="0">
                    <a:latin typeface="Calibri" panose="020F0502020204030204" pitchFamily="34" charset="0"/>
                    <a:ea typeface="Calibri" panose="020F0502020204030204" pitchFamily="34" charset="0"/>
                    <a:cs typeface="Calibri" panose="020F0502020204030204" pitchFamily="34" charset="0"/>
                  </a:rPr>
                  <a:t>nd</a:t>
                </a:r>
                <a:r>
                  <a:rPr lang="en-GB" sz="2400" dirty="0">
                    <a:latin typeface="Calibri" panose="020F0502020204030204" pitchFamily="34" charset="0"/>
                    <a:ea typeface="Calibri" panose="020F0502020204030204" pitchFamily="34" charset="0"/>
                    <a:cs typeface="Calibri" panose="020F0502020204030204" pitchFamily="34" charset="0"/>
                  </a:rPr>
                  <a:t> year engineering students (more than 300). Furthermore, workshop 1 was used in the School’s Headstart course in July 2016. </a:t>
                </a:r>
                <a:endParaRPr lang="en-GB" sz="2400" dirty="0">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27" name="Oval 26"/>
            <p:cNvSpPr/>
            <p:nvPr/>
          </p:nvSpPr>
          <p:spPr>
            <a:xfrm>
              <a:off x="7797676" y="17934377"/>
              <a:ext cx="900000" cy="900000"/>
            </a:xfrm>
            <a:prstGeom prst="ellipse">
              <a:avLst/>
            </a:prstGeom>
            <a:solidFill>
              <a:schemeClr val="accent1">
                <a:lumMod val="40000"/>
                <a:lumOff val="60000"/>
              </a:schemeClr>
            </a:solidFill>
            <a:ln w="76200">
              <a:solidFill>
                <a:srgbClr val="6125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 name="Group 14"/>
          <p:cNvGrpSpPr/>
          <p:nvPr/>
        </p:nvGrpSpPr>
        <p:grpSpPr>
          <a:xfrm>
            <a:off x="622907" y="4075988"/>
            <a:ext cx="13437510" cy="6636756"/>
            <a:chOff x="3768406" y="7092534"/>
            <a:chExt cx="13437510" cy="6636756"/>
          </a:xfrm>
        </p:grpSpPr>
        <p:grpSp>
          <p:nvGrpSpPr>
            <p:cNvPr id="3" name="Group 2"/>
            <p:cNvGrpSpPr/>
            <p:nvPr/>
          </p:nvGrpSpPr>
          <p:grpSpPr>
            <a:xfrm>
              <a:off x="4199951" y="7526492"/>
              <a:ext cx="13005965" cy="6202798"/>
              <a:chOff x="1028380" y="6906128"/>
              <a:chExt cx="13005965" cy="6202798"/>
            </a:xfrm>
          </p:grpSpPr>
          <p:sp>
            <p:nvSpPr>
              <p:cNvPr id="23" name="Title 5"/>
              <p:cNvSpPr txBox="1">
                <a:spLocks/>
              </p:cNvSpPr>
              <p:nvPr/>
            </p:nvSpPr>
            <p:spPr>
              <a:xfrm>
                <a:off x="1682443" y="7117499"/>
                <a:ext cx="11937410" cy="5739800"/>
              </a:xfrm>
              <a:prstGeom prst="rect">
                <a:avLst/>
              </a:prstGeom>
            </p:spPr>
            <p:txBody>
              <a:bodyPr vert="horz" lIns="91440" tIns="45720" rIns="91440" bIns="45720" rtlCol="0" anchor="b">
                <a:normAutofit/>
              </a:bodyPr>
              <a:lstStyle>
                <a:lvl1pPr algn="ctr" defTabSz="2851191" rtl="0" eaLnBrk="1" latinLnBrk="0" hangingPunct="1">
                  <a:lnSpc>
                    <a:spcPct val="90000"/>
                  </a:lnSpc>
                  <a:spcBef>
                    <a:spcPct val="0"/>
                  </a:spcBef>
                  <a:buNone/>
                  <a:defRPr sz="18709" kern="1200">
                    <a:solidFill>
                      <a:schemeClr val="tx1"/>
                    </a:solidFill>
                    <a:latin typeface="+mj-lt"/>
                    <a:ea typeface="+mj-ea"/>
                    <a:cs typeface="+mj-cs"/>
                  </a:defRPr>
                </a:lvl1pPr>
              </a:lstStyle>
              <a:p>
                <a:pPr algn="just">
                  <a:spcAft>
                    <a:spcPts val="0"/>
                  </a:spcAft>
                </a:pPr>
                <a:r>
                  <a:rPr lang="en-GB" sz="2400" dirty="0">
                    <a:latin typeface="+mn-lt"/>
                    <a:ea typeface="Calibri" panose="020F0502020204030204" pitchFamily="34" charset="0"/>
                    <a:cs typeface="Arial" panose="020B0604020202020204" pitchFamily="34" charset="0"/>
                  </a:rPr>
                  <a:t>The aim of this project was to Improve further the student engagement (and in particular the engagement of civil/mechanical engineering oriented students) with electronics in the School of Engineering; where the engineering degrees have currently the first two years common.  This improvement leads to more career/innovation opportunities in interdisciplinary fields such as civionics (i.e. the use of electronics in civil engineering) for structural health monitoring.</a:t>
                </a:r>
              </a:p>
              <a:p>
                <a:pPr algn="just">
                  <a:spcAft>
                    <a:spcPts val="0"/>
                  </a:spcAft>
                </a:pPr>
                <a:endParaRPr lang="en-GB" sz="1000" dirty="0">
                  <a:latin typeface="+mn-lt"/>
                  <a:ea typeface="Calibri" panose="020F0502020204030204" pitchFamily="34" charset="0"/>
                </a:endParaRPr>
              </a:p>
              <a:p>
                <a:pPr algn="just">
                  <a:spcAft>
                    <a:spcPts val="0"/>
                  </a:spcAft>
                </a:pPr>
                <a:r>
                  <a:rPr lang="en-GB" sz="2400" dirty="0">
                    <a:latin typeface="+mn-lt"/>
                    <a:ea typeface="Calibri" panose="020F0502020204030204" pitchFamily="34" charset="0"/>
                    <a:cs typeface="Arial" panose="020B0604020202020204" pitchFamily="34" charset="0"/>
                  </a:rPr>
                  <a:t>It was proposed that the aim could be achieved in a student led teaching environment, via an experiential learning approach, in which students synthesise functional complex devices based on easily programmable </a:t>
                </a:r>
                <a:r>
                  <a:rPr lang="en-GB" sz="2400" dirty="0" smtClean="0">
                    <a:latin typeface="+mn-lt"/>
                    <a:ea typeface="Calibri" panose="020F0502020204030204" pitchFamily="34" charset="0"/>
                    <a:cs typeface="Arial" panose="020B0604020202020204" pitchFamily="34" charset="0"/>
                  </a:rPr>
                  <a:t>microcontrollers </a:t>
                </a:r>
                <a:r>
                  <a:rPr lang="en-GB" sz="2400" dirty="0">
                    <a:latin typeface="+mn-lt"/>
                    <a:ea typeface="Calibri" panose="020F0502020204030204" pitchFamily="34" charset="0"/>
                    <a:cs typeface="Arial" panose="020B0604020202020204" pitchFamily="34" charset="0"/>
                  </a:rPr>
                  <a:t>and </a:t>
                </a:r>
                <a:r>
                  <a:rPr lang="en-GB" sz="2400" dirty="0" smtClean="0">
                    <a:latin typeface="+mn-lt"/>
                    <a:ea typeface="Calibri" panose="020F0502020204030204" pitchFamily="34" charset="0"/>
                    <a:cs typeface="Arial" panose="020B0604020202020204" pitchFamily="34" charset="0"/>
                  </a:rPr>
                  <a:t>peripheral </a:t>
                </a:r>
                <a:r>
                  <a:rPr lang="en-GB" sz="2400" dirty="0">
                    <a:latin typeface="+mn-lt"/>
                    <a:ea typeface="Calibri" panose="020F0502020204030204" pitchFamily="34" charset="0"/>
                    <a:cs typeface="Arial" panose="020B0604020202020204" pitchFamily="34" charset="0"/>
                  </a:rPr>
                  <a:t>devices, such as sensors. </a:t>
                </a:r>
              </a:p>
              <a:p>
                <a:pPr algn="just">
                  <a:spcAft>
                    <a:spcPts val="0"/>
                  </a:spcAft>
                </a:pPr>
                <a:endParaRPr lang="en-GB" sz="1000" dirty="0">
                  <a:latin typeface="+mn-lt"/>
                  <a:ea typeface="Calibri" panose="020F0502020204030204" pitchFamily="34" charset="0"/>
                </a:endParaRPr>
              </a:p>
              <a:p>
                <a:pPr algn="just">
                  <a:spcAft>
                    <a:spcPts val="0"/>
                  </a:spcAft>
                </a:pPr>
                <a:r>
                  <a:rPr lang="en-GB" sz="2400" dirty="0">
                    <a:latin typeface="+mn-lt"/>
                    <a:ea typeface="Calibri" panose="020F0502020204030204" pitchFamily="34" charset="0"/>
                    <a:cs typeface="Arial" panose="020B0604020202020204" pitchFamily="34" charset="0"/>
                  </a:rPr>
                  <a:t>To validate this proposition, the project team ran three microcontroller hands-on workshops which employed multiple forms of support to the student “learners”:  face-to-face interaction between student “learners” and student “mentors”, videos and handouts. The Arduino Uno (Figure 1) [1] was chosen as the microcontroller because of its ease of programming using its Integrated Design Environment (IDE) software. Camtasia software and two cameras were used for the videos. The format of the videos (Figure 2) is similar to that of reference [2].</a:t>
                </a:r>
                <a:endParaRPr lang="en-GB" sz="2400" dirty="0">
                  <a:effectLst/>
                  <a:latin typeface="+mn-lt"/>
                  <a:ea typeface="Calibri" panose="020F0502020204030204" pitchFamily="34" charset="0"/>
                </a:endParaRPr>
              </a:p>
            </p:txBody>
          </p:sp>
          <p:sp>
            <p:nvSpPr>
              <p:cNvPr id="2" name="Rectangle: Single Corner Rounded 1"/>
              <p:cNvSpPr/>
              <p:nvPr/>
            </p:nvSpPr>
            <p:spPr>
              <a:xfrm>
                <a:off x="1028380" y="6906128"/>
                <a:ext cx="13005965" cy="6202798"/>
              </a:xfrm>
              <a:prstGeom prst="round1Rect">
                <a:avLst/>
              </a:prstGeom>
              <a:noFill/>
              <a:ln w="76200">
                <a:solidFill>
                  <a:srgbClr val="6125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9" name="Oval 28"/>
            <p:cNvSpPr/>
            <p:nvPr/>
          </p:nvSpPr>
          <p:spPr>
            <a:xfrm>
              <a:off x="3768406" y="7092534"/>
              <a:ext cx="900000" cy="900000"/>
            </a:xfrm>
            <a:prstGeom prst="ellipse">
              <a:avLst/>
            </a:prstGeom>
            <a:solidFill>
              <a:schemeClr val="accent1">
                <a:lumMod val="40000"/>
                <a:lumOff val="60000"/>
              </a:schemeClr>
            </a:solidFill>
            <a:ln w="76200">
              <a:solidFill>
                <a:srgbClr val="6125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1" name="Group 30"/>
          <p:cNvGrpSpPr/>
          <p:nvPr/>
        </p:nvGrpSpPr>
        <p:grpSpPr>
          <a:xfrm>
            <a:off x="18777282" y="18275562"/>
            <a:ext cx="10670869" cy="1718955"/>
            <a:chOff x="8629674" y="17198861"/>
            <a:chExt cx="10670869" cy="1718955"/>
          </a:xfrm>
        </p:grpSpPr>
        <p:sp>
          <p:nvSpPr>
            <p:cNvPr id="33" name="Rectangle: Single Corner Rounded 32"/>
            <p:cNvSpPr/>
            <p:nvPr/>
          </p:nvSpPr>
          <p:spPr>
            <a:xfrm>
              <a:off x="8629674" y="17198861"/>
              <a:ext cx="10670869" cy="1718955"/>
            </a:xfrm>
            <a:prstGeom prst="round1Rect">
              <a:avLst/>
            </a:prstGeom>
            <a:solidFill>
              <a:schemeClr val="bg1"/>
            </a:solidFill>
            <a:ln w="76200">
              <a:solidFill>
                <a:srgbClr val="6125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itle 5"/>
            <p:cNvSpPr txBox="1">
              <a:spLocks/>
            </p:cNvSpPr>
            <p:nvPr/>
          </p:nvSpPr>
          <p:spPr>
            <a:xfrm>
              <a:off x="9087886" y="17277284"/>
              <a:ext cx="10054517" cy="1562108"/>
            </a:xfrm>
            <a:prstGeom prst="rect">
              <a:avLst/>
            </a:prstGeom>
          </p:spPr>
          <p:txBody>
            <a:bodyPr vert="horz" lIns="91440" tIns="45720" rIns="91440" bIns="45720" rtlCol="0" anchor="b">
              <a:noAutofit/>
            </a:bodyPr>
            <a:lstStyle>
              <a:lvl1pPr algn="ctr" defTabSz="2851191" rtl="0" eaLnBrk="1" latinLnBrk="0" hangingPunct="1">
                <a:lnSpc>
                  <a:spcPct val="90000"/>
                </a:lnSpc>
                <a:spcBef>
                  <a:spcPct val="0"/>
                </a:spcBef>
                <a:buNone/>
                <a:defRPr sz="18709" kern="1200">
                  <a:solidFill>
                    <a:schemeClr val="tx1"/>
                  </a:solidFill>
                  <a:latin typeface="+mj-lt"/>
                  <a:ea typeface="+mj-ea"/>
                  <a:cs typeface="+mj-cs"/>
                </a:defRPr>
              </a:lvl1pPr>
            </a:lstStyle>
            <a:p>
              <a:pPr algn="just">
                <a:spcAft>
                  <a:spcPts val="0"/>
                </a:spcAft>
              </a:pPr>
              <a:r>
                <a:rPr lang="en-GB" sz="2000" dirty="0">
                  <a:latin typeface="Calibri" panose="020F0502020204030204" pitchFamily="34" charset="0"/>
                  <a:ea typeface="Calibri" panose="020F0502020204030204" pitchFamily="34" charset="0"/>
                  <a:cs typeface="Calibri" panose="020F0502020204030204" pitchFamily="34" charset="0"/>
                </a:rPr>
                <a:t>[1] The Arduino website www.arduino.cc .  Date last accessed: 5/1/2016.</a:t>
              </a:r>
            </a:p>
            <a:p>
              <a:pPr algn="l">
                <a:spcAft>
                  <a:spcPts val="0"/>
                </a:spcAft>
              </a:pPr>
              <a:r>
                <a:rPr lang="en-GB" sz="2000" dirty="0">
                  <a:latin typeface="Calibri" panose="020F0502020204030204" pitchFamily="34" charset="0"/>
                  <a:ea typeface="Calibri" panose="020F0502020204030204" pitchFamily="34" charset="0"/>
                  <a:cs typeface="Calibri" panose="020F0502020204030204" pitchFamily="34" charset="0"/>
                </a:rPr>
                <a:t>[2] Arduino Lessons www.toptechboy.com/arduino-lessons/. Date last accessed: 5/1/2016.</a:t>
              </a:r>
            </a:p>
            <a:p>
              <a:pPr algn="l">
                <a:spcAft>
                  <a:spcPts val="0"/>
                </a:spcAft>
              </a:pPr>
              <a:r>
                <a:rPr lang="en-GB" sz="2000" dirty="0">
                  <a:latin typeface="Calibri" panose="020F0502020204030204" pitchFamily="34" charset="0"/>
                  <a:ea typeface="Calibri" panose="020F0502020204030204" pitchFamily="34" charset="0"/>
                  <a:cs typeface="Calibri" panose="020F0502020204030204" pitchFamily="34" charset="0"/>
                </a:rPr>
                <a:t>[3] Year 2 ES2A8 Engineering Design module, Microcontroller Laboratories,  www2.warwick.ac.uk/fac/sci/eng/eso/modules/year2/es2a8/resources/es2a8_microcontroller_workshops/.  Date last accessed: 5/1/2016.</a:t>
              </a:r>
            </a:p>
          </p:txBody>
        </p:sp>
      </p:grpSp>
      <p:grpSp>
        <p:nvGrpSpPr>
          <p:cNvPr id="57" name="Group 56"/>
          <p:cNvGrpSpPr/>
          <p:nvPr/>
        </p:nvGrpSpPr>
        <p:grpSpPr>
          <a:xfrm>
            <a:off x="1054452" y="16035739"/>
            <a:ext cx="16865501" cy="3960000"/>
            <a:chOff x="1194177" y="10797609"/>
            <a:chExt cx="16865501" cy="3960000"/>
          </a:xfrm>
        </p:grpSpPr>
        <p:pic>
          <p:nvPicPr>
            <p:cNvPr id="43" name="Picture 42"/>
            <p:cNvPicPr>
              <a:picLocks noChangeAspect="1"/>
            </p:cNvPicPr>
            <p:nvPr/>
          </p:nvPicPr>
          <p:blipFill>
            <a:blip r:embed="rId4"/>
            <a:stretch>
              <a:fillRect/>
            </a:stretch>
          </p:blipFill>
          <p:spPr>
            <a:xfrm>
              <a:off x="1194177" y="10797609"/>
              <a:ext cx="6293786" cy="3958778"/>
            </a:xfrm>
            <a:prstGeom prst="rect">
              <a:avLst/>
            </a:prstGeom>
            <a:ln w="76200">
              <a:solidFill>
                <a:srgbClr val="61256C"/>
              </a:solidFill>
            </a:ln>
          </p:spPr>
        </p:pic>
        <p:pic>
          <p:nvPicPr>
            <p:cNvPr id="55" name="Picture 54"/>
            <p:cNvPicPr>
              <a:picLocks noChangeAspect="1"/>
            </p:cNvPicPr>
            <p:nvPr/>
          </p:nvPicPr>
          <p:blipFill rotWithShape="1">
            <a:blip r:embed="rId5" cstate="print">
              <a:extLst>
                <a:ext uri="{28A0092B-C50C-407E-A947-70E740481C1C}">
                  <a14:useLocalDpi xmlns:a14="http://schemas.microsoft.com/office/drawing/2010/main" val="0"/>
                </a:ext>
              </a:extLst>
            </a:blip>
            <a:srcRect l="1408" t="33962" r="43271"/>
            <a:stretch/>
          </p:blipFill>
          <p:spPr bwMode="auto">
            <a:xfrm>
              <a:off x="13636717" y="10797609"/>
              <a:ext cx="4422961" cy="3960000"/>
            </a:xfrm>
            <a:prstGeom prst="rect">
              <a:avLst/>
            </a:prstGeom>
            <a:ln w="76200">
              <a:solidFill>
                <a:srgbClr val="61256C"/>
              </a:solidFill>
            </a:ln>
            <a:extLst>
              <a:ext uri="{53640926-AAD7-44D8-BBD7-CCE9431645EC}">
                <a14:shadowObscured xmlns:a14="http://schemas.microsoft.com/office/drawing/2010/main"/>
              </a:ext>
            </a:extLst>
          </p:spPr>
        </p:pic>
        <p:pic>
          <p:nvPicPr>
            <p:cNvPr id="56" name="Picture 5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34502" y="10797609"/>
              <a:ext cx="4655676" cy="3960000"/>
            </a:xfrm>
            <a:prstGeom prst="rect">
              <a:avLst/>
            </a:prstGeom>
            <a:ln w="76200">
              <a:solidFill>
                <a:srgbClr val="61256C"/>
              </a:solidFill>
            </a:ln>
          </p:spPr>
        </p:pic>
      </p:grpSp>
      <p:sp>
        <p:nvSpPr>
          <p:cNvPr id="60" name="TextBox 59"/>
          <p:cNvSpPr txBox="1"/>
          <p:nvPr/>
        </p:nvSpPr>
        <p:spPr>
          <a:xfrm rot="16200000">
            <a:off x="17741237" y="12660299"/>
            <a:ext cx="1442965" cy="523220"/>
          </a:xfrm>
          <a:prstGeom prst="rect">
            <a:avLst/>
          </a:prstGeom>
          <a:noFill/>
        </p:spPr>
        <p:txBody>
          <a:bodyPr wrap="square" rtlCol="0">
            <a:spAutoFit/>
          </a:bodyPr>
          <a:lstStyle/>
          <a:p>
            <a:r>
              <a:rPr lang="en-GB" sz="2800" dirty="0">
                <a:solidFill>
                  <a:srgbClr val="61256C"/>
                </a:solidFill>
              </a:rPr>
              <a:t>Figure 2</a:t>
            </a:r>
          </a:p>
        </p:txBody>
      </p:sp>
      <p:sp>
        <p:nvSpPr>
          <p:cNvPr id="61" name="TextBox 60"/>
          <p:cNvSpPr txBox="1"/>
          <p:nvPr/>
        </p:nvSpPr>
        <p:spPr>
          <a:xfrm rot="16200000">
            <a:off x="-274802" y="5773344"/>
            <a:ext cx="2056971" cy="523220"/>
          </a:xfrm>
          <a:prstGeom prst="rect">
            <a:avLst/>
          </a:prstGeom>
          <a:noFill/>
        </p:spPr>
        <p:txBody>
          <a:bodyPr wrap="square" rtlCol="0">
            <a:spAutoFit/>
          </a:bodyPr>
          <a:lstStyle/>
          <a:p>
            <a:pPr algn="r"/>
            <a:r>
              <a:rPr lang="en-GB" sz="2800" dirty="0">
                <a:solidFill>
                  <a:srgbClr val="61256C"/>
                </a:solidFill>
              </a:rPr>
              <a:t>Introduction</a:t>
            </a:r>
          </a:p>
        </p:txBody>
      </p:sp>
      <p:sp>
        <p:nvSpPr>
          <p:cNvPr id="62" name="TextBox 61"/>
          <p:cNvSpPr txBox="1"/>
          <p:nvPr/>
        </p:nvSpPr>
        <p:spPr>
          <a:xfrm rot="16200000">
            <a:off x="-633167" y="13092324"/>
            <a:ext cx="2852019" cy="523220"/>
          </a:xfrm>
          <a:prstGeom prst="rect">
            <a:avLst/>
          </a:prstGeom>
          <a:noFill/>
        </p:spPr>
        <p:txBody>
          <a:bodyPr wrap="square" rtlCol="0">
            <a:spAutoFit/>
          </a:bodyPr>
          <a:lstStyle/>
          <a:p>
            <a:pPr algn="r"/>
            <a:r>
              <a:rPr lang="en-GB" sz="2800" dirty="0">
                <a:solidFill>
                  <a:srgbClr val="61256C"/>
                </a:solidFill>
              </a:rPr>
              <a:t>Workshop Details</a:t>
            </a:r>
          </a:p>
        </p:txBody>
      </p:sp>
      <p:sp>
        <p:nvSpPr>
          <p:cNvPr id="63" name="TextBox 62"/>
          <p:cNvSpPr txBox="1"/>
          <p:nvPr/>
        </p:nvSpPr>
        <p:spPr>
          <a:xfrm rot="16200000">
            <a:off x="13152" y="16261151"/>
            <a:ext cx="1442965" cy="523220"/>
          </a:xfrm>
          <a:prstGeom prst="rect">
            <a:avLst/>
          </a:prstGeom>
          <a:noFill/>
        </p:spPr>
        <p:txBody>
          <a:bodyPr wrap="square" rtlCol="0">
            <a:spAutoFit/>
          </a:bodyPr>
          <a:lstStyle/>
          <a:p>
            <a:r>
              <a:rPr lang="en-GB" sz="2800" dirty="0">
                <a:solidFill>
                  <a:srgbClr val="61256C"/>
                </a:solidFill>
              </a:rPr>
              <a:t>Figure 1</a:t>
            </a:r>
          </a:p>
        </p:txBody>
      </p:sp>
      <p:sp>
        <p:nvSpPr>
          <p:cNvPr id="64" name="TextBox 63"/>
          <p:cNvSpPr txBox="1"/>
          <p:nvPr/>
        </p:nvSpPr>
        <p:spPr>
          <a:xfrm rot="16200000">
            <a:off x="7050060" y="16261151"/>
            <a:ext cx="1442965" cy="523220"/>
          </a:xfrm>
          <a:prstGeom prst="rect">
            <a:avLst/>
          </a:prstGeom>
          <a:noFill/>
        </p:spPr>
        <p:txBody>
          <a:bodyPr wrap="square" rtlCol="0">
            <a:spAutoFit/>
          </a:bodyPr>
          <a:lstStyle/>
          <a:p>
            <a:r>
              <a:rPr lang="en-GB" sz="2800" dirty="0">
                <a:solidFill>
                  <a:srgbClr val="61256C"/>
                </a:solidFill>
              </a:rPr>
              <a:t>Figure 3</a:t>
            </a:r>
          </a:p>
        </p:txBody>
      </p:sp>
      <p:sp>
        <p:nvSpPr>
          <p:cNvPr id="65" name="TextBox 64"/>
          <p:cNvSpPr txBox="1"/>
          <p:nvPr/>
        </p:nvSpPr>
        <p:spPr>
          <a:xfrm rot="16200000">
            <a:off x="12460637" y="16261151"/>
            <a:ext cx="1442965" cy="523220"/>
          </a:xfrm>
          <a:prstGeom prst="rect">
            <a:avLst/>
          </a:prstGeom>
          <a:noFill/>
        </p:spPr>
        <p:txBody>
          <a:bodyPr wrap="square" rtlCol="0">
            <a:spAutoFit/>
          </a:bodyPr>
          <a:lstStyle/>
          <a:p>
            <a:r>
              <a:rPr lang="en-GB" sz="2800" dirty="0">
                <a:solidFill>
                  <a:srgbClr val="61256C"/>
                </a:solidFill>
              </a:rPr>
              <a:t>Figure 4</a:t>
            </a:r>
          </a:p>
        </p:txBody>
      </p:sp>
      <p:pic>
        <p:nvPicPr>
          <p:cNvPr id="68" name="Picture 67"/>
          <p:cNvPicPr>
            <a:picLocks noChangeAspect="1"/>
          </p:cNvPicPr>
          <p:nvPr/>
        </p:nvPicPr>
        <p:blipFill rotWithShape="1">
          <a:blip r:embed="rId7" cstate="print">
            <a:extLst>
              <a:ext uri="{28A0092B-C50C-407E-A947-70E740481C1C}">
                <a14:useLocalDpi xmlns:a14="http://schemas.microsoft.com/office/drawing/2010/main" val="0"/>
              </a:ext>
            </a:extLst>
          </a:blip>
          <a:srcRect l="25206" t="16187" r="29422" b="15038"/>
          <a:stretch/>
        </p:blipFill>
        <p:spPr>
          <a:xfrm>
            <a:off x="14996160" y="12344400"/>
            <a:ext cx="2895600" cy="3291840"/>
          </a:xfrm>
          <a:prstGeom prst="rect">
            <a:avLst/>
          </a:prstGeom>
          <a:ln w="76200">
            <a:solidFill>
              <a:srgbClr val="61256C"/>
            </a:solidFill>
          </a:ln>
        </p:spPr>
      </p:pic>
      <p:sp>
        <p:nvSpPr>
          <p:cNvPr id="69" name="TextBox 68"/>
          <p:cNvSpPr txBox="1"/>
          <p:nvPr/>
        </p:nvSpPr>
        <p:spPr>
          <a:xfrm rot="16200000">
            <a:off x="13944897" y="12775245"/>
            <a:ext cx="1442965" cy="523220"/>
          </a:xfrm>
          <a:prstGeom prst="rect">
            <a:avLst/>
          </a:prstGeom>
          <a:noFill/>
        </p:spPr>
        <p:txBody>
          <a:bodyPr wrap="square" rtlCol="0">
            <a:spAutoFit/>
          </a:bodyPr>
          <a:lstStyle/>
          <a:p>
            <a:pPr algn="r"/>
            <a:r>
              <a:rPr lang="en-GB" sz="2800" dirty="0">
                <a:solidFill>
                  <a:srgbClr val="61256C"/>
                </a:solidFill>
              </a:rPr>
              <a:t>Figure 5</a:t>
            </a:r>
          </a:p>
        </p:txBody>
      </p:sp>
      <p:sp>
        <p:nvSpPr>
          <p:cNvPr id="73" name="TextBox 72"/>
          <p:cNvSpPr txBox="1"/>
          <p:nvPr/>
        </p:nvSpPr>
        <p:spPr>
          <a:xfrm rot="16200000">
            <a:off x="12866627" y="6476782"/>
            <a:ext cx="3588203" cy="523220"/>
          </a:xfrm>
          <a:prstGeom prst="rect">
            <a:avLst/>
          </a:prstGeom>
          <a:noFill/>
        </p:spPr>
        <p:txBody>
          <a:bodyPr wrap="square" rtlCol="0">
            <a:spAutoFit/>
          </a:bodyPr>
          <a:lstStyle/>
          <a:p>
            <a:pPr algn="r"/>
            <a:r>
              <a:rPr lang="en-GB" sz="2800" dirty="0">
                <a:solidFill>
                  <a:srgbClr val="61256C"/>
                </a:solidFill>
              </a:rPr>
              <a:t>Feedback &amp; Table 1</a:t>
            </a:r>
          </a:p>
        </p:txBody>
      </p:sp>
      <p:sp>
        <p:nvSpPr>
          <p:cNvPr id="74" name="TextBox 73"/>
          <p:cNvSpPr txBox="1"/>
          <p:nvPr/>
        </p:nvSpPr>
        <p:spPr>
          <a:xfrm>
            <a:off x="862478" y="4235112"/>
            <a:ext cx="414492" cy="630942"/>
          </a:xfrm>
          <a:prstGeom prst="rect">
            <a:avLst/>
          </a:prstGeom>
          <a:noFill/>
        </p:spPr>
        <p:txBody>
          <a:bodyPr wrap="square" rtlCol="0">
            <a:spAutoFit/>
          </a:bodyPr>
          <a:lstStyle/>
          <a:p>
            <a:pPr algn="ctr"/>
            <a:r>
              <a:rPr lang="en-GB" sz="3500" dirty="0">
                <a:solidFill>
                  <a:srgbClr val="61256C"/>
                </a:solidFill>
              </a:rPr>
              <a:t>1</a:t>
            </a:r>
          </a:p>
        </p:txBody>
      </p:sp>
      <p:sp>
        <p:nvSpPr>
          <p:cNvPr id="75" name="TextBox 74"/>
          <p:cNvSpPr txBox="1"/>
          <p:nvPr/>
        </p:nvSpPr>
        <p:spPr>
          <a:xfrm>
            <a:off x="862478" y="11074843"/>
            <a:ext cx="414492" cy="630942"/>
          </a:xfrm>
          <a:prstGeom prst="rect">
            <a:avLst/>
          </a:prstGeom>
          <a:noFill/>
        </p:spPr>
        <p:txBody>
          <a:bodyPr wrap="square" rtlCol="0">
            <a:spAutoFit/>
          </a:bodyPr>
          <a:lstStyle/>
          <a:p>
            <a:pPr algn="ctr"/>
            <a:r>
              <a:rPr lang="en-GB" sz="3500" dirty="0">
                <a:solidFill>
                  <a:srgbClr val="61256C"/>
                </a:solidFill>
              </a:rPr>
              <a:t>2</a:t>
            </a:r>
          </a:p>
        </p:txBody>
      </p:sp>
      <p:sp>
        <p:nvSpPr>
          <p:cNvPr id="76" name="TextBox 75"/>
          <p:cNvSpPr txBox="1"/>
          <p:nvPr/>
        </p:nvSpPr>
        <p:spPr>
          <a:xfrm>
            <a:off x="14739462" y="4172934"/>
            <a:ext cx="414492" cy="630942"/>
          </a:xfrm>
          <a:prstGeom prst="rect">
            <a:avLst/>
          </a:prstGeom>
          <a:noFill/>
        </p:spPr>
        <p:txBody>
          <a:bodyPr wrap="square" rtlCol="0">
            <a:spAutoFit/>
          </a:bodyPr>
          <a:lstStyle/>
          <a:p>
            <a:pPr algn="ctr"/>
            <a:r>
              <a:rPr lang="en-GB" sz="3500" dirty="0">
                <a:solidFill>
                  <a:srgbClr val="61256C"/>
                </a:solidFill>
              </a:rPr>
              <a:t>3</a:t>
            </a:r>
          </a:p>
        </p:txBody>
      </p:sp>
      <p:sp>
        <p:nvSpPr>
          <p:cNvPr id="78" name="TextBox 77"/>
          <p:cNvSpPr txBox="1"/>
          <p:nvPr/>
        </p:nvSpPr>
        <p:spPr>
          <a:xfrm rot="16200000">
            <a:off x="17521284" y="18967149"/>
            <a:ext cx="1871468" cy="523220"/>
          </a:xfrm>
          <a:prstGeom prst="rect">
            <a:avLst/>
          </a:prstGeom>
          <a:noFill/>
        </p:spPr>
        <p:txBody>
          <a:bodyPr wrap="square" rtlCol="0">
            <a:spAutoFit/>
          </a:bodyPr>
          <a:lstStyle/>
          <a:p>
            <a:pPr algn="r"/>
            <a:r>
              <a:rPr lang="en-GB" sz="2800" dirty="0" smtClean="0">
                <a:solidFill>
                  <a:srgbClr val="61256C"/>
                </a:solidFill>
              </a:rPr>
              <a:t>References</a:t>
            </a:r>
            <a:endParaRPr lang="en-GB" sz="2800" dirty="0">
              <a:solidFill>
                <a:srgbClr val="61256C"/>
              </a:solidFill>
            </a:endParaRPr>
          </a:p>
        </p:txBody>
      </p:sp>
      <p:pic>
        <p:nvPicPr>
          <p:cNvPr id="11" name="Picture 10"/>
          <p:cNvPicPr>
            <a:picLocks noChangeAspect="1"/>
          </p:cNvPicPr>
          <p:nvPr/>
        </p:nvPicPr>
        <p:blipFill rotWithShape="1">
          <a:blip r:embed="rId8"/>
          <a:srcRect l="51699" t="15211" r="-74" b="18923"/>
          <a:stretch/>
        </p:blipFill>
        <p:spPr>
          <a:xfrm>
            <a:off x="18792150" y="12357237"/>
            <a:ext cx="10722694" cy="5650038"/>
          </a:xfrm>
          <a:prstGeom prst="rect">
            <a:avLst/>
          </a:prstGeom>
          <a:ln w="76200">
            <a:solidFill>
              <a:srgbClr val="61256C"/>
            </a:solidFill>
          </a:ln>
        </p:spPr>
      </p:pic>
    </p:spTree>
    <p:extLst>
      <p:ext uri="{BB962C8B-B14F-4D97-AF65-F5344CB8AC3E}">
        <p14:creationId xmlns:p14="http://schemas.microsoft.com/office/powerpoint/2010/main" val="16061369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214</TotalTime>
  <Words>735</Words>
  <Application>Microsoft Office PowerPoint</Application>
  <PresentationFormat>Custom</PresentationFormat>
  <Paragraphs>106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Student Engagement in Electronics through Microcontroller Experiential Learning (SEEMEL)</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Student Engagement in Electronics through Microcontroller Experiential Learning (SEEMEL)</dc:title>
  <dc:creator>esumfu</dc:creator>
  <cp:lastModifiedBy>Christos</cp:lastModifiedBy>
  <cp:revision>28</cp:revision>
  <dcterms:created xsi:type="dcterms:W3CDTF">2016-11-08T00:14:56Z</dcterms:created>
  <dcterms:modified xsi:type="dcterms:W3CDTF">2016-11-08T14:50:46Z</dcterms:modified>
</cp:coreProperties>
</file>