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1383625" cy="30275213"/>
  <p:notesSz cx="6858000" cy="9144000"/>
  <p:defaultTextStyle>
    <a:defPPr>
      <a:defRPr lang="en-US"/>
    </a:defPPr>
    <a:lvl1pPr marL="0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1pPr>
    <a:lvl2pPr marL="1239789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2pPr>
    <a:lvl3pPr marL="2479578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3pPr>
    <a:lvl4pPr marL="3719368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4pPr>
    <a:lvl5pPr marL="4959157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5pPr>
    <a:lvl6pPr marL="6198946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6pPr>
    <a:lvl7pPr marL="7438735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7pPr>
    <a:lvl8pPr marL="8678525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8pPr>
    <a:lvl9pPr marL="9918314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B58E"/>
    <a:srgbClr val="B5A6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04"/>
    <p:restoredTop sz="94666"/>
  </p:normalViewPr>
  <p:slideViewPr>
    <p:cSldViewPr snapToGrid="0" snapToObjects="1">
      <p:cViewPr>
        <p:scale>
          <a:sx n="33" d="100"/>
          <a:sy n="33" d="100"/>
        </p:scale>
        <p:origin x="768" y="-28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Google%20Drive\University%20Work%202015\EERG\EERG%20Questionairre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GB"/>
              <a:t>Student Awareness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1st Year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Sheet1!$C$11:$E$11</c:f>
              <c:strCache>
                <c:ptCount val="3"/>
                <c:pt idx="0">
                  <c:v>Did not know any research groups within the department</c:v>
                </c:pt>
                <c:pt idx="1">
                  <c:v>Could not name a GRP Research Theme</c:v>
                </c:pt>
                <c:pt idx="2">
                  <c:v>Have not been to any of the research webpages</c:v>
                </c:pt>
              </c:strCache>
            </c:strRef>
          </c:cat>
          <c:val>
            <c:numRef>
              <c:f>Sheet1!$C$12:$E$12</c:f>
              <c:numCache>
                <c:formatCode>0%</c:formatCode>
                <c:ptCount val="3"/>
                <c:pt idx="0">
                  <c:v>0.44</c:v>
                </c:pt>
                <c:pt idx="1">
                  <c:v>0.94</c:v>
                </c:pt>
                <c:pt idx="2">
                  <c:v>0.72</c:v>
                </c:pt>
              </c:numCache>
            </c:numRef>
          </c:val>
        </c:ser>
        <c:ser>
          <c:idx val="1"/>
          <c:order val="1"/>
          <c:tx>
            <c:v>2nd Year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Sheet1!$C$11:$E$11</c:f>
              <c:strCache>
                <c:ptCount val="3"/>
                <c:pt idx="0">
                  <c:v>Did not know any research groups within the department</c:v>
                </c:pt>
                <c:pt idx="1">
                  <c:v>Could not name a GRP Research Theme</c:v>
                </c:pt>
                <c:pt idx="2">
                  <c:v>Have not been to any of the research webpages</c:v>
                </c:pt>
              </c:strCache>
            </c:strRef>
          </c:cat>
          <c:val>
            <c:numRef>
              <c:f>Sheet1!$C$13:$E$13</c:f>
              <c:numCache>
                <c:formatCode>0%</c:formatCode>
                <c:ptCount val="3"/>
                <c:pt idx="0">
                  <c:v>0.37</c:v>
                </c:pt>
                <c:pt idx="1">
                  <c:v>0.73</c:v>
                </c:pt>
                <c:pt idx="2">
                  <c:v>0.69491525423728795</c:v>
                </c:pt>
              </c:numCache>
            </c:numRef>
          </c:val>
        </c:ser>
        <c:ser>
          <c:idx val="2"/>
          <c:order val="2"/>
          <c:tx>
            <c:v>3rd Year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Sheet1!$C$11:$E$11</c:f>
              <c:strCache>
                <c:ptCount val="3"/>
                <c:pt idx="0">
                  <c:v>Did not know any research groups within the department</c:v>
                </c:pt>
                <c:pt idx="1">
                  <c:v>Could not name a GRP Research Theme</c:v>
                </c:pt>
                <c:pt idx="2">
                  <c:v>Have not been to any of the research webpages</c:v>
                </c:pt>
              </c:strCache>
            </c:strRef>
          </c:cat>
          <c:val>
            <c:numRef>
              <c:f>Sheet1!$C$14:$E$14</c:f>
              <c:numCache>
                <c:formatCode>0%</c:formatCode>
                <c:ptCount val="3"/>
                <c:pt idx="0">
                  <c:v>0.3</c:v>
                </c:pt>
                <c:pt idx="1">
                  <c:v>0.78</c:v>
                </c:pt>
                <c:pt idx="2">
                  <c:v>0.58823529411764697</c:v>
                </c:pt>
              </c:numCache>
            </c:numRef>
          </c:val>
        </c:ser>
        <c:ser>
          <c:idx val="3"/>
          <c:order val="3"/>
          <c:tx>
            <c:v>4th Year</c:v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Sheet1!$C$11:$E$11</c:f>
              <c:strCache>
                <c:ptCount val="3"/>
                <c:pt idx="0">
                  <c:v>Did not know any research groups within the department</c:v>
                </c:pt>
                <c:pt idx="1">
                  <c:v>Could not name a GRP Research Theme</c:v>
                </c:pt>
                <c:pt idx="2">
                  <c:v>Have not been to any of the research webpages</c:v>
                </c:pt>
              </c:strCache>
            </c:strRef>
          </c:cat>
          <c:val>
            <c:numRef>
              <c:f>Sheet1!$C$15:$E$15</c:f>
              <c:numCache>
                <c:formatCode>0%</c:formatCode>
                <c:ptCount val="3"/>
                <c:pt idx="0">
                  <c:v>0.16</c:v>
                </c:pt>
                <c:pt idx="1">
                  <c:v>0.64</c:v>
                </c:pt>
                <c:pt idx="2">
                  <c:v>0.53846153846153799</c:v>
                </c:pt>
              </c:numCache>
            </c:numRef>
          </c:val>
        </c:ser>
        <c:ser>
          <c:idx val="4"/>
          <c:order val="4"/>
          <c:tx>
            <c:v>5th Year</c:v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Sheet1!$C$11:$E$11</c:f>
              <c:strCache>
                <c:ptCount val="3"/>
                <c:pt idx="0">
                  <c:v>Did not know any research groups within the department</c:v>
                </c:pt>
                <c:pt idx="1">
                  <c:v>Could not name a GRP Research Theme</c:v>
                </c:pt>
                <c:pt idx="2">
                  <c:v>Have not been to any of the research webpages</c:v>
                </c:pt>
              </c:strCache>
            </c:strRef>
          </c:cat>
          <c:val>
            <c:numRef>
              <c:f>Sheet1!$C$16:$E$16</c:f>
              <c:numCache>
                <c:formatCode>0%</c:formatCode>
                <c:ptCount val="3"/>
                <c:pt idx="0">
                  <c:v>0.25</c:v>
                </c:pt>
                <c:pt idx="1">
                  <c:v>0</c:v>
                </c:pt>
                <c:pt idx="2">
                  <c:v>0.75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547332528"/>
        <c:axId val="-547330896"/>
      </c:barChart>
      <c:catAx>
        <c:axId val="-547332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-547330896"/>
        <c:crosses val="autoZero"/>
        <c:auto val="1"/>
        <c:lblAlgn val="ctr"/>
        <c:lblOffset val="100"/>
        <c:noMultiLvlLbl val="0"/>
      </c:catAx>
      <c:valAx>
        <c:axId val="-547330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-547332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24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4954765"/>
            <a:ext cx="18176081" cy="10540259"/>
          </a:xfrm>
        </p:spPr>
        <p:txBody>
          <a:bodyPr anchor="b"/>
          <a:lstStyle>
            <a:lvl1pPr algn="ctr">
              <a:defRPr sz="1403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497"/>
            <a:ext cx="16037719" cy="7309499"/>
          </a:xfrm>
        </p:spPr>
        <p:txBody>
          <a:bodyPr/>
          <a:lstStyle>
            <a:lvl1pPr marL="0" indent="0" algn="ctr">
              <a:buNone/>
              <a:defRPr sz="5612"/>
            </a:lvl1pPr>
            <a:lvl2pPr marL="1069162" indent="0" algn="ctr">
              <a:buNone/>
              <a:defRPr sz="4677"/>
            </a:lvl2pPr>
            <a:lvl3pPr marL="2138324" indent="0" algn="ctr">
              <a:buNone/>
              <a:defRPr sz="4209"/>
            </a:lvl3pPr>
            <a:lvl4pPr marL="3207487" indent="0" algn="ctr">
              <a:buNone/>
              <a:defRPr sz="3742"/>
            </a:lvl4pPr>
            <a:lvl5pPr marL="4276649" indent="0" algn="ctr">
              <a:buNone/>
              <a:defRPr sz="3742"/>
            </a:lvl5pPr>
            <a:lvl6pPr marL="5345811" indent="0" algn="ctr">
              <a:buNone/>
              <a:defRPr sz="3742"/>
            </a:lvl6pPr>
            <a:lvl7pPr marL="6414973" indent="0" algn="ctr">
              <a:buNone/>
              <a:defRPr sz="3742"/>
            </a:lvl7pPr>
            <a:lvl8pPr marL="7484135" indent="0" algn="ctr">
              <a:buNone/>
              <a:defRPr sz="3742"/>
            </a:lvl8pPr>
            <a:lvl9pPr marL="8553298" indent="0" algn="ctr">
              <a:buNone/>
              <a:defRPr sz="3742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415C-BBB7-9E48-AD30-5AE11636933E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CF29-B9E2-D14C-A6BF-78C06B493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736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415C-BBB7-9E48-AD30-5AE11636933E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CF29-B9E2-D14C-A6BF-78C06B493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599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1611875"/>
            <a:ext cx="4610844" cy="256568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1611875"/>
            <a:ext cx="13565237" cy="256568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415C-BBB7-9E48-AD30-5AE11636933E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CF29-B9E2-D14C-A6BF-78C06B493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4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415C-BBB7-9E48-AD30-5AE11636933E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CF29-B9E2-D14C-A6BF-78C06B493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96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7547788"/>
            <a:ext cx="18443377" cy="12593645"/>
          </a:xfrm>
        </p:spPr>
        <p:txBody>
          <a:bodyPr anchor="b"/>
          <a:lstStyle>
            <a:lvl1pPr>
              <a:defRPr sz="1403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20260574"/>
            <a:ext cx="18443377" cy="6622701"/>
          </a:xfrm>
        </p:spPr>
        <p:txBody>
          <a:bodyPr/>
          <a:lstStyle>
            <a:lvl1pPr marL="0" indent="0">
              <a:buNone/>
              <a:defRPr sz="5612">
                <a:solidFill>
                  <a:schemeClr val="tx1"/>
                </a:solidFill>
              </a:defRPr>
            </a:lvl1pPr>
            <a:lvl2pPr marL="1069162" indent="0">
              <a:buNone/>
              <a:defRPr sz="4677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415C-BBB7-9E48-AD30-5AE11636933E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CF29-B9E2-D14C-A6BF-78C06B493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803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8059374"/>
            <a:ext cx="9088041" cy="1920934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59374"/>
            <a:ext cx="9088041" cy="1920934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415C-BBB7-9E48-AD30-5AE11636933E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CF29-B9E2-D14C-A6BF-78C06B493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25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611882"/>
            <a:ext cx="18443377" cy="5851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7421634"/>
            <a:ext cx="9046274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11058863"/>
            <a:ext cx="9046274" cy="162659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7421634"/>
            <a:ext cx="9090826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11058863"/>
            <a:ext cx="9090826" cy="162659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415C-BBB7-9E48-AD30-5AE11636933E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CF29-B9E2-D14C-A6BF-78C06B493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236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415C-BBB7-9E48-AD30-5AE11636933E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CF29-B9E2-D14C-A6BF-78C06B493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8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415C-BBB7-9E48-AD30-5AE11636933E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CF29-B9E2-D14C-A6BF-78C06B493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810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4359077"/>
            <a:ext cx="10825460" cy="21515024"/>
          </a:xfrm>
        </p:spPr>
        <p:txBody>
          <a:bodyPr/>
          <a:lstStyle>
            <a:lvl1pPr>
              <a:defRPr sz="7483"/>
            </a:lvl1pPr>
            <a:lvl2pPr>
              <a:defRPr sz="6548"/>
            </a:lvl2pPr>
            <a:lvl3pPr>
              <a:defRPr sz="5612"/>
            </a:lvl3pPr>
            <a:lvl4pPr>
              <a:defRPr sz="4677"/>
            </a:lvl4pPr>
            <a:lvl5pPr>
              <a:defRPr sz="4677"/>
            </a:lvl5pPr>
            <a:lvl6pPr>
              <a:defRPr sz="4677"/>
            </a:lvl6pPr>
            <a:lvl7pPr>
              <a:defRPr sz="4677"/>
            </a:lvl7pPr>
            <a:lvl8pPr>
              <a:defRPr sz="4677"/>
            </a:lvl8pPr>
            <a:lvl9pPr>
              <a:defRPr sz="46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415C-BBB7-9E48-AD30-5AE11636933E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CF29-B9E2-D14C-A6BF-78C06B493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7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4359077"/>
            <a:ext cx="10825460" cy="21515024"/>
          </a:xfrm>
        </p:spPr>
        <p:txBody>
          <a:bodyPr anchor="t"/>
          <a:lstStyle>
            <a:lvl1pPr marL="0" indent="0">
              <a:buNone/>
              <a:defRPr sz="7483"/>
            </a:lvl1pPr>
            <a:lvl2pPr marL="1069162" indent="0">
              <a:buNone/>
              <a:defRPr sz="6548"/>
            </a:lvl2pPr>
            <a:lvl3pPr marL="2138324" indent="0">
              <a:buNone/>
              <a:defRPr sz="5612"/>
            </a:lvl3pPr>
            <a:lvl4pPr marL="3207487" indent="0">
              <a:buNone/>
              <a:defRPr sz="4677"/>
            </a:lvl4pPr>
            <a:lvl5pPr marL="4276649" indent="0">
              <a:buNone/>
              <a:defRPr sz="4677"/>
            </a:lvl5pPr>
            <a:lvl6pPr marL="5345811" indent="0">
              <a:buNone/>
              <a:defRPr sz="4677"/>
            </a:lvl6pPr>
            <a:lvl7pPr marL="6414973" indent="0">
              <a:buNone/>
              <a:defRPr sz="4677"/>
            </a:lvl7pPr>
            <a:lvl8pPr marL="7484135" indent="0">
              <a:buNone/>
              <a:defRPr sz="4677"/>
            </a:lvl8pPr>
            <a:lvl9pPr marL="8553298" indent="0">
              <a:buNone/>
              <a:defRPr sz="4677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7415C-BBB7-9E48-AD30-5AE11636933E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CF29-B9E2-D14C-A6BF-78C06B493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81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1611882"/>
            <a:ext cx="1844337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8059374"/>
            <a:ext cx="1844337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7415C-BBB7-9E48-AD30-5AE11636933E}" type="datetimeFigureOut">
              <a:rPr lang="en-US" smtClean="0"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4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6CF29-B9E2-D14C-A6BF-78C06B493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65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38324" rtl="0" eaLnBrk="1" latinLnBrk="0" hangingPunct="1">
        <a:lnSpc>
          <a:spcPct val="90000"/>
        </a:lnSpc>
        <a:spcBef>
          <a:spcPct val="0"/>
        </a:spcBef>
        <a:buNone/>
        <a:defRPr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0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8712370" y="28593"/>
            <a:ext cx="2658516" cy="1762712"/>
          </a:xfrm>
          <a:prstGeom prst="rect">
            <a:avLst/>
          </a:prstGeom>
        </p:spPr>
      </p:pic>
      <p:sp>
        <p:nvSpPr>
          <p:cNvPr id="77" name="Rounded Rectangular Callout 76"/>
          <p:cNvSpPr/>
          <p:nvPr/>
        </p:nvSpPr>
        <p:spPr>
          <a:xfrm>
            <a:off x="15274612" y="21483742"/>
            <a:ext cx="5480033" cy="2383283"/>
          </a:xfrm>
          <a:prstGeom prst="wedgeRoundRectCallout">
            <a:avLst>
              <a:gd name="adj1" fmla="val 57251"/>
              <a:gd name="adj2" fmla="val 34799"/>
              <a:gd name="adj3" fmla="val 16667"/>
            </a:avLst>
          </a:prstGeom>
          <a:solidFill>
            <a:srgbClr val="F1B58E">
              <a:alpha val="50000"/>
            </a:srgbClr>
          </a:solidFill>
        </p:spPr>
        <p:txBody>
          <a:bodyPr wrap="square">
            <a:spAutoFit/>
          </a:bodyPr>
          <a:lstStyle/>
          <a:p>
            <a:pPr algn="ctr"/>
            <a:endParaRPr lang="en-US" sz="3800" i="1" dirty="0"/>
          </a:p>
        </p:txBody>
      </p:sp>
      <p:sp>
        <p:nvSpPr>
          <p:cNvPr id="74" name="Rounded Rectangular Callout 73"/>
          <p:cNvSpPr/>
          <p:nvPr/>
        </p:nvSpPr>
        <p:spPr>
          <a:xfrm>
            <a:off x="16275952" y="18027857"/>
            <a:ext cx="4912448" cy="1908000"/>
          </a:xfrm>
          <a:prstGeom prst="wedgeRoundRectCallout">
            <a:avLst>
              <a:gd name="adj1" fmla="val 40565"/>
              <a:gd name="adj2" fmla="val -74114"/>
              <a:gd name="adj3" fmla="val 16667"/>
            </a:avLst>
          </a:prstGeom>
          <a:solidFill>
            <a:srgbClr val="F1B58E">
              <a:alpha val="50000"/>
            </a:srgbClr>
          </a:solidFill>
        </p:spPr>
        <p:txBody>
          <a:bodyPr wrap="square">
            <a:spAutoFit/>
          </a:bodyPr>
          <a:lstStyle/>
          <a:p>
            <a:pPr algn="ctr"/>
            <a:endParaRPr lang="en-US" sz="3800" i="1" dirty="0"/>
          </a:p>
        </p:txBody>
      </p:sp>
      <p:sp>
        <p:nvSpPr>
          <p:cNvPr id="73" name="Rounded Rectangular Callout 72"/>
          <p:cNvSpPr/>
          <p:nvPr/>
        </p:nvSpPr>
        <p:spPr>
          <a:xfrm>
            <a:off x="15114965" y="15439688"/>
            <a:ext cx="4371643" cy="2484000"/>
          </a:xfrm>
          <a:prstGeom prst="wedgeRoundRectCallout">
            <a:avLst>
              <a:gd name="adj1" fmla="val 71634"/>
              <a:gd name="adj2" fmla="val 5045"/>
              <a:gd name="adj3" fmla="val 16667"/>
            </a:avLst>
          </a:prstGeom>
          <a:solidFill>
            <a:srgbClr val="F1B58E">
              <a:alpha val="50000"/>
            </a:srgbClr>
          </a:solidFill>
        </p:spPr>
        <p:txBody>
          <a:bodyPr wrap="square">
            <a:spAutoFit/>
          </a:bodyPr>
          <a:lstStyle/>
          <a:p>
            <a:pPr algn="ctr"/>
            <a:endParaRPr lang="en-US" sz="3800" i="1" dirty="0"/>
          </a:p>
        </p:txBody>
      </p:sp>
      <p:sp>
        <p:nvSpPr>
          <p:cNvPr id="68" name="Rounded Rectangular Callout 67"/>
          <p:cNvSpPr/>
          <p:nvPr/>
        </p:nvSpPr>
        <p:spPr>
          <a:xfrm>
            <a:off x="15966131" y="13804932"/>
            <a:ext cx="5230752" cy="1525801"/>
          </a:xfrm>
          <a:prstGeom prst="wedgeRoundRectCallout">
            <a:avLst>
              <a:gd name="adj1" fmla="val 41271"/>
              <a:gd name="adj2" fmla="val 71653"/>
              <a:gd name="adj3" fmla="val 16667"/>
            </a:avLst>
          </a:prstGeom>
          <a:solidFill>
            <a:srgbClr val="F1B58E">
              <a:alpha val="50000"/>
            </a:srgbClr>
          </a:solidFill>
        </p:spPr>
        <p:txBody>
          <a:bodyPr wrap="square">
            <a:spAutoFit/>
          </a:bodyPr>
          <a:lstStyle/>
          <a:p>
            <a:pPr algn="ctr"/>
            <a:endParaRPr lang="en-US" sz="38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16008" y="1908340"/>
            <a:ext cx="21383626" cy="11030068"/>
          </a:xfrm>
          <a:prstGeom prst="rect">
            <a:avLst/>
          </a:prstGeom>
        </p:spPr>
      </p:pic>
      <p:sp>
        <p:nvSpPr>
          <p:cNvPr id="124" name="Rounded Rectangle 123"/>
          <p:cNvSpPr/>
          <p:nvPr/>
        </p:nvSpPr>
        <p:spPr>
          <a:xfrm>
            <a:off x="13881498" y="26799293"/>
            <a:ext cx="6838578" cy="2965365"/>
          </a:xfrm>
          <a:prstGeom prst="roundRect">
            <a:avLst/>
          </a:prstGeom>
          <a:solidFill>
            <a:srgbClr val="F1B5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ounded Rectangle 84"/>
          <p:cNvSpPr/>
          <p:nvPr/>
        </p:nvSpPr>
        <p:spPr>
          <a:xfrm>
            <a:off x="9529256" y="9818208"/>
            <a:ext cx="6623617" cy="2510639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ounded Rectangle 100"/>
          <p:cNvSpPr/>
          <p:nvPr/>
        </p:nvSpPr>
        <p:spPr>
          <a:xfrm>
            <a:off x="196028" y="3997465"/>
            <a:ext cx="8829383" cy="8656033"/>
          </a:xfrm>
          <a:prstGeom prst="roundRect">
            <a:avLst>
              <a:gd name="adj" fmla="val 12237"/>
            </a:avLst>
          </a:prstGeom>
          <a:solidFill>
            <a:srgbClr val="F1B58E">
              <a:alpha val="74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4400" dirty="0">
              <a:solidFill>
                <a:schemeClr val="tx1"/>
              </a:solidFill>
              <a:effectLst/>
              <a:latin typeface="Calibri" charset="0"/>
              <a:ea typeface="Calibri" charset="0"/>
              <a:cs typeface="Times New Roman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7420901" y="3074096"/>
            <a:ext cx="3767498" cy="5743352"/>
            <a:chOff x="17161970" y="936766"/>
            <a:chExt cx="4221655" cy="5955706"/>
          </a:xfrm>
        </p:grpSpPr>
        <p:sp>
          <p:nvSpPr>
            <p:cNvPr id="9" name="Rounded Rectangle 8"/>
            <p:cNvSpPr/>
            <p:nvPr/>
          </p:nvSpPr>
          <p:spPr>
            <a:xfrm>
              <a:off x="17161970" y="3218541"/>
              <a:ext cx="4221655" cy="1392156"/>
            </a:xfrm>
            <a:prstGeom prst="roundRect">
              <a:avLst/>
            </a:prstGeom>
            <a:solidFill>
              <a:srgbClr val="F1B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smtClean="0">
                  <a:solidFill>
                    <a:schemeClr val="bg2">
                      <a:lumMod val="25000"/>
                    </a:schemeClr>
                  </a:solidFill>
                </a:rPr>
                <a:t>Year 3 Project</a:t>
              </a:r>
              <a:endParaRPr lang="en-US" sz="40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7161970" y="5500316"/>
              <a:ext cx="4221655" cy="1392156"/>
            </a:xfrm>
            <a:prstGeom prst="roundRect">
              <a:avLst/>
            </a:prstGeom>
            <a:solidFill>
              <a:srgbClr val="F1B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smtClean="0">
                  <a:solidFill>
                    <a:schemeClr val="bg2">
                      <a:lumMod val="25000"/>
                    </a:schemeClr>
                  </a:solidFill>
                </a:rPr>
                <a:t>Year 4 </a:t>
              </a:r>
              <a:r>
                <a:rPr lang="en-US" sz="4000" dirty="0" smtClean="0">
                  <a:solidFill>
                    <a:schemeClr val="bg2">
                      <a:lumMod val="25000"/>
                    </a:schemeClr>
                  </a:solidFill>
                </a:rPr>
                <a:t>Project</a:t>
              </a:r>
              <a:endParaRPr lang="en-US" sz="40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7161970" y="936766"/>
              <a:ext cx="4221655" cy="1392156"/>
            </a:xfrm>
            <a:prstGeom prst="roundRect">
              <a:avLst/>
            </a:prstGeom>
            <a:solidFill>
              <a:srgbClr val="F1B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>
                  <a:solidFill>
                    <a:schemeClr val="bg2">
                      <a:lumMod val="25000"/>
                    </a:schemeClr>
                  </a:solidFill>
                </a:rPr>
                <a:t>Open Day</a:t>
              </a:r>
              <a:endParaRPr lang="en-US" sz="40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5" name="Down Arrow 14"/>
            <p:cNvSpPr/>
            <p:nvPr/>
          </p:nvSpPr>
          <p:spPr>
            <a:xfrm>
              <a:off x="18736495" y="2226582"/>
              <a:ext cx="1072604" cy="1125560"/>
            </a:xfrm>
            <a:prstGeom prst="downArrow">
              <a:avLst/>
            </a:prstGeom>
            <a:solidFill>
              <a:srgbClr val="F1B58E"/>
            </a:solidFill>
            <a:ln>
              <a:solidFill>
                <a:srgbClr val="F1B5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6" name="Down Arrow 15"/>
            <p:cNvSpPr/>
            <p:nvPr/>
          </p:nvSpPr>
          <p:spPr>
            <a:xfrm>
              <a:off x="18736495" y="4441253"/>
              <a:ext cx="1072604" cy="1125560"/>
            </a:xfrm>
            <a:prstGeom prst="downArrow">
              <a:avLst/>
            </a:prstGeom>
            <a:solidFill>
              <a:srgbClr val="F1B58E"/>
            </a:solidFill>
            <a:ln>
              <a:solidFill>
                <a:srgbClr val="F1B5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cxnSp>
        <p:nvCxnSpPr>
          <p:cNvPr id="20" name="Straight Connector 19"/>
          <p:cNvCxnSpPr/>
          <p:nvPr/>
        </p:nvCxnSpPr>
        <p:spPr>
          <a:xfrm flipH="1" flipV="1">
            <a:off x="8684175" y="4175040"/>
            <a:ext cx="11934978" cy="59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654493" y="2881767"/>
            <a:ext cx="94823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/>
              <a:t>“After </a:t>
            </a:r>
            <a:r>
              <a:rPr lang="en-US" sz="4000" i="1" dirty="0" smtClean="0"/>
              <a:t>the open day I never saw or heard about the research labs again” – </a:t>
            </a:r>
            <a:r>
              <a:rPr lang="en-US" sz="4000" i="1" dirty="0" smtClean="0"/>
              <a:t>Finalist </a:t>
            </a:r>
            <a:endParaRPr lang="en-US" sz="4000" i="1" dirty="0"/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9268829" y="6453629"/>
            <a:ext cx="10993912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250733" y="7163909"/>
            <a:ext cx="93043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/>
              <a:t>“I </a:t>
            </a:r>
            <a:r>
              <a:rPr lang="en-US" sz="4000" i="1" dirty="0" smtClean="0"/>
              <a:t>would like to see more experimental research </a:t>
            </a:r>
            <a:r>
              <a:rPr lang="en-US" sz="4000" i="1" dirty="0" smtClean="0"/>
              <a:t>projects” </a:t>
            </a:r>
            <a:r>
              <a:rPr lang="en-US" sz="4000" i="1" dirty="0" smtClean="0"/>
              <a:t>– </a:t>
            </a:r>
            <a:r>
              <a:rPr lang="en-US" sz="4000" i="1" dirty="0" smtClean="0"/>
              <a:t>External </a:t>
            </a:r>
            <a:r>
              <a:rPr lang="en-US" sz="4000" i="1" dirty="0"/>
              <a:t>E</a:t>
            </a:r>
            <a:r>
              <a:rPr lang="en-US" sz="4000" i="1" dirty="0" smtClean="0"/>
              <a:t>xaminer</a:t>
            </a:r>
            <a:endParaRPr lang="en-US" sz="4000" i="1" dirty="0"/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9250733" y="8453555"/>
            <a:ext cx="11368420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9146086" y="4528983"/>
            <a:ext cx="82055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/>
              <a:t>“I </a:t>
            </a:r>
            <a:r>
              <a:rPr lang="en-US" sz="4000" i="1" dirty="0" smtClean="0"/>
              <a:t>would like to know more about the research being done to help me choose a </a:t>
            </a:r>
            <a:r>
              <a:rPr lang="en-US" sz="4000" i="1" dirty="0" smtClean="0"/>
              <a:t>project” </a:t>
            </a:r>
            <a:r>
              <a:rPr lang="en-US" sz="4000" i="1" dirty="0" smtClean="0"/>
              <a:t>– </a:t>
            </a:r>
            <a:r>
              <a:rPr lang="en-US" sz="4000" i="1" dirty="0" smtClean="0"/>
              <a:t>Third </a:t>
            </a:r>
            <a:r>
              <a:rPr lang="en-US" sz="4000" i="1" dirty="0"/>
              <a:t>Y</a:t>
            </a:r>
            <a:r>
              <a:rPr lang="en-US" sz="4000" i="1" dirty="0" smtClean="0"/>
              <a:t>ear </a:t>
            </a:r>
            <a:r>
              <a:rPr lang="en-US" sz="4000" i="1" dirty="0"/>
              <a:t>S</a:t>
            </a:r>
            <a:r>
              <a:rPr lang="en-US" sz="4000" i="1" dirty="0" smtClean="0"/>
              <a:t>tudent</a:t>
            </a:r>
            <a:endParaRPr lang="en-US" sz="4000" i="1" dirty="0"/>
          </a:p>
        </p:txBody>
      </p:sp>
      <p:graphicFrame>
        <p:nvGraphicFramePr>
          <p:cNvPr id="44" name="Chart 43"/>
          <p:cNvGraphicFramePr/>
          <p:nvPr>
            <p:extLst>
              <p:ext uri="{D42A27DB-BD31-4B8C-83A1-F6EECF244321}">
                <p14:modId xmlns:p14="http://schemas.microsoft.com/office/powerpoint/2010/main" val="1338355311"/>
              </p:ext>
            </p:extLst>
          </p:nvPr>
        </p:nvGraphicFramePr>
        <p:xfrm>
          <a:off x="156731" y="16878996"/>
          <a:ext cx="6759631" cy="7401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695786"/>
              </p:ext>
            </p:extLst>
          </p:nvPr>
        </p:nvGraphicFramePr>
        <p:xfrm>
          <a:off x="7132658" y="14257213"/>
          <a:ext cx="7588576" cy="10023313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15790"/>
                <a:gridCol w="5261177"/>
                <a:gridCol w="2111609"/>
              </a:tblGrid>
              <a:tr h="490701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600" dirty="0" smtClean="0">
                          <a:effectLst/>
                        </a:rPr>
                        <a:t>Thoughts</a:t>
                      </a:r>
                      <a:endParaRPr lang="en-US" sz="2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0120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600">
                          <a:effectLst/>
                        </a:rPr>
                        <a:t>A</a:t>
                      </a:r>
                      <a:endParaRPr lang="en-US" sz="26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“I know about the different research themes within Warwick”</a:t>
                      </a:r>
                      <a:endParaRPr lang="en-US" sz="2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 smtClean="0">
                          <a:effectLst/>
                        </a:rPr>
                        <a:t>76% Disagree</a:t>
                      </a:r>
                      <a:endParaRPr lang="en-US" sz="2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5333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600">
                          <a:effectLst/>
                        </a:rPr>
                        <a:t>B</a:t>
                      </a:r>
                      <a:endParaRPr lang="en-US" sz="26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“The department gives me a lot of information about different research themes within Warwick”</a:t>
                      </a:r>
                      <a:endParaRPr lang="en-US" sz="2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 smtClean="0">
                          <a:effectLst/>
                        </a:rPr>
                        <a:t>85% Disagree</a:t>
                      </a:r>
                      <a:endParaRPr lang="en-US" sz="2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5333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600">
                          <a:effectLst/>
                        </a:rPr>
                        <a:t>C</a:t>
                      </a:r>
                      <a:endParaRPr lang="en-US" sz="26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"I know what area of research I would like to do for my final year dissertation/project"</a:t>
                      </a:r>
                      <a:endParaRPr lang="en-US" sz="2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 smtClean="0">
                          <a:effectLst/>
                        </a:rPr>
                        <a:t>66% Disagree</a:t>
                      </a:r>
                      <a:endParaRPr lang="en-US" sz="2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0120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600">
                          <a:effectLst/>
                        </a:rPr>
                        <a:t>D</a:t>
                      </a:r>
                      <a:endParaRPr lang="en-US" sz="26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“I proactively attend different research seminars”</a:t>
                      </a:r>
                      <a:endParaRPr lang="en-US" sz="2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 smtClean="0">
                          <a:effectLst/>
                        </a:rPr>
                        <a:t>86% Disagree</a:t>
                      </a:r>
                      <a:endParaRPr lang="en-US" sz="2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0120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600">
                          <a:effectLst/>
                        </a:rPr>
                        <a:t>E</a:t>
                      </a:r>
                      <a:endParaRPr lang="en-US" sz="26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“I would be interested in attending a mini research rotation to learn more.” </a:t>
                      </a:r>
                      <a:endParaRPr lang="en-US" sz="2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 smtClean="0">
                          <a:effectLst/>
                        </a:rPr>
                        <a:t>86% Agree</a:t>
                      </a:r>
                      <a:endParaRPr lang="en-US" sz="2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0120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600">
                          <a:effectLst/>
                        </a:rPr>
                        <a:t>F</a:t>
                      </a:r>
                      <a:endParaRPr lang="en-US" sz="26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“I would be interested in learning different research skills”</a:t>
                      </a:r>
                      <a:endParaRPr lang="en-US" sz="2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 smtClean="0">
                          <a:effectLst/>
                        </a:rPr>
                        <a:t>89% Agree</a:t>
                      </a:r>
                      <a:endParaRPr lang="en-US" sz="2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5333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600">
                          <a:effectLst/>
                        </a:rPr>
                        <a:t>G</a:t>
                      </a:r>
                      <a:endParaRPr lang="en-US" sz="26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“I would like to attend more demonstrations and seminars within different areas of research” </a:t>
                      </a:r>
                      <a:endParaRPr lang="en-US" sz="2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 smtClean="0">
                          <a:effectLst/>
                        </a:rPr>
                        <a:t>88% Agree</a:t>
                      </a:r>
                      <a:endParaRPr lang="en-US" sz="2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490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600">
                          <a:effectLst/>
                        </a:rPr>
                        <a:t>H</a:t>
                      </a:r>
                      <a:endParaRPr lang="en-US" sz="26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“I am interested in a career in research”</a:t>
                      </a:r>
                      <a:endParaRPr lang="en-US" sz="2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 smtClean="0">
                          <a:effectLst/>
                        </a:rPr>
                        <a:t>40% Agree</a:t>
                      </a:r>
                      <a:endParaRPr lang="en-US" sz="2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3" name="Rectangle 62"/>
          <p:cNvSpPr/>
          <p:nvPr/>
        </p:nvSpPr>
        <p:spPr>
          <a:xfrm>
            <a:off x="-112241" y="13825146"/>
            <a:ext cx="5928488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7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215 </a:t>
            </a: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>Survey Responses</a:t>
            </a:r>
            <a:r>
              <a:rPr lang="en-US" sz="7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en-GB" sz="70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9047784" y="10180429"/>
            <a:ext cx="7463480" cy="1917515"/>
            <a:chOff x="9578727" y="10239423"/>
            <a:chExt cx="7463480" cy="1917515"/>
          </a:xfrm>
        </p:grpSpPr>
        <p:sp>
          <p:nvSpPr>
            <p:cNvPr id="64" name="Rectangle 63"/>
            <p:cNvSpPr/>
            <p:nvPr/>
          </p:nvSpPr>
          <p:spPr>
            <a:xfrm>
              <a:off x="10144359" y="10852333"/>
              <a:ext cx="6502664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GB" sz="40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Weekly Seminar</a:t>
              </a:r>
              <a:endParaRPr lang="en-GB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9578727" y="10239423"/>
              <a:ext cx="7463480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GB" sz="40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Research Webpage</a:t>
              </a:r>
              <a:endParaRPr lang="en-GB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0023406" y="11449052"/>
              <a:ext cx="6783488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GB" sz="40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Matched Funding</a:t>
              </a:r>
              <a:endParaRPr lang="en-GB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cxnSp>
        <p:nvCxnSpPr>
          <p:cNvPr id="67" name="Straight Connector 66"/>
          <p:cNvCxnSpPr/>
          <p:nvPr/>
        </p:nvCxnSpPr>
        <p:spPr>
          <a:xfrm flipH="1">
            <a:off x="67668" y="12977500"/>
            <a:ext cx="21168000" cy="1790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Picture 6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52972" y="23933830"/>
            <a:ext cx="5667104" cy="1120492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16218756" y="24612858"/>
            <a:ext cx="386304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i="1" dirty="0" smtClean="0">
                <a:solidFill>
                  <a:schemeClr val="bg2">
                    <a:lumMod val="25000"/>
                  </a:schemeClr>
                </a:solidFill>
              </a:rPr>
              <a:t>University Careers Page</a:t>
            </a:r>
            <a:endParaRPr lang="en-US" sz="3000" i="1" dirty="0"/>
          </a:p>
        </p:txBody>
      </p:sp>
      <p:sp>
        <p:nvSpPr>
          <p:cNvPr id="71" name="Rectangle 70"/>
          <p:cNvSpPr/>
          <p:nvPr/>
        </p:nvSpPr>
        <p:spPr>
          <a:xfrm>
            <a:off x="15322335" y="21451417"/>
            <a:ext cx="5554791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800" i="1" dirty="0" smtClean="0">
                <a:solidFill>
                  <a:schemeClr val="accent3">
                    <a:lumMod val="50000"/>
                  </a:schemeClr>
                </a:solidFill>
              </a:rPr>
              <a:t>“I do not know how to get a PHD, the University Careers page puts me off” summer research intern</a:t>
            </a:r>
            <a:endParaRPr lang="en-US" sz="38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16506303" y="8902044"/>
            <a:ext cx="4569397" cy="3852000"/>
          </a:xfrm>
          <a:prstGeom prst="roundRect">
            <a:avLst/>
          </a:prstGeom>
          <a:solidFill>
            <a:srgbClr val="F1B58E"/>
          </a:solidFill>
        </p:spPr>
        <p:txBody>
          <a:bodyPr wrap="square">
            <a:spAutoFit/>
          </a:bodyPr>
          <a:lstStyle/>
          <a:p>
            <a:pPr algn="ctr"/>
            <a:r>
              <a:rPr lang="en-US" sz="3800" i="1" dirty="0" smtClean="0"/>
              <a:t>”The department </a:t>
            </a:r>
            <a:r>
              <a:rPr lang="en-US" sz="3800" b="1" i="1" dirty="0" smtClean="0"/>
              <a:t>does not give me any information</a:t>
            </a:r>
            <a:r>
              <a:rPr lang="en-US" sz="3800" i="1" dirty="0" smtClean="0"/>
              <a:t> about research or PhD funding” finallist</a:t>
            </a:r>
            <a:endParaRPr lang="en-US" sz="3800" i="1" dirty="0"/>
          </a:p>
        </p:txBody>
      </p:sp>
      <p:cxnSp>
        <p:nvCxnSpPr>
          <p:cNvPr id="75" name="Straight Connector 74"/>
          <p:cNvCxnSpPr/>
          <p:nvPr/>
        </p:nvCxnSpPr>
        <p:spPr>
          <a:xfrm flipH="1">
            <a:off x="206479" y="25233660"/>
            <a:ext cx="20877126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>
            <a:off x="1568071" y="14946759"/>
            <a:ext cx="4032000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15345563" y="13029059"/>
            <a:ext cx="64381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>URSS &amp; WMG Internships</a:t>
            </a:r>
            <a:endParaRPr lang="en-US" sz="4000" dirty="0"/>
          </a:p>
        </p:txBody>
      </p:sp>
      <p:cxnSp>
        <p:nvCxnSpPr>
          <p:cNvPr id="88" name="Straight Connector 87"/>
          <p:cNvCxnSpPr/>
          <p:nvPr/>
        </p:nvCxnSpPr>
        <p:spPr>
          <a:xfrm flipH="1" flipV="1">
            <a:off x="15471748" y="13728007"/>
            <a:ext cx="5187389" cy="8938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/>
          <p:cNvSpPr/>
          <p:nvPr/>
        </p:nvSpPr>
        <p:spPr>
          <a:xfrm>
            <a:off x="14817324" y="20072940"/>
            <a:ext cx="2135149" cy="116955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7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40%</a:t>
            </a:r>
            <a:endParaRPr lang="en-GB" sz="70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16691793" y="19893651"/>
            <a:ext cx="426849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>Interested in a career in research</a:t>
            </a:r>
            <a:endParaRPr lang="en-US" sz="4000" dirty="0"/>
          </a:p>
        </p:txBody>
      </p:sp>
      <p:cxnSp>
        <p:nvCxnSpPr>
          <p:cNvPr id="92" name="Straight Connector 91"/>
          <p:cNvCxnSpPr/>
          <p:nvPr/>
        </p:nvCxnSpPr>
        <p:spPr>
          <a:xfrm flipH="1" flipV="1">
            <a:off x="15404555" y="21252954"/>
            <a:ext cx="5187389" cy="8938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/>
          <p:cNvSpPr/>
          <p:nvPr/>
        </p:nvSpPr>
        <p:spPr>
          <a:xfrm>
            <a:off x="15274613" y="15414264"/>
            <a:ext cx="421199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dirty="0" smtClean="0">
                <a:solidFill>
                  <a:schemeClr val="accent3">
                    <a:lumMod val="50000"/>
                  </a:schemeClr>
                </a:solidFill>
              </a:rPr>
              <a:t>“It </a:t>
            </a:r>
            <a:r>
              <a:rPr lang="en-US" sz="4000" i="1" dirty="0" smtClean="0">
                <a:solidFill>
                  <a:schemeClr val="accent3">
                    <a:lumMod val="50000"/>
                  </a:schemeClr>
                </a:solidFill>
              </a:rPr>
              <a:t>f</a:t>
            </a:r>
            <a:r>
              <a:rPr lang="en-US" sz="4000" i="1" dirty="0" smtClean="0">
                <a:solidFill>
                  <a:schemeClr val="accent3">
                    <a:lumMod val="50000"/>
                  </a:schemeClr>
                </a:solidFill>
              </a:rPr>
              <a:t>ocused </a:t>
            </a:r>
            <a:r>
              <a:rPr lang="en-US" sz="4000" i="1" dirty="0" smtClean="0">
                <a:solidFill>
                  <a:schemeClr val="accent3">
                    <a:lumMod val="50000"/>
                  </a:schemeClr>
                </a:solidFill>
              </a:rPr>
              <a:t>on project deliverables rather than learning outcomes”</a:t>
            </a:r>
            <a:endParaRPr lang="en-US" sz="40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16176366" y="13906145"/>
            <a:ext cx="59858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dirty="0" smtClean="0">
                <a:solidFill>
                  <a:schemeClr val="accent3">
                    <a:lumMod val="50000"/>
                  </a:schemeClr>
                </a:solidFill>
              </a:rPr>
              <a:t>“I was able to learn so much for myself”</a:t>
            </a:r>
            <a:endParaRPr lang="en-US" sz="40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14151658" y="26974626"/>
            <a:ext cx="66029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200" i="1" dirty="0" smtClean="0">
                <a:effectLst/>
                <a:latin typeface="Calibri" charset="0"/>
                <a:ea typeface="Calibri" charset="0"/>
                <a:cs typeface="Times New Roman" charset="0"/>
              </a:rPr>
              <a:t>The summer research internship is akin to the </a:t>
            </a:r>
            <a:r>
              <a:rPr lang="en-GB" sz="4200" b="1" i="1" dirty="0" smtClean="0">
                <a:effectLst/>
                <a:latin typeface="Calibri" charset="0"/>
                <a:ea typeface="Calibri" charset="0"/>
                <a:cs typeface="Times New Roman" charset="0"/>
              </a:rPr>
              <a:t>best problem based learning experience </a:t>
            </a:r>
            <a:r>
              <a:rPr lang="en-GB" sz="4200" i="1" dirty="0" smtClean="0">
                <a:effectLst/>
                <a:latin typeface="Calibri" charset="0"/>
                <a:ea typeface="Calibri" charset="0"/>
                <a:cs typeface="Times New Roman" charset="0"/>
              </a:rPr>
              <a:t>(C Lucas)</a:t>
            </a:r>
            <a:endParaRPr lang="en-US" sz="4200" dirty="0"/>
          </a:p>
        </p:txBody>
      </p:sp>
      <p:sp>
        <p:nvSpPr>
          <p:cNvPr id="100" name="Rounded Rectangle 99"/>
          <p:cNvSpPr/>
          <p:nvPr/>
        </p:nvSpPr>
        <p:spPr>
          <a:xfrm>
            <a:off x="1584557" y="3393810"/>
            <a:ext cx="5917693" cy="845542"/>
          </a:xfrm>
          <a:prstGeom prst="roundRect">
            <a:avLst/>
          </a:prstGeom>
          <a:solidFill>
            <a:srgbClr val="F1B58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Research-led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Teaching</a:t>
            </a:r>
            <a:endParaRPr lang="en-US" dirty="0" smtClean="0"/>
          </a:p>
        </p:txBody>
      </p:sp>
      <p:sp>
        <p:nvSpPr>
          <p:cNvPr id="102" name="Rectangle 101"/>
          <p:cNvSpPr/>
          <p:nvPr/>
        </p:nvSpPr>
        <p:spPr>
          <a:xfrm>
            <a:off x="-156347" y="147562"/>
            <a:ext cx="177901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chemeClr val="bg2">
                    <a:lumMod val="25000"/>
                  </a:schemeClr>
                </a:solidFill>
              </a:rPr>
              <a:t>Student 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</a:rPr>
              <a:t>Knowledge</a:t>
            </a:r>
            <a:r>
              <a:rPr lang="en-US" sz="4800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</a:rPr>
              <a:t>Appreciation</a:t>
            </a:r>
            <a:r>
              <a:rPr lang="en-US" sz="4800" dirty="0" smtClean="0">
                <a:solidFill>
                  <a:schemeClr val="bg2">
                    <a:lumMod val="25000"/>
                  </a:schemeClr>
                </a:solidFill>
              </a:rPr>
              <a:t> and 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</a:rPr>
              <a:t>Experience</a:t>
            </a:r>
            <a:r>
              <a:rPr lang="en-US" sz="4800" dirty="0" smtClean="0">
                <a:solidFill>
                  <a:schemeClr val="bg2">
                    <a:lumMod val="25000"/>
                  </a:schemeClr>
                </a:solidFill>
              </a:rPr>
              <a:t> of Research in the School of Engineering. 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</a:rPr>
              <a:t>Dr Claire Lucas, Disha Naik, Yung-Yu Lau</a:t>
            </a:r>
            <a:endParaRPr lang="en-US" sz="3600" dirty="0"/>
          </a:p>
        </p:txBody>
      </p:sp>
      <p:cxnSp>
        <p:nvCxnSpPr>
          <p:cNvPr id="103" name="Straight Connector 102"/>
          <p:cNvCxnSpPr/>
          <p:nvPr/>
        </p:nvCxnSpPr>
        <p:spPr>
          <a:xfrm flipH="1">
            <a:off x="89564" y="1894204"/>
            <a:ext cx="1842394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/>
          <p:cNvSpPr/>
          <p:nvPr/>
        </p:nvSpPr>
        <p:spPr>
          <a:xfrm>
            <a:off x="612989" y="4272667"/>
            <a:ext cx="8412422" cy="8268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4200" i="1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Times New Roman" charset="0"/>
              </a:rPr>
              <a:t>Research </a:t>
            </a:r>
            <a:r>
              <a:rPr lang="en-GB" sz="4200" b="1" i="1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Times New Roman" charset="0"/>
              </a:rPr>
              <a:t>progresses at the boundaries </a:t>
            </a:r>
            <a:r>
              <a:rPr lang="en-GB" sz="4200" i="1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Times New Roman" charset="0"/>
              </a:rPr>
              <a:t>and </a:t>
            </a:r>
            <a:r>
              <a:rPr lang="en-GB" sz="4200" b="1" i="1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Times New Roman" charset="0"/>
              </a:rPr>
              <a:t>overlaps between disciplines</a:t>
            </a:r>
            <a:r>
              <a:rPr lang="en-GB" sz="4200" i="1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Times New Roman" charset="0"/>
              </a:rPr>
              <a:t>. Following a common-two years of material defined by the QAA subject benchmark, 3</a:t>
            </a:r>
            <a:r>
              <a:rPr lang="en-GB" sz="4200" i="1" baseline="30000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Times New Roman" charset="0"/>
              </a:rPr>
              <a:t>rd</a:t>
            </a:r>
            <a:r>
              <a:rPr lang="en-GB" sz="4200" i="1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Times New Roman" charset="0"/>
              </a:rPr>
              <a:t> and 4</a:t>
            </a:r>
            <a:r>
              <a:rPr lang="en-GB" sz="4200" i="1" baseline="30000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Times New Roman" charset="0"/>
              </a:rPr>
              <a:t>th</a:t>
            </a:r>
            <a:r>
              <a:rPr lang="en-GB" sz="4200" i="1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Times New Roman" charset="0"/>
              </a:rPr>
              <a:t> year teaching is allowed to </a:t>
            </a:r>
            <a:r>
              <a:rPr lang="en-GB" sz="4200" b="1" i="1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Times New Roman" charset="0"/>
              </a:rPr>
              <a:t>strategically, thematically &amp; operationally  align with the research streams</a:t>
            </a:r>
            <a:r>
              <a:rPr lang="en-GB" sz="4200" i="1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Times New Roman" charset="0"/>
              </a:rPr>
              <a:t>. This is deemed to be a significant  benefit of a </a:t>
            </a:r>
            <a:r>
              <a:rPr lang="en-GB" sz="4200" b="1" i="1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Times New Roman" charset="0"/>
              </a:rPr>
              <a:t>research-led Russell-Group education</a:t>
            </a:r>
            <a:r>
              <a:rPr lang="en-GB" sz="4200" i="1" dirty="0" smtClean="0"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Times New Roman" charset="0"/>
              </a:rPr>
              <a:t>. (C Lucas)</a:t>
            </a:r>
            <a:endParaRPr lang="en-US" sz="4200" dirty="0">
              <a:solidFill>
                <a:schemeClr val="tx1"/>
              </a:solidFill>
              <a:effectLst/>
              <a:latin typeface="Calibri" charset="0"/>
              <a:ea typeface="Calibri" charset="0"/>
              <a:cs typeface="Times New Roman" charset="0"/>
            </a:endParaRPr>
          </a:p>
        </p:txBody>
      </p:sp>
      <p:sp>
        <p:nvSpPr>
          <p:cNvPr id="115" name="Rounded Rectangle 114"/>
          <p:cNvSpPr/>
          <p:nvPr/>
        </p:nvSpPr>
        <p:spPr>
          <a:xfrm>
            <a:off x="25369" y="2015243"/>
            <a:ext cx="14596015" cy="874410"/>
          </a:xfrm>
          <a:prstGeom prst="roundRect">
            <a:avLst/>
          </a:prstGeom>
          <a:solidFill>
            <a:srgbClr val="F1B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Motivation: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“Our Students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Do Not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Know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W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hat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W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e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D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o”</a:t>
            </a:r>
            <a:endParaRPr lang="en-US" dirty="0" smtClean="0"/>
          </a:p>
        </p:txBody>
      </p:sp>
      <p:sp>
        <p:nvSpPr>
          <p:cNvPr id="116" name="Rounded Rectangle 115"/>
          <p:cNvSpPr/>
          <p:nvPr/>
        </p:nvSpPr>
        <p:spPr>
          <a:xfrm>
            <a:off x="99951" y="13093892"/>
            <a:ext cx="14521433" cy="763407"/>
          </a:xfrm>
          <a:prstGeom prst="roundRect">
            <a:avLst/>
          </a:prstGeom>
          <a:solidFill>
            <a:srgbClr val="F1B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Method: Survey and Interview Undergraduate Students</a:t>
            </a:r>
            <a:endParaRPr lang="en-US" dirty="0" smtClean="0"/>
          </a:p>
        </p:txBody>
      </p:sp>
      <p:sp>
        <p:nvSpPr>
          <p:cNvPr id="117" name="Rounded Rectangle 116"/>
          <p:cNvSpPr/>
          <p:nvPr/>
        </p:nvSpPr>
        <p:spPr>
          <a:xfrm>
            <a:off x="174446" y="25466515"/>
            <a:ext cx="13935089" cy="874410"/>
          </a:xfrm>
          <a:prstGeom prst="roundRect">
            <a:avLst/>
          </a:prstGeom>
          <a:solidFill>
            <a:srgbClr val="F1B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Action: Initiatives for School of Engineering</a:t>
            </a:r>
            <a:endParaRPr lang="en-US" dirty="0" smtClean="0"/>
          </a:p>
        </p:txBody>
      </p:sp>
      <p:sp>
        <p:nvSpPr>
          <p:cNvPr id="122" name="Rectangle 121"/>
          <p:cNvSpPr/>
          <p:nvPr/>
        </p:nvSpPr>
        <p:spPr>
          <a:xfrm>
            <a:off x="511539" y="15050196"/>
            <a:ext cx="5304707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7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8 </a:t>
            </a: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>Student Interviews</a:t>
            </a:r>
            <a:endParaRPr lang="en-GB" sz="70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123" name="Straight Connector 122"/>
          <p:cNvCxnSpPr/>
          <p:nvPr/>
        </p:nvCxnSpPr>
        <p:spPr>
          <a:xfrm flipH="1">
            <a:off x="1447118" y="16165288"/>
            <a:ext cx="4104000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tangle 125"/>
          <p:cNvSpPr/>
          <p:nvPr/>
        </p:nvSpPr>
        <p:spPr>
          <a:xfrm>
            <a:off x="16520505" y="18185379"/>
            <a:ext cx="46763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dirty="0" smtClean="0">
                <a:solidFill>
                  <a:schemeClr val="accent3">
                    <a:lumMod val="50000"/>
                  </a:schemeClr>
                </a:solidFill>
              </a:rPr>
              <a:t>”These </a:t>
            </a:r>
            <a:r>
              <a:rPr lang="en-US" sz="4000" i="1" dirty="0" smtClean="0">
                <a:solidFill>
                  <a:schemeClr val="accent3">
                    <a:lumMod val="50000"/>
                  </a:schemeClr>
                </a:solidFill>
              </a:rPr>
              <a:t>skills will help me in my degree”</a:t>
            </a:r>
            <a:endParaRPr lang="en-US" sz="40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324467" y="26313769"/>
            <a:ext cx="5641711" cy="116955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7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12 </a:t>
            </a: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>Student Internships</a:t>
            </a:r>
            <a:endParaRPr lang="en-GB" sz="70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1692649" y="27428861"/>
            <a:ext cx="407712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Rectangle 128"/>
          <p:cNvSpPr/>
          <p:nvPr/>
        </p:nvSpPr>
        <p:spPr>
          <a:xfrm>
            <a:off x="6369285" y="27409466"/>
            <a:ext cx="7311972" cy="116955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GB" sz="7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+ </a:t>
            </a: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>Open invitation to seminars</a:t>
            </a:r>
            <a:endParaRPr lang="en-GB" sz="70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130" name="Straight Connector 129"/>
          <p:cNvCxnSpPr/>
          <p:nvPr/>
        </p:nvCxnSpPr>
        <p:spPr>
          <a:xfrm flipH="1">
            <a:off x="7141991" y="28524558"/>
            <a:ext cx="5641712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ectangle 131"/>
          <p:cNvSpPr/>
          <p:nvPr/>
        </p:nvSpPr>
        <p:spPr>
          <a:xfrm>
            <a:off x="6369285" y="28684139"/>
            <a:ext cx="5641711" cy="116955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GB" sz="7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+ </a:t>
            </a: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>Project Skills Sessions</a:t>
            </a:r>
            <a:endParaRPr lang="en-GB" sz="70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133" name="Straight Connector 132"/>
          <p:cNvCxnSpPr/>
          <p:nvPr/>
        </p:nvCxnSpPr>
        <p:spPr>
          <a:xfrm flipH="1">
            <a:off x="7181659" y="29853690"/>
            <a:ext cx="4319690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ectangle 133"/>
          <p:cNvSpPr/>
          <p:nvPr/>
        </p:nvSpPr>
        <p:spPr>
          <a:xfrm>
            <a:off x="6369285" y="26271020"/>
            <a:ext cx="6753426" cy="116955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GB" sz="7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+ </a:t>
            </a: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>Undergraduate Conference</a:t>
            </a:r>
            <a:endParaRPr lang="en-GB" sz="70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135" name="Straight Connector 134"/>
          <p:cNvCxnSpPr/>
          <p:nvPr/>
        </p:nvCxnSpPr>
        <p:spPr>
          <a:xfrm flipH="1" flipV="1">
            <a:off x="7181659" y="27386112"/>
            <a:ext cx="5817847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/>
          <p:cNvSpPr/>
          <p:nvPr/>
        </p:nvSpPr>
        <p:spPr>
          <a:xfrm>
            <a:off x="324467" y="28737623"/>
            <a:ext cx="5641711" cy="116955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GB" sz="7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+ </a:t>
            </a: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>PHD Taster Days</a:t>
            </a:r>
            <a:endParaRPr lang="en-GB" sz="70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139" name="Straight Connector 138"/>
          <p:cNvCxnSpPr/>
          <p:nvPr/>
        </p:nvCxnSpPr>
        <p:spPr>
          <a:xfrm flipH="1">
            <a:off x="1018721" y="29764658"/>
            <a:ext cx="3524682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Rectangle 139"/>
          <p:cNvSpPr/>
          <p:nvPr/>
        </p:nvSpPr>
        <p:spPr>
          <a:xfrm>
            <a:off x="324467" y="27568072"/>
            <a:ext cx="5641711" cy="116955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GB" sz="7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+ </a:t>
            </a: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>PhD Careers Support</a:t>
            </a:r>
            <a:endParaRPr lang="en-GB" sz="70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141" name="Straight Connector 140"/>
          <p:cNvCxnSpPr/>
          <p:nvPr/>
        </p:nvCxnSpPr>
        <p:spPr>
          <a:xfrm flipH="1">
            <a:off x="1028471" y="28683164"/>
            <a:ext cx="4319690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187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</TotalTime>
  <Words>451</Words>
  <Application>Microsoft Office PowerPoint</Application>
  <PresentationFormat>Custom</PresentationFormat>
  <Paragraphs>59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Mr Y Lau</cp:lastModifiedBy>
  <cp:revision>17</cp:revision>
  <dcterms:created xsi:type="dcterms:W3CDTF">2016-11-04T09:18:43Z</dcterms:created>
  <dcterms:modified xsi:type="dcterms:W3CDTF">2016-11-04T15:13:10Z</dcterms:modified>
</cp:coreProperties>
</file>