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93357" autoAdjust="0"/>
  </p:normalViewPr>
  <p:slideViewPr>
    <p:cSldViewPr snapToGrid="0">
      <p:cViewPr>
        <p:scale>
          <a:sx n="23" d="100"/>
          <a:sy n="23" d="100"/>
        </p:scale>
        <p:origin x="-3162" y="-264"/>
      </p:cViewPr>
      <p:guideLst>
        <p:guide orient="horz" pos="9535"/>
        <p:guide pos="67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Experience</a:t>
            </a:r>
            <a:r>
              <a:rPr lang="en-US" sz="1800" baseline="0" dirty="0"/>
              <a:t> with the Lecture Capture </a:t>
            </a:r>
            <a:r>
              <a:rPr lang="en-US" sz="1800" baseline="0" dirty="0" smtClean="0"/>
              <a:t>website</a:t>
            </a:r>
            <a:endParaRPr lang="en-US" sz="18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16415135608049"/>
          <c:y val="9.5166500589411437E-2"/>
          <c:w val="0.83391404199475105"/>
          <c:h val="0.8672026282842859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easy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Sheet1!$A$3:$A$9</c:f>
              <c:strCache>
                <c:ptCount val="7"/>
                <c:pt idx="0">
                  <c:v>Accessing the website</c:v>
                </c:pt>
                <c:pt idx="2">
                  <c:v>Finding a particular lecture</c:v>
                </c:pt>
                <c:pt idx="4">
                  <c:v>Navigating on the page</c:v>
                </c:pt>
                <c:pt idx="6">
                  <c:v>Playing the recordings</c:v>
                </c:pt>
              </c:strCache>
            </c:strRef>
          </c:cat>
          <c:val>
            <c:numRef>
              <c:f>Sheet1!$B$3:$B$9</c:f>
              <c:numCache>
                <c:formatCode>General</c:formatCode>
                <c:ptCount val="7"/>
                <c:pt idx="0">
                  <c:v>25</c:v>
                </c:pt>
                <c:pt idx="2">
                  <c:v>17</c:v>
                </c:pt>
                <c:pt idx="4">
                  <c:v>17</c:v>
                </c:pt>
                <c:pt idx="6">
                  <c:v>22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Easy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Sheet1!$A$3:$A$9</c:f>
              <c:strCache>
                <c:ptCount val="7"/>
                <c:pt idx="0">
                  <c:v>Accessing the website</c:v>
                </c:pt>
                <c:pt idx="2">
                  <c:v>Finding a particular lecture</c:v>
                </c:pt>
                <c:pt idx="4">
                  <c:v>Navigating on the page</c:v>
                </c:pt>
                <c:pt idx="6">
                  <c:v>Playing the recordings</c:v>
                </c:pt>
              </c:strCache>
            </c:strRef>
          </c:cat>
          <c:val>
            <c:numRef>
              <c:f>Sheet1!$C$3:$C$9</c:f>
              <c:numCache>
                <c:formatCode>General</c:formatCode>
                <c:ptCount val="7"/>
                <c:pt idx="0">
                  <c:v>38</c:v>
                </c:pt>
                <c:pt idx="2">
                  <c:v>31</c:v>
                </c:pt>
                <c:pt idx="4">
                  <c:v>37</c:v>
                </c:pt>
                <c:pt idx="6">
                  <c:v>30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Neutral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Sheet1!$A$3:$A$9</c:f>
              <c:strCache>
                <c:ptCount val="7"/>
                <c:pt idx="0">
                  <c:v>Accessing the website</c:v>
                </c:pt>
                <c:pt idx="2">
                  <c:v>Finding a particular lecture</c:v>
                </c:pt>
                <c:pt idx="4">
                  <c:v>Navigating on the page</c:v>
                </c:pt>
                <c:pt idx="6">
                  <c:v>Playing the recordings</c:v>
                </c:pt>
              </c:strCache>
            </c:strRef>
          </c:cat>
          <c:val>
            <c:numRef>
              <c:f>Sheet1!$D$3:$D$9</c:f>
              <c:numCache>
                <c:formatCode>General</c:formatCode>
                <c:ptCount val="7"/>
                <c:pt idx="0">
                  <c:v>8</c:v>
                </c:pt>
                <c:pt idx="2">
                  <c:v>13</c:v>
                </c:pt>
                <c:pt idx="4">
                  <c:v>14</c:v>
                </c:pt>
                <c:pt idx="6">
                  <c:v>16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Difficult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Sheet1!$A$3:$A$9</c:f>
              <c:strCache>
                <c:ptCount val="7"/>
                <c:pt idx="0">
                  <c:v>Accessing the website</c:v>
                </c:pt>
                <c:pt idx="2">
                  <c:v>Finding a particular lecture</c:v>
                </c:pt>
                <c:pt idx="4">
                  <c:v>Navigating on the page</c:v>
                </c:pt>
                <c:pt idx="6">
                  <c:v>Playing the recordings</c:v>
                </c:pt>
              </c:strCache>
            </c:strRef>
          </c:cat>
          <c:val>
            <c:numRef>
              <c:f>Sheet1!$E$3:$E$9</c:f>
              <c:numCache>
                <c:formatCode>General</c:formatCode>
                <c:ptCount val="7"/>
                <c:pt idx="0">
                  <c:v>3</c:v>
                </c:pt>
                <c:pt idx="2">
                  <c:v>10</c:v>
                </c:pt>
                <c:pt idx="4">
                  <c:v>4</c:v>
                </c:pt>
                <c:pt idx="6">
                  <c:v>3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Very difficult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Sheet1!$A$3:$A$9</c:f>
              <c:strCache>
                <c:ptCount val="7"/>
                <c:pt idx="0">
                  <c:v>Accessing the website</c:v>
                </c:pt>
                <c:pt idx="2">
                  <c:v>Finding a particular lecture</c:v>
                </c:pt>
                <c:pt idx="4">
                  <c:v>Navigating on the page</c:v>
                </c:pt>
                <c:pt idx="6">
                  <c:v>Playing the recordings</c:v>
                </c:pt>
              </c:strCache>
            </c:strRef>
          </c:cat>
          <c:val>
            <c:numRef>
              <c:f>Sheet1!$F$3:$F$9</c:f>
              <c:numCache>
                <c:formatCode>General</c:formatCode>
                <c:ptCount val="7"/>
                <c:pt idx="2">
                  <c:v>3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N/A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Sheet1!$A$3:$A$9</c:f>
              <c:strCache>
                <c:ptCount val="7"/>
                <c:pt idx="0">
                  <c:v>Accessing the website</c:v>
                </c:pt>
                <c:pt idx="2">
                  <c:v>Finding a particular lecture</c:v>
                </c:pt>
                <c:pt idx="4">
                  <c:v>Navigating on the page</c:v>
                </c:pt>
                <c:pt idx="6">
                  <c:v>Playing the recordings</c:v>
                </c:pt>
              </c:strCache>
            </c:strRef>
          </c:cat>
          <c:val>
            <c:numRef>
              <c:f>Sheet1!$G$3:$G$9</c:f>
              <c:numCache>
                <c:formatCode>General</c:formatCode>
                <c:ptCount val="7"/>
                <c:pt idx="0">
                  <c:v>2</c:v>
                </c:pt>
                <c:pt idx="2">
                  <c:v>2</c:v>
                </c:pt>
                <c:pt idx="4">
                  <c:v>5</c:v>
                </c:pt>
                <c:pt idx="6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41578880"/>
        <c:axId val="41580416"/>
      </c:barChart>
      <c:catAx>
        <c:axId val="41578880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580416"/>
        <c:crosses val="autoZero"/>
        <c:auto val="1"/>
        <c:lblAlgn val="ctr"/>
        <c:lblOffset val="100"/>
        <c:noMultiLvlLbl val="0"/>
      </c:catAx>
      <c:valAx>
        <c:axId val="415804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578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383821813939901"/>
          <c:y val="0.96186019551526303"/>
          <c:w val="0.66158282298046101"/>
          <c:h val="3.81398044847372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Helpfulness of Lecture Capture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8131749570150111"/>
          <c:y val="4.9150604377654367E-2"/>
          <c:w val="0.67027756021374318"/>
          <c:h val="0.864156507960190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helpful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Sheet1!$A$3:$A$15</c:f>
              <c:strCache>
                <c:ptCount val="13"/>
                <c:pt idx="0">
                  <c:v>Revision</c:v>
                </c:pt>
                <c:pt idx="2">
                  <c:v>Coursework</c:v>
                </c:pt>
                <c:pt idx="4">
                  <c:v>Seminars</c:v>
                </c:pt>
                <c:pt idx="6">
                  <c:v>Catching up</c:v>
                </c:pt>
                <c:pt idx="8">
                  <c:v>Understanding content better</c:v>
                </c:pt>
                <c:pt idx="10">
                  <c:v>Enjoyment</c:v>
                </c:pt>
                <c:pt idx="12">
                  <c:v>Increased concentration</c:v>
                </c:pt>
              </c:strCache>
            </c:strRef>
          </c:cat>
          <c:val>
            <c:numRef>
              <c:f>Sheet1!$B$3:$B$15</c:f>
              <c:numCache>
                <c:formatCode>General</c:formatCode>
                <c:ptCount val="13"/>
                <c:pt idx="0">
                  <c:v>49</c:v>
                </c:pt>
                <c:pt idx="2">
                  <c:v>25</c:v>
                </c:pt>
                <c:pt idx="4">
                  <c:v>30</c:v>
                </c:pt>
                <c:pt idx="6">
                  <c:v>54</c:v>
                </c:pt>
                <c:pt idx="8">
                  <c:v>49</c:v>
                </c:pt>
                <c:pt idx="10">
                  <c:v>10</c:v>
                </c:pt>
                <c:pt idx="12">
                  <c:v>39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Helpful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Sheet1!$A$3:$A$15</c:f>
              <c:strCache>
                <c:ptCount val="13"/>
                <c:pt idx="0">
                  <c:v>Revision</c:v>
                </c:pt>
                <c:pt idx="2">
                  <c:v>Coursework</c:v>
                </c:pt>
                <c:pt idx="4">
                  <c:v>Seminars</c:v>
                </c:pt>
                <c:pt idx="6">
                  <c:v>Catching up</c:v>
                </c:pt>
                <c:pt idx="8">
                  <c:v>Understanding content better</c:v>
                </c:pt>
                <c:pt idx="10">
                  <c:v>Enjoyment</c:v>
                </c:pt>
                <c:pt idx="12">
                  <c:v>Increased concentration</c:v>
                </c:pt>
              </c:strCache>
            </c:strRef>
          </c:cat>
          <c:val>
            <c:numRef>
              <c:f>Sheet1!$C$3:$C$15</c:f>
              <c:numCache>
                <c:formatCode>General</c:formatCode>
                <c:ptCount val="13"/>
                <c:pt idx="0">
                  <c:v>16</c:v>
                </c:pt>
                <c:pt idx="2">
                  <c:v>12</c:v>
                </c:pt>
                <c:pt idx="4">
                  <c:v>14</c:v>
                </c:pt>
                <c:pt idx="6">
                  <c:v>10</c:v>
                </c:pt>
                <c:pt idx="8">
                  <c:v>17</c:v>
                </c:pt>
                <c:pt idx="10">
                  <c:v>6</c:v>
                </c:pt>
                <c:pt idx="12">
                  <c:v>15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Neutral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Sheet1!$A$3:$A$15</c:f>
              <c:strCache>
                <c:ptCount val="13"/>
                <c:pt idx="0">
                  <c:v>Revision</c:v>
                </c:pt>
                <c:pt idx="2">
                  <c:v>Coursework</c:v>
                </c:pt>
                <c:pt idx="4">
                  <c:v>Seminars</c:v>
                </c:pt>
                <c:pt idx="6">
                  <c:v>Catching up</c:v>
                </c:pt>
                <c:pt idx="8">
                  <c:v>Understanding content better</c:v>
                </c:pt>
                <c:pt idx="10">
                  <c:v>Enjoyment</c:v>
                </c:pt>
                <c:pt idx="12">
                  <c:v>Increased concentration</c:v>
                </c:pt>
              </c:strCache>
            </c:strRef>
          </c:cat>
          <c:val>
            <c:numRef>
              <c:f>Sheet1!$D$3:$D$15</c:f>
              <c:numCache>
                <c:formatCode>General</c:formatCode>
                <c:ptCount val="13"/>
                <c:pt idx="0">
                  <c:v>1</c:v>
                </c:pt>
                <c:pt idx="2">
                  <c:v>17</c:v>
                </c:pt>
                <c:pt idx="4">
                  <c:v>12</c:v>
                </c:pt>
                <c:pt idx="6">
                  <c:v>1</c:v>
                </c:pt>
                <c:pt idx="10">
                  <c:v>20</c:v>
                </c:pt>
                <c:pt idx="12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Unhelpful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Sheet1!$A$3:$A$15</c:f>
              <c:strCache>
                <c:ptCount val="13"/>
                <c:pt idx="0">
                  <c:v>Revision</c:v>
                </c:pt>
                <c:pt idx="2">
                  <c:v>Coursework</c:v>
                </c:pt>
                <c:pt idx="4">
                  <c:v>Seminars</c:v>
                </c:pt>
                <c:pt idx="6">
                  <c:v>Catching up</c:v>
                </c:pt>
                <c:pt idx="8">
                  <c:v>Understanding content better</c:v>
                </c:pt>
                <c:pt idx="10">
                  <c:v>Enjoyment</c:v>
                </c:pt>
                <c:pt idx="12">
                  <c:v>Increased concentration</c:v>
                </c:pt>
              </c:strCache>
            </c:strRef>
          </c:cat>
          <c:val>
            <c:numRef>
              <c:f>Sheet1!$E$3:$E$15</c:f>
              <c:numCache>
                <c:formatCode>General</c:formatCode>
                <c:ptCount val="13"/>
                <c:pt idx="0">
                  <c:v>1</c:v>
                </c:pt>
                <c:pt idx="2">
                  <c:v>2</c:v>
                </c:pt>
                <c:pt idx="10">
                  <c:v>2</c:v>
                </c:pt>
                <c:pt idx="12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Very unhelpful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Sheet1!$A$3:$A$15</c:f>
              <c:strCache>
                <c:ptCount val="13"/>
                <c:pt idx="0">
                  <c:v>Revision</c:v>
                </c:pt>
                <c:pt idx="2">
                  <c:v>Coursework</c:v>
                </c:pt>
                <c:pt idx="4">
                  <c:v>Seminars</c:v>
                </c:pt>
                <c:pt idx="6">
                  <c:v>Catching up</c:v>
                </c:pt>
                <c:pt idx="8">
                  <c:v>Understanding content better</c:v>
                </c:pt>
                <c:pt idx="10">
                  <c:v>Enjoyment</c:v>
                </c:pt>
                <c:pt idx="12">
                  <c:v>Increased concentration</c:v>
                </c:pt>
              </c:strCache>
            </c:strRef>
          </c:cat>
          <c:val>
            <c:numRef>
              <c:f>Sheet1!$F$3:$F$15</c:f>
              <c:numCache>
                <c:formatCode>General</c:formatCode>
                <c:ptCount val="13"/>
                <c:pt idx="0">
                  <c:v>4</c:v>
                </c:pt>
                <c:pt idx="2">
                  <c:v>3</c:v>
                </c:pt>
                <c:pt idx="4">
                  <c:v>3</c:v>
                </c:pt>
                <c:pt idx="6">
                  <c:v>4</c:v>
                </c:pt>
                <c:pt idx="8">
                  <c:v>4</c:v>
                </c:pt>
                <c:pt idx="10">
                  <c:v>4</c:v>
                </c:pt>
                <c:pt idx="12">
                  <c:v>3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N/A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Sheet1!$A$3:$A$15</c:f>
              <c:strCache>
                <c:ptCount val="13"/>
                <c:pt idx="0">
                  <c:v>Revision</c:v>
                </c:pt>
                <c:pt idx="2">
                  <c:v>Coursework</c:v>
                </c:pt>
                <c:pt idx="4">
                  <c:v>Seminars</c:v>
                </c:pt>
                <c:pt idx="6">
                  <c:v>Catching up</c:v>
                </c:pt>
                <c:pt idx="8">
                  <c:v>Understanding content better</c:v>
                </c:pt>
                <c:pt idx="10">
                  <c:v>Enjoyment</c:v>
                </c:pt>
                <c:pt idx="12">
                  <c:v>Increased concentration</c:v>
                </c:pt>
              </c:strCache>
            </c:strRef>
          </c:cat>
          <c:val>
            <c:numRef>
              <c:f>Sheet1!$G$3:$G$15</c:f>
              <c:numCache>
                <c:formatCode>General</c:formatCode>
                <c:ptCount val="13"/>
                <c:pt idx="0">
                  <c:v>4</c:v>
                </c:pt>
                <c:pt idx="2">
                  <c:v>17</c:v>
                </c:pt>
                <c:pt idx="4">
                  <c:v>18</c:v>
                </c:pt>
                <c:pt idx="6">
                  <c:v>7</c:v>
                </c:pt>
                <c:pt idx="8">
                  <c:v>6</c:v>
                </c:pt>
                <c:pt idx="10">
                  <c:v>33</c:v>
                </c:pt>
                <c:pt idx="12">
                  <c:v>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41845504"/>
        <c:axId val="41847040"/>
      </c:barChart>
      <c:catAx>
        <c:axId val="41845504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847040"/>
        <c:crosses val="autoZero"/>
        <c:auto val="1"/>
        <c:lblAlgn val="ctr"/>
        <c:lblOffset val="100"/>
        <c:noMultiLvlLbl val="0"/>
      </c:catAx>
      <c:valAx>
        <c:axId val="41847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845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313D7-2727-4DF6-A1BE-9D585A6F294C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A8013-9EE1-4637-84B8-693413837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9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55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52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11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49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30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14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53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334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4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81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349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5FA52-9D1A-4F95-B6BC-BFB1070F08C5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7BF93-5A9F-4B20-A2A4-8B08F94B1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82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99760" y="921556"/>
            <a:ext cx="10850880" cy="2072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EXPLORING THE LAW STUDENT </a:t>
            </a:r>
            <a:r>
              <a:rPr lang="en-GB" b="1" dirty="0" smtClean="0"/>
              <a:t>EXPERIENCE AND PERCEPTIONS OF </a:t>
            </a:r>
            <a:r>
              <a:rPr lang="en-GB" b="1" dirty="0"/>
              <a:t>LECTURE CAPTURE 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35229" y="6339841"/>
            <a:ext cx="4631891" cy="22031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400" dirty="0" smtClean="0"/>
          </a:p>
          <a:p>
            <a:endParaRPr lang="en-GB" sz="2400" dirty="0"/>
          </a:p>
          <a:p>
            <a:endParaRPr lang="en-GB" sz="2500" dirty="0" smtClean="0"/>
          </a:p>
          <a:p>
            <a:endParaRPr lang="en-GB" sz="2500" dirty="0"/>
          </a:p>
          <a:p>
            <a:r>
              <a:rPr lang="en-GB" sz="2500" dirty="0" smtClean="0"/>
              <a:t>KEY FINDINGS:</a:t>
            </a:r>
          </a:p>
          <a:p>
            <a:r>
              <a:rPr lang="en-GB" sz="2500" b="1" dirty="0" smtClean="0">
                <a:solidFill>
                  <a:schemeClr val="tx1"/>
                </a:solidFill>
              </a:rPr>
              <a:t>CONCERNS ABOUT LECTURE CAPTURE </a:t>
            </a:r>
            <a:endParaRPr lang="en-GB" sz="25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500" dirty="0" smtClean="0"/>
              <a:t>ATTENDANCE:</a:t>
            </a:r>
          </a:p>
          <a:p>
            <a:r>
              <a:rPr lang="en-GB" sz="2500" dirty="0" smtClean="0"/>
              <a:t>Respondents </a:t>
            </a:r>
            <a:r>
              <a:rPr lang="en-GB" sz="2500" dirty="0"/>
              <a:t>were aware that staff had concerns that Lecture Capture would reduce lecture attendance.  </a:t>
            </a:r>
            <a:endParaRPr lang="en-GB" sz="2500" dirty="0" smtClean="0"/>
          </a:p>
          <a:p>
            <a:r>
              <a:rPr lang="en-GB" sz="2500" dirty="0" smtClean="0"/>
              <a:t>Respondents </a:t>
            </a:r>
            <a:r>
              <a:rPr lang="en-GB" sz="2500" dirty="0"/>
              <a:t>did not agree that this was a widespread problem and felt that the many students who found lecture recordings useful should not be denied them because of the possible misuse by a small group of students. </a:t>
            </a:r>
            <a:endParaRPr lang="en-GB" sz="25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5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500" dirty="0" smtClean="0"/>
              <a:t>PRIVACY</a:t>
            </a:r>
          </a:p>
          <a:p>
            <a:r>
              <a:rPr lang="en-GB" sz="2500" dirty="0" smtClean="0"/>
              <a:t>Respondents raised concerns that their comments in lectures were being recorded and this may lead to a reluctance to ask questions in the lecture. </a:t>
            </a:r>
          </a:p>
          <a:p>
            <a:endParaRPr lang="en-GB" sz="2500" dirty="0"/>
          </a:p>
          <a:p>
            <a:r>
              <a:rPr lang="en-GB" sz="2500" b="1" dirty="0" smtClean="0">
                <a:solidFill>
                  <a:schemeClr val="tx1"/>
                </a:solidFill>
              </a:rPr>
              <a:t>SUPPORT FOR LECTURE CAPTURE</a:t>
            </a:r>
          </a:p>
          <a:p>
            <a:r>
              <a:rPr lang="en-GB" sz="2500" dirty="0"/>
              <a:t>All respondents found Lecture Capture improved their learning experience and increased student satisfaction </a:t>
            </a:r>
            <a:r>
              <a:rPr lang="en-GB" sz="2500" dirty="0" smtClean="0"/>
              <a:t>levels</a:t>
            </a:r>
          </a:p>
          <a:p>
            <a:endParaRPr lang="en-GB" sz="2500" dirty="0"/>
          </a:p>
          <a:p>
            <a:r>
              <a:rPr lang="en-GB" sz="2500" b="1" dirty="0">
                <a:solidFill>
                  <a:schemeClr val="tx1"/>
                </a:solidFill>
              </a:rPr>
              <a:t>Respondents used the Lecture R</a:t>
            </a:r>
            <a:r>
              <a:rPr lang="en-GB" sz="2500" b="1" dirty="0" smtClean="0">
                <a:solidFill>
                  <a:schemeClr val="tx1"/>
                </a:solidFill>
              </a:rPr>
              <a:t>ecordings</a:t>
            </a:r>
            <a:r>
              <a:rPr lang="en-GB" sz="2500" b="1" dirty="0">
                <a:solidFill>
                  <a:schemeClr val="tx1"/>
                </a:solidFill>
              </a:rPr>
              <a:t>:</a:t>
            </a:r>
          </a:p>
          <a:p>
            <a:pPr lvl="0"/>
            <a:r>
              <a:rPr lang="en-GB" sz="2500" u="sng" dirty="0"/>
              <a:t>To improve upon notes made in the lecture</a:t>
            </a:r>
          </a:p>
          <a:p>
            <a:r>
              <a:rPr lang="en-GB" sz="2500" dirty="0"/>
              <a:t>Contemporaneous notes could be incomplete due </a:t>
            </a:r>
            <a:r>
              <a:rPr lang="en-GB" sz="2500" dirty="0" smtClean="0"/>
              <a:t>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/>
              <a:t>Difficulty </a:t>
            </a:r>
            <a:r>
              <a:rPr lang="en-GB" sz="2500" dirty="0"/>
              <a:t>with hearing the lecturer: speed of delivery; </a:t>
            </a:r>
            <a:r>
              <a:rPr lang="en-GB" sz="2500" dirty="0" smtClean="0"/>
              <a:t>accent.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/>
              <a:t>Difficulty </a:t>
            </a:r>
            <a:r>
              <a:rPr lang="en-GB" sz="2500" dirty="0"/>
              <a:t>with understanding content: areas of complexity or confusion/ moments of inattention</a:t>
            </a:r>
            <a:r>
              <a:rPr lang="en-GB" sz="2500" dirty="0" smtClean="0"/>
              <a:t>.</a:t>
            </a:r>
          </a:p>
          <a:p>
            <a:endParaRPr lang="en-GB" sz="2500" dirty="0"/>
          </a:p>
          <a:p>
            <a:pPr lvl="0"/>
            <a:r>
              <a:rPr lang="en-GB" sz="2500" u="sng" dirty="0"/>
              <a:t>When a lecture had to be missed due to illness/scheduling clash</a:t>
            </a:r>
          </a:p>
          <a:p>
            <a:r>
              <a:rPr lang="en-GB" sz="2500" dirty="0"/>
              <a:t>86% of respondents stated that they were not more likely to miss a lecture that was recorded and that there was no link between attendance at the lecture and the availability of lecture recordings</a:t>
            </a:r>
            <a:r>
              <a:rPr lang="en-GB" sz="2500" dirty="0" smtClean="0"/>
              <a:t>.</a:t>
            </a:r>
          </a:p>
          <a:p>
            <a:endParaRPr lang="en-GB" sz="2500" dirty="0"/>
          </a:p>
          <a:p>
            <a:pPr lvl="0"/>
            <a:r>
              <a:rPr lang="en-GB" sz="2500" u="sng" dirty="0"/>
              <a:t>For revision purposes</a:t>
            </a:r>
          </a:p>
          <a:p>
            <a:r>
              <a:rPr lang="en-GB" sz="2500" dirty="0"/>
              <a:t>Over 85% of respondents felt their exam performance had been enhanced by the availability of lecture recordings.</a:t>
            </a:r>
          </a:p>
          <a:p>
            <a:endParaRPr lang="en-GB" sz="2800" b="1" dirty="0" smtClean="0">
              <a:solidFill>
                <a:schemeClr val="tx1"/>
              </a:solidFill>
            </a:endParaRPr>
          </a:p>
          <a:p>
            <a:endParaRPr lang="en-GB" sz="2800" b="1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3322320" y="6339840"/>
            <a:ext cx="4754880" cy="54237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/>
              <a:t>AIMS OF THE </a:t>
            </a:r>
            <a:r>
              <a:rPr lang="en-GB" sz="2800" dirty="0" smtClean="0"/>
              <a:t>RESEARCH</a:t>
            </a:r>
          </a:p>
          <a:p>
            <a:endParaRPr lang="en-GB" sz="2800" dirty="0"/>
          </a:p>
          <a:p>
            <a:pPr lvl="0"/>
            <a:r>
              <a:rPr lang="en-GB" sz="2800" dirty="0" smtClean="0"/>
              <a:t>1. Collect </a:t>
            </a:r>
            <a:r>
              <a:rPr lang="en-GB" sz="2800" dirty="0"/>
              <a:t>Law students feedback on their experience and perceptions of </a:t>
            </a:r>
            <a:r>
              <a:rPr lang="en-GB" sz="2800" dirty="0" smtClean="0"/>
              <a:t>Lecture Capture </a:t>
            </a:r>
          </a:p>
          <a:p>
            <a:pPr lvl="0"/>
            <a:endParaRPr lang="en-GB" sz="2800" dirty="0" smtClean="0"/>
          </a:p>
          <a:p>
            <a:pPr lvl="0"/>
            <a:endParaRPr lang="en-GB" sz="2800" dirty="0"/>
          </a:p>
          <a:p>
            <a:pPr lvl="0"/>
            <a:r>
              <a:rPr lang="en-GB" sz="2800" dirty="0" smtClean="0"/>
              <a:t>2. Propose </a:t>
            </a:r>
            <a:r>
              <a:rPr lang="en-GB" sz="2800" dirty="0"/>
              <a:t>recommendations to WLS with regards to the wider implementation of L</a:t>
            </a:r>
            <a:r>
              <a:rPr lang="en-GB" sz="2800" dirty="0" smtClean="0"/>
              <a:t>ecture </a:t>
            </a:r>
            <a:r>
              <a:rPr lang="en-GB" sz="2800" dirty="0"/>
              <a:t>C</a:t>
            </a:r>
            <a:r>
              <a:rPr lang="en-GB" sz="2800" dirty="0" smtClean="0"/>
              <a:t>apture </a:t>
            </a: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>
            <a:off x="8717280" y="6377734"/>
            <a:ext cx="4754880" cy="5460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 smtClean="0"/>
              <a:t>METHODOLOGY</a:t>
            </a:r>
          </a:p>
          <a:p>
            <a:endParaRPr lang="en-GB" sz="2800" dirty="0"/>
          </a:p>
          <a:p>
            <a:r>
              <a:rPr lang="en-GB" sz="2800" dirty="0"/>
              <a:t>Three student-led focus groups with Law students from different year </a:t>
            </a:r>
            <a:r>
              <a:rPr lang="en-GB" sz="2800" dirty="0" smtClean="0"/>
              <a:t>groups</a:t>
            </a:r>
          </a:p>
          <a:p>
            <a:endParaRPr lang="en-GB" sz="2800" dirty="0"/>
          </a:p>
          <a:p>
            <a:r>
              <a:rPr lang="en-GB" sz="2800" dirty="0"/>
              <a:t>An online anonymous student-designed survey sent by departmental emails to all Law students and shared on the Law Society Facebook page in June 2016 (56 responses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7421880" y="3711404"/>
            <a:ext cx="7345680" cy="1787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 smtClean="0">
                <a:solidFill>
                  <a:schemeClr val="tx1"/>
                </a:solidFill>
              </a:rPr>
              <a:t>RESEARCH TEAM</a:t>
            </a:r>
          </a:p>
          <a:p>
            <a:pPr algn="ctr"/>
            <a:r>
              <a:rPr lang="en-GB" sz="2200" b="1" dirty="0" err="1" smtClean="0">
                <a:solidFill>
                  <a:schemeClr val="tx1"/>
                </a:solidFill>
              </a:rPr>
              <a:t>Quynh</a:t>
            </a:r>
            <a:r>
              <a:rPr lang="en-GB" sz="2200" b="1" dirty="0" smtClean="0">
                <a:solidFill>
                  <a:schemeClr val="tx1"/>
                </a:solidFill>
              </a:rPr>
              <a:t> </a:t>
            </a:r>
            <a:r>
              <a:rPr lang="en-GB" sz="2200" b="1" dirty="0">
                <a:solidFill>
                  <a:schemeClr val="tx1"/>
                </a:solidFill>
              </a:rPr>
              <a:t>Anh </a:t>
            </a:r>
            <a:r>
              <a:rPr lang="en-GB" sz="2200" b="1" dirty="0" err="1">
                <a:solidFill>
                  <a:schemeClr val="tx1"/>
                </a:solidFill>
              </a:rPr>
              <a:t>Thi</a:t>
            </a:r>
            <a:r>
              <a:rPr lang="en-GB" sz="2200" b="1" dirty="0">
                <a:solidFill>
                  <a:schemeClr val="tx1"/>
                </a:solidFill>
              </a:rPr>
              <a:t> Le </a:t>
            </a:r>
            <a:r>
              <a:rPr lang="en-GB" sz="2200" dirty="0">
                <a:solidFill>
                  <a:schemeClr val="tx1"/>
                </a:solidFill>
              </a:rPr>
              <a:t>(LLB (Hons) Law 3 year degree – first year student)</a:t>
            </a:r>
          </a:p>
          <a:p>
            <a:pPr algn="ctr"/>
            <a:r>
              <a:rPr lang="en-GB" sz="2200" b="1" dirty="0">
                <a:solidFill>
                  <a:schemeClr val="tx1"/>
                </a:solidFill>
              </a:rPr>
              <a:t>Jure Tus </a:t>
            </a:r>
            <a:r>
              <a:rPr lang="en-GB" sz="2200" dirty="0">
                <a:solidFill>
                  <a:schemeClr val="tx1"/>
                </a:solidFill>
              </a:rPr>
              <a:t>(LLB (Hons) Law 3 year degree – first year student)</a:t>
            </a:r>
          </a:p>
          <a:p>
            <a:pPr algn="ctr"/>
            <a:r>
              <a:rPr lang="en-GB" sz="2200" b="1" dirty="0">
                <a:solidFill>
                  <a:schemeClr val="tx1"/>
                </a:solidFill>
              </a:rPr>
              <a:t>Dr Jane Bryan </a:t>
            </a:r>
            <a:r>
              <a:rPr lang="en-GB" sz="2200" dirty="0">
                <a:solidFill>
                  <a:schemeClr val="tx1"/>
                </a:solidFill>
              </a:rPr>
              <a:t>(j.m.bryan@warwick.ac.uk)</a:t>
            </a:r>
          </a:p>
        </p:txBody>
      </p:sp>
      <p:pic>
        <p:nvPicPr>
          <p:cNvPr id="11" name="Picture 10" descr="C:\Users\hcmqal\Downloads\University_of_Warwick_logo_2015_with_descriptor.svg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511" y="28598260"/>
            <a:ext cx="1254369" cy="105767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7954211" y="28779784"/>
            <a:ext cx="6281018" cy="6946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Funded thanks to a WIHEA Student Engagement Grant April 2016</a:t>
            </a:r>
            <a:endParaRPr lang="en-GB" sz="2400" dirty="0">
              <a:solidFill>
                <a:schemeClr val="tx1"/>
              </a:solidFill>
            </a:endParaRPr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321382299"/>
              </p:ext>
            </p:extLst>
          </p:nvPr>
        </p:nvGraphicFramePr>
        <p:xfrm>
          <a:off x="8351520" y="12761309"/>
          <a:ext cx="5120640" cy="6316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0"/>
            <a:ext cx="21383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2366714564"/>
              </p:ext>
            </p:extLst>
          </p:nvPr>
        </p:nvGraphicFramePr>
        <p:xfrm>
          <a:off x="2682875" y="12534251"/>
          <a:ext cx="5394325" cy="7774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Rectangle 20"/>
          <p:cNvSpPr/>
          <p:nvPr/>
        </p:nvSpPr>
        <p:spPr>
          <a:xfrm>
            <a:off x="4094205" y="20928955"/>
            <a:ext cx="9246149" cy="66427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800" b="1" dirty="0" smtClean="0">
              <a:solidFill>
                <a:schemeClr val="tx1"/>
              </a:solidFill>
            </a:endParaRPr>
          </a:p>
          <a:p>
            <a:r>
              <a:rPr lang="en-GB" sz="2800" b="1" dirty="0" smtClean="0">
                <a:solidFill>
                  <a:schemeClr val="tx1"/>
                </a:solidFill>
              </a:rPr>
              <a:t>RECOMMENDATIONS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chemeClr val="tx1"/>
                </a:solidFill>
              </a:rPr>
              <a:t>Lecture </a:t>
            </a:r>
            <a:r>
              <a:rPr lang="en-GB" sz="2600" dirty="0">
                <a:solidFill>
                  <a:schemeClr val="tx1"/>
                </a:solidFill>
              </a:rPr>
              <a:t>Capture should be used in as many modules as possible but should be used only for lectures and not </a:t>
            </a:r>
            <a:r>
              <a:rPr lang="en-GB" sz="2600" dirty="0" smtClean="0">
                <a:solidFill>
                  <a:schemeClr val="tx1"/>
                </a:solidFill>
              </a:rPr>
              <a:t>seminars/small groups </a:t>
            </a:r>
            <a:r>
              <a:rPr lang="en-GB" sz="2600" dirty="0">
                <a:solidFill>
                  <a:schemeClr val="tx1"/>
                </a:solidFill>
              </a:rPr>
              <a:t>to avoid inhibiting </a:t>
            </a:r>
            <a:r>
              <a:rPr lang="en-GB" sz="2600" dirty="0" smtClean="0">
                <a:solidFill>
                  <a:schemeClr val="tx1"/>
                </a:solidFill>
              </a:rPr>
              <a:t>participation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tx1"/>
                </a:solidFill>
              </a:rPr>
              <a:t>Respondents preferred unedited versions of recordings released quickly rather than edited versions released after some delay.  It was suggested that lecturers could release edited versions for revision </a:t>
            </a:r>
            <a:r>
              <a:rPr lang="en-GB" sz="2600" dirty="0" smtClean="0">
                <a:solidFill>
                  <a:schemeClr val="tx1"/>
                </a:solidFill>
              </a:rPr>
              <a:t>purposes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tx1"/>
                </a:solidFill>
              </a:rPr>
              <a:t>Respondents appreciated recordings being labelled by topic to make them easily locatable on the Lecture Capture </a:t>
            </a:r>
            <a:r>
              <a:rPr lang="en-GB" sz="2600" dirty="0" smtClean="0">
                <a:solidFill>
                  <a:schemeClr val="tx1"/>
                </a:solidFill>
              </a:rPr>
              <a:t>webpage</a:t>
            </a:r>
          </a:p>
          <a:p>
            <a:r>
              <a:rPr lang="en-GB" sz="2600" dirty="0" smtClean="0">
                <a:solidFill>
                  <a:schemeClr val="tx1"/>
                </a:solidFill>
              </a:rPr>
              <a:t>  </a:t>
            </a:r>
            <a:endParaRPr lang="en-GB" sz="26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tx1"/>
                </a:solidFill>
              </a:rPr>
              <a:t>Respondents appreciated module forums being created on module webpages to allow questions to be raised outside of the lecture if this was more comfortable for some </a:t>
            </a:r>
            <a:r>
              <a:rPr lang="en-GB" sz="2600" dirty="0" smtClean="0">
                <a:solidFill>
                  <a:schemeClr val="tx1"/>
                </a:solidFill>
              </a:rPr>
              <a:t>students.</a:t>
            </a:r>
            <a:endParaRPr lang="en-GB" sz="2600" dirty="0">
              <a:solidFill>
                <a:schemeClr val="tx1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3345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</TotalTime>
  <Words>471</Words>
  <Application>Microsoft Office PowerPoint</Application>
  <PresentationFormat>Custom</PresentationFormat>
  <Paragraphs>57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Bryan, Jane</dc:creator>
  <cp:lastModifiedBy>Drummond, Lisa</cp:lastModifiedBy>
  <cp:revision>18</cp:revision>
  <cp:lastPrinted>2016-11-09T07:07:57Z</cp:lastPrinted>
  <dcterms:created xsi:type="dcterms:W3CDTF">2016-11-09T05:56:01Z</dcterms:created>
  <dcterms:modified xsi:type="dcterms:W3CDTF">2016-11-09T12:04:20Z</dcterms:modified>
</cp:coreProperties>
</file>