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56" r:id="rId2"/>
    <p:sldMasterId id="2147483664" r:id="rId3"/>
    <p:sldMasterId id="2147483658" r:id="rId4"/>
    <p:sldMasterId id="2147483659" r:id="rId5"/>
  </p:sldMasterIdLst>
  <p:notesMasterIdLst>
    <p:notesMasterId r:id="rId7"/>
  </p:notesMasterIdLst>
  <p:handoutMasterIdLst>
    <p:handoutMasterId r:id="rId8"/>
  </p:handoutMasterIdLst>
  <p:sldIdLst>
    <p:sldId id="260" r:id="rId6"/>
  </p:sldIdLst>
  <p:sldSz cx="30275213" cy="42811700"/>
  <p:notesSz cx="6858000" cy="9144000"/>
  <p:defaultTextStyle>
    <a:defPPr>
      <a:defRPr lang="en-US"/>
    </a:defPPr>
    <a:lvl1pPr marL="0" algn="l" defTabSz="417606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031" algn="l" defTabSz="417606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061" algn="l" defTabSz="417606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092" algn="l" defTabSz="417606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123" algn="l" defTabSz="417606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153" algn="l" defTabSz="417606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184" algn="l" defTabSz="417606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6214" algn="l" defTabSz="417606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4245" algn="l" defTabSz="417606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66" userDrawn="1">
          <p15:clr>
            <a:srgbClr val="A4A3A4"/>
          </p15:clr>
        </p15:guide>
        <p15:guide id="3" orient="horz" pos="18527" userDrawn="1">
          <p15:clr>
            <a:srgbClr val="A4A3A4"/>
          </p15:clr>
        </p15:guide>
        <p15:guide id="4" orient="horz" pos="1831" userDrawn="1">
          <p15:clr>
            <a:srgbClr val="A4A3A4"/>
          </p15:clr>
        </p15:guide>
        <p15:guide id="5" orient="horz" pos="17243" userDrawn="1">
          <p15:clr>
            <a:srgbClr val="A4A3A4"/>
          </p15:clr>
        </p15:guide>
        <p15:guide id="6" pos="521" userDrawn="1">
          <p15:clr>
            <a:srgbClr val="A4A3A4"/>
          </p15:clr>
        </p15:guide>
        <p15:guide id="7" pos="3532" userDrawn="1">
          <p15:clr>
            <a:srgbClr val="A4A3A4"/>
          </p15:clr>
        </p15:guide>
        <p15:guide id="8" pos="6736" userDrawn="1">
          <p15:clr>
            <a:srgbClr val="A4A3A4"/>
          </p15:clr>
        </p15:guide>
        <p15:guide id="9" pos="9940" userDrawn="1">
          <p15:clr>
            <a:srgbClr val="A4A3A4"/>
          </p15:clr>
        </p15:guide>
        <p15:guide id="10" pos="13144" userDrawn="1">
          <p15:clr>
            <a:srgbClr val="A4A3A4"/>
          </p15:clr>
        </p15:guide>
        <p15:guide id="12" orient="horz" pos="354" userDrawn="1">
          <p15:clr>
            <a:srgbClr val="A4A3A4"/>
          </p15:clr>
        </p15:guide>
        <p15:guide id="13" orient="horz" pos="13666">
          <p15:clr>
            <a:srgbClr val="A4A3A4"/>
          </p15:clr>
        </p15:guide>
        <p15:guide id="14" orient="horz" pos="26195">
          <p15:clr>
            <a:srgbClr val="A4A3A4"/>
          </p15:clr>
        </p15:guide>
        <p15:guide id="15" orient="horz" pos="2589">
          <p15:clr>
            <a:srgbClr val="A4A3A4"/>
          </p15:clr>
        </p15:guide>
        <p15:guide id="16" orient="horz" pos="24379">
          <p15:clr>
            <a:srgbClr val="A4A3A4"/>
          </p15:clr>
        </p15:guide>
        <p15:guide id="17" orient="horz" pos="501">
          <p15:clr>
            <a:srgbClr val="A4A3A4"/>
          </p15:clr>
        </p15:guide>
        <p15:guide id="18" pos="738">
          <p15:clr>
            <a:srgbClr val="A4A3A4"/>
          </p15:clr>
        </p15:guide>
        <p15:guide id="19" pos="5000">
          <p15:clr>
            <a:srgbClr val="A4A3A4"/>
          </p15:clr>
        </p15:guide>
        <p15:guide id="20" pos="9536">
          <p15:clr>
            <a:srgbClr val="A4A3A4"/>
          </p15:clr>
        </p15:guide>
        <p15:guide id="21" pos="14071">
          <p15:clr>
            <a:srgbClr val="A4A3A4"/>
          </p15:clr>
        </p15:guide>
        <p15:guide id="22" pos="186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5DA7"/>
    <a:srgbClr val="008AB8"/>
    <a:srgbClr val="8DC63F"/>
    <a:srgbClr val="053990"/>
    <a:srgbClr val="9A9A23"/>
    <a:srgbClr val="4D565E"/>
    <a:srgbClr val="CFB123"/>
    <a:srgbClr val="B9115F"/>
    <a:srgbClr val="1863A8"/>
    <a:srgbClr val="2A3E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6405" autoAdjust="0"/>
  </p:normalViewPr>
  <p:slideViewPr>
    <p:cSldViewPr snapToObjects="1">
      <p:cViewPr varScale="1">
        <p:scale>
          <a:sx n="18" d="100"/>
          <a:sy n="18" d="100"/>
        </p:scale>
        <p:origin x="3246" y="126"/>
      </p:cViewPr>
      <p:guideLst>
        <p:guide orient="horz" pos="9666"/>
        <p:guide orient="horz" pos="18527"/>
        <p:guide orient="horz" pos="1831"/>
        <p:guide orient="horz" pos="17243"/>
        <p:guide pos="521"/>
        <p:guide pos="3532"/>
        <p:guide pos="6736"/>
        <p:guide pos="9940"/>
        <p:guide pos="13144"/>
        <p:guide orient="horz" pos="354"/>
        <p:guide orient="horz" pos="13666"/>
        <p:guide orient="horz" pos="26195"/>
        <p:guide orient="horz" pos="2589"/>
        <p:guide orient="horz" pos="24379"/>
        <p:guide orient="horz" pos="501"/>
        <p:guide pos="738"/>
        <p:guide pos="5000"/>
        <p:guide pos="9536"/>
        <p:guide pos="14071"/>
        <p:guide pos="1860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108" d="100"/>
          <a:sy n="108" d="100"/>
        </p:scale>
        <p:origin x="39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836A0-BD32-774B-8D5D-B10452365128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0A537-6765-1045-BABF-F597EC0B9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792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B7067-B481-4C91-922B-30DD899C4B72}" type="datetimeFigureOut">
              <a:rPr lang="en-GB" smtClean="0"/>
              <a:pPr/>
              <a:t>08/11/2016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71553-C146-4D39-A897-28154DEAAE4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830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606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8031" algn="l" defTabSz="417606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6061" algn="l" defTabSz="417606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092" algn="l" defTabSz="417606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2123" algn="l" defTabSz="417606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0153" algn="l" defTabSz="417606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8184" algn="l" defTabSz="417606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6214" algn="l" defTabSz="417606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4245" algn="l" defTabSz="417606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medical scho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83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15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medical scho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5981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434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4478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-1" y="2090518"/>
            <a:ext cx="20393364" cy="745200"/>
          </a:xfrm>
          <a:prstGeom prst="rect">
            <a:avLst/>
          </a:prstGeom>
          <a:noFill/>
        </p:spPr>
        <p:txBody>
          <a:bodyPr wrap="square" lIns="1222854" tIns="64671" rIns="129342" bIns="64671" rtlCol="0">
            <a:spAutoFit/>
          </a:bodyPr>
          <a:lstStyle/>
          <a:p>
            <a:pPr algn="l"/>
            <a:r>
              <a:rPr lang="en-US" sz="4000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7"/>
            <a:ext cx="30275212" cy="42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07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2949491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6058" indent="-1106058" algn="l" defTabSz="2949491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6463" indent="-921716" algn="l" defTabSz="2949491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86865" indent="-737373" algn="l" defTabSz="2949491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1611" indent="-737373" algn="l" defTabSz="2949491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36356" indent="-737373" algn="l" defTabSz="2949491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1102" indent="-737373" algn="l" defTabSz="2949491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85849" indent="-737373" algn="l" defTabSz="2949491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60594" indent="-737373" algn="l" defTabSz="2949491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35340" indent="-737373" algn="l" defTabSz="2949491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494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4746" algn="l" defTabSz="29494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49491" algn="l" defTabSz="29494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4238" algn="l" defTabSz="29494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98984" algn="l" defTabSz="29494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73729" algn="l" defTabSz="29494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48475" algn="l" defTabSz="29494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23220" algn="l" defTabSz="29494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97967" algn="l" defTabSz="29494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orient="horz" pos="1055" userDrawn="1">
          <p15:clr>
            <a:srgbClr val="F26B43"/>
          </p15:clr>
        </p15:guide>
        <p15:guide id="5" orient="horz" pos="78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7"/>
            <a:ext cx="30275213" cy="4280198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5074" y="1654834"/>
            <a:ext cx="20393364" cy="745200"/>
          </a:xfrm>
          <a:prstGeom prst="rect">
            <a:avLst/>
          </a:prstGeom>
          <a:noFill/>
        </p:spPr>
        <p:txBody>
          <a:bodyPr wrap="square" lIns="1222854" tIns="64671" rIns="129342" bIns="64671" rtlCol="0">
            <a:spAutoFit/>
          </a:bodyPr>
          <a:lstStyle/>
          <a:p>
            <a:pPr algn="l"/>
            <a:r>
              <a:rPr lang="en-US" sz="4000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</p:spTree>
    <p:extLst>
      <p:ext uri="{BB962C8B-B14F-4D97-AF65-F5344CB8AC3E}">
        <p14:creationId xmlns:p14="http://schemas.microsoft.com/office/powerpoint/2010/main" val="173350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354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85" indent="-228385" algn="l" defTabSz="913542" rtl="0" eaLnBrk="1" latinLnBrk="0" hangingPunct="1">
        <a:lnSpc>
          <a:spcPct val="90000"/>
        </a:lnSpc>
        <a:spcBef>
          <a:spcPts val="999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157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27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98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469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240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10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782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552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70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42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12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83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55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625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97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67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64" userDrawn="1">
          <p15:clr>
            <a:srgbClr val="F26B43"/>
          </p15:clr>
        </p15:guide>
        <p15:guide id="2" pos="6736" userDrawn="1">
          <p15:clr>
            <a:srgbClr val="F26B43"/>
          </p15:clr>
        </p15:guide>
        <p15:guide id="3" orient="horz" pos="783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7"/>
            <a:ext cx="30275212" cy="4280198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5074" y="1654834"/>
            <a:ext cx="20393364" cy="745200"/>
          </a:xfrm>
          <a:prstGeom prst="rect">
            <a:avLst/>
          </a:prstGeom>
          <a:noFill/>
        </p:spPr>
        <p:txBody>
          <a:bodyPr wrap="square" lIns="1222854" tIns="64671" rIns="129342" bIns="64671" rtlCol="0">
            <a:spAutoFit/>
          </a:bodyPr>
          <a:lstStyle/>
          <a:p>
            <a:pPr algn="l"/>
            <a:r>
              <a:rPr lang="en-US" sz="4000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</p:spTree>
    <p:extLst>
      <p:ext uri="{BB962C8B-B14F-4D97-AF65-F5344CB8AC3E}">
        <p14:creationId xmlns:p14="http://schemas.microsoft.com/office/powerpoint/2010/main" val="479927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354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85" indent="-228385" algn="l" defTabSz="913542" rtl="0" eaLnBrk="1" latinLnBrk="0" hangingPunct="1">
        <a:lnSpc>
          <a:spcPct val="90000"/>
        </a:lnSpc>
        <a:spcBef>
          <a:spcPts val="999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157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27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98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469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240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10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782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552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70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42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12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83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55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625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97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67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2"/>
            <a:ext cx="30275213" cy="4280225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5074" y="1654834"/>
            <a:ext cx="20393364" cy="745200"/>
          </a:xfrm>
          <a:prstGeom prst="rect">
            <a:avLst/>
          </a:prstGeom>
          <a:noFill/>
        </p:spPr>
        <p:txBody>
          <a:bodyPr wrap="square" lIns="1222854" tIns="64671" rIns="129342" bIns="64671" rtlCol="0">
            <a:spAutoFit/>
          </a:bodyPr>
          <a:lstStyle/>
          <a:p>
            <a:pPr algn="l"/>
            <a:r>
              <a:rPr lang="en-US" sz="4000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</p:spTree>
    <p:extLst>
      <p:ext uri="{BB962C8B-B14F-4D97-AF65-F5344CB8AC3E}">
        <p14:creationId xmlns:p14="http://schemas.microsoft.com/office/powerpoint/2010/main" val="18916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354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85" indent="-228385" algn="l" defTabSz="913542" rtl="0" eaLnBrk="1" latinLnBrk="0" hangingPunct="1">
        <a:lnSpc>
          <a:spcPct val="90000"/>
        </a:lnSpc>
        <a:spcBef>
          <a:spcPts val="999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157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27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98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469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240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10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782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552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70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42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12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83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55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625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97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67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2"/>
            <a:ext cx="30275213" cy="4280225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5074" y="1654834"/>
            <a:ext cx="20393364" cy="745200"/>
          </a:xfrm>
          <a:prstGeom prst="rect">
            <a:avLst/>
          </a:prstGeom>
          <a:noFill/>
        </p:spPr>
        <p:txBody>
          <a:bodyPr wrap="square" lIns="1222854" tIns="64671" rIns="129342" bIns="64671" rtlCol="0">
            <a:spAutoFit/>
          </a:bodyPr>
          <a:lstStyle/>
          <a:p>
            <a:pPr algn="l"/>
            <a:r>
              <a:rPr lang="en-US" sz="4000" b="1" i="0" dirty="0">
                <a:solidFill>
                  <a:srgbClr val="195DA7"/>
                </a:solidFill>
                <a:latin typeface="Calibri"/>
                <a:cs typeface="Calibri"/>
              </a:rPr>
              <a:t>Undergraduate Research Support Scheme project</a:t>
            </a:r>
          </a:p>
        </p:txBody>
      </p:sp>
    </p:spTree>
    <p:extLst>
      <p:ext uri="{BB962C8B-B14F-4D97-AF65-F5344CB8AC3E}">
        <p14:creationId xmlns:p14="http://schemas.microsoft.com/office/powerpoint/2010/main" val="49287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354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85" indent="-228385" algn="l" defTabSz="913542" rtl="0" eaLnBrk="1" latinLnBrk="0" hangingPunct="1">
        <a:lnSpc>
          <a:spcPct val="90000"/>
        </a:lnSpc>
        <a:spcBef>
          <a:spcPts val="999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157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27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98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469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240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10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782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552" indent="-228385" algn="l" defTabSz="913542" rtl="0" eaLnBrk="1" latinLnBrk="0" hangingPunct="1">
        <a:lnSpc>
          <a:spcPct val="90000"/>
        </a:lnSpc>
        <a:spcBef>
          <a:spcPts val="499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70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42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12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83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55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625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97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67" algn="l" defTabSz="913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2945" y="1339425"/>
            <a:ext cx="21651889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200" b="1" dirty="0"/>
              <a:t>Warwick Medical School – Mystery Shopper Programme</a:t>
            </a:r>
            <a:endParaRPr lang="en-GB" sz="7200" dirty="0"/>
          </a:p>
          <a:p>
            <a:pPr algn="ctr"/>
            <a:r>
              <a:rPr lang="en-GB" sz="4400" b="1" dirty="0"/>
              <a:t>John </a:t>
            </a:r>
            <a:r>
              <a:rPr lang="en-GB" sz="4400" b="1" dirty="0" err="1"/>
              <a:t>Flemming</a:t>
            </a:r>
            <a:r>
              <a:rPr lang="en-GB" sz="4400" b="1" dirty="0"/>
              <a:t>, Hannah </a:t>
            </a:r>
            <a:r>
              <a:rPr lang="en-GB" sz="4400" b="1" dirty="0" err="1"/>
              <a:t>Maxfield</a:t>
            </a:r>
            <a:r>
              <a:rPr lang="en-GB" sz="4400" b="1" dirty="0"/>
              <a:t>, Logan Mills, Kate </a:t>
            </a:r>
            <a:r>
              <a:rPr lang="en-GB" sz="4400" b="1" dirty="0" err="1"/>
              <a:t>Myler</a:t>
            </a:r>
            <a:r>
              <a:rPr lang="en-GB" sz="4400" b="1" dirty="0"/>
              <a:t> and Dr Kate Owen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3089" y="4415559"/>
            <a:ext cx="28299144" cy="14465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4400" dirty="0">
                <a:latin typeface="Lao UI" pitchFamily="34" charset="0"/>
                <a:cs typeface="Lao UI" pitchFamily="34" charset="0"/>
              </a:rPr>
              <a:t>We have started and are currently running a ‘Mystery Shopper’ programme, where MB ChB students participate in training and then provide anonymous feedback to lecturers shortly after lectures are delivered.</a:t>
            </a:r>
            <a:endParaRPr lang="en-GB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663998" y="7382749"/>
            <a:ext cx="8686479" cy="58169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4400" dirty="0">
                <a:latin typeface="Lao UI" pitchFamily="34" charset="0"/>
                <a:cs typeface="Lao UI" pitchFamily="34" charset="0"/>
              </a:rPr>
              <a:t>Most lecturers </a:t>
            </a:r>
            <a:r>
              <a:rPr lang="en-GB" sz="4400" b="1" dirty="0">
                <a:latin typeface="Lao UI" pitchFamily="34" charset="0"/>
                <a:cs typeface="Lao UI" pitchFamily="34" charset="0"/>
              </a:rPr>
              <a:t>welcome constructive criticism 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and want to improve delivery to benefit students.</a:t>
            </a:r>
          </a:p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r>
              <a:rPr lang="en-GB" sz="4400" dirty="0">
                <a:latin typeface="Lao UI" pitchFamily="34" charset="0"/>
                <a:cs typeface="Lao UI" pitchFamily="34" charset="0"/>
              </a:rPr>
              <a:t>The current method is not very specific.  </a:t>
            </a:r>
            <a:r>
              <a:rPr lang="en-GB" sz="4400" b="1" dirty="0">
                <a:latin typeface="Lao UI" pitchFamily="34" charset="0"/>
                <a:cs typeface="Lao UI" pitchFamily="34" charset="0"/>
              </a:rPr>
              <a:t>Several weeks can elapse 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between a lecture and a student being asked for feedback.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57086" y="7382749"/>
            <a:ext cx="8666298" cy="61247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4400" dirty="0">
                <a:latin typeface="Lao UI" pitchFamily="34" charset="0"/>
                <a:cs typeface="Lao UI" pitchFamily="34" charset="0"/>
              </a:rPr>
              <a:t>A </a:t>
            </a:r>
            <a:r>
              <a:rPr lang="en-GB" sz="4400" b="1" dirty="0">
                <a:latin typeface="Lao UI" pitchFamily="34" charset="0"/>
                <a:cs typeface="Lao UI" pitchFamily="34" charset="0"/>
              </a:rPr>
              <a:t>small committee of students 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across all MB ChB cohorts with the assistance of the Deputy Head of the MB ChB programme have lead the project.</a:t>
            </a:r>
          </a:p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r>
              <a:rPr lang="en-GB" sz="4400" dirty="0">
                <a:latin typeface="Lao UI" pitchFamily="34" charset="0"/>
                <a:cs typeface="Lao UI" pitchFamily="34" charset="0"/>
              </a:rPr>
              <a:t>Participants in the overall scheme include approximately </a:t>
            </a:r>
            <a:r>
              <a:rPr lang="en-GB" sz="4400" b="1" dirty="0">
                <a:latin typeface="Lao UI" pitchFamily="34" charset="0"/>
                <a:cs typeface="Lao UI" pitchFamily="34" charset="0"/>
              </a:rPr>
              <a:t>50 trained volunteers across every cohort.</a:t>
            </a:r>
            <a:endParaRPr lang="en-GB" sz="44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299086" y="7436794"/>
            <a:ext cx="8676964" cy="1092606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4400" b="1" dirty="0">
                <a:latin typeface="Lao UI" pitchFamily="34" charset="0"/>
                <a:cs typeface="Lao UI" pitchFamily="34" charset="0"/>
              </a:rPr>
              <a:t>Plan: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 We surveyed all MB ChB students to find out how they wanted to be instructed?</a:t>
            </a:r>
            <a:endParaRPr lang="en-GB" sz="2000" dirty="0">
              <a:latin typeface="Lao UI" pitchFamily="34" charset="0"/>
              <a:cs typeface="Lao UI" pitchFamily="34" charset="0"/>
            </a:endParaRPr>
          </a:p>
          <a:p>
            <a:pPr lvl="0"/>
            <a:r>
              <a:rPr lang="en-GB" sz="4400" b="1" dirty="0">
                <a:latin typeface="Lao UI" pitchFamily="34" charset="0"/>
                <a:cs typeface="Lao UI" pitchFamily="34" charset="0"/>
              </a:rPr>
              <a:t>Do: 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 We trained students to be expert feedback providers in a 90 minute session.  They now provide feedback using an online form that is based on survey results.</a:t>
            </a:r>
            <a:endParaRPr lang="en-GB" sz="2000" dirty="0">
              <a:latin typeface="Lao UI" pitchFamily="34" charset="0"/>
              <a:cs typeface="Lao UI" pitchFamily="34" charset="0"/>
            </a:endParaRPr>
          </a:p>
          <a:p>
            <a:pPr lvl="0"/>
            <a:r>
              <a:rPr lang="en-GB" sz="4400" b="1" dirty="0">
                <a:latin typeface="Lao UI" pitchFamily="34" charset="0"/>
                <a:cs typeface="Lao UI" pitchFamily="34" charset="0"/>
              </a:rPr>
              <a:t>Study: 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We will resurvey all students to assess the impact of the intervention.  We use feedback from lecturers to adapt the feedback form iteratively.</a:t>
            </a:r>
          </a:p>
          <a:p>
            <a:pPr lvl="0"/>
            <a:r>
              <a:rPr lang="en-GB" sz="4400" b="1" dirty="0">
                <a:latin typeface="Lao UI" pitchFamily="34" charset="0"/>
                <a:cs typeface="Lao UI" pitchFamily="34" charset="0"/>
              </a:rPr>
              <a:t>Act: 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We have just finished training new 1</a:t>
            </a:r>
            <a:r>
              <a:rPr lang="en-GB" sz="4400" baseline="30000" dirty="0">
                <a:latin typeface="Lao UI" pitchFamily="34" charset="0"/>
                <a:cs typeface="Lao UI" pitchFamily="34" charset="0"/>
              </a:rPr>
              <a:t>st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 year students in order to make the intervention sustainable.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3998" y="15497438"/>
            <a:ext cx="8676964" cy="944874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r>
              <a:rPr lang="en-GB" sz="4400" dirty="0">
                <a:latin typeface="Lao UI" pitchFamily="34" charset="0"/>
                <a:cs typeface="Lao UI" pitchFamily="34" charset="0"/>
              </a:rPr>
              <a:t>Feedback from lecturers has been </a:t>
            </a:r>
            <a:r>
              <a:rPr lang="en-GB" sz="4400" b="1" dirty="0">
                <a:latin typeface="Lao UI" pitchFamily="34" charset="0"/>
                <a:cs typeface="Lao UI" pitchFamily="34" charset="0"/>
              </a:rPr>
              <a:t>universally positive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. This programme of timely feedback has helped instructors tailor their message to each audience, to determine what is most important and make the time best spent for everyone.</a:t>
            </a:r>
          </a:p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r>
              <a:rPr lang="en-GB" sz="4400" dirty="0">
                <a:latin typeface="Lao UI" pitchFamily="34" charset="0"/>
                <a:cs typeface="Lao UI" pitchFamily="34" charset="0"/>
              </a:rPr>
              <a:t>This programme has also </a:t>
            </a:r>
            <a:r>
              <a:rPr lang="en-GB" sz="4400" b="1" dirty="0">
                <a:latin typeface="Lao UI" pitchFamily="34" charset="0"/>
                <a:cs typeface="Lao UI" pitchFamily="34" charset="0"/>
              </a:rPr>
              <a:t>given students a voice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 and helped us feel much more engaged in the feedback and instruction process. 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306042" y="19778683"/>
            <a:ext cx="8676964" cy="58169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pPr marL="742950" indent="-742950">
              <a:buAutoNum type="arabicParenR"/>
            </a:pPr>
            <a:r>
              <a:rPr lang="en-GB" sz="4400" dirty="0">
                <a:latin typeface="Lao UI" pitchFamily="34" charset="0"/>
                <a:cs typeface="Lao UI" pitchFamily="34" charset="0"/>
              </a:rPr>
              <a:t>Students take ownership of their learning.</a:t>
            </a:r>
          </a:p>
          <a:p>
            <a:pPr marL="742950" indent="-742950">
              <a:buAutoNum type="arabicParenR"/>
            </a:pPr>
            <a:r>
              <a:rPr lang="en-GB" sz="4400" dirty="0">
                <a:latin typeface="Lao UI" pitchFamily="34" charset="0"/>
                <a:cs typeface="Lao UI" pitchFamily="34" charset="0"/>
              </a:rPr>
              <a:t>Students are more engaged in lectures.</a:t>
            </a:r>
          </a:p>
          <a:p>
            <a:pPr marL="742950" indent="-742950">
              <a:buAutoNum type="arabicParenR"/>
            </a:pPr>
            <a:r>
              <a:rPr lang="en-GB" sz="4400" dirty="0">
                <a:latin typeface="Lao UI" pitchFamily="34" charset="0"/>
                <a:cs typeface="Lao UI" pitchFamily="34" charset="0"/>
              </a:rPr>
              <a:t>Lecture quality improves.</a:t>
            </a:r>
          </a:p>
          <a:p>
            <a:pPr marL="742950" indent="-742950">
              <a:buAutoNum type="arabicParenR"/>
            </a:pPr>
            <a:r>
              <a:rPr lang="en-GB" sz="4400" dirty="0">
                <a:latin typeface="Lao UI" pitchFamily="34" charset="0"/>
                <a:cs typeface="Lao UI" pitchFamily="34" charset="0"/>
              </a:rPr>
              <a:t>Student input reduces the burden on faculty, ensuring sustainability.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446420" y="15492225"/>
            <a:ext cx="8676964" cy="91409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r>
              <a:rPr lang="en-GB" sz="4400" dirty="0">
                <a:latin typeface="Lao UI" pitchFamily="34" charset="0"/>
                <a:cs typeface="Lao UI" pitchFamily="34" charset="0"/>
              </a:rPr>
              <a:t>We students have learned </a:t>
            </a:r>
            <a:r>
              <a:rPr lang="en-GB" sz="4400" b="1" dirty="0">
                <a:latin typeface="Lao UI" pitchFamily="34" charset="0"/>
                <a:cs typeface="Lao UI" pitchFamily="34" charset="0"/>
              </a:rPr>
              <a:t>the best and most useful instruction techniques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 by surveying our cohort and applying the responses in our feedback forms.</a:t>
            </a:r>
          </a:p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r>
              <a:rPr lang="en-GB" sz="4400" dirty="0">
                <a:latin typeface="Lao UI" pitchFamily="34" charset="0"/>
                <a:cs typeface="Lao UI" pitchFamily="34" charset="0"/>
              </a:rPr>
              <a:t>We have learned to be </a:t>
            </a:r>
            <a:r>
              <a:rPr lang="en-GB" sz="4400" b="1" dirty="0">
                <a:latin typeface="Lao UI" pitchFamily="34" charset="0"/>
                <a:cs typeface="Lao UI" pitchFamily="34" charset="0"/>
              </a:rPr>
              <a:t>structured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 in our appraisal methods when assessing lectures.</a:t>
            </a:r>
          </a:p>
          <a:p>
            <a:endParaRPr lang="en-GB" sz="2000" dirty="0">
              <a:latin typeface="Lao UI" pitchFamily="34" charset="0"/>
              <a:cs typeface="Lao UI" pitchFamily="34" charset="0"/>
            </a:endParaRPr>
          </a:p>
          <a:p>
            <a:r>
              <a:rPr lang="en-GB" sz="4400" dirty="0">
                <a:latin typeface="Lao UI" pitchFamily="34" charset="0"/>
                <a:cs typeface="Lao UI" pitchFamily="34" charset="0"/>
              </a:rPr>
              <a:t>We have learned how to deliver </a:t>
            </a:r>
            <a:r>
              <a:rPr lang="en-GB" sz="4400" b="1" dirty="0">
                <a:latin typeface="Lao UI" pitchFamily="34" charset="0"/>
                <a:cs typeface="Lao UI" pitchFamily="34" charset="0"/>
              </a:rPr>
              <a:t>constructive, useful feedback </a:t>
            </a:r>
            <a:r>
              <a:rPr lang="en-GB" sz="4400" dirty="0">
                <a:latin typeface="Lao UI" pitchFamily="34" charset="0"/>
                <a:cs typeface="Lao UI" pitchFamily="34" charset="0"/>
              </a:rPr>
              <a:t>to lecturers who will see us and other cohorts.</a:t>
            </a:r>
          </a:p>
        </p:txBody>
      </p:sp>
      <p:sp>
        <p:nvSpPr>
          <p:cNvPr id="3" name="Round Same Side Corner Rectangle 2"/>
          <p:cNvSpPr/>
          <p:nvPr/>
        </p:nvSpPr>
        <p:spPr>
          <a:xfrm>
            <a:off x="704475" y="3403850"/>
            <a:ext cx="28297758" cy="100811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Lao UI" panose="020B0502040204020203" pitchFamily="34" charset="0"/>
                <a:cs typeface="Lao UI" panose="020B0502040204020203" pitchFamily="34" charset="0"/>
              </a:rPr>
              <a:t>What is our programme about? </a:t>
            </a:r>
          </a:p>
        </p:txBody>
      </p:sp>
      <p:sp>
        <p:nvSpPr>
          <p:cNvPr id="22" name="Round Same Side Corner Rectangle 21"/>
          <p:cNvSpPr/>
          <p:nvPr/>
        </p:nvSpPr>
        <p:spPr>
          <a:xfrm>
            <a:off x="663998" y="6374637"/>
            <a:ext cx="8676964" cy="100811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Lao UI" panose="020B0502040204020203" pitchFamily="34" charset="0"/>
                <a:cs typeface="Lao UI" panose="020B0502040204020203" pitchFamily="34" charset="0"/>
              </a:rPr>
              <a:t>Why was this needed?</a:t>
            </a:r>
          </a:p>
        </p:txBody>
      </p:sp>
      <p:sp>
        <p:nvSpPr>
          <p:cNvPr id="23" name="Round Same Side Corner Rectangle 22"/>
          <p:cNvSpPr/>
          <p:nvPr/>
        </p:nvSpPr>
        <p:spPr>
          <a:xfrm>
            <a:off x="10457086" y="6374637"/>
            <a:ext cx="8676964" cy="100811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Lao UI" panose="020B0502040204020203" pitchFamily="34" charset="0"/>
                <a:cs typeface="Lao UI" panose="020B0502040204020203" pitchFamily="34" charset="0"/>
              </a:rPr>
              <a:t>Who is involved?</a:t>
            </a:r>
          </a:p>
        </p:txBody>
      </p:sp>
      <p:sp>
        <p:nvSpPr>
          <p:cNvPr id="24" name="Round Same Side Corner Rectangle 23"/>
          <p:cNvSpPr/>
          <p:nvPr/>
        </p:nvSpPr>
        <p:spPr>
          <a:xfrm>
            <a:off x="20299086" y="6374637"/>
            <a:ext cx="8676964" cy="100811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Lao UI" panose="020B0502040204020203" pitchFamily="34" charset="0"/>
                <a:cs typeface="Lao UI" panose="020B0502040204020203" pitchFamily="34" charset="0"/>
              </a:rPr>
              <a:t>What did we do?</a:t>
            </a:r>
          </a:p>
        </p:txBody>
      </p:sp>
      <p:sp>
        <p:nvSpPr>
          <p:cNvPr id="26" name="Round Same Side Corner Rectangle 25"/>
          <p:cNvSpPr/>
          <p:nvPr/>
        </p:nvSpPr>
        <p:spPr>
          <a:xfrm>
            <a:off x="20299086" y="18770571"/>
            <a:ext cx="8676964" cy="100811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Lao UI" panose="020B0502040204020203" pitchFamily="34" charset="0"/>
                <a:cs typeface="Lao UI" panose="020B0502040204020203" pitchFamily="34" charset="0"/>
              </a:rPr>
              <a:t>Why should YOU do this?</a:t>
            </a:r>
          </a:p>
        </p:txBody>
      </p:sp>
      <p:sp>
        <p:nvSpPr>
          <p:cNvPr id="27" name="Round Same Side Corner Rectangle 26"/>
          <p:cNvSpPr/>
          <p:nvPr/>
        </p:nvSpPr>
        <p:spPr>
          <a:xfrm>
            <a:off x="663998" y="14484113"/>
            <a:ext cx="8676964" cy="100811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Lao UI" panose="020B0502040204020203" pitchFamily="34" charset="0"/>
                <a:cs typeface="Lao UI" panose="020B0502040204020203" pitchFamily="34" charset="0"/>
              </a:rPr>
              <a:t>What impact has it had?</a:t>
            </a:r>
          </a:p>
        </p:txBody>
      </p:sp>
      <p:sp>
        <p:nvSpPr>
          <p:cNvPr id="29" name="Round Same Side Corner Rectangle 28"/>
          <p:cNvSpPr/>
          <p:nvPr/>
        </p:nvSpPr>
        <p:spPr>
          <a:xfrm>
            <a:off x="10446420" y="14484113"/>
            <a:ext cx="8676964" cy="100811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Lao UI" panose="020B0502040204020203" pitchFamily="34" charset="0"/>
                <a:cs typeface="Lao UI" panose="020B0502040204020203" pitchFamily="34" charset="0"/>
              </a:rPr>
              <a:t>What have we learned?</a:t>
            </a:r>
          </a:p>
        </p:txBody>
      </p:sp>
      <p:sp>
        <p:nvSpPr>
          <p:cNvPr id="30" name="Round Same Side Corner Rectangle 29"/>
          <p:cNvSpPr/>
          <p:nvPr/>
        </p:nvSpPr>
        <p:spPr>
          <a:xfrm>
            <a:off x="1899639" y="25869227"/>
            <a:ext cx="26475934" cy="100811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err="1">
                <a:latin typeface="Lao UI" panose="020B0502040204020203" pitchFamily="34" charset="0"/>
                <a:cs typeface="Lao UI" panose="020B0502040204020203" pitchFamily="34" charset="0"/>
              </a:rPr>
              <a:t>Infographical</a:t>
            </a:r>
            <a:r>
              <a:rPr lang="en-GB" sz="4400" dirty="0">
                <a:latin typeface="Lao UI" panose="020B0502040204020203" pitchFamily="34" charset="0"/>
                <a:cs typeface="Lao UI" panose="020B0502040204020203" pitchFamily="34" charset="0"/>
              </a:rPr>
              <a:t> Results of our Survey of 44 Years 1, 2 &amp; 3 Students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840" y="26912005"/>
            <a:ext cx="26501532" cy="1566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074783"/>
      </p:ext>
    </p:extLst>
  </p:cSld>
  <p:clrMapOvr>
    <a:masterClrMapping/>
  </p:clrMapOvr>
</p:sld>
</file>

<file path=ppt/theme/theme1.xml><?xml version="1.0" encoding="utf-8"?>
<a:theme xmlns:a="http://schemas.openxmlformats.org/drawingml/2006/main" name="1/12 medical schoo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eyline medical sch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eyli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keyline warwic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4780</TotalTime>
  <Words>427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Lao UI</vt:lpstr>
      <vt:lpstr>1/12 medical school</vt:lpstr>
      <vt:lpstr>1/12 warwick</vt:lpstr>
      <vt:lpstr>keyline medical school</vt:lpstr>
      <vt:lpstr>keyline</vt:lpstr>
      <vt:lpstr>keyline warwick</vt:lpstr>
      <vt:lpstr>PowerPoint Presentation</vt:lpstr>
    </vt:vector>
  </TitlesOfParts>
  <Company>School of Engineering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esricj</dc:creator>
  <cp:lastModifiedBy>Owen, Kate</cp:lastModifiedBy>
  <cp:revision>263</cp:revision>
  <cp:lastPrinted>2016-08-19T11:27:15Z</cp:lastPrinted>
  <dcterms:created xsi:type="dcterms:W3CDTF">2011-11-14T19:29:19Z</dcterms:created>
  <dcterms:modified xsi:type="dcterms:W3CDTF">2016-11-08T14:56:55Z</dcterms:modified>
</cp:coreProperties>
</file>