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33" r:id="rId3"/>
    <p:sldId id="325" r:id="rId4"/>
    <p:sldId id="329" r:id="rId5"/>
    <p:sldId id="334" r:id="rId6"/>
    <p:sldId id="297" r:id="rId7"/>
    <p:sldId id="304" r:id="rId8"/>
    <p:sldId id="305" r:id="rId9"/>
    <p:sldId id="307" r:id="rId10"/>
    <p:sldId id="322" r:id="rId11"/>
    <p:sldId id="265" r:id="rId12"/>
    <p:sldId id="300" r:id="rId13"/>
    <p:sldId id="290" r:id="rId14"/>
    <p:sldId id="330" r:id="rId15"/>
    <p:sldId id="331" r:id="rId16"/>
    <p:sldId id="269" r:id="rId17"/>
    <p:sldId id="321" r:id="rId18"/>
    <p:sldId id="279" r:id="rId19"/>
    <p:sldId id="280" r:id="rId20"/>
    <p:sldId id="302" r:id="rId21"/>
    <p:sldId id="332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97575-FF94-4E11-9717-F57B2E2289CA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CB12F-FB9A-409F-8CC2-5CE1A1CD30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551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9C90A-A7AD-425D-B872-E6417EF1C884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C6D7E-144D-49DF-95C4-53A02465EB5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93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82D3-0C16-478C-B48F-4B8C5BBC6A3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521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1CC83-70F5-440E-B30D-9E2C0ACC313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818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4212A-B838-4B78-8662-2462A7B866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1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1CC83-70F5-440E-B30D-9E2C0ACC313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893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1CC83-70F5-440E-B30D-9E2C0ACC3137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501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33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55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84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141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997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6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040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17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6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20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53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83223-FFE0-4347-A2F8-7994FB59502B}" type="datetimeFigureOut">
              <a:rPr lang="en-GB" smtClean="0"/>
              <a:pPr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84E11-1946-42D5-82A9-A45D25D751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71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cademy.ac.uk/system/files/resources/internationalising_the_curriculum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https://www.heacademy.ac.uk/sites/default/files/styles/adaptive/adaptive-image/public/International.png?itok=P-FItw4n" TargetMode="Externa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ationalecompetenties.be/en/" TargetMode="External"/><Relationship Id="rId2" Type="http://schemas.openxmlformats.org/officeDocument/2006/relationships/hyperlink" Target="https://www.heacademy.ac.uk/system/files/resources/internationalising_the_curriculum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su.am/uploaded/Brochure.pdf" TargetMode="External"/><Relationship Id="rId5" Type="http://schemas.openxmlformats.org/officeDocument/2006/relationships/hyperlink" Target="https://www.brookes.ac.uk/services/cci/resourcekit.html" TargetMode="External"/><Relationship Id="rId4" Type="http://schemas.openxmlformats.org/officeDocument/2006/relationships/hyperlink" Target="http://jpaap.napier.ac.uk/index.php/JPAAP/article/view/195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b.middlemas@roehampton.ac.u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2.gif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1.jpeg"/><Relationship Id="rId2" Type="http://schemas.openxmlformats.org/officeDocument/2006/relationships/hyperlink" Target="http://www.google.co.uk/url?sa=i&amp;rct=j&amp;q=&amp;esrc=s&amp;frm=1&amp;source=images&amp;cd=&amp;cad=rja&amp;uact=8&amp;ved=0CAcQjRw&amp;url=http://photobucket.com/images/italian%20flag&amp;ei=osRsVMCxCo2BygSr9YLwDg&amp;bvm=bv.80120444,d.cWc&amp;psig=AFQjCNGvYqWdy-ulyeUhu6y6CzK7YAXg4Q&amp;ust=1416500737998346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hyperlink" Target="http://upload.wikimedia.org/wikipedia/commons/4/49/Flag_of_Ukraine.svg" TargetMode="External"/><Relationship Id="rId4" Type="http://schemas.openxmlformats.org/officeDocument/2006/relationships/hyperlink" Target="http://www.mapsofworld.com/flags/belgium-flag.html" TargetMode="External"/><Relationship Id="rId9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co.uk/url?sa=i&amp;rct=j&amp;q=&amp;esrc=s&amp;frm=1&amp;source=images&amp;cd=&amp;cad=rja&amp;uact=8&amp;ved=0CAcQjRw&amp;url=http://photobucket.com/images/italian%20flag&amp;ei=osRsVMCxCo2BygSr9YLwDg&amp;bvm=bv.80120444,d.cWc&amp;psig=AFQjCNGvYqWdy-ulyeUhu6y6CzK7YAXg4Q&amp;ust=141650073799834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47295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8064896" cy="1395586"/>
          </a:xfrm>
        </p:spPr>
        <p:txBody>
          <a:bodyPr>
            <a:noAutofit/>
          </a:bodyPr>
          <a:lstStyle/>
          <a:p>
            <a:r>
              <a:rPr lang="en-GB" sz="5400" dirty="0"/>
              <a:t>Global academic practices: change and impact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5120" y="4913193"/>
            <a:ext cx="5832648" cy="1752600"/>
          </a:xfrm>
        </p:spPr>
        <p:txBody>
          <a:bodyPr>
            <a:normAutofit fontScale="92500"/>
          </a:bodyPr>
          <a:lstStyle/>
          <a:p>
            <a:r>
              <a:rPr lang="en-GB" i="1" dirty="0" smtClean="0">
                <a:solidFill>
                  <a:schemeClr val="tx1"/>
                </a:solidFill>
              </a:rPr>
              <a:t>Bridget Middlemas, PICASA Project</a:t>
            </a:r>
          </a:p>
          <a:p>
            <a:endParaRPr lang="en-GB" sz="1000" i="1" dirty="0" smtClean="0">
              <a:solidFill>
                <a:schemeClr val="tx1"/>
              </a:solidFill>
            </a:endParaRPr>
          </a:p>
          <a:p>
            <a:r>
              <a:rPr lang="en-GB" sz="2600" i="1" dirty="0" smtClean="0">
                <a:solidFill>
                  <a:schemeClr val="tx1"/>
                </a:solidFill>
              </a:rPr>
              <a:t>21st </a:t>
            </a:r>
            <a:r>
              <a:rPr lang="en-GB" sz="2600" i="1" dirty="0">
                <a:solidFill>
                  <a:schemeClr val="tx1"/>
                </a:solidFill>
              </a:rPr>
              <a:t>Standing Conference on Academic </a:t>
            </a:r>
            <a:r>
              <a:rPr lang="en-GB" sz="2600" i="1" dirty="0" smtClean="0">
                <a:solidFill>
                  <a:schemeClr val="tx1"/>
                </a:solidFill>
              </a:rPr>
              <a:t>Practice, University of Warwick, July 2018</a:t>
            </a:r>
            <a:endParaRPr lang="en-GB" sz="2600" i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32" y="-50851"/>
            <a:ext cx="2870840" cy="166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Where is “internationalisation”?</a:t>
            </a:r>
            <a:endParaRPr lang="en-GB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737556"/>
              </p:ext>
            </p:extLst>
          </p:nvPr>
        </p:nvGraphicFramePr>
        <p:xfrm>
          <a:off x="323528" y="1340768"/>
          <a:ext cx="8712968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6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Formal policy &amp; strategy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i="1" dirty="0" smtClean="0">
                          <a:solidFill>
                            <a:schemeClr val="tx1"/>
                          </a:solidFill>
                        </a:rPr>
                        <a:t>Informal</a:t>
                      </a:r>
                      <a:endParaRPr lang="en-GB" sz="3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Admissions 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Welcome arrangements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Marketing / publicity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Word of mouth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Research initiatives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Twitter &amp; Facebook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Visiting</a:t>
                      </a:r>
                      <a:r>
                        <a:rPr lang="en-GB" sz="3200" baseline="0" dirty="0" smtClean="0"/>
                        <a:t> scholars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Personal</a:t>
                      </a:r>
                      <a:r>
                        <a:rPr lang="en-GB" sz="3200" i="1" baseline="0" dirty="0" smtClean="0"/>
                        <a:t> contacts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Curriculum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International student interns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Accommodation 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Clubs and societies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 smtClean="0"/>
                        <a:t>Research 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i="1" dirty="0" smtClean="0"/>
                        <a:t>International networking</a:t>
                      </a:r>
                      <a:endParaRPr lang="en-GB" sz="3200" i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76872"/>
            <a:ext cx="3059961" cy="306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Internationalisation of what, exactly?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whole institution?</a:t>
            </a:r>
          </a:p>
          <a:p>
            <a:r>
              <a:rPr lang="en-GB" dirty="0" smtClean="0"/>
              <a:t>Policy and strategy documents?</a:t>
            </a:r>
          </a:p>
          <a:p>
            <a:r>
              <a:rPr lang="en-GB" dirty="0" smtClean="0"/>
              <a:t>Admissions office?</a:t>
            </a:r>
          </a:p>
          <a:p>
            <a:r>
              <a:rPr lang="en-GB" dirty="0" smtClean="0"/>
              <a:t>The students?</a:t>
            </a:r>
          </a:p>
          <a:p>
            <a:r>
              <a:rPr lang="en-GB" dirty="0" smtClean="0"/>
              <a:t>The staff?</a:t>
            </a:r>
          </a:p>
          <a:p>
            <a:r>
              <a:rPr lang="en-GB" dirty="0" smtClean="0"/>
              <a:t>The curriculum?</a:t>
            </a:r>
          </a:p>
          <a:p>
            <a:r>
              <a:rPr lang="en-GB" dirty="0" smtClean="0"/>
              <a:t>The menu in the student union?</a:t>
            </a:r>
          </a:p>
          <a:p>
            <a:r>
              <a:rPr lang="en-GB" dirty="0" smtClean="0"/>
              <a:t>Work placements?</a:t>
            </a:r>
          </a:p>
        </p:txBody>
      </p:sp>
    </p:spTree>
    <p:extLst>
      <p:ext uri="{BB962C8B-B14F-4D97-AF65-F5344CB8AC3E}">
        <p14:creationId xmlns:p14="http://schemas.microsoft.com/office/powerpoint/2010/main" val="77905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89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Planning for Internationalisation?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800" b="1" dirty="0" smtClean="0">
                <a:solidFill>
                  <a:srgbClr val="FF0000"/>
                </a:solidFill>
              </a:rPr>
              <a:t>ACTIVITY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3165" t="22906" r="22270" b="10272"/>
          <a:stretch>
            <a:fillRect/>
          </a:stretch>
        </p:blipFill>
        <p:spPr bwMode="auto">
          <a:xfrm>
            <a:off x="780900" y="2132856"/>
            <a:ext cx="7933594" cy="4477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Where could internationalisation  happen on one of your taught programmes?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04864"/>
            <a:ext cx="8229600" cy="4853136"/>
          </a:xfrm>
        </p:spPr>
        <p:txBody>
          <a:bodyPr/>
          <a:lstStyle/>
          <a:p>
            <a:r>
              <a:rPr lang="en-GB" dirty="0" smtClean="0"/>
              <a:t>Revised readings / resources?</a:t>
            </a:r>
          </a:p>
          <a:p>
            <a:r>
              <a:rPr lang="en-GB" dirty="0" smtClean="0"/>
              <a:t>Guest lectures?</a:t>
            </a:r>
          </a:p>
          <a:p>
            <a:r>
              <a:rPr lang="en-GB" dirty="0" smtClean="0"/>
              <a:t>Student to student discussions on a set topic?</a:t>
            </a:r>
          </a:p>
          <a:p>
            <a:r>
              <a:rPr lang="en-GB" dirty="0" smtClean="0"/>
              <a:t>Joint projects ( jointly assessed?)</a:t>
            </a:r>
          </a:p>
          <a:p>
            <a:r>
              <a:rPr lang="en-GB" dirty="0" smtClean="0"/>
              <a:t>Research tasks ( e.g. for a literature review) with an international partner?</a:t>
            </a:r>
          </a:p>
          <a:p>
            <a:r>
              <a:rPr lang="en-GB" dirty="0" smtClean="0"/>
              <a:t>Field trip or research visit? </a:t>
            </a:r>
          </a:p>
          <a:p>
            <a:r>
              <a:rPr lang="en-GB" dirty="0" smtClean="0"/>
              <a:t>“Languages for all” modules?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7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Can internationalisation be virtual?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sz="3600" i="1" dirty="0" smtClean="0"/>
              <a:t>Middlemas &amp; Peat, 2015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 descr="Virtual Internationalisaiton - Middlemas and Peat 2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664948" cy="5373216"/>
          </a:xfrm>
          <a:ln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474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way of working?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Virtual internationalisation</a:t>
            </a:r>
          </a:p>
          <a:p>
            <a:pPr lvl="1"/>
            <a:r>
              <a:rPr lang="en-GB" dirty="0" smtClean="0"/>
              <a:t>Making the most of technology to support collaborative ways of working</a:t>
            </a:r>
          </a:p>
          <a:p>
            <a:pPr lvl="1"/>
            <a:r>
              <a:rPr lang="en-GB" dirty="0" smtClean="0"/>
              <a:t>Makes use of everyday, familiar technologies</a:t>
            </a:r>
          </a:p>
          <a:p>
            <a:pPr lvl="1"/>
            <a:r>
              <a:rPr lang="en-GB" dirty="0" smtClean="0"/>
              <a:t>Informal arrangements or credit bearing courses</a:t>
            </a:r>
          </a:p>
          <a:p>
            <a:pPr lvl="1"/>
            <a:r>
              <a:rPr lang="en-GB" dirty="0" smtClean="0"/>
              <a:t>Opportunities for asynchronous engagement, not restricted to a certain time slot</a:t>
            </a:r>
          </a:p>
          <a:p>
            <a:pPr lvl="1"/>
            <a:r>
              <a:rPr lang="en-GB" dirty="0" smtClean="0"/>
              <a:t>Enables students and staff to develop international skills of employability, languages, social communication, diplomacy and collaboration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77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does internationalisation relate to discussions around “inclusion”?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299" y="1700808"/>
            <a:ext cx="8229600" cy="49971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“Inclusive learning and teaching in higher education refers to the ways in which (we) </a:t>
            </a:r>
            <a:r>
              <a:rPr lang="en-US" b="1" dirty="0" smtClean="0"/>
              <a:t>engage students in learning that is meaningful, relevant  and accessible to all.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It embraces a view of the individual and individual  difference as the source of diversity that can enrich the lives and  learning of others”</a:t>
            </a:r>
          </a:p>
          <a:p>
            <a:pPr marL="0" indent="0">
              <a:buNone/>
            </a:pPr>
            <a:endParaRPr lang="en-US" dirty="0" smtClean="0"/>
          </a:p>
          <a:p>
            <a:pPr marL="3657600" lvl="8" indent="0">
              <a:buNone/>
            </a:pPr>
            <a:r>
              <a:rPr lang="en-US" i="1" dirty="0" smtClean="0"/>
              <a:t>	</a:t>
            </a:r>
            <a:r>
              <a:rPr lang="en-US" sz="2600" i="1" dirty="0" smtClean="0"/>
              <a:t>Hockings, C. (2010:1) </a:t>
            </a:r>
            <a:endParaRPr lang="en-GB" sz="2600" i="1" dirty="0"/>
          </a:p>
        </p:txBody>
      </p:sp>
    </p:spTree>
    <p:extLst>
      <p:ext uri="{BB962C8B-B14F-4D97-AF65-F5344CB8AC3E}">
        <p14:creationId xmlns:p14="http://schemas.microsoft.com/office/powerpoint/2010/main" val="24258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0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458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How does it relate to</a:t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staff training programmes /</a:t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UKPSF applications?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506916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V1 Respect individual learners and diverse learning communities </a:t>
            </a:r>
          </a:p>
          <a:p>
            <a:pPr>
              <a:buNone/>
            </a:pPr>
            <a:endParaRPr lang="en-GB" sz="1050" dirty="0" smtClean="0"/>
          </a:p>
          <a:p>
            <a:pPr lvl="1"/>
            <a:r>
              <a:rPr lang="en-GB" dirty="0" smtClean="0"/>
              <a:t>A4 Develop effective learning environments and approaches to student support and guidance</a:t>
            </a:r>
          </a:p>
          <a:p>
            <a:endParaRPr lang="en-GB" sz="900" dirty="0" smtClean="0"/>
          </a:p>
          <a:p>
            <a:pPr lvl="1"/>
            <a:r>
              <a:rPr lang="en-GB" dirty="0" smtClean="0"/>
              <a:t>K3 How students learn, both generally and within their subject/ disciplinary area(s)</a:t>
            </a:r>
          </a:p>
          <a:p>
            <a:endParaRPr lang="en-GB" sz="800" dirty="0" smtClean="0"/>
          </a:p>
          <a:p>
            <a:pPr lvl="1"/>
            <a:r>
              <a:rPr lang="en-GB" dirty="0" smtClean="0"/>
              <a:t>K4 The use and value of appropriate learning technologies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35292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HEA’s Internationalising the curriculum framework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                        </a:t>
            </a:r>
            <a:br>
              <a:rPr lang="en-GB" dirty="0" smtClean="0"/>
            </a:br>
            <a:r>
              <a:rPr lang="en-GB" dirty="0" smtClean="0"/>
              <a:t>                                                       </a:t>
            </a:r>
            <a:r>
              <a:rPr lang="en-GB" sz="3100" dirty="0" smtClean="0"/>
              <a:t>(</a:t>
            </a:r>
            <a:r>
              <a:rPr lang="en-GB" sz="3100" dirty="0" smtClean="0">
                <a:hlinkClick r:id="rId3"/>
              </a:rPr>
              <a:t>HEA, 2014</a:t>
            </a:r>
            <a:r>
              <a:rPr lang="en-GB" sz="3100" dirty="0" smtClean="0"/>
              <a:t>)</a:t>
            </a:r>
            <a:br>
              <a:rPr lang="en-GB" sz="3100" dirty="0" smtClean="0"/>
            </a:br>
            <a:endParaRPr lang="en-GB" sz="3100" dirty="0"/>
          </a:p>
        </p:txBody>
      </p:sp>
      <p:pic>
        <p:nvPicPr>
          <p:cNvPr id="4" name="Content Placeholder 3" descr="https://www.heacademy.ac.uk/sites/default/files/styles/adaptive/adaptive-image/public/International.png?itok=P-FItw4n"/>
          <p:cNvPicPr>
            <a:picLocks noGrp="1"/>
          </p:cNvPicPr>
          <p:nvPr>
            <p:ph idx="1"/>
          </p:nvPr>
        </p:nvPicPr>
        <p:blipFill>
          <a:blip r:embed="rId4" r:link="rId5" cstate="print"/>
          <a:srcRect l="2985"/>
          <a:stretch>
            <a:fillRect/>
          </a:stretch>
        </p:blipFill>
        <p:spPr bwMode="auto">
          <a:xfrm>
            <a:off x="2267744" y="1700808"/>
            <a:ext cx="4608512" cy="40324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5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Internationalisation “at home”</a:t>
            </a:r>
            <a:endParaRPr lang="en-GB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96" y="1556792"/>
            <a:ext cx="6011980" cy="489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5-Point Star 4"/>
          <p:cNvSpPr/>
          <p:nvPr/>
        </p:nvSpPr>
        <p:spPr>
          <a:xfrm>
            <a:off x="1547664" y="2636912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373216"/>
            <a:ext cx="9874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21088"/>
            <a:ext cx="9874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6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7606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b="1" dirty="0" smtClean="0">
                <a:solidFill>
                  <a:srgbClr val="00B050"/>
                </a:solidFill>
              </a:rPr>
              <a:t>What might we learn from, and how are we contributing to, practices beyond the UK?</a:t>
            </a:r>
          </a:p>
          <a:p>
            <a:pPr>
              <a:buFont typeface="Wingdings" pitchFamily="2" charset="2"/>
              <a:buChar char="§"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What is the </a:t>
            </a:r>
            <a:r>
              <a:rPr lang="en-GB" b="1" dirty="0" smtClean="0"/>
              <a:t>current state </a:t>
            </a:r>
            <a:r>
              <a:rPr lang="en-GB" dirty="0" smtClean="0"/>
              <a:t>of academic practice/educational development/pedagogic research in the countries you have worked with?</a:t>
            </a:r>
          </a:p>
          <a:p>
            <a:pPr>
              <a:buFont typeface="Wingdings" pitchFamily="2" charset="2"/>
              <a:buChar char="§"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How do you see </a:t>
            </a:r>
            <a:r>
              <a:rPr lang="en-GB" b="1" dirty="0" smtClean="0"/>
              <a:t>academic practice changing</a:t>
            </a:r>
            <a:r>
              <a:rPr lang="en-GB" dirty="0" smtClean="0"/>
              <a:t>? Now or in the future?</a:t>
            </a:r>
          </a:p>
          <a:p>
            <a:pPr>
              <a:buFont typeface="Wingdings" pitchFamily="2" charset="2"/>
              <a:buChar char="§"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What </a:t>
            </a:r>
            <a:r>
              <a:rPr lang="en-GB" b="1" dirty="0" smtClean="0"/>
              <a:t>opportunitie</a:t>
            </a:r>
            <a:r>
              <a:rPr lang="en-GB" dirty="0" smtClean="0"/>
              <a:t>s do you see arising? What challenges?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4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sz="2400" dirty="0" smtClean="0"/>
              <a:t>HEA </a:t>
            </a:r>
            <a:r>
              <a:rPr lang="en-GB" sz="2400" i="1" dirty="0" smtClean="0"/>
              <a:t>Internationalising the curriculum </a:t>
            </a:r>
            <a:r>
              <a:rPr lang="en-GB" sz="2400" dirty="0" smtClean="0"/>
              <a:t>framework at: </a:t>
            </a:r>
            <a:r>
              <a:rPr lang="en-GB" sz="2400" dirty="0" smtClean="0">
                <a:hlinkClick r:id="rId2"/>
              </a:rPr>
              <a:t>https://www.heacademy.ac.uk/system/files/resources/internationalising_the_curriculum.pdf</a:t>
            </a:r>
            <a:r>
              <a:rPr lang="en-GB" sz="2400" dirty="0" smtClean="0"/>
              <a:t> </a:t>
            </a:r>
          </a:p>
          <a:p>
            <a:pPr>
              <a:buNone/>
            </a:pPr>
            <a:endParaRPr lang="en-GB" sz="1100" dirty="0" smtClean="0"/>
          </a:p>
          <a:p>
            <a:pPr>
              <a:buNone/>
            </a:pPr>
            <a:r>
              <a:rPr lang="en-GB" sz="2400" dirty="0" smtClean="0"/>
              <a:t>KH Leuven University (2013) </a:t>
            </a:r>
            <a:r>
              <a:rPr lang="en-GB" sz="2400" i="1" dirty="0" smtClean="0"/>
              <a:t>International Competencies and Learning Outcomes at: </a:t>
            </a:r>
            <a:r>
              <a:rPr lang="en-GB" sz="2400" i="1" dirty="0" smtClean="0">
                <a:hlinkClick r:id="rId3"/>
              </a:rPr>
              <a:t>http://www.internationalecompetenties.be/en/</a:t>
            </a:r>
            <a:r>
              <a:rPr lang="en-GB" sz="2400" i="1" dirty="0" smtClean="0"/>
              <a:t>   </a:t>
            </a:r>
          </a:p>
          <a:p>
            <a:pPr>
              <a:buNone/>
            </a:pPr>
            <a:endParaRPr lang="en-GB" sz="1100" i="1" dirty="0" smtClean="0"/>
          </a:p>
          <a:p>
            <a:pPr>
              <a:buNone/>
            </a:pPr>
            <a:endParaRPr lang="en-GB" sz="900" dirty="0" smtClean="0"/>
          </a:p>
          <a:p>
            <a:pPr>
              <a:buNone/>
            </a:pPr>
            <a:r>
              <a:rPr lang="en-GB" sz="2400" dirty="0" smtClean="0"/>
              <a:t>Middlemas, B. &amp; Peat, J. (2015) </a:t>
            </a:r>
            <a:r>
              <a:rPr lang="en-GB" sz="2400" i="1" dirty="0" smtClean="0"/>
              <a:t>‘Virtual Internationalisation’ and the Undergraduate Curriculum in UK and Overseas Universities. </a:t>
            </a:r>
            <a:r>
              <a:rPr lang="en-GB" sz="2400" dirty="0" smtClean="0"/>
              <a:t>Journal of Applied Perspectives in Academic Practice at: </a:t>
            </a:r>
            <a:r>
              <a:rPr lang="en-GB" sz="2400" i="1" dirty="0" smtClean="0">
                <a:hlinkClick r:id="rId4"/>
              </a:rPr>
              <a:t>http://jpaap.napier.ac.uk/index.php/JPAAP/article/view/195</a:t>
            </a:r>
            <a:r>
              <a:rPr lang="en-GB" sz="2400" i="1" dirty="0" smtClean="0"/>
              <a:t> </a:t>
            </a:r>
          </a:p>
          <a:p>
            <a:pPr>
              <a:buNone/>
            </a:pPr>
            <a:endParaRPr lang="en-GB" sz="2400" i="1" dirty="0" smtClean="0"/>
          </a:p>
          <a:p>
            <a:pPr>
              <a:buNone/>
            </a:pPr>
            <a:r>
              <a:rPr lang="en-GB" sz="2400" i="1" dirty="0" smtClean="0"/>
              <a:t>Oxford Brookes University (2017) Internationalising the Curriculum resource Kit at: </a:t>
            </a:r>
            <a:r>
              <a:rPr lang="en-GB" sz="2400" i="1" dirty="0" smtClean="0">
                <a:hlinkClick r:id="rId5"/>
              </a:rPr>
              <a:t>https://www.brookes.ac.uk/services/cci/resourcekit.html</a:t>
            </a:r>
            <a:endParaRPr lang="en-GB" sz="2400" i="1" dirty="0" smtClean="0"/>
          </a:p>
          <a:p>
            <a:pPr>
              <a:buNone/>
            </a:pPr>
            <a:r>
              <a:rPr lang="en-GB" sz="2400" i="1" dirty="0" smtClean="0"/>
              <a:t>  </a:t>
            </a:r>
          </a:p>
          <a:p>
            <a:pPr>
              <a:buNone/>
            </a:pPr>
            <a:r>
              <a:rPr lang="en-GB" sz="2400" dirty="0" smtClean="0"/>
              <a:t>PICASA – Overview of </a:t>
            </a:r>
            <a:r>
              <a:rPr lang="en-GB" sz="2400" dirty="0"/>
              <a:t>the project at: </a:t>
            </a:r>
            <a:r>
              <a:rPr lang="en-GB" sz="2400" dirty="0">
                <a:hlinkClick r:id="rId6"/>
              </a:rPr>
              <a:t>http://</a:t>
            </a:r>
            <a:r>
              <a:rPr lang="en-GB" sz="2400" dirty="0" smtClean="0">
                <a:hlinkClick r:id="rId6"/>
              </a:rPr>
              <a:t>ysu.am/uploaded/Brochure.pdf</a:t>
            </a:r>
            <a:r>
              <a:rPr lang="en-GB" sz="2400" dirty="0" smtClean="0"/>
              <a:t> 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80328"/>
            <a:ext cx="2138181" cy="213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8064896" cy="1395586"/>
          </a:xfrm>
        </p:spPr>
        <p:txBody>
          <a:bodyPr>
            <a:noAutofit/>
          </a:bodyPr>
          <a:lstStyle/>
          <a:p>
            <a:r>
              <a:rPr lang="en-GB" sz="5400" dirty="0"/>
              <a:t>Global academic practices: change and impact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9701" y="4293096"/>
            <a:ext cx="6646795" cy="1752600"/>
          </a:xfrm>
        </p:spPr>
        <p:txBody>
          <a:bodyPr>
            <a:noAutofit/>
          </a:bodyPr>
          <a:lstStyle/>
          <a:p>
            <a:r>
              <a:rPr lang="en-GB" sz="4000" i="1" dirty="0" smtClean="0">
                <a:solidFill>
                  <a:schemeClr val="tx1"/>
                </a:solidFill>
              </a:rPr>
              <a:t>Bridget Middlemas</a:t>
            </a:r>
          </a:p>
          <a:p>
            <a:endParaRPr lang="en-GB" sz="1100" i="1" dirty="0" smtClean="0">
              <a:solidFill>
                <a:schemeClr val="tx1"/>
              </a:solidFill>
            </a:endParaRPr>
          </a:p>
          <a:p>
            <a:r>
              <a:rPr lang="en-GB" i="1" dirty="0" smtClean="0">
                <a:solidFill>
                  <a:schemeClr val="tx1"/>
                </a:solidFill>
                <a:hlinkClick r:id="rId3"/>
              </a:rPr>
              <a:t>b.middlemas@roehampton.ac.uk</a:t>
            </a:r>
            <a:r>
              <a:rPr lang="en-GB" i="1" dirty="0" smtClean="0">
                <a:solidFill>
                  <a:schemeClr val="tx1"/>
                </a:solidFill>
              </a:rPr>
              <a:t> 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32" y="-50851"/>
            <a:ext cx="2870840" cy="166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3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</a:t>
            </a:r>
            <a:r>
              <a:rPr lang="en-GB" dirty="0" smtClean="0"/>
              <a:t> of our EU funded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400600"/>
          </a:xfrm>
        </p:spPr>
        <p:txBody>
          <a:bodyPr>
            <a:normAutofit fontScale="92500"/>
          </a:bodyPr>
          <a:lstStyle/>
          <a:p>
            <a:r>
              <a:rPr lang="en-GB" b="1" dirty="0"/>
              <a:t>E-</a:t>
            </a:r>
            <a:r>
              <a:rPr lang="en-GB" b="1" dirty="0" err="1"/>
              <a:t>Taleb</a:t>
            </a:r>
            <a:r>
              <a:rPr lang="en-GB" dirty="0"/>
              <a:t> – </a:t>
            </a:r>
            <a:r>
              <a:rPr lang="en-GB" dirty="0" smtClean="0"/>
              <a:t>Developing </a:t>
            </a:r>
            <a:r>
              <a:rPr lang="en-GB" dirty="0"/>
              <a:t>a new Lebanese professional standards framework (Lebanon, 2016-date)</a:t>
            </a:r>
            <a:r>
              <a:rPr lang="en-GB" b="1" dirty="0"/>
              <a:t> </a:t>
            </a:r>
          </a:p>
          <a:p>
            <a:r>
              <a:rPr lang="en-GB" b="1" dirty="0" smtClean="0"/>
              <a:t>HEART </a:t>
            </a:r>
            <a:r>
              <a:rPr lang="en-GB" dirty="0" smtClean="0"/>
              <a:t>– Higher education at the heart of human rights education (Western Balkans, 2011-2014)</a:t>
            </a:r>
          </a:p>
          <a:p>
            <a:endParaRPr lang="en-GB" sz="1100" dirty="0" smtClean="0"/>
          </a:p>
          <a:p>
            <a:r>
              <a:rPr lang="en-GB" b="1" dirty="0" smtClean="0"/>
              <a:t>INCLUSION</a:t>
            </a:r>
            <a:r>
              <a:rPr lang="en-GB" dirty="0" smtClean="0"/>
              <a:t> – Developing institutional and national guidelines for inclusion in higher education (Bosnia &amp; Herzegovina and Armenia, 2016-2019)</a:t>
            </a:r>
          </a:p>
          <a:p>
            <a:endParaRPr lang="en-GB" sz="300" dirty="0" smtClean="0"/>
          </a:p>
          <a:p>
            <a:endParaRPr lang="en-GB" sz="1000" b="1" dirty="0"/>
          </a:p>
          <a:p>
            <a:r>
              <a:rPr lang="en-GB" b="1" dirty="0" smtClean="0">
                <a:solidFill>
                  <a:srgbClr val="00B050"/>
                </a:solidFill>
              </a:rPr>
              <a:t>PICASA </a:t>
            </a:r>
            <a:r>
              <a:rPr lang="en-GB" dirty="0">
                <a:solidFill>
                  <a:srgbClr val="00B050"/>
                </a:solidFill>
              </a:rPr>
              <a:t>– Promotion of internationalisation through cultural &amp; structural adaptations </a:t>
            </a:r>
            <a:r>
              <a:rPr lang="en-GB" dirty="0" smtClean="0">
                <a:solidFill>
                  <a:srgbClr val="00B050"/>
                </a:solidFill>
              </a:rPr>
              <a:t>(Armenia, Belarus, </a:t>
            </a:r>
            <a:r>
              <a:rPr lang="en-GB" dirty="0">
                <a:solidFill>
                  <a:srgbClr val="00B050"/>
                </a:solidFill>
              </a:rPr>
              <a:t>Georgia &amp; </a:t>
            </a:r>
            <a:r>
              <a:rPr lang="en-GB" dirty="0" smtClean="0">
                <a:solidFill>
                  <a:srgbClr val="00B050"/>
                </a:solidFill>
              </a:rPr>
              <a:t>Ukraine, 2013-2016)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19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6000" b="1" dirty="0" smtClean="0">
                <a:solidFill>
                  <a:schemeClr val="tx2">
                    <a:lumMod val="50000"/>
                  </a:schemeClr>
                </a:solidFill>
              </a:rPr>
              <a:t>PICASA Project </a:t>
            </a:r>
            <a:br>
              <a:rPr lang="en-GB" sz="6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GB" sz="2200" i="1" dirty="0" smtClean="0"/>
              <a:t>(Promoting Internationalisation through Cultural &amp; Structural Adaptations)</a:t>
            </a:r>
            <a:endParaRPr lang="en-GB" sz="49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627784" y="5805264"/>
            <a:ext cx="4176464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51520" y="1268760"/>
            <a:ext cx="8352928" cy="44644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researched the </a:t>
            </a:r>
            <a:r>
              <a:rPr lang="en-GB" b="1" dirty="0" smtClean="0"/>
              <a:t>internationalised curriculum </a:t>
            </a:r>
            <a:r>
              <a:rPr lang="en-GB" dirty="0" smtClean="0"/>
              <a:t>through our work on the EU funded PICASA Project</a:t>
            </a:r>
          </a:p>
          <a:p>
            <a:endParaRPr lang="en-GB" sz="500" dirty="0" smtClean="0"/>
          </a:p>
          <a:p>
            <a:r>
              <a:rPr lang="en-GB" dirty="0" smtClean="0"/>
              <a:t>Roehampton was responsible for making recommendations about </a:t>
            </a:r>
            <a:r>
              <a:rPr lang="en-GB" b="1" dirty="0" smtClean="0"/>
              <a:t>curriculum revisions </a:t>
            </a:r>
            <a:r>
              <a:rPr lang="en-GB" dirty="0" smtClean="0"/>
              <a:t>to existing programmes </a:t>
            </a:r>
          </a:p>
          <a:p>
            <a:endParaRPr lang="en-GB" sz="900" dirty="0" smtClean="0"/>
          </a:p>
          <a:p>
            <a:r>
              <a:rPr lang="en-GB" dirty="0" smtClean="0"/>
              <a:t>We worked with 20 universities in </a:t>
            </a:r>
            <a:r>
              <a:rPr lang="en-GB" b="1" dirty="0" smtClean="0"/>
              <a:t>Armenia, Austria, Belarus, Belgium, Georgia, Italy and Ukraine</a:t>
            </a:r>
            <a:r>
              <a:rPr lang="en-GB" dirty="0" smtClean="0"/>
              <a:t>. </a:t>
            </a:r>
          </a:p>
          <a:p>
            <a:endParaRPr lang="en-GB" sz="900" dirty="0" smtClean="0"/>
          </a:p>
          <a:p>
            <a:r>
              <a:rPr lang="en-GB" dirty="0" smtClean="0"/>
              <a:t>We have also  had an advisory role with  20 higher education institutions in Kerala, </a:t>
            </a:r>
            <a:r>
              <a:rPr lang="en-GB" b="1" dirty="0" smtClean="0"/>
              <a:t>India</a:t>
            </a:r>
          </a:p>
          <a:p>
            <a:endParaRPr lang="en-GB" sz="1400" dirty="0" smtClean="0"/>
          </a:p>
          <a:p>
            <a:endParaRPr lang="en-GB" sz="1700" dirty="0" smtClean="0"/>
          </a:p>
        </p:txBody>
      </p:sp>
    </p:spTree>
    <p:extLst>
      <p:ext uri="{BB962C8B-B14F-4D97-AF65-F5344CB8AC3E}">
        <p14:creationId xmlns:p14="http://schemas.microsoft.com/office/powerpoint/2010/main" val="14483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Post-Soviet countries (only formed around 20 years ago)</a:t>
            </a:r>
          </a:p>
          <a:p>
            <a:endParaRPr lang="en-GB" sz="900" dirty="0" smtClean="0"/>
          </a:p>
          <a:p>
            <a:r>
              <a:rPr lang="en-GB" dirty="0" smtClean="0"/>
              <a:t>Starting to admit more international students to their programmes</a:t>
            </a:r>
          </a:p>
          <a:p>
            <a:endParaRPr lang="en-GB" sz="800" dirty="0" smtClean="0"/>
          </a:p>
          <a:p>
            <a:r>
              <a:rPr lang="en-GB" dirty="0" smtClean="0"/>
              <a:t>Some international faculty, but not many (1-3%)</a:t>
            </a:r>
          </a:p>
          <a:p>
            <a:endParaRPr lang="en-GB" sz="900" dirty="0" smtClean="0"/>
          </a:p>
          <a:p>
            <a:r>
              <a:rPr lang="en-GB" dirty="0" smtClean="0"/>
              <a:t>Not used to working in a democratic, collaborative way –  much more used to a very top-down model</a:t>
            </a:r>
          </a:p>
          <a:p>
            <a:endParaRPr lang="en-GB" sz="800" dirty="0" smtClean="0"/>
          </a:p>
          <a:p>
            <a:r>
              <a:rPr lang="en-GB" dirty="0" smtClean="0"/>
              <a:t>Really wanting to be “more international”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was our focus?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We wrote </a:t>
            </a:r>
            <a:r>
              <a:rPr lang="en-GB" b="1" dirty="0" smtClean="0"/>
              <a:t>policy and strategy </a:t>
            </a:r>
            <a:r>
              <a:rPr lang="en-GB" dirty="0" smtClean="0"/>
              <a:t>documents on  internationalisation, and trialling innovative methods</a:t>
            </a:r>
          </a:p>
          <a:p>
            <a:endParaRPr lang="en-GB" sz="1600" dirty="0" smtClean="0"/>
          </a:p>
          <a:p>
            <a:r>
              <a:rPr lang="en-GB" dirty="0" smtClean="0"/>
              <a:t>Looked at </a:t>
            </a:r>
            <a:r>
              <a:rPr lang="en-GB" b="1" dirty="0" smtClean="0"/>
              <a:t>the financial and social implications </a:t>
            </a:r>
            <a:r>
              <a:rPr lang="en-GB" dirty="0" smtClean="0"/>
              <a:t>of sending students and faculty overseas for extended stays</a:t>
            </a:r>
          </a:p>
          <a:p>
            <a:endParaRPr lang="en-GB" sz="1900" dirty="0" smtClean="0"/>
          </a:p>
          <a:p>
            <a:r>
              <a:rPr lang="en-GB" dirty="0" smtClean="0"/>
              <a:t>Reflected on </a:t>
            </a:r>
            <a:r>
              <a:rPr lang="en-GB" b="1" dirty="0" smtClean="0"/>
              <a:t>cost effective and sustainable alternatives</a:t>
            </a:r>
          </a:p>
          <a:p>
            <a:endParaRPr lang="en-GB" sz="1700" dirty="0" smtClean="0"/>
          </a:p>
          <a:p>
            <a:r>
              <a:rPr lang="en-GB" dirty="0" smtClean="0"/>
              <a:t>Reflected on our own </a:t>
            </a:r>
            <a:r>
              <a:rPr lang="en-GB" b="1" dirty="0" smtClean="0"/>
              <a:t>taught programmes and internationalisation policies </a:t>
            </a:r>
            <a:r>
              <a:rPr lang="en-GB" dirty="0" smtClean="0"/>
              <a:t>to see if we could make some changes to the way that we think about “internationalisation” at Roehampton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6692280" cy="1470025"/>
          </a:xfrm>
        </p:spPr>
        <p:txBody>
          <a:bodyPr>
            <a:normAutofit fontScale="90000"/>
          </a:bodyPr>
          <a:lstStyle/>
          <a:p>
            <a:r>
              <a:rPr lang="en-GB" sz="6000" dirty="0" smtClean="0">
                <a:solidFill>
                  <a:srgbClr val="00B050"/>
                </a:solidFill>
              </a:rPr>
              <a:t>The importance of good communication</a:t>
            </a:r>
            <a:endParaRPr lang="en-GB" sz="6000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2492896"/>
            <a:ext cx="5464696" cy="1752600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solidFill>
                  <a:schemeClr val="tx1"/>
                </a:solidFill>
              </a:rPr>
              <a:t>Hello, </a:t>
            </a:r>
            <a:r>
              <a:rPr lang="hy-AM" sz="5400" b="1" dirty="0">
                <a:solidFill>
                  <a:schemeClr val="tx1"/>
                </a:solidFill>
              </a:rPr>
              <a:t>բարի </a:t>
            </a:r>
            <a:r>
              <a:rPr lang="hy-AM" sz="5400" b="1" dirty="0" smtClean="0">
                <a:solidFill>
                  <a:schemeClr val="tx1"/>
                </a:solidFill>
              </a:rPr>
              <a:t>լույս</a:t>
            </a:r>
            <a:r>
              <a:rPr lang="en-GB" sz="5400" b="1" dirty="0" smtClean="0">
                <a:solidFill>
                  <a:schemeClr val="tx1"/>
                </a:solidFill>
              </a:rPr>
              <a:t>, </a:t>
            </a:r>
            <a:r>
              <a:rPr lang="en-GB" sz="5400" b="1" dirty="0" err="1" smtClean="0">
                <a:solidFill>
                  <a:schemeClr val="tx1"/>
                </a:solidFill>
              </a:rPr>
              <a:t>hola</a:t>
            </a:r>
            <a:r>
              <a:rPr lang="en-GB" sz="5400" b="1" dirty="0" smtClean="0">
                <a:solidFill>
                  <a:schemeClr val="tx1"/>
                </a:solidFill>
              </a:rPr>
              <a:t>, </a:t>
            </a:r>
            <a:r>
              <a:rPr lang="en-GB" sz="5400" b="1" dirty="0" err="1" smtClean="0">
                <a:solidFill>
                  <a:schemeClr val="tx1"/>
                </a:solidFill>
              </a:rPr>
              <a:t>guten</a:t>
            </a:r>
            <a:r>
              <a:rPr lang="en-GB" sz="5400" b="1" dirty="0" smtClean="0">
                <a:solidFill>
                  <a:schemeClr val="tx1"/>
                </a:solidFill>
              </a:rPr>
              <a:t> tag, </a:t>
            </a:r>
            <a:r>
              <a:rPr lang="az-Cyrl-AZ" sz="5400" b="1" dirty="0" smtClean="0">
                <a:solidFill>
                  <a:schemeClr val="tx1"/>
                </a:solidFill>
              </a:rPr>
              <a:t>привет</a:t>
            </a:r>
            <a:r>
              <a:rPr lang="en-GB" sz="5400" b="1" dirty="0" smtClean="0">
                <a:solidFill>
                  <a:schemeClr val="tx1"/>
                </a:solidFill>
              </a:rPr>
              <a:t>, bonjour, </a:t>
            </a:r>
            <a:r>
              <a:rPr lang="el-GR" sz="5400" b="1" dirty="0">
                <a:solidFill>
                  <a:schemeClr val="tx1"/>
                </a:solidFill>
              </a:rPr>
              <a:t>γεια </a:t>
            </a:r>
            <a:r>
              <a:rPr lang="el-GR" sz="5400" b="1" dirty="0" smtClean="0">
                <a:solidFill>
                  <a:schemeClr val="tx1"/>
                </a:solidFill>
              </a:rPr>
              <a:t>σας</a:t>
            </a:r>
            <a:r>
              <a:rPr lang="en-GB" sz="5400" b="1" dirty="0" smtClean="0">
                <a:solidFill>
                  <a:schemeClr val="tx1"/>
                </a:solidFill>
              </a:rPr>
              <a:t>…. </a:t>
            </a:r>
          </a:p>
          <a:p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https://encrypted-tbn2.gstatic.com/images?q=tbn:ANd9GcRrXpu2HihY25CxQrBuW808jzB6dsPwDmHGIuY3bCJeN3OioesV3A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9039">
            <a:off x="134443" y="70086"/>
            <a:ext cx="995324" cy="655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6" name="Picture 5" descr="https://encrypted-tbn2.gstatic.com/images?q=tbn:ANd9GcSw-mSK-_rn6jXV5vcnLSoyi7QFXe08_xaghDKMEJRUY38W1lNzaBh8iobj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7895">
            <a:off x="142341" y="625969"/>
            <a:ext cx="1190784" cy="746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upload.wikimedia.org/wikipedia/commons/thumb/4/41/Flag_of_Austria.svg/900px-Flag_of_Austria.svg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8286">
            <a:off x="114598" y="1421189"/>
            <a:ext cx="1052595" cy="830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2" name="Picture 11" descr="http://upload.wikimedia.org/wikipedia/commons/thumb/5/5c/Flag_of_Greece.svg/600px-Flag_of_Greece.svg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8070">
            <a:off x="504151" y="2042860"/>
            <a:ext cx="1147860" cy="836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rmenia Fla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1000">
            <a:off x="188791" y="2799434"/>
            <a:ext cx="1132784" cy="667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Georgia Fla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6356">
            <a:off x="186785" y="3450583"/>
            <a:ext cx="1221669" cy="742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ile:Flag of Ukraine.svg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6544">
            <a:off x="147112" y="4236741"/>
            <a:ext cx="1316953" cy="801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Union Fla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0830">
            <a:off x="181960" y="5086590"/>
            <a:ext cx="1291339" cy="734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Belarus Fla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1427">
            <a:off x="98646" y="5864665"/>
            <a:ext cx="1288557" cy="846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844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Listening to your students …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US" sz="3600" b="1" dirty="0" smtClean="0"/>
              <a:t>You know, I </a:t>
            </a:r>
            <a:r>
              <a:rPr lang="en-US" sz="3600" b="1" dirty="0"/>
              <a:t>was really terrified.  My English is improving now,  but still last year I barely could not understand what people were saying.  I think that everyone got the impression that I was </a:t>
            </a:r>
            <a:r>
              <a:rPr lang="en-US" sz="3600" b="1" dirty="0" smtClean="0"/>
              <a:t>so stupid</a:t>
            </a:r>
            <a:r>
              <a:rPr lang="en-US" sz="3600" b="1" dirty="0"/>
              <a:t>, because I would say “oh, yeah” and just </a:t>
            </a:r>
            <a:r>
              <a:rPr lang="en-US" sz="3600" b="1" dirty="0" smtClean="0"/>
              <a:t>be laughing </a:t>
            </a:r>
            <a:r>
              <a:rPr lang="en-US" sz="3600" b="1" dirty="0"/>
              <a:t>and saying nothing else. </a:t>
            </a:r>
          </a:p>
          <a:p>
            <a:endParaRPr lang="en-US" sz="3600" b="1" dirty="0"/>
          </a:p>
          <a:p>
            <a:r>
              <a:rPr lang="en-US" sz="3600" b="1" dirty="0" smtClean="0"/>
              <a:t>I </a:t>
            </a:r>
            <a:r>
              <a:rPr lang="en-US" sz="3600" b="1" dirty="0"/>
              <a:t>felt ridiculous virtually all the time, and I was so terrified but still </a:t>
            </a:r>
            <a:r>
              <a:rPr lang="en-US" sz="3600" b="1" dirty="0" smtClean="0"/>
              <a:t>… I , some </a:t>
            </a:r>
            <a:r>
              <a:rPr lang="en-US" sz="3600" b="1" dirty="0"/>
              <a:t>of my tutors helped me out. In class it really didn’t feel </a:t>
            </a:r>
            <a:r>
              <a:rPr lang="en-US" sz="3600" b="1" dirty="0" smtClean="0"/>
              <a:t>safe… in my own language, I am such a confident person</a:t>
            </a:r>
          </a:p>
          <a:p>
            <a:endParaRPr lang="en-US" dirty="0" smtClean="0"/>
          </a:p>
          <a:p>
            <a:pPr marL="0" indent="0" algn="r">
              <a:buNone/>
            </a:pPr>
            <a:r>
              <a:rPr lang="en-US" sz="2400" i="1" dirty="0" smtClean="0"/>
              <a:t>Maria, 2</a:t>
            </a:r>
            <a:r>
              <a:rPr lang="en-US" sz="2400" i="1" baseline="30000" dirty="0" smtClean="0"/>
              <a:t>nd</a:t>
            </a:r>
            <a:r>
              <a:rPr lang="en-US" sz="2400" i="1" dirty="0" smtClean="0"/>
              <a:t> year life sciences undergraduate, 2013</a:t>
            </a:r>
            <a:endParaRPr lang="en-US" sz="2400" i="1" dirty="0"/>
          </a:p>
          <a:p>
            <a:endParaRPr lang="en-GB" dirty="0"/>
          </a:p>
        </p:txBody>
      </p:sp>
      <p:pic>
        <p:nvPicPr>
          <p:cNvPr id="5" name="Content Placeholder 3" descr="https://encrypted-tbn2.gstatic.com/images?q=tbn:ANd9GcRrXpu2HihY25CxQrBuW808jzB6dsPwDmHGIuY3bCJeN3OioesV3A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9039">
            <a:off x="2385624" y="5850348"/>
            <a:ext cx="1148415" cy="7050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544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were Maria’s issues?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Trying hard to be accepted</a:t>
            </a:r>
          </a:p>
          <a:p>
            <a:r>
              <a:rPr lang="en-GB" dirty="0" smtClean="0"/>
              <a:t>Nervous</a:t>
            </a:r>
          </a:p>
          <a:p>
            <a:r>
              <a:rPr lang="en-GB" dirty="0" smtClean="0"/>
              <a:t>Confused </a:t>
            </a:r>
          </a:p>
          <a:p>
            <a:r>
              <a:rPr lang="en-GB" dirty="0" smtClean="0"/>
              <a:t>Embarrassed</a:t>
            </a:r>
          </a:p>
          <a:p>
            <a:r>
              <a:rPr lang="en-GB" dirty="0" smtClean="0"/>
              <a:t>Not confident</a:t>
            </a:r>
          </a:p>
          <a:p>
            <a:r>
              <a:rPr lang="en-GB" dirty="0" smtClean="0"/>
              <a:t>Feeling stupid</a:t>
            </a:r>
          </a:p>
          <a:p>
            <a:r>
              <a:rPr lang="en-GB" dirty="0" smtClean="0"/>
              <a:t>Not feeling safe</a:t>
            </a:r>
          </a:p>
          <a:p>
            <a:endParaRPr lang="en-GB" dirty="0"/>
          </a:p>
        </p:txBody>
      </p:sp>
      <p:sp>
        <p:nvSpPr>
          <p:cNvPr id="4" name="Oval Callout 3"/>
          <p:cNvSpPr/>
          <p:nvPr/>
        </p:nvSpPr>
        <p:spPr>
          <a:xfrm>
            <a:off x="4211960" y="2492896"/>
            <a:ext cx="3888432" cy="2700880"/>
          </a:xfrm>
          <a:prstGeom prst="wedgeEllipseCallout">
            <a:avLst>
              <a:gd name="adj1" fmla="val 70852"/>
              <a:gd name="adj2" fmla="val 4953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So, what can we do differently?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962</Words>
  <Application>Microsoft Office PowerPoint</Application>
  <PresentationFormat>On-screen Show (4:3)</PresentationFormat>
  <Paragraphs>142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Global academic practices: change and impact </vt:lpstr>
      <vt:lpstr>PowerPoint Presentation</vt:lpstr>
      <vt:lpstr>4 of our EU funded projects</vt:lpstr>
      <vt:lpstr>PICASA Project  (Promoting Internationalisation through Cultural &amp; Structural Adaptations)</vt:lpstr>
      <vt:lpstr>Context?</vt:lpstr>
      <vt:lpstr>What was our focus?</vt:lpstr>
      <vt:lpstr>The importance of good communication</vt:lpstr>
      <vt:lpstr>Listening to your students …</vt:lpstr>
      <vt:lpstr>What were Maria’s issues?</vt:lpstr>
      <vt:lpstr>Where is “internationalisation”?</vt:lpstr>
      <vt:lpstr>Internationalisation of what, exactly?</vt:lpstr>
      <vt:lpstr>Planning for Internationalisation? ACTIVITY</vt:lpstr>
      <vt:lpstr>Where could internationalisation  happen on one of your taught programmes?</vt:lpstr>
      <vt:lpstr>Can internationalisation be virtual? Middlemas &amp; Peat, 2015 </vt:lpstr>
      <vt:lpstr>Another way of working?</vt:lpstr>
      <vt:lpstr>How does internationalisation relate to discussions around “inclusion”? </vt:lpstr>
      <vt:lpstr>How does it relate to staff training programmes / UKPSF applications?</vt:lpstr>
      <vt:lpstr>HEA’s Internationalising the curriculum framework                                                                                                                (HEA, 2014) </vt:lpstr>
      <vt:lpstr> Internationalisation “at home”</vt:lpstr>
      <vt:lpstr>Resources </vt:lpstr>
      <vt:lpstr>Global academic practices: change and impact </vt:lpstr>
    </vt:vector>
  </TitlesOfParts>
  <Company>Roehampton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“internationalisaiotn”</dc:title>
  <dc:creator>temp</dc:creator>
  <cp:lastModifiedBy>Scarman8</cp:lastModifiedBy>
  <cp:revision>43</cp:revision>
  <cp:lastPrinted>2018-07-03T13:38:28Z</cp:lastPrinted>
  <dcterms:created xsi:type="dcterms:W3CDTF">2015-11-25T13:58:15Z</dcterms:created>
  <dcterms:modified xsi:type="dcterms:W3CDTF">2018-07-05T09:08:29Z</dcterms:modified>
</cp:coreProperties>
</file>