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303" r:id="rId2"/>
    <p:sldId id="266" r:id="rId3"/>
    <p:sldId id="267" r:id="rId4"/>
    <p:sldId id="268" r:id="rId5"/>
    <p:sldId id="300" r:id="rId6"/>
    <p:sldId id="306" r:id="rId7"/>
    <p:sldId id="269" r:id="rId8"/>
    <p:sldId id="291" r:id="rId9"/>
    <p:sldId id="270" r:id="rId10"/>
    <p:sldId id="290" r:id="rId11"/>
    <p:sldId id="272" r:id="rId12"/>
    <p:sldId id="275" r:id="rId13"/>
    <p:sldId id="276" r:id="rId14"/>
    <p:sldId id="277" r:id="rId15"/>
    <p:sldId id="307" r:id="rId16"/>
    <p:sldId id="308" r:id="rId17"/>
    <p:sldId id="294" r:id="rId18"/>
    <p:sldId id="295" r:id="rId19"/>
    <p:sldId id="304" r:id="rId20"/>
    <p:sldId id="305" r:id="rId21"/>
    <p:sldId id="309" r:id="rId22"/>
    <p:sldId id="292" r:id="rId23"/>
    <p:sldId id="293" r:id="rId24"/>
    <p:sldId id="296" r:id="rId25"/>
    <p:sldId id="297" r:id="rId26"/>
    <p:sldId id="301" r:id="rId27"/>
    <p:sldId id="287" r:id="rId28"/>
  </p:sldIdLst>
  <p:sldSz cx="9144000" cy="6858000" type="screen4x3"/>
  <p:notesSz cx="6797675" cy="9928225"/>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207" userDrawn="1">
          <p15:clr>
            <a:srgbClr val="A4A3A4"/>
          </p15:clr>
        </p15:guide>
        <p15:guide id="2" pos="340"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fc7" initials="tf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BEE0"/>
    <a:srgbClr val="B61681"/>
    <a:srgbClr val="95B9C7"/>
    <a:srgbClr val="009DBC"/>
    <a:srgbClr val="C7E2EF"/>
    <a:srgbClr val="3B788D"/>
    <a:srgbClr val="CB2F53"/>
    <a:srgbClr val="008CA8"/>
    <a:srgbClr val="DDDDDD"/>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751" autoAdjust="0"/>
  </p:normalViewPr>
  <p:slideViewPr>
    <p:cSldViewPr>
      <p:cViewPr varScale="1">
        <p:scale>
          <a:sx n="67" d="100"/>
          <a:sy n="67" d="100"/>
        </p:scale>
        <p:origin x="725" y="53"/>
      </p:cViewPr>
      <p:guideLst>
        <p:guide orient="horz" pos="1207"/>
        <p:guide pos="340"/>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0" d="100"/>
          <a:sy n="80" d="100"/>
        </p:scale>
        <p:origin x="-2022"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spc="0" baseline="0">
                <a:solidFill>
                  <a:schemeClr val="tx1">
                    <a:lumMod val="65000"/>
                    <a:lumOff val="35000"/>
                  </a:schemeClr>
                </a:solidFill>
                <a:latin typeface="+mn-lt"/>
                <a:ea typeface="+mn-ea"/>
                <a:cs typeface="+mn-cs"/>
              </a:defRPr>
            </a:pPr>
            <a:r>
              <a:rPr lang="en-GB"/>
              <a:t>Promotion to Professorship</a:t>
            </a: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Is Important</c:v>
                </c:pt>
              </c:strCache>
            </c:strRef>
          </c:tx>
          <c:spPr>
            <a:solidFill>
              <a:schemeClr val="accent1"/>
            </a:solidFill>
            <a:ln>
              <a:noFill/>
            </a:ln>
            <a:effectLst/>
          </c:spPr>
          <c:invertIfNegative val="0"/>
          <c:cat>
            <c:strRef>
              <c:f>Sheet1!$A$2:$A$5</c:f>
              <c:strCache>
                <c:ptCount val="4"/>
                <c:pt idx="0">
                  <c:v>Ability to attract funding</c:v>
                </c:pt>
                <c:pt idx="1">
                  <c:v>High impact papers</c:v>
                </c:pt>
                <c:pt idx="2">
                  <c:v>Demonstrated teaching quality</c:v>
                </c:pt>
                <c:pt idx="3">
                  <c:v>National leadership in teaching &amp; learning</c:v>
                </c:pt>
              </c:strCache>
            </c:strRef>
          </c:cat>
          <c:val>
            <c:numRef>
              <c:f>Sheet1!$B$2:$B$5</c:f>
              <c:numCache>
                <c:formatCode>General</c:formatCode>
                <c:ptCount val="4"/>
                <c:pt idx="0">
                  <c:v>98</c:v>
                </c:pt>
                <c:pt idx="1">
                  <c:v>90</c:v>
                </c:pt>
                <c:pt idx="2">
                  <c:v>14</c:v>
                </c:pt>
                <c:pt idx="3">
                  <c:v>5</c:v>
                </c:pt>
              </c:numCache>
            </c:numRef>
          </c:val>
          <c:extLst xmlns:c16r2="http://schemas.microsoft.com/office/drawing/2015/06/chart">
            <c:ext xmlns:c16="http://schemas.microsoft.com/office/drawing/2014/chart" uri="{C3380CC4-5D6E-409C-BE32-E72D297353CC}">
              <c16:uniqueId val="{00000000-2461-46DF-936D-5FC22452D364}"/>
            </c:ext>
          </c:extLst>
        </c:ser>
        <c:ser>
          <c:idx val="1"/>
          <c:order val="1"/>
          <c:tx>
            <c:strRef>
              <c:f>Sheet1!$C$1</c:f>
              <c:strCache>
                <c:ptCount val="1"/>
                <c:pt idx="0">
                  <c:v>Should be Important</c:v>
                </c:pt>
              </c:strCache>
            </c:strRef>
          </c:tx>
          <c:spPr>
            <a:solidFill>
              <a:srgbClr val="B61681"/>
            </a:solidFill>
            <a:ln>
              <a:noFill/>
            </a:ln>
            <a:effectLst/>
          </c:spPr>
          <c:invertIfNegative val="0"/>
          <c:cat>
            <c:strRef>
              <c:f>Sheet1!$A$2:$A$5</c:f>
              <c:strCache>
                <c:ptCount val="4"/>
                <c:pt idx="0">
                  <c:v>Ability to attract funding</c:v>
                </c:pt>
                <c:pt idx="1">
                  <c:v>High impact papers</c:v>
                </c:pt>
                <c:pt idx="2">
                  <c:v>Demonstrated teaching quality</c:v>
                </c:pt>
                <c:pt idx="3">
                  <c:v>National leadership in teaching &amp; learning</c:v>
                </c:pt>
              </c:strCache>
            </c:strRef>
          </c:cat>
          <c:val>
            <c:numRef>
              <c:f>Sheet1!$C$2:$C$5</c:f>
              <c:numCache>
                <c:formatCode>General</c:formatCode>
                <c:ptCount val="4"/>
                <c:pt idx="0">
                  <c:v>70</c:v>
                </c:pt>
                <c:pt idx="1">
                  <c:v>65</c:v>
                </c:pt>
                <c:pt idx="2">
                  <c:v>64</c:v>
                </c:pt>
                <c:pt idx="3">
                  <c:v>30</c:v>
                </c:pt>
              </c:numCache>
            </c:numRef>
          </c:val>
          <c:extLst xmlns:c16r2="http://schemas.microsoft.com/office/drawing/2015/06/chart">
            <c:ext xmlns:c16="http://schemas.microsoft.com/office/drawing/2014/chart" uri="{C3380CC4-5D6E-409C-BE32-E72D297353CC}">
              <c16:uniqueId val="{00000001-2461-46DF-936D-5FC22452D364}"/>
            </c:ext>
          </c:extLst>
        </c:ser>
        <c:ser>
          <c:idx val="2"/>
          <c:order val="2"/>
          <c:tx>
            <c:strRef>
              <c:f>Sheet1!$D$1</c:f>
              <c:strCache>
                <c:ptCount val="1"/>
                <c:pt idx="0">
                  <c:v>Column1</c:v>
                </c:pt>
              </c:strCache>
            </c:strRef>
          </c:tx>
          <c:spPr>
            <a:solidFill>
              <a:schemeClr val="accent3"/>
            </a:solidFill>
            <a:ln>
              <a:noFill/>
            </a:ln>
            <a:effectLst/>
          </c:spPr>
          <c:invertIfNegative val="0"/>
          <c:cat>
            <c:strRef>
              <c:f>Sheet1!$A$2:$A$5</c:f>
              <c:strCache>
                <c:ptCount val="4"/>
                <c:pt idx="0">
                  <c:v>Ability to attract funding</c:v>
                </c:pt>
                <c:pt idx="1">
                  <c:v>High impact papers</c:v>
                </c:pt>
                <c:pt idx="2">
                  <c:v>Demonstrated teaching quality</c:v>
                </c:pt>
                <c:pt idx="3">
                  <c:v>National leadership in teaching &amp; learning</c:v>
                </c:pt>
              </c:strCache>
            </c:strRef>
          </c:cat>
          <c:val>
            <c:numRef>
              <c:f>Sheet1!$D$2:$D$5</c:f>
              <c:numCache>
                <c:formatCode>General</c:formatCode>
                <c:ptCount val="4"/>
              </c:numCache>
            </c:numRef>
          </c:val>
          <c:extLst xmlns:c16r2="http://schemas.microsoft.com/office/drawing/2015/06/chart">
            <c:ext xmlns:c16="http://schemas.microsoft.com/office/drawing/2014/chart" uri="{C3380CC4-5D6E-409C-BE32-E72D297353CC}">
              <c16:uniqueId val="{00000002-2461-46DF-936D-5FC22452D364}"/>
            </c:ext>
          </c:extLst>
        </c:ser>
        <c:dLbls>
          <c:showLegendKey val="0"/>
          <c:showVal val="0"/>
          <c:showCatName val="0"/>
          <c:showSerName val="0"/>
          <c:showPercent val="0"/>
          <c:showBubbleSize val="0"/>
        </c:dLbls>
        <c:gapWidth val="219"/>
        <c:overlap val="-27"/>
        <c:axId val="192781928"/>
        <c:axId val="145341296"/>
      </c:barChart>
      <c:catAx>
        <c:axId val="192781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45341296"/>
        <c:crosses val="autoZero"/>
        <c:auto val="1"/>
        <c:lblAlgn val="ctr"/>
        <c:lblOffset val="100"/>
        <c:noMultiLvlLbl val="0"/>
      </c:catAx>
      <c:valAx>
        <c:axId val="14534129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92781928"/>
        <c:crosses val="autoZero"/>
        <c:crossBetween val="between"/>
        <c:majorUnit val="20"/>
      </c:valAx>
      <c:spPr>
        <a:noFill/>
        <a:ln>
          <a:noFill/>
        </a:ln>
        <a:effectLst/>
      </c:spPr>
    </c:plotArea>
    <c:legend>
      <c:legendPos val="b"/>
      <c:layout>
        <c:manualLayout>
          <c:xMode val="edge"/>
          <c:yMode val="edge"/>
          <c:x val="0.14667669129995467"/>
          <c:y val="0.85244711497936487"/>
          <c:w val="0.5993397261008353"/>
          <c:h val="5.0472366244159468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baseline="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Sheet1!$A$2:$A$7</c:f>
              <c:strCache>
                <c:ptCount val="6"/>
                <c:pt idx="0">
                  <c:v>Status of Teaching improved (2010-13)</c:v>
                </c:pt>
                <c:pt idx="1">
                  <c:v>Teaching Prizes etc</c:v>
                </c:pt>
                <c:pt idx="2">
                  <c:v>Teaching has parity with research in promotion</c:v>
                </c:pt>
                <c:pt idx="3">
                  <c:v>Professorial promotions possible based on teaching</c:v>
                </c:pt>
                <c:pt idx="4">
                  <c:v>Know of such cases</c:v>
                </c:pt>
                <c:pt idx="5">
                  <c:v>Teaching important in recruitment</c:v>
                </c:pt>
              </c:strCache>
            </c:strRef>
          </c:cat>
          <c:val>
            <c:numRef>
              <c:f>Sheet1!$B$2:$B$7</c:f>
              <c:numCache>
                <c:formatCode>General</c:formatCode>
                <c:ptCount val="6"/>
                <c:pt idx="0">
                  <c:v>46</c:v>
                </c:pt>
                <c:pt idx="1">
                  <c:v>62</c:v>
                </c:pt>
                <c:pt idx="2">
                  <c:v>45</c:v>
                </c:pt>
                <c:pt idx="3">
                  <c:v>76</c:v>
                </c:pt>
                <c:pt idx="4">
                  <c:v>35</c:v>
                </c:pt>
                <c:pt idx="5">
                  <c:v>52</c:v>
                </c:pt>
              </c:numCache>
            </c:numRef>
          </c:val>
          <c:extLst xmlns:c16r2="http://schemas.microsoft.com/office/drawing/2015/06/chart">
            <c:ext xmlns:c16="http://schemas.microsoft.com/office/drawing/2014/chart" uri="{C3380CC4-5D6E-409C-BE32-E72D297353CC}">
              <c16:uniqueId val="{00000000-0613-46E2-9C25-6EE77FCD92DB}"/>
            </c:ext>
          </c:extLst>
        </c:ser>
        <c:ser>
          <c:idx val="1"/>
          <c:order val="1"/>
          <c:tx>
            <c:strRef>
              <c:f>Sheet1!$C$1</c:f>
              <c:strCache>
                <c:ptCount val="1"/>
                <c:pt idx="0">
                  <c:v>Column1</c:v>
                </c:pt>
              </c:strCache>
            </c:strRef>
          </c:tx>
          <c:spPr>
            <a:solidFill>
              <a:schemeClr val="accent2"/>
            </a:solidFill>
            <a:ln>
              <a:noFill/>
            </a:ln>
            <a:effectLst/>
          </c:spPr>
          <c:invertIfNegative val="0"/>
          <c:cat>
            <c:strRef>
              <c:f>Sheet1!$A$2:$A$7</c:f>
              <c:strCache>
                <c:ptCount val="6"/>
                <c:pt idx="0">
                  <c:v>Status of Teaching improved (2010-13)</c:v>
                </c:pt>
                <c:pt idx="1">
                  <c:v>Teaching Prizes etc</c:v>
                </c:pt>
                <c:pt idx="2">
                  <c:v>Teaching has parity with research in promotion</c:v>
                </c:pt>
                <c:pt idx="3">
                  <c:v>Professorial promotions possible based on teaching</c:v>
                </c:pt>
                <c:pt idx="4">
                  <c:v>Know of such cases</c:v>
                </c:pt>
                <c:pt idx="5">
                  <c:v>Teaching important in recruitment</c:v>
                </c:pt>
              </c:strCache>
            </c:strRef>
          </c:cat>
          <c:val>
            <c:numRef>
              <c:f>Sheet1!$C$2:$C$7</c:f>
              <c:numCache>
                <c:formatCode>General</c:formatCode>
                <c:ptCount val="6"/>
              </c:numCache>
            </c:numRef>
          </c:val>
          <c:extLst xmlns:c16r2="http://schemas.microsoft.com/office/drawing/2015/06/chart">
            <c:ext xmlns:c16="http://schemas.microsoft.com/office/drawing/2014/chart" uri="{C3380CC4-5D6E-409C-BE32-E72D297353CC}">
              <c16:uniqueId val="{00000001-0613-46E2-9C25-6EE77FCD92DB}"/>
            </c:ext>
          </c:extLst>
        </c:ser>
        <c:ser>
          <c:idx val="2"/>
          <c:order val="2"/>
          <c:tx>
            <c:strRef>
              <c:f>Sheet1!$D$1</c:f>
              <c:strCache>
                <c:ptCount val="1"/>
                <c:pt idx="0">
                  <c:v>Column2</c:v>
                </c:pt>
              </c:strCache>
            </c:strRef>
          </c:tx>
          <c:spPr>
            <a:solidFill>
              <a:schemeClr val="accent3"/>
            </a:solidFill>
            <a:ln>
              <a:noFill/>
            </a:ln>
            <a:effectLst/>
          </c:spPr>
          <c:invertIfNegative val="0"/>
          <c:cat>
            <c:strRef>
              <c:f>Sheet1!$A$2:$A$7</c:f>
              <c:strCache>
                <c:ptCount val="6"/>
                <c:pt idx="0">
                  <c:v>Status of Teaching improved (2010-13)</c:v>
                </c:pt>
                <c:pt idx="1">
                  <c:v>Teaching Prizes etc</c:v>
                </c:pt>
                <c:pt idx="2">
                  <c:v>Teaching has parity with research in promotion</c:v>
                </c:pt>
                <c:pt idx="3">
                  <c:v>Professorial promotions possible based on teaching</c:v>
                </c:pt>
                <c:pt idx="4">
                  <c:v>Know of such cases</c:v>
                </c:pt>
                <c:pt idx="5">
                  <c:v>Teaching important in recruitment</c:v>
                </c:pt>
              </c:strCache>
            </c:strRef>
          </c:cat>
          <c:val>
            <c:numRef>
              <c:f>Sheet1!$D$2:$D$7</c:f>
              <c:numCache>
                <c:formatCode>General</c:formatCode>
                <c:ptCount val="6"/>
              </c:numCache>
            </c:numRef>
          </c:val>
          <c:extLst xmlns:c16r2="http://schemas.microsoft.com/office/drawing/2015/06/chart">
            <c:ext xmlns:c16="http://schemas.microsoft.com/office/drawing/2014/chart" uri="{C3380CC4-5D6E-409C-BE32-E72D297353CC}">
              <c16:uniqueId val="{00000002-0613-46E2-9C25-6EE77FCD92DB}"/>
            </c:ext>
          </c:extLst>
        </c:ser>
        <c:dLbls>
          <c:showLegendKey val="0"/>
          <c:showVal val="0"/>
          <c:showCatName val="0"/>
          <c:showSerName val="0"/>
          <c:showPercent val="0"/>
          <c:showBubbleSize val="0"/>
        </c:dLbls>
        <c:gapWidth val="179"/>
        <c:overlap val="100"/>
        <c:axId val="192698720"/>
        <c:axId val="145095496"/>
      </c:barChart>
      <c:catAx>
        <c:axId val="192698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095496"/>
        <c:crosses val="autoZero"/>
        <c:auto val="1"/>
        <c:lblAlgn val="ctr"/>
        <c:lblOffset val="100"/>
        <c:noMultiLvlLbl val="0"/>
      </c:catAx>
      <c:valAx>
        <c:axId val="14509549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698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6411"/>
          </a:xfrm>
          <a:prstGeom prst="rect">
            <a:avLst/>
          </a:prstGeom>
        </p:spPr>
        <p:txBody>
          <a:bodyPr vert="horz" lIns="91440" tIns="45720" rIns="91440" bIns="45720" rtlCol="0"/>
          <a:lstStyle>
            <a:lvl1pPr algn="r">
              <a:defRPr sz="1200"/>
            </a:lvl1pPr>
          </a:lstStyle>
          <a:p>
            <a:fld id="{FEAD440D-FE1D-49E6-8A1D-EFAE908A44E3}" type="datetimeFigureOut">
              <a:rPr lang="en-US" smtClean="0"/>
              <a:pPr/>
              <a:t>7/5/2018</a:t>
            </a:fld>
            <a:endParaRPr lang="en-GB"/>
          </a:p>
        </p:txBody>
      </p:sp>
      <p:sp>
        <p:nvSpPr>
          <p:cNvPr id="4" name="Footer Placeholder 3"/>
          <p:cNvSpPr>
            <a:spLocks noGrp="1"/>
          </p:cNvSpPr>
          <p:nvPr>
            <p:ph type="ftr" sz="quarter" idx="2"/>
          </p:nvPr>
        </p:nvSpPr>
        <p:spPr>
          <a:xfrm>
            <a:off x="0" y="9430092"/>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430092"/>
            <a:ext cx="2945659" cy="496411"/>
          </a:xfrm>
          <a:prstGeom prst="rect">
            <a:avLst/>
          </a:prstGeom>
        </p:spPr>
        <p:txBody>
          <a:bodyPr vert="horz" lIns="91440" tIns="45720" rIns="91440" bIns="45720" rtlCol="0" anchor="b"/>
          <a:lstStyle>
            <a:lvl1pPr algn="r">
              <a:defRPr sz="1200"/>
            </a:lvl1pPr>
          </a:lstStyle>
          <a:p>
            <a:fld id="{ED316938-37CF-431A-A7FD-6E99B86ECF79}" type="slidenum">
              <a:rPr lang="en-GB" smtClean="0"/>
              <a:pPr/>
              <a:t>‹#›</a:t>
            </a:fld>
            <a:endParaRPr lang="en-GB"/>
          </a:p>
        </p:txBody>
      </p:sp>
    </p:spTree>
    <p:extLst>
      <p:ext uri="{BB962C8B-B14F-4D97-AF65-F5344CB8AC3E}">
        <p14:creationId xmlns:p14="http://schemas.microsoft.com/office/powerpoint/2010/main" val="23655189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2163CBA2-742F-A348-A5D7-69A0C5B68972}" type="datetimeFigureOut">
              <a:rPr lang="en-US" smtClean="0"/>
              <a:t>7/5/2018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30092"/>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4" y="9430092"/>
            <a:ext cx="2945659" cy="496411"/>
          </a:xfrm>
          <a:prstGeom prst="rect">
            <a:avLst/>
          </a:prstGeom>
        </p:spPr>
        <p:txBody>
          <a:bodyPr vert="horz" lIns="91440" tIns="45720" rIns="91440" bIns="45720" rtlCol="0" anchor="b"/>
          <a:lstStyle>
            <a:lvl1pPr algn="r">
              <a:defRPr sz="1200"/>
            </a:lvl1pPr>
          </a:lstStyle>
          <a:p>
            <a:fld id="{3EF798C7-9620-5C41-BFA8-CF802F11746E}" type="slidenum">
              <a:rPr lang="en-US" smtClean="0"/>
              <a:t>‹#›</a:t>
            </a:fld>
            <a:endParaRPr lang="en-US"/>
          </a:p>
        </p:txBody>
      </p:sp>
    </p:spTree>
    <p:extLst>
      <p:ext uri="{BB962C8B-B14F-4D97-AF65-F5344CB8AC3E}">
        <p14:creationId xmlns:p14="http://schemas.microsoft.com/office/powerpoint/2010/main" val="32039968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F798C7-9620-5C41-BFA8-CF802F11746E}" type="slidenum">
              <a:rPr lang="en-US" smtClean="0"/>
              <a:t>1</a:t>
            </a:fld>
            <a:endParaRPr lang="en-US"/>
          </a:p>
        </p:txBody>
      </p:sp>
    </p:spTree>
    <p:extLst>
      <p:ext uri="{BB962C8B-B14F-4D97-AF65-F5344CB8AC3E}">
        <p14:creationId xmlns:p14="http://schemas.microsoft.com/office/powerpoint/2010/main" val="2150167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picture 1">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1708" y="361275"/>
            <a:ext cx="1999977" cy="473518"/>
          </a:xfrm>
          <a:prstGeom prst="rect">
            <a:avLst/>
          </a:prstGeom>
        </p:spPr>
      </p:pic>
      <p:pic>
        <p:nvPicPr>
          <p:cNvPr id="7" name="Content Placeholder 3" descr="scan026 bitmap.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28811" t="-6588" r="-5019" b="851"/>
          <a:stretch/>
        </p:blipFill>
        <p:spPr bwMode="auto">
          <a:xfrm>
            <a:off x="0" y="2492896"/>
            <a:ext cx="9144000" cy="4365104"/>
          </a:xfrm>
          <a:prstGeom prst="rect">
            <a:avLst/>
          </a:prstGeom>
          <a:noFill/>
          <a:ln w="9525">
            <a:noFill/>
            <a:miter lim="800000"/>
            <a:headEnd/>
            <a:tailEnd/>
          </a:ln>
          <a:effectLst/>
        </p:spPr>
      </p:pic>
      <p:sp>
        <p:nvSpPr>
          <p:cNvPr id="8" name="Title 4"/>
          <p:cNvSpPr>
            <a:spLocks noGrp="1"/>
          </p:cNvSpPr>
          <p:nvPr>
            <p:ph type="title"/>
          </p:nvPr>
        </p:nvSpPr>
        <p:spPr>
          <a:xfrm>
            <a:off x="467544" y="1412776"/>
            <a:ext cx="8229600" cy="648072"/>
          </a:xfrm>
        </p:spPr>
        <p:txBody>
          <a:bodyPr/>
          <a:lstStyle>
            <a:lvl1pPr>
              <a:defRPr sz="3600"/>
            </a:lvl1pPr>
          </a:lstStyle>
          <a:p>
            <a:r>
              <a:rPr lang="en-US"/>
              <a:t>Click to edit Master title style</a:t>
            </a:r>
            <a:endParaRPr lang="en-US" dirty="0"/>
          </a:p>
        </p:txBody>
      </p:sp>
      <p:sp>
        <p:nvSpPr>
          <p:cNvPr id="10" name="Subtitle 6"/>
          <p:cNvSpPr>
            <a:spLocks noGrp="1"/>
          </p:cNvSpPr>
          <p:nvPr>
            <p:ph type="subTitle" idx="10"/>
          </p:nvPr>
        </p:nvSpPr>
        <p:spPr>
          <a:xfrm>
            <a:off x="467544" y="2132856"/>
            <a:ext cx="8240122" cy="432048"/>
          </a:xfrm>
        </p:spPr>
        <p:txBody>
          <a:bodyPr/>
          <a:lstStyle>
            <a:lvl1pPr marL="0" indent="0">
              <a:buNone/>
              <a:defRPr sz="2400"/>
            </a:lvl1pPr>
          </a:lstStyle>
          <a:p>
            <a:r>
              <a:rPr lang="en-US"/>
              <a:t>Click to edit Master subtitle style</a:t>
            </a:r>
            <a:endParaRPr lang="en-US"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3216" y="201794"/>
            <a:ext cx="2450592" cy="792480"/>
          </a:xfrm>
          <a:prstGeom prst="rect">
            <a:avLst/>
          </a:prstGeom>
        </p:spPr>
      </p:pic>
    </p:spTree>
    <p:extLst>
      <p:ext uri="{BB962C8B-B14F-4D97-AF65-F5344CB8AC3E}">
        <p14:creationId xmlns:p14="http://schemas.microsoft.com/office/powerpoint/2010/main" val="3123222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Large image left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5868144" y="1700812"/>
            <a:ext cx="2962672"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868144"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2"/>
          <p:cNvSpPr>
            <a:spLocks noGrp="1"/>
          </p:cNvSpPr>
          <p:nvPr>
            <p:ph idx="10" hasCustomPrompt="1"/>
          </p:nvPr>
        </p:nvSpPr>
        <p:spPr>
          <a:xfrm>
            <a:off x="0" y="0"/>
            <a:ext cx="5580112" cy="6858000"/>
          </a:xfrm>
        </p:spPr>
        <p:txBody>
          <a:bodyPr/>
          <a:lstStyle>
            <a:lvl1pPr marL="0" indent="0">
              <a:spcBef>
                <a:spcPts val="1400"/>
              </a:spcBef>
              <a:buClr>
                <a:schemeClr val="accent1"/>
              </a:buClr>
              <a:buNone/>
              <a:defRPr baseline="0"/>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dirty="0"/>
              <a:t>Picture size 15.5 x 19.1 cm </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41655" y="6420629"/>
            <a:ext cx="1206761" cy="28571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7192" y="6314581"/>
            <a:ext cx="1319305" cy="426641"/>
          </a:xfrm>
          <a:prstGeom prst="rect">
            <a:avLst/>
          </a:prstGeom>
        </p:spPr>
      </p:pic>
    </p:spTree>
    <p:extLst>
      <p:ext uri="{BB962C8B-B14F-4D97-AF65-F5344CB8AC3E}">
        <p14:creationId xmlns:p14="http://schemas.microsoft.com/office/powerpoint/2010/main" val="66069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Large image right and short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700812"/>
            <a:ext cx="2962672"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457200" y="2708920"/>
            <a:ext cx="2962672" cy="3240360"/>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2"/>
          <p:cNvSpPr>
            <a:spLocks noGrp="1"/>
          </p:cNvSpPr>
          <p:nvPr>
            <p:ph idx="10" hasCustomPrompt="1"/>
          </p:nvPr>
        </p:nvSpPr>
        <p:spPr>
          <a:xfrm>
            <a:off x="3563889" y="0"/>
            <a:ext cx="5580112" cy="6858000"/>
          </a:xfrm>
        </p:spPr>
        <p:txBody>
          <a:bodyPr/>
          <a:lstStyle>
            <a:lvl1pPr marL="0" indent="0">
              <a:spcBef>
                <a:spcPts val="1400"/>
              </a:spcBef>
              <a:buClr>
                <a:schemeClr val="accent1"/>
              </a:buClr>
              <a:buNone/>
              <a:defRPr baseline="0"/>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dirty="0"/>
              <a:t>Picture size 15.5 x 19.1 cm </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823" y="6420629"/>
            <a:ext cx="1206761" cy="285715"/>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3" y="6326066"/>
            <a:ext cx="1319305" cy="426641"/>
          </a:xfrm>
          <a:prstGeom prst="rect">
            <a:avLst/>
          </a:prstGeom>
        </p:spPr>
      </p:pic>
    </p:spTree>
    <p:extLst>
      <p:ext uri="{BB962C8B-B14F-4D97-AF65-F5344CB8AC3E}">
        <p14:creationId xmlns:p14="http://schemas.microsoft.com/office/powerpoint/2010/main" val="3168568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ndscape image with text 2">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467544" y="6381330"/>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755577" y="6381330"/>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r>
              <a:rPr lang="en-US"/>
              <a:t>University of Leicester</a:t>
            </a:r>
            <a:endParaRPr lang="en-US" dirty="0"/>
          </a:p>
        </p:txBody>
      </p:sp>
      <p:sp>
        <p:nvSpPr>
          <p:cNvPr id="6" name="Content Placeholder 2"/>
          <p:cNvSpPr>
            <a:spLocks noGrp="1"/>
          </p:cNvSpPr>
          <p:nvPr>
            <p:ph idx="1" hasCustomPrompt="1"/>
          </p:nvPr>
        </p:nvSpPr>
        <p:spPr>
          <a:xfrm>
            <a:off x="0" y="0"/>
            <a:ext cx="9144000" cy="4509120"/>
          </a:xfrm>
        </p:spPr>
        <p:txBody>
          <a:bodyPr/>
          <a:lstStyle>
            <a:lvl1pPr marL="0" indent="0">
              <a:spcBef>
                <a:spcPts val="1400"/>
              </a:spcBef>
              <a:buClr>
                <a:schemeClr val="tx1"/>
              </a:buClr>
              <a:buNone/>
              <a:defRPr baseline="0">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12.6 cm</a:t>
            </a:r>
          </a:p>
        </p:txBody>
      </p:sp>
      <p:sp>
        <p:nvSpPr>
          <p:cNvPr id="7" name="Text Placeholder 4"/>
          <p:cNvSpPr>
            <a:spLocks noGrp="1"/>
          </p:cNvSpPr>
          <p:nvPr>
            <p:ph type="body" sz="quarter" idx="10"/>
          </p:nvPr>
        </p:nvSpPr>
        <p:spPr>
          <a:xfrm>
            <a:off x="456620" y="5301210"/>
            <a:ext cx="8247705" cy="121480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11" name="Title 1"/>
          <p:cNvSpPr>
            <a:spLocks noGrp="1"/>
          </p:cNvSpPr>
          <p:nvPr>
            <p:ph type="title"/>
          </p:nvPr>
        </p:nvSpPr>
        <p:spPr>
          <a:xfrm>
            <a:off x="457200" y="4565254"/>
            <a:ext cx="8250238" cy="765175"/>
          </a:xfrm>
        </p:spPr>
        <p:txBody>
          <a:bodyPr/>
          <a:lstStyle>
            <a:lvl1pPr>
              <a:defRPr>
                <a:solidFill>
                  <a:schemeClr val="tx2"/>
                </a:solidFill>
              </a:defRPr>
            </a:lvl1pPr>
          </a:lstStyle>
          <a:p>
            <a:r>
              <a:rPr lang="en-US" noProof="0"/>
              <a:t>Click to edit Master title style</a:t>
            </a:r>
            <a:endParaRPr lang="en-GB" noProof="0"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41655" y="6420629"/>
            <a:ext cx="1206761" cy="285715"/>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7192" y="6314581"/>
            <a:ext cx="1319305" cy="426641"/>
          </a:xfrm>
          <a:prstGeom prst="rect">
            <a:avLst/>
          </a:prstGeom>
        </p:spPr>
      </p:pic>
    </p:spTree>
    <p:extLst>
      <p:ext uri="{BB962C8B-B14F-4D97-AF65-F5344CB8AC3E}">
        <p14:creationId xmlns:p14="http://schemas.microsoft.com/office/powerpoint/2010/main" val="285538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a:solidFill>
                  <a:schemeClr val="tx2"/>
                </a:solidFill>
              </a:defRPr>
            </a:lvl1pPr>
          </a:lstStyle>
          <a:p>
            <a:r>
              <a:rPr lang="en-US" noProof="0"/>
              <a:t>Click to edit Master title style</a:t>
            </a:r>
            <a:endParaRPr lang="en-GB" noProof="0" dirty="0"/>
          </a:p>
        </p:txBody>
      </p:sp>
      <p:sp>
        <p:nvSpPr>
          <p:cNvPr id="7" name="Slide Number Placeholder 5"/>
          <p:cNvSpPr>
            <a:spLocks noGrp="1"/>
          </p:cNvSpPr>
          <p:nvPr>
            <p:ph type="sldNum" sz="quarter" idx="4"/>
          </p:nvPr>
        </p:nvSpPr>
        <p:spPr>
          <a:xfrm>
            <a:off x="467544" y="6381330"/>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755577" y="6381330"/>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r>
              <a:rPr lang="en-US"/>
              <a:t>University of Leicester</a:t>
            </a:r>
            <a:endParaRPr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7192" y="6314581"/>
            <a:ext cx="1319305" cy="426641"/>
          </a:xfrm>
          <a:prstGeom prst="rect">
            <a:avLst/>
          </a:prstGeom>
        </p:spPr>
      </p:pic>
    </p:spTree>
    <p:extLst>
      <p:ext uri="{BB962C8B-B14F-4D97-AF65-F5344CB8AC3E}">
        <p14:creationId xmlns:p14="http://schemas.microsoft.com/office/powerpoint/2010/main" val="3747503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467544" y="6381330"/>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755577" y="6381330"/>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r>
              <a:rPr lang="en-US"/>
              <a:t>University of Leicester</a:t>
            </a:r>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7192" y="6314581"/>
            <a:ext cx="1319305" cy="426641"/>
          </a:xfrm>
          <a:prstGeom prst="rect">
            <a:avLst/>
          </a:prstGeom>
        </p:spPr>
      </p:pic>
    </p:spTree>
    <p:extLst>
      <p:ext uri="{BB962C8B-B14F-4D97-AF65-F5344CB8AC3E}">
        <p14:creationId xmlns:p14="http://schemas.microsoft.com/office/powerpoint/2010/main" val="16128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ing page">
    <p:bg>
      <p:bgPr>
        <a:solidFill>
          <a:schemeClr val="bg1"/>
        </a:solidFill>
        <a:effectLst/>
      </p:bgPr>
    </p:bg>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467544" y="6381330"/>
            <a:ext cx="360040" cy="365125"/>
          </a:xfrm>
          <a:prstGeom prst="rect">
            <a:avLst/>
          </a:prstGeom>
        </p:spPr>
        <p:txBody>
          <a:bodyPr vert="horz" lIns="91440" tIns="45720" rIns="91440" bIns="45720" rtlCol="0" anchor="ctr"/>
          <a:lstStyle>
            <a:lvl1pPr algn="l">
              <a:defRPr sz="1000">
                <a:solidFill>
                  <a:srgbClr val="9A9A9A"/>
                </a:solidFill>
              </a:defRPr>
            </a:lvl1pPr>
          </a:lstStyle>
          <a:p>
            <a:fld id="{58687779-E69B-7343-8F6F-422D6150DAE5}" type="slidenum">
              <a:rPr lang="en-US" smtClean="0"/>
              <a:pPr/>
              <a:t>‹#›</a:t>
            </a:fld>
            <a:endParaRPr lang="en-US" dirty="0"/>
          </a:p>
        </p:txBody>
      </p:sp>
      <p:sp>
        <p:nvSpPr>
          <p:cNvPr id="8" name="Footer Placeholder 4"/>
          <p:cNvSpPr>
            <a:spLocks noGrp="1"/>
          </p:cNvSpPr>
          <p:nvPr>
            <p:ph type="ftr" sz="quarter" idx="3"/>
          </p:nvPr>
        </p:nvSpPr>
        <p:spPr>
          <a:xfrm>
            <a:off x="755577" y="6381330"/>
            <a:ext cx="3183632" cy="365125"/>
          </a:xfrm>
          <a:prstGeom prst="rect">
            <a:avLst/>
          </a:prstGeom>
          <a:ln>
            <a:noFill/>
          </a:ln>
        </p:spPr>
        <p:txBody>
          <a:bodyPr vert="horz" lIns="91440" tIns="45720" rIns="91440" bIns="45720" rtlCol="0" anchor="ctr"/>
          <a:lstStyle>
            <a:lvl1pPr algn="ctr">
              <a:tabLst/>
              <a:defRPr sz="1000">
                <a:solidFill>
                  <a:srgbClr val="9A9A9A"/>
                </a:solidFill>
              </a:defRPr>
            </a:lvl1pPr>
          </a:lstStyle>
          <a:p>
            <a:pPr algn="l"/>
            <a:r>
              <a:rPr lang="en-US" dirty="0"/>
              <a:t>University of Leicester</a:t>
            </a:r>
          </a:p>
        </p:txBody>
      </p:sp>
      <p:sp>
        <p:nvSpPr>
          <p:cNvPr id="5" name="Title 1"/>
          <p:cNvSpPr>
            <a:spLocks noGrp="1"/>
          </p:cNvSpPr>
          <p:nvPr>
            <p:ph type="title"/>
          </p:nvPr>
        </p:nvSpPr>
        <p:spPr>
          <a:xfrm>
            <a:off x="457200" y="2591819"/>
            <a:ext cx="8229600" cy="765175"/>
          </a:xfrm>
        </p:spPr>
        <p:txBody>
          <a:bodyPr/>
          <a:lstStyle>
            <a:lvl1pPr>
              <a:defRPr>
                <a:solidFill>
                  <a:schemeClr val="tx2"/>
                </a:solidFill>
              </a:defRPr>
            </a:lvl1pPr>
          </a:lstStyle>
          <a:p>
            <a:r>
              <a:rPr lang="en-US" noProof="0"/>
              <a:t>Click to edit Master title style</a:t>
            </a:r>
            <a:endParaRPr lang="en-GB" noProof="0"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7192" y="6314581"/>
            <a:ext cx="1319305" cy="426641"/>
          </a:xfrm>
          <a:prstGeom prst="rect">
            <a:avLst/>
          </a:prstGeom>
        </p:spPr>
      </p:pic>
    </p:spTree>
    <p:extLst>
      <p:ext uri="{BB962C8B-B14F-4D97-AF65-F5344CB8AC3E}">
        <p14:creationId xmlns:p14="http://schemas.microsoft.com/office/powerpoint/2010/main" val="228768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Slide with large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3528" y="260648"/>
            <a:ext cx="2151913" cy="575524"/>
          </a:xfrm>
          <a:prstGeom prst="rect">
            <a:avLst/>
          </a:prstGeom>
        </p:spPr>
      </p:pic>
      <p:sp>
        <p:nvSpPr>
          <p:cNvPr id="8" name="Freeform 18"/>
          <p:cNvSpPr>
            <a:spLocks/>
          </p:cNvSpPr>
          <p:nvPr userDrawn="1"/>
        </p:nvSpPr>
        <p:spPr bwMode="auto">
          <a:xfrm>
            <a:off x="7740351" y="1965799"/>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solidFill>
                <a:schemeClr val="tx1"/>
              </a:solidFill>
            </a:endParaRPr>
          </a:p>
        </p:txBody>
      </p:sp>
      <p:sp>
        <p:nvSpPr>
          <p:cNvPr id="10" name="Freeform 9"/>
          <p:cNvSpPr/>
          <p:nvPr userDrawn="1"/>
        </p:nvSpPr>
        <p:spPr>
          <a:xfrm>
            <a:off x="6343256" y="282381"/>
            <a:ext cx="339739" cy="568157"/>
          </a:xfrm>
          <a:custGeom>
            <a:avLst/>
            <a:gdLst>
              <a:gd name="connsiteX0" fmla="*/ 0 w 1263650"/>
              <a:gd name="connsiteY0" fmla="*/ 0 h 2155825"/>
              <a:gd name="connsiteX1" fmla="*/ 0 w 1263650"/>
              <a:gd name="connsiteY1" fmla="*/ 2155825 h 2155825"/>
              <a:gd name="connsiteX2" fmla="*/ 1263650 w 1263650"/>
              <a:gd name="connsiteY2" fmla="*/ 2155825 h 2155825"/>
            </a:gdLst>
            <a:ahLst/>
            <a:cxnLst>
              <a:cxn ang="0">
                <a:pos x="connsiteX0" y="connsiteY0"/>
              </a:cxn>
              <a:cxn ang="0">
                <a:pos x="connsiteX1" y="connsiteY1"/>
              </a:cxn>
              <a:cxn ang="0">
                <a:pos x="connsiteX2" y="connsiteY2"/>
              </a:cxn>
            </a:cxnLst>
            <a:rect l="l" t="t" r="r" b="b"/>
            <a:pathLst>
              <a:path w="1263650" h="2155825">
                <a:moveTo>
                  <a:pt x="0" y="0"/>
                </a:moveTo>
                <a:lnTo>
                  <a:pt x="0" y="2155825"/>
                </a:lnTo>
                <a:lnTo>
                  <a:pt x="1263650" y="2155825"/>
                </a:lnTo>
              </a:path>
            </a:pathLst>
          </a:custGeom>
          <a:noFill/>
          <a:ln w="6350">
            <a:solidFill>
              <a:srgbClr val="5D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14" name="Freeform 18"/>
          <p:cNvSpPr>
            <a:spLocks/>
          </p:cNvSpPr>
          <p:nvPr userDrawn="1"/>
        </p:nvSpPr>
        <p:spPr bwMode="auto">
          <a:xfrm rot="10800000">
            <a:off x="0" y="4523083"/>
            <a:ext cx="1403649" cy="2334917"/>
          </a:xfrm>
          <a:custGeom>
            <a:avLst/>
            <a:gdLst>
              <a:gd name="T0" fmla="*/ 0 w 1822"/>
              <a:gd name="T1" fmla="*/ 611 h 3033"/>
              <a:gd name="T2" fmla="*/ 0 w 1822"/>
              <a:gd name="T3" fmla="*/ 611 h 3033"/>
              <a:gd name="T4" fmla="*/ 1219 w 1822"/>
              <a:gd name="T5" fmla="*/ 611 h 3033"/>
              <a:gd name="T6" fmla="*/ 1219 w 1822"/>
              <a:gd name="T7" fmla="*/ 3033 h 3033"/>
              <a:gd name="T8" fmla="*/ 1822 w 1822"/>
              <a:gd name="T9" fmla="*/ 3033 h 3033"/>
              <a:gd name="T10" fmla="*/ 1822 w 1822"/>
              <a:gd name="T11" fmla="*/ 611 h 3033"/>
              <a:gd name="T12" fmla="*/ 1822 w 1822"/>
              <a:gd name="T13" fmla="*/ 30 h 3033"/>
              <a:gd name="T14" fmla="*/ 1822 w 1822"/>
              <a:gd name="T15" fmla="*/ 0 h 3033"/>
              <a:gd name="T16" fmla="*/ 0 w 1822"/>
              <a:gd name="T17" fmla="*/ 0 h 3033"/>
              <a:gd name="T18" fmla="*/ 0 w 1822"/>
              <a:gd name="T19" fmla="*/ 611 h 3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2" h="3033">
                <a:moveTo>
                  <a:pt x="0" y="611"/>
                </a:moveTo>
                <a:lnTo>
                  <a:pt x="0" y="611"/>
                </a:lnTo>
                <a:lnTo>
                  <a:pt x="1219" y="611"/>
                </a:lnTo>
                <a:lnTo>
                  <a:pt x="1219" y="3033"/>
                </a:lnTo>
                <a:lnTo>
                  <a:pt x="1822" y="3033"/>
                </a:lnTo>
                <a:lnTo>
                  <a:pt x="1822" y="611"/>
                </a:lnTo>
                <a:lnTo>
                  <a:pt x="1822" y="30"/>
                </a:lnTo>
                <a:lnTo>
                  <a:pt x="1822" y="0"/>
                </a:lnTo>
                <a:lnTo>
                  <a:pt x="0" y="0"/>
                </a:lnTo>
                <a:lnTo>
                  <a:pt x="0" y="611"/>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100"/>
          </a:p>
        </p:txBody>
      </p:sp>
      <p:sp>
        <p:nvSpPr>
          <p:cNvPr id="33" name="Text Placeholder 32"/>
          <p:cNvSpPr>
            <a:spLocks noGrp="1"/>
          </p:cNvSpPr>
          <p:nvPr>
            <p:ph type="body" sz="quarter" idx="12" hasCustomPrompt="1"/>
          </p:nvPr>
        </p:nvSpPr>
        <p:spPr>
          <a:xfrm>
            <a:off x="6386533" y="296683"/>
            <a:ext cx="1761926" cy="502214"/>
          </a:xfrm>
        </p:spPr>
        <p:txBody>
          <a:bodyPr anchor="ctr" anchorCtr="0"/>
          <a:lstStyle>
            <a:lvl1pPr marL="0" indent="0">
              <a:spcBef>
                <a:spcPts val="0"/>
              </a:spcBef>
              <a:buFontTx/>
              <a:buNone/>
              <a:defRPr sz="800" b="1" i="0" spc="300" baseline="0">
                <a:latin typeface="Arial" panose="020B0604020202020204" pitchFamily="34" charset="0"/>
                <a:ea typeface="Adobe Caslon Pro" charset="0"/>
                <a:cs typeface="Adobe Caslon Pro" charset="0"/>
              </a:defRPr>
            </a:lvl1pPr>
          </a:lstStyle>
          <a:p>
            <a:pPr lvl="0"/>
            <a:r>
              <a:rPr lang="en-US" dirty="0"/>
              <a:t>INSERT NAME </a:t>
            </a:r>
            <a:br>
              <a:rPr lang="en-US" dirty="0"/>
            </a:br>
            <a:r>
              <a:rPr lang="en-US" dirty="0"/>
              <a:t>FOR AREA OF UNIVERSITY</a:t>
            </a:r>
          </a:p>
        </p:txBody>
      </p:sp>
      <p:sp>
        <p:nvSpPr>
          <p:cNvPr id="12" name="Title 1"/>
          <p:cNvSpPr>
            <a:spLocks noGrp="1"/>
          </p:cNvSpPr>
          <p:nvPr>
            <p:ph type="title" hasCustomPrompt="1"/>
          </p:nvPr>
        </p:nvSpPr>
        <p:spPr>
          <a:xfrm>
            <a:off x="467544" y="1124744"/>
            <a:ext cx="8229600" cy="648072"/>
          </a:xfrm>
        </p:spPr>
        <p:txBody>
          <a:bodyPr anchor="t"/>
          <a:lstStyle>
            <a:lvl1pPr>
              <a:defRPr sz="3600" baseline="0">
                <a:solidFill>
                  <a:schemeClr val="tx1"/>
                </a:solidFill>
                <a:latin typeface="+mj-lt"/>
              </a:defRPr>
            </a:lvl1pPr>
          </a:lstStyle>
          <a:p>
            <a:pPr>
              <a:lnSpc>
                <a:spcPct val="130000"/>
              </a:lnSpc>
            </a:pPr>
            <a:r>
              <a:rPr lang="en-GB" noProof="0" dirty="0"/>
              <a:t>Click to add presentation title </a:t>
            </a:r>
            <a:endParaRPr lang="en-GB" sz="1800" dirty="0">
              <a:solidFill>
                <a:schemeClr val="tx1"/>
              </a:solidFill>
            </a:endParaRPr>
          </a:p>
        </p:txBody>
      </p:sp>
      <p:sp>
        <p:nvSpPr>
          <p:cNvPr id="15" name="Subtitle 2"/>
          <p:cNvSpPr>
            <a:spLocks noGrp="1"/>
          </p:cNvSpPr>
          <p:nvPr>
            <p:ph type="subTitle" idx="10" hasCustomPrompt="1"/>
          </p:nvPr>
        </p:nvSpPr>
        <p:spPr>
          <a:xfrm>
            <a:off x="467544" y="1772816"/>
            <a:ext cx="8240122" cy="432048"/>
          </a:xfrm>
        </p:spPr>
        <p:txBody>
          <a:bodyPr anchor="t"/>
          <a:lstStyle>
            <a:lvl1pPr marL="0" indent="0" algn="l">
              <a:lnSpc>
                <a:spcPct val="120000"/>
              </a:lnSpc>
              <a:spcBef>
                <a:spcPts val="0"/>
              </a:spcBef>
              <a:buNone/>
              <a:defRPr sz="2400">
                <a:solidFill>
                  <a:schemeClr val="tx1"/>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noProof="0" dirty="0"/>
              <a:t>Click to add subtitle </a:t>
            </a:r>
          </a:p>
        </p:txBody>
      </p:sp>
      <p:sp>
        <p:nvSpPr>
          <p:cNvPr id="5" name="Picture Placeholder 4"/>
          <p:cNvSpPr>
            <a:spLocks noGrp="1"/>
          </p:cNvSpPr>
          <p:nvPr>
            <p:ph type="pic" sz="quarter" idx="13" hasCustomPrompt="1"/>
          </p:nvPr>
        </p:nvSpPr>
        <p:spPr>
          <a:xfrm>
            <a:off x="465834" y="2432365"/>
            <a:ext cx="8244000" cy="3960391"/>
          </a:xfrm>
        </p:spPr>
        <p:txBody>
          <a:bodyPr/>
          <a:lstStyle>
            <a:lvl1pPr marL="0" marR="0" indent="0" algn="l" defTabSz="914400" rtl="0" eaLnBrk="1" fontAlgn="base" latinLnBrk="0" hangingPunct="1">
              <a:lnSpc>
                <a:spcPct val="100000"/>
              </a:lnSpc>
              <a:spcBef>
                <a:spcPct val="20000"/>
              </a:spcBef>
              <a:spcAft>
                <a:spcPct val="0"/>
              </a:spcAft>
              <a:buClr>
                <a:schemeClr val="tx1"/>
              </a:buClr>
              <a:buSzTx/>
              <a:buFont typeface="Trebuchet MS" pitchFamily="34" charset="0"/>
              <a:buNone/>
              <a:tabLst/>
              <a:defRPr/>
            </a:lvl1pPr>
          </a:lstStyle>
          <a:p>
            <a:pPr marL="0" marR="0" lvl="0" indent="0" algn="l" defTabSz="914400" rtl="0" eaLnBrk="1" fontAlgn="base" latinLnBrk="0" hangingPunct="1">
              <a:lnSpc>
                <a:spcPct val="100000"/>
              </a:lnSpc>
              <a:spcBef>
                <a:spcPct val="20000"/>
              </a:spcBef>
              <a:spcAft>
                <a:spcPct val="0"/>
              </a:spcAft>
              <a:buClr>
                <a:schemeClr val="tx1"/>
              </a:buClr>
              <a:buSzTx/>
              <a:buFont typeface="Trebuchet MS" pitchFamily="34" charset="0"/>
              <a:buNone/>
              <a:tabLst/>
              <a:defRPr/>
            </a:pPr>
            <a:r>
              <a:rPr lang="en-GB" noProof="0" dirty="0"/>
              <a:t>Picture size 22.9W x 11.0H cm   </a:t>
            </a:r>
          </a:p>
          <a:p>
            <a:endParaRPr lang="en-GB" dirty="0"/>
          </a:p>
        </p:txBody>
      </p:sp>
    </p:spTree>
    <p:extLst>
      <p:ext uri="{BB962C8B-B14F-4D97-AF65-F5344CB8AC3E}">
        <p14:creationId xmlns:p14="http://schemas.microsoft.com/office/powerpoint/2010/main" val="4084344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extLst mod="1">
    <p:ext uri="{DCECCB84-F9BA-43D5-87BE-67443E8EF086}">
      <p15:sldGuideLst xmlns:p15="http://schemas.microsoft.com/office/powerpoint/2012/main">
        <p15:guide id="1" orient="horz" pos="1525">
          <p15:clr>
            <a:srgbClr val="FBAE40"/>
          </p15:clr>
        </p15:guide>
        <p15:guide id="2" pos="2880">
          <p15:clr>
            <a:srgbClr val="FBAE40"/>
          </p15:clr>
        </p15:guide>
        <p15:guide id="3" pos="5465">
          <p15:clr>
            <a:srgbClr val="FBAE40"/>
          </p15:clr>
        </p15:guide>
        <p15:guide id="4" orient="horz" pos="2840">
          <p15:clr>
            <a:srgbClr val="FBAE40"/>
          </p15:clr>
        </p15:guide>
        <p15:guide id="5" pos="29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picture 2">
    <p:spTree>
      <p:nvGrpSpPr>
        <p:cNvPr id="1" name=""/>
        <p:cNvGrpSpPr/>
        <p:nvPr/>
      </p:nvGrpSpPr>
      <p:grpSpPr>
        <a:xfrm>
          <a:off x="0" y="0"/>
          <a:ext cx="0" cy="0"/>
          <a:chOff x="0" y="0"/>
          <a:chExt cx="0" cy="0"/>
        </a:xfrm>
      </p:grpSpPr>
      <p:pic>
        <p:nvPicPr>
          <p:cNvPr id="7" name="Content Placeholder 7" descr="4263-3.jpg"/>
          <p:cNvPicPr>
            <a:picLocks noChangeAspect="1"/>
          </p:cNvPicPr>
          <p:nvPr userDrawn="1"/>
        </p:nvPicPr>
        <p:blipFill rotWithShape="1">
          <a:blip r:embed="rId2">
            <a:extLst>
              <a:ext uri="{28A0092B-C50C-407E-A947-70E740481C1C}">
                <a14:useLocalDpi xmlns:a14="http://schemas.microsoft.com/office/drawing/2010/main" val="0"/>
              </a:ext>
            </a:extLst>
          </a:blip>
          <a:srcRect t="5896" b="22551"/>
          <a:stretch/>
        </p:blipFill>
        <p:spPr bwMode="auto">
          <a:xfrm>
            <a:off x="0" y="2492896"/>
            <a:ext cx="9144000" cy="4365104"/>
          </a:xfrm>
          <a:prstGeom prst="rect">
            <a:avLst/>
          </a:prstGeom>
          <a:noFill/>
          <a:ln w="9525">
            <a:noFill/>
            <a:miter lim="800000"/>
            <a:headEnd/>
            <a:tailEnd/>
          </a:ln>
          <a:effectLst/>
        </p:spPr>
      </p:pic>
      <p:sp>
        <p:nvSpPr>
          <p:cNvPr id="15" name="Title 4"/>
          <p:cNvSpPr>
            <a:spLocks noGrp="1"/>
          </p:cNvSpPr>
          <p:nvPr>
            <p:ph type="title"/>
          </p:nvPr>
        </p:nvSpPr>
        <p:spPr>
          <a:xfrm>
            <a:off x="467544" y="1124744"/>
            <a:ext cx="8229600" cy="648072"/>
          </a:xfrm>
        </p:spPr>
        <p:txBody>
          <a:bodyPr/>
          <a:lstStyle>
            <a:lvl1pPr>
              <a:defRPr sz="3600"/>
            </a:lvl1pPr>
          </a:lstStyle>
          <a:p>
            <a:r>
              <a:rPr lang="en-US"/>
              <a:t>Click to edit Master title style</a:t>
            </a:r>
            <a:endParaRPr lang="en-US" dirty="0"/>
          </a:p>
        </p:txBody>
      </p:sp>
      <p:sp>
        <p:nvSpPr>
          <p:cNvPr id="16" name="Subtitle 6"/>
          <p:cNvSpPr>
            <a:spLocks noGrp="1"/>
          </p:cNvSpPr>
          <p:nvPr>
            <p:ph type="subTitle" idx="10"/>
          </p:nvPr>
        </p:nvSpPr>
        <p:spPr>
          <a:xfrm>
            <a:off x="467544" y="1844824"/>
            <a:ext cx="8240122" cy="432048"/>
          </a:xfrm>
        </p:spPr>
        <p:txBody>
          <a:bodyPr/>
          <a:lstStyle>
            <a:lvl1pPr marL="0" indent="0">
              <a:buNone/>
              <a:defRPr sz="2400"/>
            </a:lvl1pPr>
          </a:lstStyle>
          <a:p>
            <a:r>
              <a:rPr lang="en-US"/>
              <a:t>Click to edit Master subtitle style</a:t>
            </a:r>
            <a:endParaRPr lang="en-US"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93216" y="201794"/>
            <a:ext cx="2450592" cy="792480"/>
          </a:xfrm>
          <a:prstGeom prst="rect">
            <a:avLst/>
          </a:prstGeom>
        </p:spPr>
      </p:pic>
    </p:spTree>
    <p:extLst>
      <p:ext uri="{BB962C8B-B14F-4D97-AF65-F5344CB8AC3E}">
        <p14:creationId xmlns:p14="http://schemas.microsoft.com/office/powerpoint/2010/main" val="3123222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
    <p:spTree>
      <p:nvGrpSpPr>
        <p:cNvPr id="1" name=""/>
        <p:cNvGrpSpPr/>
        <p:nvPr/>
      </p:nvGrpSpPr>
      <p:grpSpPr>
        <a:xfrm>
          <a:off x="0" y="0"/>
          <a:ext cx="0" cy="0"/>
          <a:chOff x="0" y="0"/>
          <a:chExt cx="0" cy="0"/>
        </a:xfrm>
      </p:grpSpPr>
      <p:sp>
        <p:nvSpPr>
          <p:cNvPr id="6" name="Title 1"/>
          <p:cNvSpPr>
            <a:spLocks noGrp="1"/>
          </p:cNvSpPr>
          <p:nvPr>
            <p:ph type="title"/>
          </p:nvPr>
        </p:nvSpPr>
        <p:spPr>
          <a:xfrm>
            <a:off x="467544" y="1124744"/>
            <a:ext cx="8229600" cy="648072"/>
          </a:xfrm>
        </p:spPr>
        <p:txBody>
          <a:bodyPr anchor="t"/>
          <a:lstStyle>
            <a:lvl1pPr>
              <a:defRPr sz="3600">
                <a:solidFill>
                  <a:schemeClr val="tx2"/>
                </a:solidFill>
              </a:defRPr>
            </a:lvl1pPr>
          </a:lstStyle>
          <a:p>
            <a:pPr>
              <a:lnSpc>
                <a:spcPct val="130000"/>
              </a:lnSpc>
            </a:pPr>
            <a:r>
              <a:rPr lang="en-US" noProof="0"/>
              <a:t>Click to edit Master title style</a:t>
            </a:r>
            <a:endParaRPr lang="en-GB" sz="1800" dirty="0">
              <a:solidFill>
                <a:schemeClr val="tx1"/>
              </a:solidFill>
            </a:endParaRPr>
          </a:p>
        </p:txBody>
      </p:sp>
      <p:sp>
        <p:nvSpPr>
          <p:cNvPr id="11" name="Content Placeholder 2"/>
          <p:cNvSpPr>
            <a:spLocks noGrp="1"/>
          </p:cNvSpPr>
          <p:nvPr>
            <p:ph idx="1" hasCustomPrompt="1"/>
          </p:nvPr>
        </p:nvSpPr>
        <p:spPr>
          <a:xfrm>
            <a:off x="0" y="2492896"/>
            <a:ext cx="9144000" cy="4365104"/>
          </a:xfrm>
        </p:spPr>
        <p:txBody>
          <a:bodyPr/>
          <a:lstStyle>
            <a:lvl1pPr marL="0" indent="0">
              <a:spcBef>
                <a:spcPts val="1400"/>
              </a:spcBef>
              <a:buClr>
                <a:schemeClr val="tx1"/>
              </a:buClr>
              <a:buNone/>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12.2 cm</a:t>
            </a:r>
          </a:p>
        </p:txBody>
      </p:sp>
      <p:sp>
        <p:nvSpPr>
          <p:cNvPr id="12" name="Subtitle 2"/>
          <p:cNvSpPr>
            <a:spLocks noGrp="1"/>
          </p:cNvSpPr>
          <p:nvPr>
            <p:ph type="subTitle" idx="10"/>
          </p:nvPr>
        </p:nvSpPr>
        <p:spPr>
          <a:xfrm>
            <a:off x="467544" y="1772816"/>
            <a:ext cx="8240122" cy="432048"/>
          </a:xfrm>
        </p:spPr>
        <p:txBody>
          <a:bodyPr anchor="t"/>
          <a:lstStyle>
            <a:lvl1pPr marL="0" indent="0" algn="l">
              <a:lnSpc>
                <a:spcPct val="120000"/>
              </a:lnSpc>
              <a:spcBef>
                <a:spcPts val="0"/>
              </a:spcBef>
              <a:buNone/>
              <a:defRPr sz="2400">
                <a:solidFill>
                  <a:schemeClr val="tx1"/>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subtitle style</a:t>
            </a:r>
            <a:endParaRPr lang="en-GB" noProof="0"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3216" y="201794"/>
            <a:ext cx="2450592" cy="792480"/>
          </a:xfrm>
          <a:prstGeom prst="rect">
            <a:avLst/>
          </a:prstGeom>
        </p:spPr>
      </p:pic>
    </p:spTree>
    <p:extLst>
      <p:ext uri="{BB962C8B-B14F-4D97-AF65-F5344CB8AC3E}">
        <p14:creationId xmlns:p14="http://schemas.microsoft.com/office/powerpoint/2010/main" val="1752436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75554" y="1844824"/>
            <a:ext cx="7740000" cy="1440000"/>
          </a:xfrm>
        </p:spPr>
        <p:txBody>
          <a:bodyPr/>
          <a:lstStyle>
            <a:lvl1pPr algn="l">
              <a:lnSpc>
                <a:spcPct val="100000"/>
              </a:lnSpc>
              <a:defRPr sz="4000">
                <a:solidFill>
                  <a:schemeClr val="tx2"/>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475554" y="3573016"/>
            <a:ext cx="7740000" cy="2160240"/>
          </a:xfrm>
        </p:spPr>
        <p:txBody>
          <a:bodyPr/>
          <a:lstStyle>
            <a:lvl1pPr marL="0" indent="0" algn="l">
              <a:lnSpc>
                <a:spcPct val="120000"/>
              </a:lnSpc>
              <a:spcBef>
                <a:spcPts val="0"/>
              </a:spcBef>
              <a:buNone/>
              <a:defRPr sz="2400">
                <a:solidFill>
                  <a:schemeClr val="tx1"/>
                </a:solidFill>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noProof="0"/>
              <a:t>Click to edit Master subtitle style</a:t>
            </a:r>
            <a:endParaRPr lang="en-GB" noProof="0" dirty="0"/>
          </a:p>
        </p:txBody>
      </p:sp>
      <p:sp>
        <p:nvSpPr>
          <p:cNvPr id="10" name="Text Placeholder 9"/>
          <p:cNvSpPr>
            <a:spLocks noGrp="1"/>
          </p:cNvSpPr>
          <p:nvPr>
            <p:ph type="body" sz="quarter" idx="10"/>
          </p:nvPr>
        </p:nvSpPr>
        <p:spPr>
          <a:xfrm>
            <a:off x="467545" y="5850111"/>
            <a:ext cx="7747155" cy="431977"/>
          </a:xfrm>
        </p:spPr>
        <p:txBody>
          <a:bodyPr/>
          <a:lstStyle>
            <a:lvl1pPr marL="0" indent="0">
              <a:buNone/>
              <a:defRPr sz="2400">
                <a:solidFill>
                  <a:schemeClr val="tx1"/>
                </a:solidFill>
              </a:defRPr>
            </a:lvl1pPr>
          </a:lstStyle>
          <a:p>
            <a:pPr lvl="0"/>
            <a:r>
              <a:rPr lang="en-US" noProof="0"/>
              <a:t>Click to edit Master text styles</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3216" y="201794"/>
            <a:ext cx="2450592" cy="7924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457200" y="1447205"/>
            <a:ext cx="8229600" cy="4790107"/>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Slide Number Placeholder 5"/>
          <p:cNvSpPr>
            <a:spLocks noGrp="1"/>
          </p:cNvSpPr>
          <p:nvPr>
            <p:ph type="sldNum" sz="quarter" idx="4"/>
          </p:nvPr>
        </p:nvSpPr>
        <p:spPr>
          <a:xfrm>
            <a:off x="467544" y="6381330"/>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0" name="Footer Placeholder 4"/>
          <p:cNvSpPr>
            <a:spLocks noGrp="1"/>
          </p:cNvSpPr>
          <p:nvPr>
            <p:ph type="ftr" sz="quarter" idx="3"/>
          </p:nvPr>
        </p:nvSpPr>
        <p:spPr>
          <a:xfrm>
            <a:off x="755577" y="6381330"/>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r>
              <a:rPr lang="en-US" dirty="0"/>
              <a:t>University of Leicester</a:t>
            </a: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80889" y="6389656"/>
            <a:ext cx="1206761" cy="285715"/>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7192" y="6314581"/>
            <a:ext cx="1319305" cy="426641"/>
          </a:xfrm>
          <a:prstGeom prst="rect">
            <a:avLst/>
          </a:prstGeom>
        </p:spPr>
      </p:pic>
    </p:spTree>
    <p:extLst>
      <p:ext uri="{BB962C8B-B14F-4D97-AF65-F5344CB8AC3E}">
        <p14:creationId xmlns:p14="http://schemas.microsoft.com/office/powerpoint/2010/main" val="3399835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image top">
    <p:spTree>
      <p:nvGrpSpPr>
        <p:cNvPr id="1" name=""/>
        <p:cNvGrpSpPr/>
        <p:nvPr/>
      </p:nvGrpSpPr>
      <p:grpSpPr>
        <a:xfrm>
          <a:off x="0" y="0"/>
          <a:ext cx="0" cy="0"/>
          <a:chOff x="0" y="0"/>
          <a:chExt cx="0" cy="0"/>
        </a:xfrm>
      </p:grpSpPr>
      <p:sp>
        <p:nvSpPr>
          <p:cNvPr id="2" name="Title 1"/>
          <p:cNvSpPr>
            <a:spLocks noGrp="1"/>
          </p:cNvSpPr>
          <p:nvPr>
            <p:ph type="title"/>
          </p:nvPr>
        </p:nvSpPr>
        <p:spPr>
          <a:xfrm>
            <a:off x="457200" y="5517234"/>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hasCustomPrompt="1"/>
          </p:nvPr>
        </p:nvSpPr>
        <p:spPr>
          <a:xfrm>
            <a:off x="0" y="2"/>
            <a:ext cx="9144000" cy="5338787"/>
          </a:xfrm>
        </p:spPr>
        <p:txBody>
          <a:bodyPr/>
          <a:lstStyle>
            <a:lvl1pPr marL="0" indent="0">
              <a:spcBef>
                <a:spcPts val="1400"/>
              </a:spcBef>
              <a:buClr>
                <a:schemeClr val="tx1"/>
              </a:buClr>
              <a:buNone/>
              <a:defRPr baseline="0">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GB" noProof="0" dirty="0"/>
              <a:t>Picture size 25.4 x 14.9 cm</a:t>
            </a:r>
          </a:p>
        </p:txBody>
      </p:sp>
      <p:sp>
        <p:nvSpPr>
          <p:cNvPr id="5" name="Slide Number Placeholder 5"/>
          <p:cNvSpPr>
            <a:spLocks noGrp="1"/>
          </p:cNvSpPr>
          <p:nvPr>
            <p:ph type="sldNum" sz="quarter" idx="4"/>
          </p:nvPr>
        </p:nvSpPr>
        <p:spPr>
          <a:xfrm>
            <a:off x="467544" y="6381330"/>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6" name="Footer Placeholder 4"/>
          <p:cNvSpPr>
            <a:spLocks noGrp="1"/>
          </p:cNvSpPr>
          <p:nvPr>
            <p:ph type="ftr" sz="quarter" idx="3"/>
          </p:nvPr>
        </p:nvSpPr>
        <p:spPr>
          <a:xfrm>
            <a:off x="755577" y="6381330"/>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r>
              <a:rPr lang="en-US" dirty="0"/>
              <a:t>University of Leicester</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7192" y="6314581"/>
            <a:ext cx="1319305" cy="426641"/>
          </a:xfrm>
          <a:prstGeom prst="rect">
            <a:avLst/>
          </a:prstGeom>
        </p:spPr>
      </p:pic>
    </p:spTree>
    <p:extLst>
      <p:ext uri="{BB962C8B-B14F-4D97-AF65-F5344CB8AC3E}">
        <p14:creationId xmlns:p14="http://schemas.microsoft.com/office/powerpoint/2010/main" val="3335698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Bullet list and image">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a:xfrm>
            <a:off x="457201" y="1447205"/>
            <a:ext cx="4618856" cy="4646091"/>
          </a:xfrm>
        </p:spPr>
        <p:txBody>
          <a:bodyPr/>
          <a:lstStyle>
            <a:lvl1pPr>
              <a:spcBef>
                <a:spcPts val="1400"/>
              </a:spcBef>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2"/>
          <p:cNvSpPr>
            <a:spLocks noGrp="1"/>
          </p:cNvSpPr>
          <p:nvPr>
            <p:ph idx="10" hasCustomPrompt="1"/>
          </p:nvPr>
        </p:nvSpPr>
        <p:spPr>
          <a:xfrm>
            <a:off x="5220072" y="1447205"/>
            <a:ext cx="3923928" cy="4646091"/>
          </a:xfrm>
        </p:spPr>
        <p:txBody>
          <a:bodyPr/>
          <a:lstStyle>
            <a:lvl1pPr marL="0" indent="0">
              <a:spcBef>
                <a:spcPts val="1400"/>
              </a:spcBef>
              <a:buClr>
                <a:schemeClr val="accent1"/>
              </a:buClr>
              <a:buNone/>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GB" dirty="0"/>
              <a:t>Picture size 10.9 x 12.9 cm</a:t>
            </a:r>
          </a:p>
        </p:txBody>
      </p:sp>
      <p:sp>
        <p:nvSpPr>
          <p:cNvPr id="10" name="Slide Number Placeholder 5"/>
          <p:cNvSpPr>
            <a:spLocks noGrp="1"/>
          </p:cNvSpPr>
          <p:nvPr>
            <p:ph type="sldNum" sz="quarter" idx="4"/>
          </p:nvPr>
        </p:nvSpPr>
        <p:spPr>
          <a:xfrm>
            <a:off x="8316417" y="6381330"/>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1" name="Footer Placeholder 4"/>
          <p:cNvSpPr>
            <a:spLocks noGrp="1"/>
          </p:cNvSpPr>
          <p:nvPr>
            <p:ph type="ftr" sz="quarter" idx="3"/>
          </p:nvPr>
        </p:nvSpPr>
        <p:spPr>
          <a:xfrm>
            <a:off x="5179393" y="6381330"/>
            <a:ext cx="3183632" cy="365125"/>
          </a:xfrm>
          <a:prstGeom prst="rect">
            <a:avLst/>
          </a:prstGeom>
          <a:ln>
            <a:noFill/>
          </a:ln>
        </p:spPr>
        <p:txBody>
          <a:bodyPr vert="horz" lIns="91440" tIns="45720" rIns="91440" bIns="45720" rtlCol="0" anchor="ctr"/>
          <a:lstStyle>
            <a:lvl1pPr algn="r">
              <a:tabLst/>
              <a:defRPr sz="1000">
                <a:solidFill>
                  <a:schemeClr val="tx1">
                    <a:tint val="75000"/>
                  </a:schemeClr>
                </a:solidFill>
              </a:defRPr>
            </a:lvl1pPr>
          </a:lstStyle>
          <a:p>
            <a:r>
              <a:rPr lang="en-US" dirty="0"/>
              <a:t>University of Leicester</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9513" y="6326066"/>
            <a:ext cx="1319305" cy="426641"/>
          </a:xfrm>
          <a:prstGeom prst="rect">
            <a:avLst/>
          </a:prstGeom>
        </p:spPr>
      </p:pic>
    </p:spTree>
    <p:extLst>
      <p:ext uri="{BB962C8B-B14F-4D97-AF65-F5344CB8AC3E}">
        <p14:creationId xmlns:p14="http://schemas.microsoft.com/office/powerpoint/2010/main" val="3824513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12" name="Slide Number Placeholder 5"/>
          <p:cNvSpPr>
            <a:spLocks noGrp="1"/>
          </p:cNvSpPr>
          <p:nvPr>
            <p:ph type="sldNum" sz="quarter" idx="4"/>
          </p:nvPr>
        </p:nvSpPr>
        <p:spPr>
          <a:xfrm>
            <a:off x="467544" y="6381330"/>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3" name="Footer Placeholder 4"/>
          <p:cNvSpPr>
            <a:spLocks noGrp="1"/>
          </p:cNvSpPr>
          <p:nvPr>
            <p:ph type="ftr" sz="quarter" idx="3"/>
          </p:nvPr>
        </p:nvSpPr>
        <p:spPr>
          <a:xfrm>
            <a:off x="755577" y="6381330"/>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r>
              <a:rPr lang="en-US"/>
              <a:t>University of Leicester</a:t>
            </a:r>
            <a:endParaRPr lang="en-US" dirty="0"/>
          </a:p>
        </p:txBody>
      </p:sp>
      <p:sp>
        <p:nvSpPr>
          <p:cNvPr id="16" name="Content Placeholder 3"/>
          <p:cNvSpPr>
            <a:spLocks noGrp="1"/>
          </p:cNvSpPr>
          <p:nvPr>
            <p:ph sz="half" idx="2"/>
          </p:nvPr>
        </p:nvSpPr>
        <p:spPr>
          <a:xfrm>
            <a:off x="457200" y="1556794"/>
            <a:ext cx="4040188" cy="44973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p:cNvSpPr>
            <a:spLocks noGrp="1"/>
          </p:cNvSpPr>
          <p:nvPr>
            <p:ph sz="quarter" idx="11"/>
          </p:nvPr>
        </p:nvSpPr>
        <p:spPr>
          <a:xfrm>
            <a:off x="4645026" y="1556794"/>
            <a:ext cx="4041775" cy="4497361"/>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7192" y="6314581"/>
            <a:ext cx="1319305" cy="426641"/>
          </a:xfrm>
          <a:prstGeom prst="rect">
            <a:avLst/>
          </a:prstGeom>
        </p:spPr>
      </p:pic>
    </p:spTree>
    <p:extLst>
      <p:ext uri="{BB962C8B-B14F-4D97-AF65-F5344CB8AC3E}">
        <p14:creationId xmlns:p14="http://schemas.microsoft.com/office/powerpoint/2010/main" val="4237060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65175"/>
          </a:xfrm>
        </p:spPr>
        <p:txBody>
          <a:bodyPr/>
          <a:lstStyle>
            <a:lvl1pPr>
              <a:defRPr b="0">
                <a:solidFill>
                  <a:schemeClr val="tx2"/>
                </a:solidFill>
                <a:latin typeface="+mj-lt"/>
              </a:defRPr>
            </a:lvl1pPr>
          </a:lstStyle>
          <a:p>
            <a:r>
              <a:rPr lang="en-US" noProof="0"/>
              <a:t>Click to edit Master title style</a:t>
            </a:r>
            <a:endParaRPr lang="en-GB" noProof="0" dirty="0"/>
          </a:p>
        </p:txBody>
      </p:sp>
      <p:sp>
        <p:nvSpPr>
          <p:cNvPr id="12" name="Slide Number Placeholder 5"/>
          <p:cNvSpPr>
            <a:spLocks noGrp="1"/>
          </p:cNvSpPr>
          <p:nvPr>
            <p:ph type="sldNum" sz="quarter" idx="4"/>
          </p:nvPr>
        </p:nvSpPr>
        <p:spPr>
          <a:xfrm>
            <a:off x="467544" y="6381330"/>
            <a:ext cx="360040" cy="365125"/>
          </a:xfrm>
          <a:prstGeom prst="rect">
            <a:avLst/>
          </a:prstGeom>
        </p:spPr>
        <p:txBody>
          <a:bodyPr vert="horz" lIns="91440" tIns="45720" rIns="91440" bIns="45720" rtlCol="0" anchor="ctr"/>
          <a:lstStyle>
            <a:lvl1pPr algn="l">
              <a:defRPr sz="1000">
                <a:solidFill>
                  <a:schemeClr val="tx1">
                    <a:tint val="75000"/>
                  </a:schemeClr>
                </a:solidFill>
              </a:defRPr>
            </a:lvl1pPr>
          </a:lstStyle>
          <a:p>
            <a:fld id="{58687779-E69B-7343-8F6F-422D6150DAE5}" type="slidenum">
              <a:rPr lang="en-US" smtClean="0"/>
              <a:pPr/>
              <a:t>‹#›</a:t>
            </a:fld>
            <a:endParaRPr lang="en-US" dirty="0"/>
          </a:p>
        </p:txBody>
      </p:sp>
      <p:sp>
        <p:nvSpPr>
          <p:cNvPr id="13" name="Footer Placeholder 4"/>
          <p:cNvSpPr>
            <a:spLocks noGrp="1"/>
          </p:cNvSpPr>
          <p:nvPr>
            <p:ph type="ftr" sz="quarter" idx="3"/>
          </p:nvPr>
        </p:nvSpPr>
        <p:spPr>
          <a:xfrm>
            <a:off x="755577" y="6381330"/>
            <a:ext cx="3183632" cy="365125"/>
          </a:xfrm>
          <a:prstGeom prst="rect">
            <a:avLst/>
          </a:prstGeom>
          <a:ln>
            <a:noFill/>
          </a:ln>
        </p:spPr>
        <p:txBody>
          <a:bodyPr vert="horz" lIns="91440" tIns="45720" rIns="91440" bIns="45720" rtlCol="0" anchor="ctr"/>
          <a:lstStyle>
            <a:lvl1pPr algn="ctr">
              <a:tabLst/>
              <a:defRPr sz="1000">
                <a:solidFill>
                  <a:schemeClr val="tx1">
                    <a:tint val="75000"/>
                  </a:schemeClr>
                </a:solidFill>
              </a:defRPr>
            </a:lvl1pPr>
          </a:lstStyle>
          <a:p>
            <a:pPr algn="l"/>
            <a:r>
              <a:rPr lang="en-US"/>
              <a:t>University of Leicester</a:t>
            </a:r>
            <a:endParaRPr lang="en-US" dirty="0"/>
          </a:p>
        </p:txBody>
      </p:sp>
      <p:sp>
        <p:nvSpPr>
          <p:cNvPr id="15" name="Text Placeholder 2"/>
          <p:cNvSpPr>
            <a:spLocks noGrp="1"/>
          </p:cNvSpPr>
          <p:nvPr>
            <p:ph type="body" idx="1"/>
          </p:nvPr>
        </p:nvSpPr>
        <p:spPr>
          <a:xfrm>
            <a:off x="457200" y="1463103"/>
            <a:ext cx="4040188"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Content Placeholder 3"/>
          <p:cNvSpPr>
            <a:spLocks noGrp="1"/>
          </p:cNvSpPr>
          <p:nvPr>
            <p:ph sz="half" idx="2"/>
          </p:nvPr>
        </p:nvSpPr>
        <p:spPr>
          <a:xfrm>
            <a:off x="457200" y="2102865"/>
            <a:ext cx="4040188"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p:cNvSpPr>
            <a:spLocks noGrp="1"/>
          </p:cNvSpPr>
          <p:nvPr>
            <p:ph type="body" sz="quarter" idx="10"/>
          </p:nvPr>
        </p:nvSpPr>
        <p:spPr>
          <a:xfrm>
            <a:off x="4645026" y="1463103"/>
            <a:ext cx="4041775"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p:cNvSpPr>
            <a:spLocks noGrp="1"/>
          </p:cNvSpPr>
          <p:nvPr>
            <p:ph sz="quarter" idx="11"/>
          </p:nvPr>
        </p:nvSpPr>
        <p:spPr>
          <a:xfrm>
            <a:off x="4645026" y="2102865"/>
            <a:ext cx="4041775"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41655" y="6420629"/>
            <a:ext cx="1206761" cy="285715"/>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7192" y="6314581"/>
            <a:ext cx="1319305" cy="426641"/>
          </a:xfrm>
          <a:prstGeom prst="rect">
            <a:avLst/>
          </a:prstGeom>
        </p:spPr>
      </p:pic>
    </p:spTree>
    <p:extLst>
      <p:ext uri="{BB962C8B-B14F-4D97-AF65-F5344CB8AC3E}">
        <p14:creationId xmlns:p14="http://schemas.microsoft.com/office/powerpoint/2010/main" val="516634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79504"/>
            <a:ext cx="8229600" cy="765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noProof="0"/>
              <a:t>Click to edit Master title style</a:t>
            </a:r>
            <a:endParaRPr lang="en-GB" noProof="0" dirty="0"/>
          </a:p>
        </p:txBody>
      </p:sp>
      <p:sp>
        <p:nvSpPr>
          <p:cNvPr id="1027" name="Rectangle 3"/>
          <p:cNvSpPr>
            <a:spLocks noGrp="1" noChangeArrowheads="1"/>
          </p:cNvSpPr>
          <p:nvPr>
            <p:ph type="body" idx="1"/>
          </p:nvPr>
        </p:nvSpPr>
        <p:spPr bwMode="auto">
          <a:xfrm>
            <a:off x="457200" y="1978025"/>
            <a:ext cx="8229600" cy="431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5" name="Slide Number Placeholder 5"/>
          <p:cNvSpPr>
            <a:spLocks noGrp="1"/>
          </p:cNvSpPr>
          <p:nvPr>
            <p:ph type="sldNum" sz="quarter" idx="4"/>
          </p:nvPr>
        </p:nvSpPr>
        <p:spPr>
          <a:xfrm>
            <a:off x="467544" y="6381330"/>
            <a:ext cx="360040" cy="365125"/>
          </a:xfrm>
          <a:prstGeom prst="rect">
            <a:avLst/>
          </a:prstGeom>
        </p:spPr>
        <p:txBody>
          <a:bodyPr vert="horz" lIns="91440" tIns="45720" rIns="91440" bIns="45720" rtlCol="0" anchor="ctr"/>
          <a:lstStyle>
            <a:lvl1pPr algn="l">
              <a:defRPr sz="1000">
                <a:solidFill>
                  <a:schemeClr val="bg1">
                    <a:lumMod val="50000"/>
                  </a:schemeClr>
                </a:solidFill>
              </a:defRPr>
            </a:lvl1pPr>
          </a:lstStyle>
          <a:p>
            <a:fld id="{58687779-E69B-7343-8F6F-422D6150DAE5}" type="slidenum">
              <a:rPr lang="en-US" smtClean="0"/>
              <a:pPr/>
              <a:t>‹#›</a:t>
            </a:fld>
            <a:endParaRPr lang="en-US" dirty="0"/>
          </a:p>
        </p:txBody>
      </p:sp>
      <p:sp>
        <p:nvSpPr>
          <p:cNvPr id="7" name="Footer Placeholder 4"/>
          <p:cNvSpPr>
            <a:spLocks noGrp="1"/>
          </p:cNvSpPr>
          <p:nvPr>
            <p:ph type="ftr" sz="quarter" idx="3"/>
          </p:nvPr>
        </p:nvSpPr>
        <p:spPr>
          <a:xfrm>
            <a:off x="755577" y="6381330"/>
            <a:ext cx="3183632" cy="365125"/>
          </a:xfrm>
          <a:prstGeom prst="rect">
            <a:avLst/>
          </a:prstGeom>
          <a:ln>
            <a:noFill/>
          </a:ln>
        </p:spPr>
        <p:txBody>
          <a:bodyPr vert="horz" lIns="91440" tIns="45720" rIns="91440" bIns="45720" rtlCol="0" anchor="ctr"/>
          <a:lstStyle>
            <a:lvl1pPr algn="ctr">
              <a:tabLst/>
              <a:defRPr sz="1000">
                <a:solidFill>
                  <a:schemeClr val="bg1">
                    <a:lumMod val="50000"/>
                  </a:schemeClr>
                </a:solidFill>
              </a:defRPr>
            </a:lvl1pPr>
          </a:lstStyle>
          <a:p>
            <a:pPr algn="l"/>
            <a:r>
              <a:rPr lang="en-US" dirty="0"/>
              <a:t>University of Leicester</a:t>
            </a: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07" r:id="rId3"/>
    <p:sldLayoutId id="2147483649" r:id="rId4"/>
    <p:sldLayoutId id="2147483663" r:id="rId5"/>
    <p:sldLayoutId id="2147483750" r:id="rId6"/>
    <p:sldLayoutId id="2147483667" r:id="rId7"/>
    <p:sldLayoutId id="2147483753" r:id="rId8"/>
    <p:sldLayoutId id="2147483672" r:id="rId9"/>
    <p:sldLayoutId id="2147483747" r:id="rId10"/>
    <p:sldLayoutId id="2147483669" r:id="rId11"/>
    <p:sldLayoutId id="2147483671" r:id="rId12"/>
    <p:sldLayoutId id="2147483664" r:id="rId13"/>
    <p:sldLayoutId id="2147483665" r:id="rId14"/>
    <p:sldLayoutId id="2147483706" r:id="rId15"/>
    <p:sldLayoutId id="2147483759" r:id="rId16"/>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sldNum="0" hdr="0" ftr="0" dt="0"/>
  <p:txStyles>
    <p:titleStyle>
      <a:lvl1pPr algn="l" rtl="0" eaLnBrk="1" fontAlgn="base" hangingPunct="1">
        <a:spcBef>
          <a:spcPct val="0"/>
        </a:spcBef>
        <a:spcAft>
          <a:spcPct val="0"/>
        </a:spcAft>
        <a:defRPr sz="3200" b="0">
          <a:solidFill>
            <a:schemeClr val="tx2"/>
          </a:solidFill>
          <a:latin typeface="+mj-lt"/>
          <a:ea typeface="+mj-ea"/>
          <a:cs typeface="+mj-cs"/>
        </a:defRPr>
      </a:lvl1pPr>
      <a:lvl2pPr algn="l" rtl="0" eaLnBrk="1" fontAlgn="base" hangingPunct="1">
        <a:spcBef>
          <a:spcPct val="0"/>
        </a:spcBef>
        <a:spcAft>
          <a:spcPct val="0"/>
        </a:spcAft>
        <a:defRPr sz="3600">
          <a:solidFill>
            <a:schemeClr val="bg1"/>
          </a:solidFill>
          <a:latin typeface="Trebuchet MS" pitchFamily="34" charset="0"/>
        </a:defRPr>
      </a:lvl2pPr>
      <a:lvl3pPr algn="l" rtl="0" eaLnBrk="1" fontAlgn="base" hangingPunct="1">
        <a:spcBef>
          <a:spcPct val="0"/>
        </a:spcBef>
        <a:spcAft>
          <a:spcPct val="0"/>
        </a:spcAft>
        <a:defRPr sz="3600">
          <a:solidFill>
            <a:schemeClr val="bg1"/>
          </a:solidFill>
          <a:latin typeface="Trebuchet MS" pitchFamily="34" charset="0"/>
        </a:defRPr>
      </a:lvl3pPr>
      <a:lvl4pPr algn="l" rtl="0" eaLnBrk="1" fontAlgn="base" hangingPunct="1">
        <a:spcBef>
          <a:spcPct val="0"/>
        </a:spcBef>
        <a:spcAft>
          <a:spcPct val="0"/>
        </a:spcAft>
        <a:defRPr sz="3600">
          <a:solidFill>
            <a:schemeClr val="bg1"/>
          </a:solidFill>
          <a:latin typeface="Trebuchet MS" pitchFamily="34" charset="0"/>
        </a:defRPr>
      </a:lvl4pPr>
      <a:lvl5pPr algn="l" rtl="0" eaLnBrk="1" fontAlgn="base" hangingPunct="1">
        <a:spcBef>
          <a:spcPct val="0"/>
        </a:spcBef>
        <a:spcAft>
          <a:spcPct val="0"/>
        </a:spcAft>
        <a:defRPr sz="3600">
          <a:solidFill>
            <a:schemeClr val="bg1"/>
          </a:solidFill>
          <a:latin typeface="Trebuchet MS" pitchFamily="34" charset="0"/>
        </a:defRPr>
      </a:lvl5pPr>
      <a:lvl6pPr marL="457200" algn="l" rtl="0" eaLnBrk="1" fontAlgn="base" hangingPunct="1">
        <a:spcBef>
          <a:spcPct val="0"/>
        </a:spcBef>
        <a:spcAft>
          <a:spcPct val="0"/>
        </a:spcAft>
        <a:defRPr sz="3600">
          <a:solidFill>
            <a:schemeClr val="bg1"/>
          </a:solidFill>
          <a:latin typeface="Trebuchet MS" pitchFamily="34" charset="0"/>
        </a:defRPr>
      </a:lvl6pPr>
      <a:lvl7pPr marL="914400" algn="l" rtl="0" eaLnBrk="1" fontAlgn="base" hangingPunct="1">
        <a:spcBef>
          <a:spcPct val="0"/>
        </a:spcBef>
        <a:spcAft>
          <a:spcPct val="0"/>
        </a:spcAft>
        <a:defRPr sz="3600">
          <a:solidFill>
            <a:schemeClr val="bg1"/>
          </a:solidFill>
          <a:latin typeface="Trebuchet MS" pitchFamily="34" charset="0"/>
        </a:defRPr>
      </a:lvl7pPr>
      <a:lvl8pPr marL="1371600" algn="l" rtl="0" eaLnBrk="1" fontAlgn="base" hangingPunct="1">
        <a:spcBef>
          <a:spcPct val="0"/>
        </a:spcBef>
        <a:spcAft>
          <a:spcPct val="0"/>
        </a:spcAft>
        <a:defRPr sz="3600">
          <a:solidFill>
            <a:schemeClr val="bg1"/>
          </a:solidFill>
          <a:latin typeface="Trebuchet MS" pitchFamily="34" charset="0"/>
        </a:defRPr>
      </a:lvl8pPr>
      <a:lvl9pPr marL="1828800" algn="l" rtl="0" eaLnBrk="1" fontAlgn="base" hangingPunct="1">
        <a:spcBef>
          <a:spcPct val="0"/>
        </a:spcBef>
        <a:spcAft>
          <a:spcPct val="0"/>
        </a:spcAft>
        <a:defRPr sz="3600">
          <a:solidFill>
            <a:schemeClr val="bg1"/>
          </a:solidFill>
          <a:latin typeface="Trebuchet MS" pitchFamily="34" charset="0"/>
        </a:defRPr>
      </a:lvl9pPr>
    </p:titleStyle>
    <p:bodyStyle>
      <a:lvl1pPr marL="269875" indent="-269875" algn="l" rtl="0" eaLnBrk="1" fontAlgn="base" hangingPunct="1">
        <a:spcBef>
          <a:spcPct val="20000"/>
        </a:spcBef>
        <a:spcAft>
          <a:spcPct val="0"/>
        </a:spcAft>
        <a:buClr>
          <a:schemeClr val="tx1"/>
        </a:buClr>
        <a:buFont typeface="Trebuchet MS" pitchFamily="34" charset="0"/>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1800">
          <a:solidFill>
            <a:schemeClr val="tx1"/>
          </a:solidFill>
          <a:latin typeface="+mn-lt"/>
        </a:defRPr>
      </a:lvl2pPr>
      <a:lvl3pPr marL="1143000" indent="-228600" algn="l" rtl="0" eaLnBrk="1" fontAlgn="base" hangingPunct="1">
        <a:spcBef>
          <a:spcPct val="20000"/>
        </a:spcBef>
        <a:spcAft>
          <a:spcPct val="0"/>
        </a:spcAft>
        <a:buClr>
          <a:schemeClr val="tx1"/>
        </a:buClr>
        <a:buChar char="•"/>
        <a:defRPr sz="1800">
          <a:solidFill>
            <a:schemeClr val="tx1"/>
          </a:solidFill>
          <a:latin typeface="+mn-lt"/>
        </a:defRPr>
      </a:lvl3pPr>
      <a:lvl4pPr marL="1600200" indent="-228600" algn="l" rtl="0" eaLnBrk="1" fontAlgn="base" hangingPunct="1">
        <a:spcBef>
          <a:spcPct val="20000"/>
        </a:spcBef>
        <a:spcAft>
          <a:spcPct val="0"/>
        </a:spcAft>
        <a:buClr>
          <a:schemeClr val="tx1"/>
        </a:buClr>
        <a:buChar char="–"/>
        <a:defRPr sz="1800">
          <a:solidFill>
            <a:schemeClr val="tx1"/>
          </a:solidFill>
          <a:latin typeface="+mn-lt"/>
        </a:defRPr>
      </a:lvl4pPr>
      <a:lvl5pPr marL="2057400" indent="-228600" algn="l" rtl="0" eaLnBrk="1" fontAlgn="base" hangingPunct="1">
        <a:spcBef>
          <a:spcPct val="20000"/>
        </a:spcBef>
        <a:spcAft>
          <a:spcPct val="0"/>
        </a:spcAft>
        <a:buClr>
          <a:schemeClr val="tx1"/>
        </a:buClr>
        <a:buChar char="»"/>
        <a:defRPr sz="1800">
          <a:solidFill>
            <a:schemeClr val="tx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19.emf"/><Relationship Id="rId7" Type="http://schemas.openxmlformats.org/officeDocument/2006/relationships/image" Target="../media/image21.emf"/><Relationship Id="rId2" Type="http://schemas.openxmlformats.org/officeDocument/2006/relationships/hyperlink" Target="https://www.heacademy.ac.uk/sites/default/files/making-evidence-count-web_0.pdf" TargetMode="External"/><Relationship Id="rId1" Type="http://schemas.openxmlformats.org/officeDocument/2006/relationships/slideLayout" Target="../slideLayouts/slideLayout5.xml"/><Relationship Id="rId6" Type="http://schemas.openxmlformats.org/officeDocument/2006/relationships/hyperlink" Target="https://www.heacademy.ac.uk/sites/default/files/rewarding_educators_and_education_leaders.pdf" TargetMode="External"/><Relationship Id="rId5" Type="http://schemas.openxmlformats.org/officeDocument/2006/relationships/image" Target="../media/image20.emf"/><Relationship Id="rId4" Type="http://schemas.openxmlformats.org/officeDocument/2006/relationships/hyperlink" Target="https://www.rsb.org.uk/images/HE_Teaching_careers_progression_document_08.02.2016.pdf"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chart" Target="../charts/chart2.xml"/><Relationship Id="rId1" Type="http://schemas.openxmlformats.org/officeDocument/2006/relationships/slideLayout" Target="../slideLayouts/slideLayout5.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980728"/>
            <a:ext cx="8229600" cy="648072"/>
          </a:xfrm>
        </p:spPr>
        <p:txBody>
          <a:bodyPr/>
          <a:lstStyle/>
          <a:p>
            <a:r>
              <a:rPr lang="en-GB" dirty="0"/>
              <a:t>Teaching Excellence &amp; the Career Map</a:t>
            </a:r>
          </a:p>
        </p:txBody>
      </p:sp>
      <p:pic>
        <p:nvPicPr>
          <p:cNvPr id="29" name="Picture Placeholder 28"/>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465834" y="2432477"/>
            <a:ext cx="8244000" cy="3960166"/>
          </a:xfrm>
        </p:spPr>
      </p:pic>
      <p:sp>
        <p:nvSpPr>
          <p:cNvPr id="4" name="TextBox 3"/>
          <p:cNvSpPr txBox="1"/>
          <p:nvPr/>
        </p:nvSpPr>
        <p:spPr>
          <a:xfrm>
            <a:off x="6444208" y="312924"/>
            <a:ext cx="1467068" cy="461665"/>
          </a:xfrm>
          <a:prstGeom prst="rect">
            <a:avLst/>
          </a:prstGeom>
          <a:noFill/>
        </p:spPr>
        <p:txBody>
          <a:bodyPr wrap="none" rtlCol="0">
            <a:spAutoFit/>
          </a:bodyPr>
          <a:lstStyle/>
          <a:p>
            <a:r>
              <a:rPr lang="en-GB" sz="2400" dirty="0"/>
              <a:t>Jon Scott</a:t>
            </a:r>
          </a:p>
        </p:txBody>
      </p:sp>
    </p:spTree>
    <p:extLst>
      <p:ext uri="{BB962C8B-B14F-4D97-AF65-F5344CB8AC3E}">
        <p14:creationId xmlns:p14="http://schemas.microsoft.com/office/powerpoint/2010/main" val="568885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118" y="188642"/>
            <a:ext cx="8229600" cy="765175"/>
          </a:xfrm>
        </p:spPr>
        <p:txBody>
          <a:bodyPr/>
          <a:lstStyle/>
          <a:p>
            <a:r>
              <a:rPr lang="en-GB" sz="2800" dirty="0"/>
              <a:t>Teaching Excellence &amp; the Career Map</a:t>
            </a:r>
          </a:p>
        </p:txBody>
      </p:sp>
      <p:pic>
        <p:nvPicPr>
          <p:cNvPr id="3" name="Picture 2"/>
          <p:cNvPicPr>
            <a:picLocks noChangeAspect="1"/>
          </p:cNvPicPr>
          <p:nvPr/>
        </p:nvPicPr>
        <p:blipFill>
          <a:blip r:embed="rId2"/>
          <a:stretch>
            <a:fillRect/>
          </a:stretch>
        </p:blipFill>
        <p:spPr>
          <a:xfrm>
            <a:off x="539752" y="1700810"/>
            <a:ext cx="8120337" cy="4421819"/>
          </a:xfrm>
          <a:prstGeom prst="rect">
            <a:avLst/>
          </a:prstGeom>
        </p:spPr>
      </p:pic>
      <p:sp>
        <p:nvSpPr>
          <p:cNvPr id="4" name="TextBox 3"/>
          <p:cNvSpPr txBox="1"/>
          <p:nvPr/>
        </p:nvSpPr>
        <p:spPr>
          <a:xfrm>
            <a:off x="467544" y="1196754"/>
            <a:ext cx="7848872" cy="461665"/>
          </a:xfrm>
          <a:prstGeom prst="rect">
            <a:avLst/>
          </a:prstGeom>
          <a:noFill/>
        </p:spPr>
        <p:txBody>
          <a:bodyPr wrap="square" rtlCol="0">
            <a:spAutoFit/>
          </a:bodyPr>
          <a:lstStyle/>
          <a:p>
            <a:r>
              <a:rPr lang="en-GB" sz="2400" dirty="0"/>
              <a:t>Status of teaching-focused/teaching only staff in STEM</a:t>
            </a:r>
          </a:p>
        </p:txBody>
      </p:sp>
      <p:sp>
        <p:nvSpPr>
          <p:cNvPr id="5" name="TextBox 4"/>
          <p:cNvSpPr txBox="1"/>
          <p:nvPr/>
        </p:nvSpPr>
        <p:spPr>
          <a:xfrm>
            <a:off x="505579" y="6381328"/>
            <a:ext cx="2569934" cy="369332"/>
          </a:xfrm>
          <a:prstGeom prst="rect">
            <a:avLst/>
          </a:prstGeom>
          <a:noFill/>
        </p:spPr>
        <p:txBody>
          <a:bodyPr wrap="none" rtlCol="0">
            <a:spAutoFit/>
          </a:bodyPr>
          <a:lstStyle/>
          <a:p>
            <a:r>
              <a:rPr lang="en-GB" dirty="0" err="1"/>
              <a:t>Gretton</a:t>
            </a:r>
            <a:r>
              <a:rPr lang="en-GB" dirty="0"/>
              <a:t> &amp; </a:t>
            </a:r>
            <a:r>
              <a:rPr lang="en-GB" dirty="0" err="1"/>
              <a:t>Raine</a:t>
            </a:r>
            <a:r>
              <a:rPr lang="en-GB" dirty="0"/>
              <a:t> (2015)</a:t>
            </a:r>
          </a:p>
        </p:txBody>
      </p:sp>
    </p:spTree>
    <p:extLst>
      <p:ext uri="{BB962C8B-B14F-4D97-AF65-F5344CB8AC3E}">
        <p14:creationId xmlns:p14="http://schemas.microsoft.com/office/powerpoint/2010/main" val="1914423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765175"/>
          </a:xfrm>
        </p:spPr>
        <p:txBody>
          <a:bodyPr/>
          <a:lstStyle/>
          <a:p>
            <a:r>
              <a:rPr lang="en-GB" sz="2800" dirty="0"/>
              <a:t>Teaching Excellence &amp; the Career Map</a:t>
            </a:r>
          </a:p>
        </p:txBody>
      </p:sp>
      <p:sp>
        <p:nvSpPr>
          <p:cNvPr id="4" name="TextBox 3"/>
          <p:cNvSpPr txBox="1"/>
          <p:nvPr/>
        </p:nvSpPr>
        <p:spPr>
          <a:xfrm>
            <a:off x="2483768" y="3212978"/>
            <a:ext cx="1656184" cy="646331"/>
          </a:xfrm>
          <a:prstGeom prst="rect">
            <a:avLst/>
          </a:prstGeom>
          <a:noFill/>
        </p:spPr>
        <p:txBody>
          <a:bodyPr wrap="square" rtlCol="0">
            <a:spAutoFit/>
          </a:bodyPr>
          <a:lstStyle/>
          <a:p>
            <a:r>
              <a:rPr lang="en-GB" dirty="0"/>
              <a:t>Long haul cartoon</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980730"/>
            <a:ext cx="7812360" cy="5210783"/>
          </a:xfrm>
          <a:prstGeom prst="rect">
            <a:avLst/>
          </a:prstGeom>
        </p:spPr>
      </p:pic>
    </p:spTree>
    <p:extLst>
      <p:ext uri="{BB962C8B-B14F-4D97-AF65-F5344CB8AC3E}">
        <p14:creationId xmlns:p14="http://schemas.microsoft.com/office/powerpoint/2010/main" val="331086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1"/>
            <a:ext cx="8229600" cy="765175"/>
          </a:xfrm>
        </p:spPr>
        <p:txBody>
          <a:bodyPr/>
          <a:lstStyle/>
          <a:p>
            <a:r>
              <a:rPr lang="en-GB" sz="2800" dirty="0"/>
              <a:t>Teaching Excellence &amp; the Career Map</a:t>
            </a:r>
            <a:endParaRPr lang="en-US" sz="2800"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31640" y="1412778"/>
            <a:ext cx="6624736" cy="4438573"/>
          </a:xfrm>
        </p:spPr>
      </p:pic>
    </p:spTree>
    <p:extLst>
      <p:ext uri="{BB962C8B-B14F-4D97-AF65-F5344CB8AC3E}">
        <p14:creationId xmlns:p14="http://schemas.microsoft.com/office/powerpoint/2010/main" val="2800535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765175"/>
          </a:xfrm>
        </p:spPr>
        <p:txBody>
          <a:bodyPr/>
          <a:lstStyle/>
          <a:p>
            <a:r>
              <a:rPr lang="en-GB" sz="2800" dirty="0"/>
              <a:t>Teaching Excellence &amp; the Career Map</a:t>
            </a:r>
            <a:endParaRPr lang="en-US" sz="2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750" y="1268760"/>
            <a:ext cx="8280722" cy="4372222"/>
          </a:xfrm>
        </p:spPr>
      </p:pic>
    </p:spTree>
    <p:extLst>
      <p:ext uri="{BB962C8B-B14F-4D97-AF65-F5344CB8AC3E}">
        <p14:creationId xmlns:p14="http://schemas.microsoft.com/office/powerpoint/2010/main" val="24238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1"/>
            <a:ext cx="8229600" cy="765175"/>
          </a:xfrm>
        </p:spPr>
        <p:txBody>
          <a:bodyPr/>
          <a:lstStyle/>
          <a:p>
            <a:r>
              <a:rPr lang="en-GB" sz="2800" dirty="0"/>
              <a:t>Teaching Excellence &amp; the Career Map</a:t>
            </a:r>
            <a:endParaRPr lang="en-US" sz="2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77256" y="1898328"/>
            <a:ext cx="4338960" cy="4338960"/>
          </a:xfrm>
        </p:spPr>
      </p:pic>
    </p:spTree>
    <p:extLst>
      <p:ext uri="{BB962C8B-B14F-4D97-AF65-F5344CB8AC3E}">
        <p14:creationId xmlns:p14="http://schemas.microsoft.com/office/powerpoint/2010/main" val="3678551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5175"/>
          </a:xfrm>
        </p:spPr>
        <p:txBody>
          <a:bodyPr/>
          <a:lstStyle/>
          <a:p>
            <a:r>
              <a:rPr lang="en-GB" dirty="0"/>
              <a:t>Teaching Excellence &amp; the Career Map</a:t>
            </a:r>
          </a:p>
        </p:txBody>
      </p:sp>
      <p:sp>
        <p:nvSpPr>
          <p:cNvPr id="5" name="TextBox 4"/>
          <p:cNvSpPr txBox="1"/>
          <p:nvPr/>
        </p:nvSpPr>
        <p:spPr>
          <a:xfrm>
            <a:off x="4067944" y="836712"/>
            <a:ext cx="3024336" cy="1477328"/>
          </a:xfrm>
          <a:prstGeom prst="rect">
            <a:avLst/>
          </a:prstGeom>
          <a:noFill/>
        </p:spPr>
        <p:txBody>
          <a:bodyPr wrap="square" rtlCol="0">
            <a:spAutoFit/>
          </a:bodyPr>
          <a:lstStyle/>
          <a:p>
            <a:r>
              <a:rPr lang="en-GB" i="1" dirty="0"/>
              <a:t>Promoting Teaching: Making evidence count. </a:t>
            </a:r>
            <a:r>
              <a:rPr lang="en-GB" dirty="0"/>
              <a:t>Higher Education Academy (2013)</a:t>
            </a:r>
          </a:p>
          <a:p>
            <a:endParaRPr lang="en-GB" dirty="0"/>
          </a:p>
        </p:txBody>
      </p:sp>
      <p:pic>
        <p:nvPicPr>
          <p:cNvPr id="6" name="Content Placeholder 3">
            <a:hlinkClick r:id="rId2"/>
          </p:cNvPr>
          <p:cNvPicPr>
            <a:picLocks noChangeAspect="1"/>
          </p:cNvPicPr>
          <p:nvPr/>
        </p:nvPicPr>
        <p:blipFill>
          <a:blip r:embed="rId3"/>
          <a:stretch>
            <a:fillRect/>
          </a:stretch>
        </p:blipFill>
        <p:spPr bwMode="auto">
          <a:xfrm>
            <a:off x="7246775" y="755840"/>
            <a:ext cx="1557385" cy="2196277"/>
          </a:xfrm>
          <a:prstGeom prst="rect">
            <a:avLst/>
          </a:prstGeom>
          <a:noFill/>
          <a:ln w="9525">
            <a:noFill/>
            <a:miter lim="800000"/>
            <a:headEnd/>
            <a:tailEnd/>
          </a:ln>
          <a:effectLst/>
        </p:spPr>
      </p:pic>
      <p:pic>
        <p:nvPicPr>
          <p:cNvPr id="7" name="Picture 6">
            <a:hlinkClick r:id="rId4"/>
          </p:cNvPr>
          <p:cNvPicPr>
            <a:picLocks noChangeAspect="1"/>
          </p:cNvPicPr>
          <p:nvPr/>
        </p:nvPicPr>
        <p:blipFill>
          <a:blip r:embed="rId5"/>
          <a:stretch>
            <a:fillRect/>
          </a:stretch>
        </p:blipFill>
        <p:spPr>
          <a:xfrm>
            <a:off x="179512" y="1706158"/>
            <a:ext cx="2725825" cy="1923466"/>
          </a:xfrm>
          <a:prstGeom prst="rect">
            <a:avLst/>
          </a:prstGeom>
        </p:spPr>
      </p:pic>
      <p:sp>
        <p:nvSpPr>
          <p:cNvPr id="8" name="TextBox 7"/>
          <p:cNvSpPr txBox="1"/>
          <p:nvPr/>
        </p:nvSpPr>
        <p:spPr>
          <a:xfrm>
            <a:off x="2905337" y="2132856"/>
            <a:ext cx="2952328" cy="1200329"/>
          </a:xfrm>
          <a:prstGeom prst="rect">
            <a:avLst/>
          </a:prstGeom>
          <a:noFill/>
        </p:spPr>
        <p:txBody>
          <a:bodyPr wrap="square" rtlCol="0">
            <a:spAutoFit/>
          </a:bodyPr>
          <a:lstStyle/>
          <a:p>
            <a:r>
              <a:rPr lang="en-GB" i="1" dirty="0"/>
              <a:t>Higher Education Teacher Career Progression Framework</a:t>
            </a:r>
            <a:r>
              <a:rPr lang="en-GB" dirty="0"/>
              <a:t>. Royal Society of Biology (2015)</a:t>
            </a:r>
          </a:p>
        </p:txBody>
      </p:sp>
      <p:pic>
        <p:nvPicPr>
          <p:cNvPr id="9" name="Picture 8">
            <a:hlinkClick r:id="rId6"/>
          </p:cNvPr>
          <p:cNvPicPr>
            <a:picLocks noChangeAspect="1"/>
          </p:cNvPicPr>
          <p:nvPr/>
        </p:nvPicPr>
        <p:blipFill>
          <a:blip r:embed="rId7"/>
          <a:stretch>
            <a:fillRect/>
          </a:stretch>
        </p:blipFill>
        <p:spPr>
          <a:xfrm>
            <a:off x="7246775" y="3264037"/>
            <a:ext cx="1648845" cy="2181187"/>
          </a:xfrm>
          <a:prstGeom prst="rect">
            <a:avLst/>
          </a:prstGeom>
        </p:spPr>
      </p:pic>
      <p:sp>
        <p:nvSpPr>
          <p:cNvPr id="10" name="TextBox 9"/>
          <p:cNvSpPr txBox="1"/>
          <p:nvPr/>
        </p:nvSpPr>
        <p:spPr>
          <a:xfrm>
            <a:off x="3563888" y="3429000"/>
            <a:ext cx="3672408" cy="1477328"/>
          </a:xfrm>
          <a:prstGeom prst="rect">
            <a:avLst/>
          </a:prstGeom>
          <a:noFill/>
        </p:spPr>
        <p:txBody>
          <a:bodyPr wrap="square" rtlCol="0">
            <a:spAutoFit/>
          </a:bodyPr>
          <a:lstStyle/>
          <a:p>
            <a:pPr>
              <a:spcBef>
                <a:spcPts val="3600"/>
              </a:spcBef>
            </a:pPr>
            <a:r>
              <a:rPr lang="en-GB" i="1" dirty="0"/>
              <a:t>Rewarding Educators and Education Leaders in Research-Intensive Universities</a:t>
            </a:r>
            <a:r>
              <a:rPr lang="en-GB" dirty="0"/>
              <a:t>. Higher Education Academy; Fung, D &amp; Gordon, C (2016)</a:t>
            </a:r>
          </a:p>
        </p:txBody>
      </p:sp>
      <p:pic>
        <p:nvPicPr>
          <p:cNvPr id="11" name="Picture 10"/>
          <p:cNvPicPr>
            <a:picLocks noChangeAspect="1"/>
          </p:cNvPicPr>
          <p:nvPr/>
        </p:nvPicPr>
        <p:blipFill>
          <a:blip r:embed="rId8"/>
          <a:stretch>
            <a:fillRect/>
          </a:stretch>
        </p:blipFill>
        <p:spPr>
          <a:xfrm>
            <a:off x="179512" y="4327496"/>
            <a:ext cx="1761904" cy="2485880"/>
          </a:xfrm>
          <a:prstGeom prst="rect">
            <a:avLst/>
          </a:prstGeom>
        </p:spPr>
      </p:pic>
      <p:sp>
        <p:nvSpPr>
          <p:cNvPr id="12" name="TextBox 11"/>
          <p:cNvSpPr txBox="1"/>
          <p:nvPr/>
        </p:nvSpPr>
        <p:spPr>
          <a:xfrm>
            <a:off x="1979712" y="5085779"/>
            <a:ext cx="2869841" cy="1477328"/>
          </a:xfrm>
          <a:prstGeom prst="rect">
            <a:avLst/>
          </a:prstGeom>
          <a:noFill/>
        </p:spPr>
        <p:txBody>
          <a:bodyPr wrap="square" rtlCol="0">
            <a:spAutoFit/>
          </a:bodyPr>
          <a:lstStyle/>
          <a:p>
            <a:r>
              <a:rPr lang="en-GB" i="1" dirty="0"/>
              <a:t>The Career Framework for University Teaching </a:t>
            </a:r>
            <a:r>
              <a:rPr lang="en-GB" dirty="0"/>
              <a:t>Royal Academy of Engineering (2018) </a:t>
            </a:r>
          </a:p>
          <a:p>
            <a:endParaRPr lang="en-GB" dirty="0"/>
          </a:p>
        </p:txBody>
      </p:sp>
    </p:spTree>
    <p:extLst>
      <p:ext uri="{BB962C8B-B14F-4D97-AF65-F5344CB8AC3E}">
        <p14:creationId xmlns:p14="http://schemas.microsoft.com/office/powerpoint/2010/main" val="598266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765175"/>
          </a:xfrm>
        </p:spPr>
        <p:txBody>
          <a:bodyPr/>
          <a:lstStyle/>
          <a:p>
            <a:r>
              <a:rPr lang="en-GB" dirty="0"/>
              <a:t>Teaching Excellence &amp; the Career Map - </a:t>
            </a:r>
            <a:br>
              <a:rPr lang="en-GB" dirty="0"/>
            </a:br>
            <a:r>
              <a:rPr lang="en-GB" dirty="0" smtClean="0"/>
              <a:t>Spheres of Impact</a:t>
            </a:r>
            <a:endParaRPr lang="en-GB" dirty="0"/>
          </a:p>
        </p:txBody>
      </p:sp>
      <p:pic>
        <p:nvPicPr>
          <p:cNvPr id="3" name="Picture 2"/>
          <p:cNvPicPr>
            <a:picLocks noChangeAspect="1"/>
          </p:cNvPicPr>
          <p:nvPr/>
        </p:nvPicPr>
        <p:blipFill rotWithShape="1">
          <a:blip r:embed="rId2"/>
          <a:srcRect l="5113" r="5901"/>
          <a:stretch/>
        </p:blipFill>
        <p:spPr>
          <a:xfrm>
            <a:off x="0" y="936290"/>
            <a:ext cx="9144000" cy="5373030"/>
          </a:xfrm>
          <a:prstGeom prst="rect">
            <a:avLst/>
          </a:prstGeom>
        </p:spPr>
      </p:pic>
      <p:sp>
        <p:nvSpPr>
          <p:cNvPr id="4" name="TextBox 3"/>
          <p:cNvSpPr txBox="1"/>
          <p:nvPr/>
        </p:nvSpPr>
        <p:spPr>
          <a:xfrm>
            <a:off x="35496" y="6438053"/>
            <a:ext cx="3916521" cy="369332"/>
          </a:xfrm>
          <a:prstGeom prst="rect">
            <a:avLst/>
          </a:prstGeom>
          <a:noFill/>
        </p:spPr>
        <p:txBody>
          <a:bodyPr wrap="none" rtlCol="0">
            <a:spAutoFit/>
          </a:bodyPr>
          <a:lstStyle/>
          <a:p>
            <a:r>
              <a:rPr lang="en-GB" dirty="0" smtClean="0"/>
              <a:t>Royal Academy of Engineering 2018</a:t>
            </a:r>
            <a:endParaRPr lang="en-GB" dirty="0"/>
          </a:p>
        </p:txBody>
      </p:sp>
    </p:spTree>
    <p:extLst>
      <p:ext uri="{BB962C8B-B14F-4D97-AF65-F5344CB8AC3E}">
        <p14:creationId xmlns:p14="http://schemas.microsoft.com/office/powerpoint/2010/main" val="10325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765175"/>
          </a:xfrm>
        </p:spPr>
        <p:txBody>
          <a:bodyPr/>
          <a:lstStyle/>
          <a:p>
            <a:r>
              <a:rPr lang="en-GB" sz="2800" dirty="0"/>
              <a:t>Teaching Excellence &amp; the Career Map - </a:t>
            </a:r>
            <a:br>
              <a:rPr lang="en-GB" sz="2800" dirty="0"/>
            </a:br>
            <a:r>
              <a:rPr lang="en-GB" sz="2800" dirty="0"/>
              <a:t>Levels of Evidence</a:t>
            </a:r>
          </a:p>
        </p:txBody>
      </p:sp>
      <p:sp>
        <p:nvSpPr>
          <p:cNvPr id="3" name="Content Placeholder 2"/>
          <p:cNvSpPr>
            <a:spLocks noGrp="1"/>
          </p:cNvSpPr>
          <p:nvPr>
            <p:ph idx="1"/>
          </p:nvPr>
        </p:nvSpPr>
        <p:spPr>
          <a:xfrm>
            <a:off x="899592" y="1308263"/>
            <a:ext cx="7128792" cy="4929049"/>
          </a:xfrm>
        </p:spPr>
        <p:txBody>
          <a:bodyPr/>
          <a:lstStyle/>
          <a:p>
            <a:r>
              <a:rPr lang="en-GB" sz="2400" dirty="0"/>
              <a:t>Sphere of Influence</a:t>
            </a:r>
          </a:p>
          <a:p>
            <a:pPr lvl="1"/>
            <a:r>
              <a:rPr lang="en-GB" sz="2200" dirty="0" smtClean="0"/>
              <a:t>Students </a:t>
            </a:r>
          </a:p>
          <a:p>
            <a:pPr lvl="1"/>
            <a:r>
              <a:rPr lang="en-GB" sz="2200" dirty="0" smtClean="0"/>
              <a:t>Departmental/Faculty</a:t>
            </a:r>
            <a:endParaRPr lang="en-GB" sz="2200" dirty="0"/>
          </a:p>
          <a:p>
            <a:pPr lvl="1"/>
            <a:r>
              <a:rPr lang="en-GB" sz="2200" dirty="0"/>
              <a:t>University</a:t>
            </a:r>
          </a:p>
          <a:p>
            <a:pPr lvl="1"/>
            <a:r>
              <a:rPr lang="en-GB" sz="2200" dirty="0"/>
              <a:t>National</a:t>
            </a:r>
          </a:p>
          <a:p>
            <a:pPr lvl="1"/>
            <a:r>
              <a:rPr lang="en-GB" sz="2200" dirty="0"/>
              <a:t>International</a:t>
            </a:r>
          </a:p>
          <a:p>
            <a:r>
              <a:rPr lang="en-GB" sz="2400" dirty="0"/>
              <a:t>Recognition</a:t>
            </a:r>
          </a:p>
          <a:p>
            <a:pPr lvl="1"/>
            <a:r>
              <a:rPr lang="en-GB" sz="2200" dirty="0" smtClean="0"/>
              <a:t>Professional Recognition – </a:t>
            </a:r>
            <a:r>
              <a:rPr lang="en-GB" sz="2200" dirty="0"/>
              <a:t>e.g. UKPSF</a:t>
            </a:r>
          </a:p>
          <a:p>
            <a:pPr lvl="1"/>
            <a:r>
              <a:rPr lang="en-GB" sz="2200" dirty="0"/>
              <a:t>Teaching Awards</a:t>
            </a:r>
          </a:p>
          <a:p>
            <a:pPr lvl="1"/>
            <a:r>
              <a:rPr lang="en-GB" sz="2200" dirty="0"/>
              <a:t>External Examining</a:t>
            </a:r>
          </a:p>
          <a:p>
            <a:pPr lvl="1"/>
            <a:r>
              <a:rPr lang="en-GB" sz="2200" dirty="0"/>
              <a:t>Programme Review Panel Membership</a:t>
            </a:r>
          </a:p>
          <a:p>
            <a:pPr lvl="1"/>
            <a:r>
              <a:rPr lang="en-GB" sz="2200" dirty="0"/>
              <a:t>Invited Presentations</a:t>
            </a:r>
          </a:p>
          <a:p>
            <a:endParaRPr lang="en-GB" sz="2400"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037621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Teaching Excellence &amp; the Career Map</a:t>
            </a:r>
            <a:endParaRPr lang="en-US" sz="2800" dirty="0"/>
          </a:p>
        </p:txBody>
      </p:sp>
      <p:sp>
        <p:nvSpPr>
          <p:cNvPr id="3" name="Content Placeholder 2"/>
          <p:cNvSpPr>
            <a:spLocks noGrp="1"/>
          </p:cNvSpPr>
          <p:nvPr>
            <p:ph idx="1"/>
          </p:nvPr>
        </p:nvSpPr>
        <p:spPr>
          <a:xfrm>
            <a:off x="457200" y="1916115"/>
            <a:ext cx="8229600" cy="4321197"/>
          </a:xfrm>
        </p:spPr>
        <p:txBody>
          <a:bodyPr/>
          <a:lstStyle/>
          <a:p>
            <a:r>
              <a:rPr lang="en-GB" sz="2400" dirty="0"/>
              <a:t>Impact</a:t>
            </a:r>
          </a:p>
          <a:p>
            <a:pPr lvl="1"/>
            <a:r>
              <a:rPr lang="en-GB" sz="2200" dirty="0"/>
              <a:t>Innovative practice and its dissemination</a:t>
            </a:r>
          </a:p>
          <a:p>
            <a:pPr lvl="1"/>
            <a:r>
              <a:rPr lang="en-GB" sz="2200" dirty="0"/>
              <a:t>Publication</a:t>
            </a:r>
          </a:p>
          <a:p>
            <a:pPr lvl="1"/>
            <a:r>
              <a:rPr lang="en-GB" sz="2200" dirty="0"/>
              <a:t>New materials and their dissemination</a:t>
            </a:r>
          </a:p>
          <a:p>
            <a:pPr lvl="1"/>
            <a:r>
              <a:rPr lang="en-GB" sz="2200" dirty="0"/>
              <a:t>Development of policy: departmental, faculty, institutional, national</a:t>
            </a:r>
          </a:p>
          <a:p>
            <a:pPr lvl="1"/>
            <a:r>
              <a:rPr lang="en-GB" sz="2200" dirty="0"/>
              <a:t>Leadership</a:t>
            </a:r>
          </a:p>
          <a:p>
            <a:pPr lvl="1"/>
            <a:endParaRPr lang="en-GB" dirty="0"/>
          </a:p>
          <a:p>
            <a:endParaRPr lang="en-US" dirty="0"/>
          </a:p>
        </p:txBody>
      </p:sp>
    </p:spTree>
    <p:extLst>
      <p:ext uri="{BB962C8B-B14F-4D97-AF65-F5344CB8AC3E}">
        <p14:creationId xmlns:p14="http://schemas.microsoft.com/office/powerpoint/2010/main" val="923185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1"/>
            <a:ext cx="8229600" cy="765175"/>
          </a:xfrm>
        </p:spPr>
        <p:txBody>
          <a:bodyPr/>
          <a:lstStyle/>
          <a:p>
            <a:r>
              <a:rPr lang="en-GB" sz="2800" dirty="0"/>
              <a:t>Teaching Excellence &amp; the Career Map</a:t>
            </a:r>
          </a:p>
        </p:txBody>
      </p:sp>
      <p:sp>
        <p:nvSpPr>
          <p:cNvPr id="6" name="TextBox 5"/>
          <p:cNvSpPr txBox="1"/>
          <p:nvPr/>
        </p:nvSpPr>
        <p:spPr>
          <a:xfrm>
            <a:off x="526430" y="1340768"/>
            <a:ext cx="8294042" cy="5170646"/>
          </a:xfrm>
          <a:prstGeom prst="rect">
            <a:avLst/>
          </a:prstGeom>
          <a:noFill/>
        </p:spPr>
        <p:txBody>
          <a:bodyPr wrap="square" rtlCol="0">
            <a:spAutoFit/>
          </a:bodyPr>
          <a:lstStyle/>
          <a:p>
            <a:r>
              <a:rPr lang="en-GB" sz="2400" dirty="0"/>
              <a:t>Scope of </a:t>
            </a:r>
            <a:r>
              <a:rPr lang="en-GB" sz="2400" dirty="0" smtClean="0"/>
              <a:t>activity</a:t>
            </a:r>
          </a:p>
          <a:p>
            <a:pPr marL="800100" lvl="1" indent="-342900">
              <a:spcBef>
                <a:spcPts val="1800"/>
              </a:spcBef>
              <a:buAutoNum type="arabicPeriod"/>
            </a:pPr>
            <a:r>
              <a:rPr lang="en-GB" sz="2200" dirty="0" smtClean="0"/>
              <a:t>Professional Learning</a:t>
            </a:r>
          </a:p>
          <a:p>
            <a:pPr lvl="1">
              <a:spcBef>
                <a:spcPts val="600"/>
              </a:spcBef>
            </a:pPr>
            <a:r>
              <a:rPr lang="en-GB" sz="2200" dirty="0"/>
              <a:t>	- Personal and professional development</a:t>
            </a:r>
          </a:p>
          <a:p>
            <a:pPr lvl="1">
              <a:spcBef>
                <a:spcPts val="600"/>
              </a:spcBef>
            </a:pPr>
            <a:r>
              <a:rPr lang="en-GB" sz="2200" dirty="0"/>
              <a:t>	- Gaining teaching qualifications</a:t>
            </a:r>
          </a:p>
          <a:p>
            <a:pPr lvl="1">
              <a:spcBef>
                <a:spcPts val="1800"/>
              </a:spcBef>
            </a:pPr>
            <a:endParaRPr lang="en-GB" sz="2200" dirty="0"/>
          </a:p>
          <a:p>
            <a:pPr lvl="1"/>
            <a:r>
              <a:rPr lang="en-GB" sz="2200" dirty="0"/>
              <a:t>2. Student Engagement</a:t>
            </a:r>
          </a:p>
          <a:p>
            <a:pPr marL="896938" lvl="1" indent="-269875">
              <a:spcBef>
                <a:spcPts val="600"/>
              </a:spcBef>
            </a:pPr>
            <a:r>
              <a:rPr lang="en-GB" sz="2200" dirty="0"/>
              <a:t>	- Delivering excellent teaching, assessment and feedback through face-to face, blended or distance teaching or research supervision</a:t>
            </a:r>
          </a:p>
          <a:p>
            <a:pPr marL="896938" lvl="1" indent="-1588">
              <a:spcBef>
                <a:spcPts val="600"/>
              </a:spcBef>
            </a:pPr>
            <a:r>
              <a:rPr lang="en-GB" sz="2200" dirty="0"/>
              <a:t>- Need to collect the evidence, e.g. student feedback, peer reviews, external examiner comments etc.</a:t>
            </a:r>
          </a:p>
          <a:p>
            <a:endParaRPr lang="en-GB" dirty="0"/>
          </a:p>
          <a:p>
            <a:endParaRPr lang="en-GB" dirty="0"/>
          </a:p>
        </p:txBody>
      </p:sp>
    </p:spTree>
    <p:extLst>
      <p:ext uri="{BB962C8B-B14F-4D97-AF65-F5344CB8AC3E}">
        <p14:creationId xmlns:p14="http://schemas.microsoft.com/office/powerpoint/2010/main" val="990687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4"/>
            <a:ext cx="8229600" cy="765175"/>
          </a:xfrm>
        </p:spPr>
        <p:txBody>
          <a:bodyPr/>
          <a:lstStyle/>
          <a:p>
            <a:r>
              <a:rPr lang="en-GB" sz="2800" dirty="0"/>
              <a:t>Teaching Excellence &amp; the Career Map</a:t>
            </a:r>
          </a:p>
        </p:txBody>
      </p:sp>
      <p:pic>
        <p:nvPicPr>
          <p:cNvPr id="4" name="Content Placeholder 3" descr="j0402545"/>
          <p:cNvPicPr>
            <a:picLocks noGrp="1" noChangeAspect="1" noChangeArrowheads="1"/>
          </p:cNvPicPr>
          <p:nvPr>
            <p:ph idx="1"/>
          </p:nvPr>
        </p:nvPicPr>
        <p:blipFill>
          <a:blip r:embed="rId2"/>
          <a:srcRect/>
          <a:stretch>
            <a:fillRect/>
          </a:stretch>
        </p:blipFill>
        <p:spPr bwMode="auto">
          <a:xfrm>
            <a:off x="1259632" y="1447800"/>
            <a:ext cx="5259916" cy="5410200"/>
          </a:xfrm>
          <a:prstGeom prst="rect">
            <a:avLst/>
          </a:prstGeom>
          <a:noFill/>
          <a:ln w="9525">
            <a:noFill/>
            <a:miter lim="800000"/>
            <a:headEnd/>
            <a:tailEnd/>
          </a:ln>
        </p:spPr>
      </p:pic>
    </p:spTree>
    <p:extLst>
      <p:ext uri="{BB962C8B-B14F-4D97-AF65-F5344CB8AC3E}">
        <p14:creationId xmlns:p14="http://schemas.microsoft.com/office/powerpoint/2010/main" val="2666721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765175"/>
          </a:xfrm>
        </p:spPr>
        <p:txBody>
          <a:bodyPr/>
          <a:lstStyle/>
          <a:p>
            <a:r>
              <a:rPr lang="en-GB" sz="2800" dirty="0"/>
              <a:t>Teaching Excellence &amp; the Career Map</a:t>
            </a:r>
            <a:endParaRPr lang="en-US" sz="2800" dirty="0"/>
          </a:p>
        </p:txBody>
      </p:sp>
      <p:sp>
        <p:nvSpPr>
          <p:cNvPr id="3" name="Content Placeholder 2"/>
          <p:cNvSpPr>
            <a:spLocks noGrp="1"/>
          </p:cNvSpPr>
          <p:nvPr>
            <p:ph idx="1"/>
          </p:nvPr>
        </p:nvSpPr>
        <p:spPr>
          <a:xfrm>
            <a:off x="457200" y="980728"/>
            <a:ext cx="8229600" cy="5328592"/>
          </a:xfrm>
        </p:spPr>
        <p:txBody>
          <a:bodyPr/>
          <a:lstStyle/>
          <a:p>
            <a:r>
              <a:rPr lang="en-GB" sz="2400" dirty="0"/>
              <a:t>Scope of Activity</a:t>
            </a:r>
          </a:p>
          <a:p>
            <a:endParaRPr lang="en-GB" dirty="0"/>
          </a:p>
          <a:p>
            <a:pPr marL="457200" lvl="1" indent="0">
              <a:buNone/>
            </a:pPr>
            <a:r>
              <a:rPr lang="en-GB" sz="2200" dirty="0"/>
              <a:t>3. Curriculum Development</a:t>
            </a:r>
          </a:p>
          <a:p>
            <a:pPr marL="457200" lvl="1" indent="0">
              <a:buNone/>
            </a:pPr>
            <a:r>
              <a:rPr lang="en-GB" sz="2200" dirty="0"/>
              <a:t>	- Designing new modules/programmes</a:t>
            </a:r>
          </a:p>
          <a:p>
            <a:pPr marL="457200" lvl="1" indent="0">
              <a:buNone/>
            </a:pPr>
            <a:r>
              <a:rPr lang="en-GB" sz="2200" dirty="0"/>
              <a:t>	- Embedding core skills into programmes</a:t>
            </a:r>
          </a:p>
          <a:p>
            <a:pPr marL="896938" lvl="1" indent="-439738">
              <a:buNone/>
            </a:pPr>
            <a:r>
              <a:rPr lang="en-GB" sz="2200" dirty="0"/>
              <a:t>	- Developing new approaches to assessment and</a:t>
            </a:r>
          </a:p>
          <a:p>
            <a:pPr marL="896938" lvl="1" indent="-439738">
              <a:spcBef>
                <a:spcPts val="0"/>
              </a:spcBef>
              <a:buNone/>
            </a:pPr>
            <a:r>
              <a:rPr lang="en-GB" sz="2200" dirty="0"/>
              <a:t>	  feedback</a:t>
            </a:r>
          </a:p>
          <a:p>
            <a:pPr marL="896938" lvl="1" indent="-1588">
              <a:spcBef>
                <a:spcPts val="0"/>
              </a:spcBef>
              <a:buNone/>
            </a:pPr>
            <a:r>
              <a:rPr lang="en-GB" sz="2200" dirty="0"/>
              <a:t>- Collect </a:t>
            </a:r>
            <a:r>
              <a:rPr lang="en-GB" sz="2200"/>
              <a:t>and evaluate evidence</a:t>
            </a:r>
            <a:endParaRPr lang="en-GB" sz="2200" dirty="0"/>
          </a:p>
          <a:p>
            <a:pPr marL="457200" lvl="1" indent="0">
              <a:spcBef>
                <a:spcPts val="1800"/>
              </a:spcBef>
              <a:buNone/>
            </a:pPr>
            <a:r>
              <a:rPr lang="en-GB" sz="2200" dirty="0"/>
              <a:t>4. Research &amp; Scholarship</a:t>
            </a:r>
          </a:p>
          <a:p>
            <a:pPr marL="457200" lvl="1" indent="0">
              <a:buNone/>
            </a:pPr>
            <a:r>
              <a:rPr lang="en-GB" sz="2200" dirty="0"/>
              <a:t>	- Projects on enhancing teaching, learning &amp; assessment</a:t>
            </a:r>
          </a:p>
          <a:p>
            <a:pPr marL="457200" lvl="1" indent="0">
              <a:buNone/>
            </a:pPr>
            <a:r>
              <a:rPr lang="en-GB" sz="2200" dirty="0"/>
              <a:t>	- Pedagogical research</a:t>
            </a:r>
          </a:p>
          <a:p>
            <a:pPr marL="457200" lvl="1" indent="0">
              <a:buNone/>
            </a:pPr>
            <a:r>
              <a:rPr lang="en-GB" sz="2200" dirty="0"/>
              <a:t>	- Contributions to textbooks</a:t>
            </a:r>
          </a:p>
          <a:p>
            <a:pPr marL="457200" lvl="1" indent="0">
              <a:spcBef>
                <a:spcPts val="1800"/>
              </a:spcBef>
              <a:buNone/>
            </a:pPr>
            <a:r>
              <a:rPr lang="en-GB" sz="2200" dirty="0"/>
              <a:t>5. Leadership &amp; Collaboration</a:t>
            </a:r>
          </a:p>
          <a:p>
            <a:pPr marL="0" indent="0">
              <a:buNone/>
            </a:pPr>
            <a:endParaRPr lang="en-US" dirty="0"/>
          </a:p>
        </p:txBody>
      </p:sp>
    </p:spTree>
    <p:extLst>
      <p:ext uri="{BB962C8B-B14F-4D97-AF65-F5344CB8AC3E}">
        <p14:creationId xmlns:p14="http://schemas.microsoft.com/office/powerpoint/2010/main" val="1170606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229600" cy="4536504"/>
          </a:xfrm>
        </p:spPr>
        <p:txBody>
          <a:bodyPr/>
          <a:lstStyle/>
          <a:p>
            <a:r>
              <a:rPr lang="en-GB" sz="2400" dirty="0" smtClean="0"/>
              <a:t>Single set of titles: Lecturer, Associate Professor, Professor</a:t>
            </a:r>
          </a:p>
          <a:p>
            <a:r>
              <a:rPr lang="en-GB" sz="2400" dirty="0" smtClean="0"/>
              <a:t>3 Career Routes: </a:t>
            </a:r>
            <a:r>
              <a:rPr lang="en-GB" sz="2400" dirty="0"/>
              <a:t>Teaching </a:t>
            </a:r>
            <a:r>
              <a:rPr lang="en-GB" sz="2400" dirty="0" smtClean="0"/>
              <a:t>Focused, Teaching &amp; Research, </a:t>
            </a:r>
            <a:r>
              <a:rPr lang="en-GB" sz="2400" dirty="0"/>
              <a:t>Research </a:t>
            </a:r>
            <a:r>
              <a:rPr lang="en-GB" sz="2400" dirty="0" smtClean="0"/>
              <a:t>Focused</a:t>
            </a:r>
          </a:p>
          <a:p>
            <a:r>
              <a:rPr lang="en-GB" sz="2400" dirty="0" smtClean="0"/>
              <a:t>Transfer from T &amp; R to TF route has to be approved by PVC (SE)</a:t>
            </a:r>
          </a:p>
          <a:p>
            <a:r>
              <a:rPr lang="en-GB" sz="2400" dirty="0" smtClean="0"/>
              <a:t>All T &amp; R and TF staff have to attain UKPSF recognition, or equivalent to be considered</a:t>
            </a:r>
          </a:p>
          <a:p>
            <a:r>
              <a:rPr lang="en-GB" sz="2400" dirty="0" smtClean="0"/>
              <a:t>All T &amp; R and TF staff have to include review of teaching contribution as part of the case</a:t>
            </a:r>
            <a:endParaRPr lang="en-GB" sz="2400" dirty="0"/>
          </a:p>
        </p:txBody>
      </p:sp>
      <p:sp>
        <p:nvSpPr>
          <p:cNvPr id="4" name="Title 1"/>
          <p:cNvSpPr>
            <a:spLocks noGrp="1"/>
          </p:cNvSpPr>
          <p:nvPr>
            <p:ph type="title"/>
          </p:nvPr>
        </p:nvSpPr>
        <p:spPr>
          <a:xfrm>
            <a:off x="457200" y="359569"/>
            <a:ext cx="8229600" cy="765175"/>
          </a:xfrm>
        </p:spPr>
        <p:txBody>
          <a:bodyPr/>
          <a:lstStyle/>
          <a:p>
            <a:r>
              <a:rPr lang="en-GB" dirty="0"/>
              <a:t>University of Leicester Contribution </a:t>
            </a:r>
            <a:r>
              <a:rPr lang="en-GB" dirty="0" smtClean="0"/>
              <a:t>Map for Promotion</a:t>
            </a:r>
            <a:r>
              <a:rPr lang="en-GB" dirty="0"/>
              <a:t/>
            </a:r>
            <a:br>
              <a:rPr lang="en-GB" dirty="0"/>
            </a:br>
            <a:endParaRPr lang="en-GB" dirty="0"/>
          </a:p>
        </p:txBody>
      </p:sp>
    </p:spTree>
    <p:extLst>
      <p:ext uri="{BB962C8B-B14F-4D97-AF65-F5344CB8AC3E}">
        <p14:creationId xmlns:p14="http://schemas.microsoft.com/office/powerpoint/2010/main" val="904123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65175"/>
          </a:xfrm>
        </p:spPr>
        <p:txBody>
          <a:bodyPr/>
          <a:lstStyle/>
          <a:p>
            <a:r>
              <a:rPr lang="en-GB" dirty="0"/>
              <a:t>University of Leicester Contribution Map:</a:t>
            </a:r>
            <a:br>
              <a:rPr lang="en-GB" dirty="0"/>
            </a:br>
            <a:r>
              <a:rPr lang="en-GB" dirty="0"/>
              <a:t>Teaching &amp; Research Route</a:t>
            </a:r>
          </a:p>
        </p:txBody>
      </p:sp>
      <p:graphicFrame>
        <p:nvGraphicFramePr>
          <p:cNvPr id="4" name="Table 3"/>
          <p:cNvGraphicFramePr>
            <a:graphicFrameLocks noGrp="1"/>
          </p:cNvGraphicFramePr>
          <p:nvPr>
            <p:extLst>
              <p:ext uri="{D42A27DB-BD31-4B8C-83A1-F6EECF244321}">
                <p14:modId xmlns:p14="http://schemas.microsoft.com/office/powerpoint/2010/main" val="869610336"/>
              </p:ext>
            </p:extLst>
          </p:nvPr>
        </p:nvGraphicFramePr>
        <p:xfrm>
          <a:off x="0" y="1385912"/>
          <a:ext cx="9143997" cy="4851400"/>
        </p:xfrm>
        <a:graphic>
          <a:graphicData uri="http://schemas.openxmlformats.org/drawingml/2006/table">
            <a:tbl>
              <a:tblPr firstRow="1" bandRow="1">
                <a:tableStyleId>{5C22544A-7EE6-4342-B048-85BDC9FD1C3A}</a:tableStyleId>
              </a:tblPr>
              <a:tblGrid>
                <a:gridCol w="874377">
                  <a:extLst>
                    <a:ext uri="{9D8B030D-6E8A-4147-A177-3AD203B41FA5}">
                      <a16:colId xmlns:a16="http://schemas.microsoft.com/office/drawing/2014/main" xmlns="" val="20000"/>
                    </a:ext>
                  </a:extLst>
                </a:gridCol>
                <a:gridCol w="1249351">
                  <a:extLst>
                    <a:ext uri="{9D8B030D-6E8A-4147-A177-3AD203B41FA5}">
                      <a16:colId xmlns:a16="http://schemas.microsoft.com/office/drawing/2014/main" xmlns="" val="20001"/>
                    </a:ext>
                  </a:extLst>
                </a:gridCol>
                <a:gridCol w="1224136">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gridCol w="1368152">
                  <a:extLst>
                    <a:ext uri="{9D8B030D-6E8A-4147-A177-3AD203B41FA5}">
                      <a16:colId xmlns:a16="http://schemas.microsoft.com/office/drawing/2014/main" xmlns="" val="20004"/>
                    </a:ext>
                  </a:extLst>
                </a:gridCol>
                <a:gridCol w="1656184">
                  <a:extLst>
                    <a:ext uri="{9D8B030D-6E8A-4147-A177-3AD203B41FA5}">
                      <a16:colId xmlns:a16="http://schemas.microsoft.com/office/drawing/2014/main" xmlns="" val="20005"/>
                    </a:ext>
                  </a:extLst>
                </a:gridCol>
                <a:gridCol w="1619669">
                  <a:extLst>
                    <a:ext uri="{9D8B030D-6E8A-4147-A177-3AD203B41FA5}">
                      <a16:colId xmlns:a16="http://schemas.microsoft.com/office/drawing/2014/main" xmlns="" val="20006"/>
                    </a:ext>
                  </a:extLst>
                </a:gridCol>
              </a:tblGrid>
              <a:tr h="370840">
                <a:tc>
                  <a:txBody>
                    <a:bodyPr/>
                    <a:lstStyle/>
                    <a:p>
                      <a:pPr algn="ctr"/>
                      <a:r>
                        <a:rPr lang="en-GB" dirty="0"/>
                        <a:t>Grade</a:t>
                      </a:r>
                    </a:p>
                  </a:txBody>
                  <a:tcPr/>
                </a:tc>
                <a:tc>
                  <a:txBody>
                    <a:bodyPr/>
                    <a:lstStyle/>
                    <a:p>
                      <a:r>
                        <a:rPr lang="en-GB" dirty="0"/>
                        <a:t>Title</a:t>
                      </a:r>
                    </a:p>
                  </a:txBody>
                  <a:tcPr/>
                </a:tc>
                <a:tc gridSpan="5">
                  <a:txBody>
                    <a:bodyPr/>
                    <a:lstStyle/>
                    <a:p>
                      <a:r>
                        <a:rPr lang="en-GB" dirty="0"/>
                        <a:t>Contribution &amp; Achievement Domains</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10000"/>
                  </a:ext>
                </a:extLst>
              </a:tr>
              <a:tr h="370840">
                <a:tc>
                  <a:txBody>
                    <a:bodyPr/>
                    <a:lstStyle/>
                    <a:p>
                      <a:pPr algn="ctr"/>
                      <a:endParaRPr lang="en-GB" dirty="0"/>
                    </a:p>
                  </a:txBody>
                  <a:tcPr/>
                </a:tc>
                <a:tc>
                  <a:txBody>
                    <a:bodyPr/>
                    <a:lstStyle/>
                    <a:p>
                      <a:r>
                        <a:rPr lang="en-GB" dirty="0"/>
                        <a:t>Applying for…</a:t>
                      </a:r>
                    </a:p>
                  </a:txBody>
                  <a:tcPr/>
                </a:tc>
                <a:tc>
                  <a:txBody>
                    <a:bodyPr/>
                    <a:lstStyle/>
                    <a:p>
                      <a:r>
                        <a:rPr lang="en-GB" dirty="0"/>
                        <a:t>Research</a:t>
                      </a:r>
                    </a:p>
                  </a:txBody>
                  <a:tcPr/>
                </a:tc>
                <a:tc>
                  <a:txBody>
                    <a:bodyPr/>
                    <a:lstStyle/>
                    <a:p>
                      <a:r>
                        <a:rPr lang="en-GB" dirty="0"/>
                        <a:t>Teaching</a:t>
                      </a:r>
                    </a:p>
                  </a:txBody>
                  <a:tcPr/>
                </a:tc>
                <a:tc>
                  <a:txBody>
                    <a:bodyPr/>
                    <a:lstStyle/>
                    <a:p>
                      <a:r>
                        <a:rPr lang="en-GB" dirty="0"/>
                        <a:t>Enterprise</a:t>
                      </a:r>
                    </a:p>
                  </a:txBody>
                  <a:tcPr/>
                </a:tc>
                <a:tc>
                  <a:txBody>
                    <a:bodyPr/>
                    <a:lstStyle/>
                    <a:p>
                      <a:r>
                        <a:rPr lang="en-GB" dirty="0"/>
                        <a:t>Engagement</a:t>
                      </a:r>
                    </a:p>
                  </a:txBody>
                  <a:tcPr/>
                </a:tc>
                <a:tc>
                  <a:txBody>
                    <a:bodyPr/>
                    <a:lstStyle/>
                    <a:p>
                      <a:r>
                        <a:rPr lang="en-GB" dirty="0"/>
                        <a:t>Leadership</a:t>
                      </a:r>
                    </a:p>
                  </a:txBody>
                  <a:tcPr/>
                </a:tc>
                <a:extLst>
                  <a:ext uri="{0D108BD9-81ED-4DB2-BD59-A6C34878D82A}">
                    <a16:rowId xmlns:a16="http://schemas.microsoft.com/office/drawing/2014/main" xmlns="" val="10001"/>
                  </a:ext>
                </a:extLst>
              </a:tr>
              <a:tr h="370840">
                <a:tc>
                  <a:txBody>
                    <a:bodyPr/>
                    <a:lstStyle/>
                    <a:p>
                      <a:pPr algn="ctr"/>
                      <a:r>
                        <a:rPr lang="en-GB" dirty="0"/>
                        <a:t>8</a:t>
                      </a:r>
                    </a:p>
                  </a:txBody>
                  <a:tcPr/>
                </a:tc>
                <a:tc>
                  <a:txBody>
                    <a:bodyPr/>
                    <a:lstStyle/>
                    <a:p>
                      <a:r>
                        <a:rPr lang="en-GB" dirty="0"/>
                        <a:t>Lecturer</a:t>
                      </a:r>
                    </a:p>
                  </a:txBody>
                  <a:tcPr/>
                </a:tc>
                <a:tc gridSpan="2">
                  <a:txBody>
                    <a:bodyPr/>
                    <a:lstStyle/>
                    <a:p>
                      <a:r>
                        <a:rPr lang="en-GB" dirty="0"/>
                        <a:t>70% or 80% in combination with a minimum of 30% in each</a:t>
                      </a:r>
                    </a:p>
                  </a:txBody>
                  <a:tcPr/>
                </a:tc>
                <a:tc hMerge="1">
                  <a:txBody>
                    <a:bodyPr/>
                    <a:lstStyle/>
                    <a:p>
                      <a:endParaRPr lang="en-GB" dirty="0"/>
                    </a:p>
                  </a:txBody>
                  <a:tcPr/>
                </a:tc>
                <a:tc gridSpan="3">
                  <a:txBody>
                    <a:bodyPr/>
                    <a:lstStyle/>
                    <a:p>
                      <a:r>
                        <a:rPr lang="en-GB" dirty="0"/>
                        <a:t>20% or 30%, normally no more than 20% in any one domain</a:t>
                      </a:r>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10002"/>
                  </a:ext>
                </a:extLst>
              </a:tr>
              <a:tr h="370840">
                <a:tc>
                  <a:txBody>
                    <a:bodyPr/>
                    <a:lstStyle/>
                    <a:p>
                      <a:pPr algn="ctr"/>
                      <a:r>
                        <a:rPr lang="en-GB" dirty="0"/>
                        <a:t>9</a:t>
                      </a:r>
                    </a:p>
                  </a:txBody>
                  <a:tcPr/>
                </a:tc>
                <a:tc>
                  <a:txBody>
                    <a:bodyPr/>
                    <a:lstStyle/>
                    <a:p>
                      <a:r>
                        <a:rPr lang="en-GB" dirty="0"/>
                        <a:t>Associate Professor</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60% or 70% in combination with a minimum of 20% in each</a:t>
                      </a:r>
                    </a:p>
                    <a:p>
                      <a:endParaRPr lang="en-GB" dirty="0"/>
                    </a:p>
                  </a:txBody>
                  <a:tcPr/>
                </a:tc>
                <a:tc hMerge="1">
                  <a:txBody>
                    <a:bodyPr/>
                    <a:lstStyle/>
                    <a:p>
                      <a:endParaRPr lang="en-GB" dirty="0"/>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30% or 40%, normally no more than 20% in any one domain</a:t>
                      </a:r>
                    </a:p>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10003"/>
                  </a:ext>
                </a:extLst>
              </a:tr>
              <a:tr h="370840">
                <a:tc>
                  <a:txBody>
                    <a:bodyPr/>
                    <a:lstStyle/>
                    <a:p>
                      <a:pPr algn="ctr"/>
                      <a:r>
                        <a:rPr lang="en-GB" dirty="0"/>
                        <a:t>10</a:t>
                      </a:r>
                    </a:p>
                  </a:txBody>
                  <a:tcPr/>
                </a:tc>
                <a:tc>
                  <a:txBody>
                    <a:bodyPr/>
                    <a:lstStyle/>
                    <a:p>
                      <a:r>
                        <a:rPr lang="en-GB" dirty="0"/>
                        <a:t>Professor</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60% in combination with a minimum of 20% in each</a:t>
                      </a:r>
                    </a:p>
                    <a:p>
                      <a:endParaRPr lang="en-GB" dirty="0"/>
                    </a:p>
                  </a:txBody>
                  <a:tcPr/>
                </a:tc>
                <a:tc hMerge="1">
                  <a:txBody>
                    <a:bodyPr/>
                    <a:lstStyle/>
                    <a:p>
                      <a:endParaRPr lang="en-GB" dirty="0"/>
                    </a:p>
                  </a:txBody>
                  <a:tcPr/>
                </a:tc>
                <a:tc gridSpan="3">
                  <a:txBody>
                    <a:bodyPr/>
                    <a:lstStyle/>
                    <a:p>
                      <a:r>
                        <a:rPr lang="en-GB" dirty="0"/>
                        <a:t>40% with at least 10% in leadership</a:t>
                      </a:r>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553190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65175"/>
          </a:xfrm>
        </p:spPr>
        <p:txBody>
          <a:bodyPr/>
          <a:lstStyle/>
          <a:p>
            <a:r>
              <a:rPr lang="en-GB" dirty="0"/>
              <a:t>University of Leicester Contribution Map:</a:t>
            </a:r>
            <a:br>
              <a:rPr lang="en-GB" dirty="0"/>
            </a:br>
            <a:r>
              <a:rPr lang="en-GB" dirty="0"/>
              <a:t>Teaching Route</a:t>
            </a:r>
          </a:p>
        </p:txBody>
      </p:sp>
      <p:graphicFrame>
        <p:nvGraphicFramePr>
          <p:cNvPr id="4" name="Table 3"/>
          <p:cNvGraphicFramePr>
            <a:graphicFrameLocks noGrp="1"/>
          </p:cNvGraphicFramePr>
          <p:nvPr>
            <p:extLst>
              <p:ext uri="{D42A27DB-BD31-4B8C-83A1-F6EECF244321}">
                <p14:modId xmlns:p14="http://schemas.microsoft.com/office/powerpoint/2010/main" val="34909464"/>
              </p:ext>
            </p:extLst>
          </p:nvPr>
        </p:nvGraphicFramePr>
        <p:xfrm>
          <a:off x="0" y="1385912"/>
          <a:ext cx="9143997" cy="4302760"/>
        </p:xfrm>
        <a:graphic>
          <a:graphicData uri="http://schemas.openxmlformats.org/drawingml/2006/table">
            <a:tbl>
              <a:tblPr firstRow="1" bandRow="1">
                <a:tableStyleId>{5C22544A-7EE6-4342-B048-85BDC9FD1C3A}</a:tableStyleId>
              </a:tblPr>
              <a:tblGrid>
                <a:gridCol w="874377">
                  <a:extLst>
                    <a:ext uri="{9D8B030D-6E8A-4147-A177-3AD203B41FA5}">
                      <a16:colId xmlns:a16="http://schemas.microsoft.com/office/drawing/2014/main" xmlns="" val="20000"/>
                    </a:ext>
                  </a:extLst>
                </a:gridCol>
                <a:gridCol w="1249351">
                  <a:extLst>
                    <a:ext uri="{9D8B030D-6E8A-4147-A177-3AD203B41FA5}">
                      <a16:colId xmlns:a16="http://schemas.microsoft.com/office/drawing/2014/main" xmlns="" val="20001"/>
                    </a:ext>
                  </a:extLst>
                </a:gridCol>
                <a:gridCol w="1512168">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gridCol w="1368152">
                  <a:extLst>
                    <a:ext uri="{9D8B030D-6E8A-4147-A177-3AD203B41FA5}">
                      <a16:colId xmlns:a16="http://schemas.microsoft.com/office/drawing/2014/main" xmlns="" val="20004"/>
                    </a:ext>
                  </a:extLst>
                </a:gridCol>
                <a:gridCol w="1512168">
                  <a:extLst>
                    <a:ext uri="{9D8B030D-6E8A-4147-A177-3AD203B41FA5}">
                      <a16:colId xmlns:a16="http://schemas.microsoft.com/office/drawing/2014/main" xmlns="" val="20005"/>
                    </a:ext>
                  </a:extLst>
                </a:gridCol>
                <a:gridCol w="1475653">
                  <a:extLst>
                    <a:ext uri="{9D8B030D-6E8A-4147-A177-3AD203B41FA5}">
                      <a16:colId xmlns:a16="http://schemas.microsoft.com/office/drawing/2014/main" xmlns="" val="20006"/>
                    </a:ext>
                  </a:extLst>
                </a:gridCol>
              </a:tblGrid>
              <a:tr h="370840">
                <a:tc>
                  <a:txBody>
                    <a:bodyPr/>
                    <a:lstStyle/>
                    <a:p>
                      <a:pPr algn="ctr"/>
                      <a:r>
                        <a:rPr lang="en-GB" dirty="0"/>
                        <a:t>Grade</a:t>
                      </a:r>
                    </a:p>
                  </a:txBody>
                  <a:tcPr/>
                </a:tc>
                <a:tc>
                  <a:txBody>
                    <a:bodyPr/>
                    <a:lstStyle/>
                    <a:p>
                      <a:r>
                        <a:rPr lang="en-GB" dirty="0"/>
                        <a:t>Title</a:t>
                      </a:r>
                    </a:p>
                  </a:txBody>
                  <a:tcPr/>
                </a:tc>
                <a:tc gridSpan="5">
                  <a:txBody>
                    <a:bodyPr/>
                    <a:lstStyle/>
                    <a:p>
                      <a:r>
                        <a:rPr lang="en-GB" dirty="0"/>
                        <a:t>Contribution &amp; Achievement Domains</a:t>
                      </a: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10000"/>
                  </a:ext>
                </a:extLst>
              </a:tr>
              <a:tr h="370840">
                <a:tc>
                  <a:txBody>
                    <a:bodyPr/>
                    <a:lstStyle/>
                    <a:p>
                      <a:pPr algn="ctr"/>
                      <a:endParaRPr lang="en-GB" dirty="0"/>
                    </a:p>
                  </a:txBody>
                  <a:tcPr/>
                </a:tc>
                <a:tc>
                  <a:txBody>
                    <a:bodyPr/>
                    <a:lstStyle/>
                    <a:p>
                      <a:r>
                        <a:rPr lang="en-GB" dirty="0"/>
                        <a:t>Applying for…</a:t>
                      </a:r>
                    </a:p>
                  </a:txBody>
                  <a:tcPr/>
                </a:tc>
                <a:tc>
                  <a:txBody>
                    <a:bodyPr/>
                    <a:lstStyle/>
                    <a:p>
                      <a:r>
                        <a:rPr lang="en-GB" dirty="0"/>
                        <a:t>Scholarship</a:t>
                      </a:r>
                    </a:p>
                  </a:txBody>
                  <a:tcPr/>
                </a:tc>
                <a:tc>
                  <a:txBody>
                    <a:bodyPr/>
                    <a:lstStyle/>
                    <a:p>
                      <a:r>
                        <a:rPr lang="en-GB" dirty="0"/>
                        <a:t>Teaching</a:t>
                      </a:r>
                    </a:p>
                  </a:txBody>
                  <a:tcPr/>
                </a:tc>
                <a:tc>
                  <a:txBody>
                    <a:bodyPr/>
                    <a:lstStyle/>
                    <a:p>
                      <a:r>
                        <a:rPr lang="en-GB" dirty="0"/>
                        <a:t>Enterprise</a:t>
                      </a:r>
                    </a:p>
                  </a:txBody>
                  <a:tcPr/>
                </a:tc>
                <a:tc>
                  <a:txBody>
                    <a:bodyPr/>
                    <a:lstStyle/>
                    <a:p>
                      <a:r>
                        <a:rPr lang="en-GB" dirty="0"/>
                        <a:t>Engagement</a:t>
                      </a:r>
                    </a:p>
                  </a:txBody>
                  <a:tcPr/>
                </a:tc>
                <a:tc>
                  <a:txBody>
                    <a:bodyPr/>
                    <a:lstStyle/>
                    <a:p>
                      <a:r>
                        <a:rPr lang="en-GB" dirty="0"/>
                        <a:t>Leadership</a:t>
                      </a:r>
                    </a:p>
                  </a:txBody>
                  <a:tcPr/>
                </a:tc>
                <a:extLst>
                  <a:ext uri="{0D108BD9-81ED-4DB2-BD59-A6C34878D82A}">
                    <a16:rowId xmlns:a16="http://schemas.microsoft.com/office/drawing/2014/main" xmlns="" val="10001"/>
                  </a:ext>
                </a:extLst>
              </a:tr>
              <a:tr h="370840">
                <a:tc>
                  <a:txBody>
                    <a:bodyPr/>
                    <a:lstStyle/>
                    <a:p>
                      <a:pPr algn="ctr"/>
                      <a:r>
                        <a:rPr lang="en-GB" dirty="0"/>
                        <a:t>8</a:t>
                      </a:r>
                    </a:p>
                  </a:txBody>
                  <a:tcPr/>
                </a:tc>
                <a:tc>
                  <a:txBody>
                    <a:bodyPr/>
                    <a:lstStyle/>
                    <a:p>
                      <a:r>
                        <a:rPr lang="en-GB" dirty="0"/>
                        <a:t>Lecturer</a:t>
                      </a:r>
                    </a:p>
                  </a:txBody>
                  <a:tcPr/>
                </a:tc>
                <a:tc gridSpan="2">
                  <a:txBody>
                    <a:bodyPr/>
                    <a:lstStyle/>
                    <a:p>
                      <a:r>
                        <a:rPr lang="en-GB" dirty="0"/>
                        <a:t>80% in combination with 10% or 20% in scholarship</a:t>
                      </a:r>
                    </a:p>
                  </a:txBody>
                  <a:tcPr/>
                </a:tc>
                <a:tc hMerge="1">
                  <a:txBody>
                    <a:bodyPr/>
                    <a:lstStyle/>
                    <a:p>
                      <a:endParaRPr lang="en-GB" dirty="0"/>
                    </a:p>
                  </a:txBody>
                  <a:tcPr/>
                </a:tc>
                <a:tc gridSpan="3">
                  <a:txBody>
                    <a:bodyPr/>
                    <a:lstStyle/>
                    <a:p>
                      <a:r>
                        <a:rPr lang="en-GB" dirty="0"/>
                        <a:t>20% with no more than 20% in any one domain</a:t>
                      </a:r>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10002"/>
                  </a:ext>
                </a:extLst>
              </a:tr>
              <a:tr h="370840">
                <a:tc>
                  <a:txBody>
                    <a:bodyPr/>
                    <a:lstStyle/>
                    <a:p>
                      <a:pPr algn="ctr"/>
                      <a:r>
                        <a:rPr lang="en-GB" dirty="0"/>
                        <a:t>9</a:t>
                      </a:r>
                    </a:p>
                  </a:txBody>
                  <a:tcPr/>
                </a:tc>
                <a:tc>
                  <a:txBody>
                    <a:bodyPr/>
                    <a:lstStyle/>
                    <a:p>
                      <a:r>
                        <a:rPr lang="en-GB" dirty="0"/>
                        <a:t>Associate Professor</a:t>
                      </a:r>
                    </a:p>
                  </a:txBody>
                  <a:tcPr/>
                </a:tc>
                <a:tc gridSpan="2">
                  <a:txBody>
                    <a:bodyPr/>
                    <a:lstStyle/>
                    <a:p>
                      <a:r>
                        <a:rPr lang="en-GB" dirty="0"/>
                        <a:t>70% in combination with 10% or 20% in scholarship</a:t>
                      </a:r>
                    </a:p>
                    <a:p>
                      <a:endParaRPr lang="en-GB" dirty="0"/>
                    </a:p>
                  </a:txBody>
                  <a:tcPr/>
                </a:tc>
                <a:tc hMerge="1">
                  <a:txBody>
                    <a:bodyPr/>
                    <a:lstStyle/>
                    <a:p>
                      <a:endParaRPr lang="en-GB" dirty="0"/>
                    </a:p>
                  </a:txBody>
                  <a:tcPr/>
                </a:tc>
                <a:tc gridSpan="3">
                  <a:txBody>
                    <a:bodyPr/>
                    <a:lstStyle/>
                    <a:p>
                      <a:r>
                        <a:rPr lang="en-GB" dirty="0"/>
                        <a:t>30% with no more than 20% in any one domain</a:t>
                      </a:r>
                    </a:p>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10003"/>
                  </a:ext>
                </a:extLst>
              </a:tr>
              <a:tr h="370840">
                <a:tc>
                  <a:txBody>
                    <a:bodyPr/>
                    <a:lstStyle/>
                    <a:p>
                      <a:pPr algn="ctr"/>
                      <a:r>
                        <a:rPr lang="en-GB" dirty="0"/>
                        <a:t>10</a:t>
                      </a:r>
                    </a:p>
                  </a:txBody>
                  <a:tcPr/>
                </a:tc>
                <a:tc>
                  <a:txBody>
                    <a:bodyPr/>
                    <a:lstStyle/>
                    <a:p>
                      <a:r>
                        <a:rPr lang="en-GB" dirty="0"/>
                        <a:t>Professor</a:t>
                      </a:r>
                    </a:p>
                  </a:txBody>
                  <a:tcPr/>
                </a:tc>
                <a:tc gridSpan="2">
                  <a:txBody>
                    <a:bodyPr/>
                    <a:lstStyle/>
                    <a:p>
                      <a:r>
                        <a:rPr lang="en-GB" dirty="0"/>
                        <a:t>60% in combination with 10% or 20% in scholarship</a:t>
                      </a:r>
                    </a:p>
                    <a:p>
                      <a:endParaRPr lang="en-GB" dirty="0"/>
                    </a:p>
                  </a:txBody>
                  <a:tcPr/>
                </a:tc>
                <a:tc hMerge="1">
                  <a:txBody>
                    <a:bodyPr/>
                    <a:lstStyle/>
                    <a:p>
                      <a:endParaRPr lang="en-GB" dirty="0"/>
                    </a:p>
                  </a:txBody>
                  <a:tcPr/>
                </a:tc>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40% with no more than 20% in any one domain and at least 10% in leadership</a:t>
                      </a:r>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4034156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765175"/>
          </a:xfrm>
        </p:spPr>
        <p:txBody>
          <a:bodyPr/>
          <a:lstStyle/>
          <a:p>
            <a:r>
              <a:rPr lang="en-GB" dirty="0"/>
              <a:t>University of Leicester Contribution Map:</a:t>
            </a:r>
            <a:br>
              <a:rPr lang="en-GB" dirty="0"/>
            </a:br>
            <a:r>
              <a:rPr lang="en-GB" dirty="0"/>
              <a:t>Teaching Route</a:t>
            </a:r>
          </a:p>
        </p:txBody>
      </p:sp>
      <p:sp>
        <p:nvSpPr>
          <p:cNvPr id="4" name="TextBox 3"/>
          <p:cNvSpPr txBox="1"/>
          <p:nvPr/>
        </p:nvSpPr>
        <p:spPr>
          <a:xfrm>
            <a:off x="395536" y="1196752"/>
            <a:ext cx="8064896" cy="5724644"/>
          </a:xfrm>
          <a:prstGeom prst="rect">
            <a:avLst/>
          </a:prstGeom>
          <a:noFill/>
        </p:spPr>
        <p:txBody>
          <a:bodyPr wrap="square" rtlCol="0">
            <a:spAutoFit/>
          </a:bodyPr>
          <a:lstStyle/>
          <a:p>
            <a:r>
              <a:rPr lang="en-GB" sz="2000" b="1" dirty="0"/>
              <a:t>Associate Professor (Grade 9) </a:t>
            </a:r>
            <a:r>
              <a:rPr lang="en-GB" sz="2000" dirty="0"/>
              <a:t>– Exemplar Teaching Contributions</a:t>
            </a:r>
          </a:p>
          <a:p>
            <a:endParaRPr lang="en-GB" sz="2000" dirty="0"/>
          </a:p>
          <a:p>
            <a:pPr marL="285750" indent="-285750">
              <a:spcAft>
                <a:spcPts val="600"/>
              </a:spcAft>
              <a:buClr>
                <a:srgbClr val="FF0000"/>
              </a:buClr>
              <a:buFont typeface="Wingdings" panose="05000000000000000000" pitchFamily="2" charset="2"/>
              <a:buChar char="q"/>
            </a:pPr>
            <a:r>
              <a:rPr lang="en-GB" sz="2000" dirty="0"/>
              <a:t>Delivering excellent teaching and student support </a:t>
            </a:r>
          </a:p>
          <a:p>
            <a:pPr marL="285750" indent="-285750">
              <a:spcAft>
                <a:spcPts val="600"/>
              </a:spcAft>
              <a:buClr>
                <a:srgbClr val="FF0000"/>
              </a:buClr>
              <a:buFont typeface="Wingdings" panose="05000000000000000000" pitchFamily="2" charset="2"/>
              <a:buChar char="q"/>
            </a:pPr>
            <a:r>
              <a:rPr lang="en-GB" sz="2000" dirty="0"/>
              <a:t>Leadership at programme level </a:t>
            </a:r>
          </a:p>
          <a:p>
            <a:pPr marL="285750" indent="-285750">
              <a:spcAft>
                <a:spcPts val="600"/>
              </a:spcAft>
              <a:buClr>
                <a:srgbClr val="FF0000"/>
              </a:buClr>
              <a:buFont typeface="Wingdings" panose="05000000000000000000" pitchFamily="2" charset="2"/>
              <a:buChar char="q"/>
            </a:pPr>
            <a:r>
              <a:rPr lang="en-GB" sz="2000" dirty="0"/>
              <a:t>Contribution to quality assurance and enhancement at college and/or university level and engagement in external assessment and review </a:t>
            </a:r>
          </a:p>
          <a:p>
            <a:pPr marL="285750" indent="-285750">
              <a:spcAft>
                <a:spcPts val="600"/>
              </a:spcAft>
              <a:buClr>
                <a:srgbClr val="FF0000"/>
              </a:buClr>
              <a:buFont typeface="Wingdings" panose="05000000000000000000" pitchFamily="2" charset="2"/>
              <a:buChar char="q"/>
            </a:pPr>
            <a:r>
              <a:rPr lang="en-GB" sz="2000" dirty="0"/>
              <a:t>Contribution to scholarship, may include pedagogical research, to underpin innovation at programme level in teaching and assessment practice and/or enhancements of student learning or experience at university level </a:t>
            </a:r>
          </a:p>
          <a:p>
            <a:pPr marL="285750" indent="-285750">
              <a:spcAft>
                <a:spcPts val="600"/>
              </a:spcAft>
              <a:buClr>
                <a:srgbClr val="FF0000"/>
              </a:buClr>
              <a:buFont typeface="Wingdings" panose="05000000000000000000" pitchFamily="2" charset="2"/>
              <a:buChar char="q"/>
            </a:pPr>
            <a:r>
              <a:rPr lang="en-GB" sz="2000" dirty="0"/>
              <a:t>Contributions to national debates and innovation in learning and teaching practice and/or policy </a:t>
            </a:r>
          </a:p>
          <a:p>
            <a:pPr marL="285750" indent="-285750">
              <a:spcAft>
                <a:spcPts val="600"/>
              </a:spcAft>
              <a:buClr>
                <a:srgbClr val="FF0000"/>
              </a:buClr>
              <a:buFont typeface="Wingdings" panose="05000000000000000000" pitchFamily="2" charset="2"/>
              <a:buChar char="q"/>
            </a:pPr>
            <a:r>
              <a:rPr lang="en-GB" sz="2000" dirty="0"/>
              <a:t>External recognition of teaching practice at a senior level </a:t>
            </a:r>
          </a:p>
          <a:p>
            <a:r>
              <a:rPr lang="en-GB" sz="2000" dirty="0"/>
              <a:t>	</a:t>
            </a:r>
          </a:p>
          <a:p>
            <a:r>
              <a:rPr lang="en-GB" dirty="0"/>
              <a:t>	</a:t>
            </a:r>
          </a:p>
          <a:p>
            <a:endParaRPr lang="en-GB" dirty="0"/>
          </a:p>
        </p:txBody>
      </p:sp>
    </p:spTree>
    <p:extLst>
      <p:ext uri="{BB962C8B-B14F-4D97-AF65-F5344CB8AC3E}">
        <p14:creationId xmlns:p14="http://schemas.microsoft.com/office/powerpoint/2010/main" val="3393716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765175"/>
          </a:xfrm>
        </p:spPr>
        <p:txBody>
          <a:bodyPr/>
          <a:lstStyle/>
          <a:p>
            <a:r>
              <a:rPr lang="en-GB" dirty="0"/>
              <a:t>University of Leicester Contribution Map:</a:t>
            </a:r>
            <a:br>
              <a:rPr lang="en-GB" dirty="0"/>
            </a:br>
            <a:r>
              <a:rPr lang="en-GB" dirty="0"/>
              <a:t>Teaching Route</a:t>
            </a:r>
          </a:p>
        </p:txBody>
      </p:sp>
      <p:sp>
        <p:nvSpPr>
          <p:cNvPr id="4" name="TextBox 3"/>
          <p:cNvSpPr txBox="1"/>
          <p:nvPr/>
        </p:nvSpPr>
        <p:spPr>
          <a:xfrm>
            <a:off x="395536" y="1196752"/>
            <a:ext cx="8424936" cy="5801588"/>
          </a:xfrm>
          <a:prstGeom prst="rect">
            <a:avLst/>
          </a:prstGeom>
          <a:noFill/>
        </p:spPr>
        <p:txBody>
          <a:bodyPr wrap="square" rtlCol="0">
            <a:spAutoFit/>
          </a:bodyPr>
          <a:lstStyle/>
          <a:p>
            <a:r>
              <a:rPr lang="en-GB" sz="2000" b="1" dirty="0"/>
              <a:t>Associate Professor (Grade 9) </a:t>
            </a:r>
            <a:r>
              <a:rPr lang="en-GB" sz="2000" dirty="0"/>
              <a:t>– Exemplar Scholarship Contributions</a:t>
            </a:r>
          </a:p>
          <a:p>
            <a:endParaRPr lang="en-GB" sz="2000" dirty="0"/>
          </a:p>
          <a:p>
            <a:endParaRPr lang="en-GB" sz="2000" dirty="0"/>
          </a:p>
          <a:p>
            <a:pPr marL="342900" indent="-342900">
              <a:spcAft>
                <a:spcPts val="600"/>
              </a:spcAft>
              <a:buClr>
                <a:srgbClr val="FF0000"/>
              </a:buClr>
              <a:buFont typeface="Wingdings" panose="05000000000000000000" pitchFamily="2" charset="2"/>
              <a:buChar char="q"/>
            </a:pPr>
            <a:r>
              <a:rPr lang="en-GB" sz="2000" dirty="0"/>
              <a:t>Engagement in scholarship, publication and grant activity that enhances teaching and learning in the discipline and the pedagogical resources of the discipline, including the development of new approaches, texts and learning materials </a:t>
            </a:r>
          </a:p>
          <a:p>
            <a:pPr marL="342900" indent="-342900">
              <a:spcAft>
                <a:spcPts val="600"/>
              </a:spcAft>
              <a:buClr>
                <a:srgbClr val="FF0000"/>
              </a:buClr>
              <a:buFont typeface="Wingdings" panose="05000000000000000000" pitchFamily="2" charset="2"/>
              <a:buChar char="q"/>
            </a:pPr>
            <a:r>
              <a:rPr lang="en-GB" sz="2000" dirty="0"/>
              <a:t>Contribution to the development of scholarship in the discipline (for example through presentations to national and international conferences and contributions to professional practice such as editing, refereeing and reviewing). </a:t>
            </a:r>
          </a:p>
          <a:p>
            <a:pPr marL="342900" indent="-342900">
              <a:spcAft>
                <a:spcPts val="600"/>
              </a:spcAft>
              <a:buClr>
                <a:srgbClr val="FF0000"/>
              </a:buClr>
              <a:buFont typeface="Wingdings" panose="05000000000000000000" pitchFamily="2" charset="2"/>
              <a:buChar char="q"/>
            </a:pPr>
            <a:r>
              <a:rPr lang="en-GB" sz="2000" dirty="0"/>
              <a:t>A record of continued successful supervision of research students </a:t>
            </a:r>
          </a:p>
          <a:p>
            <a:r>
              <a:rPr lang="en-GB" sz="2000" dirty="0"/>
              <a:t>	</a:t>
            </a:r>
          </a:p>
          <a:p>
            <a:endParaRPr lang="en-GB" sz="2000" dirty="0"/>
          </a:p>
          <a:p>
            <a:r>
              <a:rPr lang="en-GB" sz="2000" dirty="0"/>
              <a:t>	</a:t>
            </a:r>
          </a:p>
          <a:p>
            <a:r>
              <a:rPr lang="en-GB" sz="2000" dirty="0"/>
              <a:t>	</a:t>
            </a:r>
          </a:p>
          <a:p>
            <a:r>
              <a:rPr lang="en-GB" dirty="0"/>
              <a:t>	</a:t>
            </a:r>
          </a:p>
          <a:p>
            <a:endParaRPr lang="en-GB" dirty="0"/>
          </a:p>
        </p:txBody>
      </p:sp>
    </p:spTree>
    <p:extLst>
      <p:ext uri="{BB962C8B-B14F-4D97-AF65-F5344CB8AC3E}">
        <p14:creationId xmlns:p14="http://schemas.microsoft.com/office/powerpoint/2010/main" val="1208187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765175"/>
          </a:xfrm>
        </p:spPr>
        <p:txBody>
          <a:bodyPr/>
          <a:lstStyle/>
          <a:p>
            <a:r>
              <a:rPr lang="en-GB" dirty="0"/>
              <a:t>(Some of the) Challenges</a:t>
            </a:r>
          </a:p>
        </p:txBody>
      </p:sp>
      <p:sp>
        <p:nvSpPr>
          <p:cNvPr id="3" name="Content Placeholder 2"/>
          <p:cNvSpPr>
            <a:spLocks noGrp="1"/>
          </p:cNvSpPr>
          <p:nvPr>
            <p:ph idx="1"/>
          </p:nvPr>
        </p:nvSpPr>
        <p:spPr>
          <a:xfrm>
            <a:off x="457200" y="1196752"/>
            <a:ext cx="8229600" cy="4790107"/>
          </a:xfrm>
        </p:spPr>
        <p:txBody>
          <a:bodyPr/>
          <a:lstStyle/>
          <a:p>
            <a:r>
              <a:rPr lang="en-GB" sz="2400" dirty="0"/>
              <a:t>Establishing a viable, credible promotion framework</a:t>
            </a:r>
          </a:p>
          <a:p>
            <a:pPr lvl="1"/>
            <a:r>
              <a:rPr lang="en-GB" sz="2200" dirty="0"/>
              <a:t>Research, REF, scholarship?</a:t>
            </a:r>
          </a:p>
          <a:p>
            <a:pPr lvl="1"/>
            <a:r>
              <a:rPr lang="en-GB" sz="2200" dirty="0"/>
              <a:t>Reputational reach – national/international?</a:t>
            </a:r>
          </a:p>
          <a:p>
            <a:r>
              <a:rPr lang="en-GB" sz="2400" dirty="0"/>
              <a:t>Institutional cultures</a:t>
            </a:r>
          </a:p>
          <a:p>
            <a:pPr lvl="1"/>
            <a:r>
              <a:rPr lang="en-GB" sz="2200" dirty="0"/>
              <a:t>Equity of esteem</a:t>
            </a:r>
          </a:p>
          <a:p>
            <a:pPr lvl="1"/>
            <a:r>
              <a:rPr lang="en-GB" sz="2200" dirty="0"/>
              <a:t>Belief in the </a:t>
            </a:r>
            <a:r>
              <a:rPr lang="en-GB" sz="2200" dirty="0" smtClean="0"/>
              <a:t>system</a:t>
            </a:r>
          </a:p>
          <a:p>
            <a:pPr lvl="1"/>
            <a:r>
              <a:rPr lang="en-GB" sz="2200" dirty="0" smtClean="0"/>
              <a:t>Importance of role models</a:t>
            </a:r>
            <a:endParaRPr lang="en-GB" sz="2200" dirty="0"/>
          </a:p>
          <a:p>
            <a:r>
              <a:rPr lang="en-GB" sz="2400" dirty="0"/>
              <a:t>The gatekeepers</a:t>
            </a:r>
          </a:p>
          <a:p>
            <a:pPr lvl="1"/>
            <a:r>
              <a:rPr lang="en-GB" sz="2200" dirty="0"/>
              <a:t>Role of Heads of Department, Deans </a:t>
            </a:r>
            <a:r>
              <a:rPr lang="en-GB" sz="2200" dirty="0" err="1"/>
              <a:t>etc</a:t>
            </a:r>
            <a:endParaRPr lang="en-GB" sz="2200" dirty="0"/>
          </a:p>
          <a:p>
            <a:r>
              <a:rPr lang="en-GB" sz="2400" dirty="0"/>
              <a:t>Promotion panel composition</a:t>
            </a:r>
          </a:p>
          <a:p>
            <a:pPr lvl="1"/>
            <a:r>
              <a:rPr lang="en-GB" sz="2200" dirty="0"/>
              <a:t>L &amp; T Specialists</a:t>
            </a:r>
          </a:p>
          <a:p>
            <a:pPr lvl="1"/>
            <a:r>
              <a:rPr lang="en-GB" sz="2200" dirty="0"/>
              <a:t>Panel training</a:t>
            </a:r>
          </a:p>
          <a:p>
            <a:pPr marL="457200" lvl="1" indent="0">
              <a:buNone/>
            </a:pPr>
            <a:endParaRPr lang="en-GB" dirty="0"/>
          </a:p>
          <a:p>
            <a:endParaRPr lang="en-GB" dirty="0"/>
          </a:p>
          <a:p>
            <a:endParaRPr lang="en-GB" dirty="0"/>
          </a:p>
        </p:txBody>
      </p:sp>
    </p:spTree>
    <p:extLst>
      <p:ext uri="{BB962C8B-B14F-4D97-AF65-F5344CB8AC3E}">
        <p14:creationId xmlns:p14="http://schemas.microsoft.com/office/powerpoint/2010/main" val="177447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Teaching Excellence &amp; the Career Map</a:t>
            </a:r>
          </a:p>
        </p:txBody>
      </p:sp>
      <p:pic>
        <p:nvPicPr>
          <p:cNvPr id="1026" name="Picture 2" descr="https://s-media-cache-ak0.pinimg.com/236x/69/ea/d0/69ead021df8f1fe11129cc08055664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988842"/>
            <a:ext cx="5179654" cy="3840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4699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6"/>
            <a:ext cx="8229600" cy="765175"/>
          </a:xfrm>
        </p:spPr>
        <p:txBody>
          <a:bodyPr/>
          <a:lstStyle/>
          <a:p>
            <a:r>
              <a:rPr lang="en-GB" sz="2800" dirty="0"/>
              <a:t>Teaching Excellence &amp; the Career Map</a:t>
            </a:r>
          </a:p>
        </p:txBody>
      </p:sp>
      <p:sp>
        <p:nvSpPr>
          <p:cNvPr id="3" name="Content Placeholder 2"/>
          <p:cNvSpPr>
            <a:spLocks noGrp="1"/>
          </p:cNvSpPr>
          <p:nvPr>
            <p:ph idx="1"/>
          </p:nvPr>
        </p:nvSpPr>
        <p:spPr>
          <a:xfrm>
            <a:off x="457200" y="1735239"/>
            <a:ext cx="8229600" cy="4790107"/>
          </a:xfrm>
        </p:spPr>
        <p:txBody>
          <a:bodyPr/>
          <a:lstStyle/>
          <a:p>
            <a:pPr marL="0" indent="0">
              <a:buNone/>
            </a:pPr>
            <a:r>
              <a:rPr lang="en-GB" sz="2400" i="1" dirty="0">
                <a:solidFill>
                  <a:schemeClr val="tx1">
                    <a:lumMod val="75000"/>
                  </a:schemeClr>
                </a:solidFill>
                <a:latin typeface="Calibri" pitchFamily="34" charset="0"/>
              </a:rPr>
              <a:t>‘In the past, rewards in higher education – particularly promotion – have been linked much more closely to research than to teaching. Indeed, teaching has been seen by some as an extra source of income to support the main business of research, rather than recognised as a valuable and high-status career in its own right. This is a situation that cannot continue. Institutions must properly reward their best teaching staff; and all those who teach must take their task seriously.’</a:t>
            </a:r>
            <a:r>
              <a:rPr lang="en-US" sz="2400" i="1" dirty="0">
                <a:solidFill>
                  <a:schemeClr val="tx1">
                    <a:lumMod val="75000"/>
                  </a:schemeClr>
                </a:solidFill>
                <a:latin typeface="Calibri" pitchFamily="34" charset="0"/>
              </a:rPr>
              <a:t> </a:t>
            </a:r>
          </a:p>
          <a:p>
            <a:pPr marL="0" indent="0">
              <a:buNone/>
            </a:pPr>
            <a:r>
              <a:rPr lang="en-GB" sz="1800" dirty="0">
                <a:solidFill>
                  <a:schemeClr val="tx1">
                    <a:lumMod val="75000"/>
                  </a:schemeClr>
                </a:solidFill>
                <a:latin typeface="Calibri" pitchFamily="34" charset="0"/>
              </a:rPr>
              <a:t>The Future of Higher Education (DfES White Paper, 2003)</a:t>
            </a:r>
            <a:endParaRPr lang="en-US" sz="1800" dirty="0">
              <a:solidFill>
                <a:schemeClr val="tx1">
                  <a:lumMod val="75000"/>
                </a:schemeClr>
              </a:solidFill>
              <a:latin typeface="Calibri" pitchFamily="34" charset="0"/>
            </a:endParaRPr>
          </a:p>
          <a:p>
            <a:endParaRPr lang="en-GB" dirty="0">
              <a:solidFill>
                <a:schemeClr val="tx1">
                  <a:lumMod val="75000"/>
                </a:schemeClr>
              </a:solidFill>
            </a:endParaRPr>
          </a:p>
        </p:txBody>
      </p:sp>
    </p:spTree>
    <p:extLst>
      <p:ext uri="{BB962C8B-B14F-4D97-AF65-F5344CB8AC3E}">
        <p14:creationId xmlns:p14="http://schemas.microsoft.com/office/powerpoint/2010/main" val="2267347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559" y="116634"/>
            <a:ext cx="8229600" cy="765175"/>
          </a:xfrm>
        </p:spPr>
        <p:txBody>
          <a:bodyPr/>
          <a:lstStyle/>
          <a:p>
            <a:r>
              <a:rPr lang="en-GB" sz="2800" dirty="0"/>
              <a:t>Teaching Excellence &amp; the Career Map</a:t>
            </a:r>
          </a:p>
        </p:txBody>
      </p:sp>
      <p:sp>
        <p:nvSpPr>
          <p:cNvPr id="3" name="Content Placeholder 2"/>
          <p:cNvSpPr>
            <a:spLocks noGrp="1"/>
          </p:cNvSpPr>
          <p:nvPr>
            <p:ph idx="1"/>
          </p:nvPr>
        </p:nvSpPr>
        <p:spPr>
          <a:xfrm>
            <a:off x="492666" y="1268760"/>
            <a:ext cx="8229600" cy="4536502"/>
          </a:xfrm>
        </p:spPr>
        <p:txBody>
          <a:bodyPr/>
          <a:lstStyle/>
          <a:p>
            <a:pPr marL="0" indent="0">
              <a:buNone/>
            </a:pPr>
            <a:r>
              <a:rPr lang="en-GB" sz="2400" i="1" dirty="0">
                <a:latin typeface="Calibri" panose="020F0502020204030204" pitchFamily="34" charset="0"/>
              </a:rPr>
              <a:t>‘For too long, teaching has been the poor cousin of research. Skewed incentives have led to a progressive decline in the relative status of teaching as an activity.’</a:t>
            </a:r>
          </a:p>
          <a:p>
            <a:pPr marL="0" indent="0">
              <a:buNone/>
            </a:pPr>
            <a:r>
              <a:rPr lang="en-GB" sz="2400" dirty="0">
                <a:latin typeface="Calibri" panose="020F0502020204030204" pitchFamily="34" charset="0"/>
              </a:rPr>
              <a:t>‘</a:t>
            </a:r>
            <a:r>
              <a:rPr lang="en-GB" sz="2400" i="1" dirty="0">
                <a:latin typeface="Calibri" panose="020F0502020204030204" pitchFamily="34" charset="0"/>
              </a:rPr>
              <a:t>Teaching excellence matters, not only for students and taxpayers, but also for those who care about social mobility, since we will not truly begin to reduce inequality unless more students fulfil their aspirations and progress on into their chosen careers. Excellent teaching needs to flourish across the sector; lacklustre teaching and unacceptable variability in quality need to be addressed.’</a:t>
            </a:r>
          </a:p>
          <a:p>
            <a:pPr marL="0" indent="0">
              <a:buNone/>
            </a:pPr>
            <a:r>
              <a:rPr lang="en-GB" sz="1800" dirty="0">
                <a:latin typeface="Calibri" panose="020F0502020204030204" pitchFamily="34" charset="0"/>
              </a:rPr>
              <a:t>Success as a Knowledge Economy: Teaching Excellence, Social Mobility and Student Choice. BIS-16-265; May 2016, paras 23 &amp; 26 </a:t>
            </a:r>
          </a:p>
        </p:txBody>
      </p:sp>
    </p:spTree>
    <p:extLst>
      <p:ext uri="{BB962C8B-B14F-4D97-AF65-F5344CB8AC3E}">
        <p14:creationId xmlns:p14="http://schemas.microsoft.com/office/powerpoint/2010/main" val="3389399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765175"/>
          </a:xfrm>
        </p:spPr>
        <p:txBody>
          <a:bodyPr/>
          <a:lstStyle/>
          <a:p>
            <a:r>
              <a:rPr lang="en-GB" dirty="0"/>
              <a:t>Teaching Excellence &amp; the Career Map</a:t>
            </a:r>
          </a:p>
        </p:txBody>
      </p:sp>
      <p:sp>
        <p:nvSpPr>
          <p:cNvPr id="7" name="Content Placeholder 2"/>
          <p:cNvSpPr>
            <a:spLocks noGrp="1"/>
          </p:cNvSpPr>
          <p:nvPr>
            <p:ph idx="1"/>
          </p:nvPr>
        </p:nvSpPr>
        <p:spPr>
          <a:xfrm>
            <a:off x="609600" y="1447204"/>
            <a:ext cx="8077200" cy="4790107"/>
          </a:xfrm>
        </p:spPr>
        <p:txBody>
          <a:bodyPr/>
          <a:lstStyle/>
          <a:p>
            <a:pPr marL="0" indent="0">
              <a:buNone/>
            </a:pPr>
            <a:r>
              <a:rPr lang="en-GB" sz="2800" dirty="0"/>
              <a:t>‘</a:t>
            </a:r>
            <a:r>
              <a:rPr lang="en-GB" sz="2800" i="1" dirty="0"/>
              <a:t>For too long, institutional incentives have led universities to prioritise research performance over teaching and learning outcomes. </a:t>
            </a:r>
          </a:p>
          <a:p>
            <a:pPr marL="0" indent="0">
              <a:buNone/>
            </a:pPr>
            <a:r>
              <a:rPr lang="en-GB" sz="2800" i="1" dirty="0"/>
              <a:t>The TEF puts in place new reputational and financial incentives to correct this imbalance by assessing universities on the quality of the student experience, teaching standards and the role of providers in securing good outcomes for graduates.’</a:t>
            </a:r>
          </a:p>
          <a:p>
            <a:pPr marL="0" indent="0">
              <a:buNone/>
            </a:pPr>
            <a:endParaRPr lang="en-GB" sz="2800" i="1" dirty="0"/>
          </a:p>
          <a:p>
            <a:pPr marL="0" indent="0">
              <a:buNone/>
            </a:pPr>
            <a:r>
              <a:rPr lang="en-GB" sz="2800" dirty="0"/>
              <a:t>Jo Johnson July 2017</a:t>
            </a:r>
          </a:p>
        </p:txBody>
      </p:sp>
    </p:spTree>
    <p:extLst>
      <p:ext uri="{BB962C8B-B14F-4D97-AF65-F5344CB8AC3E}">
        <p14:creationId xmlns:p14="http://schemas.microsoft.com/office/powerpoint/2010/main" val="2760217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8217" y="1700808"/>
            <a:ext cx="8604250" cy="3539430"/>
          </a:xfrm>
          <a:prstGeom prst="rect">
            <a:avLst/>
          </a:prstGeom>
        </p:spPr>
        <p:txBody>
          <a:bodyPr wrap="square">
            <a:spAutoFit/>
          </a:bodyPr>
          <a:lstStyle/>
          <a:p>
            <a:r>
              <a:rPr lang="en-GB" sz="2800" i="1" dirty="0">
                <a:latin typeface="+mn-lt"/>
              </a:rPr>
              <a:t>The mission of higher education includes the</a:t>
            </a:r>
          </a:p>
          <a:p>
            <a:r>
              <a:rPr lang="en-GB" sz="2800" i="1" dirty="0">
                <a:latin typeface="+mn-lt"/>
              </a:rPr>
              <a:t>promotion of excellence in research and teaching.</a:t>
            </a:r>
          </a:p>
          <a:p>
            <a:r>
              <a:rPr lang="en-GB" sz="2800" i="1" dirty="0">
                <a:latin typeface="+mn-lt"/>
              </a:rPr>
              <a:t>However, it is widely recognised that the systems</a:t>
            </a:r>
          </a:p>
          <a:p>
            <a:r>
              <a:rPr lang="en-GB" sz="2800" i="1" dirty="0">
                <a:latin typeface="+mn-lt"/>
              </a:rPr>
              <a:t>by which academic staff are evaluated and rewarded</a:t>
            </a:r>
          </a:p>
          <a:p>
            <a:r>
              <a:rPr lang="en-GB" sz="2800" i="1" dirty="0">
                <a:latin typeface="+mn-lt"/>
              </a:rPr>
              <a:t>focus primarily on their research performance.</a:t>
            </a:r>
          </a:p>
          <a:p>
            <a:endParaRPr lang="en-GB" sz="2800" dirty="0">
              <a:latin typeface="+mn-lt"/>
            </a:endParaRPr>
          </a:p>
          <a:p>
            <a:endParaRPr lang="en-GB" sz="2800" dirty="0">
              <a:latin typeface="+mn-lt"/>
            </a:endParaRPr>
          </a:p>
          <a:p>
            <a:r>
              <a:rPr lang="en-GB" sz="2800" dirty="0">
                <a:latin typeface="+mn-lt"/>
              </a:rPr>
              <a:t>Royal Academy of Engineering 2018</a:t>
            </a:r>
          </a:p>
        </p:txBody>
      </p:sp>
      <p:sp>
        <p:nvSpPr>
          <p:cNvPr id="3" name="Rectangle 2"/>
          <p:cNvSpPr/>
          <p:nvPr/>
        </p:nvSpPr>
        <p:spPr>
          <a:xfrm>
            <a:off x="488217" y="332656"/>
            <a:ext cx="7267759" cy="584775"/>
          </a:xfrm>
          <a:prstGeom prst="rect">
            <a:avLst/>
          </a:prstGeom>
        </p:spPr>
        <p:txBody>
          <a:bodyPr wrap="none">
            <a:spAutoFit/>
          </a:bodyPr>
          <a:lstStyle/>
          <a:p>
            <a:r>
              <a:rPr lang="en-GB" sz="3200" dirty="0">
                <a:solidFill>
                  <a:schemeClr val="accent1"/>
                </a:solidFill>
                <a:latin typeface="+mj-lt"/>
              </a:rPr>
              <a:t>Teaching Excellence &amp; the Career Map</a:t>
            </a:r>
          </a:p>
        </p:txBody>
      </p:sp>
    </p:spTree>
    <p:extLst>
      <p:ext uri="{BB962C8B-B14F-4D97-AF65-F5344CB8AC3E}">
        <p14:creationId xmlns:p14="http://schemas.microsoft.com/office/powerpoint/2010/main" val="2673845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31707"/>
          <a:stretch/>
        </p:blipFill>
        <p:spPr>
          <a:xfrm>
            <a:off x="107504" y="1340768"/>
            <a:ext cx="9036496" cy="4968552"/>
          </a:xfrm>
          <a:prstGeom prst="rect">
            <a:avLst/>
          </a:prstGeom>
        </p:spPr>
      </p:pic>
      <p:sp>
        <p:nvSpPr>
          <p:cNvPr id="3" name="TextBox 2"/>
          <p:cNvSpPr txBox="1"/>
          <p:nvPr/>
        </p:nvSpPr>
        <p:spPr>
          <a:xfrm>
            <a:off x="35498" y="6381328"/>
            <a:ext cx="3916521" cy="369332"/>
          </a:xfrm>
          <a:prstGeom prst="rect">
            <a:avLst/>
          </a:prstGeom>
          <a:noFill/>
        </p:spPr>
        <p:txBody>
          <a:bodyPr wrap="none" rtlCol="0">
            <a:spAutoFit/>
          </a:bodyPr>
          <a:lstStyle/>
          <a:p>
            <a:r>
              <a:rPr lang="en-GB" dirty="0"/>
              <a:t>Royal Academy of Engineering 2015</a:t>
            </a:r>
          </a:p>
        </p:txBody>
      </p:sp>
      <p:sp>
        <p:nvSpPr>
          <p:cNvPr id="4" name="Rectangle 3"/>
          <p:cNvSpPr/>
          <p:nvPr/>
        </p:nvSpPr>
        <p:spPr>
          <a:xfrm>
            <a:off x="251520" y="22211"/>
            <a:ext cx="8712968" cy="584775"/>
          </a:xfrm>
          <a:prstGeom prst="rect">
            <a:avLst/>
          </a:prstGeom>
        </p:spPr>
        <p:txBody>
          <a:bodyPr wrap="square">
            <a:spAutoFit/>
          </a:bodyPr>
          <a:lstStyle/>
          <a:p>
            <a:r>
              <a:rPr lang="en-GB" sz="3200" dirty="0">
                <a:solidFill>
                  <a:schemeClr val="accent1"/>
                </a:solidFill>
                <a:latin typeface="+mj-lt"/>
              </a:rPr>
              <a:t>Teaching Excellence &amp; the Career Map</a:t>
            </a:r>
          </a:p>
        </p:txBody>
      </p:sp>
    </p:spTree>
    <p:extLst>
      <p:ext uri="{BB962C8B-B14F-4D97-AF65-F5344CB8AC3E}">
        <p14:creationId xmlns:p14="http://schemas.microsoft.com/office/powerpoint/2010/main" val="3536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4"/>
            <a:ext cx="8229600" cy="765175"/>
          </a:xfrm>
        </p:spPr>
        <p:txBody>
          <a:bodyPr/>
          <a:lstStyle/>
          <a:p>
            <a:r>
              <a:rPr lang="en-GB" sz="2800" dirty="0"/>
              <a:t>Teaching Excellence &amp; the Career Map</a:t>
            </a:r>
          </a:p>
        </p:txBody>
      </p:sp>
      <p:graphicFrame>
        <p:nvGraphicFramePr>
          <p:cNvPr id="5" name="Chart 4"/>
          <p:cNvGraphicFramePr/>
          <p:nvPr>
            <p:extLst>
              <p:ext uri="{D42A27DB-BD31-4B8C-83A1-F6EECF244321}">
                <p14:modId xmlns:p14="http://schemas.microsoft.com/office/powerpoint/2010/main" val="938943485"/>
              </p:ext>
            </p:extLst>
          </p:nvPr>
        </p:nvGraphicFramePr>
        <p:xfrm>
          <a:off x="755576" y="1397000"/>
          <a:ext cx="6864424" cy="484031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11560" y="6453336"/>
            <a:ext cx="4070410" cy="369332"/>
          </a:xfrm>
          <a:prstGeom prst="rect">
            <a:avLst/>
          </a:prstGeom>
          <a:noFill/>
        </p:spPr>
        <p:txBody>
          <a:bodyPr wrap="none" rtlCol="0">
            <a:spAutoFit/>
          </a:bodyPr>
          <a:lstStyle/>
          <a:p>
            <a:r>
              <a:rPr lang="en-GB" dirty="0"/>
              <a:t>Royal Academy of Engineering (2015)</a:t>
            </a:r>
          </a:p>
        </p:txBody>
      </p:sp>
    </p:spTree>
    <p:extLst>
      <p:ext uri="{BB962C8B-B14F-4D97-AF65-F5344CB8AC3E}">
        <p14:creationId xmlns:p14="http://schemas.microsoft.com/office/powerpoint/2010/main" val="3851850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1"/>
            <a:ext cx="8229600" cy="765175"/>
          </a:xfrm>
        </p:spPr>
        <p:txBody>
          <a:bodyPr/>
          <a:lstStyle/>
          <a:p>
            <a:r>
              <a:rPr lang="en-GB" sz="2800" dirty="0"/>
              <a:t>Teaching Excellence &amp; the Career Map</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857097015"/>
              </p:ext>
            </p:extLst>
          </p:nvPr>
        </p:nvGraphicFramePr>
        <p:xfrm>
          <a:off x="457200" y="980728"/>
          <a:ext cx="8229600" cy="4570966"/>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4573" y="5688414"/>
            <a:ext cx="9366667" cy="369332"/>
          </a:xfrm>
          <a:prstGeom prst="rect">
            <a:avLst/>
          </a:prstGeom>
          <a:noFill/>
        </p:spPr>
        <p:txBody>
          <a:bodyPr wrap="none" rtlCol="0">
            <a:spAutoFit/>
          </a:bodyPr>
          <a:lstStyle/>
          <a:p>
            <a:r>
              <a:rPr lang="en-GB" dirty="0"/>
              <a:t>Improving the status and valuation of teaching in the careers of UK academics (2014).  </a:t>
            </a:r>
          </a:p>
        </p:txBody>
      </p:sp>
      <p:pic>
        <p:nvPicPr>
          <p:cNvPr id="11" name="Picture 10"/>
          <p:cNvPicPr>
            <a:picLocks noChangeAspect="1"/>
          </p:cNvPicPr>
          <p:nvPr/>
        </p:nvPicPr>
        <p:blipFill>
          <a:blip r:embed="rId3"/>
          <a:stretch>
            <a:fillRect/>
          </a:stretch>
        </p:blipFill>
        <p:spPr>
          <a:xfrm>
            <a:off x="4573" y="6370962"/>
            <a:ext cx="2119157" cy="491076"/>
          </a:xfrm>
          <a:prstGeom prst="rect">
            <a:avLst/>
          </a:prstGeom>
        </p:spPr>
      </p:pic>
      <p:pic>
        <p:nvPicPr>
          <p:cNvPr id="12" name="Picture 11"/>
          <p:cNvPicPr>
            <a:picLocks noChangeAspect="1"/>
          </p:cNvPicPr>
          <p:nvPr/>
        </p:nvPicPr>
        <p:blipFill>
          <a:blip r:embed="rId4"/>
          <a:stretch>
            <a:fillRect/>
          </a:stretch>
        </p:blipFill>
        <p:spPr>
          <a:xfrm>
            <a:off x="2251580" y="6309320"/>
            <a:ext cx="1600340" cy="550388"/>
          </a:xfrm>
          <a:prstGeom prst="rect">
            <a:avLst/>
          </a:prstGeom>
        </p:spPr>
      </p:pic>
      <p:pic>
        <p:nvPicPr>
          <p:cNvPr id="13" name="Picture 12"/>
          <p:cNvPicPr>
            <a:picLocks noChangeAspect="1"/>
          </p:cNvPicPr>
          <p:nvPr/>
        </p:nvPicPr>
        <p:blipFill>
          <a:blip r:embed="rId5"/>
          <a:stretch>
            <a:fillRect/>
          </a:stretch>
        </p:blipFill>
        <p:spPr>
          <a:xfrm>
            <a:off x="3955464" y="6282714"/>
            <a:ext cx="1192600" cy="575287"/>
          </a:xfrm>
          <a:prstGeom prst="rect">
            <a:avLst/>
          </a:prstGeom>
        </p:spPr>
      </p:pic>
      <p:pic>
        <p:nvPicPr>
          <p:cNvPr id="14" name="Picture 13"/>
          <p:cNvPicPr>
            <a:picLocks noChangeAspect="1"/>
          </p:cNvPicPr>
          <p:nvPr/>
        </p:nvPicPr>
        <p:blipFill>
          <a:blip r:embed="rId6"/>
          <a:stretch>
            <a:fillRect/>
          </a:stretch>
        </p:blipFill>
        <p:spPr>
          <a:xfrm>
            <a:off x="5220074" y="6306612"/>
            <a:ext cx="1428003" cy="504249"/>
          </a:xfrm>
          <a:prstGeom prst="rect">
            <a:avLst/>
          </a:prstGeom>
        </p:spPr>
      </p:pic>
      <p:sp>
        <p:nvSpPr>
          <p:cNvPr id="15" name="TextBox 14"/>
          <p:cNvSpPr txBox="1"/>
          <p:nvPr/>
        </p:nvSpPr>
        <p:spPr>
          <a:xfrm>
            <a:off x="1432004" y="764704"/>
            <a:ext cx="5156220" cy="369332"/>
          </a:xfrm>
          <a:prstGeom prst="rect">
            <a:avLst/>
          </a:prstGeom>
          <a:noFill/>
        </p:spPr>
        <p:txBody>
          <a:bodyPr wrap="none" rtlCol="0">
            <a:spAutoFit/>
          </a:bodyPr>
          <a:lstStyle/>
          <a:p>
            <a:r>
              <a:rPr lang="en-GB" dirty="0"/>
              <a:t>Perceptions of academic staff in the life sciences</a:t>
            </a:r>
          </a:p>
        </p:txBody>
      </p:sp>
    </p:spTree>
    <p:extLst>
      <p:ext uri="{BB962C8B-B14F-4D97-AF65-F5344CB8AC3E}">
        <p14:creationId xmlns:p14="http://schemas.microsoft.com/office/powerpoint/2010/main" val="1824827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ER-developments-TC">
  <a:themeElements>
    <a:clrScheme name="Custom 41">
      <a:dk1>
        <a:srgbClr val="595959"/>
      </a:dk1>
      <a:lt1>
        <a:srgbClr val="FFFFFF"/>
      </a:lt1>
      <a:dk2>
        <a:srgbClr val="008CA8"/>
      </a:dk2>
      <a:lt2>
        <a:srgbClr val="FDE6AB"/>
      </a:lt2>
      <a:accent1>
        <a:srgbClr val="008CA8"/>
      </a:accent1>
      <a:accent2>
        <a:srgbClr val="26A699"/>
      </a:accent2>
      <a:accent3>
        <a:srgbClr val="60295E"/>
      </a:accent3>
      <a:accent4>
        <a:srgbClr val="D94242"/>
      </a:accent4>
      <a:accent5>
        <a:srgbClr val="8EB831"/>
      </a:accent5>
      <a:accent6>
        <a:srgbClr val="000000"/>
      </a:accent6>
      <a:hlink>
        <a:srgbClr val="004E77"/>
      </a:hlink>
      <a:folHlink>
        <a:srgbClr val="238FA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ER-developments-TC</Template>
  <TotalTime>19867</TotalTime>
  <Words>1188</Words>
  <Application>Microsoft Office PowerPoint</Application>
  <PresentationFormat>On-screen Show (4:3)</PresentationFormat>
  <Paragraphs>182</Paragraphs>
  <Slides>27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Adobe Caslon Pro</vt:lpstr>
      <vt:lpstr>Arial</vt:lpstr>
      <vt:lpstr>Calibri</vt:lpstr>
      <vt:lpstr>Trebuchet MS</vt:lpstr>
      <vt:lpstr>Wingdings</vt:lpstr>
      <vt:lpstr>ER-developments-TC</vt:lpstr>
      <vt:lpstr>Teaching Excellence &amp; the Career Map</vt:lpstr>
      <vt:lpstr>Teaching Excellence &amp; the Career Map</vt:lpstr>
      <vt:lpstr>Teaching Excellence &amp; the Career Map</vt:lpstr>
      <vt:lpstr>Teaching Excellence &amp; the Career Map</vt:lpstr>
      <vt:lpstr>Teaching Excellence &amp; the Career Map</vt:lpstr>
      <vt:lpstr>PowerPoint Presentation</vt:lpstr>
      <vt:lpstr>PowerPoint Presentation</vt:lpstr>
      <vt:lpstr>Teaching Excellence &amp; the Career Map</vt:lpstr>
      <vt:lpstr>Teaching Excellence &amp; the Career Map</vt:lpstr>
      <vt:lpstr>Teaching Excellence &amp; the Career Map</vt:lpstr>
      <vt:lpstr>Teaching Excellence &amp; the Career Map</vt:lpstr>
      <vt:lpstr>Teaching Excellence &amp; the Career Map</vt:lpstr>
      <vt:lpstr>Teaching Excellence &amp; the Career Map</vt:lpstr>
      <vt:lpstr>Teaching Excellence &amp; the Career Map</vt:lpstr>
      <vt:lpstr>Teaching Excellence &amp; the Career Map</vt:lpstr>
      <vt:lpstr>Teaching Excellence &amp; the Career Map -  Spheres of Impact</vt:lpstr>
      <vt:lpstr>Teaching Excellence &amp; the Career Map -  Levels of Evidence</vt:lpstr>
      <vt:lpstr>Teaching Excellence &amp; the Career Map</vt:lpstr>
      <vt:lpstr>Teaching Excellence &amp; the Career Map</vt:lpstr>
      <vt:lpstr>Teaching Excellence &amp; the Career Map</vt:lpstr>
      <vt:lpstr>University of Leicester Contribution Map for Promotion </vt:lpstr>
      <vt:lpstr>University of Leicester Contribution Map: Teaching &amp; Research Route</vt:lpstr>
      <vt:lpstr>University of Leicester Contribution Map: Teaching Route</vt:lpstr>
      <vt:lpstr>University of Leicester Contribution Map: Teaching Route</vt:lpstr>
      <vt:lpstr>University of Leicester Contribution Map: Teaching Route</vt:lpstr>
      <vt:lpstr>(Some of the) Challenges</vt:lpstr>
      <vt:lpstr>Teaching Excellence &amp; the Career Map</vt:lpstr>
    </vt:vector>
  </TitlesOfParts>
  <Company>University of Leicester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tfc7</dc:creator>
  <cp:lastModifiedBy>Scott, Jon (Prof.)</cp:lastModifiedBy>
  <cp:revision>245</cp:revision>
  <cp:lastPrinted>2015-09-14T09:46:00Z</cp:lastPrinted>
  <dcterms:created xsi:type="dcterms:W3CDTF">2015-05-27T09:20:35Z</dcterms:created>
  <dcterms:modified xsi:type="dcterms:W3CDTF">2018-07-05T08:36:05Z</dcterms:modified>
</cp:coreProperties>
</file>