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060" r:id="rId1"/>
  </p:sldMasterIdLst>
  <p:notesMasterIdLst>
    <p:notesMasterId r:id="rId23"/>
  </p:notesMasterIdLst>
  <p:handoutMasterIdLst>
    <p:handoutMasterId r:id="rId24"/>
  </p:handoutMasterIdLst>
  <p:sldIdLst>
    <p:sldId id="374" r:id="rId2"/>
    <p:sldId id="401" r:id="rId3"/>
    <p:sldId id="382" r:id="rId4"/>
    <p:sldId id="402" r:id="rId5"/>
    <p:sldId id="405" r:id="rId6"/>
    <p:sldId id="404" r:id="rId7"/>
    <p:sldId id="383" r:id="rId8"/>
    <p:sldId id="384" r:id="rId9"/>
    <p:sldId id="385" r:id="rId10"/>
    <p:sldId id="386" r:id="rId11"/>
    <p:sldId id="396" r:id="rId12"/>
    <p:sldId id="387" r:id="rId13"/>
    <p:sldId id="403" r:id="rId14"/>
    <p:sldId id="408" r:id="rId15"/>
    <p:sldId id="389" r:id="rId16"/>
    <p:sldId id="390" r:id="rId17"/>
    <p:sldId id="393" r:id="rId18"/>
    <p:sldId id="394" r:id="rId19"/>
    <p:sldId id="398" r:id="rId20"/>
    <p:sldId id="399" r:id="rId21"/>
    <p:sldId id="407" r:id="rId22"/>
  </p:sldIdLst>
  <p:sldSz cx="9144000" cy="6858000" type="screen4x3"/>
  <p:notesSz cx="6669088" cy="9928225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6E6E6F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528">
          <p15:clr>
            <a:srgbClr val="A4A3A4"/>
          </p15:clr>
        </p15:guide>
        <p15:guide id="3" pos="52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thery, Henry J F" initials="RHJ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04"/>
    <a:srgbClr val="FFFFFF"/>
    <a:srgbClr val="FF6600"/>
    <a:srgbClr val="FF9933"/>
    <a:srgbClr val="6E6E6F"/>
    <a:srgbClr val="1B0807"/>
    <a:srgbClr val="DC0217"/>
    <a:srgbClr val="FFCC00"/>
    <a:srgbClr val="4B4F55"/>
    <a:srgbClr val="C2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87660" autoAdjust="0"/>
  </p:normalViewPr>
  <p:slideViewPr>
    <p:cSldViewPr>
      <p:cViewPr varScale="1">
        <p:scale>
          <a:sx n="87" d="100"/>
          <a:sy n="87" d="100"/>
        </p:scale>
        <p:origin x="102" y="132"/>
      </p:cViewPr>
      <p:guideLst>
        <p:guide orient="horz" pos="4032"/>
        <p:guide pos="528"/>
        <p:guide pos="5280"/>
      </p:guideLst>
    </p:cSldViewPr>
  </p:slideViewPr>
  <p:outlineViewPr>
    <p:cViewPr>
      <p:scale>
        <a:sx n="33" d="100"/>
        <a:sy n="33" d="100"/>
      </p:scale>
      <p:origin x="36" y="8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10"/>
    </p:cViewPr>
  </p:sorterViewPr>
  <p:notesViewPr>
    <p:cSldViewPr>
      <p:cViewPr>
        <p:scale>
          <a:sx n="75" d="100"/>
          <a:sy n="75" d="100"/>
        </p:scale>
        <p:origin x="-2616" y="66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108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981" y="0"/>
            <a:ext cx="2889107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218"/>
            <a:ext cx="2889108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981" y="9430218"/>
            <a:ext cx="2889107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D59C1110-4A5C-4FED-B37F-D6BDA9E3261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75294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108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981" y="0"/>
            <a:ext cx="2889107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316" y="4715109"/>
            <a:ext cx="4890457" cy="446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218"/>
            <a:ext cx="2889108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981" y="9430218"/>
            <a:ext cx="2889107" cy="49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7" rIns="91416" bIns="45707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A4EA8766-2E5B-482F-8ECC-9A014CF6D5D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0922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0179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l-BE" altLang="en-US" dirty="0" smtClean="0">
              <a:latin typeface="Arial" panose="020B0604020202020204" pitchFamily="34" charset="0"/>
            </a:endParaRPr>
          </a:p>
        </p:txBody>
      </p:sp>
      <p:sp>
        <p:nvSpPr>
          <p:cNvPr id="5018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29FE121-2E84-47A3-BFB3-A16CF519B4A0}" type="slidenum">
              <a:rPr lang="en-US" altLang="nl-BE" sz="1200" smtClean="0"/>
              <a:pPr/>
              <a:t>21</a:t>
            </a:fld>
            <a:endParaRPr lang="en-US" altLang="nl-BE" sz="1200" smtClean="0"/>
          </a:p>
        </p:txBody>
      </p:sp>
    </p:spTree>
    <p:extLst>
      <p:ext uri="{BB962C8B-B14F-4D97-AF65-F5344CB8AC3E}">
        <p14:creationId xmlns:p14="http://schemas.microsoft.com/office/powerpoint/2010/main" val="362143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96689"/>
            <a:ext cx="8229600" cy="1143000"/>
          </a:xfrm>
        </p:spPr>
        <p:txBody>
          <a:bodyPr/>
          <a:lstStyle>
            <a:lvl1pPr algn="l"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 smtClean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2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D42FD-C45F-4E36-A8B1-B9AE2FC91B26}" type="datetimeFigureOut">
              <a:rPr lang="nl-NL" altLang="nl-BE"/>
              <a:pPr>
                <a:defRPr/>
              </a:pPr>
              <a:t>2-7-2018</a:t>
            </a:fld>
            <a:endParaRPr lang="nl-NL" altLang="nl-BE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24DB-6BE3-4B77-87A2-17616EAEF111}" type="slidenum">
              <a:rPr lang="nl-NL" altLang="nl-BE"/>
              <a:pPr>
                <a:defRPr/>
              </a:pPr>
              <a:t>‹#›</a:t>
            </a:fld>
            <a:endParaRPr lang="nl-NL" altLang="nl-BE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51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 smtClean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4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200"/>
            </a:lvl3pPr>
            <a:lvl4pPr>
              <a:buClr>
                <a:srgbClr val="0085CA"/>
              </a:buClr>
              <a:defRPr sz="1200"/>
            </a:lvl4pPr>
            <a:lvl5pPr>
              <a:buClr>
                <a:srgbClr val="0085CA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6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27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 smtClean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85CA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 smtClean="0"/>
              <a:t>Click to add quote attribution</a:t>
            </a:r>
            <a:endParaRPr lang="en-US" dirty="0" smtClean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2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 smtClean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 smtClean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05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 smtClean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936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 smtClean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 smtClean="0"/>
              <a:t>Click to add the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7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9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61" r:id="rId1"/>
    <p:sldLayoutId id="2147487062" r:id="rId2"/>
    <p:sldLayoutId id="2147487063" r:id="rId3"/>
    <p:sldLayoutId id="2147487064" r:id="rId4"/>
    <p:sldLayoutId id="2147487065" r:id="rId5"/>
    <p:sldLayoutId id="2147487066" r:id="rId6"/>
    <p:sldLayoutId id="2147487067" r:id="rId7"/>
    <p:sldLayoutId id="2147487068" r:id="rId8"/>
    <p:sldLayoutId id="2147487069" r:id="rId9"/>
    <p:sldLayoutId id="2147487070" r:id="rId1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N.ellemers@uu.nl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5" Type="http://schemas.openxmlformats.org/officeDocument/2006/relationships/hyperlink" Target="https://doi.org/10.1177/0141076817738501" TargetMode="External"/><Relationship Id="rId4" Type="http://schemas.openxmlformats.org/officeDocument/2006/relationships/hyperlink" Target="https://www.elsevier.com/research-intelligence/resource-library/gender-repor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stor.org/stable/23262110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38884" y="4792672"/>
            <a:ext cx="7661508" cy="652552"/>
          </a:xfrm>
        </p:spPr>
        <p:txBody>
          <a:bodyPr/>
          <a:lstStyle/>
          <a:p>
            <a:r>
              <a:rPr lang="en-US" dirty="0" smtClean="0"/>
              <a:t>Standing Conference on Academic Practice</a:t>
            </a:r>
          </a:p>
          <a:p>
            <a:r>
              <a:rPr lang="en-US" sz="1400" dirty="0" smtClean="0"/>
              <a:t>5-6 July 2018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075240" cy="1152128"/>
          </a:xfrm>
        </p:spPr>
        <p:txBody>
          <a:bodyPr/>
          <a:lstStyle/>
          <a:p>
            <a:r>
              <a:rPr lang="en-US" sz="4400" dirty="0" smtClean="0"/>
              <a:t>Equality, Diversity and Inclusion at Research-Intensive Universities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681477"/>
            <a:ext cx="6400800" cy="339811"/>
          </a:xfrm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Professor Simone E Buitendijk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Vice-Provost (Education)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56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evidence-based?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5482953" cy="3593776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enormous amount of </a:t>
            </a:r>
            <a:r>
              <a:rPr lang="en-GB" b="1" dirty="0" smtClean="0"/>
              <a:t>rigorous data </a:t>
            </a:r>
            <a:r>
              <a:rPr lang="en-GB" b="1" dirty="0"/>
              <a:t>on (gender) </a:t>
            </a:r>
            <a:r>
              <a:rPr lang="en-GB" b="1" dirty="0" smtClean="0"/>
              <a:t>inequality available</a:t>
            </a:r>
            <a:endParaRPr lang="en-GB" b="1" dirty="0"/>
          </a:p>
          <a:p>
            <a:r>
              <a:rPr lang="en-GB" b="1" dirty="0" smtClean="0"/>
              <a:t>not waste effort and energy</a:t>
            </a:r>
          </a:p>
          <a:p>
            <a:r>
              <a:rPr lang="en-GB" b="1" dirty="0" smtClean="0"/>
              <a:t>if not done well, interventions can back-fire</a:t>
            </a:r>
          </a:p>
          <a:p>
            <a:r>
              <a:rPr lang="en-GB" b="1" dirty="0" smtClean="0"/>
              <a:t>carry out post-implementation analysis, to add to existing body of knowledge and to do it </a:t>
            </a:r>
            <a:r>
              <a:rPr lang="en-GB" b="1" dirty="0"/>
              <a:t>r</a:t>
            </a:r>
            <a:r>
              <a:rPr lang="en-GB" b="1" dirty="0" smtClean="0"/>
              <a:t>ight within own institutions</a:t>
            </a:r>
            <a:endParaRPr lang="en-GB" b="1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418" y="2060848"/>
            <a:ext cx="2347500" cy="14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0007-0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" b="13223"/>
          <a:stretch/>
        </p:blipFill>
        <p:spPr bwMode="auto">
          <a:xfrm>
            <a:off x="6568813" y="3559306"/>
            <a:ext cx="2347500" cy="137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2337"/>
            <a:ext cx="2350694" cy="150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070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comprehensive?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3950877" cy="3644104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 smtClean="0"/>
              <a:t>gender</a:t>
            </a:r>
          </a:p>
          <a:p>
            <a:r>
              <a:rPr lang="en-GB" b="1" dirty="0"/>
              <a:t>e</a:t>
            </a:r>
            <a:r>
              <a:rPr lang="en-GB" b="1" dirty="0" smtClean="0"/>
              <a:t>thnicity</a:t>
            </a:r>
          </a:p>
          <a:p>
            <a:r>
              <a:rPr lang="en-GB" b="1" dirty="0"/>
              <a:t>c</a:t>
            </a:r>
            <a:r>
              <a:rPr lang="en-GB" b="1" dirty="0" smtClean="0"/>
              <a:t>ulture/background</a:t>
            </a:r>
          </a:p>
          <a:p>
            <a:r>
              <a:rPr lang="en-GB" b="1" dirty="0"/>
              <a:t>s</a:t>
            </a:r>
            <a:r>
              <a:rPr lang="en-GB" b="1" dirty="0" smtClean="0"/>
              <a:t>exual orientation</a:t>
            </a:r>
          </a:p>
          <a:p>
            <a:r>
              <a:rPr lang="en-GB" b="1" dirty="0"/>
              <a:t>d</a:t>
            </a:r>
            <a:r>
              <a:rPr lang="en-GB" b="1" dirty="0" smtClean="0"/>
              <a:t>isability</a:t>
            </a:r>
          </a:p>
          <a:p>
            <a:r>
              <a:rPr lang="en-GB" b="1" dirty="0" smtClean="0"/>
              <a:t>intersectionality</a:t>
            </a:r>
            <a:endParaRPr lang="en-GB" b="1" dirty="0"/>
          </a:p>
        </p:txBody>
      </p:sp>
      <p:pic>
        <p:nvPicPr>
          <p:cNvPr id="11" name="Picture Placeholder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4" b="11754"/>
          <a:stretch>
            <a:fillRect/>
          </a:stretch>
        </p:blipFill>
        <p:spPr>
          <a:xfrm>
            <a:off x="5796136" y="915344"/>
            <a:ext cx="3061275" cy="21602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86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507556"/>
          </a:xfrm>
        </p:spPr>
        <p:txBody>
          <a:bodyPr/>
          <a:lstStyle/>
          <a:p>
            <a:r>
              <a:rPr lang="en-US" dirty="0" smtClean="0"/>
              <a:t>Why comprehensive?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065538" y="2823829"/>
            <a:ext cx="0" cy="30534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44856" y="4350551"/>
            <a:ext cx="46863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66751" y="2182903"/>
            <a:ext cx="2015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85CA"/>
                </a:solidFill>
              </a:rPr>
              <a:t>culture</a:t>
            </a:r>
            <a:endParaRPr lang="en-GB" sz="2400" dirty="0">
              <a:solidFill>
                <a:srgbClr val="0085C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1070" y="218290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5CA"/>
                </a:solidFill>
              </a:rPr>
              <a:t>r</a:t>
            </a:r>
            <a:r>
              <a:rPr lang="en-GB" sz="2400" dirty="0" smtClean="0">
                <a:solidFill>
                  <a:srgbClr val="0085CA"/>
                </a:solidFill>
              </a:rPr>
              <a:t>esearch content</a:t>
            </a:r>
            <a:endParaRPr lang="en-GB" sz="2400" dirty="0">
              <a:solidFill>
                <a:srgbClr val="0085C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2142" y="3107510"/>
            <a:ext cx="153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85CA"/>
                </a:solidFill>
              </a:rPr>
              <a:t>staff</a:t>
            </a:r>
            <a:endParaRPr lang="en-GB" sz="2400" dirty="0">
              <a:solidFill>
                <a:srgbClr val="0085CA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2142" y="4847199"/>
            <a:ext cx="153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85CA"/>
                </a:solidFill>
              </a:rPr>
              <a:t>students</a:t>
            </a:r>
            <a:endParaRPr lang="en-GB" sz="2400" dirty="0">
              <a:solidFill>
                <a:srgbClr val="0085CA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687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50" y="22764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en-GB" sz="3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Climate change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88950" y="3360738"/>
            <a:ext cx="7891463" cy="2736850"/>
          </a:xfrm>
        </p:spPr>
        <p:txBody>
          <a:bodyPr/>
          <a:lstStyle/>
          <a:p>
            <a:r>
              <a:rPr lang="en-GB" altLang="en-US" sz="2400" b="1" dirty="0" smtClean="0"/>
              <a:t>women disproportionately affected</a:t>
            </a:r>
          </a:p>
          <a:p>
            <a:r>
              <a:rPr lang="en-GB" altLang="en-US" sz="2400" b="1" dirty="0" smtClean="0"/>
              <a:t>women and girls more often responsible for water gathering</a:t>
            </a:r>
          </a:p>
          <a:p>
            <a:r>
              <a:rPr lang="en-GB" altLang="en-US" sz="2400" b="1" dirty="0" smtClean="0"/>
              <a:t>women and girls suffer more in times of food shortage </a:t>
            </a:r>
          </a:p>
          <a:p>
            <a:r>
              <a:rPr lang="en-GB" altLang="en-US" sz="2400" b="1" dirty="0" smtClean="0"/>
              <a:t>majority of poor farmers are women</a:t>
            </a:r>
          </a:p>
          <a:p>
            <a:r>
              <a:rPr lang="en-GB" altLang="en-US" sz="2400" b="1" dirty="0" smtClean="0"/>
              <a:t>women are more likely to die in floods</a:t>
            </a:r>
          </a:p>
          <a:p>
            <a:r>
              <a:rPr lang="en-GB" altLang="en-US" sz="2400" b="1" dirty="0" smtClean="0"/>
              <a:t>women are important agents of change</a:t>
            </a: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74638"/>
            <a:ext cx="2663825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274638"/>
            <a:ext cx="2663825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9142" y="2420888"/>
            <a:ext cx="8554858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Nationality bias in publications and citations: rich countries are viewed as producing better research </a:t>
            </a:r>
          </a:p>
          <a:p>
            <a:pPr>
              <a:lnSpc>
                <a:spcPct val="150000"/>
              </a:lnSpc>
            </a:pPr>
            <a:r>
              <a:rPr lang="en-GB" alt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(Harris et al, 2017)</a:t>
            </a:r>
            <a:endParaRPr lang="en-GB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519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7622" y="1411728"/>
            <a:ext cx="8229600" cy="771435"/>
          </a:xfrm>
        </p:spPr>
        <p:txBody>
          <a:bodyPr/>
          <a:lstStyle/>
          <a:p>
            <a:r>
              <a:rPr lang="en-US" dirty="0" smtClean="0"/>
              <a:t>Why comprehensive?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3950877" cy="3644104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a</a:t>
            </a:r>
            <a:r>
              <a:rPr lang="en-GB" b="1" dirty="0" smtClean="0"/>
              <a:t>dmissions</a:t>
            </a:r>
          </a:p>
          <a:p>
            <a:r>
              <a:rPr lang="en-GB" b="1" dirty="0" smtClean="0"/>
              <a:t>retention</a:t>
            </a:r>
          </a:p>
          <a:p>
            <a:r>
              <a:rPr lang="en-GB" b="1" dirty="0"/>
              <a:t>c</a:t>
            </a:r>
            <a:r>
              <a:rPr lang="en-GB" b="1" dirty="0" smtClean="0"/>
              <a:t>urriculum content</a:t>
            </a:r>
          </a:p>
          <a:p>
            <a:r>
              <a:rPr lang="en-GB" b="1" dirty="0"/>
              <a:t>r</a:t>
            </a:r>
            <a:r>
              <a:rPr lang="en-GB" b="1" dirty="0" smtClean="0"/>
              <a:t>ole models</a:t>
            </a:r>
          </a:p>
          <a:p>
            <a:r>
              <a:rPr lang="en-GB" b="1" dirty="0"/>
              <a:t>m</a:t>
            </a:r>
            <a:r>
              <a:rPr lang="en-GB" b="1" dirty="0" smtClean="0"/>
              <a:t>ental health</a:t>
            </a:r>
          </a:p>
          <a:p>
            <a:r>
              <a:rPr lang="en-GB" b="1" dirty="0" smtClean="0"/>
              <a:t>grades</a:t>
            </a:r>
          </a:p>
          <a:p>
            <a:r>
              <a:rPr lang="en-GB" b="1" dirty="0"/>
              <a:t>g</a:t>
            </a:r>
            <a:r>
              <a:rPr lang="en-GB" b="1" dirty="0" smtClean="0"/>
              <a:t>raduate success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860032" y="2060848"/>
            <a:ext cx="3950877" cy="36441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selection</a:t>
            </a:r>
          </a:p>
          <a:p>
            <a:r>
              <a:rPr lang="en-GB" b="1" dirty="0"/>
              <a:t>promotions</a:t>
            </a:r>
          </a:p>
          <a:p>
            <a:r>
              <a:rPr lang="en-GB" b="1" dirty="0"/>
              <a:t>awards</a:t>
            </a:r>
          </a:p>
          <a:p>
            <a:r>
              <a:rPr lang="en-GB" b="1" dirty="0"/>
              <a:t>grants</a:t>
            </a:r>
          </a:p>
          <a:p>
            <a:pPr fontAlgn="auto">
              <a:spcAft>
                <a:spcPts val="0"/>
              </a:spcAft>
            </a:pPr>
            <a:r>
              <a:rPr lang="en-GB" b="1" dirty="0" smtClean="0"/>
              <a:t>visible roles</a:t>
            </a:r>
          </a:p>
          <a:p>
            <a:pPr fontAlgn="auto">
              <a:spcAft>
                <a:spcPts val="0"/>
              </a:spcAft>
            </a:pPr>
            <a:r>
              <a:rPr lang="en-GB" b="1" dirty="0"/>
              <a:t>l</a:t>
            </a:r>
            <a:r>
              <a:rPr lang="en-GB" b="1" dirty="0" smtClean="0"/>
              <a:t>eadership positions</a:t>
            </a:r>
          </a:p>
          <a:p>
            <a:pPr fontAlgn="auto">
              <a:spcAft>
                <a:spcPts val="0"/>
              </a:spcAft>
            </a:pPr>
            <a:r>
              <a:rPr lang="en-GB" b="1" dirty="0" smtClean="0"/>
              <a:t>publications</a:t>
            </a:r>
          </a:p>
          <a:p>
            <a:pPr fontAlgn="auto">
              <a:spcAft>
                <a:spcPts val="0"/>
              </a:spcAft>
            </a:pPr>
            <a:r>
              <a:rPr lang="en-GB" b="1" dirty="0"/>
              <a:t>r</a:t>
            </a:r>
            <a:r>
              <a:rPr lang="en-GB" b="1" dirty="0" smtClean="0"/>
              <a:t>esearch content</a:t>
            </a:r>
          </a:p>
          <a:p>
            <a:pPr fontAlgn="auto">
              <a:spcAft>
                <a:spcPts val="0"/>
              </a:spcAft>
            </a:pPr>
            <a:r>
              <a:rPr lang="en-GB" b="1" dirty="0"/>
              <a:t>c</a:t>
            </a:r>
            <a:r>
              <a:rPr lang="en-GB" b="1" dirty="0" smtClean="0"/>
              <a:t>urriculum content</a:t>
            </a:r>
          </a:p>
          <a:p>
            <a:pPr fontAlgn="auto">
              <a:spcAft>
                <a:spcPts val="0"/>
              </a:spcAft>
            </a:pPr>
            <a:endParaRPr lang="en-GB" b="1" dirty="0" smtClean="0"/>
          </a:p>
          <a:p>
            <a:pPr fontAlgn="auto">
              <a:spcAft>
                <a:spcPts val="0"/>
              </a:spcAft>
            </a:pPr>
            <a:r>
              <a:rPr lang="en-GB" b="1" dirty="0" smtClean="0"/>
              <a:t>institutional privilege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08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5901" y="1196752"/>
            <a:ext cx="8229600" cy="507556"/>
          </a:xfrm>
        </p:spPr>
        <p:txBody>
          <a:bodyPr/>
          <a:lstStyle/>
          <a:p>
            <a:r>
              <a:rPr lang="en-US" dirty="0" smtClean="0"/>
              <a:t>Why collaborative?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75901" y="1556792"/>
            <a:ext cx="8488587" cy="475252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b="1" dirty="0" smtClean="0"/>
              <a:t>We can’t do it alone</a:t>
            </a:r>
          </a:p>
          <a:p>
            <a:endParaRPr lang="en-GB" b="1" dirty="0"/>
          </a:p>
          <a:p>
            <a:r>
              <a:rPr lang="en-GB" b="1" dirty="0" smtClean="0"/>
              <a:t>University networks</a:t>
            </a:r>
          </a:p>
          <a:p>
            <a:pPr marL="717550">
              <a:buFont typeface="Courier New" panose="02070309020205020404" pitchFamily="49" charset="0"/>
              <a:buChar char="o"/>
            </a:pPr>
            <a:r>
              <a:rPr lang="en-GB" b="1" dirty="0" smtClean="0"/>
              <a:t>Joint strategies/toolkits</a:t>
            </a:r>
          </a:p>
          <a:p>
            <a:pPr marL="717550">
              <a:buFont typeface="Courier New" panose="02070309020205020404" pitchFamily="49" charset="0"/>
              <a:buChar char="o"/>
            </a:pPr>
            <a:r>
              <a:rPr lang="en-GB" b="1" dirty="0" smtClean="0"/>
              <a:t>comparisons/evaluation/research/support</a:t>
            </a:r>
          </a:p>
          <a:p>
            <a:r>
              <a:rPr lang="en-GB" b="1" dirty="0"/>
              <a:t>F</a:t>
            </a:r>
            <a:r>
              <a:rPr lang="en-GB" b="1" dirty="0" smtClean="0"/>
              <a:t>unders</a:t>
            </a:r>
          </a:p>
          <a:p>
            <a:r>
              <a:rPr lang="en-GB" b="1" dirty="0"/>
              <a:t>P</a:t>
            </a:r>
            <a:r>
              <a:rPr lang="en-GB" b="1" dirty="0" smtClean="0"/>
              <a:t>ublishers</a:t>
            </a:r>
          </a:p>
          <a:p>
            <a:r>
              <a:rPr lang="en-GB" b="1" dirty="0" smtClean="0"/>
              <a:t>Policy makers (Athena Swan/DFG/EU)</a:t>
            </a:r>
          </a:p>
          <a:p>
            <a:r>
              <a:rPr lang="en-GB" b="1" dirty="0" smtClean="0"/>
              <a:t>Head-hunters</a:t>
            </a:r>
          </a:p>
          <a:p>
            <a:r>
              <a:rPr lang="en-GB" b="1" dirty="0" smtClean="0"/>
              <a:t>Business</a:t>
            </a:r>
          </a:p>
          <a:p>
            <a:r>
              <a:rPr lang="en-GB" b="1" dirty="0" smtClean="0"/>
              <a:t>Other stakeholders (local communities/charitable foundations)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4327" y="444168"/>
            <a:ext cx="2520668" cy="25202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029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95536" y="476672"/>
            <a:ext cx="8003233" cy="4313856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/>
              <a:t>dsfds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5536" y="260648"/>
            <a:ext cx="259228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61864" y="476673"/>
            <a:ext cx="84865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Annual Review of </a:t>
            </a:r>
            <a:r>
              <a:rPr lang="en-GB" sz="1000" dirty="0" err="1" smtClean="0"/>
              <a:t>Psychology,Gender</a:t>
            </a:r>
            <a:r>
              <a:rPr lang="en-GB" sz="1000" dirty="0" smtClean="0"/>
              <a:t> Stereotypes, Naomi </a:t>
            </a:r>
            <a:r>
              <a:rPr lang="en-GB" sz="1000" dirty="0" err="1" smtClean="0"/>
              <a:t>Ellemers</a:t>
            </a:r>
            <a:r>
              <a:rPr lang="en-GB" sz="1000" dirty="0" smtClean="0"/>
              <a:t>, Faculty </a:t>
            </a:r>
            <a:r>
              <a:rPr lang="en-GB" sz="1000" dirty="0"/>
              <a:t>of Social Sciences, Utrecht University, 3508 TC Utrecht, </a:t>
            </a:r>
            <a:r>
              <a:rPr lang="en-GB" sz="1000" dirty="0" err="1" smtClean="0"/>
              <a:t>Netherlands;email</a:t>
            </a:r>
            <a:r>
              <a:rPr lang="en-GB" sz="1000" dirty="0"/>
              <a:t>: </a:t>
            </a:r>
            <a:r>
              <a:rPr lang="en-GB" sz="1000" dirty="0" smtClean="0">
                <a:hlinkClick r:id="rId3"/>
              </a:rPr>
              <a:t>N.ellemers@uu.nl</a:t>
            </a:r>
            <a:r>
              <a:rPr lang="en-GB" sz="1000" dirty="0"/>
              <a:t>, 2018. </a:t>
            </a:r>
            <a:r>
              <a:rPr lang="en-GB" sz="1000" dirty="0" smtClean="0"/>
              <a:t>69:275–98</a:t>
            </a:r>
          </a:p>
          <a:p>
            <a:endParaRPr lang="en-GB" sz="1000" dirty="0"/>
          </a:p>
          <a:p>
            <a:r>
              <a:rPr lang="en-GB" sz="1000" dirty="0" smtClean="0"/>
              <a:t>Job </a:t>
            </a:r>
            <a:r>
              <a:rPr lang="en-GB" sz="1000" dirty="0"/>
              <a:t>Attitudes and Performance during Three Career </a:t>
            </a:r>
            <a:r>
              <a:rPr lang="en-GB" sz="1000" dirty="0" smtClean="0"/>
              <a:t>Stages. JOHN </a:t>
            </a:r>
            <a:r>
              <a:rPr lang="en-GB" sz="1000" dirty="0"/>
              <a:t>W. SLOCUM, JR., AND WILLIAM L. </a:t>
            </a:r>
            <a:r>
              <a:rPr lang="en-GB" sz="1000" dirty="0" smtClean="0"/>
              <a:t>CRON. </a:t>
            </a:r>
            <a:r>
              <a:rPr lang="en-GB" sz="1000" dirty="0"/>
              <a:t>Journal of Vocational </a:t>
            </a:r>
            <a:r>
              <a:rPr lang="en-GB" sz="1000" dirty="0" err="1"/>
              <a:t>Behavior</a:t>
            </a:r>
            <a:r>
              <a:rPr lang="en-GB" sz="1000" dirty="0"/>
              <a:t> 26, 126-145 (198.5) </a:t>
            </a:r>
            <a:endParaRPr lang="en-GB" sz="1000" dirty="0" smtClean="0"/>
          </a:p>
          <a:p>
            <a:endParaRPr lang="en-GB" sz="1000" dirty="0"/>
          </a:p>
          <a:p>
            <a:r>
              <a:rPr lang="en-GB" sz="1000" dirty="0" smtClean="0"/>
              <a:t>Role </a:t>
            </a:r>
            <a:r>
              <a:rPr lang="en-GB" sz="1000" dirty="0"/>
              <a:t>models in career development: </a:t>
            </a:r>
            <a:r>
              <a:rPr lang="en-GB" sz="1000" dirty="0" smtClean="0"/>
              <a:t>New directions </a:t>
            </a:r>
            <a:r>
              <a:rPr lang="en-GB" sz="1000" dirty="0"/>
              <a:t>for theory and </a:t>
            </a:r>
            <a:r>
              <a:rPr lang="en-GB" sz="1000" dirty="0" smtClean="0"/>
              <a:t>research Donald </a:t>
            </a:r>
            <a:r>
              <a:rPr lang="en-GB" sz="1000" dirty="0"/>
              <a:t>E. </a:t>
            </a:r>
            <a:r>
              <a:rPr lang="en-GB" sz="1000" dirty="0" smtClean="0"/>
              <a:t>Gibson.</a:t>
            </a:r>
            <a:r>
              <a:rPr lang="en-GB" sz="1000" dirty="0"/>
              <a:t> Journal of Vocational </a:t>
            </a:r>
            <a:r>
              <a:rPr lang="en-GB" sz="1000" dirty="0" err="1"/>
              <a:t>Behavior</a:t>
            </a:r>
            <a:r>
              <a:rPr lang="en-GB" sz="1000" dirty="0"/>
              <a:t> 65 (2004) </a:t>
            </a:r>
            <a:r>
              <a:rPr lang="en-GB" sz="1000" dirty="0" smtClean="0"/>
              <a:t>134–156</a:t>
            </a:r>
            <a:endParaRPr lang="en-GB" sz="1000" dirty="0"/>
          </a:p>
          <a:p>
            <a:endParaRPr lang="en-GB" sz="1000" dirty="0" smtClean="0"/>
          </a:p>
          <a:p>
            <a:r>
              <a:rPr lang="en-GB" sz="1000" dirty="0" smtClean="0"/>
              <a:t>Gender </a:t>
            </a:r>
            <a:r>
              <a:rPr lang="en-GB" sz="1000" dirty="0"/>
              <a:t>in </a:t>
            </a:r>
            <a:r>
              <a:rPr lang="en-GB" sz="1000" dirty="0" smtClean="0"/>
              <a:t>the Global Research Landscape</a:t>
            </a:r>
            <a:r>
              <a:rPr lang="en-GB" sz="1000" dirty="0"/>
              <a:t>, Analysis of research performance through a gender lens</a:t>
            </a:r>
          </a:p>
          <a:p>
            <a:r>
              <a:rPr lang="en-GB" sz="1000" dirty="0"/>
              <a:t>across 20 years, 12 geographies, and 27 subject </a:t>
            </a:r>
            <a:r>
              <a:rPr lang="en-GB" sz="1000" dirty="0" smtClean="0"/>
              <a:t>areas. </a:t>
            </a:r>
            <a:r>
              <a:rPr lang="en-GB" sz="1000" dirty="0"/>
              <a:t>Elsevier, </a:t>
            </a:r>
            <a:r>
              <a:rPr lang="en-GB" sz="1000" dirty="0" smtClean="0"/>
              <a:t>2017 </a:t>
            </a:r>
            <a:r>
              <a:rPr lang="en-GB" sz="1000" dirty="0">
                <a:hlinkClick r:id="rId4"/>
              </a:rPr>
              <a:t>https://</a:t>
            </a:r>
            <a:r>
              <a:rPr lang="en-GB" sz="1000" dirty="0" smtClean="0">
                <a:hlinkClick r:id="rId4"/>
              </a:rPr>
              <a:t>www.elsevier.com/research-intelligence/resource-library/gender-report</a:t>
            </a:r>
            <a:endParaRPr lang="en-GB" sz="1000" dirty="0" smtClean="0"/>
          </a:p>
          <a:p>
            <a:endParaRPr lang="en-GB" sz="1000" dirty="0" smtClean="0"/>
          </a:p>
          <a:p>
            <a:r>
              <a:rPr lang="en-GB" sz="1000" dirty="0"/>
              <a:t>From Malawi to Middlesex: the </a:t>
            </a:r>
            <a:r>
              <a:rPr lang="en-GB" sz="1000" dirty="0" smtClean="0"/>
              <a:t>case of </a:t>
            </a:r>
            <a:r>
              <a:rPr lang="en-GB" sz="1000" dirty="0"/>
              <a:t>the Arbutus Drill Cover </a:t>
            </a:r>
            <a:r>
              <a:rPr lang="en-GB" sz="1000" dirty="0" smtClean="0"/>
              <a:t>System as </a:t>
            </a:r>
            <a:r>
              <a:rPr lang="en-GB" sz="1000" dirty="0"/>
              <a:t>an example of the </a:t>
            </a:r>
            <a:r>
              <a:rPr lang="en-GB" sz="1000" dirty="0" smtClean="0"/>
              <a:t>cost-saving potential </a:t>
            </a:r>
            <a:r>
              <a:rPr lang="en-GB" sz="1000" dirty="0"/>
              <a:t>of frugal innovations </a:t>
            </a:r>
            <a:r>
              <a:rPr lang="en-GB" sz="1000" dirty="0" smtClean="0"/>
              <a:t>for the </a:t>
            </a:r>
            <a:r>
              <a:rPr lang="en-GB" sz="1000" dirty="0"/>
              <a:t>UK </a:t>
            </a:r>
            <a:r>
              <a:rPr lang="en-GB" sz="1000" dirty="0" smtClean="0"/>
              <a:t>NHS Matthew </a:t>
            </a:r>
            <a:r>
              <a:rPr lang="en-GB" sz="1000" dirty="0"/>
              <a:t>Prime</a:t>
            </a:r>
            <a:r>
              <a:rPr lang="en-GB" sz="1000" dirty="0" smtClean="0"/>
              <a:t>, </a:t>
            </a:r>
            <a:r>
              <a:rPr lang="en-GB" sz="1000" dirty="0" err="1"/>
              <a:t>Ibtehal</a:t>
            </a:r>
            <a:r>
              <a:rPr lang="en-GB" sz="1000" dirty="0"/>
              <a:t> </a:t>
            </a:r>
            <a:r>
              <a:rPr lang="en-GB" sz="1000" dirty="0" err="1"/>
              <a:t>Attaelmanan</a:t>
            </a:r>
            <a:r>
              <a:rPr lang="en-GB" sz="1000" dirty="0" smtClean="0"/>
              <a:t>, </a:t>
            </a:r>
            <a:r>
              <a:rPr lang="en-GB" sz="1000" dirty="0" err="1"/>
              <a:t>Arjuna</a:t>
            </a:r>
            <a:r>
              <a:rPr lang="en-GB" sz="1000" dirty="0"/>
              <a:t> </a:t>
            </a:r>
            <a:r>
              <a:rPr lang="en-GB" sz="1000" dirty="0" err="1" smtClean="0"/>
              <a:t>Imbuldeniya,Matthew</a:t>
            </a:r>
            <a:r>
              <a:rPr lang="en-GB" sz="1000" dirty="0" smtClean="0"/>
              <a:t> </a:t>
            </a:r>
            <a:r>
              <a:rPr lang="en-GB" sz="1000" dirty="0"/>
              <a:t>Harris</a:t>
            </a:r>
            <a:r>
              <a:rPr lang="en-GB" sz="1000" dirty="0" smtClean="0"/>
              <a:t>, </a:t>
            </a:r>
            <a:r>
              <a:rPr lang="en-GB" sz="1000" dirty="0"/>
              <a:t>Ara Darzi</a:t>
            </a:r>
            <a:r>
              <a:rPr lang="en-GB" sz="1000" dirty="0" smtClean="0"/>
              <a:t>, </a:t>
            </a:r>
            <a:r>
              <a:rPr lang="en-GB" sz="1000" dirty="0"/>
              <a:t>Yasser </a:t>
            </a:r>
            <a:r>
              <a:rPr lang="en-GB" sz="1000" dirty="0" smtClean="0"/>
              <a:t>Bhatti. BMJ </a:t>
            </a:r>
            <a:r>
              <a:rPr lang="en-GB" sz="1000" dirty="0"/>
              <a:t>Innovations Publish Ahead of Print, published on March 30, 2018 as </a:t>
            </a:r>
            <a:r>
              <a:rPr lang="en-GB" sz="1000" dirty="0" smtClean="0"/>
              <a:t>doi:10.1136/bmjinnov-2017-000233</a:t>
            </a:r>
          </a:p>
          <a:p>
            <a:endParaRPr lang="en-GB" sz="1000" dirty="0"/>
          </a:p>
          <a:p>
            <a:r>
              <a:rPr lang="en-GB" sz="1000" dirty="0"/>
              <a:t>Does a research article’s country </a:t>
            </a:r>
            <a:r>
              <a:rPr lang="en-GB" sz="1000" dirty="0" smtClean="0"/>
              <a:t>of origin </a:t>
            </a:r>
            <a:r>
              <a:rPr lang="en-GB" sz="1000" dirty="0"/>
              <a:t>affect perception of its </a:t>
            </a:r>
            <a:r>
              <a:rPr lang="en-GB" sz="1000" dirty="0" smtClean="0"/>
              <a:t>quality and </a:t>
            </a:r>
            <a:r>
              <a:rPr lang="en-GB" sz="1000" dirty="0"/>
              <a:t>relevance? A national trial of </a:t>
            </a:r>
            <a:r>
              <a:rPr lang="en-GB" sz="1000" dirty="0" smtClean="0"/>
              <a:t>US public </a:t>
            </a:r>
            <a:r>
              <a:rPr lang="en-GB" sz="1000" dirty="0"/>
              <a:t>health </a:t>
            </a:r>
            <a:r>
              <a:rPr lang="en-GB" sz="1000" dirty="0" smtClean="0"/>
              <a:t>researchers M </a:t>
            </a:r>
            <a:r>
              <a:rPr lang="en-GB" sz="1000" dirty="0"/>
              <a:t>Harris</a:t>
            </a:r>
            <a:r>
              <a:rPr lang="en-GB" sz="1000" dirty="0" smtClean="0"/>
              <a:t>, </a:t>
            </a:r>
            <a:r>
              <a:rPr lang="en-GB" sz="1000" dirty="0"/>
              <a:t>J </a:t>
            </a:r>
            <a:r>
              <a:rPr lang="en-GB" sz="1000" dirty="0" err="1"/>
              <a:t>Macinko</a:t>
            </a:r>
            <a:r>
              <a:rPr lang="en-GB" sz="1000" dirty="0" smtClean="0"/>
              <a:t>, </a:t>
            </a:r>
            <a:r>
              <a:rPr lang="en-GB" sz="1000" dirty="0"/>
              <a:t>G Jimenez</a:t>
            </a:r>
            <a:r>
              <a:rPr lang="en-GB" sz="1000" dirty="0" smtClean="0"/>
              <a:t>, </a:t>
            </a:r>
            <a:r>
              <a:rPr lang="en-GB" sz="1000" dirty="0"/>
              <a:t>M </a:t>
            </a:r>
            <a:r>
              <a:rPr lang="en-GB" sz="1000" dirty="0" err="1"/>
              <a:t>Mahfoud</a:t>
            </a:r>
            <a:r>
              <a:rPr lang="en-GB" sz="1000" dirty="0" smtClean="0"/>
              <a:t>, </a:t>
            </a:r>
            <a:r>
              <a:rPr lang="en-GB" sz="1000" dirty="0"/>
              <a:t>C </a:t>
            </a:r>
            <a:r>
              <a:rPr lang="en-GB" sz="1000" dirty="0" smtClean="0"/>
              <a:t>Anderson</a:t>
            </a:r>
            <a:r>
              <a:rPr lang="en-GB" sz="1000" dirty="0"/>
              <a:t>. BMJ Open 2015;5:e008993. </a:t>
            </a:r>
            <a:r>
              <a:rPr lang="en-GB" sz="1000" dirty="0" smtClean="0"/>
              <a:t>doi:10.1136/bmjopen-2015-008993</a:t>
            </a:r>
          </a:p>
          <a:p>
            <a:endParaRPr lang="en-GB" sz="1000" dirty="0"/>
          </a:p>
          <a:p>
            <a:r>
              <a:rPr lang="en-GB" sz="1000" dirty="0"/>
              <a:t>‘They hear “Africa” and they think that </a:t>
            </a:r>
            <a:r>
              <a:rPr lang="en-GB" sz="1000" dirty="0" smtClean="0"/>
              <a:t>there can’t </a:t>
            </a:r>
            <a:r>
              <a:rPr lang="en-GB" sz="1000" dirty="0"/>
              <a:t>be any good services’ – </a:t>
            </a:r>
            <a:r>
              <a:rPr lang="en-GB" sz="1000" dirty="0" smtClean="0"/>
              <a:t>perceived context </a:t>
            </a:r>
            <a:r>
              <a:rPr lang="en-GB" sz="1000" dirty="0"/>
              <a:t>in cross-national learning: a</a:t>
            </a:r>
          </a:p>
          <a:p>
            <a:r>
              <a:rPr lang="en-GB" sz="1000" dirty="0"/>
              <a:t>qualitative study of the barriers to Reverse Innovation Matthew Harris, Emily </a:t>
            </a:r>
            <a:r>
              <a:rPr lang="en-GB" sz="1000" dirty="0" err="1"/>
              <a:t>Weisberger</a:t>
            </a:r>
            <a:r>
              <a:rPr lang="en-GB" sz="1000" dirty="0"/>
              <a:t>, Diana Silver and James </a:t>
            </a:r>
            <a:r>
              <a:rPr lang="en-GB" sz="1000" dirty="0" err="1"/>
              <a:t>Macinko</a:t>
            </a:r>
            <a:r>
              <a:rPr lang="en-GB" sz="1000" dirty="0"/>
              <a:t>. Globalization and Health (2015) </a:t>
            </a:r>
            <a:r>
              <a:rPr lang="en-GB" sz="1000" dirty="0" smtClean="0"/>
              <a:t>11:45 DOI 10.1186/s12992-015-0130-z</a:t>
            </a:r>
          </a:p>
          <a:p>
            <a:endParaRPr lang="en-GB" sz="1000" dirty="0"/>
          </a:p>
          <a:p>
            <a:r>
              <a:rPr lang="en-GB" sz="1000" dirty="0"/>
              <a:t>Explicit Bias Toward </a:t>
            </a:r>
            <a:r>
              <a:rPr lang="en-GB" sz="1000" dirty="0" smtClean="0"/>
              <a:t>High-Income- Country </a:t>
            </a:r>
            <a:r>
              <a:rPr lang="en-GB" sz="1000" dirty="0"/>
              <a:t>Research: A </a:t>
            </a:r>
            <a:r>
              <a:rPr lang="en-GB" sz="1000" dirty="0" smtClean="0"/>
              <a:t>Randomized, Blinded</a:t>
            </a:r>
            <a:r>
              <a:rPr lang="en-GB" sz="1000" dirty="0"/>
              <a:t>, Crossover Experiment </a:t>
            </a:r>
            <a:r>
              <a:rPr lang="en-GB" sz="1000" dirty="0" smtClean="0"/>
              <a:t>Of English Clinicians</a:t>
            </a:r>
            <a:r>
              <a:rPr lang="en-GB" sz="1000" dirty="0"/>
              <a:t>, Matthew Harris, Joachim Marti, Hillary Watt, Yasser Bhatti, James </a:t>
            </a:r>
            <a:r>
              <a:rPr lang="en-GB" sz="1000" dirty="0" err="1"/>
              <a:t>Macinko</a:t>
            </a:r>
            <a:r>
              <a:rPr lang="en-GB" sz="1000" dirty="0"/>
              <a:t>, and Ara W. </a:t>
            </a:r>
            <a:r>
              <a:rPr lang="en-GB" sz="1000" dirty="0" smtClean="0"/>
              <a:t>Darzi</a:t>
            </a:r>
            <a:r>
              <a:rPr lang="en-GB" sz="1000" dirty="0"/>
              <a:t>. Health Affairs November 2017 36:1 </a:t>
            </a:r>
            <a:r>
              <a:rPr lang="en-GB" sz="1000" dirty="0" smtClean="0"/>
              <a:t>1</a:t>
            </a:r>
          </a:p>
          <a:p>
            <a:endParaRPr lang="en-GB" sz="1000" dirty="0"/>
          </a:p>
          <a:p>
            <a:r>
              <a:rPr lang="en-GB" sz="1000" dirty="0"/>
              <a:t>Low-cost innovation in healthcare: what you find </a:t>
            </a:r>
            <a:r>
              <a:rPr lang="en-GB" sz="1000" dirty="0" smtClean="0"/>
              <a:t>depends on </a:t>
            </a:r>
            <a:r>
              <a:rPr lang="en-GB" sz="1000" dirty="0"/>
              <a:t>where you </a:t>
            </a:r>
            <a:r>
              <a:rPr lang="en-GB" sz="1000" dirty="0" smtClean="0"/>
              <a:t>look. Matthew Harris, </a:t>
            </a:r>
            <a:r>
              <a:rPr lang="en-GB" sz="1000" dirty="0"/>
              <a:t>Yasser </a:t>
            </a:r>
            <a:r>
              <a:rPr lang="en-GB" sz="1000" dirty="0" smtClean="0"/>
              <a:t>Bhatti, </a:t>
            </a:r>
            <a:r>
              <a:rPr lang="en-GB" sz="1000" dirty="0"/>
              <a:t>Matt </a:t>
            </a:r>
            <a:r>
              <a:rPr lang="en-GB" sz="1000" dirty="0" smtClean="0"/>
              <a:t>Prime </a:t>
            </a:r>
            <a:r>
              <a:rPr lang="en-GB" sz="1000" dirty="0"/>
              <a:t>Jacqueline del </a:t>
            </a:r>
            <a:r>
              <a:rPr lang="en-GB" sz="1000" dirty="0" smtClean="0"/>
              <a:t>Castillo </a:t>
            </a:r>
            <a:r>
              <a:rPr lang="en-GB" sz="1000" dirty="0"/>
              <a:t>and Greg </a:t>
            </a:r>
            <a:r>
              <a:rPr lang="en-GB" sz="1000" dirty="0" err="1" smtClean="0"/>
              <a:t>Parston</a:t>
            </a:r>
            <a:r>
              <a:rPr lang="en-GB" sz="1000" dirty="0"/>
              <a:t>. </a:t>
            </a:r>
            <a:r>
              <a:rPr lang="en-GB" sz="1000" dirty="0">
                <a:hlinkClick r:id="rId5"/>
              </a:rPr>
              <a:t>https://</a:t>
            </a:r>
            <a:r>
              <a:rPr lang="en-GB" sz="1000" dirty="0" smtClean="0">
                <a:hlinkClick r:id="rId5"/>
              </a:rPr>
              <a:t>doi.org/10.1177/0141076817738501</a:t>
            </a:r>
            <a:endParaRPr lang="en-GB" sz="1000" dirty="0" smtClean="0"/>
          </a:p>
          <a:p>
            <a:endParaRPr lang="en-GB" sz="1000" dirty="0"/>
          </a:p>
          <a:p>
            <a:r>
              <a:rPr lang="en-GB" sz="1000" dirty="0"/>
              <a:t>Do International Health Partnerships contribute to reverse innovation? a mixed methods study of THET-supported partnerships in the UK. </a:t>
            </a:r>
            <a:r>
              <a:rPr lang="en-GB" sz="1000" dirty="0" err="1"/>
              <a:t>Kavian</a:t>
            </a:r>
            <a:r>
              <a:rPr lang="en-GB" sz="1000" dirty="0"/>
              <a:t> </a:t>
            </a:r>
            <a:r>
              <a:rPr lang="en-GB" sz="1000" dirty="0" err="1"/>
              <a:t>Kulasabanathan</a:t>
            </a:r>
            <a:r>
              <a:rPr lang="en-GB" sz="1000" dirty="0"/>
              <a:t>, </a:t>
            </a:r>
            <a:r>
              <a:rPr lang="en-GB" sz="1000" dirty="0" err="1"/>
              <a:t>Hamdi</a:t>
            </a:r>
            <a:r>
              <a:rPr lang="en-GB" sz="1000" dirty="0"/>
              <a:t> </a:t>
            </a:r>
            <a:r>
              <a:rPr lang="en-GB" sz="1000" dirty="0" err="1"/>
              <a:t>Issa</a:t>
            </a:r>
            <a:r>
              <a:rPr lang="en-GB" sz="1000" dirty="0"/>
              <a:t>, Yasser Bhatti, Matthew Prime, Jacqueline del Castillo, Ara Darzi and Matthew Harris. </a:t>
            </a:r>
            <a:r>
              <a:rPr lang="en-GB" sz="1000" dirty="0" err="1"/>
              <a:t>Kulasabanathan</a:t>
            </a:r>
            <a:r>
              <a:rPr lang="en-GB" sz="1000" dirty="0"/>
              <a:t> et al. Globalization and Health (2017) </a:t>
            </a:r>
            <a:r>
              <a:rPr lang="en-GB" sz="1000" dirty="0" smtClean="0"/>
              <a:t>13:25. DOI </a:t>
            </a:r>
            <a:r>
              <a:rPr lang="en-GB" sz="1000" dirty="0"/>
              <a:t>10.1186/s12992-017-0248-2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0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395536" y="476672"/>
            <a:ext cx="8003233" cy="4313856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/>
              <a:t>dsfds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5536" y="260648"/>
            <a:ext cx="259228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61864" y="476673"/>
            <a:ext cx="8486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That’s not how the learning works – the paradox of Reverse Innovation: a qualitative study. Matthew Harris, Emily </a:t>
            </a:r>
            <a:r>
              <a:rPr lang="en-GB" sz="1000" dirty="0" err="1"/>
              <a:t>Weisberger</a:t>
            </a:r>
            <a:r>
              <a:rPr lang="en-GB" sz="1000" dirty="0"/>
              <a:t>, Diana Silver, Viva </a:t>
            </a:r>
            <a:r>
              <a:rPr lang="en-GB" sz="1000" dirty="0" err="1"/>
              <a:t>Dadwal</a:t>
            </a:r>
            <a:r>
              <a:rPr lang="en-GB" sz="1000" dirty="0"/>
              <a:t> and James </a:t>
            </a:r>
            <a:r>
              <a:rPr lang="en-GB" sz="1000" dirty="0" err="1"/>
              <a:t>Macinko</a:t>
            </a:r>
            <a:r>
              <a:rPr lang="en-GB" sz="1000" dirty="0"/>
              <a:t>. Harris et al. Globalization and Health (2016) </a:t>
            </a:r>
            <a:r>
              <a:rPr lang="en-GB" sz="1000" dirty="0" smtClean="0"/>
              <a:t>12:36. DOI </a:t>
            </a:r>
            <a:r>
              <a:rPr lang="en-GB" sz="1000" dirty="0"/>
              <a:t>10.1186/s12992-016-0175-7</a:t>
            </a:r>
          </a:p>
          <a:p>
            <a:endParaRPr lang="en-GB" sz="1000" dirty="0" smtClean="0"/>
          </a:p>
          <a:p>
            <a:r>
              <a:rPr lang="en-GB" sz="1000" dirty="0"/>
              <a:t>Gender, Work Time, and Care Responsibilities Among </a:t>
            </a:r>
            <a:r>
              <a:rPr lang="en-GB" sz="1000" dirty="0" smtClean="0"/>
              <a:t>Faculty. </a:t>
            </a:r>
            <a:r>
              <a:rPr lang="en-GB" sz="1000" dirty="0" err="1" smtClean="0"/>
              <a:t>Joya</a:t>
            </a:r>
            <a:r>
              <a:rPr lang="en-GB" sz="1000" dirty="0" smtClean="0"/>
              <a:t> </a:t>
            </a:r>
            <a:r>
              <a:rPr lang="en-GB" sz="1000" dirty="0" err="1"/>
              <a:t>Misra</a:t>
            </a:r>
            <a:r>
              <a:rPr lang="en-GB" sz="1000" dirty="0"/>
              <a:t>, Jennifer Hickes Lundquist and Abby </a:t>
            </a:r>
            <a:r>
              <a:rPr lang="en-GB" sz="1000" dirty="0" smtClean="0"/>
              <a:t>Templer Source</a:t>
            </a:r>
            <a:r>
              <a:rPr lang="en-GB" sz="1000" dirty="0"/>
              <a:t>: Sociological Forum, Vol. 27, No. 2 (JUNE 2012), pp. </a:t>
            </a:r>
            <a:r>
              <a:rPr lang="en-GB" sz="1000" dirty="0" smtClean="0"/>
              <a:t>300-323. Wiley. </a:t>
            </a:r>
            <a:r>
              <a:rPr lang="en-GB" sz="1000" dirty="0" smtClean="0">
                <a:hlinkClick r:id="rId3"/>
              </a:rPr>
              <a:t>http</a:t>
            </a:r>
            <a:r>
              <a:rPr lang="en-GB" sz="1000" dirty="0">
                <a:hlinkClick r:id="rId3"/>
              </a:rPr>
              <a:t>://</a:t>
            </a:r>
            <a:r>
              <a:rPr lang="en-GB" sz="1000" dirty="0" smtClean="0">
                <a:hlinkClick r:id="rId3"/>
              </a:rPr>
              <a:t>www.jstor.org/stable/23262110</a:t>
            </a:r>
            <a:endParaRPr lang="en-GB" sz="1000" dirty="0" smtClean="0"/>
          </a:p>
          <a:p>
            <a:endParaRPr lang="en-GB" sz="1000" dirty="0"/>
          </a:p>
          <a:p>
            <a:r>
              <a:rPr lang="en-GB" sz="1000" dirty="0"/>
              <a:t>Resisting resistance: Counter-resistance, consent and compliance in a consultancy firm. Dan </a:t>
            </a:r>
            <a:r>
              <a:rPr lang="en-GB" sz="1000" dirty="0" err="1"/>
              <a:t>Kärreman</a:t>
            </a:r>
            <a:r>
              <a:rPr lang="en-GB" sz="1000" dirty="0"/>
              <a:t> and Mats </a:t>
            </a:r>
            <a:r>
              <a:rPr lang="en-GB" sz="1000" dirty="0" err="1"/>
              <a:t>Alvesson</a:t>
            </a:r>
            <a:r>
              <a:rPr lang="en-GB" sz="1000" dirty="0"/>
              <a:t>. The Tavistock Institute, </a:t>
            </a:r>
            <a:r>
              <a:rPr lang="en-GB" sz="1000" dirty="0" smtClean="0"/>
              <a:t>DOI</a:t>
            </a:r>
            <a:r>
              <a:rPr lang="en-GB" sz="1000" dirty="0"/>
              <a:t>: </a:t>
            </a:r>
            <a:r>
              <a:rPr lang="en-GB" sz="1000" dirty="0" smtClean="0"/>
              <a:t>10.1177/0018726709334880 Volume </a:t>
            </a:r>
            <a:r>
              <a:rPr lang="en-GB" sz="1000" dirty="0"/>
              <a:t>62(8): </a:t>
            </a:r>
            <a:r>
              <a:rPr lang="en-GB" sz="1000" dirty="0" smtClean="0"/>
              <a:t>1115–1144</a:t>
            </a:r>
          </a:p>
          <a:p>
            <a:endParaRPr lang="en-GB" sz="1000" dirty="0"/>
          </a:p>
          <a:p>
            <a:r>
              <a:rPr lang="en-GB" sz="1000" dirty="0"/>
              <a:t>Implicit bias in </a:t>
            </a:r>
            <a:r>
              <a:rPr lang="en-GB" sz="1000" dirty="0" smtClean="0"/>
              <a:t>academia: A </a:t>
            </a:r>
            <a:r>
              <a:rPr lang="en-GB" sz="1000" dirty="0"/>
              <a:t>challenge to the </a:t>
            </a:r>
            <a:r>
              <a:rPr lang="en-GB" sz="1000" dirty="0" smtClean="0"/>
              <a:t>meritocratic principle </a:t>
            </a:r>
            <a:r>
              <a:rPr lang="en-GB" sz="1000" dirty="0"/>
              <a:t>and to women’s careers </a:t>
            </a:r>
            <a:r>
              <a:rPr lang="en-GB" sz="1000" dirty="0" smtClean="0"/>
              <a:t>–And </a:t>
            </a:r>
            <a:r>
              <a:rPr lang="en-GB" sz="1000" dirty="0"/>
              <a:t>what to do about </a:t>
            </a:r>
            <a:r>
              <a:rPr lang="en-GB" sz="1000" dirty="0" smtClean="0"/>
              <a:t>it. </a:t>
            </a:r>
            <a:r>
              <a:rPr lang="en-GB" sz="1000" dirty="0"/>
              <a:t>LERU Advice Paper no.23 - January 2018. ´</a:t>
            </a:r>
            <a:r>
              <a:rPr lang="en-GB" sz="1000" dirty="0" err="1"/>
              <a:t>Prof.</a:t>
            </a:r>
            <a:r>
              <a:rPr lang="en-GB" sz="1000" dirty="0"/>
              <a:t> </a:t>
            </a:r>
            <a:r>
              <a:rPr lang="en-GB" sz="1000" dirty="0" err="1"/>
              <a:t>Jadranka</a:t>
            </a:r>
            <a:r>
              <a:rPr lang="en-GB" sz="1000" dirty="0"/>
              <a:t> </a:t>
            </a:r>
            <a:r>
              <a:rPr lang="en-GB" sz="1000" dirty="0" err="1"/>
              <a:t>Gvozdanovic</a:t>
            </a:r>
            <a:r>
              <a:rPr lang="en-GB" sz="1000" dirty="0"/>
              <a:t>, </a:t>
            </a:r>
            <a:r>
              <a:rPr lang="en-GB" sz="1000" dirty="0" smtClean="0"/>
              <a:t>University </a:t>
            </a:r>
            <a:r>
              <a:rPr lang="en-GB" sz="1000" dirty="0"/>
              <a:t>of </a:t>
            </a:r>
            <a:r>
              <a:rPr lang="en-GB" sz="1000" dirty="0" smtClean="0"/>
              <a:t>Heidelberg; Dr </a:t>
            </a:r>
            <a:r>
              <a:rPr lang="en-GB" sz="1000" dirty="0"/>
              <a:t>Katrien Maes, </a:t>
            </a:r>
            <a:r>
              <a:rPr lang="en-GB" sz="1000" dirty="0" smtClean="0"/>
              <a:t>LERU.</a:t>
            </a:r>
          </a:p>
          <a:p>
            <a:endParaRPr lang="en-GB" sz="1000" dirty="0"/>
          </a:p>
          <a:p>
            <a:r>
              <a:rPr lang="en-GB" sz="1000" dirty="0"/>
              <a:t>Limits to meritocracy? Gender in academic recruitment and promotion processes Mathias W. Nielsen. OUP Science and Public Policy, 43(3), 2016, </a:t>
            </a:r>
            <a:r>
              <a:rPr lang="en-GB" sz="1000" dirty="0" smtClean="0"/>
              <a:t>386–399 </a:t>
            </a:r>
            <a:r>
              <a:rPr lang="en-GB" sz="1000" dirty="0" err="1" smtClean="0"/>
              <a:t>doi</a:t>
            </a:r>
            <a:r>
              <a:rPr lang="en-GB" sz="1000" dirty="0"/>
              <a:t>: </a:t>
            </a:r>
            <a:r>
              <a:rPr lang="en-GB" sz="1000" dirty="0" smtClean="0"/>
              <a:t>10.1093/</a:t>
            </a:r>
            <a:r>
              <a:rPr lang="en-GB" sz="1000" dirty="0" err="1" smtClean="0"/>
              <a:t>scipol</a:t>
            </a:r>
            <a:r>
              <a:rPr lang="en-GB" sz="1000" dirty="0" smtClean="0"/>
              <a:t>/scv052 Advance </a:t>
            </a:r>
            <a:r>
              <a:rPr lang="en-GB" sz="1000" dirty="0"/>
              <a:t>Access Publication Date: 28 August </a:t>
            </a:r>
            <a:r>
              <a:rPr lang="en-GB" sz="1000" dirty="0" smtClean="0"/>
              <a:t>2015</a:t>
            </a:r>
          </a:p>
          <a:p>
            <a:endParaRPr lang="en-GB" sz="1000" dirty="0"/>
          </a:p>
          <a:p>
            <a:r>
              <a:rPr lang="en-GB" sz="1000" dirty="0"/>
              <a:t>Engaging Gatekeepers, Optimizing Decision Making, and Mitigating Bias: Design Specifications for Systemic Diversity Interventions. Claartje J. Vinkenburg. The Journal of Applied </a:t>
            </a:r>
            <a:r>
              <a:rPr lang="en-GB" sz="1000" dirty="0" err="1"/>
              <a:t>Behavioral</a:t>
            </a:r>
            <a:r>
              <a:rPr lang="en-GB" sz="1000" dirty="0"/>
              <a:t> </a:t>
            </a:r>
            <a:r>
              <a:rPr lang="en-GB" sz="1000" dirty="0" smtClean="0"/>
              <a:t>Science 2017</a:t>
            </a:r>
            <a:r>
              <a:rPr lang="en-GB" sz="1000" dirty="0"/>
              <a:t>, Vol. 53(2) </a:t>
            </a:r>
            <a:r>
              <a:rPr lang="en-GB" sz="1000" dirty="0" smtClean="0"/>
              <a:t>212–234</a:t>
            </a:r>
          </a:p>
          <a:p>
            <a:endParaRPr lang="en-GB" sz="1000" dirty="0"/>
          </a:p>
          <a:p>
            <a:r>
              <a:rPr lang="en-GB" sz="1000" dirty="0"/>
              <a:t>Science of science. </a:t>
            </a:r>
            <a:r>
              <a:rPr lang="en-GB" sz="1000" dirty="0" smtClean="0"/>
              <a:t>S</a:t>
            </a:r>
            <a:r>
              <a:rPr lang="en-GB" sz="1000" dirty="0"/>
              <a:t>. Fortunato et al., Science 359, </a:t>
            </a:r>
            <a:r>
              <a:rPr lang="en-GB" sz="1000" dirty="0" smtClean="0"/>
              <a:t>eaao0185 (2018</a:t>
            </a:r>
            <a:r>
              <a:rPr lang="en-GB" sz="1000" dirty="0"/>
              <a:t>). DOI: </a:t>
            </a:r>
            <a:r>
              <a:rPr lang="en-GB" sz="1000" dirty="0" smtClean="0"/>
              <a:t>10.1126/science.aao0185</a:t>
            </a:r>
          </a:p>
          <a:p>
            <a:endParaRPr lang="en-GB" sz="1000" dirty="0"/>
          </a:p>
          <a:p>
            <a:r>
              <a:rPr lang="en-GB" sz="1000" dirty="0"/>
              <a:t>Excellent education in research-rich universities. January 2018. </a:t>
            </a:r>
            <a:r>
              <a:rPr lang="en-GB" sz="1000" dirty="0" err="1"/>
              <a:t>Prof.</a:t>
            </a:r>
            <a:r>
              <a:rPr lang="en-GB" sz="1000" dirty="0"/>
              <a:t> Dilly </a:t>
            </a:r>
            <a:r>
              <a:rPr lang="en-GB" sz="1000" dirty="0" smtClean="0"/>
              <a:t>Fung, </a:t>
            </a:r>
            <a:r>
              <a:rPr lang="en-GB" sz="1000" dirty="0" err="1" smtClean="0"/>
              <a:t>Prof</a:t>
            </a:r>
            <a:r>
              <a:rPr lang="en-GB" sz="1000" dirty="0" err="1"/>
              <a:t>.</a:t>
            </a:r>
            <a:r>
              <a:rPr lang="en-GB" sz="1000" dirty="0"/>
              <a:t> Juliane Besters-</a:t>
            </a:r>
            <a:r>
              <a:rPr lang="en-GB" sz="1000" dirty="0" err="1"/>
              <a:t>Dilger</a:t>
            </a:r>
            <a:r>
              <a:rPr lang="en-GB" sz="1000" dirty="0"/>
              <a:t>, </a:t>
            </a:r>
            <a:r>
              <a:rPr lang="en-GB" sz="1000" dirty="0" err="1" smtClean="0"/>
              <a:t>Prof</a:t>
            </a:r>
            <a:r>
              <a:rPr lang="en-GB" sz="1000" dirty="0" err="1"/>
              <a:t>.</a:t>
            </a:r>
            <a:r>
              <a:rPr lang="en-GB" sz="1000" dirty="0"/>
              <a:t> Rob van der </a:t>
            </a:r>
            <a:r>
              <a:rPr lang="en-GB" sz="1000" dirty="0" smtClean="0"/>
              <a:t>Vaart, February 2017</a:t>
            </a: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 smtClean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804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stereotypes and gendered expectations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7571184" cy="26427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5949280"/>
            <a:ext cx="7931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Naomi </a:t>
            </a:r>
            <a:r>
              <a:rPr lang="en-GB" sz="1000" dirty="0" err="1" smtClean="0"/>
              <a:t>Ellemers</a:t>
            </a:r>
            <a:r>
              <a:rPr lang="en-GB" sz="1000" dirty="0" smtClean="0"/>
              <a:t>, Utrecht University, Gender Stereotypes, Annual Review of Psychology 2018 69.275-98</a:t>
            </a:r>
            <a:endParaRPr lang="en-GB" sz="1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575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universities need to act?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4690865" cy="352176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w</a:t>
            </a:r>
            <a:r>
              <a:rPr lang="en-GB" b="1" dirty="0" smtClean="0"/>
              <a:t>aste of talent</a:t>
            </a:r>
          </a:p>
          <a:p>
            <a:r>
              <a:rPr lang="en-GB" b="1" dirty="0"/>
              <a:t>less satisfaction and success in staff and student </a:t>
            </a:r>
            <a:r>
              <a:rPr lang="en-GB" b="1" dirty="0" smtClean="0"/>
              <a:t>body</a:t>
            </a:r>
          </a:p>
          <a:p>
            <a:r>
              <a:rPr lang="en-GB" b="1" dirty="0" smtClean="0"/>
              <a:t>diminished societal </a:t>
            </a:r>
            <a:r>
              <a:rPr lang="en-GB" b="1" smtClean="0"/>
              <a:t>and global </a:t>
            </a:r>
            <a:r>
              <a:rPr lang="en-GB" b="1" dirty="0" smtClean="0"/>
              <a:t>impact</a:t>
            </a:r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07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409276"/>
            <a:ext cx="8579296" cy="507556"/>
          </a:xfrm>
        </p:spPr>
        <p:txBody>
          <a:bodyPr/>
          <a:lstStyle/>
          <a:p>
            <a:r>
              <a:rPr lang="en-US" dirty="0" smtClean="0"/>
              <a:t>The Global </a:t>
            </a:r>
            <a:br>
              <a:rPr lang="en-US" dirty="0" smtClean="0"/>
            </a:br>
            <a:r>
              <a:rPr lang="en-US" dirty="0" smtClean="0"/>
              <a:t>Risks </a:t>
            </a:r>
            <a:br>
              <a:rPr lang="en-US" dirty="0" smtClean="0"/>
            </a:br>
            <a:r>
              <a:rPr lang="en-US" dirty="0" smtClean="0"/>
              <a:t>Landscape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6126620"/>
            <a:ext cx="4968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World Economic Forum Global Risks Perception Survey 2017-2018</a:t>
            </a:r>
            <a:endParaRPr lang="en-GB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0648"/>
            <a:ext cx="7200800" cy="5733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57" y="2780928"/>
            <a:ext cx="1466850" cy="3009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536" y="260648"/>
            <a:ext cx="259228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596336" y="5445224"/>
            <a:ext cx="1090464" cy="548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54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inhoud 2"/>
          <p:cNvSpPr>
            <a:spLocks noGrp="1"/>
          </p:cNvSpPr>
          <p:nvPr>
            <p:ph idx="1"/>
          </p:nvPr>
        </p:nvSpPr>
        <p:spPr>
          <a:xfrm>
            <a:off x="395288" y="908050"/>
            <a:ext cx="7921625" cy="3457575"/>
          </a:xfrm>
        </p:spPr>
        <p:txBody>
          <a:bodyPr/>
          <a:lstStyle/>
          <a:p>
            <a:pPr marL="0" indent="0" eaLnBrk="1" hangingPunct="1">
              <a:buNone/>
            </a:pPr>
            <a:endParaRPr lang="en-GB" altLang="nl-NL" sz="2400" b="1" dirty="0" smtClean="0">
              <a:ea typeface="Geneva" pitchFamily="-84" charset="-128"/>
            </a:endParaRPr>
          </a:p>
          <a:p>
            <a:pPr eaLnBrk="1" hangingPunct="1"/>
            <a:endParaRPr lang="en-GB" altLang="nl-NL" sz="2400" b="1" dirty="0" smtClean="0">
              <a:ea typeface="Geneva" pitchFamily="-84" charset="-128"/>
            </a:endParaRPr>
          </a:p>
          <a:p>
            <a:pPr eaLnBrk="1" hangingPunct="1"/>
            <a:endParaRPr lang="en-GB" altLang="nl-NL" sz="2000" b="1" dirty="0" smtClean="0">
              <a:ea typeface="Geneva" pitchFamily="-84" charset="-128"/>
            </a:endParaRPr>
          </a:p>
          <a:p>
            <a:pPr eaLnBrk="1" hangingPunct="1"/>
            <a:endParaRPr lang="en-US" altLang="nl-NL" sz="2000" b="1" dirty="0" smtClean="0">
              <a:ea typeface="Geneva" pitchFamily="-84" charset="-128"/>
            </a:endParaRPr>
          </a:p>
        </p:txBody>
      </p:sp>
      <p:sp>
        <p:nvSpPr>
          <p:cNvPr id="34818" name="Titel 1"/>
          <p:cNvSpPr>
            <a:spLocks noGrp="1"/>
          </p:cNvSpPr>
          <p:nvPr>
            <p:ph type="title"/>
          </p:nvPr>
        </p:nvSpPr>
        <p:spPr>
          <a:xfrm flipH="1">
            <a:off x="179511" y="328918"/>
            <a:ext cx="8856537" cy="2019961"/>
          </a:xfrm>
        </p:spPr>
        <p:txBody>
          <a:bodyPr/>
          <a:lstStyle/>
          <a:p>
            <a:pPr algn="ctr" eaLnBrk="1" hangingPunct="1">
              <a:defRPr/>
            </a:pPr>
            <a:r>
              <a:rPr lang="nl-BE" altLang="en-US" sz="30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W</a:t>
            </a:r>
            <a:r>
              <a:rPr lang="nl-BE" altLang="en-US" sz="30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nl-BE" altLang="en-US" sz="30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can make the world a better place</a:t>
            </a:r>
            <a:r>
              <a:rPr lang="nl-BE" altLang="en-US" sz="30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</a:t>
            </a:r>
            <a:br>
              <a:rPr lang="nl-BE" altLang="en-US" sz="30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endParaRPr lang="nl-BE" altLang="en-US" sz="30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915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35" y="4437112"/>
            <a:ext cx="2879725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0" r="13271" b="6300"/>
          <a:stretch>
            <a:fillRect/>
          </a:stretch>
        </p:blipFill>
        <p:spPr bwMode="auto">
          <a:xfrm>
            <a:off x="3218027" y="4437112"/>
            <a:ext cx="280670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095" y="4460773"/>
            <a:ext cx="280670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32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4690865" cy="352176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 smtClean="0"/>
              <a:t>20-25% female profs (fewer in STEM)</a:t>
            </a:r>
            <a:endParaRPr lang="en-GB" b="1" dirty="0"/>
          </a:p>
          <a:p>
            <a:r>
              <a:rPr lang="en-GB" b="1" dirty="0" smtClean="0"/>
              <a:t>BME students – less access and worse results</a:t>
            </a:r>
          </a:p>
          <a:p>
            <a:r>
              <a:rPr lang="en-GB" b="1" dirty="0" smtClean="0"/>
              <a:t>LGBT students – more mental health issues</a:t>
            </a:r>
          </a:p>
          <a:p>
            <a:r>
              <a:rPr lang="en-GB" b="1" dirty="0" smtClean="0"/>
              <a:t>female engineering students – less successful in projects</a:t>
            </a:r>
          </a:p>
          <a:p>
            <a:r>
              <a:rPr lang="en-GB" b="1" dirty="0" smtClean="0"/>
              <a:t>enterprise/start-ups – fewer women</a:t>
            </a:r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</p:txBody>
      </p:sp>
      <p:pic>
        <p:nvPicPr>
          <p:cNvPr id="7" name="Picture Placeholder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4" b="11754"/>
          <a:stretch>
            <a:fillRect/>
          </a:stretch>
        </p:blipFill>
        <p:spPr>
          <a:xfrm>
            <a:off x="5724128" y="1194453"/>
            <a:ext cx="3064533" cy="216253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637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issues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4690865" cy="352176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h</a:t>
            </a:r>
            <a:r>
              <a:rPr lang="en-GB" b="1" dirty="0" smtClean="0"/>
              <a:t>ighly competitive, ‘up or out’ culture</a:t>
            </a:r>
          </a:p>
          <a:p>
            <a:r>
              <a:rPr lang="en-GB" b="1" dirty="0"/>
              <a:t>c</a:t>
            </a:r>
            <a:r>
              <a:rPr lang="en-GB" b="1" dirty="0" smtClean="0"/>
              <a:t>ulture based on recognition of excellence</a:t>
            </a:r>
          </a:p>
          <a:p>
            <a:r>
              <a:rPr lang="en-GB" b="1" dirty="0"/>
              <a:t>p</a:t>
            </a:r>
            <a:r>
              <a:rPr lang="en-GB" b="1" dirty="0" smtClean="0"/>
              <a:t>ervasive bias -- at odds with meritocracy</a:t>
            </a:r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28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0788" y="2133600"/>
            <a:ext cx="6275387" cy="316706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t</a:t>
            </a:r>
            <a:r>
              <a:rPr lang="en-US" sz="2400" b="1" dirty="0" smtClean="0"/>
              <a:t>eam work and collaboration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 smtClean="0"/>
              <a:t>multidisciplinary work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 smtClean="0"/>
              <a:t>societal impact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teaching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sz="2400" b="1" dirty="0" smtClean="0"/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400" b="1" dirty="0" smtClean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nl-NL" sz="2400" b="1" dirty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87438" y="457200"/>
            <a:ext cx="7372350" cy="1531938"/>
          </a:xfrm>
        </p:spPr>
        <p:txBody>
          <a:bodyPr/>
          <a:lstStyle/>
          <a:p>
            <a:pPr algn="l">
              <a:defRPr/>
            </a:pPr>
            <a:r>
              <a:rPr lang="en-US" altLang="nl-NL" sz="3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What university leaders </a:t>
            </a:r>
            <a:r>
              <a:rPr lang="en-US" altLang="nl-NL" sz="3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tell their young researchers </a:t>
            </a:r>
            <a:r>
              <a:rPr lang="en-US" altLang="nl-NL" sz="3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is important:</a:t>
            </a:r>
            <a:endParaRPr lang="nl-NL" altLang="nl-NL" sz="30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80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0" y="2276475"/>
            <a:ext cx="6119813" cy="3455988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b</a:t>
            </a:r>
            <a:r>
              <a:rPr lang="en-US" sz="2400" b="1" dirty="0" smtClean="0"/>
              <a:t>e highly competitive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 smtClean="0"/>
              <a:t>focus on your own cv in terms of grants, publications and  authorship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a</a:t>
            </a:r>
            <a:r>
              <a:rPr lang="en-US" sz="2400" b="1" dirty="0" smtClean="0"/>
              <a:t>void multidisciplinary work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s</a:t>
            </a:r>
            <a:r>
              <a:rPr lang="en-US" sz="2400" b="1" dirty="0" smtClean="0"/>
              <a:t>ocietal impact is not that important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z="2400" b="1" dirty="0"/>
              <a:t>t</a:t>
            </a:r>
            <a:r>
              <a:rPr lang="en-US" sz="2400" b="1" dirty="0" smtClean="0"/>
              <a:t>eaching does not really count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nl-NL" sz="2400" b="1" dirty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397000" y="836613"/>
            <a:ext cx="6704013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nl-NL" sz="3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US" altLang="nl-NL" sz="3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the system </a:t>
            </a:r>
            <a:r>
              <a:rPr lang="en-US" altLang="nl-NL" sz="3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actually </a:t>
            </a:r>
            <a:r>
              <a:rPr lang="en-US" altLang="nl-NL" sz="3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teaches them:</a:t>
            </a:r>
            <a:endParaRPr lang="nl-NL" altLang="nl-NL" sz="3000" b="1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643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approach do we need?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4978897" cy="3332416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 smtClean="0"/>
              <a:t>system</a:t>
            </a:r>
          </a:p>
          <a:p>
            <a:r>
              <a:rPr lang="en-GB" b="1" dirty="0"/>
              <a:t>s</a:t>
            </a:r>
            <a:r>
              <a:rPr lang="en-GB" b="1" dirty="0" smtClean="0"/>
              <a:t>trategic</a:t>
            </a:r>
          </a:p>
          <a:p>
            <a:r>
              <a:rPr lang="en-GB" b="1" dirty="0"/>
              <a:t>e</a:t>
            </a:r>
            <a:r>
              <a:rPr lang="en-GB" b="1" dirty="0" smtClean="0"/>
              <a:t>vidence-based</a:t>
            </a:r>
          </a:p>
          <a:p>
            <a:r>
              <a:rPr lang="en-GB" b="1" dirty="0" smtClean="0"/>
              <a:t>comprehensive</a:t>
            </a:r>
          </a:p>
          <a:p>
            <a:r>
              <a:rPr lang="en-GB" b="1" dirty="0" smtClean="0"/>
              <a:t>collaborative</a:t>
            </a:r>
            <a:endParaRPr lang="en-GB" b="1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9" t="-952" b="-4629"/>
          <a:stretch/>
        </p:blipFill>
        <p:spPr>
          <a:xfrm>
            <a:off x="5806920" y="781792"/>
            <a:ext cx="2879880" cy="250319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70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system approach?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4978897" cy="3593776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m</a:t>
            </a:r>
            <a:r>
              <a:rPr lang="en-GB" b="1" dirty="0" smtClean="0"/>
              <a:t>ove away from the rhetoric of blame on individuals</a:t>
            </a:r>
          </a:p>
          <a:p>
            <a:r>
              <a:rPr lang="en-GB" b="1" dirty="0"/>
              <a:t>i</a:t>
            </a:r>
            <a:r>
              <a:rPr lang="en-GB" b="1" dirty="0" smtClean="0"/>
              <a:t>f system is flawed – good people may be doing the wrong thing</a:t>
            </a:r>
          </a:p>
          <a:p>
            <a:r>
              <a:rPr lang="en-GB" b="1" dirty="0"/>
              <a:t>b</a:t>
            </a:r>
            <a:r>
              <a:rPr lang="en-GB" b="1" dirty="0" smtClean="0"/>
              <a:t>ias in the system is the main problem: ‘myth of meritocracy’</a:t>
            </a:r>
          </a:p>
          <a:p>
            <a:r>
              <a:rPr lang="en-GB" b="1" dirty="0"/>
              <a:t>c</a:t>
            </a:r>
            <a:r>
              <a:rPr lang="en-GB" b="1" dirty="0" smtClean="0"/>
              <a:t>ycle can only be broken by fixing the system first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4168" y="692696"/>
            <a:ext cx="2602632" cy="27363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89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strategic approach?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7199" y="1995464"/>
            <a:ext cx="5554961" cy="3593776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/>
              <a:t>p</a:t>
            </a:r>
            <a:r>
              <a:rPr lang="en-GB" b="1" dirty="0" smtClean="0"/>
              <a:t>roblems are very engrained, cultural and complex</a:t>
            </a:r>
          </a:p>
          <a:p>
            <a:r>
              <a:rPr lang="en-GB" b="1" dirty="0"/>
              <a:t>combating wide-spread bias </a:t>
            </a:r>
            <a:r>
              <a:rPr lang="en-GB" b="1" dirty="0" smtClean="0"/>
              <a:t>needs a </a:t>
            </a:r>
            <a:r>
              <a:rPr lang="en-GB" b="1" dirty="0"/>
              <a:t>strategic approach</a:t>
            </a:r>
          </a:p>
          <a:p>
            <a:r>
              <a:rPr lang="en-GB" b="1" dirty="0" smtClean="0"/>
              <a:t>change management and targeted interventions are needed</a:t>
            </a:r>
          </a:p>
          <a:p>
            <a:r>
              <a:rPr lang="en-GB" b="1" dirty="0" smtClean="0"/>
              <a:t>strategic </a:t>
            </a:r>
            <a:r>
              <a:rPr lang="en-GB" b="1" dirty="0"/>
              <a:t>analysis of system</a:t>
            </a:r>
          </a:p>
          <a:p>
            <a:pPr marL="717550">
              <a:buFont typeface="Courier New" panose="02070309020205020404" pitchFamily="49" charset="0"/>
              <a:buChar char="o"/>
            </a:pPr>
            <a:r>
              <a:rPr lang="en-GB" b="1" dirty="0"/>
              <a:t>statistics</a:t>
            </a:r>
          </a:p>
          <a:p>
            <a:pPr marL="717550">
              <a:buFont typeface="Courier New" panose="02070309020205020404" pitchFamily="49" charset="0"/>
              <a:buChar char="o"/>
            </a:pPr>
            <a:r>
              <a:rPr lang="en-GB" b="1" dirty="0"/>
              <a:t>goals</a:t>
            </a:r>
          </a:p>
          <a:p>
            <a:pPr marL="717550">
              <a:buFont typeface="Courier New" panose="02070309020205020404" pitchFamily="49" charset="0"/>
              <a:buChar char="o"/>
            </a:pPr>
            <a:r>
              <a:rPr lang="en-GB" b="1" dirty="0"/>
              <a:t>d</a:t>
            </a:r>
            <a:r>
              <a:rPr lang="en-GB" b="1" dirty="0" smtClean="0"/>
              <a:t>etailed, comprehensive </a:t>
            </a:r>
            <a:r>
              <a:rPr lang="en-GB" b="1" dirty="0"/>
              <a:t>plans</a:t>
            </a:r>
          </a:p>
          <a:p>
            <a:endParaRPr lang="en-GB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2353880"/>
            <a:ext cx="2265803" cy="14511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732640"/>
            <a:ext cx="2265803" cy="1510535"/>
          </a:xfrm>
          <a:prstGeom prst="rect">
            <a:avLst/>
          </a:prstGeom>
        </p:spPr>
      </p:pic>
      <p:pic>
        <p:nvPicPr>
          <p:cNvPr id="12" name="Picture 7" descr="Square_images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9" b="27368"/>
          <a:stretch/>
        </p:blipFill>
        <p:spPr bwMode="auto">
          <a:xfrm>
            <a:off x="6588224" y="3986151"/>
            <a:ext cx="2265803" cy="141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66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10756</TotalTime>
  <Words>1191</Words>
  <Application>Microsoft Office PowerPoint</Application>
  <PresentationFormat>On-screen Show (4:3)</PresentationFormat>
  <Paragraphs>174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Courier New</vt:lpstr>
      <vt:lpstr>Geneva</vt:lpstr>
      <vt:lpstr>Times New Roman</vt:lpstr>
      <vt:lpstr>Verdana</vt:lpstr>
      <vt:lpstr>Wingdings</vt:lpstr>
      <vt:lpstr>Imperial College London Theme</vt:lpstr>
      <vt:lpstr>Equality, Diversity and Inclusion at Research-Intensive Universities</vt:lpstr>
      <vt:lpstr>Why do universities need to act?</vt:lpstr>
      <vt:lpstr>Some statistics</vt:lpstr>
      <vt:lpstr>Key issues</vt:lpstr>
      <vt:lpstr>What university leaders tell their young researchers is important:</vt:lpstr>
      <vt:lpstr>What the system actually teaches them:</vt:lpstr>
      <vt:lpstr>What approach do we need?</vt:lpstr>
      <vt:lpstr>Why system approach?</vt:lpstr>
      <vt:lpstr>Why strategic approach?</vt:lpstr>
      <vt:lpstr>Why evidence-based?</vt:lpstr>
      <vt:lpstr>Why comprehensive?</vt:lpstr>
      <vt:lpstr>Why comprehensive?</vt:lpstr>
      <vt:lpstr>Climate change</vt:lpstr>
      <vt:lpstr>PowerPoint Presentation</vt:lpstr>
      <vt:lpstr>Why comprehensive?</vt:lpstr>
      <vt:lpstr>Why collaborative?</vt:lpstr>
      <vt:lpstr>PowerPoint Presentation</vt:lpstr>
      <vt:lpstr>PowerPoint Presentation</vt:lpstr>
      <vt:lpstr>Gender stereotypes and gendered expectations</vt:lpstr>
      <vt:lpstr>The Global  Risks  Landscape</vt:lpstr>
      <vt:lpstr>We can make the world a better place  </vt:lpstr>
    </vt:vector>
  </TitlesOfParts>
  <Company>Publications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Imperial College London</dc:title>
  <dc:creator>caroline</dc:creator>
  <cp:lastModifiedBy>Ivison, Joanna S</cp:lastModifiedBy>
  <cp:revision>766</cp:revision>
  <cp:lastPrinted>2018-06-29T08:51:28Z</cp:lastPrinted>
  <dcterms:modified xsi:type="dcterms:W3CDTF">2018-07-02T15:02:31Z</dcterms:modified>
</cp:coreProperties>
</file>