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autoCompressPictures="0">
  <p:sldMasterIdLst>
    <p:sldMasterId id="2147483957" r:id="rId1"/>
    <p:sldMasterId id="2147483999" r:id="rId2"/>
  </p:sldMasterIdLst>
  <p:notesMasterIdLst>
    <p:notesMasterId r:id="rId29"/>
  </p:notesMasterIdLst>
  <p:handoutMasterIdLst>
    <p:handoutMasterId r:id="rId30"/>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98E71-807A-BFBD-7557-72CE493291D5}" v="2" dt="2026-11-04T17:39:44.087"/>
    <p1510:client id="{3113D284-BC53-4E1E-AA51-7A7E8133DE2B}" v="100" dt="2026-11-04T19:39:34.974"/>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6" autoAdjust="0"/>
    <p:restoredTop sz="86467" autoAdjust="0"/>
  </p:normalViewPr>
  <p:slideViewPr>
    <p:cSldViewPr snapToGrid="0">
      <p:cViewPr varScale="1">
        <p:scale>
          <a:sx n="93" d="100"/>
          <a:sy n="93" d="100"/>
        </p:scale>
        <p:origin x="474" y="84"/>
      </p:cViewPr>
      <p:guideLst/>
    </p:cSldViewPr>
  </p:slideViewPr>
  <p:outlineViewPr>
    <p:cViewPr>
      <p:scale>
        <a:sx n="33" d="100"/>
        <a:sy n="33" d="100"/>
      </p:scale>
      <p:origin x="0" y="-201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p:txBody>
      </p:sp>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Session B, 2 hours. Before you start: the live question is on slide 2, the department's guidance and a cluster of posters are on every table, and poster 13 is held back for the close.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10:00, 10 minutes. 'Today we</a:t>
            </a:r>
            <a:r>
              <a:rPr lang="en-GB" dirty="0"/>
              <a:t> are </a:t>
            </a:r>
            <a:r>
              <a:rPr dirty="0"/>
              <a:t>going to work on a real decision. We</a:t>
            </a:r>
            <a:r>
              <a:rPr lang="en-GB" dirty="0"/>
              <a:t> are </a:t>
            </a:r>
            <a:r>
              <a:rPr dirty="0"/>
              <a:t>not going to start with whether AI is good or bad. We</a:t>
            </a:r>
            <a:r>
              <a:rPr lang="en-GB" dirty="0"/>
              <a:t> are</a:t>
            </a:r>
            <a:r>
              <a:rPr dirty="0"/>
              <a:t> going to start with what our teaching depends on, and test the decision against that.’ </a:t>
            </a:r>
            <a:endParaRPr lang="en-GB" dirty="0"/>
          </a:p>
          <a:p>
            <a:endParaRPr lang="en-GB" dirty="0"/>
          </a:p>
          <a:p>
            <a:r>
              <a:rPr dirty="0"/>
              <a:t>Replace the bracketed text with the question agreed beforehand, e.g. </a:t>
            </a:r>
            <a:r>
              <a:rPr lang="en-GB" dirty="0"/>
              <a:t>'</a:t>
            </a:r>
            <a:r>
              <a:rPr dirty="0"/>
              <a:t>Do we allow AI-assisted drafting in second-year essays?</a:t>
            </a:r>
            <a:r>
              <a:rPr lang="en-GB" dirty="0"/>
              <a:t>'</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These posters come from a Warwick project. Students and staff mapped where AI shows up in university life, and a small team turned those conversations into a set of satirical posters. Each one borrows the voice of AI marketing, then turns in the small print. They aren’t against AI, and they aren’t selling it. They’re about the conditions good thinking needs, and what happens to those conditions when AI arrives.</a:t>
            </a:r>
            <a:br>
              <a:rPr lang="en-GB" dirty="0"/>
            </a:br>
            <a:br>
              <a:rPr lang="en-GB" dirty="0"/>
            </a:br>
            <a:r>
              <a:rPr lang="en-GB" i="1" dirty="0"/>
              <a:t>For you: </a:t>
            </a:r>
            <a:r>
              <a:rPr lang="en-GB" dirty="0"/>
              <a:t>The room might hear this as a </a:t>
            </a:r>
            <a:r>
              <a:rPr dirty="0"/>
              <a:t>sensible middle</a:t>
            </a:r>
            <a:r>
              <a:rPr lang="en-GB" dirty="0"/>
              <a:t>, a bit of both, used responsibly</a:t>
            </a:r>
            <a:r>
              <a:rPr dirty="0"/>
              <a:t>. It isn't: Andreotti and colleagues call it the contaminated middle, where innocence is no longer available. Say clearly that nobody has to describe their own AI use; people can talk about the poster's 'you' instead and use anonymous </a:t>
            </a:r>
            <a:r>
              <a:rPr dirty="0" err="1"/>
              <a:t>post-its</a:t>
            </a:r>
            <a:r>
              <a:rPr dirty="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hours: 10 + 25 + 10 + 30 + 30 + 15 minutes.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10:10, 25 minutes. One poster per table to start; swap with the next table after about 12 minutes. If a table stalls, use the 'your work' prompts in the guide, but only after the three questions have run dry.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10:35, 10 minutes. The turn. Whole room. Take three or four responses and </a:t>
            </a:r>
            <a:r>
              <a:rPr lang="en-GB" dirty="0"/>
              <a:t>do not</a:t>
            </a:r>
            <a:r>
              <a:rPr dirty="0"/>
              <a:t> resolve them. </a:t>
            </a:r>
            <a:br>
              <a:rPr lang="en-GB" dirty="0"/>
            </a:br>
            <a:br>
              <a:rPr lang="en-GB" dirty="0"/>
            </a:br>
            <a:r>
              <a:rPr lang="en-GB" dirty="0"/>
              <a:t>This is the entanglement the department is already in, before it decides anything on the students’ behalf.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10:45, 30 minutes. Each table writes its conditions on flipchart paper. If a table stalls, use the 'your curriculum' prompts in the guide.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11:15, 30 minutes. Replace the bracketed options with the two or three on the table. Bring tables together for the last 10 minutes to see where they agree.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11:45. Show poster 13 and let the room read it in silence before moving 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Tables draft the statement. The third line is what stops the condition being decoration: it names what changes to honour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Finish here. Collect the statements; they belong to the department. Say where they will go and when.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85032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79017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Clusters are a starting point. Mix them if you know the room.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28268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49413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58980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06281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8248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5026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7862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1647952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AC5C737A-4486-D609-6F81-8B5EEE9756EC}"/>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454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pic>
        <p:nvPicPr>
          <p:cNvPr id="3" name="Graphic 2">
            <a:extLst>
              <a:ext uri="{FF2B5EF4-FFF2-40B4-BE49-F238E27FC236}">
                <a16:creationId xmlns:a16="http://schemas.microsoft.com/office/drawing/2014/main" id="{7831A499-9233-38B1-E125-820986B06F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5" name="Graphic 4">
            <a:extLst>
              <a:ext uri="{FF2B5EF4-FFF2-40B4-BE49-F238E27FC236}">
                <a16:creationId xmlns:a16="http://schemas.microsoft.com/office/drawing/2014/main" id="{32C10726-28ED-BB7C-98F6-68ED0125814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169118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69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75552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B44F9940-50BE-A5D6-6738-24F91204B4B7}"/>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36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1321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24263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5653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207632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pic>
        <p:nvPicPr>
          <p:cNvPr id="2" name="Graphic 1">
            <a:extLst>
              <a:ext uri="{FF2B5EF4-FFF2-40B4-BE49-F238E27FC236}">
                <a16:creationId xmlns:a16="http://schemas.microsoft.com/office/drawing/2014/main" id="{8A3F10C5-8395-D473-0599-332C58D949A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5" name="Graphic 4">
            <a:extLst>
              <a:ext uri="{FF2B5EF4-FFF2-40B4-BE49-F238E27FC236}">
                <a16:creationId xmlns:a16="http://schemas.microsoft.com/office/drawing/2014/main" id="{46DAF6AC-3D3E-9C9C-6027-98D892D903C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844007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pic>
        <p:nvPicPr>
          <p:cNvPr id="2" name="Graphic 1">
            <a:extLst>
              <a:ext uri="{FF2B5EF4-FFF2-40B4-BE49-F238E27FC236}">
                <a16:creationId xmlns:a16="http://schemas.microsoft.com/office/drawing/2014/main" id="{E51AB84C-5EB7-F39E-C260-3F096080425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5" name="Graphic 4">
            <a:extLst>
              <a:ext uri="{FF2B5EF4-FFF2-40B4-BE49-F238E27FC236}">
                <a16:creationId xmlns:a16="http://schemas.microsoft.com/office/drawing/2014/main" id="{4C03D3A9-10EC-2FCE-8B6C-BC3CCC25766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052189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92593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75130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3" name="Title Placeholder 1">
            <a:extLst>
              <a:ext uri="{FF2B5EF4-FFF2-40B4-BE49-F238E27FC236}">
                <a16:creationId xmlns:a16="http://schemas.microsoft.com/office/drawing/2014/main" id="{2E42F51B-CAE3-EFE3-35E9-86EDF027CF66}"/>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4" name="Graphic 3">
            <a:extLst>
              <a:ext uri="{FF2B5EF4-FFF2-40B4-BE49-F238E27FC236}">
                <a16:creationId xmlns:a16="http://schemas.microsoft.com/office/drawing/2014/main" id="{53630D18-7C29-88CA-4E0F-CC2643D773B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2038" y="685867"/>
            <a:ext cx="2047718" cy="540991"/>
          </a:xfrm>
          <a:prstGeom prst="rect">
            <a:avLst/>
          </a:prstGeom>
        </p:spPr>
      </p:pic>
      <p:pic>
        <p:nvPicPr>
          <p:cNvPr id="8" name="Graphic 7">
            <a:extLst>
              <a:ext uri="{FF2B5EF4-FFF2-40B4-BE49-F238E27FC236}">
                <a16:creationId xmlns:a16="http://schemas.microsoft.com/office/drawing/2014/main" id="{1A406DFB-D7CA-D021-F2D4-7A10A5578EE3}"/>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658045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604C6EC8-0A4B-B3B4-39CE-75F8A73F9DE2}"/>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9" name="Straight Connector 8">
            <a:extLst>
              <a:ext uri="{FF2B5EF4-FFF2-40B4-BE49-F238E27FC236}">
                <a16:creationId xmlns:a16="http://schemas.microsoft.com/office/drawing/2014/main" id="{9B3E722C-3B49-A8E5-3157-3E70122ACD1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EA19C88-86B5-B690-1FAC-9EB5FBE96268}"/>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E5CB6C3C-6A70-A387-453B-610FBFFF6956}"/>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886671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FC9B3A93-70EA-ABF0-E275-C3C10C9D258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6" name="Straight Connector 5">
            <a:extLst>
              <a:ext uri="{FF2B5EF4-FFF2-40B4-BE49-F238E27FC236}">
                <a16:creationId xmlns:a16="http://schemas.microsoft.com/office/drawing/2014/main" id="{D4911D4D-88C3-28C9-E929-ABDA780276B4}"/>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Graphic 6">
            <a:extLst>
              <a:ext uri="{FF2B5EF4-FFF2-40B4-BE49-F238E27FC236}">
                <a16:creationId xmlns:a16="http://schemas.microsoft.com/office/drawing/2014/main" id="{47D5B6A5-44CE-20A5-739D-30A39297892A}"/>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2371211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2" name="Graphic 1">
            <a:extLst>
              <a:ext uri="{FF2B5EF4-FFF2-40B4-BE49-F238E27FC236}">
                <a16:creationId xmlns:a16="http://schemas.microsoft.com/office/drawing/2014/main" id="{FBE249B9-17B0-EF6A-F2DD-1041E19E019B}"/>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5B8569DD-1416-F0C1-4155-C3BFBF4EAA88}"/>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495102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A2C6F081-89D4-261B-A79A-4BC0AE122B6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B5923387-A9A0-9B04-2C79-9CB48BE62834}"/>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237832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887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637440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02491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6530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p>
            <a:r>
              <a:rPr lang="en-GB"/>
              <a:t>Thinking with AI, University of Warwick. Posters and materials licensed CC BY-NC-SA 4.0.</a:t>
            </a:r>
          </a:p>
        </p:txBody>
      </p:sp>
    </p:spTree>
    <p:extLst>
      <p:ext uri="{BB962C8B-B14F-4D97-AF65-F5344CB8AC3E}">
        <p14:creationId xmlns:p14="http://schemas.microsoft.com/office/powerpoint/2010/main" val="1729099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855784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65A8CE34-40F0-EC27-F6DC-A9DFD33FD8D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2A8FA899-6463-CF85-2673-DC139035FF9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629170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595D91D9-CCA9-A9B9-5586-20666977E2F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35EABDC7-BB7A-5EDA-21BA-97E1A0205A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677827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3A34389-1F12-66E3-6C69-B610591E546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1E4017DD-C813-3043-7FB0-A35D3B5C7A2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830084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43B0015-6C6D-3EC4-6761-F5A070AC6D4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52DC7190-6158-888C-B0C7-CDFA1C4B2C8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75570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page image and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D2BE15D2-428D-7220-9547-DA01AED31FB5}"/>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9511480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09333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190BE7-B3D0-2484-8498-7AA5209EAFC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58EF5B5-50B6-097D-254A-DC0302C1E750}"/>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E07138AA-8105-84D9-677F-DAC3332DE7D3}"/>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8391AE21-6050-0226-6F85-476E9AF6A406}"/>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54CAD70-D10E-930A-16EA-FD228228C9D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2A1544-8B5E-1EBA-9577-83CE7B0EADA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B05C08EB-46CF-FA11-3595-6C3BEAF443DD}"/>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59796065-C488-2296-40DE-B6F40F6B325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41150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47427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F8CEB787-490E-53D2-9EBC-81E529CEA45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9B4DFF7-D728-A0BD-BB56-56B0DBF62266}"/>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87779431-194F-E6E0-3EF3-3906DCBCA3A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65353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38488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5CDA39D1-C067-433E-BEEB-1E5A3359C1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5889796-979E-8AF1-9D58-7D0FDF3D416A}"/>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DFDF015-8CB2-7AE0-CC71-02DC2C8A9D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AC9CE45D-5663-1B62-E264-FE43A462B86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C196A81-C5EF-AD47-CDBF-98F74EE14AF2}"/>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3875869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B5ED1A46-D6DD-5265-ACD4-B99C67E04B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0B27340E-4B53-CC7A-7B58-E4712BCE07C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06FCE97C-D04A-21AE-E2D4-C31176C5CEB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3929156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3337620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7009082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030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7574318"/>
      </p:ext>
    </p:extLst>
  </p:cSld>
  <p:clrMap bg1="dk1" tx1="lt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 id="2147483968" r:id="rId11"/>
    <p:sldLayoutId id="2147483969" r:id="rId12"/>
    <p:sldLayoutId id="2147483970" r:id="rId13"/>
    <p:sldLayoutId id="2147483971" r:id="rId14"/>
    <p:sldLayoutId id="2147483972" r:id="rId15"/>
    <p:sldLayoutId id="2147483973" r:id="rId16"/>
    <p:sldLayoutId id="2147483974" r:id="rId17"/>
    <p:sldLayoutId id="2147483975" r:id="rId18"/>
    <p:sldLayoutId id="2147483976" r:id="rId19"/>
    <p:sldLayoutId id="2147483977" r:id="rId20"/>
  </p:sldLayoutIdLst>
  <p:hf sldNum="0"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42567843"/>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 id="2147484015" r:id="rId16"/>
    <p:sldLayoutId id="2147484016" r:id="rId17"/>
    <p:sldLayoutId id="2147484017" r:id="rId18"/>
    <p:sldLayoutId id="2147484018" r:id="rId19"/>
    <p:sldLayoutId id="2147484019" r:id="rId20"/>
  </p:sldLayoutIdLst>
  <p:hf sldNum="0"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dirty="0"/>
              <a:t>Thinking with AI</a:t>
            </a:r>
          </a:p>
        </p:txBody>
      </p:sp>
      <p:sp>
        <p:nvSpPr>
          <p:cNvPr id="2" name="Text Placeholder 1"/>
          <p:cNvSpPr>
            <a:spLocks noGrp="1"/>
          </p:cNvSpPr>
          <p:nvPr>
            <p:ph type="body" sz="quarter" idx="13"/>
          </p:nvPr>
        </p:nvSpPr>
        <p:spPr/>
        <p:txBody>
          <a:bodyPr/>
          <a:lstStyle/>
          <a:p>
            <a:r>
              <a:rPr dirty="0"/>
              <a:t>A department session: deciding with conditions</a:t>
            </a:r>
          </a:p>
        </p:txBody>
      </p:sp>
      <p:pic>
        <p:nvPicPr>
          <p:cNvPr id="7" name="Picture Placeholder 6" descr="Poster: a photograph of a river running between mountains. Large text reads &quot;speed up teaching, skip the small stuff&quot;, with an asterisk after &quot;small stuff&quot;. ">
            <a:extLst>
              <a:ext uri="{FF2B5EF4-FFF2-40B4-BE49-F238E27FC236}">
                <a16:creationId xmlns:a16="http://schemas.microsoft.com/office/drawing/2014/main" id="{BD5305FC-18B1-2DF1-3821-8A3C00AFFD7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latin typeface="+mn-lt"/>
              </a:rPr>
              <a:t>[Write the live question in the department here.]</a:t>
            </a:r>
            <a:endParaRPr sz="3200" dirty="0">
              <a:latin typeface="+mn-lt"/>
            </a:endParaRPr>
          </a:p>
        </p:txBody>
      </p:sp>
      <p:sp>
        <p:nvSpPr>
          <p:cNvPr id="3" name="Text Placeholder 2"/>
          <p:cNvSpPr>
            <a:spLocks noGrp="1"/>
          </p:cNvSpPr>
          <p:nvPr>
            <p:ph type="body" sz="quarter" idx="14"/>
          </p:nvPr>
        </p:nvSpPr>
        <p:spPr/>
        <p:txBody>
          <a:bodyPr/>
          <a:lstStyle/>
          <a:p>
            <a:r>
              <a:rPr lang="en-GB" sz="1600" dirty="0"/>
              <a:t>Today’s question</a:t>
            </a:r>
            <a:endParaRPr sz="1600" dirty="0"/>
          </a:p>
        </p:txBody>
      </p:sp>
      <p:sp>
        <p:nvSpPr>
          <p:cNvPr id="4" name="Footer Placeholder 3">
            <a:extLst>
              <a:ext uri="{FF2B5EF4-FFF2-40B4-BE49-F238E27FC236}">
                <a16:creationId xmlns:a16="http://schemas.microsoft.com/office/drawing/2014/main" id="{22A88931-23D6-F469-1142-46E03E448586}"/>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000" dirty="0"/>
              <a:t>For the conditions under which thinking happens.</a:t>
            </a:r>
          </a:p>
        </p:txBody>
      </p:sp>
      <p:sp>
        <p:nvSpPr>
          <p:cNvPr id="3" name="Text Placeholder 2"/>
          <p:cNvSpPr>
            <a:spLocks noGrp="1"/>
          </p:cNvSpPr>
          <p:nvPr>
            <p:ph type="body" sz="quarter" idx="14"/>
          </p:nvPr>
        </p:nvSpPr>
        <p:spPr/>
        <p:txBody>
          <a:bodyPr/>
          <a:lstStyle/>
          <a:p>
            <a:r>
              <a:rPr lang="en-GB" sz="1600" dirty="0"/>
              <a:t>Nobody has to describe their own use of AI today. </a:t>
            </a:r>
            <a:endParaRPr sz="1600" dirty="0"/>
          </a:p>
        </p:txBody>
      </p:sp>
      <p:pic>
        <p:nvPicPr>
          <p:cNvPr id="8" name="Picture Placeholder 7" descr="Poster: a photograph of a river running between mountains. Large text reads &quot;speed up teaching, skip the small stuff&quot;, with an asterisk after &quot;small stuff&quot;. ">
            <a:extLst>
              <a:ext uri="{FF2B5EF4-FFF2-40B4-BE49-F238E27FC236}">
                <a16:creationId xmlns:a16="http://schemas.microsoft.com/office/drawing/2014/main" id="{3FF8539E-A4B5-B675-8D1B-065A56B846D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E1CA55ED-EF68-3CEE-A4D0-7CD48B9B96D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dirty="0"/>
              <a:t>Today</a:t>
            </a:r>
          </a:p>
        </p:txBody>
      </p:sp>
      <p:sp>
        <p:nvSpPr>
          <p:cNvPr id="2" name="Text Placeholder 1"/>
          <p:cNvSpPr>
            <a:spLocks noGrp="1"/>
          </p:cNvSpPr>
          <p:nvPr>
            <p:ph type="body" sz="quarter" idx="13"/>
          </p:nvPr>
        </p:nvSpPr>
        <p:spPr/>
        <p:txBody>
          <a:bodyPr/>
          <a:lstStyle/>
          <a:p>
            <a:r>
              <a:rPr dirty="0"/>
              <a:t>01</a:t>
            </a:r>
          </a:p>
        </p:txBody>
      </p:sp>
      <p:sp>
        <p:nvSpPr>
          <p:cNvPr id="3" name="Text Placeholder 2"/>
          <p:cNvSpPr>
            <a:spLocks noGrp="1"/>
          </p:cNvSpPr>
          <p:nvPr>
            <p:ph type="body" sz="quarter" idx="14"/>
          </p:nvPr>
        </p:nvSpPr>
        <p:spPr/>
        <p:txBody>
          <a:bodyPr/>
          <a:lstStyle/>
          <a:p>
            <a:r>
              <a:rPr sz="2000" dirty="0"/>
              <a:t>Name the question</a:t>
            </a:r>
          </a:p>
        </p:txBody>
      </p:sp>
      <p:sp>
        <p:nvSpPr>
          <p:cNvPr id="4" name="Text Placeholder 3"/>
          <p:cNvSpPr>
            <a:spLocks noGrp="1"/>
          </p:cNvSpPr>
          <p:nvPr>
            <p:ph type="body" sz="quarter" idx="15"/>
          </p:nvPr>
        </p:nvSpPr>
        <p:spPr/>
        <p:txBody>
          <a:bodyPr/>
          <a:lstStyle/>
          <a:p>
            <a:r>
              <a:rPr dirty="0"/>
              <a:t>02</a:t>
            </a:r>
          </a:p>
        </p:txBody>
      </p:sp>
      <p:sp>
        <p:nvSpPr>
          <p:cNvPr id="9" name="Text Placeholder 8"/>
          <p:cNvSpPr>
            <a:spLocks noGrp="1"/>
          </p:cNvSpPr>
          <p:nvPr>
            <p:ph type="body" sz="quarter" idx="24"/>
          </p:nvPr>
        </p:nvSpPr>
        <p:spPr/>
        <p:txBody>
          <a:bodyPr/>
          <a:lstStyle/>
          <a:p>
            <a:r>
              <a:rPr lang="en-GB" sz="2000" dirty="0"/>
              <a:t>First pass</a:t>
            </a:r>
            <a:r>
              <a:rPr sz="2000" dirty="0"/>
              <a:t>: your work</a:t>
            </a:r>
          </a:p>
        </p:txBody>
      </p:sp>
      <p:sp>
        <p:nvSpPr>
          <p:cNvPr id="5" name="Text Placeholder 4"/>
          <p:cNvSpPr>
            <a:spLocks noGrp="1"/>
          </p:cNvSpPr>
          <p:nvPr>
            <p:ph type="body" sz="quarter" idx="17"/>
          </p:nvPr>
        </p:nvSpPr>
        <p:spPr/>
        <p:txBody>
          <a:bodyPr/>
          <a:lstStyle/>
          <a:p>
            <a:r>
              <a:rPr dirty="0"/>
              <a:t>03</a:t>
            </a:r>
          </a:p>
        </p:txBody>
      </p:sp>
      <p:sp>
        <p:nvSpPr>
          <p:cNvPr id="10" name="Text Placeholder 9"/>
          <p:cNvSpPr>
            <a:spLocks noGrp="1"/>
          </p:cNvSpPr>
          <p:nvPr>
            <p:ph type="body" sz="quarter" idx="25"/>
          </p:nvPr>
        </p:nvSpPr>
        <p:spPr/>
        <p:txBody>
          <a:bodyPr/>
          <a:lstStyle/>
          <a:p>
            <a:r>
              <a:rPr sz="2000" dirty="0"/>
              <a:t>The turn</a:t>
            </a:r>
          </a:p>
        </p:txBody>
      </p:sp>
      <p:sp>
        <p:nvSpPr>
          <p:cNvPr id="6" name="Text Placeholder 5"/>
          <p:cNvSpPr>
            <a:spLocks noGrp="1"/>
          </p:cNvSpPr>
          <p:nvPr>
            <p:ph type="body" sz="quarter" idx="19"/>
          </p:nvPr>
        </p:nvSpPr>
        <p:spPr/>
        <p:txBody>
          <a:bodyPr/>
          <a:lstStyle/>
          <a:p>
            <a:r>
              <a:rPr dirty="0"/>
              <a:t>04</a:t>
            </a:r>
          </a:p>
        </p:txBody>
      </p:sp>
      <p:sp>
        <p:nvSpPr>
          <p:cNvPr id="11" name="Text Placeholder 10"/>
          <p:cNvSpPr>
            <a:spLocks noGrp="1"/>
          </p:cNvSpPr>
          <p:nvPr>
            <p:ph type="body" sz="quarter" idx="26"/>
          </p:nvPr>
        </p:nvSpPr>
        <p:spPr/>
        <p:txBody>
          <a:bodyPr/>
          <a:lstStyle/>
          <a:p>
            <a:r>
              <a:rPr lang="en-GB" sz="2000" dirty="0"/>
              <a:t>Second pass</a:t>
            </a:r>
            <a:r>
              <a:rPr sz="2000" dirty="0"/>
              <a:t>: as a department</a:t>
            </a:r>
          </a:p>
        </p:txBody>
      </p:sp>
      <p:sp>
        <p:nvSpPr>
          <p:cNvPr id="7" name="Text Placeholder 6"/>
          <p:cNvSpPr>
            <a:spLocks noGrp="1"/>
          </p:cNvSpPr>
          <p:nvPr>
            <p:ph type="body" sz="quarter" idx="21"/>
          </p:nvPr>
        </p:nvSpPr>
        <p:spPr/>
        <p:txBody>
          <a:bodyPr/>
          <a:lstStyle/>
          <a:p>
            <a:r>
              <a:rPr dirty="0"/>
              <a:t>05</a:t>
            </a:r>
          </a:p>
        </p:txBody>
      </p:sp>
      <p:sp>
        <p:nvSpPr>
          <p:cNvPr id="12" name="Text Placeholder 11"/>
          <p:cNvSpPr>
            <a:spLocks noGrp="1"/>
          </p:cNvSpPr>
          <p:nvPr>
            <p:ph type="body" sz="quarter" idx="27"/>
          </p:nvPr>
        </p:nvSpPr>
        <p:spPr/>
        <p:txBody>
          <a:bodyPr/>
          <a:lstStyle/>
          <a:p>
            <a:r>
              <a:rPr sz="2000" dirty="0"/>
              <a:t>Test the decision</a:t>
            </a:r>
          </a:p>
        </p:txBody>
      </p:sp>
      <p:sp>
        <p:nvSpPr>
          <p:cNvPr id="14" name="Text Placeholder 13"/>
          <p:cNvSpPr>
            <a:spLocks noGrp="1"/>
          </p:cNvSpPr>
          <p:nvPr>
            <p:ph type="body" sz="quarter" idx="32"/>
          </p:nvPr>
        </p:nvSpPr>
        <p:spPr/>
        <p:txBody>
          <a:bodyPr/>
          <a:lstStyle/>
          <a:p>
            <a:r>
              <a:rPr dirty="0"/>
              <a:t>06</a:t>
            </a:r>
          </a:p>
        </p:txBody>
      </p:sp>
      <p:sp>
        <p:nvSpPr>
          <p:cNvPr id="13" name="Text Placeholder 12"/>
          <p:cNvSpPr>
            <a:spLocks noGrp="1"/>
          </p:cNvSpPr>
          <p:nvPr>
            <p:ph type="body" sz="quarter" idx="30"/>
          </p:nvPr>
        </p:nvSpPr>
        <p:spPr/>
        <p:txBody>
          <a:bodyPr/>
          <a:lstStyle/>
          <a:p>
            <a:r>
              <a:rPr sz="2000" dirty="0"/>
              <a:t>What </a:t>
            </a:r>
            <a:r>
              <a:rPr lang="en-GB" sz="2000" dirty="0"/>
              <a:t>must </a:t>
            </a:r>
            <a:r>
              <a:rPr sz="2000" dirty="0"/>
              <a:t>change</a:t>
            </a:r>
          </a:p>
        </p:txBody>
      </p:sp>
      <p:sp>
        <p:nvSpPr>
          <p:cNvPr id="15" name="Footer Placeholder 14">
            <a:extLst>
              <a:ext uri="{FF2B5EF4-FFF2-40B4-BE49-F238E27FC236}">
                <a16:creationId xmlns:a16="http://schemas.microsoft.com/office/drawing/2014/main" id="{31F1C5B8-8018-DDBA-1605-904D1A9D5BC4}"/>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First pass</a:t>
            </a:r>
            <a:r>
              <a:rPr dirty="0"/>
              <a:t>: your work</a:t>
            </a:r>
          </a:p>
        </p:txBody>
      </p:sp>
      <p:sp>
        <p:nvSpPr>
          <p:cNvPr id="2" name="Text Placeholder 1"/>
          <p:cNvSpPr>
            <a:spLocks noGrp="1"/>
          </p:cNvSpPr>
          <p:nvPr>
            <p:ph type="body" sz="quarter" idx="12"/>
          </p:nvPr>
        </p:nvSpPr>
        <p:spPr/>
        <p:txBody>
          <a:bodyPr/>
          <a:lstStyle/>
          <a:p>
            <a:r>
              <a:rPr lang="en-GB" sz="1800" dirty="0"/>
              <a:t>Read the poster in silence for 5 minutes. Read the small print: that is where it turns. </a:t>
            </a:r>
            <a:endParaRPr sz="1800" dirty="0"/>
          </a:p>
        </p:txBody>
      </p:sp>
      <p:sp>
        <p:nvSpPr>
          <p:cNvPr id="4" name="Content Placeholder 3"/>
          <p:cNvSpPr>
            <a:spLocks noGrp="1"/>
          </p:cNvSpPr>
          <p:nvPr>
            <p:ph idx="1"/>
          </p:nvPr>
        </p:nvSpPr>
        <p:spPr/>
        <p:txBody>
          <a:bodyPr/>
          <a:lstStyle/>
          <a:p>
            <a:r>
              <a:rPr sz="2200" dirty="0"/>
              <a:t>What are you thinking?</a:t>
            </a:r>
          </a:p>
          <a:p>
            <a:pPr>
              <a:spcBef>
                <a:spcPts val="1400"/>
              </a:spcBef>
            </a:pPr>
            <a:r>
              <a:rPr sz="2200" dirty="0"/>
              <a:t>What emerged here that nobody brought in?</a:t>
            </a:r>
          </a:p>
          <a:p>
            <a:pPr>
              <a:spcBef>
                <a:spcPts val="1400"/>
              </a:spcBef>
            </a:pPr>
            <a:r>
              <a:rPr sz="2200" dirty="0"/>
              <a:t>What does that</a:t>
            </a:r>
            <a:r>
              <a:rPr lang="en-GB" sz="2200"/>
              <a:t> </a:t>
            </a:r>
            <a:r>
              <a:rPr sz="2200"/>
              <a:t>make </a:t>
            </a:r>
            <a:r>
              <a:rPr sz="2200" dirty="0"/>
              <a:t>difficult?</a:t>
            </a:r>
          </a:p>
          <a:p>
            <a:pPr>
              <a:spcBef>
                <a:spcPts val="1400"/>
              </a:spcBef>
            </a:pPr>
            <a:r>
              <a:rPr sz="2200" dirty="0"/>
              <a:t>Read it as being about your own work: writing, feedback, teaching, admin, research.</a:t>
            </a:r>
          </a:p>
        </p:txBody>
      </p:sp>
      <p:sp>
        <p:nvSpPr>
          <p:cNvPr id="5" name="Footer Placeholder 4">
            <a:extLst>
              <a:ext uri="{FF2B5EF4-FFF2-40B4-BE49-F238E27FC236}">
                <a16:creationId xmlns:a16="http://schemas.microsoft.com/office/drawing/2014/main" id="{71E7A91A-AF98-5E4F-68F8-3AEFCD9935E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In what cases can you tell where you stop and the tool starts?</a:t>
            </a:r>
            <a:endParaRPr sz="3200" dirty="0"/>
          </a:p>
        </p:txBody>
      </p:sp>
      <p:sp>
        <p:nvSpPr>
          <p:cNvPr id="3" name="Text Placeholder 2"/>
          <p:cNvSpPr>
            <a:spLocks noGrp="1"/>
          </p:cNvSpPr>
          <p:nvPr>
            <p:ph type="body" sz="quarter" idx="14"/>
          </p:nvPr>
        </p:nvSpPr>
        <p:spPr/>
        <p:txBody>
          <a:bodyPr/>
          <a:lstStyle/>
          <a:p>
            <a:r>
              <a:rPr lang="en-GB" sz="1600" dirty="0"/>
              <a:t>What are we about to ask of students that we do not ask of ourselves? </a:t>
            </a:r>
            <a:endParaRPr sz="1600" dirty="0"/>
          </a:p>
        </p:txBody>
      </p:sp>
      <p:pic>
        <p:nvPicPr>
          <p:cNvPr id="8" name="Picture Placeholder 7">
            <a:extLst>
              <a:ext uri="{FF2B5EF4-FFF2-40B4-BE49-F238E27FC236}">
                <a16:creationId xmlns:a16="http://schemas.microsoft.com/office/drawing/2014/main" id="{7069AFA4-CD97-BFB4-3138-C8F2AF7D360F}"/>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D4313FD6-0CA2-38D7-CB32-6148D66D5BAC}"/>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Second pass</a:t>
            </a:r>
            <a:r>
              <a:rPr dirty="0"/>
              <a:t>: as a department</a:t>
            </a:r>
          </a:p>
        </p:txBody>
      </p:sp>
      <p:sp>
        <p:nvSpPr>
          <p:cNvPr id="2" name="Text Placeholder 1"/>
          <p:cNvSpPr>
            <a:spLocks noGrp="1"/>
          </p:cNvSpPr>
          <p:nvPr>
            <p:ph type="body" sz="quarter" idx="12"/>
          </p:nvPr>
        </p:nvSpPr>
        <p:spPr/>
        <p:txBody>
          <a:bodyPr/>
          <a:lstStyle/>
          <a:p>
            <a:r>
              <a:rPr sz="1800"/>
              <a:t>Read the same posters again, beside our own AI guidance.</a:t>
            </a:r>
          </a:p>
        </p:txBody>
      </p:sp>
      <p:sp>
        <p:nvSpPr>
          <p:cNvPr id="4" name="Content Placeholder 3"/>
          <p:cNvSpPr>
            <a:spLocks noGrp="1"/>
          </p:cNvSpPr>
          <p:nvPr>
            <p:ph idx="1"/>
          </p:nvPr>
        </p:nvSpPr>
        <p:spPr/>
        <p:txBody>
          <a:bodyPr/>
          <a:lstStyle/>
          <a:p>
            <a:r>
              <a:rPr sz="2200" dirty="0"/>
              <a:t>What conditions does our education depend on?</a:t>
            </a:r>
          </a:p>
          <a:p>
            <a:pPr>
              <a:spcBef>
                <a:spcPts val="1400"/>
              </a:spcBef>
            </a:pPr>
            <a:r>
              <a:rPr sz="2200" dirty="0"/>
              <a:t>Write three to five, in plain words.</a:t>
            </a:r>
          </a:p>
          <a:p>
            <a:pPr>
              <a:spcBef>
                <a:spcPts val="1400"/>
              </a:spcBef>
            </a:pPr>
            <a:r>
              <a:rPr lang="en-GB" sz="2200" dirty="0"/>
              <a:t>For example: “Students draft badly before they draft well.”</a:t>
            </a:r>
            <a:endParaRPr sz="2200" dirty="0"/>
          </a:p>
        </p:txBody>
      </p:sp>
      <p:sp>
        <p:nvSpPr>
          <p:cNvPr id="5" name="Footer Placeholder 4">
            <a:extLst>
              <a:ext uri="{FF2B5EF4-FFF2-40B4-BE49-F238E27FC236}">
                <a16:creationId xmlns:a16="http://schemas.microsoft.com/office/drawing/2014/main" id="{F5566C8E-6A07-663D-F9EB-175EB140FCE6}"/>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dirty="0"/>
              <a:t>Test the decision</a:t>
            </a:r>
          </a:p>
        </p:txBody>
      </p:sp>
      <p:sp>
        <p:nvSpPr>
          <p:cNvPr id="12" name="Text Placeholder 11">
            <a:extLst>
              <a:ext uri="{FF2B5EF4-FFF2-40B4-BE49-F238E27FC236}">
                <a16:creationId xmlns:a16="http://schemas.microsoft.com/office/drawing/2014/main" id="{84C3B8FC-C718-296B-CF5A-FA6B7539428B}"/>
              </a:ext>
            </a:extLst>
          </p:cNvPr>
          <p:cNvSpPr>
            <a:spLocks noGrp="1"/>
          </p:cNvSpPr>
          <p:nvPr>
            <p:ph type="body" sz="quarter" idx="20"/>
          </p:nvPr>
        </p:nvSpPr>
        <p:spPr/>
        <p:txBody>
          <a:bodyPr/>
          <a:lstStyle/>
          <a:p>
            <a:r>
              <a:rPr lang="en-GB" dirty="0"/>
              <a:t>Take each option in turn. </a:t>
            </a:r>
          </a:p>
        </p:txBody>
      </p:sp>
      <p:sp>
        <p:nvSpPr>
          <p:cNvPr id="4" name="Text Placeholder 3"/>
          <p:cNvSpPr>
            <a:spLocks noGrp="1"/>
          </p:cNvSpPr>
          <p:nvPr>
            <p:ph type="body" sz="quarter" idx="14"/>
          </p:nvPr>
        </p:nvSpPr>
        <p:spPr/>
        <p:txBody>
          <a:bodyPr/>
          <a:lstStyle/>
          <a:p>
            <a:r>
              <a:rPr sz="2000" b="1"/>
              <a:t>The options</a:t>
            </a:r>
          </a:p>
        </p:txBody>
      </p:sp>
      <p:sp>
        <p:nvSpPr>
          <p:cNvPr id="3" name="Content Placeholder 2"/>
          <p:cNvSpPr>
            <a:spLocks noGrp="1"/>
          </p:cNvSpPr>
          <p:nvPr>
            <p:ph sz="quarter" idx="17"/>
          </p:nvPr>
        </p:nvSpPr>
        <p:spPr/>
        <p:txBody>
          <a:bodyPr/>
          <a:lstStyle/>
          <a:p>
            <a:r>
              <a:rPr sz="2000" dirty="0"/>
              <a:t>[Option A]</a:t>
            </a:r>
          </a:p>
          <a:p>
            <a:pPr>
              <a:spcBef>
                <a:spcPts val="1000"/>
              </a:spcBef>
            </a:pPr>
            <a:r>
              <a:rPr sz="2000" dirty="0"/>
              <a:t>[Option B]</a:t>
            </a:r>
          </a:p>
          <a:p>
            <a:pPr>
              <a:spcBef>
                <a:spcPts val="1000"/>
              </a:spcBef>
            </a:pPr>
            <a:r>
              <a:rPr sz="2000" dirty="0"/>
              <a:t>[Option C]</a:t>
            </a:r>
          </a:p>
        </p:txBody>
      </p:sp>
      <p:sp>
        <p:nvSpPr>
          <p:cNvPr id="6" name="Text Placeholder 5"/>
          <p:cNvSpPr>
            <a:spLocks noGrp="1"/>
          </p:cNvSpPr>
          <p:nvPr>
            <p:ph type="body" sz="quarter" idx="19"/>
          </p:nvPr>
        </p:nvSpPr>
        <p:spPr/>
        <p:txBody>
          <a:bodyPr/>
          <a:lstStyle/>
          <a:p>
            <a:r>
              <a:rPr sz="2000" b="1"/>
              <a:t>For each option</a:t>
            </a:r>
          </a:p>
        </p:txBody>
      </p:sp>
      <p:sp>
        <p:nvSpPr>
          <p:cNvPr id="5" name="Content Placeholder 4"/>
          <p:cNvSpPr>
            <a:spLocks noGrp="1"/>
          </p:cNvSpPr>
          <p:nvPr>
            <p:ph sz="quarter" idx="18"/>
          </p:nvPr>
        </p:nvSpPr>
        <p:spPr/>
        <p:txBody>
          <a:bodyPr/>
          <a:lstStyle/>
          <a:p>
            <a:r>
              <a:rPr sz="2000"/>
              <a:t>What condition does this have to answer to?</a:t>
            </a:r>
          </a:p>
          <a:p>
            <a:pPr>
              <a:spcBef>
                <a:spcPts val="1000"/>
              </a:spcBef>
            </a:pPr>
            <a:r>
              <a:rPr sz="2000"/>
              <a:t>What does it protect?</a:t>
            </a:r>
          </a:p>
          <a:p>
            <a:pPr>
              <a:spcBef>
                <a:spcPts val="1000"/>
              </a:spcBef>
            </a:pPr>
            <a:r>
              <a:rPr sz="2000"/>
              <a:t>What does it displace?</a:t>
            </a:r>
          </a:p>
        </p:txBody>
      </p:sp>
      <p:sp>
        <p:nvSpPr>
          <p:cNvPr id="2" name="Footer Placeholder 1">
            <a:extLst>
              <a:ext uri="{FF2B5EF4-FFF2-40B4-BE49-F238E27FC236}">
                <a16:creationId xmlns:a16="http://schemas.microsoft.com/office/drawing/2014/main" id="{DA914780-2CBF-474D-A8FE-3B8A4BFCCEC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9A5CF8-AB98-7D69-74BB-591A15410430}"/>
              </a:ext>
            </a:extLst>
          </p:cNvPr>
          <p:cNvSpPr>
            <a:spLocks noGrp="1"/>
          </p:cNvSpPr>
          <p:nvPr>
            <p:ph type="title" idx="4294967295"/>
          </p:nvPr>
        </p:nvSpPr>
        <p:spPr>
          <a:xfrm>
            <a:off x="499733" y="-383567"/>
            <a:ext cx="11192534" cy="383567"/>
          </a:xfrm>
        </p:spPr>
        <p:txBody>
          <a:bodyPr vert="horz" wrap="square" lIns="0" tIns="0" rIns="0" bIns="0" rtlCol="0" anchor="b">
            <a:spAutoFit/>
          </a:bodyPr>
          <a:lstStyle/>
          <a:p>
            <a:r>
              <a:rPr lang="en-GB" dirty="0"/>
              <a:t>Manifesto</a:t>
            </a:r>
          </a:p>
        </p:txBody>
      </p:sp>
      <p:pic>
        <p:nvPicPr>
          <p:cNvPr id="2" name="Poster 13" descr="Poster 13: No slow bit, no yo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237" y="0"/>
            <a:ext cx="484322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dirty="0"/>
              <a:t>Our statement</a:t>
            </a:r>
          </a:p>
        </p:txBody>
      </p:sp>
      <p:sp>
        <p:nvSpPr>
          <p:cNvPr id="2" name="Text Placeholder 1"/>
          <p:cNvSpPr>
            <a:spLocks noGrp="1"/>
          </p:cNvSpPr>
          <p:nvPr>
            <p:ph type="body" sz="quarter" idx="12"/>
          </p:nvPr>
        </p:nvSpPr>
        <p:spPr/>
        <p:txBody>
          <a:bodyPr/>
          <a:lstStyle/>
          <a:p>
            <a:r>
              <a:rPr sz="1800"/>
              <a:t>Draft it at your table.</a:t>
            </a:r>
          </a:p>
        </p:txBody>
      </p:sp>
      <p:sp>
        <p:nvSpPr>
          <p:cNvPr id="4" name="Content Placeholder 3"/>
          <p:cNvSpPr>
            <a:spLocks noGrp="1"/>
          </p:cNvSpPr>
          <p:nvPr>
            <p:ph idx="1"/>
          </p:nvPr>
        </p:nvSpPr>
        <p:spPr/>
        <p:txBody>
          <a:bodyPr/>
          <a:lstStyle/>
          <a:p>
            <a:r>
              <a:rPr sz="2800"/>
              <a:t>We have decided …</a:t>
            </a:r>
          </a:p>
          <a:p>
            <a:pPr>
              <a:spcBef>
                <a:spcPts val="1400"/>
              </a:spcBef>
            </a:pPr>
            <a:r>
              <a:rPr sz="2800"/>
              <a:t>It has to answer to …</a:t>
            </a:r>
          </a:p>
          <a:p>
            <a:pPr>
              <a:spcBef>
                <a:spcPts val="1400"/>
              </a:spcBef>
            </a:pPr>
            <a:r>
              <a:rPr sz="2800"/>
              <a:t>So we will also …</a:t>
            </a:r>
          </a:p>
        </p:txBody>
      </p:sp>
      <p:sp>
        <p:nvSpPr>
          <p:cNvPr id="5" name="Footer Placeholder 4">
            <a:extLst>
              <a:ext uri="{FF2B5EF4-FFF2-40B4-BE49-F238E27FC236}">
                <a16:creationId xmlns:a16="http://schemas.microsoft.com/office/drawing/2014/main" id="{DCD20430-7724-BFBC-EDE3-C2E83B2EF1ED}"/>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t>Are our existing structures enough? Who does this go to next?</a:t>
            </a:r>
          </a:p>
        </p:txBody>
      </p:sp>
      <p:sp>
        <p:nvSpPr>
          <p:cNvPr id="3" name="Text Placeholder 2"/>
          <p:cNvSpPr>
            <a:spLocks noGrp="1"/>
          </p:cNvSpPr>
          <p:nvPr>
            <p:ph type="body" sz="quarter" idx="14"/>
          </p:nvPr>
        </p:nvSpPr>
        <p:spPr/>
        <p:txBody>
          <a:bodyPr/>
          <a:lstStyle/>
          <a:p>
            <a:r>
              <a:rPr sz="1600"/>
              <a:t>What has to change</a:t>
            </a:r>
          </a:p>
        </p:txBody>
      </p:sp>
      <p:sp>
        <p:nvSpPr>
          <p:cNvPr id="4" name="Footer Placeholder 3">
            <a:extLst>
              <a:ext uri="{FF2B5EF4-FFF2-40B4-BE49-F238E27FC236}">
                <a16:creationId xmlns:a16="http://schemas.microsoft.com/office/drawing/2014/main" id="{9D24BEEB-0DF3-AE7B-8D44-DA8DAF5A2233}"/>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Thank you</a:t>
            </a:r>
          </a:p>
        </p:txBody>
      </p:sp>
      <p:sp>
        <p:nvSpPr>
          <p:cNvPr id="3" name="TextBox 2"/>
          <p:cNvSpPr txBox="1"/>
          <p:nvPr/>
        </p:nvSpPr>
        <p:spPr>
          <a:xfrm>
            <a:off x="502920" y="4023360"/>
            <a:ext cx="6400800" cy="646331"/>
          </a:xfrm>
          <a:prstGeom prst="rect">
            <a:avLst/>
          </a:prstGeom>
          <a:noFill/>
        </p:spPr>
        <p:txBody>
          <a:bodyPr wrap="square">
            <a:spAutoFit/>
          </a:bodyPr>
          <a:lstStyle/>
          <a:p>
            <a:r>
              <a:rPr sz="1800" dirty="0">
                <a:solidFill>
                  <a:srgbClr val="FFFFFF"/>
                </a:solidFill>
              </a:rPr>
              <a:t>Thinking with AI. For the conditions under which thinking happens.</a:t>
            </a:r>
          </a:p>
        </p:txBody>
      </p:sp>
      <p:sp>
        <p:nvSpPr>
          <p:cNvPr id="4" name="TextBox 3"/>
          <p:cNvSpPr txBox="1"/>
          <p:nvPr/>
        </p:nvSpPr>
        <p:spPr>
          <a:xfrm>
            <a:off x="502920" y="5943600"/>
            <a:ext cx="8229600" cy="457200"/>
          </a:xfrm>
          <a:prstGeom prst="rect">
            <a:avLst/>
          </a:prstGeom>
          <a:noFill/>
        </p:spPr>
        <p:txBody>
          <a:bodyPr wrap="square">
            <a:spAutoFit/>
          </a:bodyPr>
          <a:lstStyle/>
          <a:p>
            <a:r>
              <a:rPr sz="1100">
                <a:solidFill>
                  <a:srgbClr val="BFBFBF"/>
                </a:solidFill>
              </a:rPr>
              <a:t>Thinking with AI, University of Warwick. Posters and materials licensed CC BY-NC-SA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clusters</a:t>
            </a:r>
          </a:p>
        </p:txBody>
      </p:sp>
      <p:sp>
        <p:nvSpPr>
          <p:cNvPr id="3" name="TextBox 2"/>
          <p:cNvSpPr txBox="1"/>
          <p:nvPr/>
        </p:nvSpPr>
        <p:spPr>
          <a:xfrm>
            <a:off x="502920" y="4892040"/>
            <a:ext cx="6858000" cy="914400"/>
          </a:xfrm>
          <a:prstGeom prst="rect">
            <a:avLst/>
          </a:prstGeom>
          <a:noFill/>
        </p:spPr>
        <p:txBody>
          <a:bodyPr wrap="square">
            <a:spAutoFit/>
          </a:bodyPr>
          <a:lstStyle/>
          <a:p>
            <a:r>
              <a:rPr sz="2000">
                <a:solidFill>
                  <a:srgbClr val="FFFFFF"/>
                </a:solidFill>
              </a:rPr>
              <a:t>Pick the cluster closest to the live question.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clusters</a:t>
            </a:r>
            <a:r>
              <a:rPr lang="en-GB" dirty="0"/>
              <a:t>: questions</a:t>
            </a:r>
            <a:endParaRPr dirty="0"/>
          </a:p>
        </p:txBody>
      </p:sp>
      <p:graphicFrame>
        <p:nvGraphicFramePr>
          <p:cNvPr id="3" name="Table 2"/>
          <p:cNvGraphicFramePr>
            <a:graphicFrameLocks noGrp="1"/>
          </p:cNvGraphicFramePr>
          <p:nvPr>
            <p:extLst>
              <p:ext uri="{D42A27DB-BD31-4B8C-83A1-F6EECF244321}">
                <p14:modId xmlns:p14="http://schemas.microsoft.com/office/powerpoint/2010/main" val="2694036724"/>
              </p:ext>
            </p:extLst>
          </p:nvPr>
        </p:nvGraphicFramePr>
        <p:xfrm>
          <a:off x="502920" y="1280160"/>
          <a:ext cx="11155680" cy="438912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gridCol w="4023360">
                  <a:extLst>
                    <a:ext uri="{9D8B030D-6E8A-4147-A177-3AD203B41FA5}">
                      <a16:colId xmlns:a16="http://schemas.microsoft.com/office/drawing/2014/main" val="20003"/>
                    </a:ext>
                  </a:extLst>
                </a:gridCol>
              </a:tblGrid>
              <a:tr h="627017">
                <a:tc>
                  <a:txBody>
                    <a:bodyPr/>
                    <a:lstStyle/>
                    <a:p>
                      <a:r>
                        <a:rPr sz="1500" b="1">
                          <a:solidFill>
                            <a:srgbClr val="FFFFFF"/>
                          </a:solidFill>
                        </a:rPr>
                        <a:t>Cluster</a:t>
                      </a:r>
                    </a:p>
                  </a:txBody>
                  <a:tcPr>
                    <a:noFill/>
                  </a:tcPr>
                </a:tc>
                <a:tc>
                  <a:txBody>
                    <a:bodyPr/>
                    <a:lstStyle/>
                    <a:p>
                      <a:r>
                        <a:rPr sz="1500" b="1">
                          <a:solidFill>
                            <a:srgbClr val="FFFFFF"/>
                          </a:solidFill>
                        </a:rPr>
                        <a:t>Departments arrive asking</a:t>
                      </a:r>
                    </a:p>
                  </a:txBody>
                  <a:tcPr>
                    <a:noFill/>
                  </a:tcPr>
                </a:tc>
                <a:tc>
                  <a:txBody>
                    <a:bodyPr/>
                    <a:lstStyle/>
                    <a:p>
                      <a:r>
                        <a:rPr sz="1500" b="1">
                          <a:solidFill>
                            <a:srgbClr val="FFFFFF"/>
                          </a:solidFill>
                        </a:rPr>
                        <a:t>Posters</a:t>
                      </a:r>
                    </a:p>
                  </a:txBody>
                  <a:tcPr>
                    <a:noFill/>
                  </a:tcPr>
                </a:tc>
                <a:tc>
                  <a:txBody>
                    <a:bodyPr/>
                    <a:lstStyle/>
                    <a:p>
                      <a:r>
                        <a:rPr sz="1500" b="1">
                          <a:solidFill>
                            <a:srgbClr val="FFFFFF"/>
                          </a:solidFill>
                        </a:rPr>
                        <a:t>The question it opens</a:t>
                      </a:r>
                    </a:p>
                  </a:txBody>
                  <a:tcPr>
                    <a:noFill/>
                  </a:tcPr>
                </a:tc>
                <a:extLst>
                  <a:ext uri="{0D108BD9-81ED-4DB2-BD59-A6C34878D82A}">
                    <a16:rowId xmlns:a16="http://schemas.microsoft.com/office/drawing/2014/main" val="10000"/>
                  </a:ext>
                </a:extLst>
              </a:tr>
              <a:tr h="627017">
                <a:tc>
                  <a:txBody>
                    <a:bodyPr/>
                    <a:lstStyle/>
                    <a:p>
                      <a:r>
                        <a:rPr sz="1500" b="0">
                          <a:solidFill>
                            <a:srgbClr val="FFFFFF"/>
                          </a:solidFill>
                        </a:rPr>
                        <a:t>Assessment</a:t>
                      </a:r>
                    </a:p>
                  </a:txBody>
                  <a:tcPr>
                    <a:noFill/>
                  </a:tcPr>
                </a:tc>
                <a:tc>
                  <a:txBody>
                    <a:bodyPr/>
                    <a:lstStyle/>
                    <a:p>
                      <a:r>
                        <a:rPr sz="1500" b="0">
                          <a:solidFill>
                            <a:srgbClr val="FFFFFF"/>
                          </a:solidFill>
                        </a:rPr>
                        <a:t>How do we permit, limit or detect AI use?</a:t>
                      </a:r>
                    </a:p>
                  </a:txBody>
                  <a:tcPr>
                    <a:noFill/>
                  </a:tcPr>
                </a:tc>
                <a:tc>
                  <a:txBody>
                    <a:bodyPr/>
                    <a:lstStyle/>
                    <a:p>
                      <a:r>
                        <a:rPr sz="1500" b="0">
                          <a:solidFill>
                            <a:srgbClr val="FFFFFF"/>
                          </a:solidFill>
                        </a:rPr>
                        <a:t>11, 3, 10, 4</a:t>
                      </a:r>
                    </a:p>
                  </a:txBody>
                  <a:tcPr>
                    <a:noFill/>
                  </a:tcPr>
                </a:tc>
                <a:tc>
                  <a:txBody>
                    <a:bodyPr/>
                    <a:lstStyle/>
                    <a:p>
                      <a:r>
                        <a:rPr sz="1500" b="0">
                          <a:solidFill>
                            <a:srgbClr val="FFFFFF"/>
                          </a:solidFill>
                        </a:rPr>
                        <a:t>What is this assessment for?</a:t>
                      </a:r>
                    </a:p>
                  </a:txBody>
                  <a:tcPr>
                    <a:noFill/>
                  </a:tcPr>
                </a:tc>
                <a:extLst>
                  <a:ext uri="{0D108BD9-81ED-4DB2-BD59-A6C34878D82A}">
                    <a16:rowId xmlns:a16="http://schemas.microsoft.com/office/drawing/2014/main" val="10001"/>
                  </a:ext>
                </a:extLst>
              </a:tr>
              <a:tr h="627017">
                <a:tc>
                  <a:txBody>
                    <a:bodyPr/>
                    <a:lstStyle/>
                    <a:p>
                      <a:r>
                        <a:rPr sz="1500" b="0">
                          <a:solidFill>
                            <a:srgbClr val="FFFFFF"/>
                          </a:solidFill>
                        </a:rPr>
                        <a:t>Writing and voice</a:t>
                      </a:r>
                    </a:p>
                  </a:txBody>
                  <a:tcPr>
                    <a:noFill/>
                  </a:tcPr>
                </a:tc>
                <a:tc>
                  <a:txBody>
                    <a:bodyPr/>
                    <a:lstStyle/>
                    <a:p>
                      <a:r>
                        <a:rPr sz="1500" b="0">
                          <a:solidFill>
                            <a:srgbClr val="FFFFFF"/>
                          </a:solidFill>
                        </a:rPr>
                        <a:t>Can students use AI for drafting and editing?</a:t>
                      </a:r>
                    </a:p>
                  </a:txBody>
                  <a:tcPr>
                    <a:noFill/>
                  </a:tcPr>
                </a:tc>
                <a:tc>
                  <a:txBody>
                    <a:bodyPr/>
                    <a:lstStyle/>
                    <a:p>
                      <a:r>
                        <a:rPr sz="1500" b="0">
                          <a:solidFill>
                            <a:srgbClr val="FFFFFF"/>
                          </a:solidFill>
                        </a:rPr>
                        <a:t>2, 7, 4, 11</a:t>
                      </a:r>
                    </a:p>
                  </a:txBody>
                  <a:tcPr>
                    <a:noFill/>
                  </a:tcPr>
                </a:tc>
                <a:tc>
                  <a:txBody>
                    <a:bodyPr/>
                    <a:lstStyle/>
                    <a:p>
                      <a:r>
                        <a:rPr lang="en-GB" sz="1500" b="0" dirty="0">
                          <a:solidFill>
                            <a:srgbClr val="FFFFFF"/>
                          </a:solidFill>
                        </a:rPr>
                        <a:t>Where does a students’ voice get made?</a:t>
                      </a:r>
                      <a:endParaRPr sz="1500" b="0" dirty="0">
                        <a:solidFill>
                          <a:srgbClr val="FFFFFF"/>
                        </a:solidFill>
                      </a:endParaRPr>
                    </a:p>
                  </a:txBody>
                  <a:tcPr>
                    <a:noFill/>
                  </a:tcPr>
                </a:tc>
                <a:extLst>
                  <a:ext uri="{0D108BD9-81ED-4DB2-BD59-A6C34878D82A}">
                    <a16:rowId xmlns:a16="http://schemas.microsoft.com/office/drawing/2014/main" val="10002"/>
                  </a:ext>
                </a:extLst>
              </a:tr>
              <a:tr h="627017">
                <a:tc>
                  <a:txBody>
                    <a:bodyPr/>
                    <a:lstStyle/>
                    <a:p>
                      <a:r>
                        <a:rPr sz="1500" b="0">
                          <a:solidFill>
                            <a:srgbClr val="FFFFFF"/>
                          </a:solidFill>
                        </a:rPr>
                        <a:t>Feedback and workload</a:t>
                      </a:r>
                    </a:p>
                  </a:txBody>
                  <a:tcPr>
                    <a:noFill/>
                  </a:tcPr>
                </a:tc>
                <a:tc>
                  <a:txBody>
                    <a:bodyPr/>
                    <a:lstStyle/>
                    <a:p>
                      <a:r>
                        <a:rPr sz="1500" b="0">
                          <a:solidFill>
                            <a:srgbClr val="FFFFFF"/>
                          </a:solidFill>
                        </a:rPr>
                        <a:t>Can AI help us mark and prepare teaching?</a:t>
                      </a:r>
                    </a:p>
                  </a:txBody>
                  <a:tcPr>
                    <a:noFill/>
                  </a:tcPr>
                </a:tc>
                <a:tc>
                  <a:txBody>
                    <a:bodyPr/>
                    <a:lstStyle/>
                    <a:p>
                      <a:r>
                        <a:rPr sz="1500" b="0">
                          <a:solidFill>
                            <a:srgbClr val="FFFFFF"/>
                          </a:solidFill>
                        </a:rPr>
                        <a:t>3, 5, 9</a:t>
                      </a:r>
                    </a:p>
                  </a:txBody>
                  <a:tcPr>
                    <a:noFill/>
                  </a:tcPr>
                </a:tc>
                <a:tc>
                  <a:txBody>
                    <a:bodyPr/>
                    <a:lstStyle/>
                    <a:p>
                      <a:r>
                        <a:rPr sz="1500" b="0">
                          <a:solidFill>
                            <a:srgbClr val="FFFFFF"/>
                          </a:solidFill>
                        </a:rPr>
                        <a:t>Which parts are overhead, and which are the teaching?</a:t>
                      </a:r>
                    </a:p>
                  </a:txBody>
                  <a:tcPr>
                    <a:noFill/>
                  </a:tcPr>
                </a:tc>
                <a:extLst>
                  <a:ext uri="{0D108BD9-81ED-4DB2-BD59-A6C34878D82A}">
                    <a16:rowId xmlns:a16="http://schemas.microsoft.com/office/drawing/2014/main" val="10003"/>
                  </a:ext>
                </a:extLst>
              </a:tr>
              <a:tr h="627017">
                <a:tc>
                  <a:txBody>
                    <a:bodyPr/>
                    <a:lstStyle/>
                    <a:p>
                      <a:r>
                        <a:rPr sz="1500" b="0">
                          <a:solidFill>
                            <a:srgbClr val="FFFFFF"/>
                          </a:solidFill>
                        </a:rPr>
                        <a:t>Employability</a:t>
                      </a:r>
                    </a:p>
                  </a:txBody>
                  <a:tcPr>
                    <a:noFill/>
                  </a:tcPr>
                </a:tc>
                <a:tc>
                  <a:txBody>
                    <a:bodyPr/>
                    <a:lstStyle/>
                    <a:p>
                      <a:r>
                        <a:rPr sz="1500" b="0">
                          <a:solidFill>
                            <a:srgbClr val="FFFFFF"/>
                          </a:solidFill>
                        </a:rPr>
                        <a:t>Are we producing AI-ready graduates?</a:t>
                      </a:r>
                    </a:p>
                  </a:txBody>
                  <a:tcPr>
                    <a:noFill/>
                  </a:tcPr>
                </a:tc>
                <a:tc>
                  <a:txBody>
                    <a:bodyPr/>
                    <a:lstStyle/>
                    <a:p>
                      <a:r>
                        <a:rPr sz="1500" b="0">
                          <a:solidFill>
                            <a:srgbClr val="FFFFFF"/>
                          </a:solidFill>
                        </a:rPr>
                        <a:t>1, 6, 10</a:t>
                      </a:r>
                    </a:p>
                  </a:txBody>
                  <a:tcPr>
                    <a:noFill/>
                  </a:tcPr>
                </a:tc>
                <a:tc>
                  <a:txBody>
                    <a:bodyPr/>
                    <a:lstStyle/>
                    <a:p>
                      <a:r>
                        <a:rPr sz="1500" b="0">
                          <a:solidFill>
                            <a:srgbClr val="FFFFFF"/>
                          </a:solidFill>
                        </a:rPr>
                        <a:t>Ready for whose future?</a:t>
                      </a:r>
                    </a:p>
                  </a:txBody>
                  <a:tcPr>
                    <a:noFill/>
                  </a:tcPr>
                </a:tc>
                <a:extLst>
                  <a:ext uri="{0D108BD9-81ED-4DB2-BD59-A6C34878D82A}">
                    <a16:rowId xmlns:a16="http://schemas.microsoft.com/office/drawing/2014/main" val="10004"/>
                  </a:ext>
                </a:extLst>
              </a:tr>
              <a:tr h="627017">
                <a:tc>
                  <a:txBody>
                    <a:bodyPr/>
                    <a:lstStyle/>
                    <a:p>
                      <a:r>
                        <a:rPr sz="1500" b="0">
                          <a:solidFill>
                            <a:srgbClr val="FFFFFF"/>
                          </a:solidFill>
                        </a:rPr>
                        <a:t>When a tool arrives</a:t>
                      </a:r>
                    </a:p>
                  </a:txBody>
                  <a:tcPr>
                    <a:noFill/>
                  </a:tcPr>
                </a:tc>
                <a:tc>
                  <a:txBody>
                    <a:bodyPr/>
                    <a:lstStyle/>
                    <a:p>
                      <a:r>
                        <a:rPr lang="en-GB" sz="1500" b="0" dirty="0">
                          <a:solidFill>
                            <a:srgbClr val="FFFFFF"/>
                          </a:solidFill>
                        </a:rPr>
                        <a:t>It is here. </a:t>
                      </a:r>
                      <a:r>
                        <a:rPr sz="1500" b="0" dirty="0">
                          <a:solidFill>
                            <a:srgbClr val="FFFFFF"/>
                          </a:solidFill>
                        </a:rPr>
                        <a:t>What now?</a:t>
                      </a:r>
                    </a:p>
                  </a:txBody>
                  <a:tcPr>
                    <a:noFill/>
                  </a:tcPr>
                </a:tc>
                <a:tc>
                  <a:txBody>
                    <a:bodyPr/>
                    <a:lstStyle/>
                    <a:p>
                      <a:r>
                        <a:rPr sz="1500" b="0" dirty="0">
                          <a:solidFill>
                            <a:srgbClr val="FFFFFF"/>
                          </a:solidFill>
                        </a:rPr>
                        <a:t>8, 6, 9</a:t>
                      </a:r>
                    </a:p>
                  </a:txBody>
                  <a:tcPr>
                    <a:noFill/>
                  </a:tcPr>
                </a:tc>
                <a:tc>
                  <a:txBody>
                    <a:bodyPr/>
                    <a:lstStyle/>
                    <a:p>
                      <a:r>
                        <a:rPr sz="1500" b="0">
                          <a:solidFill>
                            <a:srgbClr val="FFFFFF"/>
                          </a:solidFill>
                        </a:rPr>
                        <a:t>What is it made of, and who pays?</a:t>
                      </a:r>
                    </a:p>
                  </a:txBody>
                  <a:tcPr>
                    <a:noFill/>
                  </a:tcPr>
                </a:tc>
                <a:extLst>
                  <a:ext uri="{0D108BD9-81ED-4DB2-BD59-A6C34878D82A}">
                    <a16:rowId xmlns:a16="http://schemas.microsoft.com/office/drawing/2014/main" val="10005"/>
                  </a:ext>
                </a:extLst>
              </a:tr>
              <a:tr h="627018">
                <a:tc>
                  <a:txBody>
                    <a:bodyPr/>
                    <a:lstStyle/>
                    <a:p>
                      <a:r>
                        <a:rPr sz="1500" b="0">
                          <a:solidFill>
                            <a:srgbClr val="FFFFFF"/>
                          </a:solidFill>
                        </a:rPr>
                        <a:t>Attention and presence</a:t>
                      </a:r>
                    </a:p>
                  </a:txBody>
                  <a:tcPr>
                    <a:noFill/>
                  </a:tcPr>
                </a:tc>
                <a:tc>
                  <a:txBody>
                    <a:bodyPr/>
                    <a:lstStyle/>
                    <a:p>
                      <a:r>
                        <a:rPr lang="en-GB" sz="1500" b="0" dirty="0">
                          <a:solidFill>
                            <a:srgbClr val="FFFFFF"/>
                          </a:solidFill>
                        </a:rPr>
                        <a:t>Students aren’t engaging or reading.</a:t>
                      </a:r>
                      <a:endParaRPr sz="1500" b="0" dirty="0">
                        <a:solidFill>
                          <a:srgbClr val="FFFFFF"/>
                        </a:solidFill>
                      </a:endParaRPr>
                    </a:p>
                  </a:txBody>
                  <a:tcPr>
                    <a:noFill/>
                  </a:tcPr>
                </a:tc>
                <a:tc>
                  <a:txBody>
                    <a:bodyPr/>
                    <a:lstStyle/>
                    <a:p>
                      <a:r>
                        <a:rPr sz="1500" b="0">
                          <a:solidFill>
                            <a:srgbClr val="FFFFFF"/>
                          </a:solidFill>
                        </a:rPr>
                        <a:t>9, 3, 2</a:t>
                      </a:r>
                    </a:p>
                  </a:txBody>
                  <a:tcPr>
                    <a:noFill/>
                  </a:tcPr>
                </a:tc>
                <a:tc>
                  <a:txBody>
                    <a:bodyPr/>
                    <a:lstStyle/>
                    <a:p>
                      <a:r>
                        <a:rPr sz="1500" b="0" dirty="0">
                          <a:solidFill>
                            <a:srgbClr val="FFFFFF"/>
                          </a:solidFill>
                        </a:rPr>
                        <a:t>What conditions does attention need?</a:t>
                      </a:r>
                    </a:p>
                  </a:txBody>
                  <a:tcPr>
                    <a:noFill/>
                  </a:tcPr>
                </a:tc>
                <a:extLst>
                  <a:ext uri="{0D108BD9-81ED-4DB2-BD59-A6C34878D82A}">
                    <a16:rowId xmlns:a16="http://schemas.microsoft.com/office/drawing/2014/main" val="10006"/>
                  </a:ext>
                </a:extLst>
              </a:tr>
            </a:tbl>
          </a:graphicData>
        </a:graphic>
      </p:graphicFrame>
      <p:sp>
        <p:nvSpPr>
          <p:cNvPr id="4" name="Footer Placeholder 3">
            <a:extLst>
              <a:ext uri="{FF2B5EF4-FFF2-40B4-BE49-F238E27FC236}">
                <a16:creationId xmlns:a16="http://schemas.microsoft.com/office/drawing/2014/main" id="{6F2DFD23-355B-A63A-A9A8-2CD0D30BCFF2}"/>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pack</a:t>
            </a:r>
          </a:p>
        </p:txBody>
      </p:sp>
      <p:sp>
        <p:nvSpPr>
          <p:cNvPr id="3" name="TextBox 2"/>
          <p:cNvSpPr txBox="1"/>
          <p:nvPr/>
        </p:nvSpPr>
        <p:spPr>
          <a:xfrm>
            <a:off x="499733" y="4681025"/>
            <a:ext cx="8204813" cy="400110"/>
          </a:xfrm>
          <a:prstGeom prst="rect">
            <a:avLst/>
          </a:prstGeom>
          <a:noFill/>
        </p:spPr>
        <p:txBody>
          <a:bodyPr wrap="square">
            <a:spAutoFit/>
          </a:bodyPr>
          <a:lstStyle/>
          <a:p>
            <a:r>
              <a:rPr sz="2000" dirty="0">
                <a:solidFill>
                  <a:srgbClr val="FFFFFF"/>
                </a:solidFill>
              </a:rPr>
              <a:t>Show the poster a table is working with. Print at A3 for the tables.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1</a:t>
            </a:r>
          </a:p>
        </p:txBody>
      </p:sp>
      <p:sp>
        <p:nvSpPr>
          <p:cNvPr id="13" name="TextBox 12">
            <a:extLst>
              <a:ext uri="{FF2B5EF4-FFF2-40B4-BE49-F238E27FC236}">
                <a16:creationId xmlns:a16="http://schemas.microsoft.com/office/drawing/2014/main" id="{C36E459F-B05E-8958-60FB-2C4CEA0BA817}"/>
              </a:ext>
            </a:extLst>
          </p:cNvPr>
          <p:cNvSpPr txBox="1"/>
          <p:nvPr/>
        </p:nvSpPr>
        <p:spPr>
          <a:xfrm>
            <a:off x="499734" y="1371600"/>
            <a:ext cx="6035040" cy="461665"/>
          </a:xfrm>
          <a:prstGeom prst="rect">
            <a:avLst/>
          </a:prstGeom>
          <a:noFill/>
        </p:spPr>
        <p:txBody>
          <a:bodyPr wrap="square">
            <a:spAutoFit/>
          </a:bodyPr>
          <a:lstStyle/>
          <a:p>
            <a:r>
              <a:rPr lang="en-GB" sz="2400" dirty="0">
                <a:solidFill>
                  <a:srgbClr val="FFFFFF"/>
                </a:solidFill>
              </a:rPr>
              <a:t>AI-ready workforce</a:t>
            </a:r>
            <a:endParaRPr sz="2400" dirty="0">
              <a:solidFill>
                <a:srgbClr val="FFFFFF"/>
              </a:solidFill>
            </a:endParaRPr>
          </a:p>
        </p:txBody>
      </p:sp>
      <p:pic>
        <p:nvPicPr>
          <p:cNvPr id="9" name="Picture Placeholder 8" descr="Poster: a low-angle photograph looking up between the sandstone walls of Antelope Canyon. Large text reads &quot;AI-ready workforce, compliant graduates&quot;, with an asterisk after &quot;AI-ready&quot;.">
            <a:extLst>
              <a:ext uri="{FF2B5EF4-FFF2-40B4-BE49-F238E27FC236}">
                <a16:creationId xmlns:a16="http://schemas.microsoft.com/office/drawing/2014/main" id="{EFDABC48-585C-34B0-5276-66B612EF123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3" name="Footer Placeholder 2">
            <a:extLst>
              <a:ext uri="{FF2B5EF4-FFF2-40B4-BE49-F238E27FC236}">
                <a16:creationId xmlns:a16="http://schemas.microsoft.com/office/drawing/2014/main" id="{8E62B034-21D8-6DED-6E63-6B1D85C6FF42}"/>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2</a:t>
            </a:r>
          </a:p>
        </p:txBody>
      </p:sp>
      <p:sp>
        <p:nvSpPr>
          <p:cNvPr id="3" name="TextBox 2"/>
          <p:cNvSpPr txBox="1"/>
          <p:nvPr/>
        </p:nvSpPr>
        <p:spPr>
          <a:xfrm>
            <a:off x="499734" y="1371600"/>
            <a:ext cx="6035040" cy="461665"/>
          </a:xfrm>
          <a:prstGeom prst="rect">
            <a:avLst/>
          </a:prstGeom>
          <a:noFill/>
        </p:spPr>
        <p:txBody>
          <a:bodyPr wrap="square">
            <a:spAutoFit/>
          </a:bodyPr>
          <a:lstStyle/>
          <a:p>
            <a:r>
              <a:rPr sz="2400" dirty="0">
                <a:solidFill>
                  <a:srgbClr val="FFFFFF"/>
                </a:solidFill>
              </a:rPr>
              <a:t>AI-</a:t>
            </a:r>
            <a:r>
              <a:rPr sz="2400" dirty="0" err="1">
                <a:solidFill>
                  <a:srgbClr val="FFFFFF"/>
                </a:solidFill>
              </a:rPr>
              <a:t>splained</a:t>
            </a:r>
            <a:r>
              <a:rPr sz="2400" dirty="0">
                <a:solidFill>
                  <a:srgbClr val="FFFFFF"/>
                </a:solidFill>
              </a:rPr>
              <a:t>: a voice on demand</a:t>
            </a:r>
          </a:p>
        </p:txBody>
      </p:sp>
      <p:pic>
        <p:nvPicPr>
          <p:cNvPr id="9" name="Picture Placeholder 8" descr="Poster: a photograph of a tree in the desert. Large text reads &quot;AI-splained: a voice on demand&quot;, with an asterisk after &quot;voice&quot;.">
            <a:extLst>
              <a:ext uri="{FF2B5EF4-FFF2-40B4-BE49-F238E27FC236}">
                <a16:creationId xmlns:a16="http://schemas.microsoft.com/office/drawing/2014/main" id="{7BA701E4-3522-0D39-E02E-03DC663F00A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4EFF6900-3CA3-D963-79A9-724DD9B31F6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3</a:t>
            </a:r>
          </a:p>
        </p:txBody>
      </p:sp>
      <p:sp>
        <p:nvSpPr>
          <p:cNvPr id="3" name="TextBox 2"/>
          <p:cNvSpPr txBox="1"/>
          <p:nvPr/>
        </p:nvSpPr>
        <p:spPr>
          <a:xfrm>
            <a:off x="439669" y="1271764"/>
            <a:ext cx="6035040" cy="2743200"/>
          </a:xfrm>
          <a:prstGeom prst="rect">
            <a:avLst/>
          </a:prstGeom>
          <a:noFill/>
        </p:spPr>
        <p:txBody>
          <a:bodyPr wrap="square">
            <a:spAutoFit/>
          </a:bodyPr>
          <a:lstStyle/>
          <a:p>
            <a:r>
              <a:rPr sz="2400" dirty="0">
                <a:solidFill>
                  <a:srgbClr val="FFFFFF"/>
                </a:solidFill>
              </a:rPr>
              <a:t>Fast, frictionless feedback</a:t>
            </a:r>
          </a:p>
        </p:txBody>
      </p:sp>
      <p:pic>
        <p:nvPicPr>
          <p:cNvPr id="9" name="Picture Placeholder 8" descr="Poster: two silhouetted figures stand far apart on a hillside under an orange dusk sky. Large text reads &quot;fast, frictionless feedback&quot;, with an asterisk after &quot;feedback&quot;.">
            <a:extLst>
              <a:ext uri="{FF2B5EF4-FFF2-40B4-BE49-F238E27FC236}">
                <a16:creationId xmlns:a16="http://schemas.microsoft.com/office/drawing/2014/main" id="{F92CE1A3-2831-F3A8-5E85-3DD42AD9680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5099DF8A-2AA8-3813-1FF4-1E186406FF1E}"/>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4</a:t>
            </a:r>
          </a:p>
        </p:txBody>
      </p:sp>
      <p:sp>
        <p:nvSpPr>
          <p:cNvPr id="3" name="TextBox 2"/>
          <p:cNvSpPr txBox="1"/>
          <p:nvPr/>
        </p:nvSpPr>
        <p:spPr>
          <a:xfrm>
            <a:off x="502920" y="1188720"/>
            <a:ext cx="6035040" cy="2743200"/>
          </a:xfrm>
          <a:prstGeom prst="rect">
            <a:avLst/>
          </a:prstGeom>
          <a:noFill/>
        </p:spPr>
        <p:txBody>
          <a:bodyPr wrap="square">
            <a:spAutoFit/>
          </a:bodyPr>
          <a:lstStyle/>
          <a:p>
            <a:r>
              <a:rPr sz="2400">
                <a:solidFill>
                  <a:srgbClr val="FFFFFF"/>
                </a:solidFill>
              </a:rPr>
              <a:t>I was trying to be weird</a:t>
            </a:r>
          </a:p>
        </p:txBody>
      </p:sp>
      <p:pic>
        <p:nvPicPr>
          <p:cNvPr id="9" name="Picture Placeholder 8" descr="Poster: an aerial photograph of a river meandering through an autumn landscape. Large text reads &quot;I was trying to be weird&quot;, with an asterisk after &quot;weird&quot;.">
            <a:extLst>
              <a:ext uri="{FF2B5EF4-FFF2-40B4-BE49-F238E27FC236}">
                <a16:creationId xmlns:a16="http://schemas.microsoft.com/office/drawing/2014/main" id="{814EBD61-949F-7325-4C5D-014A70A884B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13F427DF-76BD-EDA3-8008-6125C8E052E3}"/>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5</a:t>
            </a:r>
          </a:p>
        </p:txBody>
      </p:sp>
      <p:sp>
        <p:nvSpPr>
          <p:cNvPr id="3" name="TextBox 2"/>
          <p:cNvSpPr txBox="1"/>
          <p:nvPr/>
        </p:nvSpPr>
        <p:spPr>
          <a:xfrm>
            <a:off x="502920" y="1188720"/>
            <a:ext cx="6035040" cy="2743200"/>
          </a:xfrm>
          <a:prstGeom prst="rect">
            <a:avLst/>
          </a:prstGeom>
          <a:noFill/>
        </p:spPr>
        <p:txBody>
          <a:bodyPr wrap="square">
            <a:spAutoFit/>
          </a:bodyPr>
          <a:lstStyle/>
          <a:p>
            <a:r>
              <a:rPr sz="2400">
                <a:solidFill>
                  <a:srgbClr val="FFFFFF"/>
                </a:solidFill>
              </a:rPr>
              <a:t>Speed up teaching, skip the small stuff</a:t>
            </a:r>
          </a:p>
        </p:txBody>
      </p:sp>
      <p:pic>
        <p:nvPicPr>
          <p:cNvPr id="9" name="Picture Placeholder 8" descr="Poster: a photograph of a river running between mountains. Large text reads &quot;speed up teaching, skip the small stuff&quot;, with an asterisk after &quot;small stuff&quot;.">
            <a:extLst>
              <a:ext uri="{FF2B5EF4-FFF2-40B4-BE49-F238E27FC236}">
                <a16:creationId xmlns:a16="http://schemas.microsoft.com/office/drawing/2014/main" id="{3845D6ED-F773-A94C-1D36-081A9E7B8F0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B4E541B2-2051-E982-ADC5-6739136380F5}"/>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6</a:t>
            </a:r>
          </a:p>
        </p:txBody>
      </p:sp>
      <p:sp>
        <p:nvSpPr>
          <p:cNvPr id="3" name="TextBox 2"/>
          <p:cNvSpPr txBox="1"/>
          <p:nvPr/>
        </p:nvSpPr>
        <p:spPr>
          <a:xfrm>
            <a:off x="502920" y="1188720"/>
            <a:ext cx="6035040" cy="2743200"/>
          </a:xfrm>
          <a:prstGeom prst="rect">
            <a:avLst/>
          </a:prstGeom>
          <a:noFill/>
        </p:spPr>
        <p:txBody>
          <a:bodyPr wrap="square">
            <a:spAutoFit/>
          </a:bodyPr>
          <a:lstStyle/>
          <a:p>
            <a:r>
              <a:rPr sz="2400">
                <a:solidFill>
                  <a:srgbClr val="FFFFFF"/>
                </a:solidFill>
              </a:rPr>
              <a:t>The future is already here</a:t>
            </a:r>
          </a:p>
        </p:txBody>
      </p:sp>
      <p:pic>
        <p:nvPicPr>
          <p:cNvPr id="9" name="Picture Placeholder 8" descr="Poster: a daylight photograph of a grey island. Large text reads &quot;the future is already here&quot;, with an asterisk after &quot;future&quot;.">
            <a:extLst>
              <a:ext uri="{FF2B5EF4-FFF2-40B4-BE49-F238E27FC236}">
                <a16:creationId xmlns:a16="http://schemas.microsoft.com/office/drawing/2014/main" id="{28EF7BC3-37A9-759E-6907-493E389D1D0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0AC27882-BBD1-9479-558F-085EAB9E7AE9}"/>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7</a:t>
            </a:r>
          </a:p>
        </p:txBody>
      </p:sp>
      <p:sp>
        <p:nvSpPr>
          <p:cNvPr id="3" name="TextBox 2"/>
          <p:cNvSpPr txBox="1"/>
          <p:nvPr/>
        </p:nvSpPr>
        <p:spPr>
          <a:xfrm>
            <a:off x="502920" y="1188720"/>
            <a:ext cx="6035040" cy="2743200"/>
          </a:xfrm>
          <a:prstGeom prst="rect">
            <a:avLst/>
          </a:prstGeom>
          <a:noFill/>
        </p:spPr>
        <p:txBody>
          <a:bodyPr wrap="square">
            <a:spAutoFit/>
          </a:bodyPr>
          <a:lstStyle/>
          <a:p>
            <a:r>
              <a:rPr sz="2400" dirty="0">
                <a:solidFill>
                  <a:srgbClr val="FFFFFF"/>
                </a:solidFill>
              </a:rPr>
              <a:t>The self is made, not found</a:t>
            </a:r>
          </a:p>
        </p:txBody>
      </p:sp>
      <p:pic>
        <p:nvPicPr>
          <p:cNvPr id="9" name="Picture Placeholder 8" descr="Poster: a winter photograph of trees and a field in snow. Large text reads &quot;the self is made, not found&quot;.">
            <a:extLst>
              <a:ext uri="{FF2B5EF4-FFF2-40B4-BE49-F238E27FC236}">
                <a16:creationId xmlns:a16="http://schemas.microsoft.com/office/drawing/2014/main" id="{0CD0E318-17CA-3FCE-B453-2AA977F6BF4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A4EBF000-EFF4-9B64-9158-F25DD6FD1212}"/>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8</a:t>
            </a:r>
          </a:p>
        </p:txBody>
      </p:sp>
      <p:sp>
        <p:nvSpPr>
          <p:cNvPr id="3" name="TextBox 2"/>
          <p:cNvSpPr txBox="1"/>
          <p:nvPr/>
        </p:nvSpPr>
        <p:spPr>
          <a:xfrm>
            <a:off x="502920" y="1188720"/>
            <a:ext cx="5221475" cy="830997"/>
          </a:xfrm>
          <a:prstGeom prst="rect">
            <a:avLst/>
          </a:prstGeom>
          <a:noFill/>
        </p:spPr>
        <p:txBody>
          <a:bodyPr wrap="square">
            <a:spAutoFit/>
          </a:bodyPr>
          <a:lstStyle/>
          <a:p>
            <a:r>
              <a:rPr sz="2400" dirty="0">
                <a:solidFill>
                  <a:srgbClr val="FFFFFF"/>
                </a:solidFill>
              </a:rPr>
              <a:t>Your personal artificial intelligent assistant</a:t>
            </a:r>
          </a:p>
        </p:txBody>
      </p:sp>
      <p:pic>
        <p:nvPicPr>
          <p:cNvPr id="9" name="Picture Placeholder 8" descr="Poster: a photograph of Mammoth Hot Springs. Large text reads &quot;your personal artificial intelligent assistant&quot;. The words are followed by one, two, three and four asterisks in turn, each pointing to its own footnote in the small print.">
            <a:extLst>
              <a:ext uri="{FF2B5EF4-FFF2-40B4-BE49-F238E27FC236}">
                <a16:creationId xmlns:a16="http://schemas.microsoft.com/office/drawing/2014/main" id="{83D6B0B7-7353-D597-1EAE-225C23C82A0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C1DD339E-ADCB-16BF-4FD1-A6078289CD3D}"/>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9</a:t>
            </a:r>
          </a:p>
        </p:txBody>
      </p:sp>
      <p:sp>
        <p:nvSpPr>
          <p:cNvPr id="3" name="TextBox 2"/>
          <p:cNvSpPr txBox="1"/>
          <p:nvPr/>
        </p:nvSpPr>
        <p:spPr>
          <a:xfrm>
            <a:off x="502920" y="1188720"/>
            <a:ext cx="6035040" cy="2743200"/>
          </a:xfrm>
          <a:prstGeom prst="rect">
            <a:avLst/>
          </a:prstGeom>
          <a:noFill/>
        </p:spPr>
        <p:txBody>
          <a:bodyPr wrap="square">
            <a:spAutoFit/>
          </a:bodyPr>
          <a:lstStyle/>
          <a:p>
            <a:r>
              <a:rPr sz="2400" dirty="0">
                <a:solidFill>
                  <a:srgbClr val="FFFFFF"/>
                </a:solidFill>
              </a:rPr>
              <a:t>Attention is all you need</a:t>
            </a:r>
          </a:p>
        </p:txBody>
      </p:sp>
      <p:pic>
        <p:nvPicPr>
          <p:cNvPr id="9" name="Picture Placeholder 8" descr="oster: an aerial photograph of a calm lake surrounded by summer greenery. Large text reads &quot;attention is all you need&quot;, with an asterisk after &quot;attention&quot;.">
            <a:extLst>
              <a:ext uri="{FF2B5EF4-FFF2-40B4-BE49-F238E27FC236}">
                <a16:creationId xmlns:a16="http://schemas.microsoft.com/office/drawing/2014/main" id="{319EAC4D-246A-B13D-D29A-4C4012A7BAC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BA10B130-6563-6369-94DA-93A7F98BAE33}"/>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10</a:t>
            </a:r>
          </a:p>
        </p:txBody>
      </p:sp>
      <p:sp>
        <p:nvSpPr>
          <p:cNvPr id="3" name="TextBox 2"/>
          <p:cNvSpPr txBox="1"/>
          <p:nvPr/>
        </p:nvSpPr>
        <p:spPr>
          <a:xfrm>
            <a:off x="502920" y="1188720"/>
            <a:ext cx="6035040" cy="2743200"/>
          </a:xfrm>
          <a:prstGeom prst="rect">
            <a:avLst/>
          </a:prstGeom>
          <a:noFill/>
        </p:spPr>
        <p:txBody>
          <a:bodyPr wrap="square">
            <a:spAutoFit/>
          </a:bodyPr>
          <a:lstStyle/>
          <a:p>
            <a:r>
              <a:rPr sz="2400">
                <a:solidFill>
                  <a:srgbClr val="FFFFFF"/>
                </a:solidFill>
              </a:rPr>
              <a:t>Explore new frontiers</a:t>
            </a:r>
          </a:p>
        </p:txBody>
      </p:sp>
      <p:pic>
        <p:nvPicPr>
          <p:cNvPr id="9" name="Picture Placeholder 8" descr="Poster: a photograph of trees and bushes under a clear sky. Large text reads &quot;explore new frontiers&quot;, with an asterisk after &quot;new&quot;. Small print follows.">
            <a:extLst>
              <a:ext uri="{FF2B5EF4-FFF2-40B4-BE49-F238E27FC236}">
                <a16:creationId xmlns:a16="http://schemas.microsoft.com/office/drawing/2014/main" id="{ACDB711E-AB26-B244-66A7-07455EC6E0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A1BBAE95-2302-4876-626C-563952F5EC28}"/>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Poster 11</a:t>
            </a:r>
          </a:p>
        </p:txBody>
      </p:sp>
      <p:sp>
        <p:nvSpPr>
          <p:cNvPr id="3" name="TextBox 2"/>
          <p:cNvSpPr txBox="1"/>
          <p:nvPr/>
        </p:nvSpPr>
        <p:spPr>
          <a:xfrm>
            <a:off x="502920" y="1188720"/>
            <a:ext cx="6035040" cy="2743200"/>
          </a:xfrm>
          <a:prstGeom prst="rect">
            <a:avLst/>
          </a:prstGeom>
          <a:noFill/>
        </p:spPr>
        <p:txBody>
          <a:bodyPr wrap="square">
            <a:spAutoFit/>
          </a:bodyPr>
          <a:lstStyle/>
          <a:p>
            <a:r>
              <a:rPr sz="2400">
                <a:solidFill>
                  <a:srgbClr val="FFFFFF"/>
                </a:solidFill>
              </a:rPr>
              <a:t>Top marks, less effort</a:t>
            </a:r>
          </a:p>
        </p:txBody>
      </p:sp>
      <p:pic>
        <p:nvPicPr>
          <p:cNvPr id="9" name="Picture Placeholder 8" descr="Poster: a photograph of green trees across mountains. Large text reads &quot;top marks, less effort&quot;, with an asterisk after &quot;effort&quot;. Small print follows.">
            <a:extLst>
              <a:ext uri="{FF2B5EF4-FFF2-40B4-BE49-F238E27FC236}">
                <a16:creationId xmlns:a16="http://schemas.microsoft.com/office/drawing/2014/main" id="{825BF5B6-F92B-2D75-6FBD-4BB56525A16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4" name="Footer Placeholder 3">
            <a:extLst>
              <a:ext uri="{FF2B5EF4-FFF2-40B4-BE49-F238E27FC236}">
                <a16:creationId xmlns:a16="http://schemas.microsoft.com/office/drawing/2014/main" id="{81FFBBD3-0A61-C44E-B15F-A6F8E65B79E9}"/>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theme/theme1.xml><?xml version="1.0" encoding="utf-8"?>
<a:theme xmlns:a="http://schemas.openxmlformats.org/drawingml/2006/main" name="1_UoW_Template_Black">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1432</Words>
  <Application>Microsoft Office PowerPoint</Application>
  <PresentationFormat>Widescreen</PresentationFormat>
  <Paragraphs>143</Paragraphs>
  <Slides>26</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26</vt:i4>
      </vt:variant>
    </vt:vector>
  </HeadingPairs>
  <TitlesOfParts>
    <vt:vector size="31" baseType="lpstr">
      <vt:lpstr>Aptos</vt:lpstr>
      <vt:lpstr>Arial</vt:lpstr>
      <vt:lpstr>Calibri</vt:lpstr>
      <vt:lpstr>1_UoW_Template_Black</vt:lpstr>
      <vt:lpstr>UoW_Template_Lavender</vt:lpstr>
      <vt:lpstr>Thinking with AI</vt:lpstr>
      <vt:lpstr>[Write the live question in the department here.]</vt:lpstr>
      <vt:lpstr>For the conditions under which thinking happens.</vt:lpstr>
      <vt:lpstr>Today</vt:lpstr>
      <vt:lpstr>First pass: your work</vt:lpstr>
      <vt:lpstr>In what cases can you tell where you stop and the tool starts?</vt:lpstr>
      <vt:lpstr>Second pass: as a department</vt:lpstr>
      <vt:lpstr>Test the decision</vt:lpstr>
      <vt:lpstr>Manifesto</vt:lpstr>
      <vt:lpstr>Our statement</vt:lpstr>
      <vt:lpstr>Are our existing structures enough? Who does this go to next?</vt:lpstr>
      <vt:lpstr>Thank you</vt:lpstr>
      <vt:lpstr>Poster clusters</vt:lpstr>
      <vt:lpstr>Poster clusters: questions</vt:lpstr>
      <vt:lpstr>Poster pack</vt:lpstr>
      <vt:lpstr>Poster 1</vt:lpstr>
      <vt:lpstr>Poster 2</vt:lpstr>
      <vt:lpstr>Poster 3</vt:lpstr>
      <vt:lpstr>Poster 4</vt:lpstr>
      <vt:lpstr>Poster 5</vt:lpstr>
      <vt:lpstr>Poster 6</vt:lpstr>
      <vt:lpstr>Poster 7</vt:lpstr>
      <vt:lpstr>Poster 8</vt:lpstr>
      <vt:lpstr>Poster 9</vt:lpstr>
      <vt:lpstr>Poster 10</vt:lpstr>
      <vt:lpstr>Poster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2026-11-04T19:38:57Z</dcterms:created>
  <dcterms:modified xsi:type="dcterms:W3CDTF">2026-11-04T19:39:45Z</dcterms:modified>
</cp:coreProperties>
</file>