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notesSlides/notesSlide9.xml" ContentType="application/vnd.openxmlformats-officedocument.presentationml.notesSlid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notesSlides/notesSlide7.xml" ContentType="application/vnd.openxmlformats-officedocument.presentationml.notesSlide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Default Extension="vml" ContentType="application/vnd.openxmlformats-officedocument.vmlDrawing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notesSlides/notesSlide6.xml" ContentType="application/vnd.openxmlformats-officedocument.presentationml.notesSlide+xml"/>
  <Override PartName="/ppt/tags/tag31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2"/>
  </p:notesMasterIdLst>
  <p:handoutMasterIdLst>
    <p:handoutMasterId r:id="rId33"/>
  </p:handoutMasterIdLst>
  <p:sldIdLst>
    <p:sldId id="256" r:id="rId2"/>
    <p:sldId id="281" r:id="rId3"/>
    <p:sldId id="282" r:id="rId4"/>
    <p:sldId id="292" r:id="rId5"/>
    <p:sldId id="291" r:id="rId6"/>
    <p:sldId id="270" r:id="rId7"/>
    <p:sldId id="258" r:id="rId8"/>
    <p:sldId id="260" r:id="rId9"/>
    <p:sldId id="261" r:id="rId10"/>
    <p:sldId id="259" r:id="rId11"/>
    <p:sldId id="280" r:id="rId12"/>
    <p:sldId id="272" r:id="rId13"/>
    <p:sldId id="263" r:id="rId14"/>
    <p:sldId id="273" r:id="rId15"/>
    <p:sldId id="274" r:id="rId16"/>
    <p:sldId id="285" r:id="rId17"/>
    <p:sldId id="283" r:id="rId18"/>
    <p:sldId id="286" r:id="rId19"/>
    <p:sldId id="276" r:id="rId20"/>
    <p:sldId id="293" r:id="rId21"/>
    <p:sldId id="278" r:id="rId22"/>
    <p:sldId id="277" r:id="rId23"/>
    <p:sldId id="289" r:id="rId24"/>
    <p:sldId id="279" r:id="rId25"/>
    <p:sldId id="287" r:id="rId26"/>
    <p:sldId id="290" r:id="rId27"/>
    <p:sldId id="269" r:id="rId28"/>
    <p:sldId id="266" r:id="rId29"/>
    <p:sldId id="267" r:id="rId30"/>
    <p:sldId id="288" r:id="rId31"/>
  </p:sldIdLst>
  <p:sldSz cx="9144000" cy="6858000" type="screen4x3"/>
  <p:notesSz cx="9874250" cy="6797675"/>
  <p:custDataLst>
    <p:tags r:id="rId3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4667" autoAdjust="0"/>
  </p:normalViewPr>
  <p:slideViewPr>
    <p:cSldViewPr snapToGrid="0">
      <p:cViewPr varScale="1">
        <p:scale>
          <a:sx n="75" d="100"/>
          <a:sy n="75" d="100"/>
        </p:scale>
        <p:origin x="-98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2D3638-FCFB-4D84-A901-FB1810AEA58F}" type="datetimeFigureOut">
              <a:rPr lang="en-US" smtClean="0"/>
              <a:pPr/>
              <a:t>10/27/2010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1D15E-77CF-4043-BDB6-CE8385ECE15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E32CBD-771C-4756-9829-B9E081264DC6}" type="datetimeFigureOut">
              <a:rPr lang="en-US" smtClean="0"/>
              <a:pPr/>
              <a:t>10/27/2010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425" y="3228896"/>
            <a:ext cx="789940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7BB6E-5D93-4C37-892B-6B4D07AA10E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Traffic modelling, Fast fast </a:t>
            </a:r>
            <a:r>
              <a:rPr lang="en-GB" dirty="0" err="1" smtClean="0"/>
              <a:t>fast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7BB6E-5D93-4C37-892B-6B4D07AA10E7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Spend time</a:t>
            </a:r>
          </a:p>
          <a:p>
            <a:r>
              <a:rPr lang="en-GB" dirty="0" smtClean="0"/>
              <a:t>Strictly</a:t>
            </a:r>
            <a:r>
              <a:rPr lang="en-GB" baseline="0" dirty="0" smtClean="0"/>
              <a:t> increasing so invertible define the inverse phi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7BB6E-5D93-4C37-892B-6B4D07AA10E7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It is</a:t>
            </a:r>
            <a:r>
              <a:rPr lang="en-GB" baseline="0" dirty="0" smtClean="0"/>
              <a:t> worth explaining average current increases even though jump rate is decreasing. On average fewer lattice sites contain 0 particles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7BB6E-5D93-4C37-892B-6B4D07AA10E7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Canonical entropy,</a:t>
            </a:r>
            <a:r>
              <a:rPr lang="en-GB" baseline="0" dirty="0" smtClean="0"/>
              <a:t> basically the </a:t>
            </a:r>
            <a:r>
              <a:rPr lang="en-GB" baseline="0" dirty="0" err="1" smtClean="0"/>
              <a:t>shanon</a:t>
            </a:r>
            <a:r>
              <a:rPr lang="en-GB" baseline="0" dirty="0" smtClean="0"/>
              <a:t> entropy modulo the stationary weights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7BB6E-5D93-4C37-892B-6B4D07AA10E7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Equivalence in terms of week convergence is the same as</a:t>
            </a:r>
            <a:r>
              <a:rPr lang="en-GB" baseline="0" dirty="0" smtClean="0"/>
              <a:t> equivalence in terms of the thermodynamic functions being the same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7BB6E-5D93-4C37-892B-6B4D07AA10E7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Explain in words, in PARTICULAR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Scond</a:t>
            </a:r>
            <a:r>
              <a:rPr lang="en-GB" baseline="0" dirty="0" smtClean="0"/>
              <a:t>! Contribution to the entropy dues to a single site containing macroscopic quantity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7BB6E-5D93-4C37-892B-6B4D07AA10E7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If there is time discuss the life time and link to a continuous time</a:t>
            </a:r>
            <a:r>
              <a:rPr lang="en-GB" baseline="0" dirty="0" smtClean="0"/>
              <a:t> random walk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7BB6E-5D93-4C37-892B-6B4D07AA10E7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7BB6E-5D93-4C37-892B-6B4D07AA10E7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Rate function as integral of currents gives effective description</a:t>
            </a:r>
            <a:r>
              <a:rPr lang="en-GB" baseline="0" dirty="0" smtClean="0"/>
              <a:t> of the dynamics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7BB6E-5D93-4C37-892B-6B4D07AA10E7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DF17-FD10-4E92-A50D-E57BB488B4F3}" type="datetimeFigureOut">
              <a:rPr lang="en-US" smtClean="0"/>
              <a:pPr/>
              <a:t>10/27/2010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CDE23-E99A-408F-9A9F-CEEA25F2BE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DF17-FD10-4E92-A50D-E57BB488B4F3}" type="datetimeFigureOut">
              <a:rPr lang="en-US" smtClean="0"/>
              <a:pPr/>
              <a:t>10/27/2010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CDE23-E99A-408F-9A9F-CEEA25F2BE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DF17-FD10-4E92-A50D-E57BB488B4F3}" type="datetimeFigureOut">
              <a:rPr lang="en-US" smtClean="0"/>
              <a:pPr/>
              <a:t>10/27/2010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CDE23-E99A-408F-9A9F-CEEA25F2BE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DF17-FD10-4E92-A50D-E57BB488B4F3}" type="datetimeFigureOut">
              <a:rPr lang="en-US" smtClean="0"/>
              <a:pPr/>
              <a:t>10/27/2010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CDE23-E99A-408F-9A9F-CEEA25F2BE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DF17-FD10-4E92-A50D-E57BB488B4F3}" type="datetimeFigureOut">
              <a:rPr lang="en-US" smtClean="0"/>
              <a:pPr/>
              <a:t>10/27/2010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CDE23-E99A-408F-9A9F-CEEA25F2BE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DF17-FD10-4E92-A50D-E57BB488B4F3}" type="datetimeFigureOut">
              <a:rPr lang="en-US" smtClean="0"/>
              <a:pPr/>
              <a:t>10/27/2010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CDE23-E99A-408F-9A9F-CEEA25F2BE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DF17-FD10-4E92-A50D-E57BB488B4F3}" type="datetimeFigureOut">
              <a:rPr lang="en-US" smtClean="0"/>
              <a:pPr/>
              <a:t>10/27/2010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CDE23-E99A-408F-9A9F-CEEA25F2BE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DF17-FD10-4E92-A50D-E57BB488B4F3}" type="datetimeFigureOut">
              <a:rPr lang="en-US" smtClean="0"/>
              <a:pPr/>
              <a:t>10/27/2010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CDE23-E99A-408F-9A9F-CEEA25F2BE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DF17-FD10-4E92-A50D-E57BB488B4F3}" type="datetimeFigureOut">
              <a:rPr lang="en-US" smtClean="0"/>
              <a:pPr/>
              <a:t>10/27/2010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CDE23-E99A-408F-9A9F-CEEA25F2BE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DF17-FD10-4E92-A50D-E57BB488B4F3}" type="datetimeFigureOut">
              <a:rPr lang="en-US" smtClean="0"/>
              <a:pPr/>
              <a:t>10/27/2010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CDE23-E99A-408F-9A9F-CEEA25F2BE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DF17-FD10-4E92-A50D-E57BB488B4F3}" type="datetimeFigureOut">
              <a:rPr lang="en-US" smtClean="0"/>
              <a:pPr/>
              <a:t>10/27/2010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CDE23-E99A-408F-9A9F-CEEA25F2BE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prstGeom prst="rect">
            <a:avLst/>
          </a:prstGeom>
          <a:gradFill>
            <a:gsLst>
              <a:gs pos="0">
                <a:srgbClr val="002060"/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BDF17-FD10-4E92-A50D-E57BB488B4F3}" type="datetimeFigureOut">
              <a:rPr lang="en-US" smtClean="0"/>
              <a:pPr/>
              <a:t>10/27/2010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CDE23-E99A-408F-9A9F-CEEA25F2BE5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17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tags" Target="../tags/tag15.xml"/><Relationship Id="rId7" Type="http://schemas.openxmlformats.org/officeDocument/2006/relationships/image" Target="../media/image23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2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13" Type="http://schemas.openxmlformats.org/officeDocument/2006/relationships/image" Target="../media/image34.png"/><Relationship Id="rId3" Type="http://schemas.openxmlformats.org/officeDocument/2006/relationships/tags" Target="../tags/tag22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33.pn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image" Target="../media/image32.png"/><Relationship Id="rId5" Type="http://schemas.openxmlformats.org/officeDocument/2006/relationships/tags" Target="../tags/tag24.xml"/><Relationship Id="rId10" Type="http://schemas.openxmlformats.org/officeDocument/2006/relationships/image" Target="../media/image31.png"/><Relationship Id="rId4" Type="http://schemas.openxmlformats.org/officeDocument/2006/relationships/tags" Target="../tags/tag23.xml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image" Target="../media/image38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0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2.png"/><Relationship Id="rId4" Type="http://schemas.openxmlformats.org/officeDocument/2006/relationships/oleObject" Target="../embeddings/oleObject4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image" Target="../media/image46.png"/><Relationship Id="rId2" Type="http://schemas.openxmlformats.org/officeDocument/2006/relationships/tags" Target="../tags/tag3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5.png"/><Relationship Id="rId5" Type="http://schemas.openxmlformats.org/officeDocument/2006/relationships/oleObject" Target="../embeddings/oleObject6.bin"/><Relationship Id="rId4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7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5.xml"/><Relationship Id="rId7" Type="http://schemas.openxmlformats.org/officeDocument/2006/relationships/image" Target="../media/image10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0240"/>
            <a:ext cx="77724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Condensation and metastability in the zero-range process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Paul Chleboun</a:t>
            </a:r>
          </a:p>
          <a:p>
            <a:r>
              <a:rPr lang="en-GB" dirty="0" smtClean="0"/>
              <a:t>Stefan Grosskinsky</a:t>
            </a:r>
          </a:p>
          <a:p>
            <a:r>
              <a:rPr lang="en-GB" sz="2800" dirty="0" smtClean="0"/>
              <a:t>Complexity Forum</a:t>
            </a:r>
          </a:p>
          <a:p>
            <a:r>
              <a:rPr lang="en-GB" sz="2800" dirty="0" smtClean="0"/>
              <a:t>27/10/2010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Condensation transition</a:t>
            </a:r>
            <a:endParaRPr lang="en-GB" dirty="0"/>
          </a:p>
        </p:txBody>
      </p:sp>
      <p:pic>
        <p:nvPicPr>
          <p:cNvPr id="12" name="Picture 11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42910" y="1571612"/>
            <a:ext cx="3857652" cy="418563"/>
          </a:xfrm>
          <a:prstGeom prst="rect">
            <a:avLst/>
          </a:prstGeom>
        </p:spPr>
      </p:pic>
      <p:pic>
        <p:nvPicPr>
          <p:cNvPr id="13" name="Picture 12" descr="CL1_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728" y="2214554"/>
            <a:ext cx="2428892" cy="1932379"/>
          </a:xfrm>
          <a:prstGeom prst="rect">
            <a:avLst/>
          </a:prstGeom>
        </p:spPr>
      </p:pic>
      <p:pic>
        <p:nvPicPr>
          <p:cNvPr id="14" name="Picture 13" descr="CL2_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29190" y="2214554"/>
            <a:ext cx="2428892" cy="1945797"/>
          </a:xfrm>
          <a:prstGeom prst="rect">
            <a:avLst/>
          </a:prstGeom>
        </p:spPr>
      </p:pic>
      <p:pic>
        <p:nvPicPr>
          <p:cNvPr id="15" name="Picture 14" descr="CL3_x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8728" y="4500570"/>
            <a:ext cx="2424427" cy="1928826"/>
          </a:xfrm>
          <a:prstGeom prst="rect">
            <a:avLst/>
          </a:prstGeom>
        </p:spPr>
      </p:pic>
      <p:pic>
        <p:nvPicPr>
          <p:cNvPr id="16" name="Picture 15" descr="CL4_x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29190" y="4500570"/>
            <a:ext cx="2428892" cy="1932378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928662" y="6488668"/>
            <a:ext cx="6715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[van der Meer, van der Weele, Lohse, Mikkelsen, </a:t>
            </a:r>
            <a:r>
              <a:rPr lang="en-GB" dirty="0" err="1" smtClean="0"/>
              <a:t>Versluis</a:t>
            </a:r>
            <a:r>
              <a:rPr lang="en-GB" dirty="0" smtClean="0"/>
              <a:t> (2001-02)]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Condensation transition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Example:</a:t>
            </a:r>
            <a:endParaRPr lang="en-GB" dirty="0"/>
          </a:p>
        </p:txBody>
      </p:sp>
      <p:pic>
        <p:nvPicPr>
          <p:cNvPr id="12" name="Picture 11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819121" y="2500304"/>
            <a:ext cx="7514421" cy="750896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279400" y="3949700"/>
            <a:ext cx="8578880" cy="17748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786314" y="5795978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[Grosskinsky, </a:t>
            </a:r>
            <a:r>
              <a:rPr lang="en-GB" dirty="0" err="1" smtClean="0"/>
              <a:t>Schuetz</a:t>
            </a:r>
            <a:r>
              <a:rPr lang="en-GB" dirty="0" smtClean="0"/>
              <a:t>, </a:t>
            </a:r>
            <a:r>
              <a:rPr lang="en-GB" dirty="0" err="1" smtClean="0"/>
              <a:t>Spohn</a:t>
            </a:r>
            <a:r>
              <a:rPr lang="en-GB" dirty="0" smtClean="0"/>
              <a:t> (2003)]</a:t>
            </a:r>
            <a:endParaRPr lang="en-GB" dirty="0"/>
          </a:p>
        </p:txBody>
      </p:sp>
      <p:pic>
        <p:nvPicPr>
          <p:cNvPr id="14" name="Picture 13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566709" y="4651382"/>
            <a:ext cx="7948217" cy="822318"/>
          </a:xfrm>
          <a:prstGeom prst="rect">
            <a:avLst/>
          </a:prstGeom>
        </p:spPr>
      </p:pic>
      <p:pic>
        <p:nvPicPr>
          <p:cNvPr id="15" name="Picture 14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546100" y="4097342"/>
            <a:ext cx="8072494" cy="347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imit_curr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74089" y="941370"/>
            <a:ext cx="4929222" cy="3808945"/>
          </a:xfrm>
          <a:prstGeom prst="rect">
            <a:avLst/>
          </a:prstGeom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Condensation transition</a:t>
            </a:r>
            <a:br>
              <a:rPr lang="en-GB" dirty="0" smtClean="0"/>
            </a:br>
            <a:r>
              <a:rPr lang="en-GB" sz="3600" dirty="0" smtClean="0"/>
              <a:t>In pictures</a:t>
            </a:r>
            <a:endParaRPr lang="en-GB" sz="3600" dirty="0"/>
          </a:p>
        </p:txBody>
      </p:sp>
      <p:pic>
        <p:nvPicPr>
          <p:cNvPr id="7" name="Content Placeholder 6" descr="fluid.png"/>
          <p:cNvPicPr>
            <a:picLocks noGrp="1" noChangeAspect="1"/>
          </p:cNvPicPr>
          <p:nvPr>
            <p:ph sz="half" idx="1"/>
          </p:nvPr>
        </p:nvPicPr>
        <p:blipFill>
          <a:blip r:embed="rId5" cstate="print"/>
          <a:stretch>
            <a:fillRect/>
          </a:stretch>
        </p:blipFill>
        <p:spPr>
          <a:xfrm>
            <a:off x="561865" y="4572008"/>
            <a:ext cx="3240567" cy="2067693"/>
          </a:xfrm>
        </p:spPr>
      </p:pic>
      <p:pic>
        <p:nvPicPr>
          <p:cNvPr id="8" name="Content Placeholder 7" descr="cond.png"/>
          <p:cNvPicPr>
            <a:picLocks noGrp="1" noChangeAspect="1"/>
          </p:cNvPicPr>
          <p:nvPr>
            <p:ph sz="half" idx="2"/>
          </p:nvPr>
        </p:nvPicPr>
        <p:blipFill>
          <a:blip r:embed="rId6" cstate="print"/>
          <a:stretch>
            <a:fillRect/>
          </a:stretch>
        </p:blipFill>
        <p:spPr>
          <a:xfrm>
            <a:off x="5109916" y="4643446"/>
            <a:ext cx="3033984" cy="1983213"/>
          </a:xfrm>
        </p:spPr>
      </p:pic>
      <p:pic>
        <p:nvPicPr>
          <p:cNvPr id="10" name="Picture 9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218295" y="2540000"/>
            <a:ext cx="2080883" cy="495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Entropies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57230"/>
          </a:xfrm>
        </p:spPr>
        <p:txBody>
          <a:bodyPr>
            <a:normAutofit/>
          </a:bodyPr>
          <a:lstStyle/>
          <a:p>
            <a:r>
              <a:rPr lang="en-GB" dirty="0" smtClean="0"/>
              <a:t>Relative entropy </a:t>
            </a:r>
            <a:r>
              <a:rPr lang="en-GB" sz="2600" dirty="0" smtClean="0"/>
              <a:t>(</a:t>
            </a:r>
            <a:r>
              <a:rPr lang="en-GB" sz="2600" dirty="0" err="1" smtClean="0"/>
              <a:t>Kullback-Leibler</a:t>
            </a:r>
            <a:r>
              <a:rPr lang="en-GB" sz="2600" dirty="0" smtClean="0"/>
              <a:t> divergence) 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00034" y="3400424"/>
            <a:ext cx="8229600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Canonical entropy: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28596" y="4908560"/>
            <a:ext cx="8229600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Grand canonical entropy: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9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1428728" y="2214554"/>
            <a:ext cx="5838097" cy="1143008"/>
          </a:xfrm>
          <a:prstGeom prst="rect">
            <a:avLst/>
          </a:prstGeom>
        </p:spPr>
      </p:pic>
      <p:pic>
        <p:nvPicPr>
          <p:cNvPr id="9" name="Picture 8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399507" y="4064001"/>
            <a:ext cx="8370481" cy="711200"/>
          </a:xfrm>
          <a:prstGeom prst="rect">
            <a:avLst/>
          </a:prstGeom>
        </p:spPr>
      </p:pic>
      <p:pic>
        <p:nvPicPr>
          <p:cNvPr id="13" name="Picture 12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326815" y="5626098"/>
            <a:ext cx="8601285" cy="83820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285720" y="3605218"/>
            <a:ext cx="8572560" cy="16017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900" dirty="0" smtClean="0"/>
              <a:t>Equivalence of ensembles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5321300"/>
            <a:ext cx="8801100" cy="1231900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Equivalence in terms of thermodynamic functions is the same as equiv. in terms of week convergence </a:t>
            </a:r>
            <a:endParaRPr lang="en-GB" dirty="0"/>
          </a:p>
        </p:txBody>
      </p:sp>
      <p:pic>
        <p:nvPicPr>
          <p:cNvPr id="11" name="Picture 10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794648" y="3949700"/>
            <a:ext cx="7089529" cy="787400"/>
          </a:xfrm>
          <a:prstGeom prst="rect">
            <a:avLst/>
          </a:prstGeom>
        </p:spPr>
      </p:pic>
      <p:pic>
        <p:nvPicPr>
          <p:cNvPr id="16" name="Picture 15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1041400" y="1825132"/>
            <a:ext cx="6654800" cy="742797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601634" y="2795586"/>
            <a:ext cx="8229600" cy="7572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Implies a form of weak convergence 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Metastability </a:t>
            </a:r>
            <a:br>
              <a:rPr lang="en-GB" dirty="0" smtClean="0"/>
            </a:br>
            <a:r>
              <a:rPr lang="en-GB" sz="3600" dirty="0" smtClean="0"/>
              <a:t>Toy example</a:t>
            </a:r>
            <a:endParaRPr lang="en-GB" sz="3600" dirty="0"/>
          </a:p>
        </p:txBody>
      </p:sp>
      <p:pic>
        <p:nvPicPr>
          <p:cNvPr id="6" name="Picture 5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2424096" y="1701787"/>
            <a:ext cx="3673559" cy="1092213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739899" y="2843343"/>
          <a:ext cx="5165725" cy="3744781"/>
        </p:xfrm>
        <a:graphic>
          <a:graphicData uri="http://schemas.openxmlformats.org/presentationml/2006/ole">
            <p:oleObj spid="_x0000_s7170" name="Acrobat Document" r:id="rId5" imgW="6648416" imgH="4819515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tep-curren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480" y="2714620"/>
            <a:ext cx="5863936" cy="41433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Metastability </a:t>
            </a:r>
            <a:br>
              <a:rPr lang="en-GB" dirty="0" smtClean="0"/>
            </a:br>
            <a:r>
              <a:rPr lang="en-GB" sz="3600" dirty="0" smtClean="0"/>
              <a:t>Toy example</a:t>
            </a:r>
            <a:endParaRPr lang="en-GB" sz="3600" dirty="0"/>
          </a:p>
        </p:txBody>
      </p:sp>
      <p:pic>
        <p:nvPicPr>
          <p:cNvPr id="6" name="Picture 5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2424096" y="1701787"/>
            <a:ext cx="3673559" cy="10922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Entropies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 the blackboard</a:t>
            </a:r>
          </a:p>
          <a:p>
            <a:endParaRPr lang="en-GB" dirty="0"/>
          </a:p>
        </p:txBody>
      </p:sp>
      <p:pic>
        <p:nvPicPr>
          <p:cNvPr id="18" name="Picture 17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635002" y="2324097"/>
            <a:ext cx="6476998" cy="357121"/>
          </a:xfrm>
          <a:prstGeom prst="rect">
            <a:avLst/>
          </a:prstGeom>
        </p:spPr>
      </p:pic>
      <p:pic>
        <p:nvPicPr>
          <p:cNvPr id="20" name="Picture 19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660397" y="5689599"/>
            <a:ext cx="4512945" cy="723901"/>
          </a:xfrm>
          <a:prstGeom prst="rect">
            <a:avLst/>
          </a:prstGeom>
        </p:spPr>
      </p:pic>
      <p:pic>
        <p:nvPicPr>
          <p:cNvPr id="24" name="Picture 23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917703" y="3746497"/>
            <a:ext cx="6680197" cy="718301"/>
          </a:xfrm>
          <a:prstGeom prst="rect">
            <a:avLst/>
          </a:prstGeom>
        </p:spPr>
      </p:pic>
      <p:pic>
        <p:nvPicPr>
          <p:cNvPr id="19" name="Picture 18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2552700" y="2895601"/>
            <a:ext cx="3361442" cy="507999"/>
          </a:xfrm>
          <a:prstGeom prst="rect">
            <a:avLst/>
          </a:prstGeom>
        </p:spPr>
      </p:pic>
      <p:pic>
        <p:nvPicPr>
          <p:cNvPr id="25" name="Picture 24" descr="addin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635000" y="3695700"/>
            <a:ext cx="1138451" cy="355600"/>
          </a:xfrm>
          <a:prstGeom prst="rect">
            <a:avLst/>
          </a:prstGeom>
        </p:spPr>
      </p:pic>
      <p:pic>
        <p:nvPicPr>
          <p:cNvPr id="26" name="Picture 25" descr="addin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/>
          <a:stretch>
            <a:fillRect/>
          </a:stretch>
        </p:blipFill>
        <p:spPr>
          <a:xfrm>
            <a:off x="631816" y="4714872"/>
            <a:ext cx="4346995" cy="68262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Canonical distribution of </a:t>
            </a:r>
            <a:br>
              <a:rPr lang="en-GB" dirty="0" smtClean="0"/>
            </a:br>
            <a:r>
              <a:rPr lang="en-GB" dirty="0" smtClean="0"/>
              <a:t>the maximum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0" y="2844801"/>
            <a:ext cx="8229600" cy="1549400"/>
          </a:xfrm>
        </p:spPr>
        <p:txBody>
          <a:bodyPr>
            <a:normAutofit/>
          </a:bodyPr>
          <a:lstStyle/>
          <a:p>
            <a:r>
              <a:rPr lang="en-GB" sz="4400" dirty="0" smtClean="0"/>
              <a:t>How does the condensate move?</a:t>
            </a:r>
            <a:endParaRPr lang="en-GB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Canonical distribution of </a:t>
            </a:r>
            <a:br>
              <a:rPr lang="en-GB" dirty="0" smtClean="0"/>
            </a:br>
            <a:r>
              <a:rPr lang="en-GB" dirty="0" smtClean="0"/>
              <a:t>the maximum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9299"/>
          </a:xfrm>
        </p:spPr>
        <p:txBody>
          <a:bodyPr>
            <a:normAutofit/>
          </a:bodyPr>
          <a:lstStyle/>
          <a:p>
            <a:r>
              <a:rPr lang="en-GB" dirty="0" smtClean="0"/>
              <a:t>Rate function for maximum</a:t>
            </a:r>
          </a:p>
          <a:p>
            <a:endParaRPr lang="en-GB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165100" y="2641604"/>
            <a:ext cx="8786874" cy="21431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927044" y="5484811"/>
            <a:ext cx="3973226" cy="573090"/>
          </a:xfrm>
          <a:prstGeom prst="rect">
            <a:avLst/>
          </a:prstGeom>
        </p:spPr>
      </p:pic>
      <p:pic>
        <p:nvPicPr>
          <p:cNvPr id="8" name="Picture 7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973717" y="2974972"/>
            <a:ext cx="6900283" cy="14054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big idea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80520"/>
          </a:xfrm>
        </p:spPr>
        <p:txBody>
          <a:bodyPr>
            <a:normAutofit lnSpcReduction="10000"/>
          </a:bodyPr>
          <a:lstStyle/>
          <a:p>
            <a:pPr lvl="0"/>
            <a:r>
              <a:rPr lang="en-GB" dirty="0" smtClean="0"/>
              <a:t>We use general techniques such as;</a:t>
            </a:r>
          </a:p>
          <a:p>
            <a:pPr lvl="1"/>
            <a:r>
              <a:rPr lang="en-GB" b="1" dirty="0" smtClean="0"/>
              <a:t>Large deviations and entropy methods. </a:t>
            </a:r>
          </a:p>
          <a:p>
            <a:pPr lvl="1"/>
            <a:endParaRPr lang="en-GB" b="1" dirty="0" smtClean="0"/>
          </a:p>
          <a:p>
            <a:pPr lvl="0"/>
            <a:r>
              <a:rPr lang="en-GB" dirty="0" smtClean="0"/>
              <a:t>To help our understanding of;</a:t>
            </a:r>
          </a:p>
          <a:p>
            <a:pPr lvl="1"/>
            <a:r>
              <a:rPr lang="en-GB" b="1" dirty="0" smtClean="0"/>
              <a:t>condensation in non equilibrium statistical mechanics.</a:t>
            </a:r>
          </a:p>
          <a:p>
            <a:pPr lvl="1"/>
            <a:endParaRPr lang="en-GB" b="1" dirty="0" smtClean="0"/>
          </a:p>
          <a:p>
            <a:pPr lvl="0"/>
            <a:r>
              <a:rPr lang="en-GB" dirty="0" smtClean="0"/>
              <a:t>Demonstrate methods</a:t>
            </a:r>
          </a:p>
          <a:p>
            <a:pPr lvl="1"/>
            <a:r>
              <a:rPr lang="en-GB" b="1" dirty="0" smtClean="0"/>
              <a:t>by application to a simple toy model.</a:t>
            </a:r>
          </a:p>
          <a:p>
            <a:endParaRPr lang="en-GB" b="1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Canonical distribution of </a:t>
            </a:r>
            <a:br>
              <a:rPr lang="en-GB" dirty="0" smtClean="0"/>
            </a:br>
            <a:r>
              <a:rPr lang="en-GB" dirty="0" smtClean="0"/>
              <a:t>the maximum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9299"/>
          </a:xfrm>
        </p:spPr>
        <p:txBody>
          <a:bodyPr>
            <a:normAutofit/>
          </a:bodyPr>
          <a:lstStyle/>
          <a:p>
            <a:r>
              <a:rPr lang="en-GB" dirty="0" smtClean="0"/>
              <a:t>Rate function for maximum</a:t>
            </a:r>
          </a:p>
          <a:p>
            <a:endParaRPr lang="en-GB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165100" y="2641604"/>
            <a:ext cx="8786874" cy="21431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927044" y="5484811"/>
            <a:ext cx="3973226" cy="573090"/>
          </a:xfrm>
          <a:prstGeom prst="rect">
            <a:avLst/>
          </a:prstGeom>
        </p:spPr>
      </p:pic>
      <p:pic>
        <p:nvPicPr>
          <p:cNvPr id="10" name="Picture 9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1075318" y="3241673"/>
            <a:ext cx="6303382" cy="7746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1315831" y="-806593"/>
          <a:ext cx="5935869" cy="8400126"/>
        </p:xfrm>
        <a:graphic>
          <a:graphicData uri="http://schemas.openxmlformats.org/presentationml/2006/ole">
            <p:oleObj spid="_x0000_s1027" name="Acrobat Document" r:id="rId4" imgW="5667122" imgH="8019915" progId="AcroExch.Document.7">
              <p:embed/>
            </p:oleObj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3700" y="0"/>
            <a:ext cx="8229600" cy="673099"/>
          </a:xfrm>
        </p:spPr>
        <p:txBody>
          <a:bodyPr/>
          <a:lstStyle/>
          <a:p>
            <a:r>
              <a:rPr lang="en-GB" dirty="0" smtClean="0"/>
              <a:t>System density:  </a:t>
            </a:r>
            <a:r>
              <a:rPr lang="el-GR" i="1" dirty="0" smtClean="0"/>
              <a:t>ρ</a:t>
            </a:r>
            <a:r>
              <a:rPr lang="en-GB" i="1" dirty="0" smtClean="0"/>
              <a:t> = 1.75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Mechanism A</a:t>
            </a:r>
            <a:endParaRPr lang="en-GB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1" y="1412987"/>
          <a:ext cx="9144000" cy="5445013"/>
        </p:xfrm>
        <a:graphic>
          <a:graphicData uri="http://schemas.openxmlformats.org/presentationml/2006/ole">
            <p:oleObj spid="_x0000_s2052" name="Acrobat Document" r:id="rId3" imgW="6733922" imgH="4009957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Mechanism A</a:t>
            </a:r>
            <a:endParaRPr lang="en-GB" dirty="0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>
            <p:ph idx="1"/>
          </p:nvPr>
        </p:nvGraphicFramePr>
        <p:xfrm>
          <a:off x="1321579" y="1778000"/>
          <a:ext cx="6373841" cy="4525963"/>
        </p:xfrm>
        <a:graphic>
          <a:graphicData uri="http://schemas.openxmlformats.org/presentationml/2006/ole">
            <p:oleObj spid="_x0000_s6146" name="Acrobat Document" r:id="rId4" imgW="6800816" imgH="4828972" progId="AcroExch.Document.7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2959100" y="2362200"/>
            <a:ext cx="3327400" cy="25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3009901" y="2374900"/>
            <a:ext cx="4097655" cy="182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0" y="756266"/>
          <a:ext cx="8839200" cy="6101734"/>
        </p:xfrm>
        <a:graphic>
          <a:graphicData uri="http://schemas.openxmlformats.org/presentationml/2006/ole">
            <p:oleObj spid="_x0000_s3074" name="Acrobat Document" r:id="rId3" imgW="6581522" imgH="4543357" progId="AcroExch.Document.7">
              <p:embed/>
            </p:oleObj>
          </a:graphicData>
        </a:graphic>
      </p:graphicFrame>
      <p:sp>
        <p:nvSpPr>
          <p:cNvPr id="13" name="Content Placeholder 3"/>
          <p:cNvSpPr>
            <a:spLocks noGrp="1"/>
          </p:cNvSpPr>
          <p:nvPr>
            <p:ph idx="1"/>
          </p:nvPr>
        </p:nvSpPr>
        <p:spPr>
          <a:xfrm>
            <a:off x="393700" y="0"/>
            <a:ext cx="8229600" cy="673099"/>
          </a:xfrm>
        </p:spPr>
        <p:txBody>
          <a:bodyPr/>
          <a:lstStyle/>
          <a:p>
            <a:r>
              <a:rPr lang="en-GB" dirty="0" smtClean="0"/>
              <a:t>System density:  </a:t>
            </a:r>
            <a:r>
              <a:rPr lang="el-GR" i="1" dirty="0" smtClean="0"/>
              <a:t>ρ</a:t>
            </a:r>
            <a:r>
              <a:rPr lang="en-GB" i="1" dirty="0" smtClean="0"/>
              <a:t> = 2.4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50559" y="1443094"/>
          <a:ext cx="9093441" cy="5414906"/>
        </p:xfrm>
        <a:graphic>
          <a:graphicData uri="http://schemas.openxmlformats.org/presentationml/2006/ole">
            <p:oleObj spid="_x0000_s4098" name="Acrobat Document" r:id="rId5" imgW="6733922" imgH="4009957" progId="AcroExch.Document.7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Mechanism B</a:t>
            </a:r>
            <a:endParaRPr lang="en-GB" dirty="0"/>
          </a:p>
        </p:txBody>
      </p:sp>
      <p:pic>
        <p:nvPicPr>
          <p:cNvPr id="4" name="Picture 3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3898900" y="6070600"/>
            <a:ext cx="237490" cy="215900"/>
          </a:xfrm>
          <a:prstGeom prst="rect">
            <a:avLst/>
          </a:prstGeom>
        </p:spPr>
      </p:pic>
      <p:pic>
        <p:nvPicPr>
          <p:cNvPr id="5" name="Picture 4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368300" y="3898899"/>
            <a:ext cx="219739" cy="304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Mechanism B</a:t>
            </a:r>
            <a:endParaRPr lang="en-GB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063100" y="1689100"/>
          <a:ext cx="6614050" cy="4692650"/>
        </p:xfrm>
        <a:graphic>
          <a:graphicData uri="http://schemas.openxmlformats.org/presentationml/2006/ole">
            <p:oleObj spid="_x0000_s5125" name="Acrobat Document" r:id="rId4" imgW="6819698" imgH="4838700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</a:t>
            </a:r>
            <a:r>
              <a:rPr lang="en-GB" dirty="0" smtClean="0"/>
              <a:t>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4286256"/>
            <a:ext cx="8229600" cy="2125659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The same methods have been used to study:</a:t>
            </a:r>
          </a:p>
          <a:p>
            <a:r>
              <a:rPr lang="en-GB" dirty="0" smtClean="0"/>
              <a:t>Finite size effects in the ZRP</a:t>
            </a:r>
          </a:p>
          <a:p>
            <a:r>
              <a:rPr lang="en-GB" dirty="0" smtClean="0"/>
              <a:t>Mass transport models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71472" y="1785926"/>
            <a:ext cx="8229600" cy="242889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3200" dirty="0" smtClean="0"/>
              <a:t>The </a:t>
            </a:r>
            <a:r>
              <a:rPr lang="en-GB" sz="3200" dirty="0" err="1" smtClean="0"/>
              <a:t>metastable</a:t>
            </a:r>
            <a:r>
              <a:rPr lang="en-GB" sz="3200" dirty="0" smtClean="0"/>
              <a:t> switching processes can be described by an effective random walk argument.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3200" dirty="0" smtClean="0"/>
              <a:t>This correctly predicts the life times of the states.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600200"/>
            <a:ext cx="8572500" cy="4914900"/>
          </a:xfrm>
        </p:spPr>
        <p:txBody>
          <a:bodyPr>
            <a:normAutofit/>
          </a:bodyPr>
          <a:lstStyle/>
          <a:p>
            <a:r>
              <a:rPr lang="en-GB" dirty="0" smtClean="0"/>
              <a:t>We have developed a general approach to studying the condensation transition.</a:t>
            </a:r>
          </a:p>
          <a:p>
            <a:r>
              <a:rPr lang="en-GB" dirty="0" smtClean="0"/>
              <a:t>Very useful methods for calculating lifetimes of states using simple current and entropy calculations.</a:t>
            </a:r>
          </a:p>
          <a:p>
            <a:r>
              <a:rPr lang="en-GB" dirty="0" smtClean="0"/>
              <a:t>The large deviation results are helpful in understanding the dynamics.</a:t>
            </a:r>
          </a:p>
          <a:p>
            <a:r>
              <a:rPr lang="en-GB" dirty="0" smtClean="0"/>
              <a:t>Size Dependent systems help us to understand finite size effects in non-size dependent systems.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Thanks to:</a:t>
            </a:r>
          </a:p>
          <a:p>
            <a:r>
              <a:rPr lang="en-GB" dirty="0" smtClean="0"/>
              <a:t>EPSRC for funding.</a:t>
            </a:r>
          </a:p>
          <a:p>
            <a:r>
              <a:rPr lang="en-GB" dirty="0" smtClean="0"/>
              <a:t>Many people in the Complexity DTC, staff and students, for helpful discussion.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714480" y="1928802"/>
            <a:ext cx="5715040" cy="9286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Thank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you for listening!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is condensation &amp; why do we care?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Advert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60599"/>
          </a:xfrm>
        </p:spPr>
        <p:txBody>
          <a:bodyPr/>
          <a:lstStyle/>
          <a:p>
            <a:r>
              <a:rPr lang="en-GB" dirty="0" smtClean="0"/>
              <a:t>Sorry for the rush. </a:t>
            </a:r>
          </a:p>
          <a:p>
            <a:r>
              <a:rPr lang="en-GB" dirty="0" smtClean="0"/>
              <a:t>If you are interested and want to here more details (and the things I didn’t have time for) then...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41400" y="4038600"/>
            <a:ext cx="6756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Probability forum:</a:t>
            </a:r>
          </a:p>
          <a:p>
            <a:r>
              <a:rPr lang="en-GB" sz="2800" b="1" dirty="0" smtClean="0"/>
              <a:t>Wed, Nov 10 (2 weeks) at 12pm in A1.01 Zeeman building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is condensation &amp; why do we care?</a:t>
            </a:r>
          </a:p>
          <a:p>
            <a:r>
              <a:rPr lang="en-GB" dirty="0" smtClean="0"/>
              <a:t>1) Traffic jams.</a:t>
            </a:r>
          </a:p>
        </p:txBody>
      </p:sp>
      <p:pic>
        <p:nvPicPr>
          <p:cNvPr id="8194" name="Picture 2" descr="C:\Users\Paul\Documents\PhD\posters &amp; pres\09-10-29-QMUL Statmech - Copy\images\traffic_j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9500" y="3052231"/>
            <a:ext cx="4318000" cy="2878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2) In granular media.</a:t>
            </a:r>
          </a:p>
          <a:p>
            <a:pPr>
              <a:buNone/>
            </a:pPr>
            <a:endParaRPr lang="en-GB" dirty="0" smtClean="0"/>
          </a:p>
        </p:txBody>
      </p:sp>
      <p:pic>
        <p:nvPicPr>
          <p:cNvPr id="4" name="Picture 3" descr="CL1_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405054"/>
            <a:ext cx="2428892" cy="1932379"/>
          </a:xfrm>
          <a:prstGeom prst="rect">
            <a:avLst/>
          </a:prstGeom>
        </p:spPr>
      </p:pic>
      <p:pic>
        <p:nvPicPr>
          <p:cNvPr id="5" name="Picture 4" descr="CL2_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2405054"/>
            <a:ext cx="2428892" cy="1945797"/>
          </a:xfrm>
          <a:prstGeom prst="rect">
            <a:avLst/>
          </a:prstGeom>
        </p:spPr>
      </p:pic>
      <p:pic>
        <p:nvPicPr>
          <p:cNvPr id="6" name="Picture 5" descr="CL3_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728" y="4691070"/>
            <a:ext cx="2424427" cy="1928826"/>
          </a:xfrm>
          <a:prstGeom prst="rect">
            <a:avLst/>
          </a:prstGeom>
        </p:spPr>
      </p:pic>
      <p:pic>
        <p:nvPicPr>
          <p:cNvPr id="7" name="Picture 6" descr="CL4_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29190" y="4691070"/>
            <a:ext cx="2428892" cy="1932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1035819" y="4000504"/>
            <a:ext cx="7072362" cy="250033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zero range process</a:t>
            </a:r>
            <a:endParaRPr lang="en-GB" dirty="0"/>
          </a:p>
        </p:txBody>
      </p:sp>
      <p:pic>
        <p:nvPicPr>
          <p:cNvPr id="6" name="Content Placeholder 5" descr="zrp-edit3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71538" y="1571612"/>
            <a:ext cx="7072362" cy="2198703"/>
          </a:xfrm>
        </p:spPr>
      </p:pic>
      <p:pic>
        <p:nvPicPr>
          <p:cNvPr id="11" name="Picture 10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763689" y="4077073"/>
            <a:ext cx="5472607" cy="23870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43504" y="6500834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[Spitzer (1970), Evans (2000)]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Relation to exclusion process</a:t>
            </a:r>
            <a:br>
              <a:rPr lang="en-GB" dirty="0" smtClean="0"/>
            </a:br>
            <a:r>
              <a:rPr lang="en-GB" dirty="0" smtClean="0"/>
              <a:t>Traffic Modelling</a:t>
            </a:r>
            <a:endParaRPr lang="en-GB" dirty="0"/>
          </a:p>
        </p:txBody>
      </p:sp>
      <p:pic>
        <p:nvPicPr>
          <p:cNvPr id="4" name="Content Placeholder 3" descr="zrp-asep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57224" y="1857364"/>
            <a:ext cx="7584957" cy="39310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>
          <a:xfrm>
            <a:off x="1071538" y="5589602"/>
            <a:ext cx="7000924" cy="107157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215900" y="2100254"/>
            <a:ext cx="8763000" cy="11430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900" dirty="0" smtClean="0"/>
              <a:t>Stationary measures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/>
              <a:t>Grand canonical</a:t>
            </a:r>
            <a:endParaRPr lang="en-GB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971544"/>
          </a:xfrm>
        </p:spPr>
        <p:txBody>
          <a:bodyPr/>
          <a:lstStyle/>
          <a:p>
            <a:r>
              <a:rPr lang="en-GB" dirty="0" smtClean="0"/>
              <a:t>A family of stationary product measures</a:t>
            </a:r>
          </a:p>
        </p:txBody>
      </p:sp>
      <p:pic>
        <p:nvPicPr>
          <p:cNvPr id="17" name="Picture 1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436260" y="2247901"/>
            <a:ext cx="8374796" cy="825500"/>
          </a:xfrm>
          <a:prstGeom prst="rect">
            <a:avLst/>
          </a:prstGeom>
        </p:spPr>
      </p:pic>
      <p:pic>
        <p:nvPicPr>
          <p:cNvPr id="27" name="Picture 26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1346200" y="3414899"/>
            <a:ext cx="5537200" cy="2129339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 rot="5400000" flipH="1" flipV="1">
            <a:off x="686563" y="4622013"/>
            <a:ext cx="357190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1428728" y="5694378"/>
            <a:ext cx="6140174" cy="857256"/>
            <a:chOff x="857224" y="5572140"/>
            <a:chExt cx="6140174" cy="857256"/>
          </a:xfrm>
        </p:grpSpPr>
        <p:pic>
          <p:nvPicPr>
            <p:cNvPr id="7" name="Picture 6" descr="addin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8" cstate="print"/>
            <a:stretch>
              <a:fillRect/>
            </a:stretch>
          </p:blipFill>
          <p:spPr>
            <a:xfrm>
              <a:off x="4213645" y="5572140"/>
              <a:ext cx="2783753" cy="857256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857224" y="5643578"/>
              <a:ext cx="36433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 smtClean="0"/>
                <a:t>Single site weights:</a:t>
              </a:r>
              <a:endParaRPr lang="en-GB" sz="3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285720" y="4786322"/>
            <a:ext cx="8501122" cy="12715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900" dirty="0" smtClean="0"/>
              <a:t>Stationary measures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/>
              <a:t>Canonical</a:t>
            </a:r>
            <a:endParaRPr lang="en-GB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Dynamics conserve total number of particles</a:t>
            </a:r>
          </a:p>
          <a:p>
            <a:r>
              <a:rPr lang="en-GB" dirty="0" smtClean="0"/>
              <a:t>Fixed </a:t>
            </a:r>
            <a:r>
              <a:rPr lang="en-GB" b="1" dirty="0" smtClean="0"/>
              <a:t>L</a:t>
            </a:r>
            <a:r>
              <a:rPr lang="en-GB" dirty="0" smtClean="0"/>
              <a:t> and </a:t>
            </a:r>
            <a:r>
              <a:rPr lang="en-GB" b="1" dirty="0" smtClean="0">
                <a:solidFill>
                  <a:srgbClr val="FF0000"/>
                </a:solidFill>
              </a:rPr>
              <a:t>N</a:t>
            </a:r>
            <a:r>
              <a:rPr lang="en-GB" dirty="0" smtClean="0"/>
              <a:t> the system is irreducible and finite state so </a:t>
            </a:r>
            <a:r>
              <a:rPr lang="en-GB" b="1" dirty="0" smtClean="0"/>
              <a:t>ergodic</a:t>
            </a:r>
            <a:r>
              <a:rPr lang="en-GB" dirty="0" smtClean="0"/>
              <a:t>.</a:t>
            </a:r>
          </a:p>
        </p:txBody>
      </p:sp>
      <p:pic>
        <p:nvPicPr>
          <p:cNvPr id="12" name="Picture 11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848313" y="4979998"/>
            <a:ext cx="7430621" cy="950902"/>
          </a:xfrm>
          <a:prstGeom prst="rect">
            <a:avLst/>
          </a:prstGeom>
        </p:spPr>
      </p:pic>
      <p:pic>
        <p:nvPicPr>
          <p:cNvPr id="7" name="Picture 6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1689100" y="3507005"/>
            <a:ext cx="5537200" cy="6077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AMBLE" val="\documentclass{article}&#10;\pagestyle{empty}&#10;\usepackage{xspace,amssymb,amsfonts,amsmath}&#10;\usepackage{color}&#10;\usepackage{TeX4PPT}&#10;"/>
  <p:tag name="MAGPC" val="200"/>
  <p:tag name="FONTSIZE" val="1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    \[&#10;    \pi_{L,N} \stackrel{w}{\longrightarrow}\nu_{\mu(\rho)} \quad\textrm{where}\quad e^{\mu(\rho)}=\left\{&#10;      \begin{array}{ll} &#10;        R^{-1}(\rho) &amp;\textrm{if $\rho &lt;\rho_c$} \\ e^{\mu_c}  &amp;\textrm{if $\rho\geq\rho_c$}&#10;      \end{array}&#10;    \right.&#10;    \]\end{document}"/>
  <p:tag name="IGUANATEXSIZE" val="2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    In the thermodynamic limit\quad $L,N\to\infty$\ ,\quad $N/L\to\rho$&#10;\end{document}"/>
  <p:tag name="IGUANATEXSIZE" val="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    \[&#10;j(\rho) = e^{\mu(\rho)}&#10;    \]&#10;\end{document}"/>
  <p:tag name="IGUANATEXSIZE" val="2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\[&#10;H(\pi|\nu) =&#10;\begin{cases}&#10;\sum\limits_{\feta\in X_L} \pi(\feta) \log \frac{\pi(\feta)}{\nu(\feta)} &amp; \textrm{if } \pi\ll\nu,\\&#10;\infty &amp; \textrm{otherwise}&#10;\end{cases}&#10;\]&#10;\end{document}"/>
  <p:tag name="IGUANATEXSIZE" val="2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\[&#10;s_{\textrm{can}}(\rho) := \lim_{L\to\infty} \frac{1}{L} \log Z(L,N) = -\lim_{L\to\infty}\frac{1}{L}H(\pi_{L,N}|w^L)&#10;\]&#10;\end{document}"/>
  <p:tag name="IGUANATEXSIZE" val="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\[&#10;s_{\textrm{gcan}}(\rho) = -\sup_{\mu}\left\{\rho\mu- p(\mu) \right\} = -\lim_{L\to\infty}\frac{1}{L} H(\nu_{\mu(\rho)}^L|w^L)&#10;\]&#10;\end{document}"/>
  <p:tag name="IGUANATEXSIZE" val="2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\[&#10;\lim_{L\to\infty}\frac{1}{L}H(\pi_{L,N}|\nu_{\mu(\rho)}^L) = s_{\textrm{can}}(\rho)-s_{\textrm{gcan}}(\rho)&#10;\]&#10;\end{document}"/>
  <p:tag name="IGUANATEXSIZE" val="2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\[&#10;\lim_{L\to\infty}\frac{1}{L}H(\pi_{L,N}|\nu_{\mu(\rho)}^L) = 0 \quad \textrm{as} \quad N/L\to\rho&#10;\]&#10;\end{document}"/>
  <p:tag name="IGUANATEXSIZE" val="2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\begin{align*}&#10;g_L(n) = &#10;\begin{cases}&#10;2 &amp; \textrm{if } n &lt; aL \\&#10;1 &amp; \textrm{if } n \geq aL&#10;\end{cases}&#10;\end{align*}&#10;\end{document}"/>
  <p:tag name="IGUANATEXSIZE" val="2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\begin{align*}&#10;g_L(n) = &#10;\begin{cases}&#10;2 &amp; \textrm{if } n &lt; aL \\&#10;1 &amp; \textrm{if } n \geq aL&#10;\end{cases}&#10;\end{align*}&#10;\end{document}"/>
  <p:tag name="IGUANATEXSIZE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&#10;        \begin{itemize}%{\labelitemi}{\leftmargin=10em}&#10;          &#10;          \setlength{\itemsep}{5pt}&#10;        \item[{Lattice}:] $\Lambda_L = \{1,\ldots,L\}$ with p.b.c. &#10;\item[{State space}:] $X_L = \N_{0}^{\Lambda_L}$&#10;        \item[Configuration:] $\feta = (\eta_x)_{x\in\Lambda_L} \quad$ with $\eta_x\in \N_0$&#10;        &#10;        \item[{Jump rates}:] $\g[red]_L: \N_0 \to [0,\infty )$ \\&#10;          $\g_L(n) = 0 \iff n = 0$&#10;          &#10;        \end{itemize}&#10;&#10;\end{document}"/>
  <p:tag name="IGUANATEXSIZE" val="2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$\displaystyle s_{\textrm{gcan}}(\rho)$ Legendre transform of the pressure&#10;\end{document}"/>
  <p:tag name="IGUANATEXSIZE" val="2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$\displaystyle s_{\textrm{can}}(\rho) = \lim_{L\to\infty}\frac{1}{L}\log Z(L,N)$\end{document}"/>
  <p:tag name="IGUANATEXSIZE" val="2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Legendre transform of the analytic extension \\&#10;of the pressure&#10;\end{document}"/>
  <p:tag name="IGUANATEXSIZE" val="2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\[&#10; p(\mu) = \lim_{L\to \infty} \log z_L(\mu)&#10;\]&#10;\end{document}"/>
  <p:tag name="IGUANATEXSIZE" val="2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\[&#10;s_{\textrm{fluid}}(\rho)&#10;\]&#10;\end{document}"/>
  <p:tag name="IGUANATEXSIZE" val="2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\begin{align*}&#10;s_{\textrm{cond}}(x)=\lim_{L\to\infty}\frac{1}{L}\log w_L(xL)&#10;\end{align*}&#10;\end{document}"/>
  <p:tag name="IGUANATEXSIZE" val="2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where $\displaystyle M_L(\feta) = \max_{x\in\Lambda}\eta_x$ &#10;\end{document}"/>
  <p:tag name="IGUANATEXSIZE" val="2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\begin{align*}&#10;I_{\rho}(x) &amp;= -\lim_{L\to\infty}\frac{1}{L}\log\pi_{L,N}\left(M_L = xL\right) \\ &#10;&amp;= s_{\textrm{can}}(\rho) - s_{\textrm{cond}}(x) - s_{\textrm{fluid}}(\rho-x)&#10;\end{align*}&#10;\end{document}"/>
  <p:tag name="IGUANATEXSIZE" val="2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where $\displaystyle M_L(\feta) = \max_{x\in\Lambda}\eta_x$ &#10;\end{document}"/>
  <p:tag name="IGUANATEXSIZE" val="2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\begin{align*}&#10;I_{\rho}(x) &amp;= -\lim_{L\to\infty}\frac{1}{L}\log\pi_{L,N}\left(M_L = xL\right) &#10;\end{align*}&#10;\end{document}"/>
  <p:tag name="IGUANATEXSIZE" val="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&#10; \[&#10;    \nu_{\textcolor{red}{\mu}}^L (\feta )=\frac{1}{z_L(\textcolor{red}{\mu} )^L}\prod_{x\in\Lambda_L} w_L(\eta_x )\,e^{\textcolor{red}{\mu}\eta_x}\quad\mbox{where}\quad z_L(\mu )=\sum_{n=0}^\infty w_L(n)\, e^{n\mu}&#10;    \]&#10;\end{document}"/>
  <p:tag name="IGUANATEXSIZE" val="2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&#10;Condensate lifetime from simulations&#10;&#10;\end{document}"/>
  <p:tag name="IGUANATEXSIZE" val="2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\begin{align*}&#10;x&#10;\end{align*}&#10;\end{document}"/>
  <p:tag name="IGUANATEXSIZE" val="2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\begin{align*}&#10;y&#10;\end{align*}&#10;\end{document}"/>
  <p:tag name="IGUANATEXSIZE" val="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\textbf{Chemical Potential:} $\textcolor{red}{\mu}\in [-\infty,\mu_c)$\\[1.5ex]&#10;\textbf{Pressure:} $\displaystyle p(\mu) = \lim_{L\to\infty} \log z_L(\mu)$\\[1.5ex]&#10;\textbf{Density:} $\langle \eta_x \rangle_{\nu^L_\mu} = R_L(\mu) = \partial_\mu \log z_L(\mu),$\\[1ex]&#10;\textbf{Current:} $\langle g(\eta_x) \rangle_{\nu_{\textcolor{red}{\mu}}} =e^{\textcolor{red}{\mu}}$&#10;\end{document}"/>
  <p:tag name="IGUANATEXSIZE" val="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&#10;$\displaystyle w_L (n) = \prod_{k=1}^{n}g_L(k)^{-1}$&#10;\end{document}"/>
  <p:tag name="IGUANATEXSIZE" val="2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   \[&#10;    \pi_{L,\textcolor{red}{N}} (\feta ):={1\over Z(L,\textcolor{red}{N})}\prod_{x\in\Lambda_L}w_L(\eta_x)\delta\big(\sum_x \eta_x -\textcolor{red}{N}\big)&#10;    \]&#10;\end{document}"/>
  <p:tag name="IGUANATEXSIZE" val="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   \[&#10;    \pi_{L,\textcolor{red}{N}} (\feta )=\nu^L_\mu\left(\feta | \Sigma\eta_x = N\right)&#10;    \]&#10;\end{document}"/>
  <p:tag name="IGUANATEXSIZE" val="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$\displaystyle \g(k)$ decreases with $k$&#10;\end{document}"/>
  <p:tag name="IGUANATEXSIZE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pgf,pgfarrows,pgfnodes,pgfautomata,pgfheaps}&#10;\usepackage{graphicx}&#10;\usepackage{latexsym}&#10;\usepackage{amsfonts}&#10;\usepackage{multimedia}&#10;\usepackage{amsmath}&#10;&#10;\usepackage{amssymb}&#10;\newcommand{\feta}{{\mbox{\boldmath$\eta$\unboldmath}}}&#10;\makeatletter&#10;\DeclareRobustCommand\onedot{\futurelet\@let@token\@onedot}&#10;\def\@onedot{\ifx\@let@token.\else.\null\fi\xspace}&#10;\def\eg{{e.g}\onedot} \def\Eg{{E.g}\onedot}&#10;\def\ie{{i.e}\onedot} \def\Ie{{I.e}\onedot}&#10;\def\cf{{c.f}\onedot} \def\Cf{{C.f}\onedot}&#10;\def\etc{{etc}\onedot}&#10;\def\vs{{vs}\onedot}&#10;\def\wrt{w.r.t\onedot}&#10;\def\dof{d.o.f\onedot}&#10;\def\etal{{et al}\onedot}&#10;\makeatother&#10;\newcommand{\ud}{\,\mathrm{d}}&#10;\newcommand{\N}{{\mathbb{N}}}&#10;\newcommand{\R}{{\mathbb{R}}}&#10;\newcommand{\E}{{\mathbb{E}}}&#10;\renewcommand{\P}{{\mathbb{P}}}&#10;\newcommand{\1}{{\mathbbm{1}}}&#10;%\newcommand{\feta}{{\boldsymbol{\eta}}}&#10;\newcommand{\argmax}{\operatornamewithlimits{arg\,max}}&#10;\newcommand{\argmin}{\operatornamewithlimits{arg\,min}}&#10;\newcommand{\pd}[2]{\frac{\partial#1}{\partial#2}}&#10;\newcommand{\psqd}[2]{\frac{\partial^2#1}{\partial#2^2}}&#10;\newcommand{\g}[1][black]{\mathnormal{\textcolor{#1}{g}}}&#10;\newcommand{\etam}{{\eta_{\textrm{m}}}}&#10;\newcommand{\rhobg}{\rho_{\textrm{bg}}}&#10;\newcommand{\Nbg}{N_{\textrm{bg}}}&#10;\newcommand{\Sigmabg}[1]{\Sigma_{#1}^{\textrm{bg}}}&#10;\newcommand{\etamL}{{\eta^L_{\textrm{m}}}}&#10;&#10;\pagestyle{empty}&#10;\begin{document}&#10;\noindent&#10;$\displaystyle \g(n) = 1+\dfrac{b}{n^\gamma} ,\ \ b&gt;0,\ \ \gamma\in (0,1) \implies \rho_c &lt; \infty$&#10;\end{document}"/>
  <p:tag name="IGUANATEXSIZE" val="2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1357</TotalTime>
  <Words>556</Words>
  <Application>Microsoft Office PowerPoint</Application>
  <PresentationFormat>On-screen Show (4:3)</PresentationFormat>
  <Paragraphs>98</Paragraphs>
  <Slides>30</Slides>
  <Notes>9</Notes>
  <HiddenSlides>5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Office Theme</vt:lpstr>
      <vt:lpstr>Acrobat Document</vt:lpstr>
      <vt:lpstr>Condensation and metastability in the zero-range process</vt:lpstr>
      <vt:lpstr>The big idea</vt:lpstr>
      <vt:lpstr>Motivation</vt:lpstr>
      <vt:lpstr>Motivation</vt:lpstr>
      <vt:lpstr>Motivation</vt:lpstr>
      <vt:lpstr>The zero range process</vt:lpstr>
      <vt:lpstr>Relation to exclusion process Traffic Modelling</vt:lpstr>
      <vt:lpstr>Stationary measures Grand canonical</vt:lpstr>
      <vt:lpstr>Stationary measures Canonical</vt:lpstr>
      <vt:lpstr>Condensation transition</vt:lpstr>
      <vt:lpstr>Condensation transition</vt:lpstr>
      <vt:lpstr>Condensation transition In pictures</vt:lpstr>
      <vt:lpstr>Entropies</vt:lpstr>
      <vt:lpstr>Equivalence of ensembles</vt:lpstr>
      <vt:lpstr>Metastability  Toy example</vt:lpstr>
      <vt:lpstr>Metastability  Toy example</vt:lpstr>
      <vt:lpstr>Entropies</vt:lpstr>
      <vt:lpstr>Canonical distribution of  the maximum</vt:lpstr>
      <vt:lpstr>Canonical distribution of  the maximum</vt:lpstr>
      <vt:lpstr>Canonical distribution of  the maximum</vt:lpstr>
      <vt:lpstr>Slide 21</vt:lpstr>
      <vt:lpstr>Mechanism A</vt:lpstr>
      <vt:lpstr>Mechanism A</vt:lpstr>
      <vt:lpstr>Slide 24</vt:lpstr>
      <vt:lpstr>Mechanism B</vt:lpstr>
      <vt:lpstr>Mechanism B</vt:lpstr>
      <vt:lpstr>Applications</vt:lpstr>
      <vt:lpstr>Remarks</vt:lpstr>
      <vt:lpstr>Acknowledgements</vt:lpstr>
      <vt:lpstr>Advert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Condensation and metastability in the zero-range process</dc:title>
  <dc:creator>Paul</dc:creator>
  <cp:lastModifiedBy>Paul</cp:lastModifiedBy>
  <cp:revision>145</cp:revision>
  <dcterms:created xsi:type="dcterms:W3CDTF">2010-05-23T14:35:19Z</dcterms:created>
  <dcterms:modified xsi:type="dcterms:W3CDTF">2010-10-27T10:28:25Z</dcterms:modified>
</cp:coreProperties>
</file>