
<file path=[Content_Types].xml><?xml version="1.0" encoding="utf-8"?>
<Types xmlns="http://schemas.openxmlformats.org/package/2006/content-types">
  <Default Extension="xml" ContentType="application/xml"/>
  <Default Extension="jpg" ContentType="image/jpeg"/>
  <Default Extension="tiff" ContentType="image/tiff"/>
  <Default Extension="emf" ContentType="image/x-emf"/>
  <Default Extension="jpeg" ContentType="image/jpeg"/>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7" r:id="rId2"/>
    <p:sldId id="258" r:id="rId3"/>
    <p:sldId id="256" r:id="rId4"/>
    <p:sldId id="264" r:id="rId5"/>
    <p:sldId id="261" r:id="rId6"/>
    <p:sldId id="265" r:id="rId7"/>
    <p:sldId id="260" r:id="rId8"/>
    <p:sldId id="266"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BC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07"/>
    <p:restoredTop sz="78159"/>
  </p:normalViewPr>
  <p:slideViewPr>
    <p:cSldViewPr snapToGrid="0" snapToObjects="1">
      <p:cViewPr>
        <p:scale>
          <a:sx n="98" d="100"/>
          <a:sy n="98" d="100"/>
        </p:scale>
        <p:origin x="107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3DDC93-929C-4245-A745-F3113E0716F9}" type="datetimeFigureOut">
              <a:rPr kumimoji="1" lang="ja-JP" altLang="en-US" smtClean="0"/>
              <a:t>2017/12/4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5FF536-1536-9747-836B-279D0B5D8DB8}" type="slidenum">
              <a:rPr kumimoji="1" lang="ja-JP" altLang="en-US" smtClean="0"/>
              <a:t>‹#›</a:t>
            </a:fld>
            <a:endParaRPr kumimoji="1" lang="ja-JP" altLang="en-US"/>
          </a:p>
        </p:txBody>
      </p:sp>
    </p:spTree>
    <p:extLst>
      <p:ext uri="{BB962C8B-B14F-4D97-AF65-F5344CB8AC3E}">
        <p14:creationId xmlns:p14="http://schemas.microsoft.com/office/powerpoint/2010/main" val="183655634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GB" altLang="ja-JP" dirty="0" smtClean="0"/>
              <a:t>I am Michael from</a:t>
            </a:r>
            <a:r>
              <a:rPr kumimoji="1" lang="en-GB" altLang="ja-JP" baseline="0" dirty="0" smtClean="0"/>
              <a:t> Warwick in my 3</a:t>
            </a:r>
            <a:r>
              <a:rPr kumimoji="1" lang="en-GB" altLang="ja-JP" baseline="30000" dirty="0" smtClean="0"/>
              <a:t>rd</a:t>
            </a:r>
            <a:r>
              <a:rPr kumimoji="1" lang="en-GB" altLang="ja-JP" baseline="0" dirty="0" smtClean="0"/>
              <a:t> year PhD student working with </a:t>
            </a:r>
            <a:r>
              <a:rPr kumimoji="1" lang="en-GB" altLang="ja-JP" baseline="0" dirty="0" err="1" smtClean="0"/>
              <a:t>Juergen</a:t>
            </a:r>
            <a:r>
              <a:rPr kumimoji="1" lang="en-GB" altLang="ja-JP" baseline="0" dirty="0" smtClean="0"/>
              <a:t> </a:t>
            </a:r>
            <a:r>
              <a:rPr kumimoji="1" lang="en-GB" altLang="ja-JP" baseline="0" dirty="0" err="1" smtClean="0"/>
              <a:t>Branke</a:t>
            </a:r>
            <a:r>
              <a:rPr kumimoji="1" lang="en-GB" altLang="ja-JP" baseline="0" dirty="0" smtClean="0"/>
              <a:t>. I am working on various forms of black box optimisation using Gaussian processes or kriging. and one of those applications today.</a:t>
            </a:r>
            <a:endParaRPr kumimoji="1" lang="ja-JP" altLang="en-US" dirty="0"/>
          </a:p>
        </p:txBody>
      </p:sp>
      <p:sp>
        <p:nvSpPr>
          <p:cNvPr id="4" name="スライド番号プレースホルダー 3"/>
          <p:cNvSpPr>
            <a:spLocks noGrp="1"/>
          </p:cNvSpPr>
          <p:nvPr>
            <p:ph type="sldNum" sz="quarter" idx="10"/>
          </p:nvPr>
        </p:nvSpPr>
        <p:spPr/>
        <p:txBody>
          <a:bodyPr/>
          <a:lstStyle/>
          <a:p>
            <a:fld id="{24464447-C832-C449-BD51-1CFD8423D2DD}" type="slidenum">
              <a:rPr kumimoji="1" lang="ja-JP" altLang="en-US" smtClean="0"/>
              <a:t>1</a:t>
            </a:fld>
            <a:endParaRPr kumimoji="1" lang="ja-JP" altLang="en-US"/>
          </a:p>
        </p:txBody>
      </p:sp>
    </p:spTree>
    <p:extLst>
      <p:ext uri="{BB962C8B-B14F-4D97-AF65-F5344CB8AC3E}">
        <p14:creationId xmlns:p14="http://schemas.microsoft.com/office/powerpoint/2010/main" val="1219998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GB" altLang="ja-JP" dirty="0" err="1" smtClean="0"/>
              <a:t>Juergen’s</a:t>
            </a:r>
            <a:r>
              <a:rPr kumimoji="1" lang="en-GB" altLang="ja-JP" dirty="0" smtClean="0"/>
              <a:t> work is</a:t>
            </a:r>
            <a:r>
              <a:rPr kumimoji="1" lang="en-GB" altLang="ja-JP" baseline="0" dirty="0" smtClean="0"/>
              <a:t> in noisy optimization, or optimization in uncertain environments and two simple forms of the problem ae as follows, finding the best solution from a small number of possible solutions, ranking and selection, and finding the best continuous setting of a solution over a continuous range of possible solutions.</a:t>
            </a:r>
            <a:endParaRPr kumimoji="1" lang="ja-JP" altLang="en-US" dirty="0"/>
          </a:p>
        </p:txBody>
      </p:sp>
      <p:sp>
        <p:nvSpPr>
          <p:cNvPr id="4" name="スライド番号プレースホルダー 3"/>
          <p:cNvSpPr>
            <a:spLocks noGrp="1"/>
          </p:cNvSpPr>
          <p:nvPr>
            <p:ph type="sldNum" sz="quarter" idx="10"/>
          </p:nvPr>
        </p:nvSpPr>
        <p:spPr/>
        <p:txBody>
          <a:bodyPr/>
          <a:lstStyle/>
          <a:p>
            <a:fld id="{3B5FF536-1536-9747-836B-279D0B5D8DB8}" type="slidenum">
              <a:rPr kumimoji="1" lang="ja-JP" altLang="en-US" smtClean="0"/>
              <a:t>2</a:t>
            </a:fld>
            <a:endParaRPr kumimoji="1" lang="ja-JP" altLang="en-US"/>
          </a:p>
        </p:txBody>
      </p:sp>
    </p:spTree>
    <p:extLst>
      <p:ext uri="{BB962C8B-B14F-4D97-AF65-F5344CB8AC3E}">
        <p14:creationId xmlns:p14="http://schemas.microsoft.com/office/powerpoint/2010/main" val="2119913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GB" altLang="ja-JP" dirty="0" smtClean="0"/>
              <a:t>The original motivation for this work was</a:t>
            </a:r>
            <a:r>
              <a:rPr kumimoji="1" lang="en-GB" altLang="ja-JP" baseline="0" dirty="0" smtClean="0"/>
              <a:t> taking these methods and extending them to when a user has a range spectrum of optimization problems and similarity between problems can boost the </a:t>
            </a:r>
            <a:r>
              <a:rPr kumimoji="1" lang="en-GB" altLang="ja-JP" baseline="0" dirty="0" err="1" smtClean="0"/>
              <a:t>optimizartion</a:t>
            </a:r>
            <a:r>
              <a:rPr kumimoji="1" lang="en-GB" altLang="ja-JP" baseline="0" dirty="0" smtClean="0"/>
              <a:t> </a:t>
            </a:r>
            <a:r>
              <a:rPr kumimoji="1" lang="en-GB" altLang="ja-JP" baseline="0" dirty="0" err="1" smtClean="0"/>
              <a:t>processs</a:t>
            </a:r>
            <a:r>
              <a:rPr kumimoji="1" lang="en-GB" altLang="ja-JP" baseline="0" dirty="0" smtClean="0"/>
              <a:t>, finding how good a solution is one task can help a user learn about other </a:t>
            </a:r>
            <a:r>
              <a:rPr kumimoji="1" lang="en-GB" altLang="ja-JP" baseline="0" dirty="0" err="1" smtClean="0"/>
              <a:t>tassk</a:t>
            </a:r>
            <a:r>
              <a:rPr kumimoji="1" lang="en-GB" altLang="ja-JP" baseline="0" dirty="0" smtClean="0"/>
              <a:t>. In this case we have multiple ranking and selection problems, learning about the red </a:t>
            </a:r>
            <a:r>
              <a:rPr kumimoji="1" lang="en-GB" altLang="ja-JP" baseline="0" dirty="0" err="1" smtClean="0"/>
              <a:t>soliution</a:t>
            </a:r>
            <a:r>
              <a:rPr kumimoji="1" lang="en-GB" altLang="ja-JP" baseline="0"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3B5FF536-1536-9747-836B-279D0B5D8DB8}" type="slidenum">
              <a:rPr kumimoji="1" lang="ja-JP" altLang="en-US" smtClean="0"/>
              <a:t>3</a:t>
            </a:fld>
            <a:endParaRPr kumimoji="1" lang="ja-JP" altLang="en-US"/>
          </a:p>
        </p:txBody>
      </p:sp>
    </p:spTree>
    <p:extLst>
      <p:ext uri="{BB962C8B-B14F-4D97-AF65-F5344CB8AC3E}">
        <p14:creationId xmlns:p14="http://schemas.microsoft.com/office/powerpoint/2010/main" val="826769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GB" altLang="ja-JP" dirty="0" smtClean="0"/>
              <a:t>For this purpose we use </a:t>
            </a:r>
            <a:r>
              <a:rPr kumimoji="1" lang="en-GB" altLang="ja-JP" dirty="0" err="1" smtClean="0"/>
              <a:t>gaussin</a:t>
            </a:r>
            <a:r>
              <a:rPr kumimoji="1" lang="en-GB" altLang="ja-JP" dirty="0" smtClean="0"/>
              <a:t> process to predict unseen tasks based on </a:t>
            </a:r>
            <a:r>
              <a:rPr kumimoji="1" lang="en-GB" altLang="ja-JP" dirty="0" err="1" smtClean="0"/>
              <a:t>beasured</a:t>
            </a:r>
            <a:r>
              <a:rPr kumimoji="1" lang="en-GB" altLang="ja-JP" dirty="0" smtClean="0"/>
              <a:t> tasks and it</a:t>
            </a:r>
            <a:r>
              <a:rPr kumimoji="1" lang="en-GB" altLang="ja-JP" baseline="0" dirty="0" smtClean="0"/>
              <a:t> is </a:t>
            </a:r>
            <a:r>
              <a:rPr kumimoji="1" lang="en-GB" altLang="ja-JP" baseline="0" dirty="0" err="1" smtClean="0"/>
              <a:t>possoble</a:t>
            </a:r>
            <a:r>
              <a:rPr kumimoji="1" lang="en-GB" altLang="ja-JP" baseline="0" dirty="0" smtClean="0"/>
              <a:t> to measure exactly how much a new sample will change what is the current prediction of the best solution and where that </a:t>
            </a:r>
            <a:r>
              <a:rPr kumimoji="1" lang="en-GB" altLang="ja-JP" baseline="0" dirty="0" err="1" smtClean="0"/>
              <a:t>chnge</a:t>
            </a:r>
            <a:r>
              <a:rPr kumimoji="1" lang="en-GB" altLang="ja-JP" baseline="0" dirty="0" smtClean="0"/>
              <a:t> is likely to be </a:t>
            </a:r>
            <a:r>
              <a:rPr kumimoji="1" lang="en-GB" altLang="ja-JP" baseline="0" dirty="0" err="1" smtClean="0"/>
              <a:t>graateest</a:t>
            </a:r>
            <a:r>
              <a:rPr kumimoji="1" lang="en-GB" altLang="ja-JP" baseline="0" dirty="0" smtClean="0"/>
              <a:t> we collect the next sample.</a:t>
            </a:r>
            <a:endParaRPr kumimoji="1" lang="ja-JP" altLang="en-US" dirty="0"/>
          </a:p>
        </p:txBody>
      </p:sp>
      <p:sp>
        <p:nvSpPr>
          <p:cNvPr id="4" name="スライド番号プレースホルダー 3"/>
          <p:cNvSpPr>
            <a:spLocks noGrp="1"/>
          </p:cNvSpPr>
          <p:nvPr>
            <p:ph type="sldNum" sz="quarter" idx="10"/>
          </p:nvPr>
        </p:nvSpPr>
        <p:spPr/>
        <p:txBody>
          <a:bodyPr/>
          <a:lstStyle/>
          <a:p>
            <a:fld id="{3B5FF536-1536-9747-836B-279D0B5D8DB8}" type="slidenum">
              <a:rPr kumimoji="1" lang="ja-JP" altLang="en-US" smtClean="0"/>
              <a:t>4</a:t>
            </a:fld>
            <a:endParaRPr kumimoji="1" lang="ja-JP" altLang="en-US"/>
          </a:p>
        </p:txBody>
      </p:sp>
    </p:spTree>
    <p:extLst>
      <p:ext uri="{BB962C8B-B14F-4D97-AF65-F5344CB8AC3E}">
        <p14:creationId xmlns:p14="http://schemas.microsoft.com/office/powerpoint/2010/main" val="664149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GB" altLang="ja-JP" dirty="0" smtClean="0"/>
              <a:t>When</a:t>
            </a:r>
            <a:r>
              <a:rPr kumimoji="1" lang="en-GB" altLang="ja-JP" baseline="0" dirty="0" smtClean="0"/>
              <a:t> there is a range of continuous optimisation problems, </a:t>
            </a:r>
            <a:r>
              <a:rPr kumimoji="1" lang="en-GB" altLang="ja-JP" baseline="0" dirty="0" err="1" smtClean="0"/>
              <a:t>optimizin</a:t>
            </a:r>
            <a:r>
              <a:rPr kumimoji="1" lang="en-GB" altLang="ja-JP" baseline="0" dirty="0" smtClean="0"/>
              <a:t> one problem can help warm start the </a:t>
            </a:r>
            <a:r>
              <a:rPr kumimoji="1" lang="en-GB" altLang="ja-JP" baseline="0" dirty="0" err="1" smtClean="0"/>
              <a:t>otpimizatoin</a:t>
            </a:r>
            <a:r>
              <a:rPr kumimoji="1" lang="en-GB" altLang="ja-JP" baseline="0" dirty="0" smtClean="0"/>
              <a:t> of other problems. Find the unique optimal setting for each vertical slice.</a:t>
            </a:r>
            <a:endParaRPr kumimoji="1" lang="ja-JP" altLang="en-US" dirty="0"/>
          </a:p>
        </p:txBody>
      </p:sp>
      <p:sp>
        <p:nvSpPr>
          <p:cNvPr id="4" name="スライド番号プレースホルダー 3"/>
          <p:cNvSpPr>
            <a:spLocks noGrp="1"/>
          </p:cNvSpPr>
          <p:nvPr>
            <p:ph type="sldNum" sz="quarter" idx="10"/>
          </p:nvPr>
        </p:nvSpPr>
        <p:spPr/>
        <p:txBody>
          <a:bodyPr/>
          <a:lstStyle/>
          <a:p>
            <a:fld id="{3B5FF536-1536-9747-836B-279D0B5D8DB8}" type="slidenum">
              <a:rPr kumimoji="1" lang="ja-JP" altLang="en-US" smtClean="0"/>
              <a:t>5</a:t>
            </a:fld>
            <a:endParaRPr kumimoji="1" lang="ja-JP" altLang="en-US"/>
          </a:p>
        </p:txBody>
      </p:sp>
    </p:spTree>
    <p:extLst>
      <p:ext uri="{BB962C8B-B14F-4D97-AF65-F5344CB8AC3E}">
        <p14:creationId xmlns:p14="http://schemas.microsoft.com/office/powerpoint/2010/main" val="2104993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GB" altLang="ja-JP" dirty="0" smtClean="0"/>
              <a:t>Again for this we made some</a:t>
            </a:r>
            <a:r>
              <a:rPr kumimoji="1" lang="en-GB" altLang="ja-JP" baseline="0" dirty="0" smtClean="0"/>
              <a:t> sampling </a:t>
            </a:r>
            <a:r>
              <a:rPr kumimoji="1" lang="en-GB" altLang="ja-JP" baseline="0" dirty="0" err="1" smtClean="0"/>
              <a:t>preoceudre</a:t>
            </a:r>
            <a:r>
              <a:rPr kumimoji="1" lang="en-GB" altLang="ja-JP" baseline="0" dirty="0" smtClean="0"/>
              <a:t> that looks at how many slices can benefit from the new sample and collects samples such that as many problems as possible benefit from it. We ran some benchmarks on synthetic </a:t>
            </a:r>
            <a:r>
              <a:rPr kumimoji="1" lang="en-GB" altLang="ja-JP" baseline="0" dirty="0" err="1" smtClean="0"/>
              <a:t>funcitons</a:t>
            </a:r>
            <a:r>
              <a:rPr kumimoji="1" lang="en-GB" altLang="ja-JP" baseline="0" dirty="0" smtClean="0"/>
              <a:t> and it works pretty well, it bets all other </a:t>
            </a:r>
            <a:r>
              <a:rPr kumimoji="1" lang="en-GB" altLang="ja-JP" baseline="0" dirty="0" err="1" smtClean="0"/>
              <a:t>methds</a:t>
            </a:r>
            <a:r>
              <a:rPr kumimoji="1" lang="en-GB" altLang="ja-JP" baseline="0" dirty="0" smtClean="0"/>
              <a:t> we could find however it is more computationally intensive.</a:t>
            </a:r>
            <a:endParaRPr kumimoji="1" lang="ja-JP" altLang="en-US" dirty="0"/>
          </a:p>
        </p:txBody>
      </p:sp>
      <p:sp>
        <p:nvSpPr>
          <p:cNvPr id="4" name="スライド番号プレースホルダー 3"/>
          <p:cNvSpPr>
            <a:spLocks noGrp="1"/>
          </p:cNvSpPr>
          <p:nvPr>
            <p:ph type="sldNum" sz="quarter" idx="10"/>
          </p:nvPr>
        </p:nvSpPr>
        <p:spPr/>
        <p:txBody>
          <a:bodyPr/>
          <a:lstStyle/>
          <a:p>
            <a:fld id="{3B5FF536-1536-9747-836B-279D0B5D8DB8}" type="slidenum">
              <a:rPr kumimoji="1" lang="ja-JP" altLang="en-US" smtClean="0"/>
              <a:t>6</a:t>
            </a:fld>
            <a:endParaRPr kumimoji="1" lang="ja-JP" altLang="en-US"/>
          </a:p>
        </p:txBody>
      </p:sp>
    </p:spTree>
    <p:extLst>
      <p:ext uri="{BB962C8B-B14F-4D97-AF65-F5344CB8AC3E}">
        <p14:creationId xmlns:p14="http://schemas.microsoft.com/office/powerpoint/2010/main" val="1972328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GB" altLang="ja-JP" dirty="0" smtClean="0"/>
              <a:t>As a special case of the previous</a:t>
            </a:r>
            <a:r>
              <a:rPr kumimoji="1" lang="en-GB" altLang="ja-JP" baseline="0" dirty="0" smtClean="0"/>
              <a:t> scenario, imagine a user was forced to use only a single setting for all problems, like finding a robust algorithm </a:t>
            </a:r>
            <a:r>
              <a:rPr kumimoji="1" lang="en-GB" altLang="ja-JP" baseline="0" dirty="0" err="1" smtClean="0"/>
              <a:t>seting</a:t>
            </a:r>
            <a:r>
              <a:rPr kumimoji="1" lang="en-GB" altLang="ja-JP" baseline="0" dirty="0" smtClean="0"/>
              <a:t> that is best on average over a range of tasks, the task is an uncertain input and we can collect data to maximise the expected </a:t>
            </a:r>
            <a:r>
              <a:rPr kumimoji="1" lang="en-GB" altLang="ja-JP" baseline="0" dirty="0" err="1" smtClean="0"/>
              <a:t>imrpovement</a:t>
            </a:r>
            <a:r>
              <a:rPr kumimoji="1" lang="en-GB" altLang="ja-JP" baseline="0" dirty="0" smtClean="0"/>
              <a:t> in the integral over the </a:t>
            </a:r>
            <a:r>
              <a:rPr kumimoji="1" lang="en-GB" altLang="ja-JP" baseline="0" dirty="0" err="1" smtClean="0"/>
              <a:t>unceratin</a:t>
            </a:r>
            <a:r>
              <a:rPr kumimoji="1" lang="en-GB" altLang="ja-JP" baseline="0" dirty="0" smtClean="0"/>
              <a:t> input. And we adapted the standard EGO </a:t>
            </a:r>
            <a:r>
              <a:rPr kumimoji="1" lang="en-GB" altLang="ja-JP" baseline="0" dirty="0" err="1" smtClean="0"/>
              <a:t>algortihm</a:t>
            </a:r>
            <a:r>
              <a:rPr kumimoji="1" lang="en-GB" altLang="ja-JP" baseline="0" dirty="0" smtClean="0"/>
              <a:t> and Knowledge Gradient for this purpose.</a:t>
            </a:r>
            <a:endParaRPr kumimoji="1" lang="ja-JP" altLang="en-US" dirty="0"/>
          </a:p>
        </p:txBody>
      </p:sp>
      <p:sp>
        <p:nvSpPr>
          <p:cNvPr id="4" name="スライド番号プレースホルダー 3"/>
          <p:cNvSpPr>
            <a:spLocks noGrp="1"/>
          </p:cNvSpPr>
          <p:nvPr>
            <p:ph type="sldNum" sz="quarter" idx="10"/>
          </p:nvPr>
        </p:nvSpPr>
        <p:spPr/>
        <p:txBody>
          <a:bodyPr/>
          <a:lstStyle/>
          <a:p>
            <a:fld id="{3B5FF536-1536-9747-836B-279D0B5D8DB8}" type="slidenum">
              <a:rPr kumimoji="1" lang="ja-JP" altLang="en-US" smtClean="0"/>
              <a:t>7</a:t>
            </a:fld>
            <a:endParaRPr kumimoji="1" lang="ja-JP" altLang="en-US"/>
          </a:p>
        </p:txBody>
      </p:sp>
    </p:spTree>
    <p:extLst>
      <p:ext uri="{BB962C8B-B14F-4D97-AF65-F5344CB8AC3E}">
        <p14:creationId xmlns:p14="http://schemas.microsoft.com/office/powerpoint/2010/main" val="257218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4ED7110-F15A-2E4F-8568-6FDBED34347F}" type="datetimeFigureOut">
              <a:rPr kumimoji="1" lang="ja-JP" altLang="en-US" smtClean="0"/>
              <a:t>2017/12/4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1215176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3;&#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4ED7110-F15A-2E4F-8568-6FDBED34347F}" type="datetimeFigureOut">
              <a:rPr kumimoji="1" lang="ja-JP" altLang="en-US" smtClean="0"/>
              <a:t>2017/12/4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1869602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4ED7110-F15A-2E4F-8568-6FDBED34347F}" type="datetimeFigureOut">
              <a:rPr kumimoji="1" lang="ja-JP" altLang="en-US" smtClean="0"/>
              <a:t>2017/12/4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426376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4ED7110-F15A-2E4F-8568-6FDBED34347F}" type="datetimeFigureOut">
              <a:rPr kumimoji="1" lang="ja-JP" altLang="en-US" smtClean="0"/>
              <a:t>2017/12/4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908557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4ED7110-F15A-2E4F-8568-6FDBED34347F}" type="datetimeFigureOut">
              <a:rPr kumimoji="1" lang="ja-JP" altLang="en-US" smtClean="0"/>
              <a:t>2017/12/4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1520214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4ED7110-F15A-2E4F-8568-6FDBED34347F}" type="datetimeFigureOut">
              <a:rPr kumimoji="1" lang="ja-JP" altLang="en-US" smtClean="0"/>
              <a:t>2017/12/4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1630422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4ED7110-F15A-2E4F-8568-6FDBED34347F}" type="datetimeFigureOut">
              <a:rPr kumimoji="1" lang="ja-JP" altLang="en-US" smtClean="0"/>
              <a:t>2017/12/4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611554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4ED7110-F15A-2E4F-8568-6FDBED34347F}" type="datetimeFigureOut">
              <a:rPr kumimoji="1" lang="ja-JP" altLang="en-US" smtClean="0"/>
              <a:t>2017/12/4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538402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4ED7110-F15A-2E4F-8568-6FDBED34347F}" type="datetimeFigureOut">
              <a:rPr kumimoji="1" lang="ja-JP" altLang="en-US" smtClean="0"/>
              <a:t>2017/12/4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1580498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3;&#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4ED7110-F15A-2E4F-8568-6FDBED34347F}" type="datetimeFigureOut">
              <a:rPr kumimoji="1" lang="ja-JP" altLang="en-US" smtClean="0"/>
              <a:t>2017/12/4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1210958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4ED7110-F15A-2E4F-8568-6FDBED34347F}" type="datetimeFigureOut">
              <a:rPr kumimoji="1" lang="ja-JP" altLang="en-US" smtClean="0"/>
              <a:t>2017/12/4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8834071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ED7110-F15A-2E4F-8568-6FDBED34347F}" type="datetimeFigureOut">
              <a:rPr kumimoji="1" lang="ja-JP" altLang="en-US" smtClean="0"/>
              <a:t>2017/12/4</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24C1EE-9993-0A4A-93C8-C8886137979A}" type="slidenum">
              <a:rPr kumimoji="1" lang="ja-JP" altLang="en-US" smtClean="0"/>
              <a:t>‹#›</a:t>
            </a:fld>
            <a:endParaRPr kumimoji="1" lang="ja-JP" altLang="en-US"/>
          </a:p>
        </p:txBody>
      </p:sp>
    </p:spTree>
    <p:extLst>
      <p:ext uri="{BB962C8B-B14F-4D97-AF65-F5344CB8AC3E}">
        <p14:creationId xmlns:p14="http://schemas.microsoft.com/office/powerpoint/2010/main" val="17880022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4" Type="http://schemas.openxmlformats.org/officeDocument/2006/relationships/image" Target="../media/image2.png"/><Relationship Id="rId5" Type="http://schemas.openxmlformats.org/officeDocument/2006/relationships/image" Target="../media/image3.jpg"/><Relationship Id="rId6" Type="http://schemas.openxmlformats.org/officeDocument/2006/relationships/image" Target="../media/image4.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5.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gi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gi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13315" y="441085"/>
            <a:ext cx="9144000" cy="2387600"/>
          </a:xfrm>
        </p:spPr>
        <p:txBody>
          <a:bodyPr>
            <a:noAutofit/>
          </a:bodyPr>
          <a:lstStyle/>
          <a:p>
            <a:r>
              <a:rPr lang="en-GB" altLang="ja-JP" sz="4800" dirty="0" smtClean="0"/>
              <a:t>Multi-Task Bayesian Optimisation and </a:t>
            </a:r>
            <a:br>
              <a:rPr lang="en-GB" altLang="ja-JP" sz="4800" dirty="0" smtClean="0"/>
            </a:br>
            <a:r>
              <a:rPr lang="en-GB" altLang="ja-JP" sz="4800" dirty="0" smtClean="0"/>
              <a:t>Acquisition Functions</a:t>
            </a:r>
            <a:endParaRPr kumimoji="1" lang="ja-JP" altLang="en-US" sz="4800" dirty="0"/>
          </a:p>
        </p:txBody>
      </p:sp>
      <p:sp>
        <p:nvSpPr>
          <p:cNvPr id="3" name="サブタイトル 2"/>
          <p:cNvSpPr>
            <a:spLocks noGrp="1"/>
          </p:cNvSpPr>
          <p:nvPr>
            <p:ph type="subTitle" idx="1"/>
          </p:nvPr>
        </p:nvSpPr>
        <p:spPr>
          <a:xfrm>
            <a:off x="1243495" y="3099781"/>
            <a:ext cx="9711559" cy="2504473"/>
          </a:xfrm>
        </p:spPr>
        <p:txBody>
          <a:bodyPr>
            <a:normAutofit/>
          </a:bodyPr>
          <a:lstStyle/>
          <a:p>
            <a:r>
              <a:rPr kumimoji="1" lang="en-GB" altLang="ja-JP" dirty="0" smtClean="0"/>
              <a:t>Michael Pearce</a:t>
            </a:r>
          </a:p>
          <a:p>
            <a:r>
              <a:rPr kumimoji="1" lang="en-GB" altLang="ja-JP" dirty="0" smtClean="0"/>
              <a:t>Complexity Science, University of Warwick</a:t>
            </a:r>
          </a:p>
          <a:p>
            <a:endParaRPr kumimoji="1" lang="en-GB" altLang="ja-JP" dirty="0" smtClean="0"/>
          </a:p>
          <a:p>
            <a:r>
              <a:rPr lang="en-GB" altLang="ja-JP" dirty="0" err="1" smtClean="0"/>
              <a:t>Juergen</a:t>
            </a:r>
            <a:r>
              <a:rPr lang="en-GB" altLang="ja-JP" dirty="0" smtClean="0"/>
              <a:t> </a:t>
            </a:r>
            <a:r>
              <a:rPr lang="en-GB" altLang="ja-JP" dirty="0" err="1" smtClean="0"/>
              <a:t>Branke</a:t>
            </a:r>
            <a:endParaRPr lang="en-GB" altLang="ja-JP" dirty="0"/>
          </a:p>
          <a:p>
            <a:r>
              <a:rPr lang="en-GB" altLang="ja-JP" dirty="0" smtClean="0"/>
              <a:t>Warwick Business School</a:t>
            </a:r>
            <a:endParaRPr kumimoji="1" lang="ja-JP" altLang="en-US" dirty="0"/>
          </a:p>
        </p:txBody>
      </p:sp>
      <p:sp>
        <p:nvSpPr>
          <p:cNvPr id="5" name="スライド番号プレースホルダー 4"/>
          <p:cNvSpPr>
            <a:spLocks noGrp="1"/>
          </p:cNvSpPr>
          <p:nvPr>
            <p:ph type="sldNum" sz="quarter" idx="12"/>
          </p:nvPr>
        </p:nvSpPr>
        <p:spPr/>
        <p:txBody>
          <a:bodyPr/>
          <a:lstStyle/>
          <a:p>
            <a:fld id="{F9C78F27-CC34-A64F-97DB-DD644D609F0B}" type="slidenum">
              <a:rPr kumimoji="1" lang="ja-JP" altLang="en-US" smtClean="0"/>
              <a:t>1</a:t>
            </a:fld>
            <a:endParaRPr kumimoji="1" lang="ja-JP" altLang="en-US"/>
          </a:p>
        </p:txBody>
      </p:sp>
      <p:pic>
        <p:nvPicPr>
          <p:cNvPr id="6" name="図 5"/>
          <p:cNvPicPr>
            <a:picLocks noChangeAspect="1"/>
          </p:cNvPicPr>
          <p:nvPr/>
        </p:nvPicPr>
        <p:blipFill>
          <a:blip r:embed="rId3"/>
          <a:stretch>
            <a:fillRect/>
          </a:stretch>
        </p:blipFill>
        <p:spPr>
          <a:xfrm>
            <a:off x="9665779" y="5714318"/>
            <a:ext cx="2132971" cy="813689"/>
          </a:xfrm>
          <a:prstGeom prst="rect">
            <a:avLst/>
          </a:prstGeom>
        </p:spPr>
      </p:pic>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9798" y="5594167"/>
            <a:ext cx="1473972" cy="978809"/>
          </a:xfrm>
          <a:prstGeom prst="rect">
            <a:avLst/>
          </a:prstGeom>
        </p:spPr>
      </p:pic>
      <p:pic>
        <p:nvPicPr>
          <p:cNvPr id="8" name="図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99387" y="5549435"/>
            <a:ext cx="2532525" cy="1308565"/>
          </a:xfrm>
          <a:prstGeom prst="rect">
            <a:avLst/>
          </a:prstGeom>
        </p:spPr>
      </p:pic>
      <p:pic>
        <p:nvPicPr>
          <p:cNvPr id="9" name="図 8"/>
          <p:cNvPicPr>
            <a:picLocks noChangeAspect="1"/>
          </p:cNvPicPr>
          <p:nvPr/>
        </p:nvPicPr>
        <p:blipFill rotWithShape="1">
          <a:blip r:embed="rId6"/>
          <a:srcRect l="27239" r="27592" b="8527"/>
          <a:stretch/>
        </p:blipFill>
        <p:spPr>
          <a:xfrm>
            <a:off x="2212622" y="5552587"/>
            <a:ext cx="1025253" cy="1090106"/>
          </a:xfrm>
          <a:prstGeom prst="rect">
            <a:avLst/>
          </a:prstGeom>
        </p:spPr>
      </p:pic>
    </p:spTree>
    <p:extLst>
      <p:ext uri="{BB962C8B-B14F-4D97-AF65-F5344CB8AC3E}">
        <p14:creationId xmlns:p14="http://schemas.microsoft.com/office/powerpoint/2010/main" val="10297054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en-GB" altLang="ja-JP" dirty="0" smtClean="0"/>
              <a:t>Noisy Optimization</a:t>
            </a:r>
            <a:endParaRPr kumimoji="1" lang="ja-JP" altLang="en-US" dirty="0"/>
          </a:p>
        </p:txBody>
      </p:sp>
      <p:sp>
        <p:nvSpPr>
          <p:cNvPr id="3" name="コンテンツ プレースホルダー 2"/>
          <p:cNvSpPr>
            <a:spLocks noGrp="1"/>
          </p:cNvSpPr>
          <p:nvPr>
            <p:ph idx="1"/>
          </p:nvPr>
        </p:nvSpPr>
        <p:spPr>
          <a:xfrm>
            <a:off x="1438280" y="1825625"/>
            <a:ext cx="4154214" cy="570734"/>
          </a:xfrm>
        </p:spPr>
        <p:txBody>
          <a:bodyPr/>
          <a:lstStyle/>
          <a:p>
            <a:r>
              <a:rPr kumimoji="1" lang="en-GB" altLang="ja-JP" smtClean="0"/>
              <a:t>Ranking and Selection</a:t>
            </a:r>
            <a:endParaRPr kumimoji="1" lang="ja-JP" altLang="en-US" dirty="0"/>
          </a:p>
        </p:txBody>
      </p:sp>
      <p:sp>
        <p:nvSpPr>
          <p:cNvPr id="4" name="コンテンツ プレースホルダー 2"/>
          <p:cNvSpPr txBox="1">
            <a:spLocks/>
          </p:cNvSpPr>
          <p:nvPr/>
        </p:nvSpPr>
        <p:spPr>
          <a:xfrm>
            <a:off x="6667504" y="1825625"/>
            <a:ext cx="415421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r>
              <a:rPr lang="en-GB" altLang="ja-JP" dirty="0" smtClean="0"/>
              <a:t>Global Optimization</a:t>
            </a:r>
            <a:endParaRPr lang="ja-JP" altLang="en-US" dirty="0"/>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9308" y="2410647"/>
            <a:ext cx="4158593" cy="2961453"/>
          </a:xfrm>
          <a:prstGeom prst="rect">
            <a:avLst/>
          </a:prstGeom>
        </p:spPr>
      </p:pic>
      <p:sp>
        <p:nvSpPr>
          <p:cNvPr id="8" name="テキスト ボックス 7"/>
          <p:cNvSpPr txBox="1"/>
          <p:nvPr/>
        </p:nvSpPr>
        <p:spPr>
          <a:xfrm>
            <a:off x="1625818" y="5838181"/>
            <a:ext cx="3783408" cy="369332"/>
          </a:xfrm>
          <a:prstGeom prst="rect">
            <a:avLst/>
          </a:prstGeom>
          <a:noFill/>
        </p:spPr>
        <p:txBody>
          <a:bodyPr wrap="none" rtlCol="0">
            <a:spAutoFit/>
          </a:bodyPr>
          <a:lstStyle/>
          <a:p>
            <a:r>
              <a:rPr lang="en-GB" altLang="ja-JP" dirty="0" smtClean="0"/>
              <a:t>Discrete independent alternatives</a:t>
            </a:r>
            <a:endParaRPr kumimoji="1" lang="ja-JP" altLang="en-US" dirty="0"/>
          </a:p>
        </p:txBody>
      </p:sp>
      <p:sp>
        <p:nvSpPr>
          <p:cNvPr id="9" name="テキスト ボックス 8"/>
          <p:cNvSpPr txBox="1"/>
          <p:nvPr/>
        </p:nvSpPr>
        <p:spPr>
          <a:xfrm>
            <a:off x="6475656" y="5831489"/>
            <a:ext cx="4346062" cy="369332"/>
          </a:xfrm>
          <a:prstGeom prst="rect">
            <a:avLst/>
          </a:prstGeom>
          <a:noFill/>
        </p:spPr>
        <p:txBody>
          <a:bodyPr wrap="none" rtlCol="0">
            <a:spAutoFit/>
          </a:bodyPr>
          <a:lstStyle/>
          <a:p>
            <a:r>
              <a:rPr lang="en-GB" altLang="ja-JP" dirty="0"/>
              <a:t>C</a:t>
            </a:r>
            <a:r>
              <a:rPr lang="en-GB" altLang="ja-JP" dirty="0" smtClean="0"/>
              <a:t>ontinuous ‘alternatives’ with similarity</a:t>
            </a:r>
            <a:endParaRPr kumimoji="1" lang="ja-JP" altLang="en-US" dirty="0"/>
          </a:p>
        </p:txBody>
      </p:sp>
      <p:pic>
        <p:nvPicPr>
          <p:cNvPr id="11" name="図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9723" y="2458221"/>
            <a:ext cx="4349741" cy="3141445"/>
          </a:xfrm>
          <a:prstGeom prst="rect">
            <a:avLst/>
          </a:prstGeom>
        </p:spPr>
      </p:pic>
      <p:sp>
        <p:nvSpPr>
          <p:cNvPr id="14" name="フリーフォーム 13"/>
          <p:cNvSpPr/>
          <p:nvPr/>
        </p:nvSpPr>
        <p:spPr>
          <a:xfrm>
            <a:off x="6735649" y="2703661"/>
            <a:ext cx="3889419" cy="1688036"/>
          </a:xfrm>
          <a:custGeom>
            <a:avLst/>
            <a:gdLst>
              <a:gd name="connsiteX0" fmla="*/ 0 w 3979572"/>
              <a:gd name="connsiteY0" fmla="*/ 1688036 h 1688036"/>
              <a:gd name="connsiteX1" fmla="*/ 1326524 w 3979572"/>
              <a:gd name="connsiteY1" fmla="*/ 1224396 h 1688036"/>
              <a:gd name="connsiteX2" fmla="*/ 1803042 w 3979572"/>
              <a:gd name="connsiteY2" fmla="*/ 876667 h 1688036"/>
              <a:gd name="connsiteX3" fmla="*/ 2343955 w 3979572"/>
              <a:gd name="connsiteY3" fmla="*/ 928182 h 1688036"/>
              <a:gd name="connsiteX4" fmla="*/ 3490175 w 3979572"/>
              <a:gd name="connsiteY4" fmla="*/ 103934 h 1688036"/>
              <a:gd name="connsiteX5" fmla="*/ 3979572 w 3979572"/>
              <a:gd name="connsiteY5" fmla="*/ 903 h 1688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79572" h="1688036">
                <a:moveTo>
                  <a:pt x="0" y="1688036"/>
                </a:moveTo>
                <a:cubicBezTo>
                  <a:pt x="513008" y="1523830"/>
                  <a:pt x="1026017" y="1359624"/>
                  <a:pt x="1326524" y="1224396"/>
                </a:cubicBezTo>
                <a:cubicBezTo>
                  <a:pt x="1627031" y="1089168"/>
                  <a:pt x="1633470" y="926036"/>
                  <a:pt x="1803042" y="876667"/>
                </a:cubicBezTo>
                <a:cubicBezTo>
                  <a:pt x="1972614" y="827298"/>
                  <a:pt x="2062766" y="1056971"/>
                  <a:pt x="2343955" y="928182"/>
                </a:cubicBezTo>
                <a:cubicBezTo>
                  <a:pt x="2625144" y="799393"/>
                  <a:pt x="3217572" y="258480"/>
                  <a:pt x="3490175" y="103934"/>
                </a:cubicBezTo>
                <a:cubicBezTo>
                  <a:pt x="3762778" y="-50613"/>
                  <a:pt x="3822879" y="18075"/>
                  <a:pt x="3979572" y="903"/>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9" name="図形グループ 18"/>
          <p:cNvGrpSpPr/>
          <p:nvPr/>
        </p:nvGrpSpPr>
        <p:grpSpPr>
          <a:xfrm>
            <a:off x="2259724" y="3206862"/>
            <a:ext cx="2589199" cy="822081"/>
            <a:chOff x="2259724" y="3206862"/>
            <a:chExt cx="2589199" cy="822081"/>
          </a:xfrm>
        </p:grpSpPr>
        <p:sp>
          <p:nvSpPr>
            <p:cNvPr id="15" name="円/楕円 14"/>
            <p:cNvSpPr/>
            <p:nvPr/>
          </p:nvSpPr>
          <p:spPr>
            <a:xfrm>
              <a:off x="2259724" y="3206862"/>
              <a:ext cx="126124" cy="147144"/>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p:nvSpPr>
          <p:spPr>
            <a:xfrm>
              <a:off x="3081197" y="3285319"/>
              <a:ext cx="141506" cy="147144"/>
            </a:xfrm>
            <a:prstGeom prst="ellipse">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p:nvSpPr>
          <p:spPr>
            <a:xfrm>
              <a:off x="3891519" y="3881799"/>
              <a:ext cx="141506" cy="147144"/>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p:nvSpPr>
          <p:spPr>
            <a:xfrm>
              <a:off x="4707417" y="3400535"/>
              <a:ext cx="141506" cy="147144"/>
            </a:xfrm>
            <a:prstGeom prst="ellipse">
              <a:avLst/>
            </a:prstGeom>
            <a:solidFill>
              <a:srgbClr val="EDBCD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238295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8" grpId="0"/>
      <p:bldP spid="9" grpId="0"/>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10854" y="152577"/>
            <a:ext cx="11649075" cy="1220787"/>
          </a:xfrm>
        </p:spPr>
        <p:txBody>
          <a:bodyPr/>
          <a:lstStyle/>
          <a:p>
            <a:r>
              <a:rPr kumimoji="1" lang="en-GB" altLang="ja-JP" dirty="0" smtClean="0"/>
              <a:t>Algorithm </a:t>
            </a:r>
            <a:r>
              <a:rPr lang="en-GB" altLang="ja-JP" dirty="0"/>
              <a:t>S</a:t>
            </a:r>
            <a:r>
              <a:rPr kumimoji="1" lang="en-GB" altLang="ja-JP" dirty="0" smtClean="0"/>
              <a:t>election Problem</a:t>
            </a:r>
            <a:endParaRPr kumimoji="1" lang="ja-JP" altLang="en-US" dirty="0"/>
          </a:p>
        </p:txBody>
      </p:sp>
      <p:pic>
        <p:nvPicPr>
          <p:cNvPr id="6" name="図 5"/>
          <p:cNvPicPr>
            <a:picLocks noChangeAspect="1"/>
          </p:cNvPicPr>
          <p:nvPr/>
        </p:nvPicPr>
        <p:blipFill>
          <a:blip r:embed="rId3">
            <a:lum/>
            <a:alphaModFix/>
          </a:blip>
          <a:srcRect/>
          <a:stretch>
            <a:fillRect/>
          </a:stretch>
        </p:blipFill>
        <p:spPr>
          <a:xfrm>
            <a:off x="1595765" y="1697772"/>
            <a:ext cx="3507549" cy="2277218"/>
          </a:xfrm>
          <a:prstGeom prst="rect">
            <a:avLst/>
          </a:prstGeom>
          <a:noFill/>
          <a:ln>
            <a:noFill/>
          </a:ln>
        </p:spPr>
      </p:pic>
      <p:grpSp>
        <p:nvGrpSpPr>
          <p:cNvPr id="24" name="図形グループ 23"/>
          <p:cNvGrpSpPr/>
          <p:nvPr/>
        </p:nvGrpSpPr>
        <p:grpSpPr>
          <a:xfrm>
            <a:off x="4372303" y="1702042"/>
            <a:ext cx="2110764" cy="832292"/>
            <a:chOff x="4372303" y="1744082"/>
            <a:chExt cx="2110764" cy="832292"/>
          </a:xfrm>
        </p:grpSpPr>
        <p:pic>
          <p:nvPicPr>
            <p:cNvPr id="8" name="図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1825" y="1744082"/>
              <a:ext cx="1261242" cy="832292"/>
            </a:xfrm>
            <a:prstGeom prst="rect">
              <a:avLst/>
            </a:prstGeom>
          </p:spPr>
        </p:pic>
        <p:cxnSp>
          <p:nvCxnSpPr>
            <p:cNvPr id="12" name="直線矢印コネクタ 11"/>
            <p:cNvCxnSpPr>
              <a:stCxn id="8" idx="1"/>
            </p:cNvCxnSpPr>
            <p:nvPr/>
          </p:nvCxnSpPr>
          <p:spPr>
            <a:xfrm flipH="1">
              <a:off x="4372303" y="2160228"/>
              <a:ext cx="849522" cy="9328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図形グループ 22"/>
          <p:cNvGrpSpPr/>
          <p:nvPr/>
        </p:nvGrpSpPr>
        <p:grpSpPr>
          <a:xfrm>
            <a:off x="4530161" y="2762581"/>
            <a:ext cx="1952906" cy="832292"/>
            <a:chOff x="4508938" y="2827335"/>
            <a:chExt cx="1952906" cy="832292"/>
          </a:xfrm>
        </p:grpSpPr>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0602" y="2827335"/>
              <a:ext cx="1261242" cy="832292"/>
            </a:xfrm>
            <a:prstGeom prst="rect">
              <a:avLst/>
            </a:prstGeom>
          </p:spPr>
        </p:pic>
        <p:cxnSp>
          <p:nvCxnSpPr>
            <p:cNvPr id="15" name="直線矢印コネクタ 14"/>
            <p:cNvCxnSpPr/>
            <p:nvPr/>
          </p:nvCxnSpPr>
          <p:spPr>
            <a:xfrm flipH="1" flipV="1">
              <a:off x="4508938" y="3100552"/>
              <a:ext cx="691664" cy="1429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図形グループ 20"/>
          <p:cNvGrpSpPr/>
          <p:nvPr/>
        </p:nvGrpSpPr>
        <p:grpSpPr>
          <a:xfrm>
            <a:off x="89611" y="1679681"/>
            <a:ext cx="2601037" cy="925165"/>
            <a:chOff x="89611" y="1679681"/>
            <a:chExt cx="2601037" cy="925165"/>
          </a:xfrm>
        </p:grpSpPr>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611" y="1679681"/>
              <a:ext cx="1261242" cy="832292"/>
            </a:xfrm>
            <a:prstGeom prst="rect">
              <a:avLst/>
            </a:prstGeom>
          </p:spPr>
        </p:pic>
        <p:cxnSp>
          <p:nvCxnSpPr>
            <p:cNvPr id="17" name="直線矢印コネクタ 16"/>
            <p:cNvCxnSpPr>
              <a:stCxn id="7" idx="3"/>
            </p:cNvCxnSpPr>
            <p:nvPr/>
          </p:nvCxnSpPr>
          <p:spPr>
            <a:xfrm>
              <a:off x="1350853" y="2095827"/>
              <a:ext cx="1339795" cy="5090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 name="図形グループ 21"/>
          <p:cNvGrpSpPr/>
          <p:nvPr/>
        </p:nvGrpSpPr>
        <p:grpSpPr>
          <a:xfrm>
            <a:off x="84825" y="2840649"/>
            <a:ext cx="2303639" cy="832292"/>
            <a:chOff x="84825" y="2840649"/>
            <a:chExt cx="2303639" cy="832292"/>
          </a:xfrm>
        </p:grpSpPr>
        <p:pic>
          <p:nvPicPr>
            <p:cNvPr id="10" name="図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25" y="2840649"/>
              <a:ext cx="1261242" cy="832292"/>
            </a:xfrm>
            <a:prstGeom prst="rect">
              <a:avLst/>
            </a:prstGeom>
          </p:spPr>
        </p:pic>
        <p:cxnSp>
          <p:nvCxnSpPr>
            <p:cNvPr id="19" name="直線矢印コネクタ 18"/>
            <p:cNvCxnSpPr>
              <a:stCxn id="10" idx="3"/>
            </p:cNvCxnSpPr>
            <p:nvPr/>
          </p:nvCxnSpPr>
          <p:spPr>
            <a:xfrm flipV="1">
              <a:off x="1346067" y="2988972"/>
              <a:ext cx="1042397" cy="2678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26" name="図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17267" y="2528206"/>
            <a:ext cx="4491864" cy="3061853"/>
          </a:xfrm>
          <a:prstGeom prst="rect">
            <a:avLst/>
          </a:prstGeom>
        </p:spPr>
      </p:pic>
      <p:grpSp>
        <p:nvGrpSpPr>
          <p:cNvPr id="29" name="図形グループ 28"/>
          <p:cNvGrpSpPr/>
          <p:nvPr/>
        </p:nvGrpSpPr>
        <p:grpSpPr>
          <a:xfrm>
            <a:off x="1729219" y="3964470"/>
            <a:ext cx="3240640" cy="2772514"/>
            <a:chOff x="1619343" y="4047841"/>
            <a:chExt cx="3240640" cy="2772514"/>
          </a:xfrm>
        </p:grpSpPr>
        <p:pic>
          <p:nvPicPr>
            <p:cNvPr id="27" name="図 2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19343" y="4047841"/>
              <a:ext cx="3240640" cy="1291559"/>
            </a:xfrm>
            <a:prstGeom prst="rect">
              <a:avLst/>
            </a:prstGeom>
          </p:spPr>
        </p:pic>
        <p:pic>
          <p:nvPicPr>
            <p:cNvPr id="28" name="図 2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53261" y="5528796"/>
              <a:ext cx="3106722" cy="1291559"/>
            </a:xfrm>
            <a:prstGeom prst="rect">
              <a:avLst/>
            </a:prstGeom>
          </p:spPr>
        </p:pic>
      </p:grpSp>
    </p:spTree>
    <p:extLst>
      <p:ext uri="{BB962C8B-B14F-4D97-AF65-F5344CB8AC3E}">
        <p14:creationId xmlns:p14="http://schemas.microsoft.com/office/powerpoint/2010/main" val="211134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50900" y="161925"/>
            <a:ext cx="10515600" cy="1325563"/>
          </a:xfrm>
        </p:spPr>
        <p:txBody>
          <a:bodyPr/>
          <a:lstStyle/>
          <a:p>
            <a:pPr algn="ctr"/>
            <a:r>
              <a:rPr lang="en-GB" altLang="ja-JP" smtClean="0"/>
              <a:t>Multiple R&amp;S Acquisition </a:t>
            </a:r>
            <a:r>
              <a:rPr lang="en-GB" altLang="ja-JP" dirty="0" smtClean="0"/>
              <a:t>Function</a:t>
            </a:r>
            <a:endParaRPr kumimoji="1" lang="ja-JP" altLang="en-US" dirty="0"/>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6439" y="1599238"/>
            <a:ext cx="3680431" cy="506618"/>
          </a:xfrm>
          <a:prstGeom prst="rect">
            <a:avLst/>
          </a:prstGeom>
        </p:spPr>
      </p:pic>
      <p:pic>
        <p:nvPicPr>
          <p:cNvPr id="8" name="図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3354" y="3903978"/>
            <a:ext cx="1621725" cy="1231608"/>
          </a:xfrm>
          <a:prstGeom prst="rect">
            <a:avLst/>
          </a:prstGeom>
        </p:spPr>
      </p:pic>
      <p:pic>
        <p:nvPicPr>
          <p:cNvPr id="9" name="図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88502" y="2204741"/>
            <a:ext cx="5885393" cy="602477"/>
          </a:xfrm>
          <a:prstGeom prst="rect">
            <a:avLst/>
          </a:prstGeom>
        </p:spPr>
      </p:pic>
      <p:pic>
        <p:nvPicPr>
          <p:cNvPr id="10" name="図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74348" y="3138417"/>
            <a:ext cx="3964872" cy="3644633"/>
          </a:xfrm>
          <a:prstGeom prst="rect">
            <a:avLst/>
          </a:prstGeom>
        </p:spPr>
      </p:pic>
      <p:pic>
        <p:nvPicPr>
          <p:cNvPr id="11" name="図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4901" y="2980762"/>
            <a:ext cx="3715112" cy="3380979"/>
          </a:xfrm>
          <a:prstGeom prst="rect">
            <a:avLst/>
          </a:prstGeom>
        </p:spPr>
      </p:pic>
    </p:spTree>
    <p:extLst>
      <p:ext uri="{BB962C8B-B14F-4D97-AF65-F5344CB8AC3E}">
        <p14:creationId xmlns:p14="http://schemas.microsoft.com/office/powerpoint/2010/main" val="1508142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79944" y="873615"/>
            <a:ext cx="4952782" cy="3623771"/>
          </a:xfrm>
        </p:spPr>
      </p:pic>
      <p:cxnSp>
        <p:nvCxnSpPr>
          <p:cNvPr id="7" name="直線コネクタ 6"/>
          <p:cNvCxnSpPr/>
          <p:nvPr/>
        </p:nvCxnSpPr>
        <p:spPr>
          <a:xfrm>
            <a:off x="5503900" y="1014412"/>
            <a:ext cx="1" cy="255627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6202981" y="1014412"/>
            <a:ext cx="5849" cy="257413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タイトル 1"/>
          <p:cNvSpPr txBox="1">
            <a:spLocks/>
          </p:cNvSpPr>
          <p:nvPr/>
        </p:nvSpPr>
        <p:spPr>
          <a:xfrm>
            <a:off x="465093" y="446953"/>
            <a:ext cx="2888507" cy="32432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GB" altLang="ja-JP" dirty="0" smtClean="0"/>
              <a:t>Algorithm Tuning Problem</a:t>
            </a:r>
            <a:endParaRPr lang="ja-JP" altLang="en-US" dirty="0"/>
          </a:p>
        </p:txBody>
      </p:sp>
      <p:grpSp>
        <p:nvGrpSpPr>
          <p:cNvPr id="58" name="図形グループ 57"/>
          <p:cNvGrpSpPr/>
          <p:nvPr/>
        </p:nvGrpSpPr>
        <p:grpSpPr>
          <a:xfrm>
            <a:off x="2780900" y="3564334"/>
            <a:ext cx="2723000" cy="2571683"/>
            <a:chOff x="1634683" y="3564335"/>
            <a:chExt cx="2723000" cy="2571683"/>
          </a:xfrm>
        </p:grpSpPr>
        <p:cxnSp>
          <p:nvCxnSpPr>
            <p:cNvPr id="12" name="直線矢印コネクタ 11"/>
            <p:cNvCxnSpPr/>
            <p:nvPr/>
          </p:nvCxnSpPr>
          <p:spPr>
            <a:xfrm flipV="1">
              <a:off x="3016671" y="3564335"/>
              <a:ext cx="1341012" cy="13509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5" name="図 54"/>
            <p:cNvPicPr>
              <a:picLocks noChangeAspect="1"/>
            </p:cNvPicPr>
            <p:nvPr/>
          </p:nvPicPr>
          <p:blipFill rotWithShape="1">
            <a:blip r:embed="rId4">
              <a:extLst>
                <a:ext uri="{28A0092B-C50C-407E-A947-70E740481C1C}">
                  <a14:useLocalDpi xmlns:a14="http://schemas.microsoft.com/office/drawing/2010/main" val="0"/>
                </a:ext>
              </a:extLst>
            </a:blip>
            <a:srcRect l="6453" b="7501"/>
            <a:stretch/>
          </p:blipFill>
          <p:spPr>
            <a:xfrm>
              <a:off x="1634683" y="4915295"/>
              <a:ext cx="1709388" cy="1220723"/>
            </a:xfrm>
            <a:prstGeom prst="rect">
              <a:avLst/>
            </a:prstGeom>
          </p:spPr>
        </p:pic>
      </p:grpSp>
      <p:grpSp>
        <p:nvGrpSpPr>
          <p:cNvPr id="59" name="図形グループ 58"/>
          <p:cNvGrpSpPr/>
          <p:nvPr/>
        </p:nvGrpSpPr>
        <p:grpSpPr>
          <a:xfrm>
            <a:off x="7503169" y="1014412"/>
            <a:ext cx="1679097" cy="5220410"/>
            <a:chOff x="5868654" y="1028700"/>
            <a:chExt cx="1679097" cy="5220410"/>
          </a:xfrm>
        </p:grpSpPr>
        <p:cxnSp>
          <p:nvCxnSpPr>
            <p:cNvPr id="9" name="直線コネクタ 8"/>
            <p:cNvCxnSpPr/>
            <p:nvPr/>
          </p:nvCxnSpPr>
          <p:spPr>
            <a:xfrm>
              <a:off x="6511589" y="1028700"/>
              <a:ext cx="1" cy="253563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flipH="1" flipV="1">
              <a:off x="6511589" y="3558391"/>
              <a:ext cx="393229" cy="16007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6" name="図 55"/>
            <p:cNvPicPr>
              <a:picLocks noChangeAspect="1"/>
            </p:cNvPicPr>
            <p:nvPr/>
          </p:nvPicPr>
          <p:blipFill rotWithShape="1">
            <a:blip r:embed="rId4">
              <a:extLst>
                <a:ext uri="{28A0092B-C50C-407E-A947-70E740481C1C}">
                  <a14:useLocalDpi xmlns:a14="http://schemas.microsoft.com/office/drawing/2010/main" val="0"/>
                </a:ext>
              </a:extLst>
            </a:blip>
            <a:srcRect l="6453" b="7501"/>
            <a:stretch/>
          </p:blipFill>
          <p:spPr>
            <a:xfrm>
              <a:off x="5868654" y="5050019"/>
              <a:ext cx="1679097" cy="1199091"/>
            </a:xfrm>
            <a:prstGeom prst="rect">
              <a:avLst/>
            </a:prstGeom>
          </p:spPr>
        </p:pic>
      </p:grpSp>
      <p:grpSp>
        <p:nvGrpSpPr>
          <p:cNvPr id="60" name="図形グループ 59"/>
          <p:cNvGrpSpPr/>
          <p:nvPr/>
        </p:nvGrpSpPr>
        <p:grpSpPr>
          <a:xfrm>
            <a:off x="4766170" y="3570684"/>
            <a:ext cx="1679097" cy="2714927"/>
            <a:chOff x="3619953" y="3570685"/>
            <a:chExt cx="1679097" cy="2714927"/>
          </a:xfrm>
        </p:grpSpPr>
        <p:cxnSp>
          <p:nvCxnSpPr>
            <p:cNvPr id="19" name="直線矢印コネクタ 18"/>
            <p:cNvCxnSpPr/>
            <p:nvPr/>
          </p:nvCxnSpPr>
          <p:spPr>
            <a:xfrm flipV="1">
              <a:off x="4633565" y="3570685"/>
              <a:ext cx="423199" cy="163312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7" name="図 56"/>
            <p:cNvPicPr>
              <a:picLocks noChangeAspect="1"/>
            </p:cNvPicPr>
            <p:nvPr/>
          </p:nvPicPr>
          <p:blipFill rotWithShape="1">
            <a:blip r:embed="rId4">
              <a:extLst>
                <a:ext uri="{28A0092B-C50C-407E-A947-70E740481C1C}">
                  <a14:useLocalDpi xmlns:a14="http://schemas.microsoft.com/office/drawing/2010/main" val="0"/>
                </a:ext>
              </a:extLst>
            </a:blip>
            <a:srcRect l="6453" b="7501"/>
            <a:stretch/>
          </p:blipFill>
          <p:spPr>
            <a:xfrm>
              <a:off x="3619953" y="5086521"/>
              <a:ext cx="1679097" cy="1199091"/>
            </a:xfrm>
            <a:prstGeom prst="rect">
              <a:avLst/>
            </a:prstGeom>
          </p:spPr>
        </p:pic>
      </p:grpSp>
    </p:spTree>
    <p:extLst>
      <p:ext uri="{BB962C8B-B14F-4D97-AF65-F5344CB8AC3E}">
        <p14:creationId xmlns:p14="http://schemas.microsoft.com/office/powerpoint/2010/main" val="764760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en-GB" altLang="ja-JP" dirty="0" smtClean="0"/>
              <a:t>Multiple Global O</a:t>
            </a:r>
            <a:r>
              <a:rPr lang="en-GB" altLang="ja-JP" dirty="0" smtClean="0"/>
              <a:t>ptimization</a:t>
            </a:r>
            <a:r>
              <a:rPr kumimoji="1" lang="en-GB" altLang="ja-JP" dirty="0" smtClean="0"/>
              <a:t/>
            </a:r>
            <a:br>
              <a:rPr kumimoji="1" lang="en-GB" altLang="ja-JP" dirty="0" smtClean="0"/>
            </a:br>
            <a:r>
              <a:rPr kumimoji="1" lang="en-GB" altLang="ja-JP" dirty="0" smtClean="0"/>
              <a:t>Acquisition Function</a:t>
            </a:r>
            <a:endParaRPr kumimoji="1" lang="ja-JP" altLang="en-US"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3296" y="1915538"/>
            <a:ext cx="6679425" cy="609401"/>
          </a:xfrm>
          <a:prstGeom prst="rect">
            <a:avLst/>
          </a:prstGeo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92254" y="3134408"/>
            <a:ext cx="4197965" cy="2975028"/>
          </a:xfrm>
          <a:prstGeom prst="rect">
            <a:avLst/>
          </a:prstGeom>
        </p:spPr>
      </p:pic>
      <p:grpSp>
        <p:nvGrpSpPr>
          <p:cNvPr id="23" name="図形グループ 22"/>
          <p:cNvGrpSpPr/>
          <p:nvPr/>
        </p:nvGrpSpPr>
        <p:grpSpPr>
          <a:xfrm>
            <a:off x="9068326" y="3486910"/>
            <a:ext cx="2570429" cy="1941510"/>
            <a:chOff x="7638769" y="3229756"/>
            <a:chExt cx="2570429" cy="1941510"/>
          </a:xfrm>
        </p:grpSpPr>
        <p:sp>
          <p:nvSpPr>
            <p:cNvPr id="11" name="正方形/長方形 10"/>
            <p:cNvSpPr/>
            <p:nvPr/>
          </p:nvSpPr>
          <p:spPr>
            <a:xfrm>
              <a:off x="7651647" y="3296454"/>
              <a:ext cx="204395" cy="2151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7638769" y="4061937"/>
              <a:ext cx="204395" cy="21515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7652403" y="4879023"/>
              <a:ext cx="204395" cy="21515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8091311" y="3229756"/>
              <a:ext cx="2117887" cy="369332"/>
            </a:xfrm>
            <a:prstGeom prst="rect">
              <a:avLst/>
            </a:prstGeom>
            <a:noFill/>
          </p:spPr>
          <p:txBody>
            <a:bodyPr wrap="none" rtlCol="0">
              <a:spAutoFit/>
            </a:bodyPr>
            <a:lstStyle/>
            <a:p>
              <a:r>
                <a:rPr lang="en-GB" altLang="ja-JP" dirty="0" smtClean="0"/>
                <a:t>Random Sampling</a:t>
              </a:r>
              <a:endParaRPr kumimoji="1" lang="ja-JP" altLang="en-US" dirty="0"/>
            </a:p>
          </p:txBody>
        </p:sp>
        <p:sp>
          <p:nvSpPr>
            <p:cNvPr id="17" name="テキスト ボックス 16"/>
            <p:cNvSpPr txBox="1"/>
            <p:nvPr/>
          </p:nvSpPr>
          <p:spPr>
            <a:xfrm>
              <a:off x="8117069" y="3984847"/>
              <a:ext cx="1156086" cy="369332"/>
            </a:xfrm>
            <a:prstGeom prst="rect">
              <a:avLst/>
            </a:prstGeom>
            <a:noFill/>
          </p:spPr>
          <p:txBody>
            <a:bodyPr wrap="none" rtlCol="0">
              <a:spAutoFit/>
            </a:bodyPr>
            <a:lstStyle/>
            <a:p>
              <a:r>
                <a:rPr lang="en-GB" altLang="ja-JP" dirty="0" smtClean="0"/>
                <a:t>KG </a:t>
              </a:r>
              <a:r>
                <a:rPr lang="en-GB" altLang="ja-JP" dirty="0" err="1" smtClean="0"/>
                <a:t>SCoT</a:t>
              </a:r>
              <a:endParaRPr kumimoji="1" lang="ja-JP" altLang="en-US" dirty="0"/>
            </a:p>
          </p:txBody>
        </p:sp>
        <p:sp>
          <p:nvSpPr>
            <p:cNvPr id="18" name="テキスト ボックス 17"/>
            <p:cNvSpPr txBox="1"/>
            <p:nvPr/>
          </p:nvSpPr>
          <p:spPr>
            <a:xfrm>
              <a:off x="8091311" y="4801934"/>
              <a:ext cx="697627" cy="369332"/>
            </a:xfrm>
            <a:prstGeom prst="rect">
              <a:avLst/>
            </a:prstGeom>
            <a:noFill/>
          </p:spPr>
          <p:txBody>
            <a:bodyPr wrap="none" rtlCol="0">
              <a:spAutoFit/>
            </a:bodyPr>
            <a:lstStyle/>
            <a:p>
              <a:r>
                <a:rPr lang="en-GB" altLang="ja-JP" dirty="0" smtClean="0"/>
                <a:t>REVI</a:t>
              </a:r>
              <a:endParaRPr kumimoji="1" lang="ja-JP" altLang="en-US" dirty="0"/>
            </a:p>
          </p:txBody>
        </p:sp>
        <p:sp>
          <p:nvSpPr>
            <p:cNvPr id="19" name="正方形/長方形 18"/>
            <p:cNvSpPr/>
            <p:nvPr/>
          </p:nvSpPr>
          <p:spPr>
            <a:xfrm>
              <a:off x="7639524" y="4467810"/>
              <a:ext cx="204395" cy="21515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8091311" y="4390721"/>
              <a:ext cx="681597" cy="369332"/>
            </a:xfrm>
            <a:prstGeom prst="rect">
              <a:avLst/>
            </a:prstGeom>
            <a:noFill/>
          </p:spPr>
          <p:txBody>
            <a:bodyPr wrap="none" rtlCol="0">
              <a:spAutoFit/>
            </a:bodyPr>
            <a:lstStyle/>
            <a:p>
              <a:r>
                <a:rPr lang="en-GB" altLang="ja-JP" dirty="0"/>
                <a:t>L</a:t>
              </a:r>
              <a:r>
                <a:rPr lang="en-GB" altLang="ja-JP" dirty="0" smtClean="0"/>
                <a:t>EVI</a:t>
              </a:r>
              <a:endParaRPr kumimoji="1" lang="ja-JP" altLang="en-US" dirty="0"/>
            </a:p>
          </p:txBody>
        </p:sp>
        <p:sp>
          <p:nvSpPr>
            <p:cNvPr id="21" name="正方形/長方形 20"/>
            <p:cNvSpPr/>
            <p:nvPr/>
          </p:nvSpPr>
          <p:spPr>
            <a:xfrm>
              <a:off x="7638769" y="3689936"/>
              <a:ext cx="204395" cy="215153"/>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8117069" y="3612846"/>
              <a:ext cx="761747" cy="369332"/>
            </a:xfrm>
            <a:prstGeom prst="rect">
              <a:avLst/>
            </a:prstGeom>
            <a:noFill/>
          </p:spPr>
          <p:txBody>
            <a:bodyPr wrap="none" rtlCol="0">
              <a:spAutoFit/>
            </a:bodyPr>
            <a:lstStyle/>
            <a:p>
              <a:r>
                <a:rPr lang="en-GB" altLang="ja-JP" dirty="0" err="1" smtClean="0"/>
                <a:t>SCoT</a:t>
              </a:r>
              <a:endParaRPr kumimoji="1" lang="ja-JP" altLang="en-US" dirty="0"/>
            </a:p>
          </p:txBody>
        </p:sp>
      </p:grpSp>
      <p:pic>
        <p:nvPicPr>
          <p:cNvPr id="24" name="図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3082" y="2982522"/>
            <a:ext cx="3752220" cy="2888290"/>
          </a:xfrm>
          <a:prstGeom prst="rect">
            <a:avLst/>
          </a:prstGeom>
        </p:spPr>
      </p:pic>
    </p:spTree>
    <p:extLst>
      <p:ext uri="{BB962C8B-B14F-4D97-AF65-F5344CB8AC3E}">
        <p14:creationId xmlns:p14="http://schemas.microsoft.com/office/powerpoint/2010/main" val="606133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en-GB" altLang="ja-JP" dirty="0" smtClean="0"/>
              <a:t>Optimisation with </a:t>
            </a:r>
            <a:r>
              <a:rPr kumimoji="1" lang="en-GB" altLang="ja-JP" dirty="0" smtClean="0"/>
              <a:t>Input uncertainty</a:t>
            </a:r>
            <a:endParaRPr kumimoji="1" lang="ja-JP" altLang="en-US" dirty="0"/>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0754" y="1690688"/>
            <a:ext cx="3005934" cy="4244431"/>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02380" y="1698353"/>
            <a:ext cx="3022619" cy="422910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8830" y="1686315"/>
            <a:ext cx="3076074" cy="4302250"/>
          </a:xfrm>
          <a:prstGeom prst="rect">
            <a:avLst/>
          </a:prstGeom>
        </p:spPr>
      </p:pic>
      <p:pic>
        <p:nvPicPr>
          <p:cNvPr id="11" name="図 10"/>
          <p:cNvPicPr>
            <a:picLocks noChangeAspect="1"/>
          </p:cNvPicPr>
          <p:nvPr/>
        </p:nvPicPr>
        <p:blipFill rotWithShape="1">
          <a:blip r:embed="rId5">
            <a:extLst>
              <a:ext uri="{28A0092B-C50C-407E-A947-70E740481C1C}">
                <a14:useLocalDpi xmlns:a14="http://schemas.microsoft.com/office/drawing/2010/main" val="0"/>
              </a:ext>
            </a:extLst>
          </a:blip>
          <a:srcRect b="53858"/>
          <a:stretch/>
        </p:blipFill>
        <p:spPr>
          <a:xfrm rot="5400000">
            <a:off x="1231230" y="1838715"/>
            <a:ext cx="3076074" cy="1985140"/>
          </a:xfrm>
          <a:prstGeom prst="rect">
            <a:avLst/>
          </a:prstGeom>
        </p:spPr>
      </p:pic>
    </p:spTree>
    <p:extLst>
      <p:ext uri="{BB962C8B-B14F-4D97-AF65-F5344CB8AC3E}">
        <p14:creationId xmlns:p14="http://schemas.microsoft.com/office/powerpoint/2010/main" val="1478313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0355"/>
            <a:ext cx="10515600" cy="1325563"/>
          </a:xfrm>
        </p:spPr>
        <p:txBody>
          <a:bodyPr/>
          <a:lstStyle/>
          <a:p>
            <a:pPr algn="ctr"/>
            <a:r>
              <a:rPr kumimoji="1" lang="en-GB" altLang="ja-JP" dirty="0" smtClean="0"/>
              <a:t>Input Uncertainty Acquisition Function</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9045" y="2981862"/>
            <a:ext cx="4212237" cy="3612867"/>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3688" y="1249476"/>
            <a:ext cx="3076995" cy="760540"/>
          </a:xfrm>
          <a:prstGeom prst="rect">
            <a:avLst/>
          </a:prstGeom>
        </p:spPr>
      </p:pic>
      <p:grpSp>
        <p:nvGrpSpPr>
          <p:cNvPr id="20" name="図形グループ 19"/>
          <p:cNvGrpSpPr/>
          <p:nvPr/>
        </p:nvGrpSpPr>
        <p:grpSpPr>
          <a:xfrm>
            <a:off x="7105731" y="3575687"/>
            <a:ext cx="3530687" cy="1690268"/>
            <a:chOff x="8563082" y="3680618"/>
            <a:chExt cx="3530687" cy="1690268"/>
          </a:xfrm>
        </p:grpSpPr>
        <p:sp>
          <p:nvSpPr>
            <p:cNvPr id="9" name="正方形/長方形 8"/>
            <p:cNvSpPr/>
            <p:nvPr/>
          </p:nvSpPr>
          <p:spPr>
            <a:xfrm>
              <a:off x="8563083" y="5078644"/>
              <a:ext cx="204395" cy="2151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8563085" y="4635042"/>
              <a:ext cx="204395" cy="215153"/>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8563084" y="3755922"/>
              <a:ext cx="204395" cy="21515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8563082" y="4167331"/>
              <a:ext cx="204395" cy="215153"/>
            </a:xfrm>
            <a:prstGeom prst="rect">
              <a:avLst/>
            </a:prstGeom>
            <a:solidFill>
              <a:srgbClr val="EDBC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9028508" y="3680618"/>
              <a:ext cx="2691763" cy="369332"/>
            </a:xfrm>
            <a:prstGeom prst="rect">
              <a:avLst/>
            </a:prstGeom>
            <a:noFill/>
          </p:spPr>
          <p:txBody>
            <a:bodyPr wrap="none" rtlCol="0">
              <a:spAutoFit/>
            </a:bodyPr>
            <a:lstStyle/>
            <a:p>
              <a:r>
                <a:rPr kumimoji="1" lang="en-GB" altLang="ja-JP" dirty="0" smtClean="0"/>
                <a:t>EGO (fixed mean input)</a:t>
              </a:r>
              <a:endParaRPr kumimoji="1" lang="ja-JP" altLang="en-US" dirty="0"/>
            </a:p>
          </p:txBody>
        </p:sp>
        <p:sp>
          <p:nvSpPr>
            <p:cNvPr id="16" name="テキスト ボックス 15"/>
            <p:cNvSpPr txBox="1"/>
            <p:nvPr/>
          </p:nvSpPr>
          <p:spPr>
            <a:xfrm>
              <a:off x="9028506" y="4086199"/>
              <a:ext cx="2117887" cy="369332"/>
            </a:xfrm>
            <a:prstGeom prst="rect">
              <a:avLst/>
            </a:prstGeom>
            <a:noFill/>
          </p:spPr>
          <p:txBody>
            <a:bodyPr wrap="none" rtlCol="0">
              <a:spAutoFit/>
            </a:bodyPr>
            <a:lstStyle/>
            <a:p>
              <a:r>
                <a:rPr lang="en-GB" altLang="ja-JP" dirty="0" smtClean="0"/>
                <a:t>Random Sampling</a:t>
              </a:r>
              <a:endParaRPr kumimoji="1" lang="ja-JP" altLang="en-US" dirty="0"/>
            </a:p>
          </p:txBody>
        </p:sp>
        <p:sp>
          <p:nvSpPr>
            <p:cNvPr id="17" name="テキスト ボックス 16"/>
            <p:cNvSpPr txBox="1"/>
            <p:nvPr/>
          </p:nvSpPr>
          <p:spPr>
            <a:xfrm>
              <a:off x="9028506" y="4557952"/>
              <a:ext cx="3065263" cy="369332"/>
            </a:xfrm>
            <a:prstGeom prst="rect">
              <a:avLst/>
            </a:prstGeom>
            <a:noFill/>
          </p:spPr>
          <p:txBody>
            <a:bodyPr wrap="none" rtlCol="0">
              <a:spAutoFit/>
            </a:bodyPr>
            <a:lstStyle/>
            <a:p>
              <a:r>
                <a:rPr lang="en-GB" altLang="ja-JP" dirty="0" smtClean="0"/>
                <a:t>EGO with </a:t>
              </a:r>
              <a:r>
                <a:rPr lang="en-GB" altLang="ja-JP" smtClean="0"/>
                <a:t>input uncertainty</a:t>
              </a:r>
              <a:endParaRPr kumimoji="1" lang="ja-JP" altLang="en-US" dirty="0"/>
            </a:p>
          </p:txBody>
        </p:sp>
        <p:sp>
          <p:nvSpPr>
            <p:cNvPr id="18" name="テキスト ボックス 17"/>
            <p:cNvSpPr txBox="1"/>
            <p:nvPr/>
          </p:nvSpPr>
          <p:spPr>
            <a:xfrm>
              <a:off x="9028506" y="5001554"/>
              <a:ext cx="2914580" cy="369332"/>
            </a:xfrm>
            <a:prstGeom prst="rect">
              <a:avLst/>
            </a:prstGeom>
            <a:noFill/>
          </p:spPr>
          <p:txBody>
            <a:bodyPr wrap="none" rtlCol="0">
              <a:spAutoFit/>
            </a:bodyPr>
            <a:lstStyle/>
            <a:p>
              <a:r>
                <a:rPr lang="en-GB" altLang="ja-JP" dirty="0" smtClean="0"/>
                <a:t>KG with input uncertainty</a:t>
              </a:r>
              <a:endParaRPr kumimoji="1" lang="ja-JP" altLang="en-US" dirty="0"/>
            </a:p>
          </p:txBody>
        </p:sp>
      </p:grpSp>
      <p:pic>
        <p:nvPicPr>
          <p:cNvPr id="19" name="図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4347" y="2157184"/>
            <a:ext cx="7325956" cy="489090"/>
          </a:xfrm>
          <a:prstGeom prst="rect">
            <a:avLst/>
          </a:prstGeom>
        </p:spPr>
      </p:pic>
    </p:spTree>
    <p:extLst>
      <p:ext uri="{BB962C8B-B14F-4D97-AF65-F5344CB8AC3E}">
        <p14:creationId xmlns:p14="http://schemas.microsoft.com/office/powerpoint/2010/main" val="1777250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6063</TotalTime>
  <Words>474</Words>
  <Application>Microsoft Macintosh PowerPoint</Application>
  <PresentationFormat>ワイド画面</PresentationFormat>
  <Paragraphs>41</Paragraphs>
  <Slides>8</Slides>
  <Notes>7</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8</vt:i4>
      </vt:variant>
    </vt:vector>
  </HeadingPairs>
  <TitlesOfParts>
    <vt:vector size="12" baseType="lpstr">
      <vt:lpstr>Yu Gothic</vt:lpstr>
      <vt:lpstr>Yu Gothic Light</vt:lpstr>
      <vt:lpstr>Arial</vt:lpstr>
      <vt:lpstr>ホワイト</vt:lpstr>
      <vt:lpstr>Multi-Task Bayesian Optimisation and  Acquisition Functions</vt:lpstr>
      <vt:lpstr>Noisy Optimization</vt:lpstr>
      <vt:lpstr>Algorithm Selection Problem</vt:lpstr>
      <vt:lpstr>Multiple R&amp;S Acquisition Function</vt:lpstr>
      <vt:lpstr>PowerPoint プレゼンテーション</vt:lpstr>
      <vt:lpstr>Multiple Global Optimization Acquisition Function</vt:lpstr>
      <vt:lpstr>Optimisation with Input uncertainty</vt:lpstr>
      <vt:lpstr>Input Uncertainty Acquisition Function</vt:lpstr>
    </vt:vector>
  </TitlesOfParts>
  <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Bayesian Optimisation and Acquisition Functions</dc:title>
  <dc:creator>Pearce, Michael</dc:creator>
  <cp:lastModifiedBy>Pearce, Michael</cp:lastModifiedBy>
  <cp:revision>24</cp:revision>
  <dcterms:created xsi:type="dcterms:W3CDTF">2017-11-14T14:01:01Z</dcterms:created>
  <dcterms:modified xsi:type="dcterms:W3CDTF">2017-12-05T18:02:49Z</dcterms:modified>
</cp:coreProperties>
</file>