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57" r:id="rId4"/>
    <p:sldId id="258" r:id="rId5"/>
    <p:sldId id="259" r:id="rId6"/>
    <p:sldId id="262" r:id="rId7"/>
    <p:sldId id="271" r:id="rId8"/>
    <p:sldId id="272" r:id="rId9"/>
    <p:sldId id="274" r:id="rId10"/>
    <p:sldId id="273" r:id="rId11"/>
    <p:sldId id="264" r:id="rId12"/>
    <p:sldId id="265" r:id="rId13"/>
    <p:sldId id="266" r:id="rId14"/>
    <p:sldId id="268" r:id="rId15"/>
    <p:sldId id="269" r:id="rId16"/>
    <p:sldId id="26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3" d="100"/>
          <a:sy n="93" d="100"/>
        </p:scale>
        <p:origin x="-124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1918447"/>
            <a:ext cx="7583488" cy="1470025"/>
          </a:xfrm>
        </p:spPr>
        <p:txBody>
          <a:bodyPr anchor="b" anchorCtr="0"/>
          <a:lstStyle/>
          <a:p>
            <a:r>
              <a:rPr lang="en-GB" smtClean="0"/>
              <a:t>Click to edit Master title style</a:t>
            </a:r>
            <a:endParaRPr/>
          </a:p>
        </p:txBody>
      </p:sp>
      <p:sp>
        <p:nvSpPr>
          <p:cNvPr id="3" name="Subtitle 2"/>
          <p:cNvSpPr>
            <a:spLocks noGrp="1"/>
          </p:cNvSpPr>
          <p:nvPr>
            <p:ph type="subTitle" idx="1"/>
          </p:nvPr>
        </p:nvSpPr>
        <p:spPr>
          <a:xfrm>
            <a:off x="779463" y="3478306"/>
            <a:ext cx="7583487" cy="1752600"/>
          </a:xfrm>
        </p:spPr>
        <p:txBody>
          <a:bodyPr>
            <a:normAutofit/>
          </a:bodyPr>
          <a:lstStyle>
            <a:lvl1pPr marL="0" indent="0" algn="ctr">
              <a:spcBef>
                <a:spcPts val="6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D85AC8A2-C63C-49A4-89E9-2E4420D2ECA8}" type="datetimeFigureOut">
              <a:rPr lang="en-US" smtClean="0"/>
              <a:t>27/07/16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pic>
        <p:nvPicPr>
          <p:cNvPr id="9" name="Picture 8"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
        <p:nvSpPr>
          <p:cNvPr id="2" name="Title 1"/>
          <p:cNvSpPr>
            <a:spLocks noGrp="1"/>
          </p:cNvSpPr>
          <p:nvPr>
            <p:ph type="title"/>
          </p:nvPr>
        </p:nvSpPr>
        <p:spPr>
          <a:xfrm>
            <a:off x="301752" y="274320"/>
            <a:ext cx="3959352" cy="1691640"/>
          </a:xfrm>
        </p:spPr>
        <p:txBody>
          <a:bodyPr vert="horz" lIns="91440" tIns="45720" rIns="91440" bIns="45720" rtlCol="0" anchor="b" anchorCtr="0">
            <a:noAutofit/>
          </a:bodyPr>
          <a:lstStyle>
            <a:lvl1pPr marL="0" algn="ctr" defTabSz="914400" rtl="0" eaLnBrk="1" latinLnBrk="0" hangingPunct="1">
              <a:spcBef>
                <a:spcPct val="0"/>
              </a:spcBef>
              <a:buNone/>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a:off x="4864608" y="264907"/>
            <a:ext cx="3959352" cy="6328186"/>
          </a:xfrm>
          <a:solidFill>
            <a:schemeClr val="tx1">
              <a:lumMod val="50000"/>
            </a:schemeClr>
          </a:solidFill>
          <a:effectLst>
            <a:outerShdw blurRad="50800" dir="2700000" algn="tl" rotWithShape="0">
              <a:schemeClr val="tx1">
                <a:alpha val="40000"/>
              </a:scheme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301752" y="1970801"/>
            <a:ext cx="3959352" cy="3200400"/>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a:lnSpc>
                <a:spcPct val="110000"/>
              </a:lnSpc>
              <a:spcBef>
                <a:spcPts val="6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Font typeface="Calisto MT" pitchFamily="18" charset="0"/>
              <a:buNone/>
            </a:pPr>
            <a:r>
              <a:rPr lang="en-GB" smtClean="0"/>
              <a:t>Click to edit Master text styles</a:t>
            </a:r>
          </a:p>
        </p:txBody>
      </p:sp>
      <p:sp>
        <p:nvSpPr>
          <p:cNvPr id="5" name="Date Placeholder 4"/>
          <p:cNvSpPr>
            <a:spLocks noGrp="1"/>
          </p:cNvSpPr>
          <p:nvPr>
            <p:ph type="dt" sz="half" idx="10"/>
          </p:nvPr>
        </p:nvSpPr>
        <p:spPr>
          <a:xfrm>
            <a:off x="2670048" y="6356350"/>
            <a:ext cx="162763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D85AC8A2-C63C-49A4-89E9-2E4420D2ECA8}" type="datetimeFigureOut">
              <a:rPr lang="en-US" smtClean="0"/>
              <a:t>27/07/16</a:t>
            </a:fld>
            <a:endParaRPr lang="en-US"/>
          </a:p>
        </p:txBody>
      </p:sp>
      <p:sp>
        <p:nvSpPr>
          <p:cNvPr id="6" name="Footer Placeholder 5"/>
          <p:cNvSpPr>
            <a:spLocks noGrp="1"/>
          </p:cNvSpPr>
          <p:nvPr>
            <p:ph type="ftr" sz="quarter" idx="11"/>
          </p:nvPr>
        </p:nvSpPr>
        <p:spPr>
          <a:xfrm>
            <a:off x="242047" y="6356350"/>
            <a:ext cx="1892808"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38129"/>
            <a:ext cx="758952" cy="57607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74C7E049-B585-4EE6-96C0-EEB30EAA14F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Title 1"/>
          <p:cNvSpPr>
            <a:spLocks noGrp="1"/>
          </p:cNvSpPr>
          <p:nvPr>
            <p:ph type="title"/>
          </p:nvPr>
        </p:nvSpPr>
        <p:spPr>
          <a:xfrm>
            <a:off x="762000" y="4038600"/>
            <a:ext cx="7620000" cy="990600"/>
          </a:xfrm>
        </p:spPr>
        <p:txBody>
          <a:bodyPr vert="horz" lIns="91440" tIns="45720" rIns="91440" bIns="45720" rtlCol="0" anchor="b" anchorCtr="0">
            <a:normAutofit/>
          </a:bodyPr>
          <a:lstStyle>
            <a:lvl1pPr algn="ctr">
              <a:defRPr sz="3600" kern="1200">
                <a:solidFill>
                  <a:schemeClr val="bg2"/>
                </a:solidFill>
                <a:effectLst>
                  <a:outerShdw blurRad="63500" dir="2700000" algn="tl" rotWithShape="0">
                    <a:schemeClr val="tx1">
                      <a:alpha val="40000"/>
                    </a:schemeClr>
                  </a:outerShdw>
                </a:effectLst>
                <a:latin typeface="+mj-lt"/>
                <a:ea typeface="+mn-ea"/>
                <a:cs typeface="+mn-cs"/>
              </a:defRPr>
            </a:lvl1pPr>
          </a:lstStyle>
          <a:p>
            <a:pPr marL="0" lvl="0" indent="0" algn="l" defTabSz="914400" rtl="0" eaLnBrk="1" latinLnBrk="0" hangingPunct="1">
              <a:spcBef>
                <a:spcPts val="2000"/>
              </a:spcBef>
              <a:buFont typeface="Calisto MT" pitchFamily="18" charset="0"/>
              <a:buNone/>
            </a:pPr>
            <a:r>
              <a:rPr lang="en-GB" smtClean="0"/>
              <a:t>Click to edit Master title style</a:t>
            </a:r>
            <a:endParaRPr/>
          </a:p>
        </p:txBody>
      </p:sp>
      <p:sp>
        <p:nvSpPr>
          <p:cNvPr id="3" name="Picture Placeholder 2"/>
          <p:cNvSpPr>
            <a:spLocks noGrp="1"/>
          </p:cNvSpPr>
          <p:nvPr>
            <p:ph type="pic" idx="1"/>
          </p:nvPr>
        </p:nvSpPr>
        <p:spPr>
          <a:xfrm>
            <a:off x="342900" y="265176"/>
            <a:ext cx="8458200" cy="3697224"/>
          </a:xfrm>
          <a:solidFill>
            <a:schemeClr val="tx1">
              <a:lumMod val="50000"/>
            </a:schemeClr>
          </a:solidFill>
          <a:effectLst>
            <a:outerShdw blurRad="50800" dir="2700000" algn="tl" rotWithShape="0">
              <a:schemeClr val="tx1">
                <a:alpha val="40000"/>
              </a:schemeClr>
            </a:outerShdw>
          </a:effectLst>
        </p:spPr>
        <p:txBody>
          <a:bodyPr vert="horz" lIns="91440" tIns="45720" rIns="91440" bIns="45720" rtlCol="0">
            <a:normAutofit/>
          </a:bodyPr>
          <a:lstStyle>
            <a:lvl1pPr marL="0" indent="0" algn="ctr" defTabSz="914400" rtl="0" eaLnBrk="1" latinLnBrk="0" hangingPunct="1">
              <a:spcBef>
                <a:spcPts val="2000"/>
              </a:spcBef>
              <a:buFont typeface="Calisto MT" pitchFamily="18" charset="0"/>
              <a:buNone/>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762000" y="5042647"/>
            <a:ext cx="7620000" cy="1129553"/>
          </a:xfrm>
        </p:spPr>
        <p:txBody>
          <a:bodyPr>
            <a:normAutofit/>
          </a:bodyPr>
          <a:lstStyle>
            <a:lvl1pPr marL="0" indent="0" algn="ctr">
              <a:lnSpc>
                <a:spcPct val="110000"/>
              </a:lnSpc>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85AC8A2-C63C-49A4-89E9-2E4420D2ECA8}" type="datetimeFigureOut">
              <a:rPr lang="en-US" smtClean="0"/>
              <a:t>27/07/16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C7E049-B585-4EE6-96C0-EEB30EAA14FD}"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D85AC8A2-C63C-49A4-89E9-2E4420D2ECA8}" type="datetimeFigureOut">
              <a:rPr lang="en-US" smtClean="0"/>
              <a:t>27/07/16</a:t>
            </a:fld>
            <a:endParaRPr lang="en-US"/>
          </a:p>
        </p:txBody>
      </p:sp>
      <p:sp>
        <p:nvSpPr>
          <p:cNvPr id="4" name="Footer Placeholder 3"/>
          <p:cNvSpPr>
            <a:spLocks noGrp="1"/>
          </p:cNvSpPr>
          <p:nvPr>
            <p:ph type="ftr" sz="quarter" idx="11"/>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endParaRPr lang="en-US"/>
          </a:p>
        </p:txBody>
      </p:sp>
      <p:sp>
        <p:nvSpPr>
          <p:cNvPr id="5" name="Slide Number Placeholder 4"/>
          <p:cNvSpPr>
            <a:spLocks noGrp="1"/>
          </p:cNvSpPr>
          <p:nvPr>
            <p:ph type="sldNum" sz="quarter" idx="12"/>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74C7E049-B585-4EE6-96C0-EEB30EAA14FD}"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8" name="Picture 7"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D85AC8A2-C63C-49A4-89E9-2E4420D2ECA8}" type="datetimeFigureOut">
              <a:rPr lang="en-US" smtClean="0"/>
              <a:t>27/07/16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Overlay-FullBackground.jpg"/>
          <p:cNvPicPr>
            <a:picLocks noChangeAspect="1"/>
          </p:cNvPicPr>
          <p:nvPr/>
        </p:nvPicPr>
        <p:blipFill>
          <a:blip r:embed="rId2"/>
          <a:srcRect r="14719"/>
          <a:stretch>
            <a:fillRect/>
          </a:stretch>
        </p:blipFill>
        <p:spPr>
          <a:xfrm>
            <a:off x="0" y="4482"/>
            <a:ext cx="7798112" cy="6858000"/>
          </a:xfrm>
          <a:prstGeom prst="rect">
            <a:avLst/>
          </a:prstGeom>
          <a:noFill/>
          <a:ln>
            <a:noFill/>
          </a:ln>
        </p:spPr>
      </p:pic>
      <p:sp>
        <p:nvSpPr>
          <p:cNvPr id="2" name="Vertical Title 1"/>
          <p:cNvSpPr>
            <a:spLocks noGrp="1"/>
          </p:cNvSpPr>
          <p:nvPr>
            <p:ph type="title" orient="vert"/>
          </p:nvPr>
        </p:nvSpPr>
        <p:spPr>
          <a:xfrm>
            <a:off x="7848600" y="457200"/>
            <a:ext cx="1219200" cy="5668963"/>
          </a:xfrm>
        </p:spPr>
        <p:txBody>
          <a:bodyPr vert="eaVert">
            <a:normAutofit/>
          </a:bodyPr>
          <a:lstStyle/>
          <a:p>
            <a:r>
              <a:rPr lang="en-GB" smtClean="0"/>
              <a:t>Click to edit Master title style</a:t>
            </a:r>
            <a:endParaRPr/>
          </a:p>
        </p:txBody>
      </p:sp>
      <p:sp>
        <p:nvSpPr>
          <p:cNvPr id="3" name="Vertical Text Placeholder 2"/>
          <p:cNvSpPr>
            <a:spLocks noGrp="1"/>
          </p:cNvSpPr>
          <p:nvPr>
            <p:ph type="body" orient="vert" idx="1"/>
          </p:nvPr>
        </p:nvSpPr>
        <p:spPr>
          <a:xfrm>
            <a:off x="779462" y="457200"/>
            <a:ext cx="6383337" cy="5668963"/>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a:xfrm>
            <a:off x="7924800" y="6356350"/>
            <a:ext cx="1066800"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D85AC8A2-C63C-49A4-89E9-2E4420D2ECA8}" type="datetimeFigureOut">
              <a:rPr lang="en-US" smtClean="0"/>
              <a:t>27/07/16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a:t>
            </a:fld>
            <a:endParaRPr lang="en-US"/>
          </a:p>
        </p:txBody>
      </p:sp>
      <p:pic>
        <p:nvPicPr>
          <p:cNvPr id="10" name="Picture 9" descr="overlay-ruleShadow.png"/>
          <p:cNvPicPr>
            <a:picLocks noChangeAspect="1"/>
          </p:cNvPicPr>
          <p:nvPr/>
        </p:nvPicPr>
        <p:blipFill>
          <a:blip r:embed="rId3"/>
          <a:srcRect r="25031"/>
          <a:stretch>
            <a:fillRect/>
          </a:stretch>
        </p:blipFill>
        <p:spPr>
          <a:xfrm rot="5400000" flipH="1">
            <a:off x="4421262" y="3365075"/>
            <a:ext cx="6855164" cy="12501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7" name="Picture 6"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D85AC8A2-C63C-49A4-89E9-2E4420D2ECA8}" type="datetimeFigureOut">
              <a:rPr lang="en-US" smtClean="0"/>
              <a:t>27/07/16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789081"/>
            <a:ext cx="7583488" cy="1470025"/>
          </a:xfrm>
        </p:spPr>
        <p:txBody>
          <a:bodyPr anchor="ctr" anchorCtr="0"/>
          <a:lstStyle/>
          <a:p>
            <a:r>
              <a:rPr lang="en-GB" smtClean="0"/>
              <a:t>Click to edit Master title style</a:t>
            </a:r>
            <a:endParaRPr/>
          </a:p>
        </p:txBody>
      </p:sp>
      <p:sp>
        <p:nvSpPr>
          <p:cNvPr id="3" name="Subtitle 2"/>
          <p:cNvSpPr>
            <a:spLocks noGrp="1"/>
          </p:cNvSpPr>
          <p:nvPr>
            <p:ph type="subTitle" idx="1"/>
          </p:nvPr>
        </p:nvSpPr>
        <p:spPr>
          <a:xfrm>
            <a:off x="779463" y="4724400"/>
            <a:ext cx="7583487" cy="1385047"/>
          </a:xfrm>
        </p:spPr>
        <p:txBody>
          <a:bodyPr anchor="ctr" anchorCtr="0">
            <a:normAutofit/>
          </a:bodyPr>
          <a:lstStyle>
            <a:lvl1pPr marL="0" indent="0" algn="ctr">
              <a:spcBef>
                <a:spcPts val="3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D85AC8A2-C63C-49A4-89E9-2E4420D2ECA8}" type="datetimeFigureOut">
              <a:rPr lang="en-US" smtClean="0"/>
              <a:t>27/07/16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
        <p:nvSpPr>
          <p:cNvPr id="10" name="Picture Placeholder 9"/>
          <p:cNvSpPr>
            <a:spLocks noGrp="1"/>
          </p:cNvSpPr>
          <p:nvPr>
            <p:ph type="pic" sz="quarter" idx="13"/>
          </p:nvPr>
        </p:nvSpPr>
        <p:spPr>
          <a:xfrm>
            <a:off x="3677371" y="2564085"/>
            <a:ext cx="1789259" cy="1729830"/>
          </a:xfrm>
          <a:prstGeom prst="ellipse">
            <a:avLst/>
          </a:prstGeom>
          <a:noFill/>
          <a:ln w="127000">
            <a:solidFill>
              <a:schemeClr val="tx2"/>
            </a:solidFill>
          </a:ln>
          <a:effectLst>
            <a:innerShdw blurRad="101600" dist="76200" dir="13500000">
              <a:prstClr val="black">
                <a:alpha val="57000"/>
              </a:prstClr>
            </a:innerShdw>
          </a:effectLst>
        </p:spPr>
        <p:txBody>
          <a:bodyPr>
            <a:normAutofit/>
          </a:bodyPr>
          <a:lstStyle>
            <a:lvl1pPr marL="0" indent="0" algn="ctr">
              <a:buNone/>
              <a:defRPr sz="1600">
                <a:solidFill>
                  <a:schemeClr val="tx1"/>
                </a:solidFill>
              </a:defRPr>
            </a:lvl1pPr>
          </a:lstStyle>
          <a:p>
            <a:r>
              <a:rPr lang="en-GB"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4446984"/>
            <a:ext cx="9144000" cy="125016"/>
          </a:xfrm>
          <a:prstGeom prst="rect">
            <a:avLst/>
          </a:prstGeom>
        </p:spPr>
      </p:pic>
      <p:pic>
        <p:nvPicPr>
          <p:cNvPr id="7" name="Picture 6" descr="Overlay-FullBackground.jpg"/>
          <p:cNvPicPr>
            <a:picLocks noChangeAspect="1"/>
          </p:cNvPicPr>
          <p:nvPr/>
        </p:nvPicPr>
        <p:blipFill>
          <a:blip r:embed="rId3"/>
          <a:srcRect t="66667"/>
          <a:stretch>
            <a:fillRect/>
          </a:stretch>
        </p:blipFill>
        <p:spPr>
          <a:xfrm>
            <a:off x="0" y="4572000"/>
            <a:ext cx="9144000" cy="2286000"/>
          </a:xfrm>
          <a:prstGeom prst="rect">
            <a:avLst/>
          </a:prstGeom>
        </p:spPr>
      </p:pic>
      <p:sp>
        <p:nvSpPr>
          <p:cNvPr id="2" name="Title 1"/>
          <p:cNvSpPr>
            <a:spLocks noGrp="1"/>
          </p:cNvSpPr>
          <p:nvPr>
            <p:ph type="title"/>
          </p:nvPr>
        </p:nvSpPr>
        <p:spPr>
          <a:xfrm>
            <a:off x="779463" y="2971800"/>
            <a:ext cx="7583487"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779463" y="4724400"/>
            <a:ext cx="7583487" cy="1398494"/>
          </a:xfrm>
        </p:spPr>
        <p:txBody>
          <a:bodyPr vert="horz" lIns="91440" tIns="45720" rIns="91440" bIns="45720" rtlCol="0">
            <a:normAutofit/>
          </a:bodyPr>
          <a:lstStyle>
            <a:lvl1pPr marL="0" indent="0" algn="ctr" defTabSz="914400" rtl="0" eaLnBrk="1" latinLnBrk="0" hangingPunct="1">
              <a:spcBef>
                <a:spcPts val="300"/>
              </a:spcBef>
              <a:buFont typeface="Calisto MT" pitchFamily="18" charset="0"/>
              <a:buNone/>
              <a:defRPr sz="18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85AC8A2-C63C-49A4-89E9-2E4420D2ECA8}" type="datetimeFigureOut">
              <a:rPr lang="en-US" smtClean="0"/>
              <a:t>27/07/16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1" name="Picture 10"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p>
            <a:r>
              <a:rPr lang="en-GB" smtClean="0"/>
              <a:t>Click to edit Master title style</a:t>
            </a:r>
            <a:endParaRPr/>
          </a:p>
        </p:txBody>
      </p:sp>
      <p:sp>
        <p:nvSpPr>
          <p:cNvPr id="3" name="Content Placeholder 2"/>
          <p:cNvSpPr>
            <a:spLocks noGrp="1"/>
          </p:cNvSpPr>
          <p:nvPr>
            <p:ph sz="half" idx="1"/>
          </p:nvPr>
        </p:nvSpPr>
        <p:spPr>
          <a:xfrm>
            <a:off x="779463"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796791"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D85AC8A2-C63C-49A4-89E9-2E4420D2ECA8}" type="datetimeFigureOut">
              <a:rPr lang="en-US" smtClean="0"/>
              <a:t>27/07/16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C7E049-B585-4EE6-96C0-EEB30EAA14F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3" name="Picture 12"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779463"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779463"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796791"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96791"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D85AC8A2-C63C-49A4-89E9-2E4420D2ECA8}" type="datetimeFigureOut">
              <a:rPr lang="en-US" smtClean="0"/>
              <a:t>27/07/16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C7E049-B585-4EE6-96C0-EEB30EAA14F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D85AC8A2-C63C-49A4-89E9-2E4420D2ECA8}" type="datetimeFigureOut">
              <a:rPr lang="en-US" smtClean="0"/>
              <a:t>27/07/16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C7E049-B585-4EE6-96C0-EEB30EAA14FD}" type="slidenum">
              <a:rPr lang="en-US" smtClean="0"/>
              <a:t>‹#›</a:t>
            </a:fld>
            <a:endParaRPr lang="en-US"/>
          </a:p>
        </p:txBody>
      </p:sp>
      <p:pic>
        <p:nvPicPr>
          <p:cNvPr id="10" name="Picture 9" descr="Overlay-FullBackground.jpg"/>
          <p:cNvPicPr>
            <a:picLocks noChangeAspect="1"/>
          </p:cNvPicPr>
          <p:nvPr/>
        </p:nvPicPr>
        <p:blipFill>
          <a:blip r:embed="rId3"/>
          <a:srcRect t="21046"/>
          <a:stretch>
            <a:fillRect/>
          </a:stretch>
        </p:blipFill>
        <p:spPr>
          <a:xfrm>
            <a:off x="0" y="1447800"/>
            <a:ext cx="9144000" cy="54146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Date Placeholder 1"/>
          <p:cNvSpPr>
            <a:spLocks noGrp="1"/>
          </p:cNvSpPr>
          <p:nvPr>
            <p:ph type="dt" sz="half" idx="10"/>
          </p:nvPr>
        </p:nvSpPr>
        <p:spPr/>
        <p:txBody>
          <a:bodyPr/>
          <a:lstStyle/>
          <a:p>
            <a:fld id="{D85AC8A2-C63C-49A4-89E9-2E4420D2ECA8}" type="datetimeFigureOut">
              <a:rPr lang="en-US" smtClean="0"/>
              <a:t>27/07/16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C7E049-B585-4EE6-96C0-EEB30EAA14F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sp>
        <p:nvSpPr>
          <p:cNvPr id="2" name="Title 1"/>
          <p:cNvSpPr>
            <a:spLocks noGrp="1"/>
          </p:cNvSpPr>
          <p:nvPr>
            <p:ph type="title"/>
          </p:nvPr>
        </p:nvSpPr>
        <p:spPr>
          <a:xfrm>
            <a:off x="301752" y="273049"/>
            <a:ext cx="3962400" cy="1690221"/>
          </a:xfrm>
        </p:spPr>
        <p:txBody>
          <a:bodyPr vert="horz" lIns="91440" tIns="45720" rIns="91440" bIns="45720" rtlCol="0" anchor="b" anchorCtr="0">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GB" smtClean="0"/>
              <a:t>Click to edit Master title style</a:t>
            </a:r>
            <a:endParaRPr/>
          </a:p>
        </p:txBody>
      </p:sp>
      <p:sp>
        <p:nvSpPr>
          <p:cNvPr id="3" name="Content Placeholder 2"/>
          <p:cNvSpPr>
            <a:spLocks noGrp="1"/>
          </p:cNvSpPr>
          <p:nvPr>
            <p:ph idx="1"/>
          </p:nvPr>
        </p:nvSpPr>
        <p:spPr>
          <a:xfrm>
            <a:off x="4866401" y="273050"/>
            <a:ext cx="3959352" cy="585311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301752" y="1975104"/>
            <a:ext cx="3962400" cy="3200401"/>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defTabSz="914400" rtl="0" eaLnBrk="1" latinLnBrk="0" hangingPunct="1">
              <a:lnSpc>
                <a:spcPct val="110000"/>
              </a:lnSpc>
              <a:spcBef>
                <a:spcPts val="6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2667000" y="6356350"/>
            <a:ext cx="162261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D85AC8A2-C63C-49A4-89E9-2E4420D2ECA8}" type="datetimeFigureOut">
              <a:rPr lang="en-US" smtClean="0"/>
              <a:t>27/07/16</a:t>
            </a:fld>
            <a:endParaRPr lang="en-US"/>
          </a:p>
        </p:txBody>
      </p:sp>
      <p:sp>
        <p:nvSpPr>
          <p:cNvPr id="6" name="Footer Placeholder 5"/>
          <p:cNvSpPr>
            <a:spLocks noGrp="1"/>
          </p:cNvSpPr>
          <p:nvPr>
            <p:ph type="ftr" sz="quarter" idx="11"/>
          </p:nvPr>
        </p:nvSpPr>
        <p:spPr>
          <a:xfrm>
            <a:off x="242047" y="6356350"/>
            <a:ext cx="1891553"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48338"/>
            <a:ext cx="762000" cy="57626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74C7E049-B585-4EE6-96C0-EEB30EAA14FD}" type="slidenum">
              <a:rPr lang="en-US" smtClean="0"/>
              <a:t>‹#›</a:t>
            </a:fld>
            <a:endParaRPr lang="en-US"/>
          </a:p>
        </p:txBody>
      </p:sp>
      <p:pic>
        <p:nvPicPr>
          <p:cNvPr id="10" name="Picture 9"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62753"/>
            <a:ext cx="7583488" cy="1283167"/>
          </a:xfrm>
          <a:prstGeom prst="rect">
            <a:avLst/>
          </a:prstGeom>
        </p:spPr>
        <p:txBody>
          <a:bodyPr vert="horz" lIns="91440" tIns="45720" rIns="91440" bIns="45720" rtlCol="0" anchor="ctr">
            <a:noAutofit/>
          </a:bodyPr>
          <a:lstStyle/>
          <a:p>
            <a:r>
              <a:rPr lang="en-GB" smtClean="0"/>
              <a:t>Click to edit Master title style</a:t>
            </a:r>
            <a:endParaRPr/>
          </a:p>
        </p:txBody>
      </p:sp>
      <p:sp>
        <p:nvSpPr>
          <p:cNvPr id="3" name="Text Placeholder 2"/>
          <p:cNvSpPr>
            <a:spLocks noGrp="1"/>
          </p:cNvSpPr>
          <p:nvPr>
            <p:ph type="body" idx="1"/>
          </p:nvPr>
        </p:nvSpPr>
        <p:spPr>
          <a:xfrm>
            <a:off x="779463" y="1828800"/>
            <a:ext cx="7583488" cy="42973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6732494" y="6356350"/>
            <a:ext cx="2133600" cy="365125"/>
          </a:xfrm>
          <a:prstGeom prst="rect">
            <a:avLst/>
          </a:prstGeom>
        </p:spPr>
        <p:txBody>
          <a:bodyPr vert="horz" lIns="91440" tIns="45720" rIns="91440" bIns="45720" rtlCol="0" anchor="ctr"/>
          <a:lstStyle>
            <a:lvl1pPr algn="r">
              <a:defRPr sz="1200">
                <a:solidFill>
                  <a:schemeClr val="bg2"/>
                </a:solidFill>
                <a:effectLst>
                  <a:outerShdw blurRad="63500" dir="2700000" algn="tl" rotWithShape="0">
                    <a:schemeClr val="tx1">
                      <a:alpha val="40000"/>
                    </a:schemeClr>
                  </a:outerShdw>
                </a:effectLst>
              </a:defRPr>
            </a:lvl1pPr>
          </a:lstStyle>
          <a:p>
            <a:fld id="{D85AC8A2-C63C-49A4-89E9-2E4420D2ECA8}" type="datetimeFigureOut">
              <a:rPr lang="en-US" smtClean="0"/>
              <a:t>27/07/16</a:t>
            </a:fld>
            <a:endParaRPr lang="en-US"/>
          </a:p>
        </p:txBody>
      </p:sp>
      <p:sp>
        <p:nvSpPr>
          <p:cNvPr id="5" name="Footer Placeholder 4"/>
          <p:cNvSpPr>
            <a:spLocks noGrp="1"/>
          </p:cNvSpPr>
          <p:nvPr>
            <p:ph type="ftr" sz="quarter" idx="3"/>
          </p:nvPr>
        </p:nvSpPr>
        <p:spPr>
          <a:xfrm>
            <a:off x="242047" y="6356350"/>
            <a:ext cx="2895600" cy="365125"/>
          </a:xfrm>
          <a:prstGeom prst="rect">
            <a:avLst/>
          </a:prstGeom>
        </p:spPr>
        <p:txBody>
          <a:bodyPr vert="horz" lIns="91440" tIns="45720" rIns="91440" bIns="45720" rtlCol="0" anchor="ctr"/>
          <a:lstStyle>
            <a:lvl1pPr algn="l">
              <a:defRPr sz="1200">
                <a:solidFill>
                  <a:schemeClr val="bg2"/>
                </a:solidFill>
                <a:effectLst>
                  <a:outerShdw blurRad="63500" dir="2700000" algn="tl" rotWithShape="0">
                    <a:schemeClr val="tx1">
                      <a:alpha val="40000"/>
                    </a:schemeClr>
                  </a:outerShdw>
                </a:effectLst>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bg2"/>
                </a:solidFill>
                <a:effectLst>
                  <a:outerShdw blurRad="63500" dir="2700000" algn="tl" rotWithShape="0">
                    <a:schemeClr val="tx1">
                      <a:alpha val="40000"/>
                    </a:schemeClr>
                  </a:outerShdw>
                </a:effectLst>
              </a:defRPr>
            </a:lvl1pPr>
          </a:lstStyle>
          <a:p>
            <a:fld id="{74C7E049-B585-4EE6-96C0-EEB30EAA14FD}"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p:titleStyle>
    <p:bodyStyle>
      <a:lvl1pPr marL="282575" indent="-282575" algn="l" defTabSz="914400" rtl="0" eaLnBrk="1" latinLnBrk="0" hangingPunct="1">
        <a:spcBef>
          <a:spcPts val="2000"/>
        </a:spcBef>
        <a:buFont typeface="Calisto MT" pitchFamily="18" charset="0"/>
        <a:buChar char="•"/>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577850" indent="-295275" algn="l" defTabSz="914400" rtl="0" eaLnBrk="1" latinLnBrk="0" hangingPunct="1">
        <a:spcBef>
          <a:spcPts val="600"/>
        </a:spcBef>
        <a:buClr>
          <a:schemeClr val="bg2">
            <a:lumMod val="60000"/>
            <a:lumOff val="40000"/>
          </a:schemeClr>
        </a:buClr>
        <a:buFont typeface="Calisto MT" pitchFamily="18" charset="0"/>
        <a:buChar char="•"/>
        <a:defRPr sz="2200" kern="1200">
          <a:solidFill>
            <a:schemeClr val="bg2"/>
          </a:solidFill>
          <a:effectLst>
            <a:outerShdw blurRad="63500" dir="2700000" algn="tl" rotWithShape="0">
              <a:schemeClr val="tx1">
                <a:alpha val="40000"/>
              </a:schemeClr>
            </a:outerShdw>
          </a:effectLst>
          <a:latin typeface="+mn-lt"/>
          <a:ea typeface="+mn-ea"/>
          <a:cs typeface="+mn-cs"/>
        </a:defRPr>
      </a:lvl2pPr>
      <a:lvl3pPr marL="860425" indent="-282575" algn="l" defTabSz="914400" rtl="0" eaLnBrk="1" latinLnBrk="0" hangingPunct="1">
        <a:spcBef>
          <a:spcPts val="600"/>
        </a:spcBef>
        <a:buFont typeface="Calisto MT" pitchFamily="18" charset="0"/>
        <a:buChar char="•"/>
        <a:defRPr sz="2000" kern="1200">
          <a:solidFill>
            <a:schemeClr val="bg2"/>
          </a:solidFill>
          <a:effectLst>
            <a:outerShdw blurRad="63500" dir="2700000" algn="tl" rotWithShape="0">
              <a:schemeClr val="tx1">
                <a:alpha val="40000"/>
              </a:schemeClr>
            </a:outerShdw>
          </a:effectLst>
          <a:latin typeface="+mn-lt"/>
          <a:ea typeface="+mn-ea"/>
          <a:cs typeface="+mn-cs"/>
        </a:defRPr>
      </a:lvl3pPr>
      <a:lvl4pPr marL="1143000" indent="-282575" algn="l" defTabSz="914400" rtl="0" eaLnBrk="1" latinLnBrk="0" hangingPunct="1">
        <a:spcBef>
          <a:spcPts val="600"/>
        </a:spcBef>
        <a:buClr>
          <a:schemeClr val="bg2">
            <a:lumMod val="60000"/>
            <a:lumOff val="40000"/>
          </a:schemeClr>
        </a:buClr>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4pPr>
      <a:lvl5pPr marL="1425575" indent="-282575" algn="l" defTabSz="914400" rtl="0" eaLnBrk="1" latinLnBrk="0" hangingPunct="1">
        <a:spcBef>
          <a:spcPts val="600"/>
        </a:spcBef>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5pPr>
      <a:lvl6pPr marL="1711325" indent="-280988"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6pPr>
      <a:lvl7pPr marL="2000250" indent="-280988" algn="l" defTabSz="914400" rtl="0" eaLnBrk="1" latinLnBrk="0" hangingPunct="1">
        <a:spcBef>
          <a:spcPct val="20000"/>
        </a:spcBef>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7pPr>
      <a:lvl8pPr marL="2290763" indent="-280988"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8pPr>
      <a:lvl9pPr marL="2571750" indent="-280988" algn="l" defTabSz="914400" rtl="0" eaLnBrk="1" latinLnBrk="0" hangingPunct="1">
        <a:spcBef>
          <a:spcPct val="20000"/>
        </a:spcBef>
        <a:buFont typeface="Arial" pitchFamily="34" charset="0"/>
        <a:buChar char="•"/>
        <a:defRPr lang="en-US" sz="1800" kern="1200" dirty="0">
          <a:solidFill>
            <a:schemeClr val="bg2"/>
          </a:solidFill>
          <a:effectLst>
            <a:outerShdw blurRad="63500" dir="2700000" algn="tl" rotWithShape="0">
              <a:schemeClr val="tx1">
                <a:alpha val="40000"/>
              </a:scheme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9463" y="460115"/>
            <a:ext cx="7583488" cy="2928358"/>
          </a:xfrm>
        </p:spPr>
        <p:txBody>
          <a:bodyPr/>
          <a:lstStyle/>
          <a:p>
            <a:r>
              <a:rPr lang="en-US" sz="4000" dirty="0" smtClean="0"/>
              <a:t>We don’t buy crime: measuring public confidence in policing</a:t>
            </a:r>
            <a:endParaRPr lang="en-US" sz="4000" dirty="0"/>
          </a:p>
        </p:txBody>
      </p:sp>
      <p:sp>
        <p:nvSpPr>
          <p:cNvPr id="3" name="Subtitle 2"/>
          <p:cNvSpPr>
            <a:spLocks noGrp="1"/>
          </p:cNvSpPr>
          <p:nvPr>
            <p:ph type="subTitle" idx="1"/>
          </p:nvPr>
        </p:nvSpPr>
        <p:spPr/>
        <p:txBody>
          <a:bodyPr>
            <a:normAutofit lnSpcReduction="10000"/>
          </a:bodyPr>
          <a:lstStyle/>
          <a:p>
            <a:pPr algn="r"/>
            <a:r>
              <a:rPr lang="en-US" b="1" dirty="0" smtClean="0"/>
              <a:t>Professor Jacqueline Hodgson</a:t>
            </a:r>
          </a:p>
          <a:p>
            <a:pPr algn="r"/>
            <a:r>
              <a:rPr lang="en-US" dirty="0" smtClean="0"/>
              <a:t>Co-Director, Centre for Operational Policing Research</a:t>
            </a:r>
          </a:p>
          <a:p>
            <a:pPr algn="r"/>
            <a:r>
              <a:rPr lang="en-US" dirty="0" smtClean="0"/>
              <a:t>Director, Criminal Justice Centre</a:t>
            </a:r>
          </a:p>
          <a:p>
            <a:pPr algn="r"/>
            <a:endParaRPr lang="en-US" dirty="0" smtClean="0"/>
          </a:p>
          <a:p>
            <a:pPr algn="r"/>
            <a:r>
              <a:rPr lang="en-US" dirty="0" smtClean="0"/>
              <a:t>School of Law, University of Warwick</a:t>
            </a:r>
            <a:endParaRPr lang="en-US" dirty="0"/>
          </a:p>
        </p:txBody>
      </p:sp>
    </p:spTree>
    <p:extLst>
      <p:ext uri="{BB962C8B-B14F-4D97-AF65-F5344CB8AC3E}">
        <p14:creationId xmlns:p14="http://schemas.microsoft.com/office/powerpoint/2010/main" val="12325775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Crime victims</a:t>
            </a:r>
            <a:endParaRPr lang="en-US" dirty="0"/>
          </a:p>
        </p:txBody>
      </p:sp>
      <p:sp>
        <p:nvSpPr>
          <p:cNvPr id="3" name="Content Placeholder 2"/>
          <p:cNvSpPr>
            <a:spLocks noGrp="1"/>
          </p:cNvSpPr>
          <p:nvPr>
            <p:ph idx="1"/>
          </p:nvPr>
        </p:nvSpPr>
        <p:spPr>
          <a:xfrm>
            <a:off x="779463" y="1828800"/>
            <a:ext cx="7583488" cy="4833652"/>
          </a:xfrm>
        </p:spPr>
        <p:txBody>
          <a:bodyPr>
            <a:normAutofit fontScale="85000" lnSpcReduction="20000"/>
          </a:bodyPr>
          <a:lstStyle/>
          <a:p>
            <a:pPr marL="0" indent="0">
              <a:buNone/>
            </a:pPr>
            <a:r>
              <a:rPr lang="en-US" sz="2000" b="1" dirty="0"/>
              <a:t>We are now going to ask you about things that may have happened over the last </a:t>
            </a:r>
            <a:r>
              <a:rPr lang="en-US" sz="2000" b="1" dirty="0" smtClean="0"/>
              <a:t>12 months</a:t>
            </a:r>
            <a:r>
              <a:rPr lang="en-US" sz="2000" b="1" dirty="0"/>
              <a:t>, that is since November last year, in which you may have been the victim </a:t>
            </a:r>
            <a:r>
              <a:rPr lang="en-US" sz="2000" b="1" dirty="0" smtClean="0"/>
              <a:t>of a </a:t>
            </a:r>
            <a:r>
              <a:rPr lang="en-US" sz="2000" b="1" dirty="0"/>
              <a:t>crime or offence. We are only concerned with incidents that have happened </a:t>
            </a:r>
            <a:r>
              <a:rPr lang="en-US" sz="2000" b="1" dirty="0" smtClean="0"/>
              <a:t>to you </a:t>
            </a:r>
            <a:r>
              <a:rPr lang="en-US" sz="2000" b="1" dirty="0"/>
              <a:t>personally or to other people who are members of your household.</a:t>
            </a:r>
          </a:p>
          <a:p>
            <a:pPr marL="0" indent="0">
              <a:buNone/>
            </a:pPr>
            <a:r>
              <a:rPr lang="en-US" sz="2000" b="1" dirty="0"/>
              <a:t>We don't just want to know about serious incidents – we want to know about </a:t>
            </a:r>
            <a:r>
              <a:rPr lang="en-US" sz="2000" b="1" dirty="0" smtClean="0"/>
              <a:t>small things </a:t>
            </a:r>
            <a:r>
              <a:rPr lang="en-US" sz="2000" b="1" dirty="0"/>
              <a:t>too.</a:t>
            </a:r>
          </a:p>
          <a:p>
            <a:pPr marL="0" indent="0">
              <a:buNone/>
            </a:pPr>
            <a:r>
              <a:rPr lang="en-US" sz="2000" b="1" dirty="0"/>
              <a:t>Have you been the victim of a crime or offence? </a:t>
            </a:r>
            <a:r>
              <a:rPr lang="en-US" sz="2000" dirty="0"/>
              <a:t>Yes </a:t>
            </a:r>
            <a:r>
              <a:rPr lang="en-US" sz="2000" dirty="0" smtClean="0"/>
              <a:t>No</a:t>
            </a:r>
          </a:p>
          <a:p>
            <a:pPr marL="0" indent="0">
              <a:buNone/>
            </a:pPr>
            <a:r>
              <a:rPr lang="en-US" sz="2000" b="1" dirty="0"/>
              <a:t>Did the police come to know about the matter? </a:t>
            </a:r>
            <a:r>
              <a:rPr lang="en-US" sz="2000" dirty="0"/>
              <a:t>Yes No</a:t>
            </a:r>
          </a:p>
          <a:p>
            <a:pPr marL="0" indent="0">
              <a:buNone/>
            </a:pPr>
            <a:r>
              <a:rPr lang="en-US" sz="2000" b="1" dirty="0"/>
              <a:t>Do you think the police treated you fairly? </a:t>
            </a:r>
            <a:r>
              <a:rPr lang="en-US" sz="2000" dirty="0" smtClean="0"/>
              <a:t>Yes/ </a:t>
            </a:r>
            <a:r>
              <a:rPr lang="en-US" sz="2000" dirty="0"/>
              <a:t>Not entirely </a:t>
            </a:r>
            <a:r>
              <a:rPr lang="en-US" sz="2000" dirty="0" smtClean="0"/>
              <a:t>/Not </a:t>
            </a:r>
            <a:r>
              <a:rPr lang="en-US" sz="2000" dirty="0"/>
              <a:t>at all</a:t>
            </a:r>
          </a:p>
          <a:p>
            <a:pPr marL="0" indent="0">
              <a:buNone/>
            </a:pPr>
            <a:r>
              <a:rPr lang="en-US" sz="2000" b="1" dirty="0"/>
              <a:t>Did the police treat you with respect? </a:t>
            </a:r>
            <a:r>
              <a:rPr lang="en-US" sz="2000" dirty="0"/>
              <a:t>Yes </a:t>
            </a:r>
            <a:r>
              <a:rPr lang="en-US" sz="2000" dirty="0" smtClean="0"/>
              <a:t>/Not </a:t>
            </a:r>
            <a:r>
              <a:rPr lang="en-US" sz="2000" dirty="0"/>
              <a:t>entirely </a:t>
            </a:r>
            <a:r>
              <a:rPr lang="en-US" sz="2000" dirty="0" smtClean="0"/>
              <a:t>/Not </a:t>
            </a:r>
            <a:r>
              <a:rPr lang="en-US" sz="2000" dirty="0"/>
              <a:t>at all</a:t>
            </a:r>
          </a:p>
          <a:p>
            <a:pPr marL="0" indent="0">
              <a:buNone/>
            </a:pPr>
            <a:r>
              <a:rPr lang="en-US" sz="2000" b="1" dirty="0"/>
              <a:t>Overall, were you / the victim satisfied or dissatisfied with the way the </a:t>
            </a:r>
            <a:r>
              <a:rPr lang="en-US" sz="2000" b="1" dirty="0" smtClean="0"/>
              <a:t>police handled </a:t>
            </a:r>
            <a:r>
              <a:rPr lang="en-US" sz="2000" b="1" dirty="0"/>
              <a:t>this matter?</a:t>
            </a:r>
          </a:p>
          <a:p>
            <a:pPr marL="0" indent="0">
              <a:buNone/>
            </a:pPr>
            <a:r>
              <a:rPr lang="en-US" sz="2000" dirty="0" smtClean="0"/>
              <a:t>Very satisfied/A </a:t>
            </a:r>
            <a:r>
              <a:rPr lang="en-US" sz="2000" dirty="0"/>
              <a:t>bit </a:t>
            </a:r>
            <a:r>
              <a:rPr lang="en-US" sz="2000" dirty="0" smtClean="0"/>
              <a:t>satisfied/A </a:t>
            </a:r>
            <a:r>
              <a:rPr lang="en-US" sz="2000" dirty="0"/>
              <a:t>bit </a:t>
            </a:r>
            <a:r>
              <a:rPr lang="en-US" sz="2000" dirty="0" smtClean="0"/>
              <a:t>dissatisfied/Very dissatisfied/Too early </a:t>
            </a:r>
            <a:r>
              <a:rPr lang="en-US" sz="2000" dirty="0"/>
              <a:t>to say</a:t>
            </a:r>
          </a:p>
        </p:txBody>
      </p:sp>
    </p:spTree>
    <p:extLst>
      <p:ext uri="{BB962C8B-B14F-4D97-AF65-F5344CB8AC3E}">
        <p14:creationId xmlns:p14="http://schemas.microsoft.com/office/powerpoint/2010/main" val="16426566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Victims of crime: satisfaction with the police</a:t>
            </a:r>
            <a:endParaRPr lang="en-US" sz="3200" dirty="0"/>
          </a:p>
        </p:txBody>
      </p:sp>
      <p:sp>
        <p:nvSpPr>
          <p:cNvPr id="3" name="Content Placeholder 2"/>
          <p:cNvSpPr>
            <a:spLocks noGrp="1"/>
          </p:cNvSpPr>
          <p:nvPr>
            <p:ph idx="1"/>
          </p:nvPr>
        </p:nvSpPr>
        <p:spPr/>
        <p:txBody>
          <a:bodyPr>
            <a:normAutofit lnSpcReduction="10000"/>
          </a:bodyPr>
          <a:lstStyle/>
          <a:p>
            <a:r>
              <a:rPr lang="en-US" dirty="0" smtClean="0"/>
              <a:t>Victims of crime had less confidence in the police, were less satisfied with the police and were more fearful of crime. </a:t>
            </a:r>
          </a:p>
          <a:p>
            <a:r>
              <a:rPr lang="en-US" dirty="0" smtClean="0"/>
              <a:t>Perhaps unsurprising, but of some concern that victims of crime do not have a positive experience of the police. </a:t>
            </a:r>
          </a:p>
          <a:p>
            <a:r>
              <a:rPr lang="en-US" dirty="0" smtClean="0"/>
              <a:t>Comments suggested inadequate response to reported crime</a:t>
            </a:r>
          </a:p>
          <a:p>
            <a:r>
              <a:rPr lang="en-US" dirty="0" smtClean="0"/>
              <a:t>Will be interesting to see if this changes in second wave, after interventions</a:t>
            </a:r>
          </a:p>
        </p:txBody>
      </p:sp>
    </p:spTree>
    <p:extLst>
      <p:ext uri="{BB962C8B-B14F-4D97-AF65-F5344CB8AC3E}">
        <p14:creationId xmlns:p14="http://schemas.microsoft.com/office/powerpoint/2010/main" val="2686880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891" y="62753"/>
            <a:ext cx="8050060" cy="1648871"/>
          </a:xfrm>
        </p:spPr>
        <p:txBody>
          <a:bodyPr/>
          <a:lstStyle/>
          <a:p>
            <a:r>
              <a:rPr lang="en-GB" sz="2400" dirty="0" smtClean="0">
                <a:effectLst/>
              </a:rPr>
              <a:t>Average </a:t>
            </a:r>
            <a:r>
              <a:rPr lang="en-GB" sz="2400" dirty="0">
                <a:effectLst/>
              </a:rPr>
              <a:t>scores on indices of confidence with police, satisfaction with police and fear of crime according to the victim status</a:t>
            </a:r>
            <a:r>
              <a:rPr lang="en-GB" sz="2400" dirty="0" smtClean="0">
                <a:effectLst/>
              </a:rPr>
              <a:t>..</a:t>
            </a:r>
            <a:r>
              <a:rPr lang="en-GB" sz="2400" dirty="0">
                <a:effectLst/>
              </a:rPr>
              <a:t/>
            </a:r>
            <a:br>
              <a:rPr lang="en-GB" sz="2400" dirty="0">
                <a:effectLst/>
              </a:rPr>
            </a:br>
            <a:endParaRPr lang="en-US" sz="2400" dirty="0"/>
          </a:p>
        </p:txBody>
      </p:sp>
      <p:pic>
        <p:nvPicPr>
          <p:cNvPr id="6" name="Content Placeholder 5"/>
          <p:cNvPicPr>
            <a:picLocks noGrp="1"/>
          </p:cNvPicPr>
          <p:nvPr>
            <p:ph idx="1"/>
          </p:nvPr>
        </p:nvPicPr>
        <p:blipFill rotWithShape="1">
          <a:blip r:embed="rId2">
            <a:extLst>
              <a:ext uri="{28A0092B-C50C-407E-A947-70E740481C1C}">
                <a14:useLocalDpi xmlns:a14="http://schemas.microsoft.com/office/drawing/2010/main" val="0"/>
              </a:ext>
            </a:extLst>
          </a:blip>
          <a:srcRect t="11018" b="11018"/>
          <a:stretch/>
        </p:blipFill>
        <p:spPr bwMode="auto">
          <a:xfrm>
            <a:off x="779463" y="1828800"/>
            <a:ext cx="7583488" cy="479684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907218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Average victim satisfaction according to treatment received (fair or with respect) by the police</a:t>
            </a:r>
            <a:endParaRPr lang="en-US" sz="2800" dirty="0"/>
          </a:p>
        </p:txBody>
      </p:sp>
      <p:sp>
        <p:nvSpPr>
          <p:cNvPr id="3" name="Content Placeholder 2"/>
          <p:cNvSpPr>
            <a:spLocks noGrp="1"/>
          </p:cNvSpPr>
          <p:nvPr>
            <p:ph idx="1"/>
          </p:nvPr>
        </p:nvSpPr>
        <p:spPr>
          <a:xfrm>
            <a:off x="779463" y="1610400"/>
            <a:ext cx="7583488" cy="4515764"/>
          </a:xfrm>
        </p:spPr>
        <p:txBody>
          <a:bodyPr/>
          <a:lstStyle/>
          <a:p>
            <a:pPr marL="0" indent="0">
              <a:buNone/>
            </a:pPr>
            <a:r>
              <a:rPr lang="en-US" sz="1800" dirty="0"/>
              <a:t>We know from the work of Tom Tyler et al, that the way that police treat individuals has a major impact on their perception of the fairness and legitimacy of police actions. </a:t>
            </a:r>
            <a:r>
              <a:rPr lang="en-US" sz="1800" dirty="0" smtClean="0"/>
              <a:t>(Their work has </a:t>
            </a:r>
            <a:r>
              <a:rPr lang="en-US" sz="1800" dirty="0" err="1" smtClean="0"/>
              <a:t>centred</a:t>
            </a:r>
            <a:r>
              <a:rPr lang="en-US" sz="1800" dirty="0" smtClean="0"/>
              <a:t> on suspects).Victims </a:t>
            </a:r>
            <a:r>
              <a:rPr lang="en-US" sz="1800" dirty="0"/>
              <a:t>of crime who felt they were not treated fairly or with respect were most dissatisfied </a:t>
            </a:r>
            <a:r>
              <a:rPr lang="en-US" sz="1800" dirty="0" smtClean="0"/>
              <a:t>with </a:t>
            </a:r>
            <a:r>
              <a:rPr lang="en-US" sz="1800" dirty="0"/>
              <a:t>the police.</a:t>
            </a:r>
          </a:p>
          <a:p>
            <a:endParaRPr lang="en-US" dirty="0"/>
          </a:p>
        </p:txBody>
      </p:sp>
      <p:pic>
        <p:nvPicPr>
          <p:cNvPr id="4" name="Picture 3"/>
          <p:cNvPicPr/>
          <p:nvPr/>
        </p:nvPicPr>
        <p:blipFill rotWithShape="1">
          <a:blip r:embed="rId2">
            <a:extLst>
              <a:ext uri="{28A0092B-C50C-407E-A947-70E740481C1C}">
                <a14:useLocalDpi xmlns:a14="http://schemas.microsoft.com/office/drawing/2010/main" val="0"/>
              </a:ext>
            </a:extLst>
          </a:blip>
          <a:srcRect b="14991"/>
          <a:stretch/>
        </p:blipFill>
        <p:spPr bwMode="auto">
          <a:xfrm>
            <a:off x="1328933" y="3294416"/>
            <a:ext cx="6106821" cy="344165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339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Patterns across sites</a:t>
            </a:r>
            <a:endParaRPr lang="en-US" dirty="0"/>
          </a:p>
        </p:txBody>
      </p:sp>
      <p:sp>
        <p:nvSpPr>
          <p:cNvPr id="3" name="Content Placeholder 2"/>
          <p:cNvSpPr>
            <a:spLocks noGrp="1"/>
          </p:cNvSpPr>
          <p:nvPr>
            <p:ph idx="1"/>
          </p:nvPr>
        </p:nvSpPr>
        <p:spPr>
          <a:xfrm>
            <a:off x="779463" y="1828800"/>
            <a:ext cx="7583488" cy="4870461"/>
          </a:xfrm>
        </p:spPr>
        <p:txBody>
          <a:bodyPr>
            <a:normAutofit fontScale="92500" lnSpcReduction="10000"/>
          </a:bodyPr>
          <a:lstStyle/>
          <a:p>
            <a:r>
              <a:rPr lang="en-US" dirty="0" smtClean="0"/>
              <a:t>Site </a:t>
            </a:r>
            <a:r>
              <a:rPr lang="en-US" b="1" dirty="0" smtClean="0"/>
              <a:t>A</a:t>
            </a:r>
            <a:r>
              <a:rPr lang="en-US" dirty="0" smtClean="0"/>
              <a:t> had:</a:t>
            </a:r>
            <a:br>
              <a:rPr lang="en-US" dirty="0" smtClean="0"/>
            </a:br>
            <a:r>
              <a:rPr lang="en-US" dirty="0" smtClean="0"/>
              <a:t>- the LEAST confidence in police</a:t>
            </a:r>
            <a:br>
              <a:rPr lang="en-US" dirty="0" smtClean="0"/>
            </a:br>
            <a:r>
              <a:rPr lang="en-US" dirty="0" smtClean="0"/>
              <a:t>- the HIGHEST LEVEL OF DISAGREEMENT with the statement that “the police are dealing with things that matter to people in this community” and “the police can be relied upon to be there when you need them” and “the police can be trusted to make decisions that are right for this </a:t>
            </a:r>
            <a:r>
              <a:rPr lang="en-US" dirty="0" err="1" smtClean="0"/>
              <a:t>neighbourhood</a:t>
            </a:r>
            <a:r>
              <a:rPr lang="en-US" dirty="0" smtClean="0"/>
              <a:t>”</a:t>
            </a:r>
            <a:br>
              <a:rPr lang="en-US" dirty="0" smtClean="0"/>
            </a:br>
            <a:r>
              <a:rPr lang="en-US" dirty="0" smtClean="0"/>
              <a:t>It had the lowest levels of fear of serious crime</a:t>
            </a:r>
          </a:p>
          <a:p>
            <a:r>
              <a:rPr lang="en-US" dirty="0" smtClean="0"/>
              <a:t>Sites </a:t>
            </a:r>
            <a:r>
              <a:rPr lang="en-US" b="1" dirty="0" smtClean="0"/>
              <a:t>C</a:t>
            </a:r>
            <a:r>
              <a:rPr lang="en-US" dirty="0" smtClean="0"/>
              <a:t> and </a:t>
            </a:r>
            <a:r>
              <a:rPr lang="en-US" b="1" dirty="0" smtClean="0"/>
              <a:t>D</a:t>
            </a:r>
            <a:r>
              <a:rPr lang="en-US" dirty="0" smtClean="0"/>
              <a:t> were the reverse, being consistently positive despite having a higher fear of crime than site </a:t>
            </a:r>
            <a:r>
              <a:rPr lang="en-US" b="1" dirty="0" smtClean="0"/>
              <a:t>A</a:t>
            </a:r>
            <a:r>
              <a:rPr lang="en-US" dirty="0" smtClean="0"/>
              <a:t>.</a:t>
            </a:r>
          </a:p>
          <a:p>
            <a:r>
              <a:rPr lang="en-US" dirty="0" smtClean="0"/>
              <a:t>Sites </a:t>
            </a:r>
            <a:r>
              <a:rPr lang="en-US" b="1" dirty="0"/>
              <a:t>A</a:t>
            </a:r>
            <a:r>
              <a:rPr lang="en-US" b="1" dirty="0" smtClean="0"/>
              <a:t>, C </a:t>
            </a:r>
            <a:r>
              <a:rPr lang="en-US" dirty="0" smtClean="0"/>
              <a:t>&amp; </a:t>
            </a:r>
            <a:r>
              <a:rPr lang="en-US" b="1" dirty="0" smtClean="0"/>
              <a:t>D </a:t>
            </a:r>
            <a:r>
              <a:rPr lang="en-US" dirty="0" smtClean="0"/>
              <a:t>did not report high level of crime problems.  Site </a:t>
            </a:r>
            <a:r>
              <a:rPr lang="en-US" b="1" dirty="0" smtClean="0"/>
              <a:t>E </a:t>
            </a:r>
            <a:r>
              <a:rPr lang="en-US" dirty="0" smtClean="0"/>
              <a:t> had the highest levels of problem crime, notably drugs, but also high levels of police confidence/satisfaction.</a:t>
            </a:r>
          </a:p>
          <a:p>
            <a:endParaRPr lang="en-US" dirty="0"/>
          </a:p>
        </p:txBody>
      </p:sp>
    </p:spTree>
    <p:extLst>
      <p:ext uri="{BB962C8B-B14F-4D97-AF65-F5344CB8AC3E}">
        <p14:creationId xmlns:p14="http://schemas.microsoft.com/office/powerpoint/2010/main" val="30460614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Confidence &amp; visibility</a:t>
            </a:r>
            <a:endParaRPr lang="en-US" dirty="0"/>
          </a:p>
        </p:txBody>
      </p:sp>
      <p:sp>
        <p:nvSpPr>
          <p:cNvPr id="3" name="Content Placeholder 2"/>
          <p:cNvSpPr>
            <a:spLocks noGrp="1"/>
          </p:cNvSpPr>
          <p:nvPr>
            <p:ph idx="1"/>
          </p:nvPr>
        </p:nvSpPr>
        <p:spPr>
          <a:xfrm>
            <a:off x="779463" y="1828800"/>
            <a:ext cx="7583488" cy="4852056"/>
          </a:xfrm>
        </p:spPr>
        <p:txBody>
          <a:bodyPr>
            <a:normAutofit/>
          </a:bodyPr>
          <a:lstStyle/>
          <a:p>
            <a:pPr marL="0" indent="0">
              <a:buNone/>
            </a:pPr>
            <a:r>
              <a:rPr lang="en-GB" dirty="0" smtClean="0">
                <a:effectLst/>
              </a:rPr>
              <a:t>“What </a:t>
            </a:r>
            <a:r>
              <a:rPr lang="en-GB" dirty="0">
                <a:effectLst/>
              </a:rPr>
              <a:t>policing?? I would imagine we can only respond to our views based on when there were police here. A survey on 'policing' seems rather futile in an area which effectively has no obvious policing</a:t>
            </a:r>
            <a:r>
              <a:rPr lang="en-GB" dirty="0" smtClean="0">
                <a:effectLst/>
              </a:rPr>
              <a:t>.” [Site </a:t>
            </a:r>
            <a:r>
              <a:rPr lang="en-GB" b="1" dirty="0" smtClean="0">
                <a:effectLst/>
              </a:rPr>
              <a:t>A</a:t>
            </a:r>
            <a:r>
              <a:rPr lang="en-GB" dirty="0" smtClean="0">
                <a:effectLst/>
              </a:rPr>
              <a:t>]</a:t>
            </a:r>
            <a:endParaRPr lang="en-GB" dirty="0">
              <a:effectLst/>
            </a:endParaRPr>
          </a:p>
          <a:p>
            <a:pPr marL="0" indent="0">
              <a:buNone/>
            </a:pPr>
            <a:r>
              <a:rPr lang="en-GB" dirty="0">
                <a:effectLst/>
              </a:rPr>
              <a:t>C</a:t>
            </a:r>
            <a:r>
              <a:rPr lang="en-GB" dirty="0" smtClean="0">
                <a:effectLst/>
              </a:rPr>
              <a:t>oncerns </a:t>
            </a:r>
            <a:r>
              <a:rPr lang="en-GB" dirty="0">
                <a:effectLst/>
              </a:rPr>
              <a:t>on this issue </a:t>
            </a:r>
            <a:r>
              <a:rPr lang="en-GB" dirty="0" smtClean="0">
                <a:effectLst/>
              </a:rPr>
              <a:t>were </a:t>
            </a:r>
            <a:r>
              <a:rPr lang="en-GB" dirty="0">
                <a:effectLst/>
              </a:rPr>
              <a:t>recorded across the sites. </a:t>
            </a:r>
            <a:r>
              <a:rPr lang="en-GB" dirty="0" smtClean="0">
                <a:effectLst/>
              </a:rPr>
              <a:t/>
            </a:r>
            <a:br>
              <a:rPr lang="en-GB" dirty="0" smtClean="0">
                <a:effectLst/>
              </a:rPr>
            </a:br>
            <a:r>
              <a:rPr lang="en-GB" dirty="0" smtClean="0">
                <a:effectLst/>
              </a:rPr>
              <a:t>3 </a:t>
            </a:r>
            <a:r>
              <a:rPr lang="en-GB" dirty="0">
                <a:effectLst/>
              </a:rPr>
              <a:t>strands of </a:t>
            </a:r>
            <a:r>
              <a:rPr lang="en-GB" dirty="0" smtClean="0">
                <a:effectLst/>
              </a:rPr>
              <a:t>argument</a:t>
            </a:r>
            <a:br>
              <a:rPr lang="en-GB" dirty="0" smtClean="0">
                <a:effectLst/>
              </a:rPr>
            </a:br>
            <a:r>
              <a:rPr lang="en-GB" dirty="0" smtClean="0">
                <a:effectLst/>
              </a:rPr>
              <a:t>1</a:t>
            </a:r>
            <a:r>
              <a:rPr lang="en-GB" dirty="0">
                <a:effectLst/>
              </a:rPr>
              <a:t>) </a:t>
            </a:r>
            <a:r>
              <a:rPr lang="en-GB" dirty="0" smtClean="0">
                <a:effectLst/>
              </a:rPr>
              <a:t>there is no </a:t>
            </a:r>
            <a:r>
              <a:rPr lang="en-GB" dirty="0">
                <a:effectLst/>
              </a:rPr>
              <a:t>police </a:t>
            </a:r>
            <a:r>
              <a:rPr lang="en-GB" dirty="0" smtClean="0">
                <a:effectLst/>
              </a:rPr>
              <a:t>presence </a:t>
            </a:r>
            <a:br>
              <a:rPr lang="en-GB" dirty="0" smtClean="0">
                <a:effectLst/>
              </a:rPr>
            </a:br>
            <a:r>
              <a:rPr lang="en-GB" dirty="0" smtClean="0">
                <a:effectLst/>
              </a:rPr>
              <a:t>2</a:t>
            </a:r>
            <a:r>
              <a:rPr lang="en-GB" dirty="0">
                <a:effectLst/>
              </a:rPr>
              <a:t>) what presence there is is limited and ineffective </a:t>
            </a:r>
            <a:br>
              <a:rPr lang="en-GB" dirty="0">
                <a:effectLst/>
              </a:rPr>
            </a:br>
            <a:r>
              <a:rPr lang="en-GB" dirty="0" smtClean="0">
                <a:effectLst/>
              </a:rPr>
              <a:t>3</a:t>
            </a:r>
            <a:r>
              <a:rPr lang="en-GB" dirty="0">
                <a:effectLst/>
              </a:rPr>
              <a:t>) this has caused a disconnect between the community and the police that has had a detrimental impact on policing and crime in the area.</a:t>
            </a:r>
          </a:p>
          <a:p>
            <a:endParaRPr lang="en-US" dirty="0"/>
          </a:p>
        </p:txBody>
      </p:sp>
    </p:spTree>
    <p:extLst>
      <p:ext uri="{BB962C8B-B14F-4D97-AF65-F5344CB8AC3E}">
        <p14:creationId xmlns:p14="http://schemas.microsoft.com/office/powerpoint/2010/main" val="35115610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Most common words in respondents’ comments</a:t>
            </a:r>
            <a:endParaRPr lang="en-US" sz="3200" dirty="0"/>
          </a:p>
        </p:txBody>
      </p:sp>
      <p:sp>
        <p:nvSpPr>
          <p:cNvPr id="3" name="Content Placeholder 2"/>
          <p:cNvSpPr>
            <a:spLocks noGrp="1"/>
          </p:cNvSpPr>
          <p:nvPr>
            <p:ph idx="1"/>
          </p:nvPr>
        </p:nvSpPr>
        <p:spPr/>
        <p:txBody>
          <a:bodyPr/>
          <a:lstStyle/>
          <a:p>
            <a:pPr marL="0" indent="0">
              <a:buNone/>
            </a:pPr>
            <a:endParaRPr lang="en-US" dirty="0"/>
          </a:p>
        </p:txBody>
      </p:sp>
      <p:pic>
        <p:nvPicPr>
          <p:cNvPr id="4" name="Picture 3"/>
          <p:cNvPicPr/>
          <p:nvPr/>
        </p:nvPicPr>
        <p:blipFill>
          <a:blip r:embed="rId2" cstate="print"/>
          <a:stretch>
            <a:fillRect/>
          </a:stretch>
        </p:blipFill>
        <p:spPr>
          <a:xfrm>
            <a:off x="2471868" y="2065375"/>
            <a:ext cx="4181660" cy="3686050"/>
          </a:xfrm>
          <a:prstGeom prst="rect">
            <a:avLst/>
          </a:prstGeom>
        </p:spPr>
      </p:pic>
    </p:spTree>
    <p:extLst>
      <p:ext uri="{BB962C8B-B14F-4D97-AF65-F5344CB8AC3E}">
        <p14:creationId xmlns:p14="http://schemas.microsoft.com/office/powerpoint/2010/main" val="1715588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copr</a:t>
            </a:r>
            <a:endParaRPr lang="en-US" dirty="0"/>
          </a:p>
        </p:txBody>
      </p:sp>
      <p:pic>
        <p:nvPicPr>
          <p:cNvPr id="4" name="Content Placeholder 3"/>
          <p:cNvPicPr>
            <a:picLocks noGrp="1" noChangeAspect="1"/>
          </p:cNvPicPr>
          <p:nvPr>
            <p:ph idx="1"/>
          </p:nvPr>
        </p:nvPicPr>
        <p:blipFill>
          <a:blip r:embed="rId2"/>
          <a:srcRect t="7201" b="7201"/>
          <a:stretch>
            <a:fillRect/>
          </a:stretch>
        </p:blipFill>
        <p:spPr>
          <a:xfrm>
            <a:off x="135275" y="1545982"/>
            <a:ext cx="8874949" cy="5312017"/>
          </a:xfrm>
        </p:spPr>
      </p:pic>
    </p:spTree>
    <p:extLst>
      <p:ext uri="{BB962C8B-B14F-4D97-AF65-F5344CB8AC3E}">
        <p14:creationId xmlns:p14="http://schemas.microsoft.com/office/powerpoint/2010/main" val="31385155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do</a:t>
            </a:r>
            <a:endParaRPr lang="en-US" dirty="0"/>
          </a:p>
        </p:txBody>
      </p:sp>
      <p:sp>
        <p:nvSpPr>
          <p:cNvPr id="3" name="Content Placeholder 2"/>
          <p:cNvSpPr>
            <a:spLocks noGrp="1"/>
          </p:cNvSpPr>
          <p:nvPr>
            <p:ph idx="1"/>
          </p:nvPr>
        </p:nvSpPr>
        <p:spPr>
          <a:xfrm>
            <a:off x="779463" y="1828800"/>
            <a:ext cx="7583488" cy="4750831"/>
          </a:xfrm>
        </p:spPr>
        <p:txBody>
          <a:bodyPr>
            <a:normAutofit fontScale="85000" lnSpcReduction="20000"/>
          </a:bodyPr>
          <a:lstStyle/>
          <a:p>
            <a:r>
              <a:rPr lang="en-US" dirty="0"/>
              <a:t>I</a:t>
            </a:r>
            <a:r>
              <a:rPr lang="en-US" dirty="0" smtClean="0"/>
              <a:t>nterdisciplinary, Cross-Faculty Centre (Law, Psychology and WBS, WMG)</a:t>
            </a:r>
          </a:p>
          <a:p>
            <a:r>
              <a:rPr lang="en-US" dirty="0" smtClean="0"/>
              <a:t>Conducting several research projects in collaboration with police force areas</a:t>
            </a:r>
          </a:p>
          <a:p>
            <a:r>
              <a:rPr lang="en-US" dirty="0" smtClean="0"/>
              <a:t>Having an individual officer involved in the research design and operation is </a:t>
            </a:r>
            <a:r>
              <a:rPr lang="en-US" b="1" dirty="0" smtClean="0"/>
              <a:t>vital</a:t>
            </a:r>
            <a:r>
              <a:rPr lang="en-US" dirty="0" smtClean="0"/>
              <a:t> to the success of a project. Advising on where and how to best obtain data and sorting out the day-to-day tasks </a:t>
            </a:r>
            <a:r>
              <a:rPr lang="en-US" dirty="0" err="1" smtClean="0"/>
              <a:t>eg</a:t>
            </a:r>
            <a:r>
              <a:rPr lang="en-US" dirty="0" smtClean="0"/>
              <a:t> DCI Tom Harding (assisted by Mick Simpson) has driven the </a:t>
            </a:r>
            <a:r>
              <a:rPr lang="en-US" dirty="0" err="1" smtClean="0"/>
              <a:t>Smartwater</a:t>
            </a:r>
            <a:r>
              <a:rPr lang="en-US" dirty="0" smtClean="0"/>
              <a:t> project forward on the policing side</a:t>
            </a:r>
          </a:p>
          <a:p>
            <a:r>
              <a:rPr lang="en-US" dirty="0" smtClean="0"/>
              <a:t>Doctoral students </a:t>
            </a:r>
          </a:p>
          <a:p>
            <a:r>
              <a:rPr lang="en-US" dirty="0" smtClean="0"/>
              <a:t>Workshops and seminars (academic and practitioner)</a:t>
            </a:r>
          </a:p>
          <a:p>
            <a:r>
              <a:rPr lang="en-US" dirty="0" smtClean="0"/>
              <a:t>Aim to build strong links with police and bring different disciplinary perspectives to bear on projects</a:t>
            </a:r>
          </a:p>
          <a:p>
            <a:endParaRPr lang="en-US" dirty="0"/>
          </a:p>
        </p:txBody>
      </p:sp>
    </p:spTree>
    <p:extLst>
      <p:ext uri="{BB962C8B-B14F-4D97-AF65-F5344CB8AC3E}">
        <p14:creationId xmlns:p14="http://schemas.microsoft.com/office/powerpoint/2010/main" val="983634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don’t buy crime</a:t>
            </a:r>
            <a:endParaRPr lang="en-US" dirty="0"/>
          </a:p>
        </p:txBody>
      </p:sp>
      <p:sp>
        <p:nvSpPr>
          <p:cNvPr id="3" name="Content Placeholder 2"/>
          <p:cNvSpPr>
            <a:spLocks noGrp="1"/>
          </p:cNvSpPr>
          <p:nvPr>
            <p:ph idx="1"/>
          </p:nvPr>
        </p:nvSpPr>
        <p:spPr>
          <a:xfrm>
            <a:off x="779463" y="1828800"/>
            <a:ext cx="7583488" cy="4898067"/>
          </a:xfrm>
        </p:spPr>
        <p:txBody>
          <a:bodyPr>
            <a:normAutofit fontScale="92500" lnSpcReduction="20000"/>
          </a:bodyPr>
          <a:lstStyle/>
          <a:p>
            <a:r>
              <a:rPr lang="en-US" dirty="0" smtClean="0"/>
              <a:t>An example of a small scale project involving Law and Psychology researchers and Warwickshire &amp; West Mercia Police (</a:t>
            </a:r>
            <a:r>
              <a:rPr lang="en-US" b="1" dirty="0" smtClean="0"/>
              <a:t>Warwick: </a:t>
            </a:r>
            <a:r>
              <a:rPr lang="en-US" dirty="0" smtClean="0"/>
              <a:t>Me+ Kim Wade, Neil Stewart, Kevin Hearty &amp; </a:t>
            </a:r>
            <a:r>
              <a:rPr lang="en-US" dirty="0" err="1" smtClean="0"/>
              <a:t>Edika</a:t>
            </a:r>
            <a:r>
              <a:rPr lang="en-US" dirty="0" smtClean="0"/>
              <a:t> </a:t>
            </a:r>
            <a:r>
              <a:rPr lang="en-US" dirty="0" err="1" smtClean="0"/>
              <a:t>Quispe</a:t>
            </a:r>
            <a:r>
              <a:rPr lang="en-US" dirty="0" smtClean="0"/>
              <a:t> </a:t>
            </a:r>
            <a:r>
              <a:rPr lang="en-US" dirty="0" err="1" smtClean="0"/>
              <a:t>Torreblanca</a:t>
            </a:r>
            <a:r>
              <a:rPr lang="en-US" dirty="0"/>
              <a:t> </a:t>
            </a:r>
            <a:r>
              <a:rPr lang="en-US" dirty="0" smtClean="0"/>
              <a:t>+ student assistance from both </a:t>
            </a:r>
            <a:r>
              <a:rPr lang="en-US" dirty="0" err="1" smtClean="0"/>
              <a:t>depts</a:t>
            </a:r>
            <a:r>
              <a:rPr lang="en-US" dirty="0" smtClean="0"/>
              <a:t> </a:t>
            </a:r>
            <a:r>
              <a:rPr lang="en-US" b="1" dirty="0" smtClean="0"/>
              <a:t>West Mercia/Warwickshire: </a:t>
            </a:r>
            <a:r>
              <a:rPr lang="en-US" dirty="0" smtClean="0"/>
              <a:t>DCI Tom Harding)</a:t>
            </a:r>
          </a:p>
          <a:p>
            <a:r>
              <a:rPr lang="en-US" dirty="0" smtClean="0"/>
              <a:t>To evaluate the impact of </a:t>
            </a:r>
            <a:r>
              <a:rPr lang="en-US" dirty="0" err="1" smtClean="0"/>
              <a:t>Smartwater</a:t>
            </a:r>
            <a:r>
              <a:rPr lang="en-US" dirty="0" smtClean="0"/>
              <a:t> technology and other crime prevention interventions on public confidence in and satisfaction with police</a:t>
            </a:r>
          </a:p>
          <a:p>
            <a:r>
              <a:rPr lang="en-US" dirty="0" smtClean="0"/>
              <a:t>Public confidence always important, but doubly so given financial cuts and need to ensure interventions are effective and so good use of resources</a:t>
            </a:r>
          </a:p>
          <a:p>
            <a:r>
              <a:rPr lang="en-US" dirty="0" smtClean="0"/>
              <a:t>Funded by the Economic and Social Research Council’s Impact Acceleration Account</a:t>
            </a:r>
            <a:endParaRPr lang="en-US" dirty="0"/>
          </a:p>
        </p:txBody>
      </p:sp>
    </p:spTree>
    <p:extLst>
      <p:ext uri="{BB962C8B-B14F-4D97-AF65-F5344CB8AC3E}">
        <p14:creationId xmlns:p14="http://schemas.microsoft.com/office/powerpoint/2010/main" val="589970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research</a:t>
            </a:r>
            <a:endParaRPr lang="en-US" dirty="0"/>
          </a:p>
        </p:txBody>
      </p:sp>
      <p:sp>
        <p:nvSpPr>
          <p:cNvPr id="3" name="Content Placeholder 2"/>
          <p:cNvSpPr>
            <a:spLocks noGrp="1"/>
          </p:cNvSpPr>
          <p:nvPr>
            <p:ph idx="1"/>
          </p:nvPr>
        </p:nvSpPr>
        <p:spPr>
          <a:xfrm>
            <a:off x="779463" y="1828800"/>
            <a:ext cx="7583488" cy="4852056"/>
          </a:xfrm>
        </p:spPr>
        <p:txBody>
          <a:bodyPr>
            <a:normAutofit lnSpcReduction="10000"/>
          </a:bodyPr>
          <a:lstStyle/>
          <a:p>
            <a:r>
              <a:rPr lang="en-US" dirty="0" smtClean="0"/>
              <a:t>5 sites with different levels of intervention</a:t>
            </a:r>
            <a:endParaRPr lang="en-US" dirty="0"/>
          </a:p>
          <a:p>
            <a:r>
              <a:rPr lang="en-US" dirty="0" smtClean="0"/>
              <a:t>Initial survey before any intervention; second wave 4-6 weeks after intervention; third wave 6 months after intervention</a:t>
            </a:r>
          </a:p>
          <a:p>
            <a:r>
              <a:rPr lang="en-US" dirty="0" smtClean="0"/>
              <a:t>FGI with residents from each site after second wave. Recruited from those providing email contact and indicating willingness to participate on their survey responses</a:t>
            </a:r>
          </a:p>
          <a:p>
            <a:r>
              <a:rPr lang="en-US" dirty="0" smtClean="0"/>
              <a:t>FGI with prolific offenders after second wave</a:t>
            </a:r>
          </a:p>
          <a:p>
            <a:r>
              <a:rPr lang="en-US" dirty="0" smtClean="0"/>
              <a:t>Modest financial incentive – prize draw for surveys; travel for FGIs</a:t>
            </a:r>
          </a:p>
        </p:txBody>
      </p:sp>
    </p:spTree>
    <p:extLst>
      <p:ext uri="{BB962C8B-B14F-4D97-AF65-F5344CB8AC3E}">
        <p14:creationId xmlns:p14="http://schemas.microsoft.com/office/powerpoint/2010/main" val="1767702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Questionnaires</a:t>
            </a:r>
            <a:endParaRPr lang="en-US" dirty="0"/>
          </a:p>
        </p:txBody>
      </p:sp>
      <p:sp>
        <p:nvSpPr>
          <p:cNvPr id="3" name="Content Placeholder 2"/>
          <p:cNvSpPr>
            <a:spLocks noGrp="1"/>
          </p:cNvSpPr>
          <p:nvPr>
            <p:ph idx="1"/>
          </p:nvPr>
        </p:nvSpPr>
        <p:spPr/>
        <p:txBody>
          <a:bodyPr>
            <a:normAutofit lnSpcReduction="10000"/>
          </a:bodyPr>
          <a:lstStyle/>
          <a:p>
            <a:r>
              <a:rPr lang="en-US" dirty="0" smtClean="0"/>
              <a:t>Survey questions similar to British Crime Survey/Crime Survey for E&amp;W to allow for wider contextual comparison. </a:t>
            </a:r>
          </a:p>
          <a:p>
            <a:r>
              <a:rPr lang="en-US" dirty="0" smtClean="0"/>
              <a:t>Access to existing data on public confidence in West Mercia/Warwickshire to provide some baseline data</a:t>
            </a:r>
          </a:p>
          <a:p>
            <a:r>
              <a:rPr lang="en-US" dirty="0" smtClean="0"/>
              <a:t>Preliminary analysis of survey question responses and the </a:t>
            </a:r>
            <a:r>
              <a:rPr lang="en-US" dirty="0" err="1" smtClean="0"/>
              <a:t>freetext</a:t>
            </a:r>
            <a:r>
              <a:rPr lang="en-US" dirty="0" smtClean="0"/>
              <a:t> comments – compare within and across sites</a:t>
            </a:r>
          </a:p>
          <a:p>
            <a:r>
              <a:rPr lang="en-US" dirty="0" smtClean="0"/>
              <a:t>Response rate of 10-14% (still coming in), 5,000+ surveys</a:t>
            </a:r>
            <a:endParaRPr lang="en-US" dirty="0"/>
          </a:p>
        </p:txBody>
      </p:sp>
    </p:spTree>
    <p:extLst>
      <p:ext uri="{BB962C8B-B14F-4D97-AF65-F5344CB8AC3E}">
        <p14:creationId xmlns:p14="http://schemas.microsoft.com/office/powerpoint/2010/main" val="3694778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we ask? Fear of crime</a:t>
            </a:r>
            <a:endParaRPr lang="en-US" dirty="0"/>
          </a:p>
        </p:txBody>
      </p:sp>
      <p:sp>
        <p:nvSpPr>
          <p:cNvPr id="3" name="Content Placeholder 2"/>
          <p:cNvSpPr>
            <a:spLocks noGrp="1"/>
          </p:cNvSpPr>
          <p:nvPr>
            <p:ph idx="1"/>
          </p:nvPr>
        </p:nvSpPr>
        <p:spPr>
          <a:xfrm>
            <a:off x="779463" y="1828800"/>
            <a:ext cx="7583488" cy="4769236"/>
          </a:xfrm>
        </p:spPr>
        <p:txBody>
          <a:bodyPr>
            <a:normAutofit fontScale="92500" lnSpcReduction="10000"/>
          </a:bodyPr>
          <a:lstStyle/>
          <a:p>
            <a:pPr marL="0" indent="0">
              <a:buNone/>
            </a:pPr>
            <a:r>
              <a:rPr lang="en-US" b="1" dirty="0"/>
              <a:t>Most of us worry at some time or other about being the victim of a crime. </a:t>
            </a:r>
            <a:r>
              <a:rPr lang="en-US" b="1" dirty="0" smtClean="0"/>
              <a:t>How worried </a:t>
            </a:r>
            <a:r>
              <a:rPr lang="en-US" b="1" dirty="0"/>
              <a:t>you are about the following? (Please circle)</a:t>
            </a:r>
          </a:p>
          <a:p>
            <a:pPr marL="0" indent="0">
              <a:buNone/>
            </a:pPr>
            <a:r>
              <a:rPr lang="en-US" b="1" dirty="0"/>
              <a:t>1 = Very worried 2 = Fairly worried 3 = Not very worried 4 = Not at all </a:t>
            </a:r>
            <a:r>
              <a:rPr lang="en-US" b="1" dirty="0" smtClean="0"/>
              <a:t>worried</a:t>
            </a:r>
            <a:br>
              <a:rPr lang="en-US" b="1" dirty="0" smtClean="0"/>
            </a:br>
            <a:r>
              <a:rPr lang="en-US" b="1" dirty="0" smtClean="0"/>
              <a:t/>
            </a:r>
            <a:br>
              <a:rPr lang="en-US" b="1" dirty="0" smtClean="0"/>
            </a:br>
            <a:r>
              <a:rPr lang="en-US" dirty="0" smtClean="0"/>
              <a:t>having </a:t>
            </a:r>
            <a:r>
              <a:rPr lang="en-US" dirty="0"/>
              <a:t>your home broken into and </a:t>
            </a:r>
            <a:r>
              <a:rPr lang="en-US" dirty="0" smtClean="0"/>
              <a:t>something stolen?</a:t>
            </a:r>
            <a:r>
              <a:rPr lang="da-DK" dirty="0" smtClean="0"/>
              <a:t> .</a:t>
            </a:r>
            <a:r>
              <a:rPr lang="da-DK" dirty="0"/>
              <a:t>..</a:t>
            </a:r>
            <a:r>
              <a:rPr lang="da-DK" dirty="0" err="1"/>
              <a:t>being</a:t>
            </a:r>
            <a:r>
              <a:rPr lang="da-DK" dirty="0"/>
              <a:t> </a:t>
            </a:r>
            <a:r>
              <a:rPr lang="da-DK" dirty="0" err="1"/>
              <a:t>mugged</a:t>
            </a:r>
            <a:r>
              <a:rPr lang="da-DK" dirty="0"/>
              <a:t> and </a:t>
            </a:r>
            <a:r>
              <a:rPr lang="da-DK" dirty="0" err="1"/>
              <a:t>robbed</a:t>
            </a:r>
            <a:r>
              <a:rPr lang="da-DK" dirty="0"/>
              <a:t>? </a:t>
            </a:r>
            <a:r>
              <a:rPr lang="da-DK" dirty="0" smtClean="0"/>
              <a:t>.</a:t>
            </a:r>
            <a:r>
              <a:rPr lang="da-DK" dirty="0"/>
              <a:t>..</a:t>
            </a:r>
            <a:r>
              <a:rPr lang="da-DK" dirty="0" err="1"/>
              <a:t>having</a:t>
            </a:r>
            <a:r>
              <a:rPr lang="da-DK" dirty="0"/>
              <a:t> </a:t>
            </a:r>
            <a:r>
              <a:rPr lang="da-DK" dirty="0" err="1"/>
              <a:t>things</a:t>
            </a:r>
            <a:r>
              <a:rPr lang="da-DK" dirty="0"/>
              <a:t> stolen from </a:t>
            </a:r>
            <a:r>
              <a:rPr lang="da-DK" dirty="0" err="1" smtClean="0"/>
              <a:t>your</a:t>
            </a:r>
            <a:r>
              <a:rPr lang="da-DK" dirty="0"/>
              <a:t> </a:t>
            </a:r>
            <a:r>
              <a:rPr lang="da-DK" dirty="0" err="1" smtClean="0"/>
              <a:t>car</a:t>
            </a:r>
            <a:r>
              <a:rPr lang="da-DK" dirty="0"/>
              <a:t>? </a:t>
            </a:r>
            <a:r>
              <a:rPr lang="en-US" dirty="0" smtClean="0"/>
              <a:t>.</a:t>
            </a:r>
            <a:r>
              <a:rPr lang="en-US" dirty="0"/>
              <a:t>..being raped? </a:t>
            </a:r>
            <a:r>
              <a:rPr lang="en-US" dirty="0" smtClean="0"/>
              <a:t>.</a:t>
            </a:r>
            <a:r>
              <a:rPr lang="en-US" dirty="0"/>
              <a:t>..being physically attacked </a:t>
            </a:r>
            <a:r>
              <a:rPr lang="en-US" dirty="0" smtClean="0"/>
              <a:t>by strangers?.</a:t>
            </a:r>
            <a:r>
              <a:rPr lang="en-US" dirty="0"/>
              <a:t>..being subject to a physical attack because of your </a:t>
            </a:r>
            <a:r>
              <a:rPr lang="en-US" dirty="0" smtClean="0"/>
              <a:t>skin </a:t>
            </a:r>
            <a:r>
              <a:rPr lang="en-US" dirty="0" err="1" smtClean="0"/>
              <a:t>colour</a:t>
            </a:r>
            <a:r>
              <a:rPr lang="en-US" dirty="0"/>
              <a:t>, ethnic origin or religion</a:t>
            </a:r>
            <a:r>
              <a:rPr lang="en-US" dirty="0" smtClean="0"/>
              <a:t>?</a:t>
            </a:r>
            <a:r>
              <a:rPr lang="da-DK" dirty="0" smtClean="0"/>
              <a:t>.</a:t>
            </a:r>
            <a:r>
              <a:rPr lang="da-DK" dirty="0"/>
              <a:t>..</a:t>
            </a:r>
            <a:r>
              <a:rPr lang="da-DK" dirty="0" err="1"/>
              <a:t>having</a:t>
            </a:r>
            <a:r>
              <a:rPr lang="da-DK" dirty="0"/>
              <a:t> </a:t>
            </a:r>
            <a:r>
              <a:rPr lang="da-DK" dirty="0" err="1"/>
              <a:t>your</a:t>
            </a:r>
            <a:r>
              <a:rPr lang="da-DK" dirty="0"/>
              <a:t> </a:t>
            </a:r>
            <a:r>
              <a:rPr lang="da-DK" dirty="0" err="1"/>
              <a:t>personal</a:t>
            </a:r>
            <a:r>
              <a:rPr lang="da-DK" dirty="0"/>
              <a:t> items stolen from </a:t>
            </a:r>
            <a:r>
              <a:rPr lang="da-DK" dirty="0" err="1"/>
              <a:t>you</a:t>
            </a:r>
            <a:r>
              <a:rPr lang="da-DK" dirty="0"/>
              <a:t> </a:t>
            </a:r>
            <a:r>
              <a:rPr lang="da-DK" dirty="0" err="1"/>
              <a:t>while</a:t>
            </a:r>
            <a:r>
              <a:rPr lang="da-DK" dirty="0"/>
              <a:t> </a:t>
            </a:r>
            <a:r>
              <a:rPr lang="da-DK" dirty="0" err="1" smtClean="0"/>
              <a:t>you</a:t>
            </a:r>
            <a:r>
              <a:rPr lang="da-DK" dirty="0"/>
              <a:t> </a:t>
            </a:r>
            <a:r>
              <a:rPr lang="da-DK" dirty="0" err="1" smtClean="0"/>
              <a:t>are</a:t>
            </a:r>
            <a:r>
              <a:rPr lang="da-DK" dirty="0" smtClean="0"/>
              <a:t> </a:t>
            </a:r>
            <a:r>
              <a:rPr lang="da-DK" dirty="0"/>
              <a:t>out and </a:t>
            </a:r>
            <a:r>
              <a:rPr lang="da-DK" dirty="0" err="1"/>
              <a:t>about</a:t>
            </a:r>
            <a:r>
              <a:rPr lang="da-DK" dirty="0" smtClean="0"/>
              <a:t>?.</a:t>
            </a:r>
            <a:r>
              <a:rPr lang="da-DK" dirty="0"/>
              <a:t>..</a:t>
            </a:r>
            <a:r>
              <a:rPr lang="da-DK" dirty="0" err="1"/>
              <a:t>having</a:t>
            </a:r>
            <a:r>
              <a:rPr lang="da-DK" dirty="0"/>
              <a:t> </a:t>
            </a:r>
            <a:r>
              <a:rPr lang="da-DK" dirty="0" err="1"/>
              <a:t>things</a:t>
            </a:r>
            <a:r>
              <a:rPr lang="da-DK" dirty="0"/>
              <a:t> stolen from </a:t>
            </a:r>
            <a:r>
              <a:rPr lang="da-DK" dirty="0" err="1"/>
              <a:t>outside</a:t>
            </a:r>
            <a:r>
              <a:rPr lang="da-DK" dirty="0"/>
              <a:t> </a:t>
            </a:r>
            <a:r>
              <a:rPr lang="da-DK" dirty="0" err="1"/>
              <a:t>your</a:t>
            </a:r>
            <a:r>
              <a:rPr lang="da-DK" dirty="0"/>
              <a:t> </a:t>
            </a:r>
            <a:r>
              <a:rPr lang="da-DK" dirty="0" err="1"/>
              <a:t>home</a:t>
            </a:r>
            <a:r>
              <a:rPr lang="da-DK" dirty="0"/>
              <a:t> (e.g.</a:t>
            </a:r>
            <a:r>
              <a:rPr lang="da-DK" dirty="0" smtClean="0"/>
              <a:t>,</a:t>
            </a:r>
            <a:r>
              <a:rPr lang="da-DK" dirty="0" err="1" smtClean="0"/>
              <a:t>shed</a:t>
            </a:r>
            <a:r>
              <a:rPr lang="da-DK" dirty="0"/>
              <a:t>, garden, </a:t>
            </a:r>
            <a:r>
              <a:rPr lang="da-DK" dirty="0" err="1"/>
              <a:t>communal</a:t>
            </a:r>
            <a:r>
              <a:rPr lang="da-DK" dirty="0"/>
              <a:t> </a:t>
            </a:r>
            <a:r>
              <a:rPr lang="da-DK" dirty="0" err="1"/>
              <a:t>area</a:t>
            </a:r>
            <a:r>
              <a:rPr lang="da-DK" dirty="0"/>
              <a:t>)?</a:t>
            </a:r>
            <a:endParaRPr lang="en-US" dirty="0"/>
          </a:p>
        </p:txBody>
      </p:sp>
    </p:spTree>
    <p:extLst>
      <p:ext uri="{BB962C8B-B14F-4D97-AF65-F5344CB8AC3E}">
        <p14:creationId xmlns:p14="http://schemas.microsoft.com/office/powerpoint/2010/main" val="10641938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Policing</a:t>
            </a:r>
            <a:endParaRPr lang="en-US" dirty="0"/>
          </a:p>
        </p:txBody>
      </p:sp>
      <p:sp>
        <p:nvSpPr>
          <p:cNvPr id="3" name="Content Placeholder 2"/>
          <p:cNvSpPr>
            <a:spLocks noGrp="1"/>
          </p:cNvSpPr>
          <p:nvPr>
            <p:ph idx="1"/>
          </p:nvPr>
        </p:nvSpPr>
        <p:spPr>
          <a:xfrm>
            <a:off x="779463" y="1828800"/>
            <a:ext cx="7583488" cy="4815247"/>
          </a:xfrm>
        </p:spPr>
        <p:txBody>
          <a:bodyPr>
            <a:normAutofit/>
          </a:bodyPr>
          <a:lstStyle/>
          <a:p>
            <a:pPr marL="0" indent="0">
              <a:buNone/>
            </a:pPr>
            <a:r>
              <a:rPr lang="en-US" sz="2000" b="1" dirty="0" smtClean="0"/>
              <a:t>We </a:t>
            </a:r>
            <a:r>
              <a:rPr lang="en-US" sz="2000" b="1" dirty="0"/>
              <a:t>would like to ask you what you think about the police in your area. You </a:t>
            </a:r>
            <a:r>
              <a:rPr lang="en-US" sz="2000" b="1" dirty="0" smtClean="0"/>
              <a:t>don’t need </a:t>
            </a:r>
            <a:r>
              <a:rPr lang="en-US" sz="2000" b="1" dirty="0"/>
              <a:t>to have actually had contact with the police to answer these questions, we </a:t>
            </a:r>
            <a:r>
              <a:rPr lang="en-US" sz="2000" b="1" dirty="0" smtClean="0"/>
              <a:t>are just </a:t>
            </a:r>
            <a:r>
              <a:rPr lang="en-US" sz="2000" b="1" dirty="0"/>
              <a:t>interested in your general opinion about the police in this area</a:t>
            </a:r>
            <a:r>
              <a:rPr lang="en-US" sz="2000" b="1" dirty="0" smtClean="0"/>
              <a:t>.</a:t>
            </a:r>
            <a:br>
              <a:rPr lang="en-US" sz="2000" b="1" dirty="0" smtClean="0"/>
            </a:br>
            <a:endParaRPr lang="en-US" sz="2000" b="1" dirty="0" smtClean="0"/>
          </a:p>
          <a:p>
            <a:pPr marL="0" indent="0">
              <a:buNone/>
            </a:pPr>
            <a:r>
              <a:rPr lang="en-US" sz="2000" dirty="0" smtClean="0"/>
              <a:t>They </a:t>
            </a:r>
            <a:r>
              <a:rPr lang="en-US" sz="2000" dirty="0"/>
              <a:t>(the police in this area) can be relied </a:t>
            </a:r>
            <a:r>
              <a:rPr lang="en-US" sz="2000" dirty="0" smtClean="0"/>
              <a:t>on to </a:t>
            </a:r>
            <a:r>
              <a:rPr lang="en-US" sz="2000" dirty="0"/>
              <a:t>be there when you need </a:t>
            </a:r>
            <a:r>
              <a:rPr lang="en-US" sz="2000" dirty="0" smtClean="0"/>
              <a:t>them…</a:t>
            </a:r>
            <a:r>
              <a:rPr lang="en-US" sz="2000" dirty="0"/>
              <a:t>They (the police in this area) would treat you </a:t>
            </a:r>
            <a:r>
              <a:rPr lang="en-US" sz="2000" dirty="0" smtClean="0"/>
              <a:t>with respect </a:t>
            </a:r>
            <a:r>
              <a:rPr lang="en-US" sz="2000" dirty="0"/>
              <a:t>if you had contact with them for any </a:t>
            </a:r>
            <a:r>
              <a:rPr lang="en-US" sz="2000" dirty="0" smtClean="0"/>
              <a:t>reason…The police in this area treat everyone fairly regardless of who they are…The police in this area understand the issues in this community…The police in this area are dealing with the things that matter to people in this community…Taking everything into account I have confidence in the police in this area</a:t>
            </a:r>
            <a:endParaRPr lang="en-US" sz="2000" dirty="0"/>
          </a:p>
        </p:txBody>
      </p:sp>
    </p:spTree>
    <p:extLst>
      <p:ext uri="{BB962C8B-B14F-4D97-AF65-F5344CB8AC3E}">
        <p14:creationId xmlns:p14="http://schemas.microsoft.com/office/powerpoint/2010/main" val="1719591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crime problems</a:t>
            </a:r>
            <a:endParaRPr lang="en-US" dirty="0"/>
          </a:p>
        </p:txBody>
      </p:sp>
      <p:sp>
        <p:nvSpPr>
          <p:cNvPr id="3" name="Content Placeholder 2"/>
          <p:cNvSpPr>
            <a:spLocks noGrp="1"/>
          </p:cNvSpPr>
          <p:nvPr>
            <p:ph idx="1"/>
          </p:nvPr>
        </p:nvSpPr>
        <p:spPr>
          <a:xfrm>
            <a:off x="779463" y="1828800"/>
            <a:ext cx="7583488" cy="4760033"/>
          </a:xfrm>
        </p:spPr>
        <p:txBody>
          <a:bodyPr>
            <a:normAutofit/>
          </a:bodyPr>
          <a:lstStyle/>
          <a:p>
            <a:pPr marL="0" indent="0">
              <a:buNone/>
            </a:pPr>
            <a:r>
              <a:rPr lang="en-US" b="1" dirty="0"/>
              <a:t>Can you tell us how much of a problem these things are in your area. By your </a:t>
            </a:r>
            <a:r>
              <a:rPr lang="en-US" b="1" dirty="0" smtClean="0"/>
              <a:t>area we </a:t>
            </a:r>
            <a:r>
              <a:rPr lang="en-US" b="1" dirty="0"/>
              <a:t>mean within 15 minutes walk from your home</a:t>
            </a:r>
            <a:r>
              <a:rPr lang="en-US" b="1" dirty="0" smtClean="0"/>
              <a:t>.</a:t>
            </a:r>
          </a:p>
          <a:p>
            <a:pPr marL="0" indent="0">
              <a:buNone/>
            </a:pPr>
            <a:r>
              <a:rPr lang="en-US" dirty="0" smtClean="0"/>
              <a:t>- noisy </a:t>
            </a:r>
            <a:r>
              <a:rPr lang="en-US" dirty="0" err="1"/>
              <a:t>neighbours</a:t>
            </a:r>
            <a:r>
              <a:rPr lang="en-US" dirty="0"/>
              <a:t> or loud parties</a:t>
            </a:r>
            <a:r>
              <a:rPr lang="en-US" dirty="0" smtClean="0"/>
              <a:t>?</a:t>
            </a:r>
            <a:br>
              <a:rPr lang="en-US" dirty="0" smtClean="0"/>
            </a:br>
            <a:r>
              <a:rPr lang="en-US" dirty="0" smtClean="0"/>
              <a:t>- teenagers </a:t>
            </a:r>
            <a:r>
              <a:rPr lang="en-US" dirty="0"/>
              <a:t>hanging around on the streets</a:t>
            </a:r>
            <a:r>
              <a:rPr lang="en-US" dirty="0" smtClean="0"/>
              <a:t>?</a:t>
            </a:r>
            <a:br>
              <a:rPr lang="en-US" dirty="0" smtClean="0"/>
            </a:br>
            <a:r>
              <a:rPr lang="en-US" dirty="0" smtClean="0"/>
              <a:t>- rubbish </a:t>
            </a:r>
            <a:r>
              <a:rPr lang="en-US" dirty="0"/>
              <a:t>or litter lying around</a:t>
            </a:r>
            <a:r>
              <a:rPr lang="en-US" dirty="0" smtClean="0"/>
              <a:t>?</a:t>
            </a:r>
            <a:br>
              <a:rPr lang="en-US" dirty="0" smtClean="0"/>
            </a:br>
            <a:r>
              <a:rPr lang="en-US" dirty="0" smtClean="0"/>
              <a:t>- vandalism</a:t>
            </a:r>
            <a:r>
              <a:rPr lang="en-US" dirty="0"/>
              <a:t>, graffiti and other deliberate damage </a:t>
            </a:r>
            <a:r>
              <a:rPr lang="en-US" dirty="0" smtClean="0"/>
              <a:t>to    property </a:t>
            </a:r>
            <a:r>
              <a:rPr lang="en-US" dirty="0"/>
              <a:t>or vehicles</a:t>
            </a:r>
            <a:r>
              <a:rPr lang="en-US" dirty="0" smtClean="0"/>
              <a:t>?</a:t>
            </a:r>
            <a:br>
              <a:rPr lang="en-US" dirty="0" smtClean="0"/>
            </a:br>
            <a:r>
              <a:rPr lang="en-US" dirty="0" smtClean="0"/>
              <a:t>- People using or dealing drugs?</a:t>
            </a:r>
            <a:br>
              <a:rPr lang="en-US" dirty="0" smtClean="0"/>
            </a:br>
            <a:r>
              <a:rPr lang="en-US" dirty="0" smtClean="0"/>
              <a:t>- People being drunk or rowdy in public places?</a:t>
            </a:r>
            <a:br>
              <a:rPr lang="en-US" dirty="0" smtClean="0"/>
            </a:br>
            <a:r>
              <a:rPr lang="en-US" dirty="0" smtClean="0"/>
              <a:t>- Abandoned or burnt out cars?</a:t>
            </a:r>
            <a:br>
              <a:rPr lang="en-US" dirty="0" smtClean="0"/>
            </a:br>
            <a:r>
              <a:rPr lang="en-US" dirty="0" smtClean="0"/>
              <a:t>- Speeding traffic?</a:t>
            </a:r>
          </a:p>
        </p:txBody>
      </p:sp>
    </p:spTree>
    <p:extLst>
      <p:ext uri="{BB962C8B-B14F-4D97-AF65-F5344CB8AC3E}">
        <p14:creationId xmlns:p14="http://schemas.microsoft.com/office/powerpoint/2010/main" val="14268589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recedent">
  <a:themeElements>
    <a:clrScheme name="Precedent">
      <a:dk1>
        <a:srgbClr val="921F07"/>
      </a:dk1>
      <a:lt1>
        <a:sysClr val="window" lastClr="FFFFFF"/>
      </a:lt1>
      <a:dk2>
        <a:srgbClr val="333333"/>
      </a:dk2>
      <a:lt2>
        <a:srgbClr val="E5E5D3"/>
      </a:lt2>
      <a:accent1>
        <a:srgbClr val="993232"/>
      </a:accent1>
      <a:accent2>
        <a:srgbClr val="9B6C34"/>
      </a:accent2>
      <a:accent3>
        <a:srgbClr val="736C5D"/>
      </a:accent3>
      <a:accent4>
        <a:srgbClr val="C9972B"/>
      </a:accent4>
      <a:accent5>
        <a:srgbClr val="C95F2B"/>
      </a:accent5>
      <a:accent6>
        <a:srgbClr val="8F7A05"/>
      </a:accent6>
      <a:hlink>
        <a:srgbClr val="933926"/>
      </a:hlink>
      <a:folHlink>
        <a:srgbClr val="916019"/>
      </a:folHlink>
    </a:clrScheme>
    <a:fontScheme name="Precedent">
      <a:majorFont>
        <a:latin typeface="Perpetua Titling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Precedent">
      <a:fillStyleLst>
        <a:solidFill>
          <a:schemeClr val="phClr"/>
        </a:solidFill>
        <a:gradFill rotWithShape="1">
          <a:gsLst>
            <a:gs pos="0">
              <a:schemeClr val="phClr">
                <a:tint val="100000"/>
                <a:shade val="90000"/>
                <a:satMod val="135000"/>
              </a:schemeClr>
            </a:gs>
            <a:gs pos="100000">
              <a:schemeClr val="phClr">
                <a:tint val="100000"/>
                <a:shade val="30000"/>
                <a:satMod val="135000"/>
              </a:schemeClr>
            </a:gs>
          </a:gsLst>
          <a:path path="circle">
            <a:fillToRect l="70000" t="10000" b="70000"/>
          </a:path>
        </a:gradFill>
        <a:blipFill rotWithShape="1">
          <a:blip xmlns:r="http://schemas.openxmlformats.org/officeDocument/2006/relationships" r:embed="rId1">
            <a:duotone>
              <a:schemeClr val="phClr">
                <a:shade val="10000"/>
                <a:satMod val="135000"/>
              </a:schemeClr>
              <a:schemeClr val="phClr">
                <a:satMod val="150000"/>
                <a:lumMod val="110000"/>
              </a:schemeClr>
            </a:duotone>
          </a:blip>
          <a:stretch/>
        </a:blip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a:effectStyle>
        <a:effectStyle>
          <a:effectLst>
            <a:innerShdw blurRad="127000" dist="38100" dir="13200000">
              <a:srgbClr val="000000">
                <a:alpha val="75000"/>
              </a:srgbClr>
            </a:innerShdw>
            <a:outerShdw blurRad="38100" dist="12700" dir="1800000" sx="101000" sy="101000" rotWithShape="0">
              <a:srgbClr val="000000">
                <a:alpha val="40000"/>
              </a:srgbClr>
            </a:outerShdw>
            <a:reflection blurRad="127000" stA="25000" endPos="30000" dist="12700" dir="5400000" sy="-100000" rotWithShape="0"/>
          </a:effectLst>
          <a:scene3d>
            <a:camera prst="orthographicFront">
              <a:rot lat="0" lon="0" rev="0"/>
            </a:camera>
            <a:lightRig rig="twoPt" dir="t">
              <a:rot lat="0" lon="0" rev="1200000"/>
            </a:lightRig>
          </a:scene3d>
          <a:sp3d>
            <a:bevelT w="0" h="0"/>
          </a:sp3d>
        </a:effectStyle>
      </a:effectStyleLst>
      <a:bgFillStyleLst>
        <a:solidFill>
          <a:schemeClr val="phClr"/>
        </a:solidFill>
        <a:gradFill rotWithShape="1">
          <a:gsLst>
            <a:gs pos="0">
              <a:schemeClr val="phClr">
                <a:tint val="100000"/>
                <a:shade val="90000"/>
                <a:satMod val="135000"/>
              </a:schemeClr>
            </a:gs>
            <a:gs pos="100000">
              <a:schemeClr val="phClr">
                <a:shade val="30000"/>
                <a:satMod val="150000"/>
              </a:schemeClr>
            </a:gs>
          </a:gsLst>
          <a:path path="circle">
            <a:fillToRect t="10000" r="70000" b="70000"/>
          </a:path>
        </a:gradFill>
        <a:blipFill rotWithShape="1">
          <a:blip xmlns:r="http://schemas.openxmlformats.org/officeDocument/2006/relationships" r:embed="rId2">
            <a:duotone>
              <a:schemeClr val="phClr">
                <a:shade val="10000"/>
                <a:satMod val="130000"/>
                <a:lumMod val="80000"/>
              </a:schemeClr>
              <a:schemeClr val="phClr">
                <a:satMod val="15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Precedent.thmx</Template>
  <TotalTime>300</TotalTime>
  <Words>973</Words>
  <Application>Microsoft Macintosh PowerPoint</Application>
  <PresentationFormat>On-screen Show (4:3)</PresentationFormat>
  <Paragraphs>64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Precedent</vt:lpstr>
      <vt:lpstr>We don’t buy crime: measuring public confidence in policing</vt:lpstr>
      <vt:lpstr>copr</vt:lpstr>
      <vt:lpstr>What we do</vt:lpstr>
      <vt:lpstr>We don’t buy crime</vt:lpstr>
      <vt:lpstr>The research</vt:lpstr>
      <vt:lpstr>Questionnaires</vt:lpstr>
      <vt:lpstr>What did we ask? Fear of crime</vt:lpstr>
      <vt:lpstr>Policing</vt:lpstr>
      <vt:lpstr>Local crime problems</vt:lpstr>
      <vt:lpstr>Crime victims</vt:lpstr>
      <vt:lpstr>Victims of crime: satisfaction with the police</vt:lpstr>
      <vt:lpstr>Average scores on indices of confidence with police, satisfaction with police and fear of crime according to the victim status.. </vt:lpstr>
      <vt:lpstr>Average victim satisfaction according to treatment received (fair or with respect) by the police</vt:lpstr>
      <vt:lpstr>Patterns across sites</vt:lpstr>
      <vt:lpstr>Confidence &amp; visibility</vt:lpstr>
      <vt:lpstr>Most common words in respondents’ comments</vt:lpstr>
    </vt:vector>
  </TitlesOfParts>
  <Company>School of Law</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 don’t buy crime: measuring public confidence in policing</dc:title>
  <dc:creator>Jacqueline Hodgson</dc:creator>
  <cp:lastModifiedBy>Melissa Colloff</cp:lastModifiedBy>
  <cp:revision>20</cp:revision>
  <dcterms:created xsi:type="dcterms:W3CDTF">2016-06-17T14:07:24Z</dcterms:created>
  <dcterms:modified xsi:type="dcterms:W3CDTF">2016-07-27T06:50:42Z</dcterms:modified>
</cp:coreProperties>
</file>