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embeddings/oleObject1.bin" ContentType="application/vnd.openxmlformats-officedocument.oleObject"/>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98"/>
  </p:notesMasterIdLst>
  <p:handoutMasterIdLst>
    <p:handoutMasterId r:id="rId99"/>
  </p:handoutMasterIdLst>
  <p:sldIdLst>
    <p:sldId id="270" r:id="rId4"/>
    <p:sldId id="277" r:id="rId5"/>
    <p:sldId id="271" r:id="rId6"/>
    <p:sldId id="273" r:id="rId7"/>
    <p:sldId id="274" r:id="rId8"/>
    <p:sldId id="275" r:id="rId9"/>
    <p:sldId id="298" r:id="rId10"/>
    <p:sldId id="276" r:id="rId11"/>
    <p:sldId id="278" r:id="rId12"/>
    <p:sldId id="368" r:id="rId13"/>
    <p:sldId id="369" r:id="rId14"/>
    <p:sldId id="370" r:id="rId15"/>
    <p:sldId id="371" r:id="rId16"/>
    <p:sldId id="372" r:id="rId17"/>
    <p:sldId id="373" r:id="rId18"/>
    <p:sldId id="374" r:id="rId19"/>
    <p:sldId id="375" r:id="rId20"/>
    <p:sldId id="376" r:id="rId21"/>
    <p:sldId id="377" r:id="rId22"/>
    <p:sldId id="378" r:id="rId23"/>
    <p:sldId id="279" r:id="rId24"/>
    <p:sldId id="284" r:id="rId25"/>
    <p:sldId id="287" r:id="rId26"/>
    <p:sldId id="288" r:id="rId27"/>
    <p:sldId id="290" r:id="rId28"/>
    <p:sldId id="291" r:id="rId29"/>
    <p:sldId id="292" r:id="rId30"/>
    <p:sldId id="293" r:id="rId31"/>
    <p:sldId id="289" r:id="rId32"/>
    <p:sldId id="280" r:id="rId33"/>
    <p:sldId id="301" r:id="rId34"/>
    <p:sldId id="302" r:id="rId35"/>
    <p:sldId id="303" r:id="rId36"/>
    <p:sldId id="304" r:id="rId37"/>
    <p:sldId id="305" r:id="rId38"/>
    <p:sldId id="319" r:id="rId39"/>
    <p:sldId id="320" r:id="rId40"/>
    <p:sldId id="321" r:id="rId41"/>
    <p:sldId id="322" r:id="rId42"/>
    <p:sldId id="323" r:id="rId43"/>
    <p:sldId id="311" r:id="rId44"/>
    <p:sldId id="312" r:id="rId45"/>
    <p:sldId id="313" r:id="rId46"/>
    <p:sldId id="314" r:id="rId47"/>
    <p:sldId id="315" r:id="rId48"/>
    <p:sldId id="316" r:id="rId49"/>
    <p:sldId id="330" r:id="rId50"/>
    <p:sldId id="331" r:id="rId51"/>
    <p:sldId id="333" r:id="rId52"/>
    <p:sldId id="334" r:id="rId53"/>
    <p:sldId id="335" r:id="rId54"/>
    <p:sldId id="336" r:id="rId55"/>
    <p:sldId id="337" r:id="rId56"/>
    <p:sldId id="338" r:id="rId57"/>
    <p:sldId id="339" r:id="rId58"/>
    <p:sldId id="340" r:id="rId59"/>
    <p:sldId id="341" r:id="rId60"/>
    <p:sldId id="342" r:id="rId61"/>
    <p:sldId id="282" r:id="rId62"/>
    <p:sldId id="294" r:id="rId63"/>
    <p:sldId id="324" r:id="rId64"/>
    <p:sldId id="295" r:id="rId65"/>
    <p:sldId id="326" r:id="rId66"/>
    <p:sldId id="327" r:id="rId67"/>
    <p:sldId id="328" r:id="rId68"/>
    <p:sldId id="329" r:id="rId69"/>
    <p:sldId id="343" r:id="rId70"/>
    <p:sldId id="344" r:id="rId71"/>
    <p:sldId id="296" r:id="rId72"/>
    <p:sldId id="345" r:id="rId73"/>
    <p:sldId id="297" r:id="rId74"/>
    <p:sldId id="346" r:id="rId75"/>
    <p:sldId id="347" r:id="rId76"/>
    <p:sldId id="348" r:id="rId77"/>
    <p:sldId id="349" r:id="rId78"/>
    <p:sldId id="286" r:id="rId79"/>
    <p:sldId id="283" r:id="rId80"/>
    <p:sldId id="350" r:id="rId81"/>
    <p:sldId id="351" r:id="rId82"/>
    <p:sldId id="352" r:id="rId83"/>
    <p:sldId id="353" r:id="rId84"/>
    <p:sldId id="354" r:id="rId85"/>
    <p:sldId id="355" r:id="rId86"/>
    <p:sldId id="356" r:id="rId87"/>
    <p:sldId id="357" r:id="rId88"/>
    <p:sldId id="358" r:id="rId89"/>
    <p:sldId id="359" r:id="rId90"/>
    <p:sldId id="360" r:id="rId91"/>
    <p:sldId id="361" r:id="rId92"/>
    <p:sldId id="362" r:id="rId93"/>
    <p:sldId id="363" r:id="rId94"/>
    <p:sldId id="364" r:id="rId95"/>
    <p:sldId id="365" r:id="rId96"/>
    <p:sldId id="366" r:id="rId97"/>
  </p:sldIdLst>
  <p:sldSz cx="9144000" cy="6858000" type="screen4x3"/>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321" autoAdjust="0"/>
    <p:restoredTop sz="99565" autoAdjust="0"/>
  </p:normalViewPr>
  <p:slideViewPr>
    <p:cSldViewPr showGuides="1">
      <p:cViewPr>
        <p:scale>
          <a:sx n="120" d="100"/>
          <a:sy n="120" d="100"/>
        </p:scale>
        <p:origin x="-312" y="-1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01" Type="http://schemas.openxmlformats.org/officeDocument/2006/relationships/presProps" Target="presProps.xml"/><Relationship Id="rId102" Type="http://schemas.openxmlformats.org/officeDocument/2006/relationships/viewProps" Target="viewProps.xml"/><Relationship Id="rId103" Type="http://schemas.openxmlformats.org/officeDocument/2006/relationships/theme" Target="theme/theme1.xml"/><Relationship Id="rId10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50" Type="http://schemas.openxmlformats.org/officeDocument/2006/relationships/slide" Target="slides/slide47.xml"/><Relationship Id="rId51" Type="http://schemas.openxmlformats.org/officeDocument/2006/relationships/slide" Target="slides/slide48.xml"/><Relationship Id="rId52" Type="http://schemas.openxmlformats.org/officeDocument/2006/relationships/slide" Target="slides/slide49.xml"/><Relationship Id="rId53" Type="http://schemas.openxmlformats.org/officeDocument/2006/relationships/slide" Target="slides/slide50.xml"/><Relationship Id="rId54" Type="http://schemas.openxmlformats.org/officeDocument/2006/relationships/slide" Target="slides/slide51.xml"/><Relationship Id="rId55" Type="http://schemas.openxmlformats.org/officeDocument/2006/relationships/slide" Target="slides/slide52.xml"/><Relationship Id="rId56" Type="http://schemas.openxmlformats.org/officeDocument/2006/relationships/slide" Target="slides/slide53.xml"/><Relationship Id="rId57" Type="http://schemas.openxmlformats.org/officeDocument/2006/relationships/slide" Target="slides/slide54.xml"/><Relationship Id="rId58" Type="http://schemas.openxmlformats.org/officeDocument/2006/relationships/slide" Target="slides/slide55.xml"/><Relationship Id="rId59" Type="http://schemas.openxmlformats.org/officeDocument/2006/relationships/slide" Target="slides/slide56.xml"/><Relationship Id="rId70" Type="http://schemas.openxmlformats.org/officeDocument/2006/relationships/slide" Target="slides/slide67.xml"/><Relationship Id="rId71" Type="http://schemas.openxmlformats.org/officeDocument/2006/relationships/slide" Target="slides/slide68.xml"/><Relationship Id="rId72" Type="http://schemas.openxmlformats.org/officeDocument/2006/relationships/slide" Target="slides/slide69.xml"/><Relationship Id="rId73" Type="http://schemas.openxmlformats.org/officeDocument/2006/relationships/slide" Target="slides/slide70.xml"/><Relationship Id="rId74" Type="http://schemas.openxmlformats.org/officeDocument/2006/relationships/slide" Target="slides/slide71.xml"/><Relationship Id="rId75" Type="http://schemas.openxmlformats.org/officeDocument/2006/relationships/slide" Target="slides/slide72.xml"/><Relationship Id="rId76" Type="http://schemas.openxmlformats.org/officeDocument/2006/relationships/slide" Target="slides/slide73.xml"/><Relationship Id="rId77" Type="http://schemas.openxmlformats.org/officeDocument/2006/relationships/slide" Target="slides/slide74.xml"/><Relationship Id="rId78" Type="http://schemas.openxmlformats.org/officeDocument/2006/relationships/slide" Target="slides/slide75.xml"/><Relationship Id="rId79" Type="http://schemas.openxmlformats.org/officeDocument/2006/relationships/slide" Target="slides/slide76.xml"/><Relationship Id="rId90" Type="http://schemas.openxmlformats.org/officeDocument/2006/relationships/slide" Target="slides/slide87.xml"/><Relationship Id="rId91" Type="http://schemas.openxmlformats.org/officeDocument/2006/relationships/slide" Target="slides/slide88.xml"/><Relationship Id="rId92" Type="http://schemas.openxmlformats.org/officeDocument/2006/relationships/slide" Target="slides/slide89.xml"/><Relationship Id="rId93" Type="http://schemas.openxmlformats.org/officeDocument/2006/relationships/slide" Target="slides/slide90.xml"/><Relationship Id="rId94" Type="http://schemas.openxmlformats.org/officeDocument/2006/relationships/slide" Target="slides/slide91.xml"/><Relationship Id="rId95" Type="http://schemas.openxmlformats.org/officeDocument/2006/relationships/slide" Target="slides/slide92.xml"/><Relationship Id="rId96" Type="http://schemas.openxmlformats.org/officeDocument/2006/relationships/slide" Target="slides/slide93.xml"/><Relationship Id="rId97" Type="http://schemas.openxmlformats.org/officeDocument/2006/relationships/slide" Target="slides/slide94.xml"/><Relationship Id="rId98" Type="http://schemas.openxmlformats.org/officeDocument/2006/relationships/notesMaster" Target="notesMasters/notesMaster1.xml"/><Relationship Id="rId99" Type="http://schemas.openxmlformats.org/officeDocument/2006/relationships/handoutMaster" Target="handoutMasters/handoutMaster1.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60" Type="http://schemas.openxmlformats.org/officeDocument/2006/relationships/slide" Target="slides/slide57.xml"/><Relationship Id="rId61" Type="http://schemas.openxmlformats.org/officeDocument/2006/relationships/slide" Target="slides/slide58.xml"/><Relationship Id="rId62" Type="http://schemas.openxmlformats.org/officeDocument/2006/relationships/slide" Target="slides/slide59.xml"/><Relationship Id="rId63" Type="http://schemas.openxmlformats.org/officeDocument/2006/relationships/slide" Target="slides/slide60.xml"/><Relationship Id="rId64" Type="http://schemas.openxmlformats.org/officeDocument/2006/relationships/slide" Target="slides/slide61.xml"/><Relationship Id="rId65" Type="http://schemas.openxmlformats.org/officeDocument/2006/relationships/slide" Target="slides/slide62.xml"/><Relationship Id="rId66" Type="http://schemas.openxmlformats.org/officeDocument/2006/relationships/slide" Target="slides/slide63.xml"/><Relationship Id="rId67" Type="http://schemas.openxmlformats.org/officeDocument/2006/relationships/slide" Target="slides/slide64.xml"/><Relationship Id="rId68" Type="http://schemas.openxmlformats.org/officeDocument/2006/relationships/slide" Target="slides/slide65.xml"/><Relationship Id="rId69" Type="http://schemas.openxmlformats.org/officeDocument/2006/relationships/slide" Target="slides/slide66.xml"/><Relationship Id="rId100" Type="http://schemas.openxmlformats.org/officeDocument/2006/relationships/printerSettings" Target="printerSettings/printerSettings1.bin"/><Relationship Id="rId80" Type="http://schemas.openxmlformats.org/officeDocument/2006/relationships/slide" Target="slides/slide77.xml"/><Relationship Id="rId81" Type="http://schemas.openxmlformats.org/officeDocument/2006/relationships/slide" Target="slides/slide78.xml"/><Relationship Id="rId82" Type="http://schemas.openxmlformats.org/officeDocument/2006/relationships/slide" Target="slides/slide79.xml"/><Relationship Id="rId83" Type="http://schemas.openxmlformats.org/officeDocument/2006/relationships/slide" Target="slides/slide80.xml"/><Relationship Id="rId84" Type="http://schemas.openxmlformats.org/officeDocument/2006/relationships/slide" Target="slides/slide81.xml"/><Relationship Id="rId85" Type="http://schemas.openxmlformats.org/officeDocument/2006/relationships/slide" Target="slides/slide82.xml"/><Relationship Id="rId86" Type="http://schemas.openxmlformats.org/officeDocument/2006/relationships/slide" Target="slides/slide83.xml"/><Relationship Id="rId87" Type="http://schemas.openxmlformats.org/officeDocument/2006/relationships/slide" Target="slides/slide84.xml"/><Relationship Id="rId88" Type="http://schemas.openxmlformats.org/officeDocument/2006/relationships/slide" Target="slides/slide85.xml"/><Relationship Id="rId89" Type="http://schemas.openxmlformats.org/officeDocument/2006/relationships/slide" Target="slides/slide8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CD8C49-0191-4C46-87E2-D06683D5FF1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GB"/>
        </a:p>
      </dgm:t>
    </dgm:pt>
    <dgm:pt modelId="{992E2AD8-9EEE-4647-9A45-865BDD473603}">
      <dgm:prSet phldrT="[Text]" custT="1"/>
      <dgm:spPr/>
      <dgm:t>
        <a:bodyPr/>
        <a:lstStyle/>
        <a:p>
          <a:r>
            <a:rPr lang="en-GB" sz="2000" b="0" dirty="0" smtClean="0"/>
            <a:t>B</a:t>
          </a:r>
          <a:r>
            <a:rPr lang="en-GB" sz="2000" dirty="0" smtClean="0"/>
            <a:t>uild sustained capability amongst officers and staff to understand, critique and use research </a:t>
          </a:r>
          <a:endParaRPr lang="en-GB" sz="2000" dirty="0"/>
        </a:p>
      </dgm:t>
    </dgm:pt>
    <dgm:pt modelId="{7F500D33-91DD-493E-AE3F-FB307190F29E}" type="parTrans" cxnId="{82ECE8BE-241E-4BF2-BAD3-767E9B5AB69C}">
      <dgm:prSet/>
      <dgm:spPr/>
      <dgm:t>
        <a:bodyPr/>
        <a:lstStyle/>
        <a:p>
          <a:endParaRPr lang="en-GB"/>
        </a:p>
      </dgm:t>
    </dgm:pt>
    <dgm:pt modelId="{EE4F1A9E-300E-4157-B9B8-A71598840768}" type="sibTrans" cxnId="{82ECE8BE-241E-4BF2-BAD3-767E9B5AB69C}">
      <dgm:prSet/>
      <dgm:spPr/>
      <dgm:t>
        <a:bodyPr/>
        <a:lstStyle/>
        <a:p>
          <a:endParaRPr lang="en-GB"/>
        </a:p>
      </dgm:t>
    </dgm:pt>
    <dgm:pt modelId="{5B234AC7-6CE0-4770-9CE7-DE5C2A74EFC3}">
      <dgm:prSet phldrT="[Text]" custT="1"/>
      <dgm:spPr/>
      <dgm:t>
        <a:bodyPr/>
        <a:lstStyle/>
        <a:p>
          <a:r>
            <a:rPr lang="en-GB" sz="2000" dirty="0" smtClean="0"/>
            <a:t>Embed or accelerate understanding of crime and policing issues, and evidence based problem-solving approaches</a:t>
          </a:r>
          <a:endParaRPr lang="en-GB" sz="2000" dirty="0"/>
        </a:p>
      </dgm:t>
    </dgm:pt>
    <dgm:pt modelId="{E1EC7057-30C5-4A3D-93FA-7FB93A6E0D86}" type="parTrans" cxnId="{720C7F6D-7602-42C0-96F9-AE956531D651}">
      <dgm:prSet/>
      <dgm:spPr/>
      <dgm:t>
        <a:bodyPr/>
        <a:lstStyle/>
        <a:p>
          <a:endParaRPr lang="en-GB"/>
        </a:p>
      </dgm:t>
    </dgm:pt>
    <dgm:pt modelId="{1797E433-D351-4759-8961-29F2F0DFA507}" type="sibTrans" cxnId="{720C7F6D-7602-42C0-96F9-AE956531D651}">
      <dgm:prSet/>
      <dgm:spPr/>
      <dgm:t>
        <a:bodyPr/>
        <a:lstStyle/>
        <a:p>
          <a:endParaRPr lang="en-GB"/>
        </a:p>
      </dgm:t>
    </dgm:pt>
    <dgm:pt modelId="{4A01DEA5-83B8-4193-918D-7F38D017352C}">
      <dgm:prSet phldrT="[Text]" custT="1"/>
      <dgm:spPr/>
      <dgm:t>
        <a:bodyPr/>
        <a:lstStyle/>
        <a:p>
          <a:r>
            <a:rPr lang="en-GB" sz="2000" dirty="0" smtClean="0"/>
            <a:t>Demonstrate innovation in building the research evidence base and applying it through knowledge exchange and translation across all levels of policing. </a:t>
          </a:r>
          <a:endParaRPr lang="en-GB" sz="2000" dirty="0"/>
        </a:p>
      </dgm:t>
    </dgm:pt>
    <dgm:pt modelId="{C988FDCE-C288-4B15-893F-E487286609BF}" type="parTrans" cxnId="{366E4D9E-9EB6-4669-B60C-962114F3BBBB}">
      <dgm:prSet/>
      <dgm:spPr/>
      <dgm:t>
        <a:bodyPr/>
        <a:lstStyle/>
        <a:p>
          <a:endParaRPr lang="en-GB"/>
        </a:p>
      </dgm:t>
    </dgm:pt>
    <dgm:pt modelId="{39762549-119E-4782-9698-E8AB2A928A24}" type="sibTrans" cxnId="{366E4D9E-9EB6-4669-B60C-962114F3BBBB}">
      <dgm:prSet/>
      <dgm:spPr/>
      <dgm:t>
        <a:bodyPr/>
        <a:lstStyle/>
        <a:p>
          <a:endParaRPr lang="en-GB"/>
        </a:p>
      </dgm:t>
    </dgm:pt>
    <dgm:pt modelId="{D04D4261-6A91-4CF2-BB11-22399A3F259B}" type="pres">
      <dgm:prSet presAssocID="{1BCD8C49-0191-4C46-87E2-D06683D5FF15}" presName="Name0" presStyleCnt="0">
        <dgm:presLayoutVars>
          <dgm:chMax val="7"/>
          <dgm:chPref val="7"/>
          <dgm:dir/>
        </dgm:presLayoutVars>
      </dgm:prSet>
      <dgm:spPr/>
      <dgm:t>
        <a:bodyPr/>
        <a:lstStyle/>
        <a:p>
          <a:endParaRPr lang="en-GB"/>
        </a:p>
      </dgm:t>
    </dgm:pt>
    <dgm:pt modelId="{5772D34B-ECF5-4650-BB57-F513FFFA9E3A}" type="pres">
      <dgm:prSet presAssocID="{1BCD8C49-0191-4C46-87E2-D06683D5FF15}" presName="Name1" presStyleCnt="0"/>
      <dgm:spPr/>
    </dgm:pt>
    <dgm:pt modelId="{C8A3C81B-888C-434B-977E-A30453AF2736}" type="pres">
      <dgm:prSet presAssocID="{1BCD8C49-0191-4C46-87E2-D06683D5FF15}" presName="cycle" presStyleCnt="0"/>
      <dgm:spPr/>
    </dgm:pt>
    <dgm:pt modelId="{C211D29B-809A-4DE6-BC92-CFF223DDDB90}" type="pres">
      <dgm:prSet presAssocID="{1BCD8C49-0191-4C46-87E2-D06683D5FF15}" presName="srcNode" presStyleLbl="node1" presStyleIdx="0" presStyleCnt="3"/>
      <dgm:spPr/>
    </dgm:pt>
    <dgm:pt modelId="{F63EE9E3-8529-45DC-A830-A13E7148FD75}" type="pres">
      <dgm:prSet presAssocID="{1BCD8C49-0191-4C46-87E2-D06683D5FF15}" presName="conn" presStyleLbl="parChTrans1D2" presStyleIdx="0" presStyleCnt="1"/>
      <dgm:spPr/>
      <dgm:t>
        <a:bodyPr/>
        <a:lstStyle/>
        <a:p>
          <a:endParaRPr lang="en-GB"/>
        </a:p>
      </dgm:t>
    </dgm:pt>
    <dgm:pt modelId="{F0F99A1F-4683-414C-84FB-01738B28C9EF}" type="pres">
      <dgm:prSet presAssocID="{1BCD8C49-0191-4C46-87E2-D06683D5FF15}" presName="extraNode" presStyleLbl="node1" presStyleIdx="0" presStyleCnt="3"/>
      <dgm:spPr/>
    </dgm:pt>
    <dgm:pt modelId="{DD42432B-7665-4BDC-8114-BB5EB0869348}" type="pres">
      <dgm:prSet presAssocID="{1BCD8C49-0191-4C46-87E2-D06683D5FF15}" presName="dstNode" presStyleLbl="node1" presStyleIdx="0" presStyleCnt="3"/>
      <dgm:spPr/>
    </dgm:pt>
    <dgm:pt modelId="{54B96945-FCA1-477B-9740-902DFF557617}" type="pres">
      <dgm:prSet presAssocID="{992E2AD8-9EEE-4647-9A45-865BDD473603}" presName="text_1" presStyleLbl="node1" presStyleIdx="0" presStyleCnt="3">
        <dgm:presLayoutVars>
          <dgm:bulletEnabled val="1"/>
        </dgm:presLayoutVars>
      </dgm:prSet>
      <dgm:spPr/>
      <dgm:t>
        <a:bodyPr/>
        <a:lstStyle/>
        <a:p>
          <a:endParaRPr lang="en-GB"/>
        </a:p>
      </dgm:t>
    </dgm:pt>
    <dgm:pt modelId="{6896EBD9-AA00-45A9-B998-B987F6952A98}" type="pres">
      <dgm:prSet presAssocID="{992E2AD8-9EEE-4647-9A45-865BDD473603}" presName="accent_1" presStyleCnt="0"/>
      <dgm:spPr/>
    </dgm:pt>
    <dgm:pt modelId="{3A2159B1-B838-4027-BE0F-95FC8754D9AE}" type="pres">
      <dgm:prSet presAssocID="{992E2AD8-9EEE-4647-9A45-865BDD473603}" presName="accentRepeatNode" presStyleLbl="solidFgAcc1" presStyleIdx="0" presStyleCnt="3"/>
      <dgm:spPr/>
    </dgm:pt>
    <dgm:pt modelId="{84094CD5-D1E4-4153-B76C-66E6D07A2397}" type="pres">
      <dgm:prSet presAssocID="{5B234AC7-6CE0-4770-9CE7-DE5C2A74EFC3}" presName="text_2" presStyleLbl="node1" presStyleIdx="1" presStyleCnt="3">
        <dgm:presLayoutVars>
          <dgm:bulletEnabled val="1"/>
        </dgm:presLayoutVars>
      </dgm:prSet>
      <dgm:spPr/>
      <dgm:t>
        <a:bodyPr/>
        <a:lstStyle/>
        <a:p>
          <a:endParaRPr lang="en-GB"/>
        </a:p>
      </dgm:t>
    </dgm:pt>
    <dgm:pt modelId="{C4EFA0E4-8156-484B-ADB2-7C00380DFD2B}" type="pres">
      <dgm:prSet presAssocID="{5B234AC7-6CE0-4770-9CE7-DE5C2A74EFC3}" presName="accent_2" presStyleCnt="0"/>
      <dgm:spPr/>
    </dgm:pt>
    <dgm:pt modelId="{C6940350-E225-45CE-BC36-9E7EE1E9156B}" type="pres">
      <dgm:prSet presAssocID="{5B234AC7-6CE0-4770-9CE7-DE5C2A74EFC3}" presName="accentRepeatNode" presStyleLbl="solidFgAcc1" presStyleIdx="1" presStyleCnt="3"/>
      <dgm:spPr/>
    </dgm:pt>
    <dgm:pt modelId="{B8DDA618-34BB-4194-A0CC-64F0A7C02089}" type="pres">
      <dgm:prSet presAssocID="{4A01DEA5-83B8-4193-918D-7F38D017352C}" presName="text_3" presStyleLbl="node1" presStyleIdx="2" presStyleCnt="3" custScaleY="127289">
        <dgm:presLayoutVars>
          <dgm:bulletEnabled val="1"/>
        </dgm:presLayoutVars>
      </dgm:prSet>
      <dgm:spPr/>
      <dgm:t>
        <a:bodyPr/>
        <a:lstStyle/>
        <a:p>
          <a:endParaRPr lang="en-GB"/>
        </a:p>
      </dgm:t>
    </dgm:pt>
    <dgm:pt modelId="{4F3589A0-2A3C-46A9-839B-FC28901E8E8A}" type="pres">
      <dgm:prSet presAssocID="{4A01DEA5-83B8-4193-918D-7F38D017352C}" presName="accent_3" presStyleCnt="0"/>
      <dgm:spPr/>
    </dgm:pt>
    <dgm:pt modelId="{D544D242-B4BF-4BAC-A2E0-227C75B470E7}" type="pres">
      <dgm:prSet presAssocID="{4A01DEA5-83B8-4193-918D-7F38D017352C}" presName="accentRepeatNode" presStyleLbl="solidFgAcc1" presStyleIdx="2" presStyleCnt="3"/>
      <dgm:spPr/>
    </dgm:pt>
  </dgm:ptLst>
  <dgm:cxnLst>
    <dgm:cxn modelId="{366E4D9E-9EB6-4669-B60C-962114F3BBBB}" srcId="{1BCD8C49-0191-4C46-87E2-D06683D5FF15}" destId="{4A01DEA5-83B8-4193-918D-7F38D017352C}" srcOrd="2" destOrd="0" parTransId="{C988FDCE-C288-4B15-893F-E487286609BF}" sibTransId="{39762549-119E-4782-9698-E8AB2A928A24}"/>
    <dgm:cxn modelId="{03C4B5FC-6DFC-1648-9A0F-6E8CCA81D130}" type="presOf" srcId="{992E2AD8-9EEE-4647-9A45-865BDD473603}" destId="{54B96945-FCA1-477B-9740-902DFF557617}" srcOrd="0" destOrd="0" presId="urn:microsoft.com/office/officeart/2008/layout/VerticalCurvedList"/>
    <dgm:cxn modelId="{2D9062CE-9E2E-6B47-95F8-3136A9BC149E}" type="presOf" srcId="{1BCD8C49-0191-4C46-87E2-D06683D5FF15}" destId="{D04D4261-6A91-4CF2-BB11-22399A3F259B}" srcOrd="0" destOrd="0" presId="urn:microsoft.com/office/officeart/2008/layout/VerticalCurvedList"/>
    <dgm:cxn modelId="{AD9A9357-BEB1-D842-8F17-14A6AB849455}" type="presOf" srcId="{EE4F1A9E-300E-4157-B9B8-A71598840768}" destId="{F63EE9E3-8529-45DC-A830-A13E7148FD75}" srcOrd="0" destOrd="0" presId="urn:microsoft.com/office/officeart/2008/layout/VerticalCurvedList"/>
    <dgm:cxn modelId="{85FD32CF-F891-CD46-AC6A-4F4B40B9DB81}" type="presOf" srcId="{4A01DEA5-83B8-4193-918D-7F38D017352C}" destId="{B8DDA618-34BB-4194-A0CC-64F0A7C02089}" srcOrd="0" destOrd="0" presId="urn:microsoft.com/office/officeart/2008/layout/VerticalCurvedList"/>
    <dgm:cxn modelId="{82ECE8BE-241E-4BF2-BAD3-767E9B5AB69C}" srcId="{1BCD8C49-0191-4C46-87E2-D06683D5FF15}" destId="{992E2AD8-9EEE-4647-9A45-865BDD473603}" srcOrd="0" destOrd="0" parTransId="{7F500D33-91DD-493E-AE3F-FB307190F29E}" sibTransId="{EE4F1A9E-300E-4157-B9B8-A71598840768}"/>
    <dgm:cxn modelId="{71B6B2DC-E312-5A48-834B-0AF934A746E3}" type="presOf" srcId="{5B234AC7-6CE0-4770-9CE7-DE5C2A74EFC3}" destId="{84094CD5-D1E4-4153-B76C-66E6D07A2397}" srcOrd="0" destOrd="0" presId="urn:microsoft.com/office/officeart/2008/layout/VerticalCurvedList"/>
    <dgm:cxn modelId="{720C7F6D-7602-42C0-96F9-AE956531D651}" srcId="{1BCD8C49-0191-4C46-87E2-D06683D5FF15}" destId="{5B234AC7-6CE0-4770-9CE7-DE5C2A74EFC3}" srcOrd="1" destOrd="0" parTransId="{E1EC7057-30C5-4A3D-93FA-7FB93A6E0D86}" sibTransId="{1797E433-D351-4759-8961-29F2F0DFA507}"/>
    <dgm:cxn modelId="{263F70B7-0F2A-E64D-97F2-4B17BF742D51}" type="presParOf" srcId="{D04D4261-6A91-4CF2-BB11-22399A3F259B}" destId="{5772D34B-ECF5-4650-BB57-F513FFFA9E3A}" srcOrd="0" destOrd="0" presId="urn:microsoft.com/office/officeart/2008/layout/VerticalCurvedList"/>
    <dgm:cxn modelId="{867875C6-6E34-584D-9E57-9817DD88601C}" type="presParOf" srcId="{5772D34B-ECF5-4650-BB57-F513FFFA9E3A}" destId="{C8A3C81B-888C-434B-977E-A30453AF2736}" srcOrd="0" destOrd="0" presId="urn:microsoft.com/office/officeart/2008/layout/VerticalCurvedList"/>
    <dgm:cxn modelId="{DBF49256-60C8-A54D-9099-244ACDCB044E}" type="presParOf" srcId="{C8A3C81B-888C-434B-977E-A30453AF2736}" destId="{C211D29B-809A-4DE6-BC92-CFF223DDDB90}" srcOrd="0" destOrd="0" presId="urn:microsoft.com/office/officeart/2008/layout/VerticalCurvedList"/>
    <dgm:cxn modelId="{A58CF4C0-7804-1B44-BAAA-CF656F6CDEE0}" type="presParOf" srcId="{C8A3C81B-888C-434B-977E-A30453AF2736}" destId="{F63EE9E3-8529-45DC-A830-A13E7148FD75}" srcOrd="1" destOrd="0" presId="urn:microsoft.com/office/officeart/2008/layout/VerticalCurvedList"/>
    <dgm:cxn modelId="{B3F315A3-DF87-AA49-9D7E-4E5EFBFD66D9}" type="presParOf" srcId="{C8A3C81B-888C-434B-977E-A30453AF2736}" destId="{F0F99A1F-4683-414C-84FB-01738B28C9EF}" srcOrd="2" destOrd="0" presId="urn:microsoft.com/office/officeart/2008/layout/VerticalCurvedList"/>
    <dgm:cxn modelId="{7EAEB473-9067-A943-9407-0CAB1BDE8504}" type="presParOf" srcId="{C8A3C81B-888C-434B-977E-A30453AF2736}" destId="{DD42432B-7665-4BDC-8114-BB5EB0869348}" srcOrd="3" destOrd="0" presId="urn:microsoft.com/office/officeart/2008/layout/VerticalCurvedList"/>
    <dgm:cxn modelId="{B5BC5157-15CE-B045-89BF-887883C29C6D}" type="presParOf" srcId="{5772D34B-ECF5-4650-BB57-F513FFFA9E3A}" destId="{54B96945-FCA1-477B-9740-902DFF557617}" srcOrd="1" destOrd="0" presId="urn:microsoft.com/office/officeart/2008/layout/VerticalCurvedList"/>
    <dgm:cxn modelId="{AFB13C96-781A-144E-8445-456495E3486A}" type="presParOf" srcId="{5772D34B-ECF5-4650-BB57-F513FFFA9E3A}" destId="{6896EBD9-AA00-45A9-B998-B987F6952A98}" srcOrd="2" destOrd="0" presId="urn:microsoft.com/office/officeart/2008/layout/VerticalCurvedList"/>
    <dgm:cxn modelId="{C64C14EF-DC55-E848-98C7-EA25ED8640E2}" type="presParOf" srcId="{6896EBD9-AA00-45A9-B998-B987F6952A98}" destId="{3A2159B1-B838-4027-BE0F-95FC8754D9AE}" srcOrd="0" destOrd="0" presId="urn:microsoft.com/office/officeart/2008/layout/VerticalCurvedList"/>
    <dgm:cxn modelId="{310413E3-0897-3246-BF2D-4D36AC067A99}" type="presParOf" srcId="{5772D34B-ECF5-4650-BB57-F513FFFA9E3A}" destId="{84094CD5-D1E4-4153-B76C-66E6D07A2397}" srcOrd="3" destOrd="0" presId="urn:microsoft.com/office/officeart/2008/layout/VerticalCurvedList"/>
    <dgm:cxn modelId="{B120E9DC-7448-6C4C-A998-0CCE6AA1E182}" type="presParOf" srcId="{5772D34B-ECF5-4650-BB57-F513FFFA9E3A}" destId="{C4EFA0E4-8156-484B-ADB2-7C00380DFD2B}" srcOrd="4" destOrd="0" presId="urn:microsoft.com/office/officeart/2008/layout/VerticalCurvedList"/>
    <dgm:cxn modelId="{D4F15A7F-01DA-1B47-B2BC-3C8F4691A8F8}" type="presParOf" srcId="{C4EFA0E4-8156-484B-ADB2-7C00380DFD2B}" destId="{C6940350-E225-45CE-BC36-9E7EE1E9156B}" srcOrd="0" destOrd="0" presId="urn:microsoft.com/office/officeart/2008/layout/VerticalCurvedList"/>
    <dgm:cxn modelId="{08391EB9-443F-0647-88AF-090F8507E5CF}" type="presParOf" srcId="{5772D34B-ECF5-4650-BB57-F513FFFA9E3A}" destId="{B8DDA618-34BB-4194-A0CC-64F0A7C02089}" srcOrd="5" destOrd="0" presId="urn:microsoft.com/office/officeart/2008/layout/VerticalCurvedList"/>
    <dgm:cxn modelId="{985C2231-BA01-1548-9AD2-73A87CEAA72B}" type="presParOf" srcId="{5772D34B-ECF5-4650-BB57-F513FFFA9E3A}" destId="{4F3589A0-2A3C-46A9-839B-FC28901E8E8A}" srcOrd="6" destOrd="0" presId="urn:microsoft.com/office/officeart/2008/layout/VerticalCurvedList"/>
    <dgm:cxn modelId="{63C52517-EA59-954B-A81A-AC901B7EB4F0}" type="presParOf" srcId="{4F3589A0-2A3C-46A9-839B-FC28901E8E8A}" destId="{D544D242-B4BF-4BAC-A2E0-227C75B470E7}"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942137-CFE0-4DD0-800B-84A206593A4C}" type="doc">
      <dgm:prSet loTypeId="urn:microsoft.com/office/officeart/2005/8/layout/venn1" loCatId="relationship" qsTypeId="urn:microsoft.com/office/officeart/2005/8/quickstyle/simple1" qsCatId="simple" csTypeId="urn:microsoft.com/office/officeart/2005/8/colors/accent1_2" csCatId="accent1" phldr="1"/>
      <dgm:spPr/>
    </dgm:pt>
    <dgm:pt modelId="{FEDD98E7-4559-479F-9F6C-65A03F5E7286}">
      <dgm:prSet phldrT="[Text]"/>
      <dgm:spPr/>
      <dgm:t>
        <a:bodyPr/>
        <a:lstStyle/>
        <a:p>
          <a:r>
            <a:rPr lang="en-GB" dirty="0" smtClean="0"/>
            <a:t>Capability</a:t>
          </a:r>
          <a:endParaRPr lang="en-GB" dirty="0"/>
        </a:p>
      </dgm:t>
    </dgm:pt>
    <dgm:pt modelId="{17843732-C312-42F5-B8B3-2C4900BAA665}" type="parTrans" cxnId="{8DAE013C-B7E8-4BFC-9D9A-5D6037BBBF40}">
      <dgm:prSet/>
      <dgm:spPr/>
      <dgm:t>
        <a:bodyPr/>
        <a:lstStyle/>
        <a:p>
          <a:endParaRPr lang="en-GB"/>
        </a:p>
      </dgm:t>
    </dgm:pt>
    <dgm:pt modelId="{E3A6CCB4-6C82-4C4E-A18B-EFE038AE204B}" type="sibTrans" cxnId="{8DAE013C-B7E8-4BFC-9D9A-5D6037BBBF40}">
      <dgm:prSet/>
      <dgm:spPr/>
      <dgm:t>
        <a:bodyPr/>
        <a:lstStyle/>
        <a:p>
          <a:endParaRPr lang="en-GB"/>
        </a:p>
      </dgm:t>
    </dgm:pt>
    <dgm:pt modelId="{603B4D01-7220-4216-9A95-84D760FB95A4}">
      <dgm:prSet phldrT="[Text]"/>
      <dgm:spPr/>
      <dgm:t>
        <a:bodyPr/>
        <a:lstStyle/>
        <a:p>
          <a:r>
            <a:rPr lang="en-GB" dirty="0" smtClean="0"/>
            <a:t>Opportunity</a:t>
          </a:r>
          <a:endParaRPr lang="en-GB" dirty="0"/>
        </a:p>
      </dgm:t>
    </dgm:pt>
    <dgm:pt modelId="{8C25C860-B71A-4542-A97B-7D39BA18BC4E}" type="parTrans" cxnId="{B017530E-2C22-4D9B-AE2E-D40BA283FAF7}">
      <dgm:prSet/>
      <dgm:spPr/>
      <dgm:t>
        <a:bodyPr/>
        <a:lstStyle/>
        <a:p>
          <a:endParaRPr lang="en-GB"/>
        </a:p>
      </dgm:t>
    </dgm:pt>
    <dgm:pt modelId="{57EBA30D-BE2B-4EC6-ABCE-009F3FF2713A}" type="sibTrans" cxnId="{B017530E-2C22-4D9B-AE2E-D40BA283FAF7}">
      <dgm:prSet/>
      <dgm:spPr/>
      <dgm:t>
        <a:bodyPr/>
        <a:lstStyle/>
        <a:p>
          <a:endParaRPr lang="en-GB"/>
        </a:p>
      </dgm:t>
    </dgm:pt>
    <dgm:pt modelId="{ABFB0F08-E6D1-4FF6-85DC-9E3CF8D61C42}">
      <dgm:prSet phldrT="[Text]"/>
      <dgm:spPr/>
      <dgm:t>
        <a:bodyPr/>
        <a:lstStyle/>
        <a:p>
          <a:r>
            <a:rPr lang="en-GB" dirty="0" smtClean="0"/>
            <a:t>Motivation</a:t>
          </a:r>
          <a:endParaRPr lang="en-GB" dirty="0"/>
        </a:p>
      </dgm:t>
    </dgm:pt>
    <dgm:pt modelId="{96E4335F-77A4-433D-8897-76D14194D29A}" type="parTrans" cxnId="{C82E31CD-6C53-4325-86CE-4EBBC4E6284A}">
      <dgm:prSet/>
      <dgm:spPr/>
      <dgm:t>
        <a:bodyPr/>
        <a:lstStyle/>
        <a:p>
          <a:endParaRPr lang="en-GB"/>
        </a:p>
      </dgm:t>
    </dgm:pt>
    <dgm:pt modelId="{0884D91A-5E88-422B-8795-9F35F0478026}" type="sibTrans" cxnId="{C82E31CD-6C53-4325-86CE-4EBBC4E6284A}">
      <dgm:prSet/>
      <dgm:spPr/>
      <dgm:t>
        <a:bodyPr/>
        <a:lstStyle/>
        <a:p>
          <a:endParaRPr lang="en-GB"/>
        </a:p>
      </dgm:t>
    </dgm:pt>
    <dgm:pt modelId="{CBB73573-8861-44B6-8AD5-CE82313F4768}" type="pres">
      <dgm:prSet presAssocID="{06942137-CFE0-4DD0-800B-84A206593A4C}" presName="compositeShape" presStyleCnt="0">
        <dgm:presLayoutVars>
          <dgm:chMax val="7"/>
          <dgm:dir/>
          <dgm:resizeHandles val="exact"/>
        </dgm:presLayoutVars>
      </dgm:prSet>
      <dgm:spPr/>
    </dgm:pt>
    <dgm:pt modelId="{63D14C98-18D7-4A0F-9680-2FE07AD331F7}" type="pres">
      <dgm:prSet presAssocID="{FEDD98E7-4559-479F-9F6C-65A03F5E7286}" presName="circ1" presStyleLbl="vennNode1" presStyleIdx="0" presStyleCnt="3" custLinFactNeighborX="-1221" custLinFactNeighborY="-1360"/>
      <dgm:spPr/>
      <dgm:t>
        <a:bodyPr/>
        <a:lstStyle/>
        <a:p>
          <a:endParaRPr lang="en-GB"/>
        </a:p>
      </dgm:t>
    </dgm:pt>
    <dgm:pt modelId="{BD571BCA-42CC-40FC-BC8B-959892722A0D}" type="pres">
      <dgm:prSet presAssocID="{FEDD98E7-4559-479F-9F6C-65A03F5E7286}" presName="circ1Tx" presStyleLbl="revTx" presStyleIdx="0" presStyleCnt="0">
        <dgm:presLayoutVars>
          <dgm:chMax val="0"/>
          <dgm:chPref val="0"/>
          <dgm:bulletEnabled val="1"/>
        </dgm:presLayoutVars>
      </dgm:prSet>
      <dgm:spPr/>
      <dgm:t>
        <a:bodyPr/>
        <a:lstStyle/>
        <a:p>
          <a:endParaRPr lang="en-GB"/>
        </a:p>
      </dgm:t>
    </dgm:pt>
    <dgm:pt modelId="{D0272029-755F-4E52-AE7C-FF3089FB5295}" type="pres">
      <dgm:prSet presAssocID="{603B4D01-7220-4216-9A95-84D760FB95A4}" presName="circ2" presStyleLbl="vennNode1" presStyleIdx="1" presStyleCnt="3"/>
      <dgm:spPr/>
      <dgm:t>
        <a:bodyPr/>
        <a:lstStyle/>
        <a:p>
          <a:endParaRPr lang="en-GB"/>
        </a:p>
      </dgm:t>
    </dgm:pt>
    <dgm:pt modelId="{AB9A7D58-55B1-44BA-A57F-AA5F8058C92E}" type="pres">
      <dgm:prSet presAssocID="{603B4D01-7220-4216-9A95-84D760FB95A4}" presName="circ2Tx" presStyleLbl="revTx" presStyleIdx="0" presStyleCnt="0">
        <dgm:presLayoutVars>
          <dgm:chMax val="0"/>
          <dgm:chPref val="0"/>
          <dgm:bulletEnabled val="1"/>
        </dgm:presLayoutVars>
      </dgm:prSet>
      <dgm:spPr/>
      <dgm:t>
        <a:bodyPr/>
        <a:lstStyle/>
        <a:p>
          <a:endParaRPr lang="en-GB"/>
        </a:p>
      </dgm:t>
    </dgm:pt>
    <dgm:pt modelId="{09C9399A-921A-49BF-AC8B-BDAB99D71AF7}" type="pres">
      <dgm:prSet presAssocID="{ABFB0F08-E6D1-4FF6-85DC-9E3CF8D61C42}" presName="circ3" presStyleLbl="vennNode1" presStyleIdx="2" presStyleCnt="3"/>
      <dgm:spPr/>
      <dgm:t>
        <a:bodyPr/>
        <a:lstStyle/>
        <a:p>
          <a:endParaRPr lang="en-GB"/>
        </a:p>
      </dgm:t>
    </dgm:pt>
    <dgm:pt modelId="{C100019B-E1CB-4230-9BF8-78873E744D5B}" type="pres">
      <dgm:prSet presAssocID="{ABFB0F08-E6D1-4FF6-85DC-9E3CF8D61C42}" presName="circ3Tx" presStyleLbl="revTx" presStyleIdx="0" presStyleCnt="0">
        <dgm:presLayoutVars>
          <dgm:chMax val="0"/>
          <dgm:chPref val="0"/>
          <dgm:bulletEnabled val="1"/>
        </dgm:presLayoutVars>
      </dgm:prSet>
      <dgm:spPr/>
      <dgm:t>
        <a:bodyPr/>
        <a:lstStyle/>
        <a:p>
          <a:endParaRPr lang="en-GB"/>
        </a:p>
      </dgm:t>
    </dgm:pt>
  </dgm:ptLst>
  <dgm:cxnLst>
    <dgm:cxn modelId="{B2B73649-0F52-8040-ACF5-287D1CB8888D}" type="presOf" srcId="{FEDD98E7-4559-479F-9F6C-65A03F5E7286}" destId="{BD571BCA-42CC-40FC-BC8B-959892722A0D}" srcOrd="1" destOrd="0" presId="urn:microsoft.com/office/officeart/2005/8/layout/venn1"/>
    <dgm:cxn modelId="{65520BD2-BDE2-FE4A-B7FB-C52BF9C0F5F2}" type="presOf" srcId="{ABFB0F08-E6D1-4FF6-85DC-9E3CF8D61C42}" destId="{09C9399A-921A-49BF-AC8B-BDAB99D71AF7}" srcOrd="0" destOrd="0" presId="urn:microsoft.com/office/officeart/2005/8/layout/venn1"/>
    <dgm:cxn modelId="{F2F445CF-CE60-BC46-AC0F-9AF3ED8F5506}" type="presOf" srcId="{FEDD98E7-4559-479F-9F6C-65A03F5E7286}" destId="{63D14C98-18D7-4A0F-9680-2FE07AD331F7}" srcOrd="0" destOrd="0" presId="urn:microsoft.com/office/officeart/2005/8/layout/venn1"/>
    <dgm:cxn modelId="{8DAE013C-B7E8-4BFC-9D9A-5D6037BBBF40}" srcId="{06942137-CFE0-4DD0-800B-84A206593A4C}" destId="{FEDD98E7-4559-479F-9F6C-65A03F5E7286}" srcOrd="0" destOrd="0" parTransId="{17843732-C312-42F5-B8B3-2C4900BAA665}" sibTransId="{E3A6CCB4-6C82-4C4E-A18B-EFE038AE204B}"/>
    <dgm:cxn modelId="{42CE3ADC-C05A-4A49-8803-31C59B46EF84}" type="presOf" srcId="{ABFB0F08-E6D1-4FF6-85DC-9E3CF8D61C42}" destId="{C100019B-E1CB-4230-9BF8-78873E744D5B}" srcOrd="1" destOrd="0" presId="urn:microsoft.com/office/officeart/2005/8/layout/venn1"/>
    <dgm:cxn modelId="{540F4E65-5511-C241-BB03-94BF4BCC546E}" type="presOf" srcId="{603B4D01-7220-4216-9A95-84D760FB95A4}" destId="{AB9A7D58-55B1-44BA-A57F-AA5F8058C92E}" srcOrd="1" destOrd="0" presId="urn:microsoft.com/office/officeart/2005/8/layout/venn1"/>
    <dgm:cxn modelId="{FD9B17E2-5FED-6D42-84A3-0540B816542E}" type="presOf" srcId="{603B4D01-7220-4216-9A95-84D760FB95A4}" destId="{D0272029-755F-4E52-AE7C-FF3089FB5295}" srcOrd="0" destOrd="0" presId="urn:microsoft.com/office/officeart/2005/8/layout/venn1"/>
    <dgm:cxn modelId="{C82E31CD-6C53-4325-86CE-4EBBC4E6284A}" srcId="{06942137-CFE0-4DD0-800B-84A206593A4C}" destId="{ABFB0F08-E6D1-4FF6-85DC-9E3CF8D61C42}" srcOrd="2" destOrd="0" parTransId="{96E4335F-77A4-433D-8897-76D14194D29A}" sibTransId="{0884D91A-5E88-422B-8795-9F35F0478026}"/>
    <dgm:cxn modelId="{237EA3E0-0B73-7243-8B9D-0FA4696E9843}" type="presOf" srcId="{06942137-CFE0-4DD0-800B-84A206593A4C}" destId="{CBB73573-8861-44B6-8AD5-CE82313F4768}" srcOrd="0" destOrd="0" presId="urn:microsoft.com/office/officeart/2005/8/layout/venn1"/>
    <dgm:cxn modelId="{B017530E-2C22-4D9B-AE2E-D40BA283FAF7}" srcId="{06942137-CFE0-4DD0-800B-84A206593A4C}" destId="{603B4D01-7220-4216-9A95-84D760FB95A4}" srcOrd="1" destOrd="0" parTransId="{8C25C860-B71A-4542-A97B-7D39BA18BC4E}" sibTransId="{57EBA30D-BE2B-4EC6-ABCE-009F3FF2713A}"/>
    <dgm:cxn modelId="{36BE3CC5-5E1A-894A-8283-EB779130CA0C}" type="presParOf" srcId="{CBB73573-8861-44B6-8AD5-CE82313F4768}" destId="{63D14C98-18D7-4A0F-9680-2FE07AD331F7}" srcOrd="0" destOrd="0" presId="urn:microsoft.com/office/officeart/2005/8/layout/venn1"/>
    <dgm:cxn modelId="{EC33313A-716D-C440-B50C-4C5E4A4857CF}" type="presParOf" srcId="{CBB73573-8861-44B6-8AD5-CE82313F4768}" destId="{BD571BCA-42CC-40FC-BC8B-959892722A0D}" srcOrd="1" destOrd="0" presId="urn:microsoft.com/office/officeart/2005/8/layout/venn1"/>
    <dgm:cxn modelId="{3D64C9A9-52B3-8446-A600-EF933AC30915}" type="presParOf" srcId="{CBB73573-8861-44B6-8AD5-CE82313F4768}" destId="{D0272029-755F-4E52-AE7C-FF3089FB5295}" srcOrd="2" destOrd="0" presId="urn:microsoft.com/office/officeart/2005/8/layout/venn1"/>
    <dgm:cxn modelId="{CBB7AF68-751A-2245-82EB-C06CA8A6B1BF}" type="presParOf" srcId="{CBB73573-8861-44B6-8AD5-CE82313F4768}" destId="{AB9A7D58-55B1-44BA-A57F-AA5F8058C92E}" srcOrd="3" destOrd="0" presId="urn:microsoft.com/office/officeart/2005/8/layout/venn1"/>
    <dgm:cxn modelId="{61B61699-A4CE-804C-B36D-3C5704688B0B}" type="presParOf" srcId="{CBB73573-8861-44B6-8AD5-CE82313F4768}" destId="{09C9399A-921A-49BF-AC8B-BDAB99D71AF7}" srcOrd="4" destOrd="0" presId="urn:microsoft.com/office/officeart/2005/8/layout/venn1"/>
    <dgm:cxn modelId="{38F81126-3B67-DD4B-8A31-5BB259204F45}" type="presParOf" srcId="{CBB73573-8861-44B6-8AD5-CE82313F4768}" destId="{C100019B-E1CB-4230-9BF8-78873E744D5B}"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92364D61-E084-9748-8B80-CB6B0948AD37}" type="slidenum">
              <a:rPr lang="en-GB"/>
              <a:pPr/>
              <a:t>17</a:t>
            </a:fld>
            <a:endParaRPr lang="en-GB"/>
          </a:p>
        </p:txBody>
      </p:sp>
      <p:sp>
        <p:nvSpPr>
          <p:cNvPr id="1423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42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Shape 262"/>
          <p:cNvSpPr>
            <a:spLocks noGrp="1" noRot="1" noChangeAspect="1"/>
          </p:cNvSpPr>
          <p:nvPr>
            <p:ph type="sldImg"/>
          </p:nvPr>
        </p:nvSpPr>
        <p:spPr>
          <a:xfrm>
            <a:off x="914400" y="742950"/>
            <a:ext cx="4953000" cy="3714750"/>
          </a:xfrm>
          <a:prstGeom prst="rect">
            <a:avLst/>
          </a:prstGeom>
        </p:spPr>
        <p:txBody>
          <a:bodyPr/>
          <a:lstStyle/>
          <a:p>
            <a:endParaRPr/>
          </a:p>
        </p:txBody>
      </p:sp>
      <p:sp>
        <p:nvSpPr>
          <p:cNvPr id="263" name="Shape 263"/>
          <p:cNvSpPr>
            <a:spLocks noGrp="1"/>
          </p:cNvSpPr>
          <p:nvPr>
            <p:ph type="body" sz="quarter" idx="1"/>
          </p:nvPr>
        </p:nvSpPr>
        <p:spPr>
          <a:prstGeom prst="rect">
            <a:avLst/>
          </a:prstGeom>
        </p:spPr>
        <p:txBody>
          <a:bodyPr/>
          <a:lstStyle/>
          <a:p>
            <a:pPr>
              <a:defRPr sz="1200"/>
            </a:pPr>
            <a:endParaRPr dirty="0"/>
          </a:p>
        </p:txBody>
      </p:sp>
    </p:spTree>
    <p:extLst>
      <p:ext uri="{BB962C8B-B14F-4D97-AF65-F5344CB8AC3E}">
        <p14:creationId xmlns:p14="http://schemas.microsoft.com/office/powerpoint/2010/main" val="12779966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Shape 262"/>
          <p:cNvSpPr>
            <a:spLocks noGrp="1" noRot="1" noChangeAspect="1"/>
          </p:cNvSpPr>
          <p:nvPr>
            <p:ph type="sldImg"/>
          </p:nvPr>
        </p:nvSpPr>
        <p:spPr>
          <a:xfrm>
            <a:off x="914400" y="742950"/>
            <a:ext cx="4953000" cy="3714750"/>
          </a:xfrm>
          <a:prstGeom prst="rect">
            <a:avLst/>
          </a:prstGeom>
        </p:spPr>
        <p:txBody>
          <a:bodyPr/>
          <a:lstStyle/>
          <a:p>
            <a:endParaRPr/>
          </a:p>
        </p:txBody>
      </p:sp>
      <p:sp>
        <p:nvSpPr>
          <p:cNvPr id="263" name="Shape 263"/>
          <p:cNvSpPr>
            <a:spLocks noGrp="1"/>
          </p:cNvSpPr>
          <p:nvPr>
            <p:ph type="body" sz="quarter" idx="1"/>
          </p:nvPr>
        </p:nvSpPr>
        <p:spPr>
          <a:prstGeom prst="rect">
            <a:avLst/>
          </a:prstGeom>
        </p:spPr>
        <p:txBody>
          <a:bodyPr/>
          <a:lstStyle/>
          <a:p>
            <a:pPr>
              <a:defRPr sz="1200"/>
            </a:pPr>
            <a:endParaRPr dirty="0"/>
          </a:p>
        </p:txBody>
      </p:sp>
    </p:spTree>
    <p:extLst>
      <p:ext uri="{BB962C8B-B14F-4D97-AF65-F5344CB8AC3E}">
        <p14:creationId xmlns:p14="http://schemas.microsoft.com/office/powerpoint/2010/main" val="329824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Shape 262"/>
          <p:cNvSpPr>
            <a:spLocks noGrp="1" noRot="1" noChangeAspect="1"/>
          </p:cNvSpPr>
          <p:nvPr>
            <p:ph type="sldImg"/>
          </p:nvPr>
        </p:nvSpPr>
        <p:spPr>
          <a:xfrm>
            <a:off x="914400" y="742950"/>
            <a:ext cx="4953000" cy="3714750"/>
          </a:xfrm>
          <a:prstGeom prst="rect">
            <a:avLst/>
          </a:prstGeom>
        </p:spPr>
        <p:txBody>
          <a:bodyPr/>
          <a:lstStyle/>
          <a:p>
            <a:endParaRPr/>
          </a:p>
        </p:txBody>
      </p:sp>
      <p:sp>
        <p:nvSpPr>
          <p:cNvPr id="263" name="Shape 263"/>
          <p:cNvSpPr>
            <a:spLocks noGrp="1"/>
          </p:cNvSpPr>
          <p:nvPr>
            <p:ph type="body" sz="quarter" idx="1"/>
          </p:nvPr>
        </p:nvSpPr>
        <p:spPr>
          <a:prstGeom prst="rect">
            <a:avLst/>
          </a:prstGeom>
        </p:spPr>
        <p:txBody>
          <a:bodyPr/>
          <a:lstStyle/>
          <a:p>
            <a:pPr>
              <a:defRPr sz="1200"/>
            </a:pPr>
            <a:endParaRPr dirty="0"/>
          </a:p>
        </p:txBody>
      </p:sp>
    </p:spTree>
    <p:extLst>
      <p:ext uri="{BB962C8B-B14F-4D97-AF65-F5344CB8AC3E}">
        <p14:creationId xmlns:p14="http://schemas.microsoft.com/office/powerpoint/2010/main" val="13608563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Shape 262"/>
          <p:cNvSpPr>
            <a:spLocks noGrp="1" noRot="1" noChangeAspect="1"/>
          </p:cNvSpPr>
          <p:nvPr>
            <p:ph type="sldImg"/>
          </p:nvPr>
        </p:nvSpPr>
        <p:spPr>
          <a:xfrm>
            <a:off x="914400" y="742950"/>
            <a:ext cx="4953000" cy="3714750"/>
          </a:xfrm>
          <a:prstGeom prst="rect">
            <a:avLst/>
          </a:prstGeom>
        </p:spPr>
        <p:txBody>
          <a:bodyPr/>
          <a:lstStyle/>
          <a:p>
            <a:endParaRPr/>
          </a:p>
        </p:txBody>
      </p:sp>
      <p:sp>
        <p:nvSpPr>
          <p:cNvPr id="263" name="Shape 263"/>
          <p:cNvSpPr>
            <a:spLocks noGrp="1"/>
          </p:cNvSpPr>
          <p:nvPr>
            <p:ph type="body" sz="quarter" idx="1"/>
          </p:nvPr>
        </p:nvSpPr>
        <p:spPr>
          <a:prstGeom prst="rect">
            <a:avLst/>
          </a:prstGeom>
        </p:spPr>
        <p:txBody>
          <a:bodyPr/>
          <a:lstStyle/>
          <a:p>
            <a:pPr>
              <a:defRPr sz="1200"/>
            </a:pPr>
            <a:endParaRPr dirty="0"/>
          </a:p>
        </p:txBody>
      </p:sp>
    </p:spTree>
    <p:extLst>
      <p:ext uri="{BB962C8B-B14F-4D97-AF65-F5344CB8AC3E}">
        <p14:creationId xmlns:p14="http://schemas.microsoft.com/office/powerpoint/2010/main" val="17451887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 name="Shape 395"/>
          <p:cNvSpPr>
            <a:spLocks noGrp="1" noRot="1" noChangeAspect="1"/>
          </p:cNvSpPr>
          <p:nvPr>
            <p:ph type="sldImg"/>
          </p:nvPr>
        </p:nvSpPr>
        <p:spPr>
          <a:xfrm>
            <a:off x="914400" y="742950"/>
            <a:ext cx="4953000" cy="3714750"/>
          </a:xfrm>
          <a:prstGeom prst="rect">
            <a:avLst/>
          </a:prstGeom>
        </p:spPr>
        <p:txBody>
          <a:bodyPr/>
          <a:lstStyle/>
          <a:p>
            <a:endParaRPr/>
          </a:p>
        </p:txBody>
      </p:sp>
      <p:sp>
        <p:nvSpPr>
          <p:cNvPr id="396" name="Shape 396"/>
          <p:cNvSpPr>
            <a:spLocks noGrp="1"/>
          </p:cNvSpPr>
          <p:nvPr>
            <p:ph type="body" sz="quarter" idx="1"/>
          </p:nvPr>
        </p:nvSpPr>
        <p:spPr>
          <a:prstGeom prst="rect">
            <a:avLst/>
          </a:prstGeom>
        </p:spPr>
        <p:txBody>
          <a:bodyPr/>
          <a:lstStyle>
            <a:lvl1pPr>
              <a:defRPr sz="1200"/>
            </a:lvl1pPr>
          </a:lstStyle>
          <a:p>
            <a:endParaRPr dirty="0"/>
          </a:p>
        </p:txBody>
      </p:sp>
    </p:spTree>
    <p:extLst>
      <p:ext uri="{BB962C8B-B14F-4D97-AF65-F5344CB8AC3E}">
        <p14:creationId xmlns:p14="http://schemas.microsoft.com/office/powerpoint/2010/main" val="18172026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 name="Shape 410"/>
          <p:cNvSpPr>
            <a:spLocks noGrp="1" noRot="1" noChangeAspect="1"/>
          </p:cNvSpPr>
          <p:nvPr>
            <p:ph type="sldImg"/>
          </p:nvPr>
        </p:nvSpPr>
        <p:spPr>
          <a:xfrm>
            <a:off x="914400" y="742950"/>
            <a:ext cx="4953000" cy="3714750"/>
          </a:xfrm>
          <a:prstGeom prst="rect">
            <a:avLst/>
          </a:prstGeom>
        </p:spPr>
        <p:txBody>
          <a:bodyPr/>
          <a:lstStyle/>
          <a:p>
            <a:endParaRPr/>
          </a:p>
        </p:txBody>
      </p:sp>
      <p:sp>
        <p:nvSpPr>
          <p:cNvPr id="411" name="Shape 411"/>
          <p:cNvSpPr>
            <a:spLocks noGrp="1"/>
          </p:cNvSpPr>
          <p:nvPr>
            <p:ph type="body" sz="quarter" idx="1"/>
          </p:nvPr>
        </p:nvSpPr>
        <p:spPr>
          <a:prstGeom prst="rect">
            <a:avLst/>
          </a:prstGeom>
        </p:spPr>
        <p:txBody>
          <a:bodyPr/>
          <a:lstStyle/>
          <a:p>
            <a:pPr>
              <a:defRPr sz="1200"/>
            </a:pPr>
            <a:endParaRPr dirty="0"/>
          </a:p>
        </p:txBody>
      </p:sp>
    </p:spTree>
    <p:extLst>
      <p:ext uri="{BB962C8B-B14F-4D97-AF65-F5344CB8AC3E}">
        <p14:creationId xmlns:p14="http://schemas.microsoft.com/office/powerpoint/2010/main" val="19303548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Shape 418"/>
          <p:cNvSpPr>
            <a:spLocks noGrp="1" noRot="1" noChangeAspect="1"/>
          </p:cNvSpPr>
          <p:nvPr>
            <p:ph type="sldImg"/>
          </p:nvPr>
        </p:nvSpPr>
        <p:spPr>
          <a:xfrm>
            <a:off x="914400" y="742950"/>
            <a:ext cx="4953000" cy="3714750"/>
          </a:xfrm>
          <a:prstGeom prst="rect">
            <a:avLst/>
          </a:prstGeom>
        </p:spPr>
        <p:txBody>
          <a:bodyPr/>
          <a:lstStyle/>
          <a:p>
            <a:endParaRPr/>
          </a:p>
        </p:txBody>
      </p:sp>
      <p:sp>
        <p:nvSpPr>
          <p:cNvPr id="419" name="Shape 419"/>
          <p:cNvSpPr>
            <a:spLocks noGrp="1"/>
          </p:cNvSpPr>
          <p:nvPr>
            <p:ph type="body" sz="quarter" idx="1"/>
          </p:nvPr>
        </p:nvSpPr>
        <p:spPr>
          <a:prstGeom prst="rect">
            <a:avLst/>
          </a:prstGeom>
        </p:spPr>
        <p:txBody>
          <a:bodyPr/>
          <a:lstStyle/>
          <a:p>
            <a:pPr>
              <a:defRPr sz="1200"/>
            </a:pPr>
            <a:endParaRPr dirty="0"/>
          </a:p>
        </p:txBody>
      </p:sp>
    </p:spTree>
    <p:extLst>
      <p:ext uri="{BB962C8B-B14F-4D97-AF65-F5344CB8AC3E}">
        <p14:creationId xmlns:p14="http://schemas.microsoft.com/office/powerpoint/2010/main" val="2503823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Shape 424"/>
          <p:cNvSpPr>
            <a:spLocks noGrp="1" noRot="1" noChangeAspect="1"/>
          </p:cNvSpPr>
          <p:nvPr>
            <p:ph type="sldImg"/>
          </p:nvPr>
        </p:nvSpPr>
        <p:spPr>
          <a:xfrm>
            <a:off x="914400" y="742950"/>
            <a:ext cx="4953000" cy="3714750"/>
          </a:xfrm>
          <a:prstGeom prst="rect">
            <a:avLst/>
          </a:prstGeom>
        </p:spPr>
        <p:txBody>
          <a:bodyPr/>
          <a:lstStyle/>
          <a:p>
            <a:endParaRPr/>
          </a:p>
        </p:txBody>
      </p:sp>
      <p:sp>
        <p:nvSpPr>
          <p:cNvPr id="425" name="Shape 425"/>
          <p:cNvSpPr>
            <a:spLocks noGrp="1"/>
          </p:cNvSpPr>
          <p:nvPr>
            <p:ph type="body" sz="quarter" idx="1"/>
          </p:nvPr>
        </p:nvSpPr>
        <p:spPr>
          <a:prstGeom prst="rect">
            <a:avLst/>
          </a:prstGeom>
        </p:spPr>
        <p:txBody>
          <a:bodyPr/>
          <a:lstStyle/>
          <a:p>
            <a:pPr>
              <a:defRPr sz="1200"/>
            </a:pPr>
            <a:endParaRPr dirty="0"/>
          </a:p>
        </p:txBody>
      </p:sp>
    </p:spTree>
    <p:extLst>
      <p:ext uri="{BB962C8B-B14F-4D97-AF65-F5344CB8AC3E}">
        <p14:creationId xmlns:p14="http://schemas.microsoft.com/office/powerpoint/2010/main" val="10387785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Shape 435"/>
          <p:cNvSpPr>
            <a:spLocks noGrp="1" noRot="1" noChangeAspect="1"/>
          </p:cNvSpPr>
          <p:nvPr>
            <p:ph type="sldImg"/>
          </p:nvPr>
        </p:nvSpPr>
        <p:spPr>
          <a:xfrm>
            <a:off x="914400" y="742950"/>
            <a:ext cx="4953000" cy="3714750"/>
          </a:xfrm>
          <a:prstGeom prst="rect">
            <a:avLst/>
          </a:prstGeom>
        </p:spPr>
        <p:txBody>
          <a:bodyPr/>
          <a:lstStyle/>
          <a:p>
            <a:endParaRPr/>
          </a:p>
        </p:txBody>
      </p:sp>
      <p:sp>
        <p:nvSpPr>
          <p:cNvPr id="436" name="Shape 436"/>
          <p:cNvSpPr>
            <a:spLocks noGrp="1"/>
          </p:cNvSpPr>
          <p:nvPr>
            <p:ph type="body" sz="quarter" idx="1"/>
          </p:nvPr>
        </p:nvSpPr>
        <p:spPr>
          <a:prstGeom prst="rect">
            <a:avLst/>
          </a:prstGeom>
        </p:spPr>
        <p:txBody>
          <a:bodyPr/>
          <a:lstStyle/>
          <a:p>
            <a:pPr>
              <a:defRPr sz="1200"/>
            </a:pPr>
            <a:endParaRPr dirty="0"/>
          </a:p>
        </p:txBody>
      </p:sp>
    </p:spTree>
    <p:extLst>
      <p:ext uri="{BB962C8B-B14F-4D97-AF65-F5344CB8AC3E}">
        <p14:creationId xmlns:p14="http://schemas.microsoft.com/office/powerpoint/2010/main" val="6653982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NS “On” recorded crime</a:t>
            </a:r>
          </a:p>
          <a:p>
            <a:r>
              <a:rPr lang="en-GB" dirty="0"/>
              <a:t>NS</a:t>
            </a:r>
            <a:r>
              <a:rPr lang="en-GB" baseline="0" dirty="0"/>
              <a:t> Did you make any progress on the comparison to Rachael’s analysis?</a:t>
            </a:r>
            <a:endParaRPr lang="en-GB" dirty="0"/>
          </a:p>
        </p:txBody>
      </p:sp>
      <p:sp>
        <p:nvSpPr>
          <p:cNvPr id="4" name="Slide Number Placeholder 3"/>
          <p:cNvSpPr>
            <a:spLocks noGrp="1"/>
          </p:cNvSpPr>
          <p:nvPr>
            <p:ph type="sldNum" sz="quarter" idx="10"/>
          </p:nvPr>
        </p:nvSpPr>
        <p:spPr/>
        <p:txBody>
          <a:bodyPr/>
          <a:lstStyle/>
          <a:p>
            <a:fld id="{83A8DEFD-75E0-4445-9098-84C5D05ADF2C}" type="slidenum">
              <a:rPr lang="en-GB" smtClean="0"/>
              <a:t>47</a:t>
            </a:fld>
            <a:endParaRPr lang="en-GB"/>
          </a:p>
        </p:txBody>
      </p:sp>
    </p:spTree>
    <p:extLst>
      <p:ext uri="{BB962C8B-B14F-4D97-AF65-F5344CB8AC3E}">
        <p14:creationId xmlns:p14="http://schemas.microsoft.com/office/powerpoint/2010/main" val="2518216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2950"/>
            <a:ext cx="4953000" cy="3714750"/>
          </a:xfrm>
        </p:spPr>
      </p:sp>
      <p:sp>
        <p:nvSpPr>
          <p:cNvPr id="3" name="Notes Placeholder 2"/>
          <p:cNvSpPr>
            <a:spLocks noGrp="1"/>
          </p:cNvSpPr>
          <p:nvPr>
            <p:ph type="body" idx="1"/>
          </p:nvPr>
        </p:nvSpPr>
        <p:spPr/>
        <p:txBody>
          <a:bodyPr/>
          <a:lstStyle/>
          <a:p>
            <a:r>
              <a:rPr lang="en-GB" sz="1200" kern="1200" dirty="0">
                <a:solidFill>
                  <a:schemeClr val="tx1"/>
                </a:solidFill>
                <a:effectLst/>
                <a:latin typeface="Times New Roman" pitchFamily="18" charset="0"/>
                <a:ea typeface="+mn-ea"/>
                <a:cs typeface="+mn-cs"/>
              </a:rPr>
              <a:t>Fear of crime when disorder: I </a:t>
            </a:r>
            <a:r>
              <a:rPr lang="en-GB" sz="1200" kern="1200" dirty="0" err="1">
                <a:solidFill>
                  <a:schemeClr val="tx1"/>
                </a:solidFill>
                <a:effectLst/>
                <a:latin typeface="Times New Roman" pitchFamily="18" charset="0"/>
                <a:ea typeface="+mn-ea"/>
                <a:cs typeface="+mn-cs"/>
              </a:rPr>
              <a:t>Brunton</a:t>
            </a:r>
            <a:r>
              <a:rPr lang="en-GB" sz="1200" kern="1200" dirty="0">
                <a:solidFill>
                  <a:schemeClr val="tx1"/>
                </a:solidFill>
                <a:effectLst/>
                <a:latin typeface="Times New Roman" pitchFamily="18" charset="0"/>
                <a:ea typeface="+mn-ea"/>
                <a:cs typeface="+mn-cs"/>
              </a:rPr>
              <a:t>-Smith and P. Sturgis, ‘Do Neighbourhoods Generate Fear of Crime?: An Empirical Test Using the British Crime Survey’, </a:t>
            </a:r>
            <a:r>
              <a:rPr lang="en-GB" sz="1200" i="1" kern="1200" dirty="0">
                <a:solidFill>
                  <a:schemeClr val="tx1"/>
                </a:solidFill>
                <a:effectLst/>
                <a:latin typeface="Times New Roman" pitchFamily="18" charset="0"/>
                <a:ea typeface="+mn-ea"/>
                <a:cs typeface="+mn-cs"/>
              </a:rPr>
              <a:t>Criminology, </a:t>
            </a:r>
            <a:r>
              <a:rPr lang="en-GB" sz="1200" kern="1200" dirty="0">
                <a:solidFill>
                  <a:schemeClr val="tx1"/>
                </a:solidFill>
                <a:effectLst/>
                <a:latin typeface="Times New Roman" pitchFamily="18" charset="0"/>
                <a:ea typeface="+mn-ea"/>
                <a:cs typeface="+mn-cs"/>
              </a:rPr>
              <a:t>49.2 (2011): 331-369</a:t>
            </a:r>
          </a:p>
          <a:p>
            <a:endParaRPr lang="en-GB" sz="120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Times New Roman" pitchFamily="18" charset="0"/>
                <a:ea typeface="+mn-ea"/>
                <a:cs typeface="+mn-cs"/>
              </a:rPr>
              <a:t>Public confidence + better relationships: E </a:t>
            </a:r>
            <a:r>
              <a:rPr lang="en-GB" sz="1200" kern="1200" dirty="0" err="1">
                <a:solidFill>
                  <a:schemeClr val="tx1"/>
                </a:solidFill>
                <a:effectLst/>
                <a:latin typeface="Times New Roman" pitchFamily="18" charset="0"/>
                <a:ea typeface="+mn-ea"/>
                <a:cs typeface="+mn-cs"/>
              </a:rPr>
              <a:t>Stanko</a:t>
            </a:r>
            <a:r>
              <a:rPr lang="en-GB" sz="1200" kern="1200" dirty="0">
                <a:solidFill>
                  <a:schemeClr val="tx1"/>
                </a:solidFill>
                <a:effectLst/>
                <a:latin typeface="Times New Roman" pitchFamily="18" charset="0"/>
                <a:ea typeface="+mn-ea"/>
                <a:cs typeface="+mn-cs"/>
              </a:rPr>
              <a:t> and B Bradford, ‘Beyond Measuring ‘How Good a Job’ Police Are Doing: The MPS Model of Confidence in Policing’, </a:t>
            </a:r>
            <a:r>
              <a:rPr lang="en-GB" sz="1200" i="1" kern="1200" dirty="0">
                <a:solidFill>
                  <a:schemeClr val="tx1"/>
                </a:solidFill>
                <a:effectLst/>
                <a:latin typeface="Times New Roman" pitchFamily="18" charset="0"/>
                <a:ea typeface="+mn-ea"/>
                <a:cs typeface="+mn-cs"/>
              </a:rPr>
              <a:t>Policing, </a:t>
            </a:r>
            <a:r>
              <a:rPr lang="en-GB" sz="1200" kern="1200" dirty="0">
                <a:solidFill>
                  <a:schemeClr val="tx1"/>
                </a:solidFill>
                <a:effectLst/>
                <a:latin typeface="Times New Roman" pitchFamily="18" charset="0"/>
                <a:ea typeface="+mn-ea"/>
                <a:cs typeface="+mn-cs"/>
              </a:rPr>
              <a:t>3 (4) (2009), pp. 322 – 330; J Fleming and E McLaughlin, ‘’The Public gets what the public wants’: Interrogating the ‘Public Confidence’ agenda’, </a:t>
            </a:r>
            <a:r>
              <a:rPr lang="en-GB" sz="1200" i="1" kern="1200" dirty="0">
                <a:solidFill>
                  <a:schemeClr val="tx1"/>
                </a:solidFill>
                <a:effectLst/>
                <a:latin typeface="Times New Roman" pitchFamily="18" charset="0"/>
                <a:ea typeface="+mn-ea"/>
                <a:cs typeface="+mn-cs"/>
              </a:rPr>
              <a:t>Policing, </a:t>
            </a:r>
            <a:r>
              <a:rPr lang="en-GB" sz="1200" kern="1200" dirty="0">
                <a:solidFill>
                  <a:schemeClr val="tx1"/>
                </a:solidFill>
                <a:effectLst/>
                <a:latin typeface="Times New Roman" pitchFamily="18" charset="0"/>
                <a:ea typeface="+mn-ea"/>
                <a:cs typeface="+mn-cs"/>
              </a:rPr>
              <a:t>4(3) (2010), pp. 199 – 202; T R Tyler, ‘Enhancing police legitimacy’, </a:t>
            </a:r>
            <a:r>
              <a:rPr lang="en-GB" sz="1200" i="1" kern="1200" dirty="0">
                <a:solidFill>
                  <a:schemeClr val="tx1"/>
                </a:solidFill>
                <a:effectLst/>
                <a:latin typeface="Times New Roman" pitchFamily="18" charset="0"/>
                <a:ea typeface="+mn-ea"/>
                <a:cs typeface="+mn-cs"/>
              </a:rPr>
              <a:t>The annals of the American academy of political and social science, </a:t>
            </a:r>
            <a:r>
              <a:rPr lang="en-GB" sz="1200" kern="1200" dirty="0">
                <a:solidFill>
                  <a:schemeClr val="tx1"/>
                </a:solidFill>
                <a:effectLst/>
                <a:latin typeface="Times New Roman" pitchFamily="18" charset="0"/>
                <a:ea typeface="+mn-ea"/>
                <a:cs typeface="+mn-cs"/>
              </a:rPr>
              <a:t>593(1), pp. 84 – 99; L </a:t>
            </a:r>
            <a:r>
              <a:rPr lang="en-GB" sz="1200" kern="1200" dirty="0" err="1">
                <a:solidFill>
                  <a:schemeClr val="tx1"/>
                </a:solidFill>
                <a:effectLst/>
                <a:latin typeface="Times New Roman" pitchFamily="18" charset="0"/>
                <a:ea typeface="+mn-ea"/>
                <a:cs typeface="+mn-cs"/>
              </a:rPr>
              <a:t>Ren</a:t>
            </a:r>
            <a:r>
              <a:rPr lang="en-GB" sz="1200" kern="1200" dirty="0">
                <a:solidFill>
                  <a:schemeClr val="tx1"/>
                </a:solidFill>
                <a:effectLst/>
                <a:latin typeface="Times New Roman" pitchFamily="18" charset="0"/>
                <a:ea typeface="+mn-ea"/>
                <a:cs typeface="+mn-cs"/>
              </a:rPr>
              <a:t> et al., ‘Linking confidence in the police with the performance of the police: Community policing can make a difference’,  </a:t>
            </a:r>
            <a:r>
              <a:rPr lang="en-GB" sz="1200" i="1" kern="1200" dirty="0">
                <a:solidFill>
                  <a:schemeClr val="tx1"/>
                </a:solidFill>
                <a:effectLst/>
                <a:latin typeface="Times New Roman" pitchFamily="18" charset="0"/>
                <a:ea typeface="+mn-ea"/>
                <a:cs typeface="+mn-cs"/>
              </a:rPr>
              <a:t>Journal of Criminal Justice, </a:t>
            </a:r>
            <a:r>
              <a:rPr lang="en-GB" sz="1200" kern="1200" dirty="0">
                <a:solidFill>
                  <a:schemeClr val="tx1"/>
                </a:solidFill>
                <a:effectLst/>
                <a:latin typeface="Times New Roman" pitchFamily="18" charset="0"/>
                <a:ea typeface="+mn-ea"/>
                <a:cs typeface="+mn-cs"/>
              </a:rPr>
              <a:t>33 (1) (2005), pp. 55-66.</a:t>
            </a:r>
          </a:p>
          <a:p>
            <a:r>
              <a:rPr lang="en-GB" dirty="0">
                <a:effectLst/>
              </a:rPr>
              <a:t> </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22</a:t>
            </a:fld>
            <a:endParaRPr lang="en-GB" altLang="en-US"/>
          </a:p>
        </p:txBody>
      </p:sp>
    </p:spTree>
    <p:extLst>
      <p:ext uri="{BB962C8B-B14F-4D97-AF65-F5344CB8AC3E}">
        <p14:creationId xmlns:p14="http://schemas.microsoft.com/office/powerpoint/2010/main" val="37305019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8DEFD-75E0-4445-9098-84C5D05ADF2C}" type="slidenum">
              <a:rPr lang="en-GB" smtClean="0"/>
              <a:t>48</a:t>
            </a:fld>
            <a:endParaRPr lang="en-GB"/>
          </a:p>
        </p:txBody>
      </p:sp>
    </p:spTree>
    <p:extLst>
      <p:ext uri="{BB962C8B-B14F-4D97-AF65-F5344CB8AC3E}">
        <p14:creationId xmlns:p14="http://schemas.microsoft.com/office/powerpoint/2010/main" val="38140996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8DEFD-75E0-4445-9098-84C5D05ADF2C}" type="slidenum">
              <a:rPr lang="en-GB" smtClean="0"/>
              <a:t>49</a:t>
            </a:fld>
            <a:endParaRPr lang="en-GB"/>
          </a:p>
        </p:txBody>
      </p:sp>
    </p:spTree>
    <p:extLst>
      <p:ext uri="{BB962C8B-B14F-4D97-AF65-F5344CB8AC3E}">
        <p14:creationId xmlns:p14="http://schemas.microsoft.com/office/powerpoint/2010/main" val="38870585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Recalling short names and interventions: </a:t>
            </a:r>
          </a:p>
          <a:p>
            <a:r>
              <a:rPr lang="en-GB" dirty="0"/>
              <a:t>Brookside (E)		-	 Control</a:t>
            </a:r>
          </a:p>
          <a:p>
            <a:r>
              <a:rPr lang="en-GB" dirty="0" err="1"/>
              <a:t>Cleobury</a:t>
            </a:r>
            <a:r>
              <a:rPr lang="en-GB" dirty="0"/>
              <a:t> Mortimer (A) 	-	 SW</a:t>
            </a:r>
          </a:p>
          <a:p>
            <a:r>
              <a:rPr lang="en-GB" dirty="0" err="1"/>
              <a:t>Leegomery</a:t>
            </a:r>
            <a:r>
              <a:rPr lang="en-GB" dirty="0"/>
              <a:t> (C)		-	 SW</a:t>
            </a:r>
          </a:p>
          <a:p>
            <a:r>
              <a:rPr lang="en-GB" dirty="0"/>
              <a:t>St George's (D)	-	WDBC</a:t>
            </a:r>
          </a:p>
          <a:p>
            <a:r>
              <a:rPr lang="en-GB" dirty="0"/>
              <a:t>Sutton Hill (B)		-	SW</a:t>
            </a:r>
          </a:p>
          <a:p>
            <a:endParaRPr lang="en-GB" dirty="0"/>
          </a:p>
        </p:txBody>
      </p:sp>
      <p:sp>
        <p:nvSpPr>
          <p:cNvPr id="4" name="Slide Number Placeholder 3"/>
          <p:cNvSpPr>
            <a:spLocks noGrp="1"/>
          </p:cNvSpPr>
          <p:nvPr>
            <p:ph type="sldNum" sz="quarter" idx="10"/>
          </p:nvPr>
        </p:nvSpPr>
        <p:spPr/>
        <p:txBody>
          <a:bodyPr/>
          <a:lstStyle/>
          <a:p>
            <a:fld id="{83A8DEFD-75E0-4445-9098-84C5D05ADF2C}" type="slidenum">
              <a:rPr lang="en-GB" smtClean="0"/>
              <a:t>50</a:t>
            </a:fld>
            <a:endParaRPr lang="en-GB"/>
          </a:p>
        </p:txBody>
      </p:sp>
    </p:spTree>
    <p:extLst>
      <p:ext uri="{BB962C8B-B14F-4D97-AF65-F5344CB8AC3E}">
        <p14:creationId xmlns:p14="http://schemas.microsoft.com/office/powerpoint/2010/main" val="4729246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8DEFD-75E0-4445-9098-84C5D05ADF2C}" type="slidenum">
              <a:rPr lang="en-GB" smtClean="0"/>
              <a:t>51</a:t>
            </a:fld>
            <a:endParaRPr lang="en-GB"/>
          </a:p>
        </p:txBody>
      </p:sp>
    </p:spTree>
    <p:extLst>
      <p:ext uri="{BB962C8B-B14F-4D97-AF65-F5344CB8AC3E}">
        <p14:creationId xmlns:p14="http://schemas.microsoft.com/office/powerpoint/2010/main" val="31591369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NS: Y axis to “Number of crimes”</a:t>
            </a:r>
          </a:p>
        </p:txBody>
      </p:sp>
      <p:sp>
        <p:nvSpPr>
          <p:cNvPr id="4" name="Slide Number Placeholder 3"/>
          <p:cNvSpPr>
            <a:spLocks noGrp="1"/>
          </p:cNvSpPr>
          <p:nvPr>
            <p:ph type="sldNum" sz="quarter" idx="10"/>
          </p:nvPr>
        </p:nvSpPr>
        <p:spPr/>
        <p:txBody>
          <a:bodyPr/>
          <a:lstStyle/>
          <a:p>
            <a:fld id="{83A8DEFD-75E0-4445-9098-84C5D05ADF2C}" type="slidenum">
              <a:rPr lang="en-GB" smtClean="0"/>
              <a:t>52</a:t>
            </a:fld>
            <a:endParaRPr lang="en-GB"/>
          </a:p>
        </p:txBody>
      </p:sp>
    </p:spTree>
    <p:extLst>
      <p:ext uri="{BB962C8B-B14F-4D97-AF65-F5344CB8AC3E}">
        <p14:creationId xmlns:p14="http://schemas.microsoft.com/office/powerpoint/2010/main" val="23750159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NS: Why is “Rest</a:t>
            </a:r>
            <a:r>
              <a:rPr lang="en-GB" baseline="0" dirty="0"/>
              <a:t> of Shropshire” different from on previous slide?</a:t>
            </a:r>
            <a:endParaRPr lang="en-GB" dirty="0"/>
          </a:p>
        </p:txBody>
      </p:sp>
      <p:sp>
        <p:nvSpPr>
          <p:cNvPr id="4" name="Slide Number Placeholder 3"/>
          <p:cNvSpPr>
            <a:spLocks noGrp="1"/>
          </p:cNvSpPr>
          <p:nvPr>
            <p:ph type="sldNum" sz="quarter" idx="10"/>
          </p:nvPr>
        </p:nvSpPr>
        <p:spPr/>
        <p:txBody>
          <a:bodyPr/>
          <a:lstStyle/>
          <a:p>
            <a:fld id="{83A8DEFD-75E0-4445-9098-84C5D05ADF2C}" type="slidenum">
              <a:rPr lang="en-GB" smtClean="0"/>
              <a:t>53</a:t>
            </a:fld>
            <a:endParaRPr lang="en-GB"/>
          </a:p>
        </p:txBody>
      </p:sp>
    </p:spTree>
    <p:extLst>
      <p:ext uri="{BB962C8B-B14F-4D97-AF65-F5344CB8AC3E}">
        <p14:creationId xmlns:p14="http://schemas.microsoft.com/office/powerpoint/2010/main" val="21513316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8DEFD-75E0-4445-9098-84C5D05ADF2C}" type="slidenum">
              <a:rPr lang="en-GB" smtClean="0"/>
              <a:t>54</a:t>
            </a:fld>
            <a:endParaRPr lang="en-GB"/>
          </a:p>
        </p:txBody>
      </p:sp>
    </p:spTree>
    <p:extLst>
      <p:ext uri="{BB962C8B-B14F-4D97-AF65-F5344CB8AC3E}">
        <p14:creationId xmlns:p14="http://schemas.microsoft.com/office/powerpoint/2010/main" val="1965551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A8DEFD-75E0-4445-9098-84C5D05ADF2C}" type="slidenum">
              <a:rPr lang="en-GB" smtClean="0"/>
              <a:t>55</a:t>
            </a:fld>
            <a:endParaRPr lang="en-GB"/>
          </a:p>
        </p:txBody>
      </p:sp>
    </p:spTree>
    <p:extLst>
      <p:ext uri="{BB962C8B-B14F-4D97-AF65-F5344CB8AC3E}">
        <p14:creationId xmlns:p14="http://schemas.microsoft.com/office/powerpoint/2010/main" val="33126871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kern="0" dirty="0"/>
              <a:t>Y</a:t>
            </a:r>
            <a:r>
              <a:rPr lang="en-US" altLang="en-US" sz="1200" kern="0" baseline="-25000" dirty="0"/>
              <a:t>it</a:t>
            </a:r>
            <a:r>
              <a:rPr lang="en-US" altLang="en-US" sz="1200" kern="0" dirty="0"/>
              <a:t> = </a:t>
            </a:r>
            <a:r>
              <a:rPr lang="el-GR" altLang="en-US" sz="1200" kern="0" dirty="0">
                <a:cs typeface="Arial" panose="020B0604020202020204" pitchFamily="34" charset="0"/>
              </a:rPr>
              <a:t>β</a:t>
            </a:r>
            <a:r>
              <a:rPr lang="en-US" altLang="en-US" sz="1200" kern="0" baseline="-25000" dirty="0">
                <a:cs typeface="Arial" panose="020B0604020202020204" pitchFamily="34" charset="0"/>
              </a:rPr>
              <a:t>0</a:t>
            </a:r>
            <a:r>
              <a:rPr lang="en-US" altLang="en-US" sz="1200" kern="0" dirty="0">
                <a:cs typeface="Arial" panose="020B0604020202020204" pitchFamily="34" charset="0"/>
              </a:rPr>
              <a:t> + </a:t>
            </a:r>
            <a:r>
              <a:rPr lang="el-GR" altLang="en-US" sz="1200" kern="0" dirty="0">
                <a:cs typeface="Arial" panose="020B0604020202020204" pitchFamily="34" charset="0"/>
              </a:rPr>
              <a:t>β</a:t>
            </a:r>
            <a:r>
              <a:rPr lang="en-US" altLang="en-US" sz="1200" kern="0" baseline="-25000" dirty="0">
                <a:cs typeface="Arial" panose="020B0604020202020204" pitchFamily="34" charset="0"/>
              </a:rPr>
              <a:t>1</a:t>
            </a:r>
            <a:r>
              <a:rPr lang="en-US" altLang="en-US" sz="1200" kern="0" dirty="0">
                <a:cs typeface="Arial" panose="020B0604020202020204" pitchFamily="34" charset="0"/>
              </a:rPr>
              <a:t>T</a:t>
            </a:r>
            <a:r>
              <a:rPr lang="en-US" altLang="en-US" sz="1200" kern="0" baseline="-25000" dirty="0">
                <a:cs typeface="Arial" panose="020B0604020202020204" pitchFamily="34" charset="0"/>
              </a:rPr>
              <a:t>it</a:t>
            </a:r>
            <a:r>
              <a:rPr lang="en-US" altLang="en-US" sz="1200" kern="0" dirty="0">
                <a:cs typeface="Arial" panose="020B0604020202020204" pitchFamily="34" charset="0"/>
              </a:rPr>
              <a:t> + </a:t>
            </a:r>
            <a:r>
              <a:rPr lang="el-GR" altLang="en-US" sz="1200" kern="0" dirty="0">
                <a:cs typeface="Arial" panose="020B0604020202020204" pitchFamily="34" charset="0"/>
              </a:rPr>
              <a:t>β</a:t>
            </a:r>
            <a:r>
              <a:rPr lang="en-US" altLang="en-US" sz="1200" kern="0" baseline="-25000" dirty="0">
                <a:cs typeface="Arial" panose="020B0604020202020204" pitchFamily="34" charset="0"/>
              </a:rPr>
              <a:t>2</a:t>
            </a:r>
            <a:r>
              <a:rPr lang="en-US" altLang="en-US" sz="1200" kern="0" dirty="0">
                <a:cs typeface="Arial" panose="020B0604020202020204" pitchFamily="34" charset="0"/>
              </a:rPr>
              <a:t>Q1</a:t>
            </a:r>
            <a:r>
              <a:rPr lang="en-US" altLang="en-US" sz="1200" kern="0" baseline="-25000" dirty="0">
                <a:cs typeface="Arial" panose="020B0604020202020204" pitchFamily="34" charset="0"/>
              </a:rPr>
              <a:t>it </a:t>
            </a:r>
            <a:r>
              <a:rPr lang="en-US" altLang="en-US" sz="1200" kern="0" dirty="0">
                <a:cs typeface="Arial" panose="020B0604020202020204" pitchFamily="34" charset="0"/>
              </a:rPr>
              <a:t>+ </a:t>
            </a:r>
            <a:r>
              <a:rPr lang="el-GR" altLang="en-US" sz="1200" kern="0" dirty="0">
                <a:cs typeface="Arial" panose="020B0604020202020204" pitchFamily="34" charset="0"/>
              </a:rPr>
              <a:t>β</a:t>
            </a:r>
            <a:r>
              <a:rPr lang="en-US" altLang="en-US" sz="1200" kern="0" baseline="-25000" dirty="0">
                <a:cs typeface="Arial" panose="020B0604020202020204" pitchFamily="34" charset="0"/>
              </a:rPr>
              <a:t>3</a:t>
            </a:r>
            <a:r>
              <a:rPr lang="en-US" altLang="en-US" sz="1200" kern="0" dirty="0">
                <a:cs typeface="Arial" panose="020B0604020202020204" pitchFamily="34" charset="0"/>
              </a:rPr>
              <a:t>Q2</a:t>
            </a:r>
            <a:r>
              <a:rPr lang="en-US" altLang="en-US" sz="1200" kern="0" baseline="-25000" dirty="0">
                <a:cs typeface="Arial" panose="020B0604020202020204" pitchFamily="34" charset="0"/>
              </a:rPr>
              <a:t>it </a:t>
            </a:r>
            <a:r>
              <a:rPr lang="en-US" altLang="en-US" sz="1200" kern="0" dirty="0">
                <a:cs typeface="Arial" panose="020B0604020202020204" pitchFamily="34" charset="0"/>
              </a:rPr>
              <a:t>+ </a:t>
            </a:r>
            <a:r>
              <a:rPr lang="el-GR" altLang="en-US" sz="1200" kern="0" dirty="0">
                <a:cs typeface="Arial" panose="020B0604020202020204" pitchFamily="34" charset="0"/>
              </a:rPr>
              <a:t>β</a:t>
            </a:r>
            <a:r>
              <a:rPr lang="en-US" altLang="en-US" sz="1200" kern="0" baseline="-25000" dirty="0">
                <a:cs typeface="Arial" panose="020B0604020202020204" pitchFamily="34" charset="0"/>
              </a:rPr>
              <a:t>4</a:t>
            </a:r>
            <a:r>
              <a:rPr lang="en-US" altLang="en-US" sz="1200" kern="0" dirty="0">
                <a:cs typeface="Arial" panose="020B0604020202020204" pitchFamily="34" charset="0"/>
              </a:rPr>
              <a:t>Q3</a:t>
            </a:r>
            <a:r>
              <a:rPr lang="en-US" altLang="en-US" sz="1200" kern="0" baseline="-25000" dirty="0">
                <a:cs typeface="Arial" panose="020B0604020202020204" pitchFamily="34" charset="0"/>
              </a:rPr>
              <a:t>it </a:t>
            </a:r>
            <a:r>
              <a:rPr lang="en-US" altLang="en-US" sz="1200" kern="0" dirty="0">
                <a:cs typeface="Arial" panose="020B0604020202020204" pitchFamily="34" charset="0"/>
              </a:rPr>
              <a:t>+ </a:t>
            </a:r>
            <a:r>
              <a:rPr lang="el-GR" altLang="en-US" sz="1200" kern="0" dirty="0">
                <a:cs typeface="Arial" panose="020B0604020202020204" pitchFamily="34" charset="0"/>
              </a:rPr>
              <a:t>β</a:t>
            </a:r>
            <a:r>
              <a:rPr lang="en-US" altLang="en-US" sz="1200" kern="0" baseline="-25000" dirty="0">
                <a:cs typeface="Arial" panose="020B0604020202020204" pitchFamily="34" charset="0"/>
              </a:rPr>
              <a:t>5</a:t>
            </a:r>
            <a:r>
              <a:rPr lang="en-US" altLang="en-US" sz="1200" kern="0" dirty="0">
                <a:cs typeface="Arial" panose="020B0604020202020204" pitchFamily="34" charset="0"/>
              </a:rPr>
              <a:t>Q1</a:t>
            </a:r>
            <a:r>
              <a:rPr lang="en-US" altLang="en-US" sz="1200" kern="0" baseline="-25000" dirty="0">
                <a:cs typeface="Arial" panose="020B0604020202020204" pitchFamily="34" charset="0"/>
              </a:rPr>
              <a:t>it</a:t>
            </a:r>
            <a:r>
              <a:rPr lang="en-US" altLang="en-US" sz="1200" kern="0" dirty="0">
                <a:cs typeface="Arial" panose="020B0604020202020204" pitchFamily="34" charset="0"/>
              </a:rPr>
              <a:t>T</a:t>
            </a:r>
            <a:r>
              <a:rPr lang="en-US" altLang="en-US" sz="1200" kern="0" baseline="-25000" dirty="0">
                <a:cs typeface="Arial" panose="020B0604020202020204" pitchFamily="34" charset="0"/>
              </a:rPr>
              <a:t>it</a:t>
            </a:r>
            <a:r>
              <a:rPr lang="en-US" altLang="en-US" sz="1200" kern="0" dirty="0">
                <a:cs typeface="Arial" panose="020B0604020202020204" pitchFamily="34" charset="0"/>
              </a:rPr>
              <a:t> + </a:t>
            </a:r>
            <a:r>
              <a:rPr lang="el-GR" altLang="en-US" sz="1200" kern="0" dirty="0">
                <a:cs typeface="Arial" panose="020B0604020202020204" pitchFamily="34" charset="0"/>
              </a:rPr>
              <a:t>β</a:t>
            </a:r>
            <a:r>
              <a:rPr lang="en-US" altLang="en-US" sz="1200" kern="0" baseline="-25000" dirty="0">
                <a:cs typeface="Arial" panose="020B0604020202020204" pitchFamily="34" charset="0"/>
              </a:rPr>
              <a:t>6</a:t>
            </a:r>
            <a:r>
              <a:rPr lang="en-US" altLang="en-US" sz="1200" kern="0" dirty="0">
                <a:cs typeface="Arial" panose="020B0604020202020204" pitchFamily="34" charset="0"/>
              </a:rPr>
              <a:t>Q2</a:t>
            </a:r>
            <a:r>
              <a:rPr lang="en-US" altLang="en-US" sz="1200" kern="0" baseline="-25000" dirty="0">
                <a:cs typeface="Arial" panose="020B0604020202020204" pitchFamily="34" charset="0"/>
              </a:rPr>
              <a:t>it</a:t>
            </a:r>
            <a:r>
              <a:rPr lang="en-US" altLang="en-US" sz="1200" kern="0" dirty="0">
                <a:cs typeface="Arial" panose="020B0604020202020204" pitchFamily="34" charset="0"/>
              </a:rPr>
              <a:t>T</a:t>
            </a:r>
            <a:r>
              <a:rPr lang="en-US" altLang="en-US" sz="1200" kern="0" baseline="-25000" dirty="0">
                <a:cs typeface="Arial" panose="020B0604020202020204" pitchFamily="34" charset="0"/>
              </a:rPr>
              <a:t>it</a:t>
            </a:r>
            <a:r>
              <a:rPr lang="en-US" altLang="en-US" sz="1200" kern="0" dirty="0">
                <a:cs typeface="Arial" panose="020B0604020202020204" pitchFamily="34" charset="0"/>
              </a:rPr>
              <a:t> + </a:t>
            </a:r>
            <a:r>
              <a:rPr lang="el-GR" altLang="en-US" sz="1200" kern="0" dirty="0">
                <a:cs typeface="Arial" panose="020B0604020202020204" pitchFamily="34" charset="0"/>
              </a:rPr>
              <a:t>β</a:t>
            </a:r>
            <a:r>
              <a:rPr lang="en-US" altLang="en-US" sz="1200" kern="0" baseline="-25000" dirty="0">
                <a:cs typeface="Arial" panose="020B0604020202020204" pitchFamily="34" charset="0"/>
              </a:rPr>
              <a:t>7</a:t>
            </a:r>
            <a:r>
              <a:rPr lang="en-US" altLang="en-US" sz="1200" kern="0" dirty="0">
                <a:cs typeface="Arial" panose="020B0604020202020204" pitchFamily="34" charset="0"/>
              </a:rPr>
              <a:t>Q3</a:t>
            </a:r>
            <a:r>
              <a:rPr lang="en-US" altLang="en-US" sz="1200" kern="0" baseline="-25000" dirty="0">
                <a:cs typeface="Arial" panose="020B0604020202020204" pitchFamily="34" charset="0"/>
              </a:rPr>
              <a:t>it</a:t>
            </a:r>
            <a:r>
              <a:rPr lang="en-US" altLang="en-US" sz="1200" kern="0" dirty="0">
                <a:cs typeface="Arial" panose="020B0604020202020204" pitchFamily="34" charset="0"/>
              </a:rPr>
              <a:t>T</a:t>
            </a:r>
            <a:r>
              <a:rPr lang="en-US" altLang="en-US" sz="1200" kern="0" baseline="-25000" dirty="0">
                <a:cs typeface="Arial" panose="020B0604020202020204" pitchFamily="34" charset="0"/>
              </a:rPr>
              <a:t>it</a:t>
            </a:r>
            <a:r>
              <a:rPr lang="en-US" altLang="en-US" sz="1200" kern="0" dirty="0">
                <a:cs typeface="Arial" panose="020B0604020202020204" pitchFamily="34" charset="0"/>
              </a:rPr>
              <a:t> + </a:t>
            </a:r>
            <a:r>
              <a:rPr lang="el-GR" altLang="en-US" sz="1200" kern="0" dirty="0">
                <a:cs typeface="Arial" panose="020B0604020202020204" pitchFamily="34" charset="0"/>
              </a:rPr>
              <a:t>ε</a:t>
            </a:r>
            <a:r>
              <a:rPr lang="en-US" altLang="en-US" sz="1200" kern="0" baseline="-25000" dirty="0">
                <a:cs typeface="Arial" panose="020B0604020202020204" pitchFamily="34" charset="0"/>
              </a:rPr>
              <a:t>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kern="0" baseline="-25000" dirty="0">
              <a:cs typeface="Arial" panose="020B0604020202020204" pitchFamily="34" charset="0"/>
            </a:endParaRPr>
          </a:p>
          <a:p>
            <a:r>
              <a:rPr lang="en-GB" dirty="0"/>
              <a:t>For</a:t>
            </a:r>
            <a:r>
              <a:rPr lang="en-GB" baseline="0" dirty="0"/>
              <a:t> quarter 1:</a:t>
            </a:r>
          </a:p>
          <a:p>
            <a:r>
              <a:rPr lang="en-GB" dirty="0" err="1"/>
              <a:t>Exp</a:t>
            </a:r>
            <a:r>
              <a:rPr lang="en-GB" dirty="0"/>
              <a:t>(Rate Ratio  post-pre treatment) for treated=</a:t>
            </a:r>
            <a:r>
              <a:rPr lang="en-GB" dirty="0" err="1"/>
              <a:t>exp</a:t>
            </a:r>
            <a:r>
              <a:rPr lang="en-GB" dirty="0"/>
              <a:t>(B0</a:t>
            </a:r>
            <a:r>
              <a:rPr lang="en-GB" baseline="0" dirty="0"/>
              <a:t> + B1 + B2 +B5       -B0 –B1) = </a:t>
            </a:r>
            <a:r>
              <a:rPr lang="en-GB" baseline="0" dirty="0" err="1"/>
              <a:t>exp</a:t>
            </a:r>
            <a:r>
              <a:rPr lang="en-GB" baseline="0" dirty="0"/>
              <a:t>(B2+ B5)</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Exp</a:t>
            </a:r>
            <a:r>
              <a:rPr lang="en-GB" dirty="0"/>
              <a:t>(Rate Ratio  post-pre treatment) for control=</a:t>
            </a:r>
            <a:r>
              <a:rPr lang="en-GB" dirty="0" err="1"/>
              <a:t>exp</a:t>
            </a:r>
            <a:r>
              <a:rPr lang="en-GB" dirty="0"/>
              <a:t>(B0</a:t>
            </a:r>
            <a:r>
              <a:rPr lang="en-GB" baseline="0" dirty="0"/>
              <a:t> + B2                       -B0)= </a:t>
            </a:r>
            <a:r>
              <a:rPr lang="en-GB" baseline="0" dirty="0" err="1"/>
              <a:t>exp</a:t>
            </a:r>
            <a:r>
              <a:rPr lang="en-GB" baseline="0" dirty="0"/>
              <a:t> (B2)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RATIO OF RATE RATIOS:          </a:t>
            </a:r>
            <a:r>
              <a:rPr lang="en-GB" baseline="0" dirty="0" err="1"/>
              <a:t>exp</a:t>
            </a:r>
            <a:r>
              <a:rPr lang="en-GB" baseline="0" dirty="0"/>
              <a:t>(B2 + B5 –B2)= </a:t>
            </a:r>
            <a:r>
              <a:rPr lang="en-GB" baseline="0" dirty="0" err="1"/>
              <a:t>exp</a:t>
            </a:r>
            <a:r>
              <a:rPr lang="en-GB" baseline="0" dirty="0"/>
              <a:t>(B5)</a:t>
            </a:r>
            <a:endParaRPr lang="en-GB" dirty="0"/>
          </a:p>
          <a:p>
            <a:endParaRPr lang="en-GB" dirty="0"/>
          </a:p>
          <a:p>
            <a:r>
              <a:rPr lang="en-GB" dirty="0"/>
              <a:t>NS: X axis needs log labels, so label means multiplier from before to after</a:t>
            </a:r>
          </a:p>
          <a:p>
            <a:r>
              <a:rPr lang="en-GB" dirty="0"/>
              <a:t>NS: Rate ratio is already on a log scale?</a:t>
            </a:r>
          </a:p>
          <a:p>
            <a:r>
              <a:rPr lang="en-GB" dirty="0"/>
              <a:t>NS: Are estimates averaged</a:t>
            </a:r>
            <a:r>
              <a:rPr lang="en-GB" baseline="0" dirty="0"/>
              <a:t> over quarters more precise?</a:t>
            </a:r>
          </a:p>
          <a:p>
            <a:endParaRPr lang="en-GB" dirty="0"/>
          </a:p>
        </p:txBody>
      </p:sp>
      <p:sp>
        <p:nvSpPr>
          <p:cNvPr id="4" name="Slide Number Placeholder 3"/>
          <p:cNvSpPr>
            <a:spLocks noGrp="1"/>
          </p:cNvSpPr>
          <p:nvPr>
            <p:ph type="sldNum" sz="quarter" idx="10"/>
          </p:nvPr>
        </p:nvSpPr>
        <p:spPr/>
        <p:txBody>
          <a:bodyPr/>
          <a:lstStyle/>
          <a:p>
            <a:fld id="{83A8DEFD-75E0-4445-9098-84C5D05ADF2C}" type="slidenum">
              <a:rPr lang="en-GB" smtClean="0"/>
              <a:t>56</a:t>
            </a:fld>
            <a:endParaRPr lang="en-GB"/>
          </a:p>
        </p:txBody>
      </p:sp>
    </p:spTree>
    <p:extLst>
      <p:ext uri="{BB962C8B-B14F-4D97-AF65-F5344CB8AC3E}">
        <p14:creationId xmlns:p14="http://schemas.microsoft.com/office/powerpoint/2010/main" val="6225964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kern="0" dirty="0"/>
              <a:t>Y</a:t>
            </a:r>
            <a:r>
              <a:rPr lang="en-US" altLang="en-US" sz="1200" kern="0" baseline="-25000" dirty="0"/>
              <a:t>it</a:t>
            </a:r>
            <a:r>
              <a:rPr lang="en-US" altLang="en-US" sz="1200" kern="0" dirty="0"/>
              <a:t> = </a:t>
            </a:r>
            <a:r>
              <a:rPr lang="el-GR" altLang="en-US" sz="1200" kern="0" dirty="0">
                <a:cs typeface="Arial" panose="020B0604020202020204" pitchFamily="34" charset="0"/>
              </a:rPr>
              <a:t>β</a:t>
            </a:r>
            <a:r>
              <a:rPr lang="en-US" altLang="en-US" sz="1200" kern="0" baseline="-25000" dirty="0">
                <a:cs typeface="Arial" panose="020B0604020202020204" pitchFamily="34" charset="0"/>
              </a:rPr>
              <a:t>0</a:t>
            </a:r>
            <a:r>
              <a:rPr lang="en-US" altLang="en-US" sz="1200" kern="0" dirty="0">
                <a:cs typeface="Arial" panose="020B0604020202020204" pitchFamily="34" charset="0"/>
              </a:rPr>
              <a:t> + </a:t>
            </a:r>
            <a:r>
              <a:rPr lang="el-GR" altLang="en-US" sz="1200" kern="0" dirty="0">
                <a:cs typeface="Arial" panose="020B0604020202020204" pitchFamily="34" charset="0"/>
              </a:rPr>
              <a:t>β</a:t>
            </a:r>
            <a:r>
              <a:rPr lang="en-US" altLang="en-US" sz="1200" kern="0" baseline="-25000" dirty="0">
                <a:cs typeface="Arial" panose="020B0604020202020204" pitchFamily="34" charset="0"/>
              </a:rPr>
              <a:t>1</a:t>
            </a:r>
            <a:r>
              <a:rPr lang="en-US" altLang="en-US" sz="1200" kern="0" dirty="0">
                <a:cs typeface="Arial" panose="020B0604020202020204" pitchFamily="34" charset="0"/>
              </a:rPr>
              <a:t>T</a:t>
            </a:r>
            <a:r>
              <a:rPr lang="en-US" altLang="en-US" sz="1200" kern="0" baseline="-25000" dirty="0">
                <a:cs typeface="Arial" panose="020B0604020202020204" pitchFamily="34" charset="0"/>
              </a:rPr>
              <a:t>it</a:t>
            </a:r>
            <a:r>
              <a:rPr lang="en-US" altLang="en-US" sz="1200" kern="0" dirty="0">
                <a:cs typeface="Arial" panose="020B0604020202020204" pitchFamily="34" charset="0"/>
              </a:rPr>
              <a:t> + </a:t>
            </a:r>
            <a:r>
              <a:rPr lang="el-GR" altLang="en-US" sz="1200" kern="0" dirty="0">
                <a:cs typeface="Arial" panose="020B0604020202020204" pitchFamily="34" charset="0"/>
              </a:rPr>
              <a:t>β</a:t>
            </a:r>
            <a:r>
              <a:rPr lang="en-US" altLang="en-US" sz="1200" kern="0" baseline="-25000" dirty="0">
                <a:cs typeface="Arial" panose="020B0604020202020204" pitchFamily="34" charset="0"/>
              </a:rPr>
              <a:t>2</a:t>
            </a:r>
            <a:r>
              <a:rPr lang="en-US" altLang="en-US" sz="1200" kern="0" dirty="0">
                <a:cs typeface="Arial" panose="020B0604020202020204" pitchFamily="34" charset="0"/>
              </a:rPr>
              <a:t>Q1</a:t>
            </a:r>
            <a:r>
              <a:rPr lang="en-US" altLang="en-US" sz="1200" kern="0" baseline="-25000" dirty="0">
                <a:cs typeface="Arial" panose="020B0604020202020204" pitchFamily="34" charset="0"/>
              </a:rPr>
              <a:t>it </a:t>
            </a:r>
            <a:r>
              <a:rPr lang="en-US" altLang="en-US" sz="1200" kern="0" dirty="0">
                <a:cs typeface="Arial" panose="020B0604020202020204" pitchFamily="34" charset="0"/>
              </a:rPr>
              <a:t>+ </a:t>
            </a:r>
            <a:r>
              <a:rPr lang="el-GR" altLang="en-US" sz="1200" kern="0" dirty="0">
                <a:cs typeface="Arial" panose="020B0604020202020204" pitchFamily="34" charset="0"/>
              </a:rPr>
              <a:t>β</a:t>
            </a:r>
            <a:r>
              <a:rPr lang="en-US" altLang="en-US" sz="1200" kern="0" baseline="-25000" dirty="0">
                <a:cs typeface="Arial" panose="020B0604020202020204" pitchFamily="34" charset="0"/>
              </a:rPr>
              <a:t>3</a:t>
            </a:r>
            <a:r>
              <a:rPr lang="en-US" altLang="en-US" sz="1200" kern="0" dirty="0">
                <a:cs typeface="Arial" panose="020B0604020202020204" pitchFamily="34" charset="0"/>
              </a:rPr>
              <a:t>Q2</a:t>
            </a:r>
            <a:r>
              <a:rPr lang="en-US" altLang="en-US" sz="1200" kern="0" baseline="-25000" dirty="0">
                <a:cs typeface="Arial" panose="020B0604020202020204" pitchFamily="34" charset="0"/>
              </a:rPr>
              <a:t>it </a:t>
            </a:r>
            <a:r>
              <a:rPr lang="en-US" altLang="en-US" sz="1200" kern="0" dirty="0">
                <a:cs typeface="Arial" panose="020B0604020202020204" pitchFamily="34" charset="0"/>
              </a:rPr>
              <a:t>+ </a:t>
            </a:r>
            <a:r>
              <a:rPr lang="el-GR" altLang="en-US" sz="1200" kern="0" dirty="0">
                <a:cs typeface="Arial" panose="020B0604020202020204" pitchFamily="34" charset="0"/>
              </a:rPr>
              <a:t>β</a:t>
            </a:r>
            <a:r>
              <a:rPr lang="en-US" altLang="en-US" sz="1200" kern="0" baseline="-25000" dirty="0">
                <a:cs typeface="Arial" panose="020B0604020202020204" pitchFamily="34" charset="0"/>
              </a:rPr>
              <a:t>4</a:t>
            </a:r>
            <a:r>
              <a:rPr lang="en-US" altLang="en-US" sz="1200" kern="0" dirty="0">
                <a:cs typeface="Arial" panose="020B0604020202020204" pitchFamily="34" charset="0"/>
              </a:rPr>
              <a:t>Q3</a:t>
            </a:r>
            <a:r>
              <a:rPr lang="en-US" altLang="en-US" sz="1200" kern="0" baseline="-25000" dirty="0">
                <a:cs typeface="Arial" panose="020B0604020202020204" pitchFamily="34" charset="0"/>
              </a:rPr>
              <a:t>it </a:t>
            </a:r>
            <a:r>
              <a:rPr lang="en-US" altLang="en-US" sz="1200" kern="0" dirty="0">
                <a:cs typeface="Arial" panose="020B0604020202020204" pitchFamily="34" charset="0"/>
              </a:rPr>
              <a:t>+ </a:t>
            </a:r>
            <a:r>
              <a:rPr lang="el-GR" altLang="en-US" sz="1200" kern="0" dirty="0">
                <a:cs typeface="Arial" panose="020B0604020202020204" pitchFamily="34" charset="0"/>
              </a:rPr>
              <a:t>β</a:t>
            </a:r>
            <a:r>
              <a:rPr lang="en-US" altLang="en-US" sz="1200" kern="0" baseline="-25000" dirty="0">
                <a:cs typeface="Arial" panose="020B0604020202020204" pitchFamily="34" charset="0"/>
              </a:rPr>
              <a:t>5</a:t>
            </a:r>
            <a:r>
              <a:rPr lang="en-US" altLang="en-US" sz="1200" kern="0" dirty="0">
                <a:cs typeface="Arial" panose="020B0604020202020204" pitchFamily="34" charset="0"/>
              </a:rPr>
              <a:t>Q1</a:t>
            </a:r>
            <a:r>
              <a:rPr lang="en-US" altLang="en-US" sz="1200" kern="0" baseline="-25000" dirty="0">
                <a:cs typeface="Arial" panose="020B0604020202020204" pitchFamily="34" charset="0"/>
              </a:rPr>
              <a:t>it</a:t>
            </a:r>
            <a:r>
              <a:rPr lang="en-US" altLang="en-US" sz="1200" kern="0" dirty="0">
                <a:cs typeface="Arial" panose="020B0604020202020204" pitchFamily="34" charset="0"/>
              </a:rPr>
              <a:t>T</a:t>
            </a:r>
            <a:r>
              <a:rPr lang="en-US" altLang="en-US" sz="1200" kern="0" baseline="-25000" dirty="0">
                <a:cs typeface="Arial" panose="020B0604020202020204" pitchFamily="34" charset="0"/>
              </a:rPr>
              <a:t>it</a:t>
            </a:r>
            <a:r>
              <a:rPr lang="en-US" altLang="en-US" sz="1200" kern="0" dirty="0">
                <a:cs typeface="Arial" panose="020B0604020202020204" pitchFamily="34" charset="0"/>
              </a:rPr>
              <a:t> + </a:t>
            </a:r>
            <a:r>
              <a:rPr lang="el-GR" altLang="en-US" sz="1200" kern="0" dirty="0">
                <a:cs typeface="Arial" panose="020B0604020202020204" pitchFamily="34" charset="0"/>
              </a:rPr>
              <a:t>β</a:t>
            </a:r>
            <a:r>
              <a:rPr lang="en-US" altLang="en-US" sz="1200" kern="0" baseline="-25000" dirty="0">
                <a:cs typeface="Arial" panose="020B0604020202020204" pitchFamily="34" charset="0"/>
              </a:rPr>
              <a:t>6</a:t>
            </a:r>
            <a:r>
              <a:rPr lang="en-US" altLang="en-US" sz="1200" kern="0" dirty="0">
                <a:cs typeface="Arial" panose="020B0604020202020204" pitchFamily="34" charset="0"/>
              </a:rPr>
              <a:t>Q2</a:t>
            </a:r>
            <a:r>
              <a:rPr lang="en-US" altLang="en-US" sz="1200" kern="0" baseline="-25000" dirty="0">
                <a:cs typeface="Arial" panose="020B0604020202020204" pitchFamily="34" charset="0"/>
              </a:rPr>
              <a:t>it</a:t>
            </a:r>
            <a:r>
              <a:rPr lang="en-US" altLang="en-US" sz="1200" kern="0" dirty="0">
                <a:cs typeface="Arial" panose="020B0604020202020204" pitchFamily="34" charset="0"/>
              </a:rPr>
              <a:t>T</a:t>
            </a:r>
            <a:r>
              <a:rPr lang="en-US" altLang="en-US" sz="1200" kern="0" baseline="-25000" dirty="0">
                <a:cs typeface="Arial" panose="020B0604020202020204" pitchFamily="34" charset="0"/>
              </a:rPr>
              <a:t>it</a:t>
            </a:r>
            <a:r>
              <a:rPr lang="en-US" altLang="en-US" sz="1200" kern="0" dirty="0">
                <a:cs typeface="Arial" panose="020B0604020202020204" pitchFamily="34" charset="0"/>
              </a:rPr>
              <a:t> + </a:t>
            </a:r>
            <a:r>
              <a:rPr lang="el-GR" altLang="en-US" sz="1200" kern="0" dirty="0">
                <a:cs typeface="Arial" panose="020B0604020202020204" pitchFamily="34" charset="0"/>
              </a:rPr>
              <a:t>β</a:t>
            </a:r>
            <a:r>
              <a:rPr lang="en-US" altLang="en-US" sz="1200" kern="0" baseline="-25000" dirty="0">
                <a:cs typeface="Arial" panose="020B0604020202020204" pitchFamily="34" charset="0"/>
              </a:rPr>
              <a:t>7</a:t>
            </a:r>
            <a:r>
              <a:rPr lang="en-US" altLang="en-US" sz="1200" kern="0" dirty="0">
                <a:cs typeface="Arial" panose="020B0604020202020204" pitchFamily="34" charset="0"/>
              </a:rPr>
              <a:t>Q3</a:t>
            </a:r>
            <a:r>
              <a:rPr lang="en-US" altLang="en-US" sz="1200" kern="0" baseline="-25000" dirty="0">
                <a:cs typeface="Arial" panose="020B0604020202020204" pitchFamily="34" charset="0"/>
              </a:rPr>
              <a:t>it</a:t>
            </a:r>
            <a:r>
              <a:rPr lang="en-US" altLang="en-US" sz="1200" kern="0" dirty="0">
                <a:cs typeface="Arial" panose="020B0604020202020204" pitchFamily="34" charset="0"/>
              </a:rPr>
              <a:t>T</a:t>
            </a:r>
            <a:r>
              <a:rPr lang="en-US" altLang="en-US" sz="1200" kern="0" baseline="-25000" dirty="0">
                <a:cs typeface="Arial" panose="020B0604020202020204" pitchFamily="34" charset="0"/>
              </a:rPr>
              <a:t>it</a:t>
            </a:r>
            <a:r>
              <a:rPr lang="en-US" altLang="en-US" sz="1200" kern="0" dirty="0">
                <a:cs typeface="Arial" panose="020B0604020202020204" pitchFamily="34" charset="0"/>
              </a:rPr>
              <a:t> + </a:t>
            </a:r>
            <a:r>
              <a:rPr lang="el-GR" altLang="en-US" sz="1200" kern="0" dirty="0">
                <a:cs typeface="Arial" panose="020B0604020202020204" pitchFamily="34" charset="0"/>
              </a:rPr>
              <a:t>ε</a:t>
            </a:r>
            <a:r>
              <a:rPr lang="en-US" altLang="en-US" sz="1200" kern="0" baseline="-25000" dirty="0">
                <a:cs typeface="Arial" panose="020B0604020202020204" pitchFamily="34" charset="0"/>
              </a:rPr>
              <a:t>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kern="0" baseline="-25000" dirty="0">
              <a:cs typeface="Arial" panose="020B0604020202020204" pitchFamily="34" charset="0"/>
            </a:endParaRPr>
          </a:p>
          <a:p>
            <a:r>
              <a:rPr lang="en-GB" dirty="0"/>
              <a:t>For</a:t>
            </a:r>
            <a:r>
              <a:rPr lang="en-GB" baseline="0" dirty="0"/>
              <a:t> quarter 1:</a:t>
            </a:r>
          </a:p>
          <a:p>
            <a:r>
              <a:rPr lang="en-GB" dirty="0" err="1"/>
              <a:t>Exp</a:t>
            </a:r>
            <a:r>
              <a:rPr lang="en-GB" dirty="0"/>
              <a:t>(Rate Ratio  post-pre treatment) for treated=</a:t>
            </a:r>
            <a:r>
              <a:rPr lang="en-GB" dirty="0" err="1"/>
              <a:t>exp</a:t>
            </a:r>
            <a:r>
              <a:rPr lang="en-GB" dirty="0"/>
              <a:t>(B0</a:t>
            </a:r>
            <a:r>
              <a:rPr lang="en-GB" baseline="0" dirty="0"/>
              <a:t> + B1 + B2 +B5       -B0 –B1) = </a:t>
            </a:r>
            <a:r>
              <a:rPr lang="en-GB" baseline="0" dirty="0" err="1"/>
              <a:t>exp</a:t>
            </a:r>
            <a:r>
              <a:rPr lang="en-GB" baseline="0" dirty="0"/>
              <a:t>(B2+ B5)</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Exp</a:t>
            </a:r>
            <a:r>
              <a:rPr lang="en-GB" dirty="0"/>
              <a:t>(Rate Ratio  post-pre treatment) for control=</a:t>
            </a:r>
            <a:r>
              <a:rPr lang="en-GB" dirty="0" err="1"/>
              <a:t>exp</a:t>
            </a:r>
            <a:r>
              <a:rPr lang="en-GB" dirty="0"/>
              <a:t>(B0</a:t>
            </a:r>
            <a:r>
              <a:rPr lang="en-GB" baseline="0" dirty="0"/>
              <a:t> + B2                       -B0)= </a:t>
            </a:r>
            <a:r>
              <a:rPr lang="en-GB" baseline="0" dirty="0" err="1"/>
              <a:t>exp</a:t>
            </a:r>
            <a:r>
              <a:rPr lang="en-GB" baseline="0" dirty="0"/>
              <a:t> (B2)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RATIO OF RATE RATIOS:          </a:t>
            </a:r>
            <a:r>
              <a:rPr lang="en-GB" baseline="0" dirty="0" err="1"/>
              <a:t>exp</a:t>
            </a:r>
            <a:r>
              <a:rPr lang="en-GB" baseline="0" dirty="0"/>
              <a:t>(B2 + B5 –B2)= </a:t>
            </a:r>
            <a:r>
              <a:rPr lang="en-GB" baseline="0" dirty="0" err="1"/>
              <a:t>exp</a:t>
            </a:r>
            <a:r>
              <a:rPr lang="en-GB" baseline="0" dirty="0"/>
              <a:t>(B5)</a:t>
            </a:r>
            <a:endParaRPr lang="en-GB" dirty="0"/>
          </a:p>
          <a:p>
            <a:endParaRPr lang="en-GB" dirty="0"/>
          </a:p>
        </p:txBody>
      </p:sp>
      <p:sp>
        <p:nvSpPr>
          <p:cNvPr id="4" name="Slide Number Placeholder 3"/>
          <p:cNvSpPr>
            <a:spLocks noGrp="1"/>
          </p:cNvSpPr>
          <p:nvPr>
            <p:ph type="sldNum" sz="quarter" idx="10"/>
          </p:nvPr>
        </p:nvSpPr>
        <p:spPr/>
        <p:txBody>
          <a:bodyPr/>
          <a:lstStyle/>
          <a:p>
            <a:fld id="{83A8DEFD-75E0-4445-9098-84C5D05ADF2C}" type="slidenum">
              <a:rPr lang="en-GB" smtClean="0"/>
              <a:t>57</a:t>
            </a:fld>
            <a:endParaRPr lang="en-GB"/>
          </a:p>
        </p:txBody>
      </p:sp>
    </p:spTree>
    <p:extLst>
      <p:ext uri="{BB962C8B-B14F-4D97-AF65-F5344CB8AC3E}">
        <p14:creationId xmlns:p14="http://schemas.microsoft.com/office/powerpoint/2010/main" val="3077724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2950"/>
            <a:ext cx="4953000" cy="3714750"/>
          </a:xfrm>
        </p:spPr>
      </p:sp>
      <p:sp>
        <p:nvSpPr>
          <p:cNvPr id="3" name="Notes Placeholder 2"/>
          <p:cNvSpPr>
            <a:spLocks noGrp="1"/>
          </p:cNvSpPr>
          <p:nvPr>
            <p:ph type="body" idx="1"/>
          </p:nvPr>
        </p:nvSpPr>
        <p:spPr/>
        <p:txBody>
          <a:bodyPr/>
          <a:lstStyle/>
          <a:p>
            <a:r>
              <a:rPr lang="en-GB" sz="1200" kern="1200" dirty="0">
                <a:solidFill>
                  <a:schemeClr val="tx1"/>
                </a:solidFill>
                <a:effectLst/>
                <a:latin typeface="Times New Roman" pitchFamily="18" charset="0"/>
                <a:ea typeface="+mn-ea"/>
                <a:cs typeface="+mn-cs"/>
              </a:rPr>
              <a:t>A (w1 prior intervention) victim of criminal damage to cars and property reported to police, aged 40+, no 373</a:t>
            </a:r>
            <a:r>
              <a:rPr lang="en-GB" dirty="0">
                <a:effectLst/>
              </a:rPr>
              <a:t> </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24</a:t>
            </a:fld>
            <a:endParaRPr lang="en-GB" altLang="en-US"/>
          </a:p>
        </p:txBody>
      </p:sp>
    </p:spTree>
    <p:extLst>
      <p:ext uri="{BB962C8B-B14F-4D97-AF65-F5344CB8AC3E}">
        <p14:creationId xmlns:p14="http://schemas.microsoft.com/office/powerpoint/2010/main" val="25992317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Recalling short names and interventions: </a:t>
            </a:r>
          </a:p>
          <a:p>
            <a:r>
              <a:rPr lang="en-GB" dirty="0"/>
              <a:t>Brookside (E)		-	 Control</a:t>
            </a:r>
          </a:p>
          <a:p>
            <a:r>
              <a:rPr lang="en-GB" dirty="0" err="1"/>
              <a:t>Cleobury</a:t>
            </a:r>
            <a:r>
              <a:rPr lang="en-GB" dirty="0"/>
              <a:t> Mortimer (A) 	-	 SW</a:t>
            </a:r>
          </a:p>
          <a:p>
            <a:r>
              <a:rPr lang="en-GB" dirty="0" err="1"/>
              <a:t>Leegomery</a:t>
            </a:r>
            <a:r>
              <a:rPr lang="en-GB" dirty="0"/>
              <a:t> (C)		-	 SW</a:t>
            </a:r>
          </a:p>
          <a:p>
            <a:r>
              <a:rPr lang="en-GB" dirty="0"/>
              <a:t>St George's (D)	-	WDBC</a:t>
            </a:r>
          </a:p>
          <a:p>
            <a:r>
              <a:rPr lang="en-GB" dirty="0"/>
              <a:t>Sutton Hill (B)		-	SW</a:t>
            </a:r>
          </a:p>
          <a:p>
            <a:endParaRPr lang="en-GB" dirty="0"/>
          </a:p>
        </p:txBody>
      </p:sp>
      <p:sp>
        <p:nvSpPr>
          <p:cNvPr id="4" name="Slide Number Placeholder 3"/>
          <p:cNvSpPr>
            <a:spLocks noGrp="1"/>
          </p:cNvSpPr>
          <p:nvPr>
            <p:ph type="sldNum" sz="quarter" idx="10"/>
          </p:nvPr>
        </p:nvSpPr>
        <p:spPr/>
        <p:txBody>
          <a:bodyPr/>
          <a:lstStyle/>
          <a:p>
            <a:fld id="{83A8DEFD-75E0-4445-9098-84C5D05ADF2C}" type="slidenum">
              <a:rPr lang="en-GB" smtClean="0"/>
              <a:t>58</a:t>
            </a:fld>
            <a:endParaRPr lang="en-GB"/>
          </a:p>
        </p:txBody>
      </p:sp>
    </p:spTree>
    <p:extLst>
      <p:ext uri="{BB962C8B-B14F-4D97-AF65-F5344CB8AC3E}">
        <p14:creationId xmlns:p14="http://schemas.microsoft.com/office/powerpoint/2010/main" val="2402005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ndParaRPr>
          </a:p>
        </p:txBody>
      </p:sp>
      <p:sp>
        <p:nvSpPr>
          <p:cNvPr id="4" name="Slide Number Placeholder 3"/>
          <p:cNvSpPr>
            <a:spLocks noGrp="1"/>
          </p:cNvSpPr>
          <p:nvPr>
            <p:ph type="sldNum" sz="quarter" idx="5"/>
          </p:nvPr>
        </p:nvSpPr>
        <p:spPr/>
        <p:txBody>
          <a:bodyPr/>
          <a:lstStyle>
            <a:lvl1pPr>
              <a:defRPr>
                <a:solidFill>
                  <a:schemeClr val="tx1"/>
                </a:solidFill>
                <a:latin typeface="Calibri" charset="0"/>
                <a:ea typeface="ＭＳ Ｐゴシック" charset="0"/>
              </a:defRPr>
            </a:lvl1pPr>
            <a:lvl2pPr marL="749488" indent="-288265">
              <a:defRPr>
                <a:solidFill>
                  <a:schemeClr val="tx1"/>
                </a:solidFill>
                <a:latin typeface="Calibri" charset="0"/>
                <a:ea typeface="ＭＳ Ｐゴシック" charset="0"/>
              </a:defRPr>
            </a:lvl2pPr>
            <a:lvl3pPr marL="1153058" indent="-230612">
              <a:defRPr>
                <a:solidFill>
                  <a:schemeClr val="tx1"/>
                </a:solidFill>
                <a:latin typeface="Calibri" charset="0"/>
                <a:ea typeface="ＭＳ Ｐゴシック" charset="0"/>
              </a:defRPr>
            </a:lvl3pPr>
            <a:lvl4pPr marL="1614282" indent="-230612">
              <a:defRPr>
                <a:solidFill>
                  <a:schemeClr val="tx1"/>
                </a:solidFill>
                <a:latin typeface="Calibri" charset="0"/>
                <a:ea typeface="ＭＳ Ｐゴシック" charset="0"/>
              </a:defRPr>
            </a:lvl4pPr>
            <a:lvl5pPr marL="2075505" indent="-230612">
              <a:defRPr>
                <a:solidFill>
                  <a:schemeClr val="tx1"/>
                </a:solidFill>
                <a:latin typeface="Calibri" charset="0"/>
                <a:ea typeface="ＭＳ Ｐゴシック" charset="0"/>
              </a:defRPr>
            </a:lvl5pPr>
            <a:lvl6pPr marL="2536728" indent="-230612" eaLnBrk="0" fontAlgn="base" hangingPunct="0">
              <a:spcBef>
                <a:spcPct val="0"/>
              </a:spcBef>
              <a:spcAft>
                <a:spcPct val="0"/>
              </a:spcAft>
              <a:defRPr>
                <a:solidFill>
                  <a:schemeClr val="tx1"/>
                </a:solidFill>
                <a:latin typeface="Calibri" charset="0"/>
                <a:ea typeface="ＭＳ Ｐゴシック" charset="0"/>
              </a:defRPr>
            </a:lvl6pPr>
            <a:lvl7pPr marL="2997952" indent="-230612" eaLnBrk="0" fontAlgn="base" hangingPunct="0">
              <a:spcBef>
                <a:spcPct val="0"/>
              </a:spcBef>
              <a:spcAft>
                <a:spcPct val="0"/>
              </a:spcAft>
              <a:defRPr>
                <a:solidFill>
                  <a:schemeClr val="tx1"/>
                </a:solidFill>
                <a:latin typeface="Calibri" charset="0"/>
                <a:ea typeface="ＭＳ Ｐゴシック" charset="0"/>
              </a:defRPr>
            </a:lvl7pPr>
            <a:lvl8pPr marL="3459175" indent="-230612" eaLnBrk="0" fontAlgn="base" hangingPunct="0">
              <a:spcBef>
                <a:spcPct val="0"/>
              </a:spcBef>
              <a:spcAft>
                <a:spcPct val="0"/>
              </a:spcAft>
              <a:defRPr>
                <a:solidFill>
                  <a:schemeClr val="tx1"/>
                </a:solidFill>
                <a:latin typeface="Calibri" charset="0"/>
                <a:ea typeface="ＭＳ Ｐゴシック" charset="0"/>
              </a:defRPr>
            </a:lvl8pPr>
            <a:lvl9pPr marL="3920399" indent="-230612" eaLnBrk="0" fontAlgn="base" hangingPunct="0">
              <a:spcBef>
                <a:spcPct val="0"/>
              </a:spcBef>
              <a:spcAft>
                <a:spcPct val="0"/>
              </a:spcAft>
              <a:defRPr>
                <a:solidFill>
                  <a:schemeClr val="tx1"/>
                </a:solidFill>
                <a:latin typeface="Calibri" charset="0"/>
                <a:ea typeface="ＭＳ Ｐゴシック" charset="0"/>
              </a:defRPr>
            </a:lvl9pPr>
          </a:lstStyle>
          <a:p>
            <a:fld id="{1356EDCD-731C-DC4E-8411-2FAD01DD64E4}" type="slidenum">
              <a:rPr lang="en-US"/>
              <a:pPr/>
              <a:t>84</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GB" b="1">
              <a:latin typeface="Calibri" charset="0"/>
            </a:endParaRPr>
          </a:p>
        </p:txBody>
      </p:sp>
      <p:sp>
        <p:nvSpPr>
          <p:cNvPr id="4" name="Slide Number Placeholder 3"/>
          <p:cNvSpPr>
            <a:spLocks noGrp="1"/>
          </p:cNvSpPr>
          <p:nvPr>
            <p:ph type="sldNum" sz="quarter" idx="5"/>
          </p:nvPr>
        </p:nvSpPr>
        <p:spPr/>
        <p:txBody>
          <a:bodyPr/>
          <a:lstStyle>
            <a:lvl1pPr>
              <a:defRPr>
                <a:solidFill>
                  <a:schemeClr val="tx1"/>
                </a:solidFill>
                <a:latin typeface="Calibri" charset="0"/>
                <a:ea typeface="ＭＳ Ｐゴシック" charset="0"/>
              </a:defRPr>
            </a:lvl1pPr>
            <a:lvl2pPr marL="749488" indent="-288265">
              <a:defRPr>
                <a:solidFill>
                  <a:schemeClr val="tx1"/>
                </a:solidFill>
                <a:latin typeface="Calibri" charset="0"/>
                <a:ea typeface="ＭＳ Ｐゴシック" charset="0"/>
              </a:defRPr>
            </a:lvl2pPr>
            <a:lvl3pPr marL="1153058" indent="-230612">
              <a:defRPr>
                <a:solidFill>
                  <a:schemeClr val="tx1"/>
                </a:solidFill>
                <a:latin typeface="Calibri" charset="0"/>
                <a:ea typeface="ＭＳ Ｐゴシック" charset="0"/>
              </a:defRPr>
            </a:lvl3pPr>
            <a:lvl4pPr marL="1614282" indent="-230612">
              <a:defRPr>
                <a:solidFill>
                  <a:schemeClr val="tx1"/>
                </a:solidFill>
                <a:latin typeface="Calibri" charset="0"/>
                <a:ea typeface="ＭＳ Ｐゴシック" charset="0"/>
              </a:defRPr>
            </a:lvl4pPr>
            <a:lvl5pPr marL="2075505" indent="-230612">
              <a:defRPr>
                <a:solidFill>
                  <a:schemeClr val="tx1"/>
                </a:solidFill>
                <a:latin typeface="Calibri" charset="0"/>
                <a:ea typeface="ＭＳ Ｐゴシック" charset="0"/>
              </a:defRPr>
            </a:lvl5pPr>
            <a:lvl6pPr marL="2536728" indent="-230612" eaLnBrk="0" fontAlgn="base" hangingPunct="0">
              <a:spcBef>
                <a:spcPct val="0"/>
              </a:spcBef>
              <a:spcAft>
                <a:spcPct val="0"/>
              </a:spcAft>
              <a:defRPr>
                <a:solidFill>
                  <a:schemeClr val="tx1"/>
                </a:solidFill>
                <a:latin typeface="Calibri" charset="0"/>
                <a:ea typeface="ＭＳ Ｐゴシック" charset="0"/>
              </a:defRPr>
            </a:lvl6pPr>
            <a:lvl7pPr marL="2997952" indent="-230612" eaLnBrk="0" fontAlgn="base" hangingPunct="0">
              <a:spcBef>
                <a:spcPct val="0"/>
              </a:spcBef>
              <a:spcAft>
                <a:spcPct val="0"/>
              </a:spcAft>
              <a:defRPr>
                <a:solidFill>
                  <a:schemeClr val="tx1"/>
                </a:solidFill>
                <a:latin typeface="Calibri" charset="0"/>
                <a:ea typeface="ＭＳ Ｐゴシック" charset="0"/>
              </a:defRPr>
            </a:lvl7pPr>
            <a:lvl8pPr marL="3459175" indent="-230612" eaLnBrk="0" fontAlgn="base" hangingPunct="0">
              <a:spcBef>
                <a:spcPct val="0"/>
              </a:spcBef>
              <a:spcAft>
                <a:spcPct val="0"/>
              </a:spcAft>
              <a:defRPr>
                <a:solidFill>
                  <a:schemeClr val="tx1"/>
                </a:solidFill>
                <a:latin typeface="Calibri" charset="0"/>
                <a:ea typeface="ＭＳ Ｐゴシック" charset="0"/>
              </a:defRPr>
            </a:lvl8pPr>
            <a:lvl9pPr marL="3920399" indent="-230612" eaLnBrk="0" fontAlgn="base" hangingPunct="0">
              <a:spcBef>
                <a:spcPct val="0"/>
              </a:spcBef>
              <a:spcAft>
                <a:spcPct val="0"/>
              </a:spcAft>
              <a:defRPr>
                <a:solidFill>
                  <a:schemeClr val="tx1"/>
                </a:solidFill>
                <a:latin typeface="Calibri" charset="0"/>
                <a:ea typeface="ＭＳ Ｐゴシック" charset="0"/>
              </a:defRPr>
            </a:lvl9pPr>
          </a:lstStyle>
          <a:p>
            <a:fld id="{A01221AD-CFF3-DA4D-AB8D-73215C71454D}" type="slidenum">
              <a:rPr lang="en-US"/>
              <a:pPr/>
              <a:t>86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ndParaRPr>
          </a:p>
        </p:txBody>
      </p:sp>
      <p:sp>
        <p:nvSpPr>
          <p:cNvPr id="4" name="Slide Number Placeholder 3"/>
          <p:cNvSpPr>
            <a:spLocks noGrp="1"/>
          </p:cNvSpPr>
          <p:nvPr>
            <p:ph type="sldNum" sz="quarter" idx="5"/>
          </p:nvPr>
        </p:nvSpPr>
        <p:spPr/>
        <p:txBody>
          <a:bodyPr/>
          <a:lstStyle>
            <a:lvl1pPr>
              <a:defRPr>
                <a:solidFill>
                  <a:schemeClr val="tx1"/>
                </a:solidFill>
                <a:latin typeface="Calibri" charset="0"/>
                <a:ea typeface="ＭＳ Ｐゴシック" charset="0"/>
              </a:defRPr>
            </a:lvl1pPr>
            <a:lvl2pPr marL="749488" indent="-288265">
              <a:defRPr>
                <a:solidFill>
                  <a:schemeClr val="tx1"/>
                </a:solidFill>
                <a:latin typeface="Calibri" charset="0"/>
                <a:ea typeface="ＭＳ Ｐゴシック" charset="0"/>
              </a:defRPr>
            </a:lvl2pPr>
            <a:lvl3pPr marL="1153058" indent="-230612">
              <a:defRPr>
                <a:solidFill>
                  <a:schemeClr val="tx1"/>
                </a:solidFill>
                <a:latin typeface="Calibri" charset="0"/>
                <a:ea typeface="ＭＳ Ｐゴシック" charset="0"/>
              </a:defRPr>
            </a:lvl3pPr>
            <a:lvl4pPr marL="1614282" indent="-230612">
              <a:defRPr>
                <a:solidFill>
                  <a:schemeClr val="tx1"/>
                </a:solidFill>
                <a:latin typeface="Calibri" charset="0"/>
                <a:ea typeface="ＭＳ Ｐゴシック" charset="0"/>
              </a:defRPr>
            </a:lvl4pPr>
            <a:lvl5pPr marL="2075505" indent="-230612">
              <a:defRPr>
                <a:solidFill>
                  <a:schemeClr val="tx1"/>
                </a:solidFill>
                <a:latin typeface="Calibri" charset="0"/>
                <a:ea typeface="ＭＳ Ｐゴシック" charset="0"/>
              </a:defRPr>
            </a:lvl5pPr>
            <a:lvl6pPr marL="2536728" indent="-230612" eaLnBrk="0" fontAlgn="base" hangingPunct="0">
              <a:spcBef>
                <a:spcPct val="0"/>
              </a:spcBef>
              <a:spcAft>
                <a:spcPct val="0"/>
              </a:spcAft>
              <a:defRPr>
                <a:solidFill>
                  <a:schemeClr val="tx1"/>
                </a:solidFill>
                <a:latin typeface="Calibri" charset="0"/>
                <a:ea typeface="ＭＳ Ｐゴシック" charset="0"/>
              </a:defRPr>
            </a:lvl6pPr>
            <a:lvl7pPr marL="2997952" indent="-230612" eaLnBrk="0" fontAlgn="base" hangingPunct="0">
              <a:spcBef>
                <a:spcPct val="0"/>
              </a:spcBef>
              <a:spcAft>
                <a:spcPct val="0"/>
              </a:spcAft>
              <a:defRPr>
                <a:solidFill>
                  <a:schemeClr val="tx1"/>
                </a:solidFill>
                <a:latin typeface="Calibri" charset="0"/>
                <a:ea typeface="ＭＳ Ｐゴシック" charset="0"/>
              </a:defRPr>
            </a:lvl7pPr>
            <a:lvl8pPr marL="3459175" indent="-230612" eaLnBrk="0" fontAlgn="base" hangingPunct="0">
              <a:spcBef>
                <a:spcPct val="0"/>
              </a:spcBef>
              <a:spcAft>
                <a:spcPct val="0"/>
              </a:spcAft>
              <a:defRPr>
                <a:solidFill>
                  <a:schemeClr val="tx1"/>
                </a:solidFill>
                <a:latin typeface="Calibri" charset="0"/>
                <a:ea typeface="ＭＳ Ｐゴシック" charset="0"/>
              </a:defRPr>
            </a:lvl8pPr>
            <a:lvl9pPr marL="3920399" indent="-230612" eaLnBrk="0" fontAlgn="base" hangingPunct="0">
              <a:spcBef>
                <a:spcPct val="0"/>
              </a:spcBef>
              <a:spcAft>
                <a:spcPct val="0"/>
              </a:spcAft>
              <a:defRPr>
                <a:solidFill>
                  <a:schemeClr val="tx1"/>
                </a:solidFill>
                <a:latin typeface="Calibri" charset="0"/>
                <a:ea typeface="ＭＳ Ｐゴシック" charset="0"/>
              </a:defRPr>
            </a:lvl9pPr>
          </a:lstStyle>
          <a:p>
            <a:fld id="{6ABFFEA1-FAAA-0D46-A8D8-DCE8992E9073}" type="slidenum">
              <a:rPr lang="en-US"/>
              <a:pPr/>
              <a:t>87</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GB" b="1">
              <a:latin typeface="Calibri" charset="0"/>
            </a:endParaRPr>
          </a:p>
        </p:txBody>
      </p:sp>
      <p:sp>
        <p:nvSpPr>
          <p:cNvPr id="4" name="Slide Number Placeholder 3"/>
          <p:cNvSpPr>
            <a:spLocks noGrp="1"/>
          </p:cNvSpPr>
          <p:nvPr>
            <p:ph type="sldNum" sz="quarter" idx="5"/>
          </p:nvPr>
        </p:nvSpPr>
        <p:spPr/>
        <p:txBody>
          <a:bodyPr/>
          <a:lstStyle>
            <a:lvl1pPr>
              <a:defRPr>
                <a:solidFill>
                  <a:schemeClr val="tx1"/>
                </a:solidFill>
                <a:latin typeface="Calibri" charset="0"/>
                <a:ea typeface="ＭＳ Ｐゴシック" charset="0"/>
              </a:defRPr>
            </a:lvl1pPr>
            <a:lvl2pPr marL="749488" indent="-288265">
              <a:defRPr>
                <a:solidFill>
                  <a:schemeClr val="tx1"/>
                </a:solidFill>
                <a:latin typeface="Calibri" charset="0"/>
                <a:ea typeface="ＭＳ Ｐゴシック" charset="0"/>
              </a:defRPr>
            </a:lvl2pPr>
            <a:lvl3pPr marL="1153058" indent="-230612">
              <a:defRPr>
                <a:solidFill>
                  <a:schemeClr val="tx1"/>
                </a:solidFill>
                <a:latin typeface="Calibri" charset="0"/>
                <a:ea typeface="ＭＳ Ｐゴシック" charset="0"/>
              </a:defRPr>
            </a:lvl3pPr>
            <a:lvl4pPr marL="1614282" indent="-230612">
              <a:defRPr>
                <a:solidFill>
                  <a:schemeClr val="tx1"/>
                </a:solidFill>
                <a:latin typeface="Calibri" charset="0"/>
                <a:ea typeface="ＭＳ Ｐゴシック" charset="0"/>
              </a:defRPr>
            </a:lvl4pPr>
            <a:lvl5pPr marL="2075505" indent="-230612">
              <a:defRPr>
                <a:solidFill>
                  <a:schemeClr val="tx1"/>
                </a:solidFill>
                <a:latin typeface="Calibri" charset="0"/>
                <a:ea typeface="ＭＳ Ｐゴシック" charset="0"/>
              </a:defRPr>
            </a:lvl5pPr>
            <a:lvl6pPr marL="2536728" indent="-230612" eaLnBrk="0" fontAlgn="base" hangingPunct="0">
              <a:spcBef>
                <a:spcPct val="0"/>
              </a:spcBef>
              <a:spcAft>
                <a:spcPct val="0"/>
              </a:spcAft>
              <a:defRPr>
                <a:solidFill>
                  <a:schemeClr val="tx1"/>
                </a:solidFill>
                <a:latin typeface="Calibri" charset="0"/>
                <a:ea typeface="ＭＳ Ｐゴシック" charset="0"/>
              </a:defRPr>
            </a:lvl6pPr>
            <a:lvl7pPr marL="2997952" indent="-230612" eaLnBrk="0" fontAlgn="base" hangingPunct="0">
              <a:spcBef>
                <a:spcPct val="0"/>
              </a:spcBef>
              <a:spcAft>
                <a:spcPct val="0"/>
              </a:spcAft>
              <a:defRPr>
                <a:solidFill>
                  <a:schemeClr val="tx1"/>
                </a:solidFill>
                <a:latin typeface="Calibri" charset="0"/>
                <a:ea typeface="ＭＳ Ｐゴシック" charset="0"/>
              </a:defRPr>
            </a:lvl7pPr>
            <a:lvl8pPr marL="3459175" indent="-230612" eaLnBrk="0" fontAlgn="base" hangingPunct="0">
              <a:spcBef>
                <a:spcPct val="0"/>
              </a:spcBef>
              <a:spcAft>
                <a:spcPct val="0"/>
              </a:spcAft>
              <a:defRPr>
                <a:solidFill>
                  <a:schemeClr val="tx1"/>
                </a:solidFill>
                <a:latin typeface="Calibri" charset="0"/>
                <a:ea typeface="ＭＳ Ｐゴシック" charset="0"/>
              </a:defRPr>
            </a:lvl8pPr>
            <a:lvl9pPr marL="3920399" indent="-230612" eaLnBrk="0" fontAlgn="base" hangingPunct="0">
              <a:spcBef>
                <a:spcPct val="0"/>
              </a:spcBef>
              <a:spcAft>
                <a:spcPct val="0"/>
              </a:spcAft>
              <a:defRPr>
                <a:solidFill>
                  <a:schemeClr val="tx1"/>
                </a:solidFill>
                <a:latin typeface="Calibri" charset="0"/>
                <a:ea typeface="ＭＳ Ｐゴシック" charset="0"/>
              </a:defRPr>
            </a:lvl9pPr>
          </a:lstStyle>
          <a:p>
            <a:fld id="{29C2A98E-7E3A-514F-8B81-109AFC463712}" type="slidenum">
              <a:rPr lang="en-US"/>
              <a:pPr/>
              <a:t>88</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GB">
              <a:latin typeface="Calibri" charset="0"/>
            </a:endParaRPr>
          </a:p>
        </p:txBody>
      </p:sp>
      <p:sp>
        <p:nvSpPr>
          <p:cNvPr id="4" name="Slide Number Placeholder 3"/>
          <p:cNvSpPr>
            <a:spLocks noGrp="1"/>
          </p:cNvSpPr>
          <p:nvPr>
            <p:ph type="sldNum" sz="quarter" idx="5"/>
          </p:nvPr>
        </p:nvSpPr>
        <p:spPr/>
        <p:txBody>
          <a:bodyPr/>
          <a:lstStyle>
            <a:lvl1pPr>
              <a:defRPr>
                <a:solidFill>
                  <a:schemeClr val="tx1"/>
                </a:solidFill>
                <a:latin typeface="Calibri" charset="0"/>
                <a:ea typeface="ＭＳ Ｐゴシック" charset="0"/>
              </a:defRPr>
            </a:lvl1pPr>
            <a:lvl2pPr marL="749488" indent="-288265">
              <a:defRPr>
                <a:solidFill>
                  <a:schemeClr val="tx1"/>
                </a:solidFill>
                <a:latin typeface="Calibri" charset="0"/>
                <a:ea typeface="ＭＳ Ｐゴシック" charset="0"/>
              </a:defRPr>
            </a:lvl2pPr>
            <a:lvl3pPr marL="1153058" indent="-230612">
              <a:defRPr>
                <a:solidFill>
                  <a:schemeClr val="tx1"/>
                </a:solidFill>
                <a:latin typeface="Calibri" charset="0"/>
                <a:ea typeface="ＭＳ Ｐゴシック" charset="0"/>
              </a:defRPr>
            </a:lvl3pPr>
            <a:lvl4pPr marL="1614282" indent="-230612">
              <a:defRPr>
                <a:solidFill>
                  <a:schemeClr val="tx1"/>
                </a:solidFill>
                <a:latin typeface="Calibri" charset="0"/>
                <a:ea typeface="ＭＳ Ｐゴシック" charset="0"/>
              </a:defRPr>
            </a:lvl4pPr>
            <a:lvl5pPr marL="2075505" indent="-230612">
              <a:defRPr>
                <a:solidFill>
                  <a:schemeClr val="tx1"/>
                </a:solidFill>
                <a:latin typeface="Calibri" charset="0"/>
                <a:ea typeface="ＭＳ Ｐゴシック" charset="0"/>
              </a:defRPr>
            </a:lvl5pPr>
            <a:lvl6pPr marL="2536728" indent="-230612" eaLnBrk="0" fontAlgn="base" hangingPunct="0">
              <a:spcBef>
                <a:spcPct val="0"/>
              </a:spcBef>
              <a:spcAft>
                <a:spcPct val="0"/>
              </a:spcAft>
              <a:defRPr>
                <a:solidFill>
                  <a:schemeClr val="tx1"/>
                </a:solidFill>
                <a:latin typeface="Calibri" charset="0"/>
                <a:ea typeface="ＭＳ Ｐゴシック" charset="0"/>
              </a:defRPr>
            </a:lvl6pPr>
            <a:lvl7pPr marL="2997952" indent="-230612" eaLnBrk="0" fontAlgn="base" hangingPunct="0">
              <a:spcBef>
                <a:spcPct val="0"/>
              </a:spcBef>
              <a:spcAft>
                <a:spcPct val="0"/>
              </a:spcAft>
              <a:defRPr>
                <a:solidFill>
                  <a:schemeClr val="tx1"/>
                </a:solidFill>
                <a:latin typeface="Calibri" charset="0"/>
                <a:ea typeface="ＭＳ Ｐゴシック" charset="0"/>
              </a:defRPr>
            </a:lvl7pPr>
            <a:lvl8pPr marL="3459175" indent="-230612" eaLnBrk="0" fontAlgn="base" hangingPunct="0">
              <a:spcBef>
                <a:spcPct val="0"/>
              </a:spcBef>
              <a:spcAft>
                <a:spcPct val="0"/>
              </a:spcAft>
              <a:defRPr>
                <a:solidFill>
                  <a:schemeClr val="tx1"/>
                </a:solidFill>
                <a:latin typeface="Calibri" charset="0"/>
                <a:ea typeface="ＭＳ Ｐゴシック" charset="0"/>
              </a:defRPr>
            </a:lvl8pPr>
            <a:lvl9pPr marL="3920399" indent="-230612" eaLnBrk="0" fontAlgn="base" hangingPunct="0">
              <a:spcBef>
                <a:spcPct val="0"/>
              </a:spcBef>
              <a:spcAft>
                <a:spcPct val="0"/>
              </a:spcAft>
              <a:defRPr>
                <a:solidFill>
                  <a:schemeClr val="tx1"/>
                </a:solidFill>
                <a:latin typeface="Calibri" charset="0"/>
                <a:ea typeface="ＭＳ Ｐゴシック" charset="0"/>
              </a:defRPr>
            </a:lvl9pPr>
          </a:lstStyle>
          <a:p>
            <a:fld id="{7576FD45-FE20-9842-BD10-C0BAE980295B}" type="slidenum">
              <a:rPr lang="en-US"/>
              <a:pPr/>
              <a:t>89</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alpha val="74997"/>
                    </a:srgbClr>
                  </a:outerShdw>
                </a:effectLst>
              </a14:hiddenEffects>
            </a:ext>
            <a:ext uri="{53640926-AAD7-44d8-BBD7-CCE9431645EC}">
              <a14:shadowObscured xmlns:a14="http://schemas.microsoft.com/office/drawing/2010/main" val="1"/>
            </a:ext>
            <a:ext uri="{FAA26D3D-D897-4be2-8F04-BA451C77F1D7}">
              <ma14:placeholderFlag xmlns:ma14="http://schemas.microsoft.com/office/mac/drawingml/2011/main" val="1"/>
            </a:ext>
          </a:extLst>
        </p:spPr>
      </p:sp>
      <p:sp>
        <p:nvSpPr>
          <p:cNvPr id="46083" name="Rectangle 3"/>
          <p:cNvSpPr>
            <a:spLocks noGrp="1" noChangeArrowheads="1"/>
          </p:cNvSpPr>
          <p:nvPr>
            <p:ph type="body" idx="1"/>
          </p:nvPr>
        </p:nvSpPr>
        <p:spPr bwMode="auto">
          <a:xfrm>
            <a:off x="309951" y="4358067"/>
            <a:ext cx="6508978" cy="4641596"/>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a:lstStyle/>
          <a:p>
            <a:endParaRPr lang="en-US" sz="1400">
              <a:solidFill>
                <a:schemeClr val="tx2"/>
              </a:solidFill>
              <a:latin typeface="Arial" charset="0"/>
              <a:ea typeface="MS PGothic" charset="0"/>
              <a:cs typeface="MS PGothic"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ndParaRPr>
          </a:p>
        </p:txBody>
      </p:sp>
      <p:sp>
        <p:nvSpPr>
          <p:cNvPr id="4" name="Slide Number Placeholder 3"/>
          <p:cNvSpPr>
            <a:spLocks noGrp="1"/>
          </p:cNvSpPr>
          <p:nvPr>
            <p:ph type="sldNum" sz="quarter" idx="5"/>
          </p:nvPr>
        </p:nvSpPr>
        <p:spPr/>
        <p:txBody>
          <a:bodyPr/>
          <a:lstStyle>
            <a:lvl1pPr>
              <a:defRPr>
                <a:solidFill>
                  <a:schemeClr val="tx1"/>
                </a:solidFill>
                <a:latin typeface="Calibri" charset="0"/>
                <a:ea typeface="ＭＳ Ｐゴシック" charset="0"/>
              </a:defRPr>
            </a:lvl1pPr>
            <a:lvl2pPr marL="749488" indent="-288265">
              <a:defRPr>
                <a:solidFill>
                  <a:schemeClr val="tx1"/>
                </a:solidFill>
                <a:latin typeface="Calibri" charset="0"/>
                <a:ea typeface="ＭＳ Ｐゴシック" charset="0"/>
              </a:defRPr>
            </a:lvl2pPr>
            <a:lvl3pPr marL="1153058" indent="-230612">
              <a:defRPr>
                <a:solidFill>
                  <a:schemeClr val="tx1"/>
                </a:solidFill>
                <a:latin typeface="Calibri" charset="0"/>
                <a:ea typeface="ＭＳ Ｐゴシック" charset="0"/>
              </a:defRPr>
            </a:lvl3pPr>
            <a:lvl4pPr marL="1614282" indent="-230612">
              <a:defRPr>
                <a:solidFill>
                  <a:schemeClr val="tx1"/>
                </a:solidFill>
                <a:latin typeface="Calibri" charset="0"/>
                <a:ea typeface="ＭＳ Ｐゴシック" charset="0"/>
              </a:defRPr>
            </a:lvl4pPr>
            <a:lvl5pPr marL="2075505" indent="-230612">
              <a:defRPr>
                <a:solidFill>
                  <a:schemeClr val="tx1"/>
                </a:solidFill>
                <a:latin typeface="Calibri" charset="0"/>
                <a:ea typeface="ＭＳ Ｐゴシック" charset="0"/>
              </a:defRPr>
            </a:lvl5pPr>
            <a:lvl6pPr marL="2536728" indent="-230612" eaLnBrk="0" fontAlgn="base" hangingPunct="0">
              <a:spcBef>
                <a:spcPct val="0"/>
              </a:spcBef>
              <a:spcAft>
                <a:spcPct val="0"/>
              </a:spcAft>
              <a:defRPr>
                <a:solidFill>
                  <a:schemeClr val="tx1"/>
                </a:solidFill>
                <a:latin typeface="Calibri" charset="0"/>
                <a:ea typeface="ＭＳ Ｐゴシック" charset="0"/>
              </a:defRPr>
            </a:lvl6pPr>
            <a:lvl7pPr marL="2997952" indent="-230612" eaLnBrk="0" fontAlgn="base" hangingPunct="0">
              <a:spcBef>
                <a:spcPct val="0"/>
              </a:spcBef>
              <a:spcAft>
                <a:spcPct val="0"/>
              </a:spcAft>
              <a:defRPr>
                <a:solidFill>
                  <a:schemeClr val="tx1"/>
                </a:solidFill>
                <a:latin typeface="Calibri" charset="0"/>
                <a:ea typeface="ＭＳ Ｐゴシック" charset="0"/>
              </a:defRPr>
            </a:lvl7pPr>
            <a:lvl8pPr marL="3459175" indent="-230612" eaLnBrk="0" fontAlgn="base" hangingPunct="0">
              <a:spcBef>
                <a:spcPct val="0"/>
              </a:spcBef>
              <a:spcAft>
                <a:spcPct val="0"/>
              </a:spcAft>
              <a:defRPr>
                <a:solidFill>
                  <a:schemeClr val="tx1"/>
                </a:solidFill>
                <a:latin typeface="Calibri" charset="0"/>
                <a:ea typeface="ＭＳ Ｐゴシック" charset="0"/>
              </a:defRPr>
            </a:lvl8pPr>
            <a:lvl9pPr marL="3920399" indent="-230612" eaLnBrk="0" fontAlgn="base" hangingPunct="0">
              <a:spcBef>
                <a:spcPct val="0"/>
              </a:spcBef>
              <a:spcAft>
                <a:spcPct val="0"/>
              </a:spcAft>
              <a:defRPr>
                <a:solidFill>
                  <a:schemeClr val="tx1"/>
                </a:solidFill>
                <a:latin typeface="Calibri" charset="0"/>
                <a:ea typeface="ＭＳ Ｐゴシック" charset="0"/>
              </a:defRPr>
            </a:lvl9pPr>
          </a:lstStyle>
          <a:p>
            <a:fld id="{142A8406-0A69-C942-9118-36A51642BEB1}" type="slidenum">
              <a:rPr lang="en-US"/>
              <a:pPr/>
              <a:t>91</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atin typeface="Calibri" charset="0"/>
              </a:rPr>
              <a:t>In addition to everything already raised (solid </a:t>
            </a:r>
            <a:r>
              <a:rPr lang="ja-JP" altLang="en-GB">
                <a:latin typeface="Calibri" charset="0"/>
              </a:rPr>
              <a:t>‘</a:t>
            </a:r>
            <a:r>
              <a:rPr lang="en-GB">
                <a:latin typeface="Calibri" charset="0"/>
              </a:rPr>
              <a:t>infrastructure</a:t>
            </a:r>
            <a:r>
              <a:rPr lang="ja-JP" altLang="en-GB">
                <a:latin typeface="Calibri" charset="0"/>
              </a:rPr>
              <a:t>’</a:t>
            </a:r>
            <a:r>
              <a:rPr lang="en-GB">
                <a:latin typeface="Calibri" charset="0"/>
              </a:rPr>
              <a:t> foundations)</a:t>
            </a:r>
          </a:p>
          <a:p>
            <a:endParaRPr lang="en-GB">
              <a:latin typeface="Calibri" charset="0"/>
            </a:endParaRPr>
          </a:p>
        </p:txBody>
      </p:sp>
      <p:sp>
        <p:nvSpPr>
          <p:cNvPr id="4" name="Slide Number Placeholder 3"/>
          <p:cNvSpPr>
            <a:spLocks noGrp="1"/>
          </p:cNvSpPr>
          <p:nvPr>
            <p:ph type="sldNum" sz="quarter" idx="5"/>
          </p:nvPr>
        </p:nvSpPr>
        <p:spPr/>
        <p:txBody>
          <a:bodyPr/>
          <a:lstStyle>
            <a:lvl1pPr>
              <a:defRPr>
                <a:solidFill>
                  <a:schemeClr val="tx1"/>
                </a:solidFill>
                <a:latin typeface="Calibri" charset="0"/>
                <a:ea typeface="ＭＳ Ｐゴシック" charset="0"/>
              </a:defRPr>
            </a:lvl1pPr>
            <a:lvl2pPr marL="749488" indent="-288265">
              <a:defRPr>
                <a:solidFill>
                  <a:schemeClr val="tx1"/>
                </a:solidFill>
                <a:latin typeface="Calibri" charset="0"/>
                <a:ea typeface="ＭＳ Ｐゴシック" charset="0"/>
              </a:defRPr>
            </a:lvl2pPr>
            <a:lvl3pPr marL="1153058" indent="-230612">
              <a:defRPr>
                <a:solidFill>
                  <a:schemeClr val="tx1"/>
                </a:solidFill>
                <a:latin typeface="Calibri" charset="0"/>
                <a:ea typeface="ＭＳ Ｐゴシック" charset="0"/>
              </a:defRPr>
            </a:lvl3pPr>
            <a:lvl4pPr marL="1614282" indent="-230612">
              <a:defRPr>
                <a:solidFill>
                  <a:schemeClr val="tx1"/>
                </a:solidFill>
                <a:latin typeface="Calibri" charset="0"/>
                <a:ea typeface="ＭＳ Ｐゴシック" charset="0"/>
              </a:defRPr>
            </a:lvl4pPr>
            <a:lvl5pPr marL="2075505" indent="-230612">
              <a:defRPr>
                <a:solidFill>
                  <a:schemeClr val="tx1"/>
                </a:solidFill>
                <a:latin typeface="Calibri" charset="0"/>
                <a:ea typeface="ＭＳ Ｐゴシック" charset="0"/>
              </a:defRPr>
            </a:lvl5pPr>
            <a:lvl6pPr marL="2536728" indent="-230612" eaLnBrk="0" fontAlgn="base" hangingPunct="0">
              <a:spcBef>
                <a:spcPct val="0"/>
              </a:spcBef>
              <a:spcAft>
                <a:spcPct val="0"/>
              </a:spcAft>
              <a:defRPr>
                <a:solidFill>
                  <a:schemeClr val="tx1"/>
                </a:solidFill>
                <a:latin typeface="Calibri" charset="0"/>
                <a:ea typeface="ＭＳ Ｐゴシック" charset="0"/>
              </a:defRPr>
            </a:lvl6pPr>
            <a:lvl7pPr marL="2997952" indent="-230612" eaLnBrk="0" fontAlgn="base" hangingPunct="0">
              <a:spcBef>
                <a:spcPct val="0"/>
              </a:spcBef>
              <a:spcAft>
                <a:spcPct val="0"/>
              </a:spcAft>
              <a:defRPr>
                <a:solidFill>
                  <a:schemeClr val="tx1"/>
                </a:solidFill>
                <a:latin typeface="Calibri" charset="0"/>
                <a:ea typeface="ＭＳ Ｐゴシック" charset="0"/>
              </a:defRPr>
            </a:lvl7pPr>
            <a:lvl8pPr marL="3459175" indent="-230612" eaLnBrk="0" fontAlgn="base" hangingPunct="0">
              <a:spcBef>
                <a:spcPct val="0"/>
              </a:spcBef>
              <a:spcAft>
                <a:spcPct val="0"/>
              </a:spcAft>
              <a:defRPr>
                <a:solidFill>
                  <a:schemeClr val="tx1"/>
                </a:solidFill>
                <a:latin typeface="Calibri" charset="0"/>
                <a:ea typeface="ＭＳ Ｐゴシック" charset="0"/>
              </a:defRPr>
            </a:lvl8pPr>
            <a:lvl9pPr marL="3920399" indent="-230612" eaLnBrk="0" fontAlgn="base" hangingPunct="0">
              <a:spcBef>
                <a:spcPct val="0"/>
              </a:spcBef>
              <a:spcAft>
                <a:spcPct val="0"/>
              </a:spcAft>
              <a:defRPr>
                <a:solidFill>
                  <a:schemeClr val="tx1"/>
                </a:solidFill>
                <a:latin typeface="Calibri" charset="0"/>
                <a:ea typeface="ＭＳ Ｐゴシック" charset="0"/>
              </a:defRPr>
            </a:lvl9pPr>
          </a:lstStyle>
          <a:p>
            <a:fld id="{E5B1118D-9066-D046-8BE9-23762E49C987}" type="slidenum">
              <a:rPr lang="en-US"/>
              <a:pPr/>
              <a:t>93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Shape 214"/>
          <p:cNvSpPr>
            <a:spLocks noGrp="1" noRot="1" noChangeAspect="1"/>
          </p:cNvSpPr>
          <p:nvPr>
            <p:ph type="sldImg"/>
          </p:nvPr>
        </p:nvSpPr>
        <p:spPr>
          <a:xfrm>
            <a:off x="914400" y="742950"/>
            <a:ext cx="4953000" cy="3714750"/>
          </a:xfrm>
          <a:prstGeom prst="rect">
            <a:avLst/>
          </a:prstGeom>
        </p:spPr>
        <p:txBody>
          <a:bodyPr/>
          <a:lstStyle/>
          <a:p>
            <a:endParaRPr/>
          </a:p>
        </p:txBody>
      </p:sp>
      <p:sp>
        <p:nvSpPr>
          <p:cNvPr id="215" name="Shape 215"/>
          <p:cNvSpPr>
            <a:spLocks noGrp="1"/>
          </p:cNvSpPr>
          <p:nvPr>
            <p:ph type="body" sz="quarter" idx="1"/>
          </p:nvPr>
        </p:nvSpPr>
        <p:spPr>
          <a:prstGeom prst="rect">
            <a:avLst/>
          </a:prstGeom>
        </p:spPr>
        <p:txBody>
          <a:bodyPr/>
          <a:lstStyle/>
          <a:p>
            <a:pPr>
              <a:defRPr sz="1200"/>
            </a:pPr>
            <a:r>
              <a:rPr dirty="0"/>
              <a:t> </a:t>
            </a:r>
          </a:p>
        </p:txBody>
      </p:sp>
    </p:spTree>
    <p:extLst>
      <p:ext uri="{BB962C8B-B14F-4D97-AF65-F5344CB8AC3E}">
        <p14:creationId xmlns:p14="http://schemas.microsoft.com/office/powerpoint/2010/main" val="1600560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xfrm>
            <a:off x="914400" y="742950"/>
            <a:ext cx="4953000" cy="3714750"/>
          </a:xfrm>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20742990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Shape 231"/>
          <p:cNvSpPr>
            <a:spLocks noGrp="1" noRot="1" noChangeAspect="1"/>
          </p:cNvSpPr>
          <p:nvPr>
            <p:ph type="sldImg"/>
          </p:nvPr>
        </p:nvSpPr>
        <p:spPr>
          <a:xfrm>
            <a:off x="914400" y="742950"/>
            <a:ext cx="4953000" cy="3714750"/>
          </a:xfrm>
          <a:prstGeom prst="rect">
            <a:avLst/>
          </a:prstGeom>
        </p:spPr>
        <p:txBody>
          <a:bodyPr/>
          <a:lstStyle/>
          <a:p>
            <a:endParaRPr/>
          </a:p>
        </p:txBody>
      </p:sp>
      <p:sp>
        <p:nvSpPr>
          <p:cNvPr id="232" name="Shape 232"/>
          <p:cNvSpPr>
            <a:spLocks noGrp="1"/>
          </p:cNvSpPr>
          <p:nvPr>
            <p:ph type="body" sz="quarter" idx="1"/>
          </p:nvPr>
        </p:nvSpPr>
        <p:spPr>
          <a:prstGeom prst="rect">
            <a:avLst/>
          </a:prstGeom>
        </p:spPr>
        <p:txBody>
          <a:bodyPr/>
          <a:lstStyle/>
          <a:p>
            <a:pPr>
              <a:defRPr sz="1200"/>
            </a:pPr>
            <a:endParaRPr dirty="0"/>
          </a:p>
        </p:txBody>
      </p:sp>
    </p:spTree>
    <p:extLst>
      <p:ext uri="{BB962C8B-B14F-4D97-AF65-F5344CB8AC3E}">
        <p14:creationId xmlns:p14="http://schemas.microsoft.com/office/powerpoint/2010/main" val="196595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noRot="1" noChangeAspect="1"/>
          </p:cNvSpPr>
          <p:nvPr>
            <p:ph type="sldImg"/>
          </p:nvPr>
        </p:nvSpPr>
        <p:spPr>
          <a:xfrm>
            <a:off x="914400" y="742950"/>
            <a:ext cx="4953000" cy="3714750"/>
          </a:xfrm>
          <a:prstGeom prst="rect">
            <a:avLst/>
          </a:prstGeom>
        </p:spPr>
        <p:txBody>
          <a:bodyPr/>
          <a:lstStyle/>
          <a:p>
            <a:endParaRPr/>
          </a:p>
        </p:txBody>
      </p:sp>
      <p:sp>
        <p:nvSpPr>
          <p:cNvPr id="243" name="Shape 243"/>
          <p:cNvSpPr>
            <a:spLocks noGrp="1"/>
          </p:cNvSpPr>
          <p:nvPr>
            <p:ph type="body" sz="quarter" idx="1"/>
          </p:nvPr>
        </p:nvSpPr>
        <p:spPr>
          <a:prstGeom prst="rect">
            <a:avLst/>
          </a:prstGeom>
        </p:spPr>
        <p:txBody>
          <a:bodyPr/>
          <a:lstStyle/>
          <a:p>
            <a:pPr>
              <a:defRPr sz="1200"/>
            </a:pPr>
            <a:endParaRPr dirty="0"/>
          </a:p>
        </p:txBody>
      </p:sp>
    </p:spTree>
    <p:extLst>
      <p:ext uri="{BB962C8B-B14F-4D97-AF65-F5344CB8AC3E}">
        <p14:creationId xmlns:p14="http://schemas.microsoft.com/office/powerpoint/2010/main" val="21151365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Shape 247"/>
          <p:cNvSpPr>
            <a:spLocks noGrp="1" noRot="1" noChangeAspect="1"/>
          </p:cNvSpPr>
          <p:nvPr>
            <p:ph type="sldImg"/>
          </p:nvPr>
        </p:nvSpPr>
        <p:spPr>
          <a:xfrm>
            <a:off x="914400" y="742950"/>
            <a:ext cx="4953000" cy="3714750"/>
          </a:xfrm>
          <a:prstGeom prst="rect">
            <a:avLst/>
          </a:prstGeom>
        </p:spPr>
        <p:txBody>
          <a:bodyPr/>
          <a:lstStyle/>
          <a:p>
            <a:endParaRPr/>
          </a:p>
        </p:txBody>
      </p:sp>
      <p:sp>
        <p:nvSpPr>
          <p:cNvPr id="248" name="Shape 248"/>
          <p:cNvSpPr>
            <a:spLocks noGrp="1"/>
          </p:cNvSpPr>
          <p:nvPr>
            <p:ph type="body" sz="quarter" idx="1"/>
          </p:nvPr>
        </p:nvSpPr>
        <p:spPr>
          <a:prstGeom prst="rect">
            <a:avLst/>
          </a:prstGeom>
        </p:spPr>
        <p:txBody>
          <a:bodyPr/>
          <a:lstStyle/>
          <a:p>
            <a:pPr>
              <a:defRPr sz="1200"/>
            </a:pPr>
            <a:endParaRPr dirty="0"/>
          </a:p>
        </p:txBody>
      </p:sp>
    </p:spTree>
    <p:extLst>
      <p:ext uri="{BB962C8B-B14F-4D97-AF65-F5344CB8AC3E}">
        <p14:creationId xmlns:p14="http://schemas.microsoft.com/office/powerpoint/2010/main" val="7667145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Shape 262"/>
          <p:cNvSpPr>
            <a:spLocks noGrp="1" noRot="1" noChangeAspect="1"/>
          </p:cNvSpPr>
          <p:nvPr>
            <p:ph type="sldImg"/>
          </p:nvPr>
        </p:nvSpPr>
        <p:spPr>
          <a:xfrm>
            <a:off x="914400" y="742950"/>
            <a:ext cx="4953000" cy="3714750"/>
          </a:xfrm>
          <a:prstGeom prst="rect">
            <a:avLst/>
          </a:prstGeom>
        </p:spPr>
        <p:txBody>
          <a:bodyPr/>
          <a:lstStyle/>
          <a:p>
            <a:endParaRPr/>
          </a:p>
        </p:txBody>
      </p:sp>
      <p:sp>
        <p:nvSpPr>
          <p:cNvPr id="263" name="Shape 263"/>
          <p:cNvSpPr>
            <a:spLocks noGrp="1"/>
          </p:cNvSpPr>
          <p:nvPr>
            <p:ph type="body" sz="quarter" idx="1"/>
          </p:nvPr>
        </p:nvSpPr>
        <p:spPr>
          <a:prstGeom prst="rect">
            <a:avLst/>
          </a:prstGeom>
        </p:spPr>
        <p:txBody>
          <a:bodyPr/>
          <a:lstStyle/>
          <a:p>
            <a:pPr>
              <a:defRPr sz="1200"/>
            </a:pPr>
            <a:endParaRPr dirty="0"/>
          </a:p>
        </p:txBody>
      </p:sp>
    </p:spTree>
    <p:extLst>
      <p:ext uri="{BB962C8B-B14F-4D97-AF65-F5344CB8AC3E}">
        <p14:creationId xmlns:p14="http://schemas.microsoft.com/office/powerpoint/2010/main" val="660660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jpe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5" y="3717032"/>
            <a:ext cx="7056784"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5013181"/>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55" name="Shape 55"/>
          <p:cNvSpPr>
            <a:spLocks noGrp="1"/>
          </p:cNvSpPr>
          <p:nvPr>
            <p:ph type="title"/>
          </p:nvPr>
        </p:nvSpPr>
        <p:spPr>
          <a:prstGeom prst="rect">
            <a:avLst/>
          </a:prstGeom>
        </p:spPr>
        <p:txBody>
          <a:bodyPr/>
          <a:lstStyle/>
          <a:p>
            <a:r>
              <a:t>Title Text</a:t>
            </a:r>
          </a:p>
        </p:txBody>
      </p:sp>
      <p:sp>
        <p:nvSpPr>
          <p:cNvPr id="56" name="Shape 56"/>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94120549"/>
      </p:ext>
    </p:extLst>
  </p:cSld>
  <p:clrMapOvr>
    <a:masterClrMapping/>
  </p:clrMapOvr>
  <p:transition xmlns:p14="http://schemas.microsoft.com/office/powerpoint/2010/mai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Title Text</a:t>
            </a:r>
          </a:p>
        </p:txBody>
      </p:sp>
      <p:sp>
        <p:nvSpPr>
          <p:cNvPr id="21" name="Shape 21"/>
          <p:cNvSpPr>
            <a:spLocks noGrp="1"/>
          </p:cNvSpPr>
          <p:nvPr>
            <p:ph type="body" idx="1"/>
          </p:nvPr>
        </p:nvSpPr>
        <p:spPr>
          <a:xfrm>
            <a:off x="892972" y="1946675"/>
            <a:ext cx="7358063" cy="4018359"/>
          </a:xfrm>
          <a:prstGeom prst="rect">
            <a:avLst/>
          </a:prstGeom>
        </p:spPr>
        <p:txBody>
          <a:bodyPr/>
          <a:lstStyle>
            <a:lvl1pPr>
              <a:spcBef>
                <a:spcPts val="1687"/>
              </a:spcBef>
            </a:lvl1pPr>
            <a:lvl2pPr>
              <a:spcBef>
                <a:spcPts val="1687"/>
              </a:spcBef>
            </a:lvl2pPr>
            <a:lvl3pPr>
              <a:spcBef>
                <a:spcPts val="1687"/>
              </a:spcBef>
            </a:lvl3pPr>
            <a:lvl4pPr>
              <a:spcBef>
                <a:spcPts val="1687"/>
              </a:spcBef>
            </a:lvl4pPr>
            <a:lvl5pPr>
              <a:spcBef>
                <a:spcPts val="1687"/>
              </a:spcBef>
            </a:lvl5pPr>
          </a:lstStyle>
          <a:p>
            <a:r>
              <a:t>Body Level One</a:t>
            </a:r>
          </a:p>
          <a:p>
            <a:pPr lvl="1"/>
            <a:r>
              <a:t>Body Level Two</a:t>
            </a:r>
          </a:p>
          <a:p>
            <a:pPr lvl="2"/>
            <a:r>
              <a:t>Body Level Three</a:t>
            </a:r>
          </a:p>
          <a:p>
            <a:pPr lvl="3"/>
            <a:r>
              <a:t>Body Level Four</a:t>
            </a:r>
          </a:p>
          <a:p>
            <a:pPr lvl="4"/>
            <a:r>
              <a:t>Body Level Five</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70013639"/>
      </p:ext>
    </p:extLst>
  </p:cSld>
  <p:clrMapOvr>
    <a:masterClrMapping/>
  </p:clrMapOvr>
  <p:transition xmlns:p14="http://schemas.microsoft.com/office/powerpoint/2010/mai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1"/>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26/09/2017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26/09/2017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26/09/2017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26/09/2017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26/09/2017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a:t>Click to edit Master title style</a:t>
            </a:r>
            <a:endParaRPr lang="en-GB" altLang="en-US" noProof="0" dirty="0"/>
          </a:p>
        </p:txBody>
      </p:sp>
      <p:pic>
        <p:nvPicPr>
          <p:cNvPr id="1028" name="Picture 4" descr="M:\DV\EXTERNAL AFFAIRS - University Marketing\Branding\Brand Implementation Programme\templates\work in progress PPT\Graphics\4_3\4-3_split_8-12_with_descriptor_150dpi.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27244" y="6"/>
            <a:ext cx="9168001" cy="4714827"/>
          </a:xfrm>
          <a:prstGeom prst="rect">
            <a:avLst/>
          </a:prstGeom>
          <a:noFill/>
          <a:extLst>
            <a:ext uri="{909E8E84-426E-40dd-AFC4-6F175D3DCCD1}">
              <a14:hiddenFill xmlns:a14="http://schemas.microsoft.com/office/drawing/2010/main">
                <a:solidFill>
                  <a:srgbClr val="FFFFFF"/>
                </a:solidFill>
              </a14:hiddenFill>
            </a:ext>
          </a:extLst>
        </p:spPr>
      </p:pic>
      <p:sp>
        <p:nvSpPr>
          <p:cNvPr id="49156" name="Rectangle 4"/>
          <p:cNvSpPr>
            <a:spLocks noGrp="1" noChangeArrowheads="1"/>
          </p:cNvSpPr>
          <p:nvPr>
            <p:ph type="subTitle" idx="1"/>
          </p:nvPr>
        </p:nvSpPr>
        <p:spPr>
          <a:xfrm>
            <a:off x="259432" y="4045923"/>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26/09/2017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26/09/2017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26/09/2017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26/09/2017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26/09/2017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4"/>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4"/>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26/09/2017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1"/>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26/09/2017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26/09/2017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5"/>
            <a:ext cx="77724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26/09/2017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81"/>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26/09/2017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26/09/2017</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26/09/2017</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26/09/2017</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26/09/2017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26/09/2017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26/09/2017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4"/>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4"/>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26/09/2017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4" descr="M:\DV\EXTERNAL AFFAIRS - University Marketing\Branding\Brand Implementation Programme\templates\work in progress PPT\Graphics\4_3\4-3_split_8-12_with_descriptor_150dpi.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b="-2"/>
          <a:stretch/>
        </p:blipFill>
        <p:spPr bwMode="auto">
          <a:xfrm>
            <a:off x="0" y="-27384"/>
            <a:ext cx="9144000" cy="30211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5800" y="1550985"/>
            <a:ext cx="77724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theme" Target="../theme/theme2.xml"/><Relationship Id="rId13" Type="http://schemas.openxmlformats.org/officeDocument/2006/relationships/image" Target="../media/image6.jpeg"/><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theme" Target="../theme/theme3.xml"/><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6" cstate="print">
            <a:extLst>
              <a:ext uri="{28A0092B-C50C-407E-A947-70E740481C1C}">
                <a14:useLocalDpi xmlns:a14="http://schemas.microsoft.com/office/drawing/2010/main" val="0"/>
              </a:ext>
            </a:extLst>
          </a:blip>
          <a:srcRect l="912"/>
          <a:stretch/>
        </p:blipFill>
        <p:spPr bwMode="auto">
          <a:xfrm>
            <a:off x="1"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708" r:id="rId13"/>
    <p:sldLayoutId id="2147483709" r:id="rId14"/>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7"/>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26/09/2017</a:t>
            </a:fld>
            <a:endParaRPr lang="en-GB"/>
          </a:p>
        </p:txBody>
      </p:sp>
      <p:sp>
        <p:nvSpPr>
          <p:cNvPr id="5" name="Footer Placeholder 4"/>
          <p:cNvSpPr>
            <a:spLocks noGrp="1"/>
          </p:cNvSpPr>
          <p:nvPr>
            <p:ph type="ftr" sz="quarter" idx="3"/>
          </p:nvPr>
        </p:nvSpPr>
        <p:spPr>
          <a:xfrm>
            <a:off x="3124200" y="635635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27384"/>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6"/>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6"/>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26/09/2017</a:t>
            </a:fld>
            <a:endParaRPr lang="en-GB"/>
          </a:p>
        </p:txBody>
      </p:sp>
      <p:sp>
        <p:nvSpPr>
          <p:cNvPr id="5" name="Footer Placeholder 4"/>
          <p:cNvSpPr>
            <a:spLocks noGrp="1"/>
          </p:cNvSpPr>
          <p:nvPr>
            <p:ph type="ftr" sz="quarter" idx="3"/>
          </p:nvPr>
        </p:nvSpPr>
        <p:spPr>
          <a:xfrm>
            <a:off x="3124200" y="6356356"/>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6"/>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 Id="rId3"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png"/><Relationship Id="rId3"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8" Type="http://schemas.openxmlformats.org/officeDocument/2006/relationships/image" Target="../media/image7.jpeg"/><Relationship Id="rId1" Type="http://schemas.openxmlformats.org/officeDocument/2006/relationships/slideLayout" Target="../slideLayouts/slideLayout8.xml"/><Relationship Id="rId2" Type="http://schemas.openxmlformats.org/officeDocument/2006/relationships/image" Target="../media/image1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png"/><Relationship Id="rId3" Type="http://schemas.openxmlformats.org/officeDocument/2006/relationships/image" Target="../media/image7.jpeg"/></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co.uk/url?sa=i&amp;rct=j&amp;q=&amp;esrc=s&amp;source=images&amp;cd=&amp;cad=rja&amp;uact=8&amp;ved=0CAcQjRxqFQoTCMyXhYP3h8kCFYZiDwodicoNqg&amp;url=http://www.shropshirelive.com/2015/10/22/cleobury-mortimer-becomes-first-we-dont-buy-crime-town/&amp;psig=AFQjCNEPn25zGmHNHfX8-PuyeZ0pB41bDQ&amp;ust=1447316023911684" TargetMode="External"/><Relationship Id="rId4" Type="http://schemas.openxmlformats.org/officeDocument/2006/relationships/image" Target="../media/image17.jpeg"/><Relationship Id="rId5" Type="http://schemas.openxmlformats.org/officeDocument/2006/relationships/image" Target="../media/image18.jpeg"/><Relationship Id="rId6" Type="http://schemas.openxmlformats.org/officeDocument/2006/relationships/hyperlink" Target="https://www.google.co.uk/url?sa=i&amp;rct=j&amp;q=&amp;esrc=s&amp;source=images&amp;cd=&amp;cad=rja&amp;uact=8&amp;ved=0CAcQjRxqFQoTCPOZgtTfiMkCFQMmDwod8pgIBg&amp;url=https://westmercia.police.uk/article/13881/Shropshire-town-becomes-the-first-We-Dont-Buy-Crime-town-no-go-area-for-burglars&amp;psig=AFQjCNGfGrqlyJFc5A8lOKC2gVXmlhyW4w&amp;ust=1447344251470913" TargetMode="External"/><Relationship Id="rId7" Type="http://schemas.openxmlformats.org/officeDocument/2006/relationships/image" Target="../media/image19.jpeg"/><Relationship Id="rId8" Type="http://schemas.openxmlformats.org/officeDocument/2006/relationships/image" Target="../media/image7.jpeg"/><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s://www2.warwick.ac.uk/fac/cross_fac/copr/"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2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image" Target="../media/image22.gif"/><Relationship Id="rId4" Type="http://schemas.openxmlformats.org/officeDocument/2006/relationships/image" Target="../media/image23.jpeg"/><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34.xml.rels><?xml version="1.0" encoding="UTF-8" standalone="yes"?>
<Relationships xmlns="http://schemas.openxmlformats.org/package/2006/relationships"><Relationship Id="rId3" Type="http://schemas.openxmlformats.org/officeDocument/2006/relationships/image" Target="../media/image22.gif"/><Relationship Id="rId4" Type="http://schemas.openxmlformats.org/officeDocument/2006/relationships/image" Target="../media/image23.jpeg"/><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24.jpeg"/></Relationships>
</file>

<file path=ppt/slides/_rels/slide36.xml.rels><?xml version="1.0" encoding="UTF-8" standalone="yes"?>
<Relationships xmlns="http://schemas.openxmlformats.org/package/2006/relationships"><Relationship Id="rId3" Type="http://schemas.openxmlformats.org/officeDocument/2006/relationships/image" Target="../media/image25.emf"/><Relationship Id="rId4" Type="http://schemas.openxmlformats.org/officeDocument/2006/relationships/image" Target="../media/image26.png"/><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_rels/slide37.xml.rels><?xml version="1.0" encoding="UTF-8" standalone="yes"?>
<Relationships xmlns="http://schemas.openxmlformats.org/package/2006/relationships"><Relationship Id="rId3" Type="http://schemas.openxmlformats.org/officeDocument/2006/relationships/image" Target="../media/image25.emf"/><Relationship Id="rId4" Type="http://schemas.openxmlformats.org/officeDocument/2006/relationships/image" Target="../media/image26.png"/><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38.xml.rels><?xml version="1.0" encoding="UTF-8" standalone="yes"?>
<Relationships xmlns="http://schemas.openxmlformats.org/package/2006/relationships"><Relationship Id="rId3" Type="http://schemas.openxmlformats.org/officeDocument/2006/relationships/image" Target="../media/image25.emf"/><Relationship Id="rId4" Type="http://schemas.openxmlformats.org/officeDocument/2006/relationships/image" Target="../media/image26.png"/><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39.xml.rels><?xml version="1.0" encoding="UTF-8" standalone="yes"?>
<Relationships xmlns="http://schemas.openxmlformats.org/package/2006/relationships"><Relationship Id="rId3" Type="http://schemas.openxmlformats.org/officeDocument/2006/relationships/image" Target="../media/image25.emf"/><Relationship Id="rId4" Type="http://schemas.openxmlformats.org/officeDocument/2006/relationships/image" Target="../media/image26.png"/><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5.emf"/><Relationship Id="rId4" Type="http://schemas.openxmlformats.org/officeDocument/2006/relationships/image" Target="../media/image26.png"/><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27.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image" Target="../media/image28.png"/></Relationships>
</file>

<file path=ppt/slides/_rels/slide43.xml.rels><?xml version="1.0" encoding="UTF-8" standalone="yes"?>
<Relationships xmlns="http://schemas.openxmlformats.org/package/2006/relationships"><Relationship Id="rId3" Type="http://schemas.openxmlformats.org/officeDocument/2006/relationships/image" Target="../media/image29.emf"/><Relationship Id="rId4" Type="http://schemas.openxmlformats.org/officeDocument/2006/relationships/image" Target="../media/image22.gif"/><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30.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image" Target="../media/image31.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49.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52.xml.rels><?xml version="1.0" encoding="UTF-8" standalone="yes"?>
<Relationships xmlns="http://schemas.openxmlformats.org/package/2006/relationships"><Relationship Id="rId3" Type="http://schemas.openxmlformats.org/officeDocument/2006/relationships/image" Target="../media/image34.emf"/><Relationship Id="rId4" Type="http://schemas.openxmlformats.org/officeDocument/2006/relationships/image" Target="../media/image35.emf"/><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53.xml.rels><?xml version="1.0" encoding="UTF-8" standalone="yes"?>
<Relationships xmlns="http://schemas.openxmlformats.org/package/2006/relationships"><Relationship Id="rId3" Type="http://schemas.openxmlformats.org/officeDocument/2006/relationships/image" Target="../media/image36.emf"/><Relationship Id="rId4" Type="http://schemas.openxmlformats.org/officeDocument/2006/relationships/image" Target="../media/image37.emf"/><Relationship Id="rId1" Type="http://schemas.openxmlformats.org/officeDocument/2006/relationships/slideLayout" Target="../slideLayouts/slideLayout4.xml"/><Relationship Id="rId2" Type="http://schemas.openxmlformats.org/officeDocument/2006/relationships/notesSlide" Target="../notesSlides/notesSlide25.xml"/></Relationships>
</file>

<file path=ppt/slides/_rels/slide54.xml.rels><?xml version="1.0" encoding="UTF-8" standalone="yes"?>
<Relationships xmlns="http://schemas.openxmlformats.org/package/2006/relationships"><Relationship Id="rId3" Type="http://schemas.openxmlformats.org/officeDocument/2006/relationships/image" Target="../media/image38.emf"/><Relationship Id="rId4" Type="http://schemas.openxmlformats.org/officeDocument/2006/relationships/image" Target="../media/image39.emf"/><Relationship Id="rId1" Type="http://schemas.openxmlformats.org/officeDocument/2006/relationships/slideLayout" Target="../slideLayouts/slideLayout4.xml"/><Relationship Id="rId2" Type="http://schemas.openxmlformats.org/officeDocument/2006/relationships/notesSlide" Target="../notesSlides/notesSlide26.xml"/></Relationships>
</file>

<file path=ppt/slides/_rels/slide55.xml.rels><?xml version="1.0" encoding="UTF-8" standalone="yes"?>
<Relationships xmlns="http://schemas.openxmlformats.org/package/2006/relationships"><Relationship Id="rId3" Type="http://schemas.openxmlformats.org/officeDocument/2006/relationships/image" Target="../media/image40.emf"/><Relationship Id="rId4" Type="http://schemas.openxmlformats.org/officeDocument/2006/relationships/image" Target="../media/image41.emf"/><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image" Target="../media/image42.e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 Id="rId3" Type="http://schemas.openxmlformats.org/officeDocument/2006/relationships/image" Target="../media/image43.e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45.emf"/><Relationship Id="rId1" Type="http://schemas.openxmlformats.org/officeDocument/2006/relationships/vmlDrawing" Target="../drawings/vmlDrawing1.vml"/><Relationship Id="rId2"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46.jpe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png"/><Relationship Id="rId1" Type="http://schemas.openxmlformats.org/officeDocument/2006/relationships/slideLayout" Target="../slideLayouts/slideLayout5.xml"/><Relationship Id="rId2" Type="http://schemas.openxmlformats.org/officeDocument/2006/relationships/notesSlide" Target="../notesSlides/notesSlide3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49.png"/></Relationships>
</file>

<file path=ppt/slides/_rels/slide89.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1" Type="http://schemas.openxmlformats.org/officeDocument/2006/relationships/slideLayout" Target="../slideLayouts/slideLayout5.xml"/><Relationship Id="rId2" Type="http://schemas.openxmlformats.org/officeDocument/2006/relationships/notesSlide" Target="../notesSlides/notesSlide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0.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92.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52.png"/><Relationship Id="rId1" Type="http://schemas.openxmlformats.org/officeDocument/2006/relationships/slideLayout" Target="../slideLayouts/slideLayout3.xml"/><Relationship Id="rId2" Type="http://schemas.openxmlformats.org/officeDocument/2006/relationships/diagramData" Target="../diagrams/data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2780928"/>
            <a:ext cx="7056784" cy="2160240"/>
          </a:xfrm>
        </p:spPr>
        <p:txBody>
          <a:bodyPr/>
          <a:lstStyle/>
          <a:p>
            <a:r>
              <a:rPr lang="en-GB" altLang="en-US" dirty="0"/>
              <a:t>Public confidence and crime reduction: the impact of forensic property marking</a:t>
            </a:r>
            <a:endParaRPr lang="en-GB" dirty="0"/>
          </a:p>
        </p:txBody>
      </p:sp>
      <p:sp>
        <p:nvSpPr>
          <p:cNvPr id="3" name="Subtitle 2"/>
          <p:cNvSpPr>
            <a:spLocks noGrp="1"/>
          </p:cNvSpPr>
          <p:nvPr>
            <p:ph type="subTitle" idx="1"/>
          </p:nvPr>
        </p:nvSpPr>
        <p:spPr>
          <a:xfrm>
            <a:off x="259432" y="4941168"/>
            <a:ext cx="7552928" cy="1728192"/>
          </a:xfrm>
        </p:spPr>
        <p:txBody>
          <a:bodyPr/>
          <a:lstStyle/>
          <a:p>
            <a:endParaRPr lang="en-GB" sz="2000" dirty="0"/>
          </a:p>
          <a:p>
            <a:r>
              <a:rPr lang="en-GB" sz="2000" i="1" dirty="0"/>
              <a:t>COPR team</a:t>
            </a:r>
          </a:p>
          <a:p>
            <a:r>
              <a:rPr lang="en-GB" sz="2000" b="1" dirty="0"/>
              <a:t>Jackie Hodgson </a:t>
            </a:r>
            <a:r>
              <a:rPr lang="en-GB" sz="2000" dirty="0"/>
              <a:t>(Law), </a:t>
            </a:r>
            <a:r>
              <a:rPr lang="en-GB" sz="2000" b="1" dirty="0"/>
              <a:t>Kim Wade </a:t>
            </a:r>
            <a:r>
              <a:rPr lang="en-GB" sz="2000" dirty="0"/>
              <a:t>(Psychology), </a:t>
            </a:r>
            <a:r>
              <a:rPr lang="en-GB" sz="2000" b="1" dirty="0"/>
              <a:t>Neil Stewart </a:t>
            </a:r>
            <a:r>
              <a:rPr lang="en-GB" sz="2000" dirty="0"/>
              <a:t>(WBS), </a:t>
            </a:r>
            <a:r>
              <a:rPr lang="en-GB" sz="2000" b="1" dirty="0"/>
              <a:t>Kevin Hearty </a:t>
            </a:r>
            <a:r>
              <a:rPr lang="en-GB" sz="2000" dirty="0"/>
              <a:t>(Law), </a:t>
            </a:r>
            <a:r>
              <a:rPr lang="en-GB" sz="2000" b="1" dirty="0"/>
              <a:t>Natalie </a:t>
            </a:r>
            <a:r>
              <a:rPr lang="en-GB" sz="2000" b="1" dirty="0" err="1"/>
              <a:t>Kyneswood</a:t>
            </a:r>
            <a:r>
              <a:rPr lang="en-GB" sz="2000" b="1" dirty="0"/>
              <a:t> </a:t>
            </a:r>
            <a:r>
              <a:rPr lang="en-GB" sz="2000" dirty="0"/>
              <a:t>(Law), </a:t>
            </a:r>
            <a:r>
              <a:rPr lang="en-GB" sz="2000" b="1" dirty="0" err="1"/>
              <a:t>Edika</a:t>
            </a:r>
            <a:r>
              <a:rPr lang="en-GB" sz="2000" b="1" dirty="0"/>
              <a:t> </a:t>
            </a:r>
            <a:r>
              <a:rPr lang="en-GB" sz="2000" b="1" dirty="0" err="1"/>
              <a:t>Quispe</a:t>
            </a:r>
            <a:r>
              <a:rPr lang="en-GB" sz="2000" b="1" dirty="0"/>
              <a:t> </a:t>
            </a:r>
            <a:r>
              <a:rPr lang="en-GB" sz="2000" b="1" dirty="0" err="1"/>
              <a:t>Torreblanca</a:t>
            </a:r>
            <a:r>
              <a:rPr lang="en-GB" sz="2000" dirty="0"/>
              <a:t> (Psychology), </a:t>
            </a:r>
            <a:r>
              <a:rPr lang="en-GB" sz="2000" b="1" dirty="0"/>
              <a:t>Tim </a:t>
            </a:r>
            <a:r>
              <a:rPr lang="en-GB" sz="2000" b="1" dirty="0" err="1"/>
              <a:t>Mullett</a:t>
            </a:r>
            <a:r>
              <a:rPr lang="en-GB" sz="2000" b="1" dirty="0"/>
              <a:t> </a:t>
            </a:r>
            <a:r>
              <a:rPr lang="en-GB" sz="2000" dirty="0"/>
              <a:t>(Psychology)</a:t>
            </a:r>
          </a:p>
        </p:txBody>
      </p:sp>
    </p:spTree>
    <p:extLst>
      <p:ext uri="{BB962C8B-B14F-4D97-AF65-F5344CB8AC3E}">
        <p14:creationId xmlns:p14="http://schemas.microsoft.com/office/powerpoint/2010/main" val="15708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6" name="Text Box 4"/>
          <p:cNvSpPr txBox="1">
            <a:spLocks noChangeArrowheads="1"/>
          </p:cNvSpPr>
          <p:nvPr/>
        </p:nvSpPr>
        <p:spPr bwMode="auto">
          <a:xfrm>
            <a:off x="684213" y="836613"/>
            <a:ext cx="79914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endParaRPr lang="en-US"/>
          </a:p>
        </p:txBody>
      </p:sp>
      <p:sp>
        <p:nvSpPr>
          <p:cNvPr id="100357" name="Rectangle 5"/>
          <p:cNvSpPr>
            <a:spLocks noChangeArrowheads="1"/>
          </p:cNvSpPr>
          <p:nvPr/>
        </p:nvSpPr>
        <p:spPr bwMode="auto">
          <a:xfrm>
            <a:off x="395536" y="1490236"/>
            <a:ext cx="8064896" cy="4093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algn="just"/>
            <a:r>
              <a:rPr lang="en-GB" sz="2000" dirty="0">
                <a:latin typeface="+mn-lt"/>
              </a:rPr>
              <a:t>We are aware that acquisitive crime, including burglary, robbery and theft harms our communities. A person</a:t>
            </a:r>
            <a:r>
              <a:rPr lang="ja-JP" altLang="en-GB" sz="2000" dirty="0">
                <a:latin typeface="+mn-lt"/>
              </a:rPr>
              <a:t>’</a:t>
            </a:r>
            <a:r>
              <a:rPr lang="en-GB" sz="2000" dirty="0">
                <a:latin typeface="+mn-lt"/>
              </a:rPr>
              <a:t>s home and possessions often carry an emotional attachment and when a criminal interferes with this it can have a long lasting impact on victims. </a:t>
            </a:r>
          </a:p>
          <a:p>
            <a:pPr algn="just"/>
            <a:endParaRPr lang="en-GB" sz="2000" dirty="0">
              <a:latin typeface="+mn-lt"/>
            </a:endParaRPr>
          </a:p>
          <a:p>
            <a:pPr algn="just"/>
            <a:r>
              <a:rPr lang="en-GB" sz="2000" dirty="0">
                <a:latin typeface="+mn-lt"/>
              </a:rPr>
              <a:t>West Mercia Police are committed to protecting people from these crimes AND improving how safe they feel and their level of confidence in policing.  But HOW?</a:t>
            </a:r>
          </a:p>
          <a:p>
            <a:pPr algn="just"/>
            <a:endParaRPr lang="en-GB" sz="2000" dirty="0">
              <a:latin typeface="+mn-lt"/>
            </a:endParaRPr>
          </a:p>
          <a:p>
            <a:pPr algn="just"/>
            <a:r>
              <a:rPr lang="ja-JP" altLang="en-GB" sz="2000" dirty="0">
                <a:latin typeface="+mn-lt"/>
              </a:rPr>
              <a:t>‘</a:t>
            </a:r>
            <a:r>
              <a:rPr lang="en-GB" sz="2000" dirty="0">
                <a:latin typeface="+mn-lt"/>
              </a:rPr>
              <a:t>We Don</a:t>
            </a:r>
            <a:r>
              <a:rPr lang="ja-JP" altLang="en-GB" sz="2000" dirty="0">
                <a:latin typeface="+mn-lt"/>
              </a:rPr>
              <a:t>’</a:t>
            </a:r>
            <a:r>
              <a:rPr lang="en-GB" sz="2000" dirty="0">
                <a:latin typeface="+mn-lt"/>
              </a:rPr>
              <a:t>t Buy Crime</a:t>
            </a:r>
            <a:r>
              <a:rPr lang="ja-JP" altLang="en-GB" sz="2000" dirty="0">
                <a:latin typeface="+mn-lt"/>
              </a:rPr>
              <a:t>’</a:t>
            </a:r>
            <a:r>
              <a:rPr lang="en-GB" sz="2000" dirty="0">
                <a:latin typeface="+mn-lt"/>
              </a:rPr>
              <a:t> is a project seeking to utilise innovative approaches to reducing and disrupting the market for stolen goods, protecting homes and possessions and simply establishing what works.</a:t>
            </a:r>
          </a:p>
          <a:p>
            <a:pPr algn="ctr"/>
            <a:endParaRPr lang="en-GB" sz="2000" dirty="0"/>
          </a:p>
        </p:txBody>
      </p:sp>
      <p:sp>
        <p:nvSpPr>
          <p:cNvPr id="100358" name="Rectangle 6"/>
          <p:cNvSpPr>
            <a:spLocks noGrp="1" noChangeArrowheads="1"/>
          </p:cNvSpPr>
          <p:nvPr>
            <p:ph type="title"/>
          </p:nvPr>
        </p:nvSpPr>
        <p:spPr/>
        <p:txBody>
          <a:bodyPr/>
          <a:lstStyle/>
          <a:p>
            <a:r>
              <a:rPr lang="en-GB" sz="3200" b="1" dirty="0">
                <a:solidFill>
                  <a:srgbClr val="000000"/>
                </a:solidFill>
              </a:rPr>
              <a:t>WDBC – The Message</a:t>
            </a:r>
            <a:r>
              <a:rPr lang="en-GB" sz="3200" dirty="0">
                <a:solidFill>
                  <a:srgbClr val="5EAEE0"/>
                </a:solidFill>
              </a:rPr>
              <a:t/>
            </a:r>
            <a:br>
              <a:rPr lang="en-GB" sz="3200" dirty="0">
                <a:solidFill>
                  <a:srgbClr val="5EAEE0"/>
                </a:solidFill>
              </a:rPr>
            </a:br>
            <a:endParaRPr lang="en-GB" sz="3200" dirty="0">
              <a:solidFill>
                <a:srgbClr val="5EAEE0"/>
              </a:solidFill>
            </a:endParaRPr>
          </a:p>
        </p:txBody>
      </p:sp>
      <p:pic>
        <p:nvPicPr>
          <p:cNvPr id="100359" name="Picture 7" descr="WDBC Logo ORIGINAL C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7988" y="115888"/>
            <a:ext cx="95885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78656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Rectangle 4"/>
          <p:cNvSpPr>
            <a:spLocks noChangeArrowheads="1"/>
          </p:cNvSpPr>
          <p:nvPr/>
        </p:nvSpPr>
        <p:spPr bwMode="auto">
          <a:xfrm>
            <a:off x="611188" y="1087130"/>
            <a:ext cx="7489825" cy="4955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tabLst>
                <a:tab pos="457200" algn="l"/>
              </a:tabLst>
            </a:pPr>
            <a:endParaRPr lang="en-GB" sz="1600" b="1" dirty="0"/>
          </a:p>
          <a:p>
            <a:pPr algn="just">
              <a:tabLst>
                <a:tab pos="457200" algn="l"/>
              </a:tabLst>
            </a:pPr>
            <a:r>
              <a:rPr lang="en-GB" sz="2000" dirty="0">
                <a:latin typeface="+mn-lt"/>
              </a:rPr>
              <a:t>We are forming partnerships with local business and communities with a common goal of disrupting acquisitive crime. We have worked with a local business, </a:t>
            </a:r>
            <a:r>
              <a:rPr lang="en-GB" sz="2000" dirty="0" err="1">
                <a:latin typeface="+mn-lt"/>
              </a:rPr>
              <a:t>SmartWater</a:t>
            </a:r>
            <a:r>
              <a:rPr lang="en-GB" sz="2000" dirty="0">
                <a:latin typeface="+mn-lt"/>
              </a:rPr>
              <a:t>, to make use of technology to fight crime and protect and reassure our communities. </a:t>
            </a:r>
          </a:p>
          <a:p>
            <a:pPr algn="just">
              <a:tabLst>
                <a:tab pos="457200" algn="l"/>
              </a:tabLst>
            </a:pPr>
            <a:endParaRPr lang="en-GB" sz="2000" dirty="0">
              <a:latin typeface="+mn-lt"/>
            </a:endParaRPr>
          </a:p>
          <a:p>
            <a:pPr algn="just">
              <a:tabLst>
                <a:tab pos="457200" algn="l"/>
              </a:tabLst>
            </a:pPr>
            <a:r>
              <a:rPr lang="en-GB" sz="2000" dirty="0">
                <a:latin typeface="+mn-lt"/>
              </a:rPr>
              <a:t>Together we have created the UK</a:t>
            </a:r>
            <a:r>
              <a:rPr lang="ja-JP" altLang="en-GB" sz="2000" dirty="0">
                <a:latin typeface="+mn-lt"/>
              </a:rPr>
              <a:t>’</a:t>
            </a:r>
            <a:r>
              <a:rPr lang="en-GB" sz="2000" dirty="0">
                <a:latin typeface="+mn-lt"/>
              </a:rPr>
              <a:t>s first:</a:t>
            </a:r>
          </a:p>
          <a:p>
            <a:pPr algn="just">
              <a:tabLst>
                <a:tab pos="457200" algn="l"/>
              </a:tabLst>
            </a:pPr>
            <a:endParaRPr lang="en-GB" sz="2000" dirty="0">
              <a:latin typeface="+mn-lt"/>
            </a:endParaRPr>
          </a:p>
          <a:p>
            <a:pPr algn="just">
              <a:buFontTx/>
              <a:buChar char="•"/>
              <a:tabLst>
                <a:tab pos="457200" algn="l"/>
              </a:tabLst>
            </a:pPr>
            <a:r>
              <a:rPr lang="en-GB" sz="2000" dirty="0">
                <a:latin typeface="+mn-lt"/>
              </a:rPr>
              <a:t> Second-hand dealers database, where every trader in second-hand goods adopts best practice in the retail of such goods and commits to working with its local Police to tackle crime (ISA </a:t>
            </a:r>
            <a:r>
              <a:rPr lang="en-GB" sz="2000" dirty="0" err="1">
                <a:latin typeface="+mn-lt"/>
              </a:rPr>
              <a:t>etc</a:t>
            </a:r>
            <a:r>
              <a:rPr lang="en-GB" sz="2000" dirty="0">
                <a:latin typeface="+mn-lt"/>
              </a:rPr>
              <a:t>).</a:t>
            </a:r>
          </a:p>
          <a:p>
            <a:pPr algn="just">
              <a:tabLst>
                <a:tab pos="457200" algn="l"/>
              </a:tabLst>
            </a:pPr>
            <a:endParaRPr lang="en-GB" sz="2000" dirty="0">
              <a:latin typeface="+mn-lt"/>
            </a:endParaRPr>
          </a:p>
          <a:p>
            <a:pPr algn="just">
              <a:buFontTx/>
              <a:buChar char="•"/>
              <a:tabLst>
                <a:tab pos="457200" algn="l"/>
              </a:tabLst>
            </a:pPr>
            <a:r>
              <a:rPr lang="en-GB" sz="2000" dirty="0">
                <a:latin typeface="+mn-lt"/>
              </a:rPr>
              <a:t> </a:t>
            </a:r>
            <a:r>
              <a:rPr lang="ja-JP" altLang="en-GB" sz="2000" dirty="0">
                <a:latin typeface="+mn-lt"/>
              </a:rPr>
              <a:t>‘</a:t>
            </a:r>
            <a:r>
              <a:rPr lang="en-GB" sz="2000" dirty="0">
                <a:latin typeface="+mn-lt"/>
              </a:rPr>
              <a:t>We Don</a:t>
            </a:r>
            <a:r>
              <a:rPr lang="ja-JP" altLang="en-GB" sz="2000" dirty="0">
                <a:latin typeface="+mn-lt"/>
              </a:rPr>
              <a:t>’</a:t>
            </a:r>
            <a:r>
              <a:rPr lang="en-GB" sz="2000" dirty="0">
                <a:latin typeface="+mn-lt"/>
              </a:rPr>
              <a:t>t Buy Crime</a:t>
            </a:r>
            <a:r>
              <a:rPr lang="ja-JP" altLang="en-GB" sz="2000" dirty="0">
                <a:latin typeface="+mn-lt"/>
              </a:rPr>
              <a:t>’</a:t>
            </a:r>
            <a:r>
              <a:rPr lang="en-GB" sz="2000" dirty="0">
                <a:latin typeface="+mn-lt"/>
              </a:rPr>
              <a:t> towns and villages, where every residential property has the opportunity to mark their possessions with either UV marking pens or </a:t>
            </a:r>
            <a:r>
              <a:rPr lang="en-GB" sz="2000" dirty="0" err="1">
                <a:latin typeface="+mn-lt"/>
              </a:rPr>
              <a:t>SmartWater</a:t>
            </a:r>
            <a:r>
              <a:rPr lang="en-GB" sz="2000" dirty="0">
                <a:latin typeface="+mn-lt"/>
              </a:rPr>
              <a:t> free of charge and then display associated window stickers and supported by street signage.</a:t>
            </a:r>
          </a:p>
        </p:txBody>
      </p:sp>
      <p:sp>
        <p:nvSpPr>
          <p:cNvPr id="101382" name="Rectangle 6"/>
          <p:cNvSpPr>
            <a:spLocks noGrp="1" noChangeArrowheads="1"/>
          </p:cNvSpPr>
          <p:nvPr>
            <p:ph type="title"/>
          </p:nvPr>
        </p:nvSpPr>
        <p:spPr/>
        <p:txBody>
          <a:bodyPr/>
          <a:lstStyle/>
          <a:p>
            <a:r>
              <a:rPr lang="en-GB" sz="3200" b="1" dirty="0">
                <a:solidFill>
                  <a:srgbClr val="000000"/>
                </a:solidFill>
              </a:rPr>
              <a:t>Innovative Approach?</a:t>
            </a:r>
          </a:p>
        </p:txBody>
      </p:sp>
      <p:pic>
        <p:nvPicPr>
          <p:cNvPr id="101383" name="Picture 7" descr="WDBC Logo ORIGINAL C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7988" y="115888"/>
            <a:ext cx="95885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573936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n-GB" sz="3200" b="1" dirty="0">
                <a:solidFill>
                  <a:srgbClr val="000000"/>
                </a:solidFill>
              </a:rPr>
              <a:t>The UK</a:t>
            </a:r>
            <a:r>
              <a:rPr lang="ja-JP" altLang="en-GB" sz="3200" b="1" dirty="0">
                <a:solidFill>
                  <a:srgbClr val="000000"/>
                </a:solidFill>
                <a:latin typeface="Arial"/>
              </a:rPr>
              <a:t>’</a:t>
            </a:r>
            <a:r>
              <a:rPr lang="en-GB" sz="3200" b="1" dirty="0">
                <a:solidFill>
                  <a:srgbClr val="000000"/>
                </a:solidFill>
              </a:rPr>
              <a:t>s First Second-Hand Goods </a:t>
            </a:r>
            <a:r>
              <a:rPr lang="en-GB" sz="3200" b="1" dirty="0" smtClean="0">
                <a:solidFill>
                  <a:srgbClr val="000000"/>
                </a:solidFill>
              </a:rPr>
              <a:t/>
            </a:r>
            <a:br>
              <a:rPr lang="en-GB" sz="3200" b="1" dirty="0" smtClean="0">
                <a:solidFill>
                  <a:srgbClr val="000000"/>
                </a:solidFill>
              </a:rPr>
            </a:br>
            <a:r>
              <a:rPr lang="en-GB" sz="3200" b="1" dirty="0" smtClean="0">
                <a:solidFill>
                  <a:srgbClr val="000000"/>
                </a:solidFill>
              </a:rPr>
              <a:t>Retailer </a:t>
            </a:r>
            <a:r>
              <a:rPr lang="en-GB" sz="3200" b="1" dirty="0">
                <a:solidFill>
                  <a:srgbClr val="000000"/>
                </a:solidFill>
              </a:rPr>
              <a:t>Database</a:t>
            </a:r>
          </a:p>
        </p:txBody>
      </p:sp>
      <p:pic>
        <p:nvPicPr>
          <p:cNvPr id="102414"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1557338"/>
            <a:ext cx="7200900" cy="4103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02415" name="Picture 15" descr="WDBC Logo ORIGINAL C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7988" y="115888"/>
            <a:ext cx="95885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145040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2" name="Text Box 4"/>
          <p:cNvSpPr txBox="1">
            <a:spLocks noChangeArrowheads="1"/>
          </p:cNvSpPr>
          <p:nvPr/>
        </p:nvSpPr>
        <p:spPr bwMode="auto">
          <a:xfrm>
            <a:off x="468313" y="4868863"/>
            <a:ext cx="84963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endParaRPr lang="en-US"/>
          </a:p>
        </p:txBody>
      </p:sp>
      <p:sp>
        <p:nvSpPr>
          <p:cNvPr id="109573" name="Text Box 5"/>
          <p:cNvSpPr txBox="1">
            <a:spLocks noChangeArrowheads="1"/>
          </p:cNvSpPr>
          <p:nvPr/>
        </p:nvSpPr>
        <p:spPr bwMode="auto">
          <a:xfrm>
            <a:off x="395536" y="5084763"/>
            <a:ext cx="856895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GB" sz="2400" dirty="0">
                <a:latin typeface="+mn-lt"/>
              </a:rPr>
              <a:t>Facility for investigating officers to immediately alert an registered second-hand goods retailers across the Alliance of stolen property.</a:t>
            </a:r>
          </a:p>
        </p:txBody>
      </p:sp>
      <p:pic>
        <p:nvPicPr>
          <p:cNvPr id="10957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32656"/>
            <a:ext cx="8039100"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420294804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Rectangle 4"/>
          <p:cNvSpPr>
            <a:spLocks noGrp="1" noChangeArrowheads="1"/>
          </p:cNvSpPr>
          <p:nvPr>
            <p:ph type="title"/>
          </p:nvPr>
        </p:nvSpPr>
        <p:spPr/>
        <p:txBody>
          <a:bodyPr/>
          <a:lstStyle/>
          <a:p>
            <a:r>
              <a:rPr lang="en-GB" sz="3200" b="1" i="1" dirty="0" smtClean="0">
                <a:solidFill>
                  <a:srgbClr val="000000"/>
                </a:solidFill>
              </a:rPr>
              <a:t>We Don</a:t>
            </a:r>
            <a:r>
              <a:rPr lang="en-GB" sz="3200" i="1" dirty="0" smtClean="0">
                <a:solidFill>
                  <a:srgbClr val="000000"/>
                </a:solidFill>
                <a:latin typeface="Arial"/>
              </a:rPr>
              <a:t>’</a:t>
            </a:r>
            <a:r>
              <a:rPr lang="en-GB" sz="3200" b="1" i="1" dirty="0" smtClean="0">
                <a:solidFill>
                  <a:srgbClr val="000000"/>
                </a:solidFill>
              </a:rPr>
              <a:t>t </a:t>
            </a:r>
            <a:r>
              <a:rPr lang="en-GB" sz="3200" b="1" i="1" dirty="0">
                <a:solidFill>
                  <a:srgbClr val="000000"/>
                </a:solidFill>
              </a:rPr>
              <a:t>Buy </a:t>
            </a:r>
            <a:r>
              <a:rPr lang="en-GB" sz="3200" b="1" i="1" dirty="0" smtClean="0">
                <a:solidFill>
                  <a:srgbClr val="000000"/>
                </a:solidFill>
              </a:rPr>
              <a:t>Crime </a:t>
            </a:r>
            <a:r>
              <a:rPr lang="en-GB" sz="3200" b="1" dirty="0">
                <a:solidFill>
                  <a:srgbClr val="000000"/>
                </a:solidFill>
              </a:rPr>
              <a:t/>
            </a:r>
            <a:br>
              <a:rPr lang="en-GB" sz="3200" b="1" dirty="0">
                <a:solidFill>
                  <a:srgbClr val="000000"/>
                </a:solidFill>
              </a:rPr>
            </a:br>
            <a:r>
              <a:rPr lang="en-GB" sz="3200" b="1" dirty="0">
                <a:solidFill>
                  <a:srgbClr val="000000"/>
                </a:solidFill>
              </a:rPr>
              <a:t>Towns, Villages &amp; Hotspots</a:t>
            </a:r>
          </a:p>
        </p:txBody>
      </p:sp>
      <p:sp>
        <p:nvSpPr>
          <p:cNvPr id="110600" name="Rectangle 8"/>
          <p:cNvSpPr>
            <a:spLocks noGrp="1" noChangeArrowheads="1"/>
          </p:cNvSpPr>
          <p:nvPr>
            <p:ph type="body"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1440" tIns="45720" rIns="91440" bIns="45720" numCol="1" anchor="t" anchorCtr="0" compatLnSpc="1">
            <a:prstTxWarp prst="textNoShape">
              <a:avLst/>
            </a:prstTxWarp>
          </a:bodyPr>
          <a:lstStyle/>
          <a:p>
            <a:r>
              <a:rPr lang="en-GB" sz="2000" dirty="0" err="1"/>
              <a:t>SmartWater</a:t>
            </a:r>
            <a:r>
              <a:rPr lang="en-GB" sz="2000" dirty="0"/>
              <a:t> or UV pen marking available to all houses (Does </a:t>
            </a:r>
            <a:r>
              <a:rPr lang="en-GB" sz="2000" dirty="0" err="1"/>
              <a:t>Smatwater</a:t>
            </a:r>
            <a:r>
              <a:rPr lang="en-GB" sz="2000" dirty="0"/>
              <a:t> add value or is it the strategy of marking or just doing something?)</a:t>
            </a:r>
          </a:p>
          <a:p>
            <a:r>
              <a:rPr lang="en-GB" sz="2000" dirty="0"/>
              <a:t>Bespoke signage to support the message</a:t>
            </a:r>
          </a:p>
          <a:p>
            <a:r>
              <a:rPr lang="en-GB" sz="2000" dirty="0"/>
              <a:t>Funded by partnerships with communities</a:t>
            </a:r>
          </a:p>
          <a:p>
            <a:pPr>
              <a:buFontTx/>
              <a:buNone/>
            </a:pPr>
            <a:endParaRPr lang="en-GB" sz="2000" dirty="0"/>
          </a:p>
          <a:p>
            <a:r>
              <a:rPr lang="en-GB" sz="2000" dirty="0"/>
              <a:t>Response to persistent </a:t>
            </a:r>
            <a:r>
              <a:rPr lang="ja-JP" altLang="en-GB" sz="2000" dirty="0">
                <a:latin typeface="Arial"/>
              </a:rPr>
              <a:t>‘</a:t>
            </a:r>
            <a:r>
              <a:rPr lang="en-GB" sz="2000" dirty="0"/>
              <a:t>hotspots</a:t>
            </a:r>
            <a:r>
              <a:rPr lang="ja-JP" altLang="en-GB" sz="2000" dirty="0">
                <a:latin typeface="Arial"/>
              </a:rPr>
              <a:t>’</a:t>
            </a:r>
            <a:r>
              <a:rPr lang="en-GB" sz="2000" dirty="0"/>
              <a:t>?</a:t>
            </a:r>
          </a:p>
          <a:p>
            <a:r>
              <a:rPr lang="en-GB" sz="2000" dirty="0"/>
              <a:t>Provide reassurance?</a:t>
            </a:r>
          </a:p>
          <a:p>
            <a:r>
              <a:rPr lang="en-GB" sz="2000" dirty="0"/>
              <a:t>Protect communities?</a:t>
            </a:r>
          </a:p>
          <a:p>
            <a:r>
              <a:rPr lang="en-GB" sz="2000" dirty="0"/>
              <a:t>Improve Confidence?</a:t>
            </a:r>
          </a:p>
          <a:p>
            <a:endParaRPr lang="en-GB" sz="2000" dirty="0"/>
          </a:p>
          <a:p>
            <a:r>
              <a:rPr lang="en-GB" sz="2000" dirty="0"/>
              <a:t>BUT DOES IT???</a:t>
            </a:r>
          </a:p>
        </p:txBody>
      </p:sp>
      <p:pic>
        <p:nvPicPr>
          <p:cNvPr id="110602" name="Picture 10" descr="We Don't Buy Crime street sig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425" y="3141663"/>
            <a:ext cx="2266950" cy="2519362"/>
          </a:xfrm>
          <a:prstGeom prst="rect">
            <a:avLst/>
          </a:prstGeom>
          <a:noFill/>
          <a:extLst>
            <a:ext uri="{909E8E84-426E-40dd-AFC4-6F175D3DCCD1}">
              <a14:hiddenFill xmlns:a14="http://schemas.microsoft.com/office/drawing/2010/main">
                <a:solidFill>
                  <a:srgbClr val="FFFFFF"/>
                </a:solidFill>
              </a14:hiddenFill>
            </a:ext>
          </a:extLst>
        </p:spPr>
      </p:pic>
      <p:pic>
        <p:nvPicPr>
          <p:cNvPr id="110603" name="Picture 11" descr="WDBC Logo ORIGINAL C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7988" y="115888"/>
            <a:ext cx="95885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246183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4" name="Picture 4" descr="Window stick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263" y="1196975"/>
            <a:ext cx="3133725"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885" name="Picture 5" descr="Two sided stick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88" y="3789363"/>
            <a:ext cx="3095625" cy="2608262"/>
          </a:xfrm>
          <a:prstGeom prst="rect">
            <a:avLst/>
          </a:prstGeom>
          <a:noFill/>
          <a:extLst>
            <a:ext uri="{909E8E84-426E-40dd-AFC4-6F175D3DCCD1}">
              <a14:hiddenFill xmlns:a14="http://schemas.microsoft.com/office/drawing/2010/main">
                <a:solidFill>
                  <a:srgbClr val="FFFFFF"/>
                </a:solidFill>
              </a14:hiddenFill>
            </a:ext>
          </a:extLst>
        </p:spPr>
      </p:pic>
      <p:pic>
        <p:nvPicPr>
          <p:cNvPr id="122886" name="Picture 6" descr="Is your home sec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692150"/>
            <a:ext cx="2724150" cy="258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887" name="Text Box 7"/>
          <p:cNvSpPr txBox="1">
            <a:spLocks noChangeArrowheads="1"/>
          </p:cNvSpPr>
          <p:nvPr/>
        </p:nvSpPr>
        <p:spPr bwMode="auto">
          <a:xfrm>
            <a:off x="900113" y="333375"/>
            <a:ext cx="280828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000" b="1" dirty="0">
                <a:solidFill>
                  <a:srgbClr val="000000"/>
                </a:solidFill>
                <a:latin typeface="+mj-lt"/>
              </a:rPr>
              <a:t>Home security tips flyer</a:t>
            </a:r>
          </a:p>
        </p:txBody>
      </p:sp>
      <p:sp>
        <p:nvSpPr>
          <p:cNvPr id="122888" name="Text Box 8"/>
          <p:cNvSpPr txBox="1">
            <a:spLocks noChangeArrowheads="1"/>
          </p:cNvSpPr>
          <p:nvPr/>
        </p:nvSpPr>
        <p:spPr bwMode="auto">
          <a:xfrm>
            <a:off x="5148263" y="404813"/>
            <a:ext cx="309721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000" b="1" dirty="0" err="1">
                <a:solidFill>
                  <a:srgbClr val="000000"/>
                </a:solidFill>
                <a:latin typeface="+mj-lt"/>
              </a:rPr>
              <a:t>SmartWater</a:t>
            </a:r>
            <a:r>
              <a:rPr lang="en-GB" sz="2000" b="1" dirty="0">
                <a:solidFill>
                  <a:srgbClr val="000000"/>
                </a:solidFill>
                <a:latin typeface="+mj-lt"/>
              </a:rPr>
              <a:t> marked   home window sticker</a:t>
            </a:r>
          </a:p>
        </p:txBody>
      </p:sp>
      <p:sp>
        <p:nvSpPr>
          <p:cNvPr id="122889" name="Text Box 9"/>
          <p:cNvSpPr txBox="1">
            <a:spLocks noChangeArrowheads="1"/>
          </p:cNvSpPr>
          <p:nvPr/>
        </p:nvSpPr>
        <p:spPr bwMode="auto">
          <a:xfrm>
            <a:off x="107504" y="3284538"/>
            <a:ext cx="403244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GB" b="1" dirty="0">
                <a:solidFill>
                  <a:schemeClr val="accent2"/>
                </a:solidFill>
              </a:rPr>
              <a:t>           </a:t>
            </a:r>
            <a:r>
              <a:rPr lang="en-GB" sz="2000" b="1" dirty="0">
                <a:solidFill>
                  <a:srgbClr val="000000"/>
                </a:solidFill>
                <a:latin typeface="+mj-lt"/>
              </a:rPr>
              <a:t>  WDBC window sticker</a:t>
            </a:r>
          </a:p>
        </p:txBody>
      </p:sp>
      <p:sp>
        <p:nvSpPr>
          <p:cNvPr id="122893" name="Text Box 13"/>
          <p:cNvSpPr txBox="1">
            <a:spLocks noChangeArrowheads="1"/>
          </p:cNvSpPr>
          <p:nvPr/>
        </p:nvSpPr>
        <p:spPr bwMode="auto">
          <a:xfrm>
            <a:off x="4284663" y="3429000"/>
            <a:ext cx="2089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endParaRPr lang="en-US"/>
          </a:p>
        </p:txBody>
      </p:sp>
      <p:pic>
        <p:nvPicPr>
          <p:cNvPr id="122895" name="Picture 15" descr="SW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7175" y="3860800"/>
            <a:ext cx="1504950"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896" name="Picture 16" descr="SW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24525" y="3860800"/>
            <a:ext cx="1504950"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897" name="Picture 17" descr="SW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51725" y="3860800"/>
            <a:ext cx="1524000"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898" name="Text Box 18"/>
          <p:cNvSpPr txBox="1">
            <a:spLocks noChangeArrowheads="1"/>
          </p:cNvSpPr>
          <p:nvPr/>
        </p:nvSpPr>
        <p:spPr bwMode="auto">
          <a:xfrm>
            <a:off x="4230688" y="3284538"/>
            <a:ext cx="491331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GB" sz="2000" b="1" dirty="0" err="1">
                <a:solidFill>
                  <a:srgbClr val="000000"/>
                </a:solidFill>
                <a:latin typeface="+mj-lt"/>
              </a:rPr>
              <a:t>SmartWater</a:t>
            </a:r>
            <a:r>
              <a:rPr lang="en-GB" sz="2000" b="1" dirty="0">
                <a:solidFill>
                  <a:srgbClr val="000000"/>
                </a:solidFill>
                <a:latin typeface="+mj-lt"/>
              </a:rPr>
              <a:t> marked items under UV light</a:t>
            </a:r>
          </a:p>
        </p:txBody>
      </p:sp>
      <p:pic>
        <p:nvPicPr>
          <p:cNvPr id="122899" name="Picture 19" descr="WDBC Logo ORIGINAL COL"/>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27988" y="115888"/>
            <a:ext cx="95885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722813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8" name="Picture 4" descr="We Don't Buy Crime street sig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975" y="333375"/>
            <a:ext cx="3971101" cy="5039841"/>
          </a:xfrm>
          <a:prstGeom prst="rect">
            <a:avLst/>
          </a:prstGeom>
          <a:noFill/>
          <a:extLst>
            <a:ext uri="{909E8E84-426E-40dd-AFC4-6F175D3DCCD1}">
              <a14:hiddenFill xmlns:a14="http://schemas.microsoft.com/office/drawing/2010/main">
                <a:solidFill>
                  <a:srgbClr val="FFFFFF"/>
                </a:solidFill>
              </a14:hiddenFill>
            </a:ext>
          </a:extLst>
        </p:spPr>
      </p:pic>
      <p:sp>
        <p:nvSpPr>
          <p:cNvPr id="118793" name="Text Box 9"/>
          <p:cNvSpPr txBox="1">
            <a:spLocks noChangeArrowheads="1"/>
          </p:cNvSpPr>
          <p:nvPr/>
        </p:nvSpPr>
        <p:spPr bwMode="auto">
          <a:xfrm>
            <a:off x="1043608" y="5517232"/>
            <a:ext cx="669674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spcBef>
                <a:spcPct val="50000"/>
              </a:spcBef>
            </a:pPr>
            <a:r>
              <a:rPr lang="en-GB" b="1" dirty="0">
                <a:solidFill>
                  <a:srgbClr val="000000"/>
                </a:solidFill>
                <a:latin typeface="+mj-lt"/>
              </a:rPr>
              <a:t>Example of We </a:t>
            </a:r>
            <a:r>
              <a:rPr lang="en-GB" b="1" dirty="0" smtClean="0">
                <a:solidFill>
                  <a:srgbClr val="000000"/>
                </a:solidFill>
                <a:latin typeface="+mj-lt"/>
              </a:rPr>
              <a:t>Don’t </a:t>
            </a:r>
            <a:r>
              <a:rPr lang="en-GB" b="1" dirty="0">
                <a:solidFill>
                  <a:srgbClr val="000000"/>
                </a:solidFill>
                <a:latin typeface="+mj-lt"/>
              </a:rPr>
              <a:t>Buy Crime street sign</a:t>
            </a:r>
          </a:p>
        </p:txBody>
      </p:sp>
      <p:pic>
        <p:nvPicPr>
          <p:cNvPr id="118794" name="Picture 10" descr="WDBC Logo ORIGINAL C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7988" y="115888"/>
            <a:ext cx="95885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516046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idx="4294967295"/>
          </p:nvPr>
        </p:nvSpPr>
        <p:spPr>
          <a:xfrm>
            <a:off x="179512" y="274638"/>
            <a:ext cx="8050088" cy="1143000"/>
          </a:xfrm>
        </p:spPr>
        <p:txBody>
          <a:bodyPr/>
          <a:lstStyle/>
          <a:p>
            <a:r>
              <a:rPr lang="en-GB" sz="3200" b="1" dirty="0">
                <a:solidFill>
                  <a:srgbClr val="000000"/>
                </a:solidFill>
              </a:rPr>
              <a:t>SITE A – WDBC Implementation</a:t>
            </a:r>
          </a:p>
        </p:txBody>
      </p:sp>
      <p:sp>
        <p:nvSpPr>
          <p:cNvPr id="124931" name="Rectangle 3"/>
          <p:cNvSpPr>
            <a:spLocks noGrp="1" noChangeArrowheads="1"/>
          </p:cNvSpPr>
          <p:nvPr>
            <p:ph type="body" idx="4294967295"/>
          </p:nvPr>
        </p:nvSpPr>
        <p:spPr bwMode="auto">
          <a:xfrm>
            <a:off x="0" y="1600200"/>
            <a:ext cx="8229600" cy="4525963"/>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nSpc>
                <a:spcPct val="90000"/>
              </a:lnSpc>
            </a:pPr>
            <a:r>
              <a:rPr lang="en-GB" sz="2800" dirty="0"/>
              <a:t>First We Don</a:t>
            </a:r>
            <a:r>
              <a:rPr lang="ja-JP" altLang="en-GB" sz="2800" dirty="0">
                <a:latin typeface="Arial"/>
              </a:rPr>
              <a:t>’</a:t>
            </a:r>
            <a:r>
              <a:rPr lang="en-GB" sz="2800" dirty="0"/>
              <a:t>t Buy Crime Town</a:t>
            </a:r>
          </a:p>
          <a:p>
            <a:pPr>
              <a:lnSpc>
                <a:spcPct val="90000"/>
              </a:lnSpc>
            </a:pPr>
            <a:r>
              <a:rPr lang="en-GB" sz="2800" dirty="0"/>
              <a:t>Population of 7,500</a:t>
            </a:r>
          </a:p>
          <a:p>
            <a:pPr>
              <a:lnSpc>
                <a:spcPct val="90000"/>
              </a:lnSpc>
            </a:pPr>
            <a:r>
              <a:rPr lang="en-GB" sz="2800" dirty="0"/>
              <a:t>1,400 properties to be marked</a:t>
            </a:r>
          </a:p>
          <a:p>
            <a:pPr>
              <a:lnSpc>
                <a:spcPct val="90000"/>
              </a:lnSpc>
            </a:pPr>
            <a:r>
              <a:rPr lang="en-GB" sz="2800" dirty="0"/>
              <a:t>1,200 completed in two weeks</a:t>
            </a:r>
          </a:p>
          <a:p>
            <a:pPr>
              <a:lnSpc>
                <a:spcPct val="90000"/>
              </a:lnSpc>
            </a:pPr>
            <a:r>
              <a:rPr lang="en-GB" sz="2800" dirty="0"/>
              <a:t>Funded by Parish Council and other partners with the support of the West Mercia PCC</a:t>
            </a:r>
          </a:p>
          <a:p>
            <a:pPr>
              <a:lnSpc>
                <a:spcPct val="90000"/>
              </a:lnSpc>
            </a:pPr>
            <a:endParaRPr lang="en-GB" dirty="0"/>
          </a:p>
        </p:txBody>
      </p:sp>
      <p:pic>
        <p:nvPicPr>
          <p:cNvPr id="124935" name="Picture 7" descr="CM-Smartwater">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5" y="1196975"/>
            <a:ext cx="3384550" cy="2349500"/>
          </a:xfrm>
          <a:prstGeom prst="rect">
            <a:avLst/>
          </a:prstGeom>
          <a:noFill/>
          <a:extLst>
            <a:ext uri="{909E8E84-426E-40dd-AFC4-6F175D3DCCD1}">
              <a14:hiddenFill xmlns:a14="http://schemas.microsoft.com/office/drawing/2010/main">
                <a:solidFill>
                  <a:srgbClr val="FFFFFF"/>
                </a:solidFill>
              </a14:hiddenFill>
            </a:ext>
          </a:extLst>
        </p:spPr>
      </p:pic>
      <p:pic>
        <p:nvPicPr>
          <p:cNvPr id="124937" name="Picture 9" descr="IMG_2843best_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4437112"/>
            <a:ext cx="1648544" cy="2303735"/>
          </a:xfrm>
          <a:prstGeom prst="rect">
            <a:avLst/>
          </a:prstGeom>
          <a:noFill/>
          <a:extLst>
            <a:ext uri="{909E8E84-426E-40dd-AFC4-6F175D3DCCD1}">
              <a14:hiddenFill xmlns:a14="http://schemas.microsoft.com/office/drawing/2010/main">
                <a:solidFill>
                  <a:srgbClr val="FFFFFF"/>
                </a:solidFill>
              </a14:hiddenFill>
            </a:ext>
          </a:extLst>
        </p:spPr>
      </p:pic>
      <p:pic>
        <p:nvPicPr>
          <p:cNvPr id="124939" name="Picture 11" descr="IMG_2784best1">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51920" y="4509120"/>
            <a:ext cx="3096989" cy="2015703"/>
          </a:xfrm>
          <a:prstGeom prst="rect">
            <a:avLst/>
          </a:prstGeom>
          <a:noFill/>
          <a:extLst>
            <a:ext uri="{909E8E84-426E-40dd-AFC4-6F175D3DCCD1}">
              <a14:hiddenFill xmlns:a14="http://schemas.microsoft.com/office/drawing/2010/main">
                <a:solidFill>
                  <a:srgbClr val="FFFFFF"/>
                </a:solidFill>
              </a14:hiddenFill>
            </a:ext>
          </a:extLst>
        </p:spPr>
      </p:pic>
      <p:pic>
        <p:nvPicPr>
          <p:cNvPr id="124940" name="Picture 12" descr="WDBC Logo ORIGINAL COL"/>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27988" y="115888"/>
            <a:ext cx="95885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799108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r>
              <a:rPr lang="en-GB" sz="3200" b="1" dirty="0">
                <a:solidFill>
                  <a:srgbClr val="000000"/>
                </a:solidFill>
              </a:rPr>
              <a:t>Impact on Burglary Dwelling Offences</a:t>
            </a:r>
            <a:r>
              <a:rPr lang="en-GB" dirty="0">
                <a:solidFill>
                  <a:srgbClr val="000000"/>
                </a:solidFill>
              </a:rPr>
              <a:t> </a:t>
            </a:r>
          </a:p>
        </p:txBody>
      </p:sp>
      <p:sp>
        <p:nvSpPr>
          <p:cNvPr id="143363" name="Rectangle 3"/>
          <p:cNvSpPr>
            <a:spLocks noGrp="1" noChangeArrowheads="1"/>
          </p:cNvSpPr>
          <p:nvPr>
            <p:ph type="body"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wrap="square" lIns="91440" tIns="45720" rIns="91440" bIns="45720" numCol="1" anchor="t" anchorCtr="0" compatLnSpc="1">
            <a:prstTxWarp prst="textNoShape">
              <a:avLst/>
            </a:prstTxWarp>
          </a:bodyPr>
          <a:lstStyle/>
          <a:p>
            <a:pPr>
              <a:buFontTx/>
              <a:buNone/>
            </a:pPr>
            <a:endParaRPr lang="en-US"/>
          </a:p>
        </p:txBody>
      </p:sp>
      <p:sp>
        <p:nvSpPr>
          <p:cNvPr id="143366" name="AutoShape 6" descr="image001"/>
          <p:cNvSpPr>
            <a:spLocks noChangeAspect="1" noChangeArrowheads="1"/>
          </p:cNvSpPr>
          <p:nvPr/>
        </p:nvSpPr>
        <p:spPr bwMode="auto">
          <a:xfrm>
            <a:off x="155575" y="46038"/>
            <a:ext cx="4895850" cy="3000375"/>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368" name="AutoShape 8" descr="image001"/>
          <p:cNvSpPr>
            <a:spLocks noChangeAspect="1" noChangeArrowheads="1"/>
          </p:cNvSpPr>
          <p:nvPr/>
        </p:nvSpPr>
        <p:spPr bwMode="auto">
          <a:xfrm>
            <a:off x="155575" y="46038"/>
            <a:ext cx="4895850" cy="3000375"/>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370" name="AutoShape 10" descr="image001"/>
          <p:cNvSpPr>
            <a:spLocks noChangeAspect="1" noChangeArrowheads="1"/>
          </p:cNvSpPr>
          <p:nvPr/>
        </p:nvSpPr>
        <p:spPr bwMode="auto">
          <a:xfrm>
            <a:off x="155575" y="46038"/>
            <a:ext cx="4895850" cy="3000375"/>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372" name="AutoShape 12" descr="image001"/>
          <p:cNvSpPr>
            <a:spLocks noChangeAspect="1" noChangeArrowheads="1"/>
          </p:cNvSpPr>
          <p:nvPr/>
        </p:nvSpPr>
        <p:spPr bwMode="auto">
          <a:xfrm>
            <a:off x="155575" y="46038"/>
            <a:ext cx="4895850" cy="3000375"/>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US"/>
          </a:p>
        </p:txBody>
      </p:sp>
      <p:pic>
        <p:nvPicPr>
          <p:cNvPr id="143373" name="Picture 13" descr="Da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1484313"/>
            <a:ext cx="6913563" cy="4237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190195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85800" y="228600"/>
            <a:ext cx="7772400" cy="824136"/>
          </a:xfrm>
        </p:spPr>
        <p:txBody>
          <a:bodyPr/>
          <a:lstStyle/>
          <a:p>
            <a:r>
              <a:rPr lang="en-GB" sz="3200" b="1" dirty="0">
                <a:solidFill>
                  <a:srgbClr val="000000"/>
                </a:solidFill>
              </a:rPr>
              <a:t>Why work with academia?</a:t>
            </a:r>
          </a:p>
        </p:txBody>
      </p:sp>
      <p:sp>
        <p:nvSpPr>
          <p:cNvPr id="144387" name="Rectangle 3"/>
          <p:cNvSpPr>
            <a:spLocks noGrp="1" noChangeArrowheads="1"/>
          </p:cNvSpPr>
          <p:nvPr>
            <p:ph type="body" idx="1"/>
          </p:nvPr>
        </p:nvSpPr>
        <p:spPr bwMode="auto">
          <a:xfrm>
            <a:off x="323528" y="1268760"/>
            <a:ext cx="8424936" cy="4217640"/>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1440" tIns="45720" rIns="91440" bIns="45720" numCol="1" anchor="t" anchorCtr="0" compatLnSpc="1">
            <a:prstTxWarp prst="textNoShape">
              <a:avLst/>
            </a:prstTxWarp>
          </a:bodyPr>
          <a:lstStyle/>
          <a:p>
            <a:pPr>
              <a:lnSpc>
                <a:spcPct val="80000"/>
              </a:lnSpc>
            </a:pPr>
            <a:r>
              <a:rPr lang="en-GB" sz="2400" dirty="0"/>
              <a:t>If we in policing are honest with ourselves, we do not have the requisite skills nor resources to conduct compressive multi-disciplined research into the impact of such initiatives</a:t>
            </a:r>
          </a:p>
          <a:p>
            <a:pPr>
              <a:lnSpc>
                <a:spcPct val="80000"/>
              </a:lnSpc>
            </a:pPr>
            <a:r>
              <a:rPr lang="en-GB" sz="2400" dirty="0"/>
              <a:t>Unconscious/ Conscious bias</a:t>
            </a:r>
          </a:p>
          <a:p>
            <a:pPr>
              <a:lnSpc>
                <a:spcPct val="80000"/>
              </a:lnSpc>
            </a:pPr>
            <a:r>
              <a:rPr lang="en-GB" sz="2400" dirty="0"/>
              <a:t>Other factors i.e. increased police presence</a:t>
            </a:r>
          </a:p>
          <a:p>
            <a:pPr>
              <a:lnSpc>
                <a:spcPct val="80000"/>
              </a:lnSpc>
            </a:pPr>
            <a:r>
              <a:rPr lang="en-GB" sz="2400" dirty="0"/>
              <a:t>Benefits of understanding our local communities as a consequence of research into such a project</a:t>
            </a:r>
          </a:p>
          <a:p>
            <a:pPr>
              <a:lnSpc>
                <a:spcPct val="80000"/>
              </a:lnSpc>
            </a:pPr>
            <a:endParaRPr lang="en-GB" sz="2400" dirty="0"/>
          </a:p>
          <a:p>
            <a:pPr>
              <a:lnSpc>
                <a:spcPct val="80000"/>
              </a:lnSpc>
            </a:pPr>
            <a:r>
              <a:rPr lang="en-GB" sz="2400" dirty="0"/>
              <a:t>It was imperative for me that having been entrusted with funding from John Campion the West Mercia Police and Crime Commissioner that I am able to provide a detailed evaluation of the impact of this work on not just crime rates but fear of crime and community confidence in policing.  This evidence base will be the basis for future funding decisions</a:t>
            </a:r>
          </a:p>
          <a:p>
            <a:pPr>
              <a:lnSpc>
                <a:spcPct val="80000"/>
              </a:lnSpc>
              <a:buFontTx/>
              <a:buNone/>
            </a:pPr>
            <a:endParaRPr lang="en-GB" sz="1900" dirty="0"/>
          </a:p>
          <a:p>
            <a:pPr>
              <a:lnSpc>
                <a:spcPct val="80000"/>
              </a:lnSpc>
              <a:buFontTx/>
              <a:buNone/>
            </a:pPr>
            <a:r>
              <a:rPr lang="en-GB" sz="700" dirty="0"/>
              <a:t>	</a:t>
            </a:r>
          </a:p>
          <a:p>
            <a:pPr>
              <a:lnSpc>
                <a:spcPct val="80000"/>
              </a:lnSpc>
              <a:buFontTx/>
              <a:buNone/>
            </a:pPr>
            <a:endParaRPr lang="en-GB" sz="700" dirty="0"/>
          </a:p>
          <a:p>
            <a:pPr>
              <a:lnSpc>
                <a:spcPct val="80000"/>
              </a:lnSpc>
              <a:buFontTx/>
              <a:buNone/>
            </a:pPr>
            <a:r>
              <a:rPr lang="en-GB" sz="700" dirty="0"/>
              <a:t>	</a:t>
            </a:r>
          </a:p>
          <a:p>
            <a:pPr>
              <a:lnSpc>
                <a:spcPct val="80000"/>
              </a:lnSpc>
              <a:buFontTx/>
              <a:buNone/>
            </a:pPr>
            <a:endParaRPr lang="en-GB" sz="700" dirty="0"/>
          </a:p>
          <a:p>
            <a:pPr>
              <a:lnSpc>
                <a:spcPct val="80000"/>
              </a:lnSpc>
              <a:buFontTx/>
              <a:buNone/>
            </a:pPr>
            <a:r>
              <a:rPr lang="en-GB" sz="700" dirty="0"/>
              <a:t>	</a:t>
            </a:r>
            <a:r>
              <a:rPr lang="en-GB" sz="800" dirty="0"/>
              <a:t> </a:t>
            </a:r>
          </a:p>
        </p:txBody>
      </p:sp>
    </p:spTree>
    <p:extLst>
      <p:ext uri="{BB962C8B-B14F-4D97-AF65-F5344CB8AC3E}">
        <p14:creationId xmlns:p14="http://schemas.microsoft.com/office/powerpoint/2010/main" val="545385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Welcome &amp; introduction</a:t>
            </a:r>
          </a:p>
        </p:txBody>
      </p:sp>
      <p:sp>
        <p:nvSpPr>
          <p:cNvPr id="3" name="Subtitle 2"/>
          <p:cNvSpPr>
            <a:spLocks noGrp="1"/>
          </p:cNvSpPr>
          <p:nvPr>
            <p:ph type="subTitle" idx="1"/>
          </p:nvPr>
        </p:nvSpPr>
        <p:spPr>
          <a:xfrm>
            <a:off x="259432" y="4581128"/>
            <a:ext cx="6400800" cy="1368152"/>
          </a:xfrm>
        </p:spPr>
        <p:txBody>
          <a:bodyPr/>
          <a:lstStyle/>
          <a:p>
            <a:r>
              <a:rPr lang="en-US" b="1" dirty="0"/>
              <a:t>Professor Jackie Hodgson</a:t>
            </a:r>
          </a:p>
          <a:p>
            <a:r>
              <a:rPr lang="en-US" sz="2800" dirty="0"/>
              <a:t>Co-Director, COPR </a:t>
            </a:r>
          </a:p>
        </p:txBody>
      </p:sp>
    </p:spTree>
    <p:extLst>
      <p:ext uri="{BB962C8B-B14F-4D97-AF65-F5344CB8AC3E}">
        <p14:creationId xmlns:p14="http://schemas.microsoft.com/office/powerpoint/2010/main" val="264281298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539552" y="116632"/>
            <a:ext cx="7918648" cy="1008112"/>
          </a:xfrm>
        </p:spPr>
        <p:txBody>
          <a:bodyPr/>
          <a:lstStyle/>
          <a:p>
            <a:r>
              <a:rPr lang="en-GB" sz="3600" b="1" dirty="0">
                <a:solidFill>
                  <a:srgbClr val="000000"/>
                </a:solidFill>
              </a:rPr>
              <a:t>Learning to date</a:t>
            </a:r>
          </a:p>
        </p:txBody>
      </p:sp>
      <p:sp>
        <p:nvSpPr>
          <p:cNvPr id="145411" name="Rectangle 3"/>
          <p:cNvSpPr>
            <a:spLocks noGrp="1" noChangeArrowheads="1"/>
          </p:cNvSpPr>
          <p:nvPr>
            <p:ph type="body" idx="1"/>
          </p:nvPr>
        </p:nvSpPr>
        <p:spPr bwMode="auto">
          <a:xfrm>
            <a:off x="251520" y="908720"/>
            <a:ext cx="8640960" cy="4577680"/>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1440" tIns="45720" rIns="91440" bIns="45720" numCol="1" anchor="t" anchorCtr="0" compatLnSpc="1">
            <a:prstTxWarp prst="textNoShape">
              <a:avLst/>
            </a:prstTxWarp>
          </a:bodyPr>
          <a:lstStyle/>
          <a:p>
            <a:pPr>
              <a:lnSpc>
                <a:spcPct val="90000"/>
              </a:lnSpc>
            </a:pPr>
            <a:r>
              <a:rPr lang="en-GB" sz="2800" dirty="0"/>
              <a:t>Working in partnership with the community is more efficient and effective than going alone</a:t>
            </a:r>
          </a:p>
          <a:p>
            <a:pPr>
              <a:lnSpc>
                <a:spcPct val="90000"/>
              </a:lnSpc>
            </a:pPr>
            <a:r>
              <a:rPr lang="en-GB" sz="2800" dirty="0"/>
              <a:t>Analysis is not easy. Much joint work to do over the coming weeks re: crime data and evaluation</a:t>
            </a:r>
          </a:p>
          <a:p>
            <a:pPr>
              <a:lnSpc>
                <a:spcPct val="90000"/>
              </a:lnSpc>
            </a:pPr>
            <a:r>
              <a:rPr lang="en-GB" sz="2800" dirty="0"/>
              <a:t>Time consuming – patience of the PCC is vital</a:t>
            </a:r>
          </a:p>
          <a:p>
            <a:pPr>
              <a:lnSpc>
                <a:spcPct val="90000"/>
              </a:lnSpc>
            </a:pPr>
            <a:r>
              <a:rPr lang="en-GB" sz="2800" dirty="0"/>
              <a:t>No miracles but incremental improvements possible</a:t>
            </a:r>
          </a:p>
          <a:p>
            <a:pPr>
              <a:lnSpc>
                <a:spcPct val="90000"/>
              </a:lnSpc>
            </a:pPr>
            <a:r>
              <a:rPr lang="en-GB" sz="2800" dirty="0"/>
              <a:t>Lack of true evidence based decision making</a:t>
            </a:r>
          </a:p>
          <a:p>
            <a:pPr>
              <a:lnSpc>
                <a:spcPct val="90000"/>
              </a:lnSpc>
            </a:pPr>
            <a:r>
              <a:rPr lang="en-GB" sz="2800" dirty="0"/>
              <a:t>Necessity to establish cost benefit analysis to make increasing difficult funding decisions (£1,000 per burglary)</a:t>
            </a:r>
          </a:p>
          <a:p>
            <a:pPr>
              <a:lnSpc>
                <a:spcPct val="90000"/>
              </a:lnSpc>
            </a:pPr>
            <a:r>
              <a:rPr lang="en-GB" sz="2800" dirty="0"/>
              <a:t>Impact of related Covert work to tackle crime/ problem solve</a:t>
            </a:r>
          </a:p>
          <a:p>
            <a:pPr>
              <a:lnSpc>
                <a:spcPct val="90000"/>
              </a:lnSpc>
            </a:pPr>
            <a:endParaRPr lang="en-GB" sz="2800" dirty="0"/>
          </a:p>
        </p:txBody>
      </p:sp>
    </p:spTree>
    <p:extLst>
      <p:ext uri="{BB962C8B-B14F-4D97-AF65-F5344CB8AC3E}">
        <p14:creationId xmlns:p14="http://schemas.microsoft.com/office/powerpoint/2010/main" val="20514122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What do the public want?</a:t>
            </a:r>
          </a:p>
        </p:txBody>
      </p:sp>
      <p:sp>
        <p:nvSpPr>
          <p:cNvPr id="3" name="Subtitle 2"/>
          <p:cNvSpPr>
            <a:spLocks noGrp="1"/>
          </p:cNvSpPr>
          <p:nvPr>
            <p:ph type="subTitle" idx="1"/>
          </p:nvPr>
        </p:nvSpPr>
        <p:spPr>
          <a:xfrm>
            <a:off x="259432" y="4365104"/>
            <a:ext cx="6400800" cy="1584176"/>
          </a:xfrm>
        </p:spPr>
        <p:txBody>
          <a:bodyPr/>
          <a:lstStyle/>
          <a:p>
            <a:r>
              <a:rPr lang="en-US" b="1" dirty="0"/>
              <a:t>Professor Jackie Hodgson</a:t>
            </a:r>
          </a:p>
          <a:p>
            <a:r>
              <a:rPr lang="en-US" sz="2800" dirty="0"/>
              <a:t>Director, COPR</a:t>
            </a:r>
          </a:p>
          <a:p>
            <a:endParaRPr lang="en-US" dirty="0"/>
          </a:p>
        </p:txBody>
      </p:sp>
    </p:spTree>
    <p:extLst>
      <p:ext uri="{BB962C8B-B14F-4D97-AF65-F5344CB8AC3E}">
        <p14:creationId xmlns:p14="http://schemas.microsoft.com/office/powerpoint/2010/main" val="270404637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96759"/>
            <a:ext cx="7772400" cy="936103"/>
          </a:xfrm>
        </p:spPr>
        <p:txBody>
          <a:bodyPr/>
          <a:lstStyle/>
          <a:p>
            <a:r>
              <a:rPr lang="en-US" sz="3600" dirty="0"/>
              <a:t>Public confidence &amp; policing</a:t>
            </a:r>
          </a:p>
        </p:txBody>
      </p:sp>
      <p:sp>
        <p:nvSpPr>
          <p:cNvPr id="3" name="Text Placeholder 2"/>
          <p:cNvSpPr>
            <a:spLocks noGrp="1"/>
          </p:cNvSpPr>
          <p:nvPr>
            <p:ph type="body" idx="1"/>
          </p:nvPr>
        </p:nvSpPr>
        <p:spPr>
          <a:xfrm>
            <a:off x="722313" y="2276878"/>
            <a:ext cx="7772400" cy="4176463"/>
          </a:xfrm>
        </p:spPr>
        <p:txBody>
          <a:bodyPr/>
          <a:lstStyle/>
          <a:p>
            <a:pPr marL="457200" indent="-457200">
              <a:buFont typeface="Arial"/>
              <a:buChar char="•"/>
            </a:pPr>
            <a:r>
              <a:rPr lang="en-US" sz="2400" dirty="0"/>
              <a:t>Studies show fear of crime generated through signs of </a:t>
            </a:r>
            <a:r>
              <a:rPr lang="en-US" sz="2400" dirty="0" err="1"/>
              <a:t>neighbourhood</a:t>
            </a:r>
            <a:r>
              <a:rPr lang="en-US" sz="2400" dirty="0"/>
              <a:t> crime and disorder</a:t>
            </a:r>
          </a:p>
          <a:p>
            <a:pPr marL="457200" indent="-457200">
              <a:buFont typeface="Arial"/>
              <a:buChar char="•"/>
            </a:pPr>
            <a:r>
              <a:rPr lang="en-US" sz="2400" dirty="0"/>
              <a:t>Reassurance gap - belief that</a:t>
            </a:r>
            <a:r>
              <a:rPr lang="en-US" sz="2400" dirty="0">
                <a:latin typeface="+mn-ea"/>
                <a:cs typeface="+mn-ea"/>
              </a:rPr>
              <a:t/>
            </a:r>
            <a:br>
              <a:rPr lang="en-US" sz="2400" dirty="0">
                <a:latin typeface="+mn-ea"/>
                <a:cs typeface="+mn-ea"/>
              </a:rPr>
            </a:br>
            <a:r>
              <a:rPr lang="en-US" sz="2400" dirty="0"/>
              <a:t>- crime &amp; disorder </a:t>
            </a:r>
            <a:r>
              <a:rPr lang="en-US" sz="2400" dirty="0">
                <a:latin typeface="Wingdings"/>
                <a:ea typeface="Wingdings"/>
                <a:cs typeface="Wingdings"/>
                <a:sym typeface="Wingdings"/>
              </a:rPr>
              <a:t></a:t>
            </a:r>
            <a:r>
              <a:rPr lang="en-US" sz="2400" dirty="0">
                <a:latin typeface="+mn-ea"/>
                <a:cs typeface="+mn-ea"/>
              </a:rPr>
              <a:t/>
            </a:r>
            <a:br>
              <a:rPr lang="en-US" sz="2400" dirty="0">
                <a:latin typeface="+mn-ea"/>
                <a:cs typeface="+mn-ea"/>
              </a:rPr>
            </a:br>
            <a:r>
              <a:rPr lang="en-US" sz="2400" dirty="0"/>
              <a:t>- capacity of CJC &amp; police to tackle crime </a:t>
            </a:r>
            <a:r>
              <a:rPr lang="en-US" sz="2400" dirty="0">
                <a:latin typeface="Wingdings"/>
                <a:ea typeface="Wingdings"/>
                <a:cs typeface="Wingdings"/>
                <a:sym typeface="Wingdings"/>
              </a:rPr>
              <a:t></a:t>
            </a:r>
          </a:p>
          <a:p>
            <a:pPr marL="457200" indent="-457200">
              <a:buFont typeface="Arial"/>
              <a:buChar char="•"/>
            </a:pPr>
            <a:r>
              <a:rPr lang="en-US" sz="2400" dirty="0"/>
              <a:t>Public confidence in police = better relationships with public re reporting, offending, co-operation</a:t>
            </a:r>
          </a:p>
          <a:p>
            <a:pPr marL="457200" indent="-457200">
              <a:buFont typeface="Arial"/>
              <a:buChar char="•"/>
            </a:pPr>
            <a:r>
              <a:rPr lang="en-US" sz="2400" dirty="0"/>
              <a:t>Public confidence in &amp; satisfaction with police </a:t>
            </a:r>
            <a:r>
              <a:rPr lang="en-US" sz="2400" dirty="0" err="1"/>
              <a:t>centres</a:t>
            </a:r>
            <a:r>
              <a:rPr lang="en-US" sz="2400" dirty="0"/>
              <a:t> on </a:t>
            </a:r>
            <a:r>
              <a:rPr lang="en-US" sz="2400" i="1" dirty="0"/>
              <a:t>communicative interaction</a:t>
            </a:r>
            <a:r>
              <a:rPr lang="en-US" sz="2400" dirty="0"/>
              <a:t>: police effectiveness; fairness of treatment; police engagement with local community; local levels of disorder</a:t>
            </a:r>
          </a:p>
        </p:txBody>
      </p:sp>
    </p:spTree>
    <p:extLst>
      <p:ext uri="{BB962C8B-B14F-4D97-AF65-F5344CB8AC3E}">
        <p14:creationId xmlns:p14="http://schemas.microsoft.com/office/powerpoint/2010/main" val="204336639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survey respondents told us</a:t>
            </a:r>
          </a:p>
        </p:txBody>
      </p:sp>
      <p:sp>
        <p:nvSpPr>
          <p:cNvPr id="3" name="Text Placeholder 2"/>
          <p:cNvSpPr>
            <a:spLocks noGrp="1"/>
          </p:cNvSpPr>
          <p:nvPr>
            <p:ph type="body" idx="1"/>
          </p:nvPr>
        </p:nvSpPr>
        <p:spPr>
          <a:xfrm>
            <a:off x="722313" y="2348886"/>
            <a:ext cx="7772400" cy="4176465"/>
          </a:xfrm>
        </p:spPr>
        <p:txBody>
          <a:bodyPr/>
          <a:lstStyle/>
          <a:p>
            <a:pPr marL="457200" indent="-457200">
              <a:buFont typeface="Arial"/>
              <a:buChar char="•"/>
            </a:pPr>
            <a:r>
              <a:rPr lang="en-US" sz="2400" dirty="0"/>
              <a:t>30% of 1,666 responses included free text comments</a:t>
            </a:r>
          </a:p>
          <a:p>
            <a:pPr marL="457200" indent="-457200">
              <a:buFont typeface="Arial"/>
              <a:buChar char="•"/>
            </a:pPr>
            <a:r>
              <a:rPr lang="en-US" sz="2400" dirty="0"/>
              <a:t>7% of responses were to praise the efforts of local police (all in sites </a:t>
            </a:r>
            <a:r>
              <a:rPr lang="en-US" sz="2400" b="1" dirty="0"/>
              <a:t>B</a:t>
            </a:r>
            <a:r>
              <a:rPr lang="en-US" sz="2400" dirty="0"/>
              <a:t>-</a:t>
            </a:r>
            <a:r>
              <a:rPr lang="en-US" sz="2400" b="1" dirty="0"/>
              <a:t>E</a:t>
            </a:r>
            <a:r>
              <a:rPr lang="en-US" sz="2400" dirty="0"/>
              <a:t>)</a:t>
            </a:r>
          </a:p>
          <a:p>
            <a:pPr marL="457200" indent="-457200">
              <a:buFont typeface="Arial"/>
              <a:buChar char="•"/>
            </a:pPr>
            <a:r>
              <a:rPr lang="en-US" sz="2400" dirty="0"/>
              <a:t>Almost half (49%) of respondents mentioned the absence of police presence (also connected to P/S closures).</a:t>
            </a:r>
          </a:p>
          <a:p>
            <a:pPr marL="457200" indent="-457200">
              <a:buFont typeface="Arial"/>
              <a:buChar char="•"/>
            </a:pPr>
            <a:r>
              <a:rPr lang="en-US" sz="2400" dirty="0"/>
              <a:t>15% responses unhappy at nature or lack of police response</a:t>
            </a:r>
          </a:p>
          <a:p>
            <a:pPr marL="457200" indent="-457200">
              <a:buFont typeface="Arial"/>
              <a:buChar char="•"/>
            </a:pPr>
            <a:r>
              <a:rPr lang="en-US" sz="2400" dirty="0"/>
              <a:t>Vehicles cannot replace trust &amp; intelligence gathering of beat officer. Lack of presence makes people feel police do not care</a:t>
            </a:r>
            <a:endParaRPr dirty="0"/>
          </a:p>
          <a:p>
            <a:pPr marL="457200" indent="-457200">
              <a:buFont typeface="Arial"/>
              <a:buChar char="•"/>
            </a:pPr>
            <a:endParaRPr lang="en-US" sz="2400" dirty="0"/>
          </a:p>
        </p:txBody>
      </p:sp>
    </p:spTree>
    <p:extLst>
      <p:ext uri="{BB962C8B-B14F-4D97-AF65-F5344CB8AC3E}">
        <p14:creationId xmlns:p14="http://schemas.microsoft.com/office/powerpoint/2010/main" val="308223163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80735"/>
            <a:ext cx="7772400" cy="1152127"/>
          </a:xfrm>
        </p:spPr>
        <p:txBody>
          <a:bodyPr/>
          <a:lstStyle/>
          <a:p>
            <a:r>
              <a:rPr lang="en-US" sz="3600" dirty="0"/>
              <a:t>Police visibility and the </a:t>
            </a:r>
            <a:br>
              <a:rPr lang="en-US" sz="3600" dirty="0"/>
            </a:br>
            <a:r>
              <a:rPr lang="en-US" sz="3600" dirty="0"/>
              <a:t>reassurance gap</a:t>
            </a:r>
          </a:p>
        </p:txBody>
      </p:sp>
      <p:sp>
        <p:nvSpPr>
          <p:cNvPr id="3" name="Text Placeholder 2"/>
          <p:cNvSpPr>
            <a:spLocks noGrp="1"/>
          </p:cNvSpPr>
          <p:nvPr>
            <p:ph type="body" idx="1"/>
          </p:nvPr>
        </p:nvSpPr>
        <p:spPr>
          <a:xfrm>
            <a:off x="722313" y="2276872"/>
            <a:ext cx="7772400" cy="4320480"/>
          </a:xfrm>
        </p:spPr>
        <p:txBody>
          <a:bodyPr/>
          <a:lstStyle/>
          <a:p>
            <a:r>
              <a:rPr lang="en-GB" sz="2800" i="1" dirty="0"/>
              <a:t>Too little police presence in the area leads to more crime. This is often dismissed as being not serious. This leads to the community not reporting issues as they lose confidence that anyone will deal with it</a:t>
            </a:r>
            <a:r>
              <a:rPr lang="en-GB" sz="2800" dirty="0"/>
              <a:t>.</a:t>
            </a:r>
            <a:br>
              <a:rPr lang="en-GB" sz="2800" dirty="0"/>
            </a:br>
            <a:r>
              <a:rPr lang="en-GB" sz="2400" dirty="0"/>
              <a:t>(</a:t>
            </a:r>
            <a:r>
              <a:rPr lang="en-GB" sz="2400" b="1" dirty="0"/>
              <a:t>Site A, victim of criminal damage</a:t>
            </a:r>
            <a:r>
              <a:rPr lang="en-GB" sz="2400" dirty="0"/>
              <a:t>)</a:t>
            </a:r>
          </a:p>
          <a:p>
            <a:r>
              <a:rPr lang="en-GB" sz="2800" i="1" dirty="0"/>
              <a:t>It would be good to see friendly neighbourhood police walking their beat. This would improve relations with the public and help with the fight against crime. Prevention rather than cure.</a:t>
            </a:r>
            <a:br>
              <a:rPr lang="en-GB" sz="2800" i="1" dirty="0"/>
            </a:br>
            <a:r>
              <a:rPr lang="en-GB" sz="2400" i="1" dirty="0"/>
              <a:t>(</a:t>
            </a:r>
            <a:r>
              <a:rPr lang="en-GB" sz="2400" b="1" i="1" dirty="0"/>
              <a:t>Site C, no police contact</a:t>
            </a:r>
            <a:r>
              <a:rPr lang="en-GB" sz="2400" i="1" dirty="0"/>
              <a:t>)</a:t>
            </a:r>
            <a:r>
              <a:rPr lang="en-GB" sz="2400" dirty="0"/>
              <a:t> </a:t>
            </a:r>
            <a:endParaRPr lang="en-US" sz="2400" dirty="0"/>
          </a:p>
        </p:txBody>
      </p:sp>
    </p:spTree>
    <p:extLst>
      <p:ext uri="{BB962C8B-B14F-4D97-AF65-F5344CB8AC3E}">
        <p14:creationId xmlns:p14="http://schemas.microsoft.com/office/powerpoint/2010/main" val="253459978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value of local beat officers</a:t>
            </a:r>
          </a:p>
        </p:txBody>
      </p:sp>
      <p:sp>
        <p:nvSpPr>
          <p:cNvPr id="3" name="Text Placeholder 2"/>
          <p:cNvSpPr>
            <a:spLocks noGrp="1"/>
          </p:cNvSpPr>
          <p:nvPr>
            <p:ph type="body" idx="1"/>
          </p:nvPr>
        </p:nvSpPr>
        <p:spPr>
          <a:xfrm>
            <a:off x="722313" y="2420894"/>
            <a:ext cx="7772400" cy="4176465"/>
          </a:xfrm>
        </p:spPr>
        <p:txBody>
          <a:bodyPr/>
          <a:lstStyle/>
          <a:p>
            <a:r>
              <a:rPr lang="en-GB" sz="2400" b="1" dirty="0"/>
              <a:t>Trust</a:t>
            </a:r>
            <a:r>
              <a:rPr lang="en-GB" sz="2400" dirty="0"/>
              <a:t>: </a:t>
            </a:r>
            <a:r>
              <a:rPr lang="en-GB" sz="2400" i="1" dirty="0"/>
              <a:t>Community PC is GREATLY missed. Our old local PC knew everyone/thing in the area, and provided an excellent point of contact. He regularly called to talk/listen to our concerns and gain intelligence on local area</a:t>
            </a:r>
            <a:r>
              <a:rPr lang="en-GB" sz="2400" dirty="0"/>
              <a:t>. </a:t>
            </a:r>
            <a:br>
              <a:rPr lang="en-GB" sz="2400" dirty="0"/>
            </a:br>
            <a:r>
              <a:rPr lang="en-GB" sz="2400" dirty="0"/>
              <a:t>(</a:t>
            </a:r>
            <a:r>
              <a:rPr lang="en-GB" sz="2400" b="1" dirty="0"/>
              <a:t>Site E</a:t>
            </a:r>
            <a:r>
              <a:rPr lang="en-GB" sz="2400" dirty="0"/>
              <a:t>, victim of criminal damage to car)</a:t>
            </a:r>
          </a:p>
          <a:p>
            <a:r>
              <a:rPr lang="en-GB" sz="2400" b="1" dirty="0"/>
              <a:t>Geography</a:t>
            </a:r>
            <a:r>
              <a:rPr lang="en-GB" sz="2400" dirty="0"/>
              <a:t>: </a:t>
            </a:r>
            <a:r>
              <a:rPr lang="en-GB" sz="2400" i="1" dirty="0"/>
              <a:t>If we could just have one pair of officers walking through the estate on a regular basis, that would help - and I don't just mean walking down the spinal path, I would like to see a patrol walking through as much of the estate as they can, all the little alleys </a:t>
            </a:r>
            <a:r>
              <a:rPr lang="en-GB" sz="2400" i="1" dirty="0" err="1"/>
              <a:t>etc</a:t>
            </a:r>
            <a:r>
              <a:rPr lang="en-GB" sz="2400" dirty="0"/>
              <a:t> </a:t>
            </a:r>
            <a:br>
              <a:rPr lang="en-GB" sz="2400" dirty="0"/>
            </a:br>
            <a:r>
              <a:rPr lang="en-GB" sz="2400" dirty="0"/>
              <a:t>(</a:t>
            </a:r>
            <a:r>
              <a:rPr lang="en-GB" sz="2400" b="1" dirty="0"/>
              <a:t>Site E</a:t>
            </a:r>
            <a:r>
              <a:rPr lang="en-GB" sz="2400" dirty="0"/>
              <a:t>, witness to a crime)</a:t>
            </a:r>
            <a:endParaRPr lang="en-US" sz="2400" dirty="0"/>
          </a:p>
        </p:txBody>
      </p:sp>
    </p:spTree>
    <p:extLst>
      <p:ext uri="{BB962C8B-B14F-4D97-AF65-F5344CB8AC3E}">
        <p14:creationId xmlns:p14="http://schemas.microsoft.com/office/powerpoint/2010/main" val="351974493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96753"/>
            <a:ext cx="7772400" cy="1224136"/>
          </a:xfrm>
        </p:spPr>
        <p:txBody>
          <a:bodyPr/>
          <a:lstStyle/>
          <a:p>
            <a:r>
              <a:rPr lang="en-US" sz="3600" dirty="0"/>
              <a:t>Low police visibility attributed </a:t>
            </a:r>
            <a:br>
              <a:rPr lang="en-US" sz="3600" dirty="0"/>
            </a:br>
            <a:r>
              <a:rPr lang="en-US" sz="3600" dirty="0"/>
              <a:t>to lack of concern</a:t>
            </a:r>
          </a:p>
        </p:txBody>
      </p:sp>
      <p:sp>
        <p:nvSpPr>
          <p:cNvPr id="3" name="Text Placeholder 2"/>
          <p:cNvSpPr>
            <a:spLocks noGrp="1"/>
          </p:cNvSpPr>
          <p:nvPr>
            <p:ph type="body" idx="1"/>
          </p:nvPr>
        </p:nvSpPr>
        <p:spPr>
          <a:xfrm>
            <a:off x="722313" y="2636918"/>
            <a:ext cx="7772400" cy="3888433"/>
          </a:xfrm>
        </p:spPr>
        <p:txBody>
          <a:bodyPr/>
          <a:lstStyle/>
          <a:p>
            <a:r>
              <a:rPr lang="en-GB" sz="2000" i="1" dirty="0"/>
              <a:t>Police are so thin on the ground now. We never see a bobby on the beat anymore. They are not interested in any crime other than serious situations like murders or fatal accidents. This leaves the general public to fend for themselves…</a:t>
            </a:r>
            <a:br>
              <a:rPr lang="en-GB" sz="2000" i="1" dirty="0"/>
            </a:br>
            <a:r>
              <a:rPr lang="en-GB" sz="2000" dirty="0"/>
              <a:t>(</a:t>
            </a:r>
            <a:r>
              <a:rPr lang="en-GB" sz="2000" b="1" dirty="0"/>
              <a:t>Site D </a:t>
            </a:r>
            <a:r>
              <a:rPr lang="en-GB" sz="2000" dirty="0"/>
              <a:t>witness to crime)</a:t>
            </a:r>
          </a:p>
          <a:p>
            <a:r>
              <a:rPr lang="en-GB" sz="2000" i="1" dirty="0"/>
              <a:t>In general, the only police officers I see are waiting to stop people committing traffic offences. I do not see police officers walking around this area. This area has two prolific drug dealers, streams of people collecting drugs etc. If I see this, why can't the police see it and stop it? I now have CCTV recording 24/7 because I don't feel particularly safe leaving my home to go to work</a:t>
            </a:r>
            <a:r>
              <a:rPr lang="en-GB" sz="2000" dirty="0"/>
              <a:t>.</a:t>
            </a:r>
            <a:br>
              <a:rPr lang="en-GB" sz="2000" dirty="0"/>
            </a:br>
            <a:r>
              <a:rPr lang="en-GB" sz="2000" dirty="0"/>
              <a:t>(</a:t>
            </a:r>
            <a:r>
              <a:rPr lang="en-GB" sz="2000" b="1" dirty="0"/>
              <a:t>Site B </a:t>
            </a:r>
            <a:r>
              <a:rPr lang="en-GB" sz="2000" dirty="0"/>
              <a:t>witness to crime)</a:t>
            </a:r>
            <a:endParaRPr lang="en-US" sz="2000" dirty="0"/>
          </a:p>
        </p:txBody>
      </p:sp>
    </p:spTree>
    <p:extLst>
      <p:ext uri="{BB962C8B-B14F-4D97-AF65-F5344CB8AC3E}">
        <p14:creationId xmlns:p14="http://schemas.microsoft.com/office/powerpoint/2010/main" val="308059323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35"/>
            <a:ext cx="7990656" cy="1296143"/>
          </a:xfrm>
        </p:spPr>
        <p:txBody>
          <a:bodyPr/>
          <a:lstStyle/>
          <a:p>
            <a:r>
              <a:rPr lang="en-US" dirty="0"/>
              <a:t>Visibility attributed to lack of </a:t>
            </a:r>
            <a:br>
              <a:rPr lang="en-US" dirty="0"/>
            </a:br>
            <a:r>
              <a:rPr lang="en-US" dirty="0"/>
              <a:t>time &amp; resources</a:t>
            </a:r>
          </a:p>
        </p:txBody>
      </p:sp>
      <p:sp>
        <p:nvSpPr>
          <p:cNvPr id="3" name="Text Placeholder 2"/>
          <p:cNvSpPr>
            <a:spLocks noGrp="1"/>
          </p:cNvSpPr>
          <p:nvPr>
            <p:ph type="body" idx="1"/>
          </p:nvPr>
        </p:nvSpPr>
        <p:spPr>
          <a:xfrm>
            <a:off x="539555" y="2348886"/>
            <a:ext cx="7955161" cy="4320481"/>
          </a:xfrm>
        </p:spPr>
        <p:txBody>
          <a:bodyPr/>
          <a:lstStyle/>
          <a:p>
            <a:r>
              <a:rPr lang="en-GB" sz="2000" i="1" dirty="0"/>
              <a:t>There are loud abusive arguments from drink/ drugs usually at 2 am etc. but not something you'd bother police with. Unless it was very dangerous I wouldn't call the police as they wouldn't have the time to come out</a:t>
            </a:r>
            <a:r>
              <a:rPr lang="en-GB" sz="2000" dirty="0"/>
              <a:t>. </a:t>
            </a:r>
            <a:br>
              <a:rPr lang="en-GB" sz="2000" dirty="0"/>
            </a:br>
            <a:r>
              <a:rPr lang="en-GB" sz="2000" dirty="0"/>
              <a:t>(</a:t>
            </a:r>
            <a:r>
              <a:rPr lang="en-GB" sz="2000" b="1" dirty="0"/>
              <a:t>Site B</a:t>
            </a:r>
            <a:r>
              <a:rPr lang="en-GB" sz="2000" dirty="0"/>
              <a:t>, victim of criminal damage)</a:t>
            </a:r>
            <a:br>
              <a:rPr lang="en-GB" sz="2000" dirty="0"/>
            </a:br>
            <a:endParaRPr lang="en-GB" sz="2000" dirty="0"/>
          </a:p>
          <a:p>
            <a:r>
              <a:rPr lang="en-GB" sz="2000" i="1" dirty="0"/>
              <a:t>I think cuts in funding by the government have affected the priorities of the police in my area. They now have too much to do with very little money. All in all they do their best in a bad situation due to financial constraints</a:t>
            </a:r>
            <a:r>
              <a:rPr lang="en-GB" sz="2000" dirty="0"/>
              <a:t>. </a:t>
            </a:r>
            <a:br>
              <a:rPr lang="en-GB" sz="2000" dirty="0"/>
            </a:br>
            <a:r>
              <a:rPr lang="en-GB" sz="2000" dirty="0"/>
              <a:t>(</a:t>
            </a:r>
            <a:r>
              <a:rPr lang="en-GB" sz="2000" b="1" dirty="0"/>
              <a:t>Site E</a:t>
            </a:r>
            <a:r>
              <a:rPr lang="en-GB" sz="2000" dirty="0"/>
              <a:t>, victim of verbal abuse)</a:t>
            </a:r>
          </a:p>
          <a:p>
            <a:endParaRPr lang="en-GB" sz="2000" dirty="0"/>
          </a:p>
          <a:p>
            <a:r>
              <a:rPr lang="en-GB" sz="2000" i="1" dirty="0"/>
              <a:t>It’s not the police themselves fault it is the bureaucrats and their cuts that is turning a lot of mainly city areas into no-go places</a:t>
            </a:r>
            <a:r>
              <a:rPr lang="en-GB" sz="2000" dirty="0"/>
              <a:t> </a:t>
            </a:r>
          </a:p>
          <a:p>
            <a:r>
              <a:rPr lang="en-GB" sz="2000" dirty="0"/>
              <a:t>(</a:t>
            </a:r>
            <a:r>
              <a:rPr lang="en-GB" sz="2000" b="1" dirty="0"/>
              <a:t>Site C</a:t>
            </a:r>
            <a:r>
              <a:rPr lang="en-GB" sz="2000" dirty="0"/>
              <a:t>, no police contact)</a:t>
            </a:r>
            <a:endParaRPr lang="en-US" sz="2000" dirty="0"/>
          </a:p>
        </p:txBody>
      </p:sp>
    </p:spTree>
    <p:extLst>
      <p:ext uri="{BB962C8B-B14F-4D97-AF65-F5344CB8AC3E}">
        <p14:creationId xmlns:p14="http://schemas.microsoft.com/office/powerpoint/2010/main" val="79241011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340768"/>
            <a:ext cx="7772400" cy="792088"/>
          </a:xfrm>
        </p:spPr>
        <p:txBody>
          <a:bodyPr/>
          <a:lstStyle/>
          <a:p>
            <a:r>
              <a:rPr lang="en-US" dirty="0"/>
              <a:t>Views on interventions</a:t>
            </a:r>
          </a:p>
        </p:txBody>
      </p:sp>
      <p:sp>
        <p:nvSpPr>
          <p:cNvPr id="3" name="Text Placeholder 2"/>
          <p:cNvSpPr>
            <a:spLocks noGrp="1"/>
          </p:cNvSpPr>
          <p:nvPr>
            <p:ph type="body" idx="1"/>
          </p:nvPr>
        </p:nvSpPr>
        <p:spPr>
          <a:xfrm>
            <a:off x="755576" y="2564910"/>
            <a:ext cx="7772400" cy="3960439"/>
          </a:xfrm>
        </p:spPr>
        <p:txBody>
          <a:bodyPr/>
          <a:lstStyle/>
          <a:p>
            <a:pPr marL="457200" indent="-457200">
              <a:buFont typeface="Arial"/>
              <a:buChar char="•"/>
            </a:pPr>
            <a:r>
              <a:rPr lang="en-US" dirty="0"/>
              <a:t>See others have had forensic property marking, UV pens </a:t>
            </a:r>
            <a:r>
              <a:rPr lang="en-US" dirty="0" err="1"/>
              <a:t>etc</a:t>
            </a:r>
            <a:r>
              <a:rPr lang="en-US" dirty="0"/>
              <a:t> and would like same.</a:t>
            </a:r>
          </a:p>
          <a:p>
            <a:pPr marL="457200" indent="-457200">
              <a:buFont typeface="Arial"/>
              <a:buChar char="•"/>
            </a:pPr>
            <a:r>
              <a:rPr lang="en-US" dirty="0"/>
              <a:t>Also </a:t>
            </a:r>
            <a:r>
              <a:rPr lang="en-US" dirty="0" err="1"/>
              <a:t>favour</a:t>
            </a:r>
            <a:r>
              <a:rPr lang="en-US" dirty="0"/>
              <a:t> better lighting, more for young people to do (especially youth clubs) and more CCTV</a:t>
            </a:r>
          </a:p>
          <a:p>
            <a:pPr marL="457200" indent="-457200">
              <a:buFont typeface="Arial"/>
              <a:buChar char="•"/>
            </a:pPr>
            <a:r>
              <a:rPr lang="en-US" dirty="0"/>
              <a:t>Police visibility &amp; treatment of crime most important concerns</a:t>
            </a:r>
          </a:p>
        </p:txBody>
      </p:sp>
    </p:spTree>
    <p:extLst>
      <p:ext uri="{BB962C8B-B14F-4D97-AF65-F5344CB8AC3E}">
        <p14:creationId xmlns:p14="http://schemas.microsoft.com/office/powerpoint/2010/main" val="24010427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96759"/>
            <a:ext cx="7772400" cy="936103"/>
          </a:xfrm>
        </p:spPr>
        <p:txBody>
          <a:bodyPr/>
          <a:lstStyle/>
          <a:p>
            <a:r>
              <a:rPr lang="en-US" dirty="0"/>
              <a:t>Different expectations</a:t>
            </a:r>
          </a:p>
        </p:txBody>
      </p:sp>
      <p:sp>
        <p:nvSpPr>
          <p:cNvPr id="3" name="Text Placeholder 2"/>
          <p:cNvSpPr>
            <a:spLocks noGrp="1"/>
          </p:cNvSpPr>
          <p:nvPr>
            <p:ph type="body" idx="1"/>
          </p:nvPr>
        </p:nvSpPr>
        <p:spPr>
          <a:xfrm>
            <a:off x="722313" y="1988846"/>
            <a:ext cx="7772400" cy="4536503"/>
          </a:xfrm>
        </p:spPr>
        <p:txBody>
          <a:bodyPr/>
          <a:lstStyle/>
          <a:p>
            <a:pPr marL="342900" indent="-342900">
              <a:buFont typeface="Arial"/>
              <a:buChar char="•"/>
            </a:pPr>
            <a:r>
              <a:rPr lang="en-US" sz="2400" dirty="0"/>
              <a:t>Confidence in policing is not a reflection of (i) levels of crime, or (ii) fear of crime </a:t>
            </a:r>
          </a:p>
          <a:p>
            <a:pPr marL="342900" indent="-342900">
              <a:buFont typeface="Arial"/>
              <a:buChar char="•"/>
            </a:pPr>
            <a:r>
              <a:rPr lang="en-US" sz="2400" b="1" dirty="0"/>
              <a:t>Site A </a:t>
            </a:r>
            <a:r>
              <a:rPr lang="en-US" sz="2400" dirty="0"/>
              <a:t>reported lowest levels of crime, lowest fear of crime, but also lowest satisfaction with police</a:t>
            </a:r>
          </a:p>
          <a:p>
            <a:r>
              <a:rPr lang="en-US" sz="2400" dirty="0"/>
              <a:t>This dilemma was </a:t>
            </a:r>
            <a:r>
              <a:rPr lang="en-US" sz="2400" dirty="0" err="1"/>
              <a:t>recognised</a:t>
            </a:r>
            <a:r>
              <a:rPr lang="en-US" sz="2400" dirty="0"/>
              <a:t> by police:</a:t>
            </a:r>
          </a:p>
          <a:p>
            <a:r>
              <a:rPr lang="en-GB" sz="2400" i="1" dirty="0"/>
              <a:t>It’s not necessarily that another area is getting a better level of service, it’s just that they are the ones with the victims…how much effort do you then have to put into an area where there is no need to respond, to purely increase their public confidence</a:t>
            </a:r>
            <a:r>
              <a:rPr lang="en-GB" sz="2400" dirty="0"/>
              <a:t>?</a:t>
            </a:r>
            <a:br>
              <a:rPr lang="en-GB" sz="2400" dirty="0"/>
            </a:br>
            <a:r>
              <a:rPr lang="en-GB" sz="2400" dirty="0"/>
              <a:t>(Officer A)</a:t>
            </a:r>
            <a:endParaRPr lang="en-US" sz="2400" dirty="0"/>
          </a:p>
        </p:txBody>
      </p:sp>
    </p:spTree>
    <p:extLst>
      <p:ext uri="{BB962C8B-B14F-4D97-AF65-F5344CB8AC3E}">
        <p14:creationId xmlns:p14="http://schemas.microsoft.com/office/powerpoint/2010/main" val="186428464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96759"/>
            <a:ext cx="7772400" cy="720079"/>
          </a:xfrm>
        </p:spPr>
        <p:txBody>
          <a:bodyPr/>
          <a:lstStyle/>
          <a:p>
            <a:r>
              <a:rPr lang="en-GB" dirty="0"/>
              <a:t>Welcome</a:t>
            </a:r>
          </a:p>
        </p:txBody>
      </p:sp>
      <p:sp>
        <p:nvSpPr>
          <p:cNvPr id="3" name="Text Placeholder 2"/>
          <p:cNvSpPr>
            <a:spLocks noGrp="1"/>
          </p:cNvSpPr>
          <p:nvPr>
            <p:ph type="body" idx="1"/>
          </p:nvPr>
        </p:nvSpPr>
        <p:spPr>
          <a:xfrm>
            <a:off x="722313" y="2204870"/>
            <a:ext cx="7772400" cy="4320481"/>
          </a:xfrm>
        </p:spPr>
        <p:txBody>
          <a:bodyPr/>
          <a:lstStyle/>
          <a:p>
            <a:pPr marL="457200" indent="-457200">
              <a:buFont typeface="Arial"/>
              <a:buChar char="•"/>
            </a:pPr>
            <a:r>
              <a:rPr lang="en-GB" sz="2400" dirty="0"/>
              <a:t>Informal presentation of preliminary findings; discussion</a:t>
            </a:r>
          </a:p>
          <a:p>
            <a:pPr marL="457200" indent="-457200">
              <a:buFont typeface="Arial"/>
              <a:buChar char="•"/>
            </a:pPr>
            <a:r>
              <a:rPr lang="en-GB" sz="2400" dirty="0"/>
              <a:t>Working collaboratively with police to contribute to evidenced based practices</a:t>
            </a:r>
          </a:p>
          <a:p>
            <a:pPr marL="457200" indent="-457200">
              <a:buFont typeface="Arial"/>
              <a:buChar char="•"/>
            </a:pPr>
            <a:r>
              <a:rPr lang="en-GB" sz="2400" dirty="0"/>
              <a:t>Challenges of using academic results in practical &amp; effective ways to assist police decision-making around resources and actions</a:t>
            </a:r>
          </a:p>
          <a:p>
            <a:pPr marL="457200" indent="-457200">
              <a:buFont typeface="Arial"/>
              <a:buChar char="•"/>
            </a:pPr>
            <a:r>
              <a:rPr lang="en-GB" sz="2400" dirty="0"/>
              <a:t>COPR study – growing interdisciplinary research centre </a:t>
            </a:r>
            <a:r>
              <a:rPr lang="en-GB" sz="2400" dirty="0">
                <a:hlinkClick r:id="rId2"/>
              </a:rPr>
              <a:t>https://www2.warwick.ac.uk/fac/cross_fac/copr/</a:t>
            </a:r>
            <a:endParaRPr lang="en-GB" sz="2400" dirty="0"/>
          </a:p>
          <a:p>
            <a:pPr marL="457200" indent="-457200">
              <a:buFont typeface="Arial"/>
              <a:buChar char="•"/>
            </a:pPr>
            <a:r>
              <a:rPr lang="en-GB" sz="2400" dirty="0"/>
              <a:t>Enabled by ESRC IAA at Warwick, West Mercia police cooperation and a large team of researchers</a:t>
            </a:r>
          </a:p>
          <a:p>
            <a:pPr marL="457200" indent="-457200">
              <a:buFont typeface="Arial"/>
              <a:buChar char="•"/>
            </a:pPr>
            <a:endParaRPr lang="en-GB" sz="2800" dirty="0"/>
          </a:p>
        </p:txBody>
      </p:sp>
    </p:spTree>
    <p:extLst>
      <p:ext uri="{BB962C8B-B14F-4D97-AF65-F5344CB8AC3E}">
        <p14:creationId xmlns:p14="http://schemas.microsoft.com/office/powerpoint/2010/main" val="73841549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impact of police interventions on public confidence</a:t>
            </a:r>
          </a:p>
        </p:txBody>
      </p:sp>
      <p:sp>
        <p:nvSpPr>
          <p:cNvPr id="3" name="Subtitle 2"/>
          <p:cNvSpPr>
            <a:spLocks noGrp="1"/>
          </p:cNvSpPr>
          <p:nvPr>
            <p:ph type="subTitle" idx="1"/>
          </p:nvPr>
        </p:nvSpPr>
        <p:spPr>
          <a:xfrm>
            <a:off x="259432" y="5013176"/>
            <a:ext cx="6400800" cy="1296144"/>
          </a:xfrm>
        </p:spPr>
        <p:txBody>
          <a:bodyPr/>
          <a:lstStyle/>
          <a:p>
            <a:r>
              <a:rPr lang="en-US" b="1" dirty="0" err="1"/>
              <a:t>Dr</a:t>
            </a:r>
            <a:r>
              <a:rPr lang="en-US" b="1" dirty="0"/>
              <a:t> Kim Wade</a:t>
            </a:r>
          </a:p>
          <a:p>
            <a:r>
              <a:rPr lang="en-US" sz="2800" dirty="0"/>
              <a:t>Deputy Director, COPR</a:t>
            </a:r>
          </a:p>
        </p:txBody>
      </p:sp>
    </p:spTree>
    <p:extLst>
      <p:ext uri="{BB962C8B-B14F-4D97-AF65-F5344CB8AC3E}">
        <p14:creationId xmlns:p14="http://schemas.microsoft.com/office/powerpoint/2010/main" val="174953051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Shape 211"/>
          <p:cNvSpPr>
            <a:spLocks noGrp="1"/>
          </p:cNvSpPr>
          <p:nvPr>
            <p:ph type="title" idx="4294967295"/>
          </p:nvPr>
        </p:nvSpPr>
        <p:spPr>
          <a:xfrm>
            <a:off x="2627784" y="497104"/>
            <a:ext cx="5968060" cy="4680520"/>
          </a:xfrm>
          <a:prstGeom prst="rect">
            <a:avLst/>
          </a:prstGeom>
        </p:spPr>
        <p:txBody>
          <a:bodyPr/>
          <a:lstStyle/>
          <a:p>
            <a:pPr algn="l">
              <a:defRPr sz="2800">
                <a:solidFill>
                  <a:srgbClr val="000000"/>
                </a:solidFill>
              </a:defRPr>
            </a:pPr>
            <a:endParaRPr sz="2400" b="0" dirty="0">
              <a:latin typeface="+mn-lt"/>
            </a:endParaRPr>
          </a:p>
          <a:p>
            <a:pPr marL="567653" indent="-344418">
              <a:buSzPct val="171000"/>
              <a:defRPr sz="2800">
                <a:solidFill>
                  <a:srgbClr val="000000"/>
                </a:solidFill>
              </a:defRPr>
            </a:pPr>
            <a:r>
              <a:rPr sz="2400" b="0" dirty="0">
                <a:latin typeface="+mn-lt"/>
              </a:rPr>
              <a:t>Residents of Telford were surveyed prior to interventions, immediately after, and 5-6 months after</a:t>
            </a:r>
          </a:p>
          <a:p>
            <a:pPr marL="567653" indent="-344418">
              <a:buSzPct val="171000"/>
              <a:defRPr sz="2800">
                <a:solidFill>
                  <a:srgbClr val="000000"/>
                </a:solidFill>
              </a:defRPr>
            </a:pPr>
            <a:endParaRPr sz="2400" b="0" dirty="0">
              <a:latin typeface="+mn-lt"/>
            </a:endParaRPr>
          </a:p>
          <a:p>
            <a:pPr marL="567653" indent="-344418">
              <a:buSzPct val="171000"/>
              <a:defRPr sz="2800">
                <a:solidFill>
                  <a:srgbClr val="000000"/>
                </a:solidFill>
              </a:defRPr>
            </a:pPr>
            <a:r>
              <a:rPr sz="2400" b="0" dirty="0">
                <a:latin typeface="+mn-lt"/>
              </a:rPr>
              <a:t>40 items related to fear of crime, attitudes towards policing, local levels of crime, performance of local police, and demographic information</a:t>
            </a:r>
          </a:p>
          <a:p>
            <a:pPr marL="567653" indent="-344418">
              <a:buSzPct val="171000"/>
              <a:defRPr sz="2800">
                <a:solidFill>
                  <a:srgbClr val="000000"/>
                </a:solidFill>
              </a:defRPr>
            </a:pPr>
            <a:endParaRPr sz="2400" b="0" dirty="0">
              <a:latin typeface="+mn-lt"/>
            </a:endParaRPr>
          </a:p>
          <a:p>
            <a:pPr marL="567653" indent="-344418">
              <a:buSzPct val="171000"/>
              <a:defRPr sz="2800">
                <a:solidFill>
                  <a:srgbClr val="000000"/>
                </a:solidFill>
              </a:defRPr>
            </a:pPr>
            <a:r>
              <a:rPr sz="2400" b="0" dirty="0">
                <a:latin typeface="+mn-lt"/>
              </a:rPr>
              <a:t>Modelled on Crime Survey for England &amp; Wales</a:t>
            </a:r>
          </a:p>
        </p:txBody>
      </p:sp>
      <p:pic>
        <p:nvPicPr>
          <p:cNvPr id="212" name="survey1.png"/>
          <p:cNvPicPr>
            <a:picLocks noChangeAspect="1"/>
          </p:cNvPicPr>
          <p:nvPr/>
        </p:nvPicPr>
        <p:blipFill>
          <a:blip r:embed="rId3">
            <a:extLst/>
          </a:blip>
          <a:stretch>
            <a:fillRect/>
          </a:stretch>
        </p:blipFill>
        <p:spPr>
          <a:xfrm>
            <a:off x="207410" y="289769"/>
            <a:ext cx="1992353" cy="1992353"/>
          </a:xfrm>
          <a:prstGeom prst="rect">
            <a:avLst/>
          </a:prstGeom>
          <a:ln w="12700">
            <a:miter lim="400000"/>
          </a:ln>
        </p:spPr>
      </p:pic>
      <p:sp>
        <p:nvSpPr>
          <p:cNvPr id="213" name="Shape 213"/>
          <p:cNvSpPr/>
          <p:nvPr/>
        </p:nvSpPr>
        <p:spPr>
          <a:xfrm>
            <a:off x="323531" y="2334347"/>
            <a:ext cx="1992437" cy="503023"/>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a:defRPr sz="4400">
                <a:latin typeface="+mj-lt"/>
                <a:ea typeface="+mj-ea"/>
                <a:cs typeface="+mj-cs"/>
                <a:sym typeface="Gill Sans"/>
              </a:defRPr>
            </a:lvl1pPr>
          </a:lstStyle>
          <a:p>
            <a:r>
              <a:rPr sz="2800"/>
              <a:t>The Survey</a:t>
            </a:r>
          </a:p>
        </p:txBody>
      </p:sp>
    </p:spTree>
    <p:extLst>
      <p:ext uri="{BB962C8B-B14F-4D97-AF65-F5344CB8AC3E}">
        <p14:creationId xmlns:p14="http://schemas.microsoft.com/office/powerpoint/2010/main" val="193343104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Shape 217"/>
          <p:cNvSpPr>
            <a:spLocks noGrp="1"/>
          </p:cNvSpPr>
          <p:nvPr>
            <p:ph type="title" idx="4294967295"/>
          </p:nvPr>
        </p:nvSpPr>
        <p:spPr>
          <a:xfrm>
            <a:off x="2563784" y="254016"/>
            <a:ext cx="6396659" cy="5702794"/>
          </a:xfrm>
          <a:prstGeom prst="rect">
            <a:avLst/>
          </a:prstGeom>
        </p:spPr>
        <p:txBody>
          <a:bodyPr/>
          <a:lstStyle/>
          <a:p>
            <a:pPr algn="l">
              <a:defRPr sz="2200">
                <a:solidFill>
                  <a:srgbClr val="000000"/>
                </a:solidFill>
              </a:defRPr>
            </a:pPr>
            <a:r>
              <a:rPr sz="1600" dirty="0">
                <a:latin typeface="+mn-lt"/>
              </a:rPr>
              <a:t>Confidence in policing (1= strongly agree, 4 = strongly disagree)</a:t>
            </a:r>
          </a:p>
          <a:p>
            <a:pPr lvl="1">
              <a:defRPr sz="2200">
                <a:solidFill>
                  <a:srgbClr val="53585F"/>
                </a:solidFill>
              </a:defRPr>
            </a:pPr>
            <a:r>
              <a:rPr sz="1600" dirty="0">
                <a:latin typeface="+mn-lt"/>
              </a:rPr>
              <a:t>“You should do what the police tell you, even if you disagree”</a:t>
            </a:r>
          </a:p>
          <a:p>
            <a:pPr lvl="1">
              <a:defRPr sz="2200">
                <a:solidFill>
                  <a:srgbClr val="53585F"/>
                </a:solidFill>
              </a:defRPr>
            </a:pPr>
            <a:r>
              <a:rPr sz="1600" dirty="0">
                <a:latin typeface="+mn-lt"/>
              </a:rPr>
              <a:t>“The police can be trusted to make decisions that are right for this neighbourhood”</a:t>
            </a:r>
          </a:p>
          <a:p>
            <a:pPr algn="l">
              <a:defRPr sz="2200">
                <a:solidFill>
                  <a:srgbClr val="000000"/>
                </a:solidFill>
              </a:defRPr>
            </a:pPr>
            <a:endParaRPr sz="1600" dirty="0">
              <a:latin typeface="+mn-lt"/>
            </a:endParaRPr>
          </a:p>
          <a:p>
            <a:pPr algn="l">
              <a:defRPr sz="2200">
                <a:solidFill>
                  <a:srgbClr val="000000"/>
                </a:solidFill>
              </a:defRPr>
            </a:pPr>
            <a:r>
              <a:rPr sz="1600" dirty="0">
                <a:latin typeface="+mn-lt"/>
              </a:rPr>
              <a:t>Fear of crime (1 = very worried, 4 = not at all worried)</a:t>
            </a:r>
          </a:p>
          <a:p>
            <a:pPr lvl="2" algn="l">
              <a:defRPr sz="2200">
                <a:solidFill>
                  <a:srgbClr val="53585F"/>
                </a:solidFill>
              </a:defRPr>
            </a:pPr>
            <a:r>
              <a:rPr sz="1600" dirty="0">
                <a:latin typeface="+mn-lt"/>
              </a:rPr>
              <a:t>“Being physically attacked by strangers”</a:t>
            </a:r>
          </a:p>
          <a:p>
            <a:pPr lvl="2" algn="l">
              <a:defRPr sz="2200">
                <a:solidFill>
                  <a:srgbClr val="53585F"/>
                </a:solidFill>
              </a:defRPr>
            </a:pPr>
            <a:r>
              <a:rPr sz="1600" dirty="0">
                <a:latin typeface="+mn-lt"/>
              </a:rPr>
              <a:t>“Having things stolen from outside your home”</a:t>
            </a:r>
          </a:p>
          <a:p>
            <a:pPr algn="l">
              <a:defRPr sz="2200">
                <a:solidFill>
                  <a:srgbClr val="000000"/>
                </a:solidFill>
              </a:defRPr>
            </a:pPr>
            <a:endParaRPr sz="1600" dirty="0">
              <a:latin typeface="+mn-lt"/>
            </a:endParaRPr>
          </a:p>
          <a:p>
            <a:pPr algn="l">
              <a:defRPr sz="2200">
                <a:solidFill>
                  <a:srgbClr val="000000"/>
                </a:solidFill>
              </a:defRPr>
            </a:pPr>
            <a:r>
              <a:rPr sz="1600" dirty="0">
                <a:latin typeface="+mn-lt"/>
              </a:rPr>
              <a:t>Problems in the area (1 = a very big problem, 4 = not a problem at all)</a:t>
            </a:r>
          </a:p>
          <a:p>
            <a:pPr lvl="2" algn="l">
              <a:defRPr sz="2200">
                <a:solidFill>
                  <a:srgbClr val="53585F"/>
                </a:solidFill>
              </a:defRPr>
            </a:pPr>
            <a:r>
              <a:rPr sz="1600" dirty="0">
                <a:latin typeface="+mn-lt"/>
              </a:rPr>
              <a:t>“Speeding traffic”</a:t>
            </a:r>
          </a:p>
          <a:p>
            <a:pPr lvl="2" algn="l">
              <a:defRPr sz="2200">
                <a:solidFill>
                  <a:srgbClr val="53585F"/>
                </a:solidFill>
              </a:defRPr>
            </a:pPr>
            <a:r>
              <a:rPr sz="1600" dirty="0">
                <a:latin typeface="+mn-lt"/>
              </a:rPr>
              <a:t>“Noisy neighbours or loud parties”</a:t>
            </a:r>
          </a:p>
          <a:p>
            <a:pPr algn="l">
              <a:defRPr sz="2200">
                <a:solidFill>
                  <a:srgbClr val="000000"/>
                </a:solidFill>
              </a:defRPr>
            </a:pPr>
            <a:endParaRPr sz="1600" dirty="0">
              <a:latin typeface="+mn-lt"/>
            </a:endParaRPr>
          </a:p>
          <a:p>
            <a:pPr algn="l">
              <a:defRPr sz="2200">
                <a:solidFill>
                  <a:srgbClr val="000000"/>
                </a:solidFill>
              </a:defRPr>
            </a:pPr>
            <a:r>
              <a:rPr sz="1600" dirty="0">
                <a:latin typeface="+mn-lt"/>
              </a:rPr>
              <a:t>Satisfaction with policing (1= strongly agree, 5 = strongly disagree)</a:t>
            </a:r>
          </a:p>
          <a:p>
            <a:pPr lvl="2" algn="l">
              <a:defRPr sz="2200">
                <a:solidFill>
                  <a:srgbClr val="53585F"/>
                </a:solidFill>
              </a:defRPr>
            </a:pPr>
            <a:r>
              <a:rPr sz="1600" dirty="0">
                <a:latin typeface="+mn-lt"/>
              </a:rPr>
              <a:t>“The police can be relied on to be there when you need them”</a:t>
            </a:r>
          </a:p>
          <a:p>
            <a:pPr lvl="2" algn="l">
              <a:defRPr sz="2200">
                <a:solidFill>
                  <a:srgbClr val="53585F"/>
                </a:solidFill>
              </a:defRPr>
            </a:pPr>
            <a:r>
              <a:rPr sz="1600" dirty="0">
                <a:latin typeface="+mn-lt"/>
              </a:rPr>
              <a:t>“The police are dealing with the things that matter to people in this community”</a:t>
            </a:r>
          </a:p>
          <a:p>
            <a:pPr algn="l">
              <a:defRPr sz="2200">
                <a:solidFill>
                  <a:srgbClr val="000000"/>
                </a:solidFill>
              </a:defRPr>
            </a:pPr>
            <a:endParaRPr sz="1600" dirty="0">
              <a:latin typeface="+mn-lt"/>
            </a:endParaRPr>
          </a:p>
          <a:p>
            <a:pPr algn="l">
              <a:defRPr sz="2200">
                <a:solidFill>
                  <a:srgbClr val="000000"/>
                </a:solidFill>
              </a:defRPr>
            </a:pPr>
            <a:r>
              <a:rPr sz="1600" dirty="0">
                <a:latin typeface="+mn-lt"/>
              </a:rPr>
              <a:t>Awareness of interventions (1 = aware of intervention, 2 = unaware of intervention)</a:t>
            </a:r>
          </a:p>
          <a:p>
            <a:pPr lvl="2" algn="l">
              <a:defRPr sz="2200">
                <a:solidFill>
                  <a:srgbClr val="53585F"/>
                </a:solidFill>
              </a:defRPr>
            </a:pPr>
            <a:r>
              <a:rPr sz="1600" dirty="0">
                <a:latin typeface="+mn-lt"/>
              </a:rPr>
              <a:t>“The distribution of free SmartWater packs and crime deterrent stickers to local residents”</a:t>
            </a:r>
          </a:p>
          <a:p>
            <a:pPr lvl="2" algn="l">
              <a:defRPr sz="2200">
                <a:solidFill>
                  <a:srgbClr val="53585F"/>
                </a:solidFill>
              </a:defRPr>
            </a:pPr>
            <a:r>
              <a:rPr sz="1600" dirty="0">
                <a:latin typeface="+mn-lt"/>
              </a:rPr>
              <a:t>“Signs in the area advertising the ‘We don’t buy crime’ campaign”</a:t>
            </a:r>
          </a:p>
        </p:txBody>
      </p:sp>
      <p:pic>
        <p:nvPicPr>
          <p:cNvPr id="218" name="survey1.png"/>
          <p:cNvPicPr>
            <a:picLocks noChangeAspect="1"/>
          </p:cNvPicPr>
          <p:nvPr/>
        </p:nvPicPr>
        <p:blipFill>
          <a:blip r:embed="rId3">
            <a:extLst/>
          </a:blip>
          <a:stretch>
            <a:fillRect/>
          </a:stretch>
        </p:blipFill>
        <p:spPr>
          <a:xfrm>
            <a:off x="207410" y="289769"/>
            <a:ext cx="1992353" cy="1992353"/>
          </a:xfrm>
          <a:prstGeom prst="rect">
            <a:avLst/>
          </a:prstGeom>
          <a:ln w="12700">
            <a:miter lim="400000"/>
          </a:ln>
        </p:spPr>
      </p:pic>
      <p:sp>
        <p:nvSpPr>
          <p:cNvPr id="219" name="Shape 219"/>
          <p:cNvSpPr/>
          <p:nvPr/>
        </p:nvSpPr>
        <p:spPr>
          <a:xfrm>
            <a:off x="232047" y="2349970"/>
            <a:ext cx="2331736" cy="503023"/>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a:defRPr sz="4400">
                <a:latin typeface="+mj-lt"/>
                <a:ea typeface="+mj-ea"/>
                <a:cs typeface="+mj-cs"/>
                <a:sym typeface="Gill Sans"/>
              </a:defRPr>
            </a:lvl1pPr>
          </a:lstStyle>
          <a:p>
            <a:r>
              <a:rPr sz="2800"/>
              <a:t>Sample items</a:t>
            </a:r>
          </a:p>
        </p:txBody>
      </p:sp>
    </p:spTree>
    <p:extLst>
      <p:ext uri="{BB962C8B-B14F-4D97-AF65-F5344CB8AC3E}">
        <p14:creationId xmlns:p14="http://schemas.microsoft.com/office/powerpoint/2010/main" val="124821173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Shape 223"/>
          <p:cNvSpPr/>
          <p:nvPr/>
        </p:nvSpPr>
        <p:spPr>
          <a:xfrm>
            <a:off x="2550177" y="320001"/>
            <a:ext cx="3928309" cy="503023"/>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a:defRPr sz="4000">
                <a:latin typeface="+mj-lt"/>
                <a:ea typeface="+mj-ea"/>
                <a:cs typeface="+mj-cs"/>
                <a:sym typeface="Gill Sans"/>
              </a:defRPr>
            </a:lvl1pPr>
          </a:lstStyle>
          <a:p>
            <a:r>
              <a:rPr sz="2800" dirty="0">
                <a:latin typeface="+mn-lt"/>
              </a:rPr>
              <a:t>Survey sample across sites</a:t>
            </a:r>
          </a:p>
        </p:txBody>
      </p:sp>
      <p:graphicFrame>
        <p:nvGraphicFramePr>
          <p:cNvPr id="224" name="Table 224"/>
          <p:cNvGraphicFramePr/>
          <p:nvPr>
            <p:extLst>
              <p:ext uri="{D42A27DB-BD31-4B8C-83A1-F6EECF244321}">
                <p14:modId xmlns:p14="http://schemas.microsoft.com/office/powerpoint/2010/main" val="729045288"/>
              </p:ext>
            </p:extLst>
          </p:nvPr>
        </p:nvGraphicFramePr>
        <p:xfrm>
          <a:off x="971601" y="1052736"/>
          <a:ext cx="7092203" cy="4000500"/>
        </p:xfrm>
        <a:graphic>
          <a:graphicData uri="http://schemas.openxmlformats.org/drawingml/2006/table">
            <a:tbl>
              <a:tblPr firstRow="1" firstCol="1"/>
              <a:tblGrid>
                <a:gridCol w="1296591">
                  <a:extLst>
                    <a:ext uri="{9D8B030D-6E8A-4147-A177-3AD203B41FA5}">
                      <a16:colId xmlns:a16="http://schemas.microsoft.com/office/drawing/2014/main" xmlns="" val="20000"/>
                    </a:ext>
                  </a:extLst>
                </a:gridCol>
                <a:gridCol w="1296591">
                  <a:extLst>
                    <a:ext uri="{9D8B030D-6E8A-4147-A177-3AD203B41FA5}">
                      <a16:colId xmlns:a16="http://schemas.microsoft.com/office/drawing/2014/main" xmlns="" val="20001"/>
                    </a:ext>
                  </a:extLst>
                </a:gridCol>
                <a:gridCol w="1296591">
                  <a:extLst>
                    <a:ext uri="{9D8B030D-6E8A-4147-A177-3AD203B41FA5}">
                      <a16:colId xmlns:a16="http://schemas.microsoft.com/office/drawing/2014/main" xmlns="" val="20002"/>
                    </a:ext>
                  </a:extLst>
                </a:gridCol>
                <a:gridCol w="1755314">
                  <a:extLst>
                    <a:ext uri="{9D8B030D-6E8A-4147-A177-3AD203B41FA5}">
                      <a16:colId xmlns:a16="http://schemas.microsoft.com/office/drawing/2014/main" xmlns="" val="20003"/>
                    </a:ext>
                  </a:extLst>
                </a:gridCol>
                <a:gridCol w="1447116">
                  <a:extLst>
                    <a:ext uri="{9D8B030D-6E8A-4147-A177-3AD203B41FA5}">
                      <a16:colId xmlns:a16="http://schemas.microsoft.com/office/drawing/2014/main" xmlns="" val="20004"/>
                    </a:ext>
                  </a:extLst>
                </a:gridCol>
              </a:tblGrid>
              <a:tr h="571500">
                <a:tc>
                  <a:txBody>
                    <a:bodyPr/>
                    <a:lstStyle/>
                    <a:p>
                      <a:pPr algn="ctr" defTabSz="914400">
                        <a:defRPr>
                          <a:solidFill>
                            <a:srgbClr val="000000"/>
                          </a:solidFill>
                        </a:defRPr>
                      </a:pPr>
                      <a:r>
                        <a:rPr sz="2000" dirty="0">
                          <a:solidFill>
                            <a:srgbClr val="FFFFFF"/>
                          </a:solidFill>
                          <a:sym typeface="Helvetica Light"/>
                        </a:rPr>
                        <a:t>Site</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defTabSz="914400">
                        <a:defRPr>
                          <a:solidFill>
                            <a:srgbClr val="000000"/>
                          </a:solidFill>
                        </a:defRPr>
                      </a:pPr>
                      <a:r>
                        <a:rPr sz="2000" dirty="0">
                          <a:solidFill>
                            <a:srgbClr val="FFFFFF"/>
                          </a:solidFill>
                          <a:sym typeface="Helvetica Light"/>
                        </a:rPr>
                        <a:t>Women</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defTabSz="914400">
                        <a:defRPr>
                          <a:solidFill>
                            <a:srgbClr val="000000"/>
                          </a:solidFill>
                        </a:defRPr>
                      </a:pPr>
                      <a:r>
                        <a:rPr sz="2000" dirty="0">
                          <a:solidFill>
                            <a:srgbClr val="FFFFFF"/>
                          </a:solidFill>
                          <a:sym typeface="Helvetica Light"/>
                        </a:rPr>
                        <a:t>Men</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defTabSz="914400">
                        <a:defRPr>
                          <a:solidFill>
                            <a:srgbClr val="000000"/>
                          </a:solidFill>
                        </a:defRPr>
                      </a:pPr>
                      <a:r>
                        <a:rPr sz="2000" dirty="0">
                          <a:solidFill>
                            <a:srgbClr val="FFFFFF"/>
                          </a:solidFill>
                          <a:sym typeface="Helvetica Light"/>
                        </a:rPr>
                        <a:t>Unreported</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defTabSz="914400">
                        <a:defRPr>
                          <a:solidFill>
                            <a:srgbClr val="000000"/>
                          </a:solidFill>
                        </a:defRPr>
                      </a:pPr>
                      <a:r>
                        <a:rPr sz="2000" dirty="0">
                          <a:solidFill>
                            <a:srgbClr val="FFFFFF"/>
                          </a:solidFill>
                          <a:sym typeface="Helvetica Light"/>
                        </a:rPr>
                        <a:t>TOTAL</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xmlns="" val="10000"/>
                  </a:ext>
                </a:extLst>
              </a:tr>
              <a:tr h="571500">
                <a:tc>
                  <a:txBody>
                    <a:bodyPr/>
                    <a:lstStyle/>
                    <a:p>
                      <a:pPr algn="ctr" defTabSz="914400">
                        <a:defRPr>
                          <a:solidFill>
                            <a:srgbClr val="000000"/>
                          </a:solidFill>
                        </a:defRPr>
                      </a:pPr>
                      <a:r>
                        <a:rPr sz="2000" dirty="0">
                          <a:solidFill>
                            <a:srgbClr val="FFFFFF"/>
                          </a:solidFill>
                          <a:sym typeface="Helvetica Light"/>
                        </a:rPr>
                        <a:t>E</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defTabSz="914400">
                        <a:defRPr>
                          <a:solidFill>
                            <a:srgbClr val="000000"/>
                          </a:solidFill>
                        </a:defRPr>
                      </a:pPr>
                      <a:r>
                        <a:rPr sz="2000" dirty="0">
                          <a:solidFill>
                            <a:srgbClr val="0070C0"/>
                          </a:solidFill>
                          <a:sym typeface="Helvetica Light"/>
                        </a:rPr>
                        <a:t>164</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94</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38</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296</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extLst>
                  <a:ext uri="{0D108BD9-81ED-4DB2-BD59-A6C34878D82A}">
                    <a16:rowId xmlns:a16="http://schemas.microsoft.com/office/drawing/2014/main" xmlns="" val="10001"/>
                  </a:ext>
                </a:extLst>
              </a:tr>
              <a:tr h="571500">
                <a:tc>
                  <a:txBody>
                    <a:bodyPr/>
                    <a:lstStyle/>
                    <a:p>
                      <a:pPr algn="ctr" defTabSz="914400">
                        <a:defRPr>
                          <a:solidFill>
                            <a:srgbClr val="000000"/>
                          </a:solidFill>
                        </a:defRPr>
                      </a:pPr>
                      <a:r>
                        <a:rPr sz="2000" dirty="0">
                          <a:solidFill>
                            <a:srgbClr val="FFFFFF"/>
                          </a:solidFill>
                          <a:sym typeface="Helvetica Light"/>
                        </a:rPr>
                        <a:t>A</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defTabSz="914400">
                        <a:defRPr>
                          <a:solidFill>
                            <a:srgbClr val="000000"/>
                          </a:solidFill>
                        </a:defRPr>
                      </a:pPr>
                      <a:r>
                        <a:rPr sz="2000">
                          <a:solidFill>
                            <a:srgbClr val="0070C0"/>
                          </a:solidFill>
                          <a:sym typeface="Helvetica Light"/>
                        </a:rPr>
                        <a:t>155</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137</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49</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341</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extLst>
                  <a:ext uri="{0D108BD9-81ED-4DB2-BD59-A6C34878D82A}">
                    <a16:rowId xmlns:a16="http://schemas.microsoft.com/office/drawing/2014/main" xmlns="" val="10002"/>
                  </a:ext>
                </a:extLst>
              </a:tr>
              <a:tr h="571500">
                <a:tc>
                  <a:txBody>
                    <a:bodyPr/>
                    <a:lstStyle/>
                    <a:p>
                      <a:pPr algn="ctr" defTabSz="914400">
                        <a:defRPr>
                          <a:solidFill>
                            <a:srgbClr val="000000"/>
                          </a:solidFill>
                        </a:defRPr>
                      </a:pPr>
                      <a:r>
                        <a:rPr sz="2000" dirty="0">
                          <a:solidFill>
                            <a:srgbClr val="FFFFFF"/>
                          </a:solidFill>
                          <a:sym typeface="Helvetica Light"/>
                        </a:rPr>
                        <a:t>C</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defTabSz="914400">
                        <a:defRPr>
                          <a:solidFill>
                            <a:srgbClr val="000000"/>
                          </a:solidFill>
                        </a:defRPr>
                      </a:pPr>
                      <a:r>
                        <a:rPr sz="2000" dirty="0">
                          <a:solidFill>
                            <a:srgbClr val="0070C0"/>
                          </a:solidFill>
                          <a:sym typeface="Helvetica Light"/>
                        </a:rPr>
                        <a:t>279</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146</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39</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464</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extLst>
                  <a:ext uri="{0D108BD9-81ED-4DB2-BD59-A6C34878D82A}">
                    <a16:rowId xmlns:a16="http://schemas.microsoft.com/office/drawing/2014/main" xmlns="" val="10003"/>
                  </a:ext>
                </a:extLst>
              </a:tr>
              <a:tr h="571500">
                <a:tc>
                  <a:txBody>
                    <a:bodyPr/>
                    <a:lstStyle/>
                    <a:p>
                      <a:pPr algn="ctr" defTabSz="914400">
                        <a:defRPr>
                          <a:solidFill>
                            <a:srgbClr val="000000"/>
                          </a:solidFill>
                        </a:defRPr>
                      </a:pPr>
                      <a:r>
                        <a:rPr sz="2000" dirty="0">
                          <a:solidFill>
                            <a:srgbClr val="FFFFFF"/>
                          </a:solidFill>
                          <a:sym typeface="Helvetica Light"/>
                        </a:rPr>
                        <a:t>D</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defTabSz="914400">
                        <a:defRPr>
                          <a:solidFill>
                            <a:srgbClr val="000000"/>
                          </a:solidFill>
                        </a:defRPr>
                      </a:pPr>
                      <a:r>
                        <a:rPr sz="2000">
                          <a:solidFill>
                            <a:srgbClr val="0070C0"/>
                          </a:solidFill>
                          <a:sym typeface="Helvetica Light"/>
                        </a:rPr>
                        <a:t>156</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88</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25</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269</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extLst>
                  <a:ext uri="{0D108BD9-81ED-4DB2-BD59-A6C34878D82A}">
                    <a16:rowId xmlns:a16="http://schemas.microsoft.com/office/drawing/2014/main" xmlns="" val="10004"/>
                  </a:ext>
                </a:extLst>
              </a:tr>
              <a:tr h="571500">
                <a:tc>
                  <a:txBody>
                    <a:bodyPr/>
                    <a:lstStyle/>
                    <a:p>
                      <a:pPr algn="ctr" defTabSz="914400">
                        <a:defRPr>
                          <a:solidFill>
                            <a:srgbClr val="000000"/>
                          </a:solidFill>
                        </a:defRPr>
                      </a:pPr>
                      <a:r>
                        <a:rPr sz="2000" dirty="0">
                          <a:solidFill>
                            <a:srgbClr val="FFFFFF"/>
                          </a:solidFill>
                          <a:sym typeface="Helvetica Light"/>
                        </a:rPr>
                        <a:t>B</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defTabSz="914400">
                        <a:defRPr>
                          <a:solidFill>
                            <a:srgbClr val="000000"/>
                          </a:solidFill>
                        </a:defRPr>
                      </a:pPr>
                      <a:r>
                        <a:rPr sz="2000" dirty="0">
                          <a:solidFill>
                            <a:srgbClr val="0070C0"/>
                          </a:solidFill>
                          <a:sym typeface="Helvetica Light"/>
                        </a:rPr>
                        <a:t>169</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111</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16</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296</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extLst>
                  <a:ext uri="{0D108BD9-81ED-4DB2-BD59-A6C34878D82A}">
                    <a16:rowId xmlns:a16="http://schemas.microsoft.com/office/drawing/2014/main" xmlns="" val="10005"/>
                  </a:ext>
                </a:extLst>
              </a:tr>
              <a:tr h="571500">
                <a:tc>
                  <a:txBody>
                    <a:bodyPr/>
                    <a:lstStyle/>
                    <a:p>
                      <a:pPr algn="ctr" defTabSz="914400">
                        <a:defRPr>
                          <a:solidFill>
                            <a:srgbClr val="000000"/>
                          </a:solidFill>
                        </a:defRPr>
                      </a:pPr>
                      <a:r>
                        <a:rPr sz="2000" dirty="0">
                          <a:solidFill>
                            <a:srgbClr val="FFFFFF"/>
                          </a:solidFill>
                          <a:sym typeface="Helvetica Light"/>
                        </a:rPr>
                        <a:t>TOTAL</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defTabSz="914400">
                        <a:defRPr>
                          <a:solidFill>
                            <a:srgbClr val="000000"/>
                          </a:solidFill>
                        </a:defRPr>
                      </a:pPr>
                      <a:r>
                        <a:rPr sz="2000">
                          <a:solidFill>
                            <a:srgbClr val="0070C0"/>
                          </a:solidFill>
                          <a:sym typeface="Helvetica Light"/>
                        </a:rPr>
                        <a:t>923</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tc>
                  <a:txBody>
                    <a:bodyPr/>
                    <a:lstStyle/>
                    <a:p>
                      <a:pPr algn="ctr" defTabSz="914400">
                        <a:defRPr>
                          <a:solidFill>
                            <a:srgbClr val="000000"/>
                          </a:solidFill>
                        </a:defRPr>
                      </a:pPr>
                      <a:r>
                        <a:rPr sz="2000">
                          <a:solidFill>
                            <a:srgbClr val="0070C0"/>
                          </a:solidFill>
                          <a:sym typeface="Helvetica Light"/>
                        </a:rPr>
                        <a:t>576</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tc>
                  <a:txBody>
                    <a:bodyPr/>
                    <a:lstStyle/>
                    <a:p>
                      <a:pPr algn="ctr" defTabSz="914400">
                        <a:defRPr>
                          <a:solidFill>
                            <a:srgbClr val="000000"/>
                          </a:solidFill>
                        </a:defRPr>
                      </a:pPr>
                      <a:r>
                        <a:rPr sz="2000">
                          <a:solidFill>
                            <a:srgbClr val="0070C0"/>
                          </a:solidFill>
                          <a:sym typeface="Helvetica Light"/>
                        </a:rPr>
                        <a:t>167</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tc>
                  <a:txBody>
                    <a:bodyPr/>
                    <a:lstStyle/>
                    <a:p>
                      <a:pPr algn="ctr" defTabSz="914400">
                        <a:defRPr>
                          <a:solidFill>
                            <a:srgbClr val="000000"/>
                          </a:solidFill>
                        </a:defRPr>
                      </a:pPr>
                      <a:r>
                        <a:rPr sz="2000" dirty="0">
                          <a:solidFill>
                            <a:srgbClr val="0070C0"/>
                          </a:solidFill>
                          <a:sym typeface="Helvetica Light"/>
                        </a:rPr>
                        <a:t>1666</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extLst>
                  <a:ext uri="{0D108BD9-81ED-4DB2-BD59-A6C34878D82A}">
                    <a16:rowId xmlns:a16="http://schemas.microsoft.com/office/drawing/2014/main" xmlns="" val="10006"/>
                  </a:ext>
                </a:extLst>
              </a:tr>
            </a:tbl>
          </a:graphicData>
        </a:graphic>
      </p:graphicFrame>
      <p:grpSp>
        <p:nvGrpSpPr>
          <p:cNvPr id="229" name="Group 229"/>
          <p:cNvGrpSpPr/>
          <p:nvPr/>
        </p:nvGrpSpPr>
        <p:grpSpPr>
          <a:xfrm>
            <a:off x="1109718" y="2348886"/>
            <a:ext cx="288310" cy="1952347"/>
            <a:chOff x="0" y="0"/>
            <a:chExt cx="410039" cy="2776670"/>
          </a:xfrm>
        </p:grpSpPr>
        <p:pic>
          <p:nvPicPr>
            <p:cNvPr id="225" name="SmartWaterLogo.gif"/>
            <p:cNvPicPr>
              <a:picLocks noChangeAspect="1"/>
            </p:cNvPicPr>
            <p:nvPr/>
          </p:nvPicPr>
          <p:blipFill>
            <a:blip r:embed="rId3">
              <a:extLst/>
            </a:blip>
            <a:stretch>
              <a:fillRect/>
            </a:stretch>
          </p:blipFill>
          <p:spPr>
            <a:xfrm>
              <a:off x="0" y="0"/>
              <a:ext cx="410040" cy="301437"/>
            </a:xfrm>
            <a:prstGeom prst="rect">
              <a:avLst/>
            </a:prstGeom>
            <a:ln w="12700" cap="flat">
              <a:noFill/>
              <a:miter lim="400000"/>
            </a:ln>
            <a:effectLst/>
          </p:spPr>
        </p:pic>
        <p:pic>
          <p:nvPicPr>
            <p:cNvPr id="226" name="SmartWaterLogo.gif"/>
            <p:cNvPicPr>
              <a:picLocks noChangeAspect="1"/>
            </p:cNvPicPr>
            <p:nvPr/>
          </p:nvPicPr>
          <p:blipFill>
            <a:blip r:embed="rId3">
              <a:extLst/>
            </a:blip>
            <a:stretch>
              <a:fillRect/>
            </a:stretch>
          </p:blipFill>
          <p:spPr>
            <a:xfrm>
              <a:off x="0" y="2475233"/>
              <a:ext cx="410040" cy="301438"/>
            </a:xfrm>
            <a:prstGeom prst="rect">
              <a:avLst/>
            </a:prstGeom>
            <a:ln w="12700" cap="flat">
              <a:noFill/>
              <a:miter lim="400000"/>
            </a:ln>
            <a:effectLst/>
          </p:spPr>
        </p:pic>
        <p:pic>
          <p:nvPicPr>
            <p:cNvPr id="227" name="SmartWaterLogo.gif"/>
            <p:cNvPicPr>
              <a:picLocks noChangeAspect="1"/>
            </p:cNvPicPr>
            <p:nvPr/>
          </p:nvPicPr>
          <p:blipFill>
            <a:blip r:embed="rId3">
              <a:extLst/>
            </a:blip>
            <a:stretch>
              <a:fillRect/>
            </a:stretch>
          </p:blipFill>
          <p:spPr>
            <a:xfrm>
              <a:off x="0" y="822238"/>
              <a:ext cx="410040" cy="301437"/>
            </a:xfrm>
            <a:prstGeom prst="rect">
              <a:avLst/>
            </a:prstGeom>
            <a:ln w="12700" cap="flat">
              <a:noFill/>
              <a:miter lim="400000"/>
            </a:ln>
            <a:effectLst/>
          </p:spPr>
        </p:pic>
        <p:pic>
          <p:nvPicPr>
            <p:cNvPr id="228" name="WDBC_Logo_ORIGINAL_COL_(hi_res).jpg"/>
            <p:cNvPicPr>
              <a:picLocks noChangeAspect="1"/>
            </p:cNvPicPr>
            <p:nvPr/>
          </p:nvPicPr>
          <p:blipFill>
            <a:blip r:embed="rId4">
              <a:extLst/>
            </a:blip>
            <a:stretch>
              <a:fillRect/>
            </a:stretch>
          </p:blipFill>
          <p:spPr>
            <a:xfrm>
              <a:off x="0" y="1644476"/>
              <a:ext cx="410040" cy="347644"/>
            </a:xfrm>
            <a:prstGeom prst="rect">
              <a:avLst/>
            </a:prstGeom>
            <a:ln w="12700" cap="flat">
              <a:noFill/>
              <a:miter lim="400000"/>
            </a:ln>
            <a:effectLst/>
          </p:spPr>
        </p:pic>
      </p:grpSp>
      <p:sp>
        <p:nvSpPr>
          <p:cNvPr id="230" name="Shape 230"/>
          <p:cNvSpPr/>
          <p:nvPr/>
        </p:nvSpPr>
        <p:spPr>
          <a:xfrm>
            <a:off x="1134208" y="5392931"/>
            <a:ext cx="6247241" cy="34913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a:defRPr sz="2000"/>
            </a:lvl1pPr>
          </a:lstStyle>
          <a:p>
            <a:r>
              <a:rPr sz="1800" dirty="0">
                <a:latin typeface="+mn-lt"/>
              </a:rPr>
              <a:t>~330 respondents in each site. Overall, at least 55% were women.</a:t>
            </a:r>
          </a:p>
        </p:txBody>
      </p:sp>
    </p:spTree>
    <p:extLst>
      <p:ext uri="{BB962C8B-B14F-4D97-AF65-F5344CB8AC3E}">
        <p14:creationId xmlns:p14="http://schemas.microsoft.com/office/powerpoint/2010/main" val="36480409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Shape 234"/>
          <p:cNvSpPr/>
          <p:nvPr/>
        </p:nvSpPr>
        <p:spPr>
          <a:xfrm>
            <a:off x="1142800" y="404670"/>
            <a:ext cx="6858401" cy="504883"/>
          </a:xfrm>
          <a:prstGeom prst="rect">
            <a:avLst/>
          </a:prstGeom>
          <a:ln w="12700">
            <a:miter lim="400000"/>
          </a:ln>
          <a:extLst>
            <a:ext uri="{C572A759-6A51-4108-AA02-DFA0A04FC94B}">
              <ma14:wrappingTextBoxFlag xmlns:ma14="http://schemas.microsoft.com/office/mac/drawingml/2011/main" val="1"/>
            </a:ext>
          </a:extLst>
        </p:spPr>
        <p:txBody>
          <a:bodyPr wrap="square" lIns="35719" tIns="35719" rIns="35719" bIns="35719" anchor="ctr">
            <a:spAutoFit/>
          </a:bodyPr>
          <a:lstStyle>
            <a:lvl1pPr>
              <a:defRPr sz="4000">
                <a:latin typeface="+mj-lt"/>
                <a:ea typeface="+mj-ea"/>
                <a:cs typeface="+mj-cs"/>
                <a:sym typeface="Gill Sans"/>
              </a:defRPr>
            </a:lvl1pPr>
          </a:lstStyle>
          <a:p>
            <a:r>
              <a:rPr sz="2800" dirty="0">
                <a:latin typeface="+mn-lt"/>
              </a:rPr>
              <a:t>Distribution (%) of people across sites by age</a:t>
            </a:r>
          </a:p>
        </p:txBody>
      </p:sp>
      <p:graphicFrame>
        <p:nvGraphicFramePr>
          <p:cNvPr id="235" name="Table 235"/>
          <p:cNvGraphicFramePr/>
          <p:nvPr>
            <p:extLst>
              <p:ext uri="{D42A27DB-BD31-4B8C-83A1-F6EECF244321}">
                <p14:modId xmlns:p14="http://schemas.microsoft.com/office/powerpoint/2010/main" val="1134536589"/>
              </p:ext>
            </p:extLst>
          </p:nvPr>
        </p:nvGraphicFramePr>
        <p:xfrm>
          <a:off x="1016681" y="1206021"/>
          <a:ext cx="7110637" cy="4000500"/>
        </p:xfrm>
        <a:graphic>
          <a:graphicData uri="http://schemas.openxmlformats.org/drawingml/2006/table">
            <a:tbl>
              <a:tblPr firstRow="1" firstCol="1"/>
              <a:tblGrid>
                <a:gridCol w="914426">
                  <a:extLst>
                    <a:ext uri="{9D8B030D-6E8A-4147-A177-3AD203B41FA5}">
                      <a16:colId xmlns:a16="http://schemas.microsoft.com/office/drawing/2014/main" xmlns="" val="20000"/>
                    </a:ext>
                  </a:extLst>
                </a:gridCol>
                <a:gridCol w="718783">
                  <a:extLst>
                    <a:ext uri="{9D8B030D-6E8A-4147-A177-3AD203B41FA5}">
                      <a16:colId xmlns:a16="http://schemas.microsoft.com/office/drawing/2014/main" xmlns="" val="20001"/>
                    </a:ext>
                  </a:extLst>
                </a:gridCol>
                <a:gridCol w="718783">
                  <a:extLst>
                    <a:ext uri="{9D8B030D-6E8A-4147-A177-3AD203B41FA5}">
                      <a16:colId xmlns:a16="http://schemas.microsoft.com/office/drawing/2014/main" xmlns="" val="20002"/>
                    </a:ext>
                  </a:extLst>
                </a:gridCol>
                <a:gridCol w="718783">
                  <a:extLst>
                    <a:ext uri="{9D8B030D-6E8A-4147-A177-3AD203B41FA5}">
                      <a16:colId xmlns:a16="http://schemas.microsoft.com/office/drawing/2014/main" xmlns="" val="20003"/>
                    </a:ext>
                  </a:extLst>
                </a:gridCol>
                <a:gridCol w="718783">
                  <a:extLst>
                    <a:ext uri="{9D8B030D-6E8A-4147-A177-3AD203B41FA5}">
                      <a16:colId xmlns:a16="http://schemas.microsoft.com/office/drawing/2014/main" xmlns="" val="20004"/>
                    </a:ext>
                  </a:extLst>
                </a:gridCol>
                <a:gridCol w="718783">
                  <a:extLst>
                    <a:ext uri="{9D8B030D-6E8A-4147-A177-3AD203B41FA5}">
                      <a16:colId xmlns:a16="http://schemas.microsoft.com/office/drawing/2014/main" xmlns="" val="20005"/>
                    </a:ext>
                  </a:extLst>
                </a:gridCol>
                <a:gridCol w="718783">
                  <a:extLst>
                    <a:ext uri="{9D8B030D-6E8A-4147-A177-3AD203B41FA5}">
                      <a16:colId xmlns:a16="http://schemas.microsoft.com/office/drawing/2014/main" xmlns="" val="20006"/>
                    </a:ext>
                  </a:extLst>
                </a:gridCol>
                <a:gridCol w="718783">
                  <a:extLst>
                    <a:ext uri="{9D8B030D-6E8A-4147-A177-3AD203B41FA5}">
                      <a16:colId xmlns:a16="http://schemas.microsoft.com/office/drawing/2014/main" xmlns="" val="20007"/>
                    </a:ext>
                  </a:extLst>
                </a:gridCol>
                <a:gridCol w="1164730">
                  <a:extLst>
                    <a:ext uri="{9D8B030D-6E8A-4147-A177-3AD203B41FA5}">
                      <a16:colId xmlns:a16="http://schemas.microsoft.com/office/drawing/2014/main" xmlns="" val="20008"/>
                    </a:ext>
                  </a:extLst>
                </a:gridCol>
              </a:tblGrid>
              <a:tr h="571500">
                <a:tc>
                  <a:txBody>
                    <a:bodyPr/>
                    <a:lstStyle/>
                    <a:p>
                      <a:pPr algn="ctr" defTabSz="914400">
                        <a:defRPr>
                          <a:solidFill>
                            <a:srgbClr val="000000"/>
                          </a:solidFill>
                        </a:defRPr>
                      </a:pPr>
                      <a:r>
                        <a:rPr sz="2000" dirty="0">
                          <a:solidFill>
                            <a:srgbClr val="FFFFFF"/>
                          </a:solidFill>
                          <a:sym typeface="Helvetica Light"/>
                        </a:rPr>
                        <a:t>Site</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defTabSz="914400">
                        <a:defRPr>
                          <a:solidFill>
                            <a:srgbClr val="000000"/>
                          </a:solidFill>
                        </a:defRPr>
                      </a:pPr>
                      <a:r>
                        <a:rPr sz="2000" dirty="0">
                          <a:solidFill>
                            <a:srgbClr val="FFFFFF"/>
                          </a:solidFill>
                          <a:sym typeface="Helvetica Light"/>
                        </a:rPr>
                        <a:t>&lt;30</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defTabSz="914400">
                        <a:defRPr>
                          <a:solidFill>
                            <a:srgbClr val="000000"/>
                          </a:solidFill>
                        </a:defRPr>
                      </a:pPr>
                      <a:r>
                        <a:rPr sz="2000" dirty="0">
                          <a:solidFill>
                            <a:srgbClr val="FFFFFF"/>
                          </a:solidFill>
                          <a:sym typeface="Helvetica Light"/>
                        </a:rPr>
                        <a:t>30s</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defTabSz="914400">
                        <a:defRPr>
                          <a:solidFill>
                            <a:srgbClr val="000000"/>
                          </a:solidFill>
                        </a:defRPr>
                      </a:pPr>
                      <a:r>
                        <a:rPr sz="2000" dirty="0">
                          <a:solidFill>
                            <a:srgbClr val="FFFFFF"/>
                          </a:solidFill>
                          <a:sym typeface="Helvetica Light"/>
                        </a:rPr>
                        <a:t>40s</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defTabSz="914400">
                        <a:defRPr>
                          <a:solidFill>
                            <a:srgbClr val="000000"/>
                          </a:solidFill>
                        </a:defRPr>
                      </a:pPr>
                      <a:r>
                        <a:rPr sz="2000" dirty="0">
                          <a:solidFill>
                            <a:srgbClr val="FFFFFF"/>
                          </a:solidFill>
                          <a:sym typeface="Helvetica Light"/>
                        </a:rPr>
                        <a:t>50s</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defTabSz="914400">
                        <a:defRPr>
                          <a:solidFill>
                            <a:srgbClr val="000000"/>
                          </a:solidFill>
                        </a:defRPr>
                      </a:pPr>
                      <a:r>
                        <a:rPr sz="2000" dirty="0">
                          <a:solidFill>
                            <a:srgbClr val="FFFFFF"/>
                          </a:solidFill>
                          <a:sym typeface="Helvetica Light"/>
                        </a:rPr>
                        <a:t>60s</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defTabSz="914400">
                        <a:defRPr>
                          <a:solidFill>
                            <a:srgbClr val="000000"/>
                          </a:solidFill>
                        </a:defRPr>
                      </a:pPr>
                      <a:r>
                        <a:rPr sz="2000" dirty="0">
                          <a:solidFill>
                            <a:srgbClr val="FFFFFF"/>
                          </a:solidFill>
                          <a:sym typeface="Helvetica Light"/>
                        </a:rPr>
                        <a:t>70s</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defTabSz="914400">
                        <a:defRPr>
                          <a:solidFill>
                            <a:srgbClr val="000000"/>
                          </a:solidFill>
                        </a:defRPr>
                      </a:pPr>
                      <a:r>
                        <a:rPr sz="2000" dirty="0">
                          <a:solidFill>
                            <a:srgbClr val="FFFFFF"/>
                          </a:solidFill>
                          <a:sym typeface="Helvetica Light"/>
                        </a:rPr>
                        <a:t>80+</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defTabSz="914400">
                        <a:defRPr>
                          <a:solidFill>
                            <a:srgbClr val="000000"/>
                          </a:solidFill>
                        </a:defRPr>
                      </a:pPr>
                      <a:r>
                        <a:rPr sz="2000" dirty="0">
                          <a:solidFill>
                            <a:srgbClr val="FFFFFF"/>
                          </a:solidFill>
                          <a:sym typeface="Helvetica Light"/>
                        </a:rPr>
                        <a:t>TOTAL</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xmlns="" val="10000"/>
                  </a:ext>
                </a:extLst>
              </a:tr>
              <a:tr h="571500">
                <a:tc>
                  <a:txBody>
                    <a:bodyPr/>
                    <a:lstStyle/>
                    <a:p>
                      <a:pPr algn="ctr" defTabSz="914400">
                        <a:defRPr>
                          <a:solidFill>
                            <a:srgbClr val="000000"/>
                          </a:solidFill>
                        </a:defRPr>
                      </a:pPr>
                      <a:r>
                        <a:rPr sz="2000" dirty="0">
                          <a:solidFill>
                            <a:srgbClr val="FFFFFF"/>
                          </a:solidFill>
                          <a:sym typeface="Helvetica Light"/>
                        </a:rPr>
                        <a:t>E</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defTabSz="914400">
                        <a:defRPr>
                          <a:solidFill>
                            <a:srgbClr val="000000"/>
                          </a:solidFill>
                        </a:defRPr>
                      </a:pPr>
                      <a:r>
                        <a:rPr sz="2000" dirty="0">
                          <a:solidFill>
                            <a:srgbClr val="0070C0"/>
                          </a:solidFill>
                          <a:sym typeface="Helvetica Light"/>
                        </a:rPr>
                        <a:t>12</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16</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14</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15</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29</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12</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3</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100</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extLst>
                  <a:ext uri="{0D108BD9-81ED-4DB2-BD59-A6C34878D82A}">
                    <a16:rowId xmlns:a16="http://schemas.microsoft.com/office/drawing/2014/main" xmlns="" val="10001"/>
                  </a:ext>
                </a:extLst>
              </a:tr>
              <a:tr h="571500">
                <a:tc>
                  <a:txBody>
                    <a:bodyPr/>
                    <a:lstStyle/>
                    <a:p>
                      <a:pPr algn="ctr" defTabSz="914400">
                        <a:defRPr>
                          <a:solidFill>
                            <a:srgbClr val="000000"/>
                          </a:solidFill>
                        </a:defRPr>
                      </a:pPr>
                      <a:r>
                        <a:rPr sz="2000" dirty="0">
                          <a:solidFill>
                            <a:srgbClr val="FFFFFF"/>
                          </a:solidFill>
                          <a:sym typeface="Helvetica Light"/>
                        </a:rPr>
                        <a:t>A</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defTabSz="914400">
                        <a:defRPr>
                          <a:solidFill>
                            <a:srgbClr val="000000"/>
                          </a:solidFill>
                        </a:defRPr>
                      </a:pPr>
                      <a:r>
                        <a:rPr sz="2000">
                          <a:solidFill>
                            <a:srgbClr val="0070C0"/>
                          </a:solidFill>
                          <a:sym typeface="Helvetica Light"/>
                        </a:rPr>
                        <a:t>9</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12</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10</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14</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23</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23</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9</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100</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extLst>
                  <a:ext uri="{0D108BD9-81ED-4DB2-BD59-A6C34878D82A}">
                    <a16:rowId xmlns:a16="http://schemas.microsoft.com/office/drawing/2014/main" xmlns="" val="10002"/>
                  </a:ext>
                </a:extLst>
              </a:tr>
              <a:tr h="571500">
                <a:tc>
                  <a:txBody>
                    <a:bodyPr/>
                    <a:lstStyle/>
                    <a:p>
                      <a:pPr algn="ctr" defTabSz="914400">
                        <a:defRPr>
                          <a:solidFill>
                            <a:srgbClr val="000000"/>
                          </a:solidFill>
                        </a:defRPr>
                      </a:pPr>
                      <a:r>
                        <a:rPr sz="2000" dirty="0">
                          <a:solidFill>
                            <a:srgbClr val="FFFFFF"/>
                          </a:solidFill>
                          <a:sym typeface="Helvetica Light"/>
                        </a:rPr>
                        <a:t>C</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defTabSz="914400">
                        <a:defRPr>
                          <a:solidFill>
                            <a:srgbClr val="000000"/>
                          </a:solidFill>
                        </a:defRPr>
                      </a:pPr>
                      <a:r>
                        <a:rPr sz="2000">
                          <a:solidFill>
                            <a:srgbClr val="0070C0"/>
                          </a:solidFill>
                          <a:sym typeface="Helvetica Light"/>
                        </a:rPr>
                        <a:t>4</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7</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15</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19</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33</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15</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7</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100</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extLst>
                  <a:ext uri="{0D108BD9-81ED-4DB2-BD59-A6C34878D82A}">
                    <a16:rowId xmlns:a16="http://schemas.microsoft.com/office/drawing/2014/main" xmlns="" val="10003"/>
                  </a:ext>
                </a:extLst>
              </a:tr>
              <a:tr h="571500">
                <a:tc>
                  <a:txBody>
                    <a:bodyPr/>
                    <a:lstStyle/>
                    <a:p>
                      <a:pPr algn="ctr" defTabSz="914400">
                        <a:defRPr>
                          <a:solidFill>
                            <a:srgbClr val="000000"/>
                          </a:solidFill>
                        </a:defRPr>
                      </a:pPr>
                      <a:r>
                        <a:rPr sz="2000" dirty="0">
                          <a:solidFill>
                            <a:srgbClr val="FFFFFF"/>
                          </a:solidFill>
                          <a:sym typeface="Helvetica Light"/>
                        </a:rPr>
                        <a:t>D</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defTabSz="914400">
                        <a:defRPr>
                          <a:solidFill>
                            <a:srgbClr val="000000"/>
                          </a:solidFill>
                        </a:defRPr>
                      </a:pPr>
                      <a:r>
                        <a:rPr sz="2000">
                          <a:solidFill>
                            <a:srgbClr val="0070C0"/>
                          </a:solidFill>
                          <a:sym typeface="Helvetica Light"/>
                        </a:rPr>
                        <a:t>8</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11</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16</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23</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24</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13</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4</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100</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extLst>
                  <a:ext uri="{0D108BD9-81ED-4DB2-BD59-A6C34878D82A}">
                    <a16:rowId xmlns:a16="http://schemas.microsoft.com/office/drawing/2014/main" xmlns="" val="10004"/>
                  </a:ext>
                </a:extLst>
              </a:tr>
              <a:tr h="571500">
                <a:tc>
                  <a:txBody>
                    <a:bodyPr/>
                    <a:lstStyle/>
                    <a:p>
                      <a:pPr algn="ctr" defTabSz="914400">
                        <a:defRPr>
                          <a:solidFill>
                            <a:srgbClr val="000000"/>
                          </a:solidFill>
                        </a:defRPr>
                      </a:pPr>
                      <a:r>
                        <a:rPr sz="2000" dirty="0">
                          <a:solidFill>
                            <a:srgbClr val="FFFFFF"/>
                          </a:solidFill>
                          <a:sym typeface="Helvetica Light"/>
                        </a:rPr>
                        <a:t>B</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defTabSz="914400">
                        <a:defRPr>
                          <a:solidFill>
                            <a:srgbClr val="000000"/>
                          </a:solidFill>
                        </a:defRPr>
                      </a:pPr>
                      <a:r>
                        <a:rPr sz="2000">
                          <a:solidFill>
                            <a:srgbClr val="0070C0"/>
                          </a:solidFill>
                          <a:sym typeface="Helvetica Light"/>
                        </a:rPr>
                        <a:t>9</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11</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11</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16</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27</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a:solidFill>
                            <a:srgbClr val="0070C0"/>
                          </a:solidFill>
                          <a:sym typeface="Helvetica Light"/>
                        </a:rPr>
                        <a:t>19</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6</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defTabSz="914400">
                        <a:defRPr>
                          <a:solidFill>
                            <a:srgbClr val="000000"/>
                          </a:solidFill>
                        </a:defRPr>
                      </a:pPr>
                      <a:r>
                        <a:rPr sz="2000" dirty="0">
                          <a:solidFill>
                            <a:srgbClr val="0070C0"/>
                          </a:solidFill>
                          <a:sym typeface="Helvetica Light"/>
                        </a:rPr>
                        <a:t>100</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extLst>
                  <a:ext uri="{0D108BD9-81ED-4DB2-BD59-A6C34878D82A}">
                    <a16:rowId xmlns:a16="http://schemas.microsoft.com/office/drawing/2014/main" xmlns="" val="10005"/>
                  </a:ext>
                </a:extLst>
              </a:tr>
              <a:tr h="571500">
                <a:tc>
                  <a:txBody>
                    <a:bodyPr/>
                    <a:lstStyle/>
                    <a:p>
                      <a:pPr algn="ctr" defTabSz="914400">
                        <a:defRPr>
                          <a:solidFill>
                            <a:srgbClr val="000000"/>
                          </a:solidFill>
                        </a:defRPr>
                      </a:pPr>
                      <a:r>
                        <a:rPr sz="2000" dirty="0">
                          <a:solidFill>
                            <a:srgbClr val="FFFFFF"/>
                          </a:solidFill>
                          <a:sym typeface="Helvetica Light"/>
                        </a:rPr>
                        <a:t>TOTAL</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defTabSz="914400">
                        <a:defRPr>
                          <a:solidFill>
                            <a:srgbClr val="000000"/>
                          </a:solidFill>
                        </a:defRPr>
                      </a:pPr>
                      <a:r>
                        <a:rPr sz="2000">
                          <a:solidFill>
                            <a:srgbClr val="0070C0"/>
                          </a:solidFill>
                          <a:sym typeface="Helvetica Light"/>
                        </a:rPr>
                        <a:t>8</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tc>
                  <a:txBody>
                    <a:bodyPr/>
                    <a:lstStyle/>
                    <a:p>
                      <a:pPr algn="ctr" defTabSz="914400">
                        <a:defRPr>
                          <a:solidFill>
                            <a:srgbClr val="000000"/>
                          </a:solidFill>
                        </a:defRPr>
                      </a:pPr>
                      <a:r>
                        <a:rPr sz="2000">
                          <a:solidFill>
                            <a:srgbClr val="0070C0"/>
                          </a:solidFill>
                          <a:sym typeface="Helvetica Light"/>
                        </a:rPr>
                        <a:t>11</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tc>
                  <a:txBody>
                    <a:bodyPr/>
                    <a:lstStyle/>
                    <a:p>
                      <a:pPr algn="ctr" defTabSz="914400">
                        <a:defRPr>
                          <a:solidFill>
                            <a:srgbClr val="000000"/>
                          </a:solidFill>
                        </a:defRPr>
                      </a:pPr>
                      <a:r>
                        <a:rPr sz="2000">
                          <a:solidFill>
                            <a:srgbClr val="0070C0"/>
                          </a:solidFill>
                          <a:sym typeface="Helvetica Light"/>
                        </a:rPr>
                        <a:t>14</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tc>
                  <a:txBody>
                    <a:bodyPr/>
                    <a:lstStyle/>
                    <a:p>
                      <a:pPr algn="ctr" defTabSz="914400">
                        <a:defRPr>
                          <a:solidFill>
                            <a:srgbClr val="000000"/>
                          </a:solidFill>
                        </a:defRPr>
                      </a:pPr>
                      <a:r>
                        <a:rPr sz="2000">
                          <a:solidFill>
                            <a:srgbClr val="0070C0"/>
                          </a:solidFill>
                          <a:sym typeface="Helvetica Light"/>
                        </a:rPr>
                        <a:t>17</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tc>
                  <a:txBody>
                    <a:bodyPr/>
                    <a:lstStyle/>
                    <a:p>
                      <a:pPr algn="ctr" defTabSz="914400">
                        <a:defRPr>
                          <a:solidFill>
                            <a:srgbClr val="000000"/>
                          </a:solidFill>
                        </a:defRPr>
                      </a:pPr>
                      <a:r>
                        <a:rPr sz="2000">
                          <a:solidFill>
                            <a:srgbClr val="0070C0"/>
                          </a:solidFill>
                          <a:sym typeface="Helvetica Light"/>
                        </a:rPr>
                        <a:t>28</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tc>
                  <a:txBody>
                    <a:bodyPr/>
                    <a:lstStyle/>
                    <a:p>
                      <a:pPr algn="ctr" defTabSz="914400">
                        <a:defRPr>
                          <a:solidFill>
                            <a:srgbClr val="000000"/>
                          </a:solidFill>
                        </a:defRPr>
                      </a:pPr>
                      <a:r>
                        <a:rPr sz="2000">
                          <a:solidFill>
                            <a:srgbClr val="0070C0"/>
                          </a:solidFill>
                          <a:sym typeface="Helvetica Light"/>
                        </a:rPr>
                        <a:t>16</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tc>
                  <a:txBody>
                    <a:bodyPr/>
                    <a:lstStyle/>
                    <a:p>
                      <a:pPr algn="ctr" defTabSz="914400">
                        <a:defRPr>
                          <a:solidFill>
                            <a:srgbClr val="000000"/>
                          </a:solidFill>
                        </a:defRPr>
                      </a:pPr>
                      <a:r>
                        <a:rPr sz="2000" dirty="0">
                          <a:solidFill>
                            <a:srgbClr val="0070C0"/>
                          </a:solidFill>
                          <a:sym typeface="Helvetica Light"/>
                        </a:rPr>
                        <a:t>6</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tc>
                  <a:txBody>
                    <a:bodyPr/>
                    <a:lstStyle/>
                    <a:p>
                      <a:pPr algn="ctr" defTabSz="914400">
                        <a:defRPr>
                          <a:solidFill>
                            <a:srgbClr val="000000"/>
                          </a:solidFill>
                        </a:defRPr>
                      </a:pPr>
                      <a:r>
                        <a:rPr sz="2000" dirty="0">
                          <a:solidFill>
                            <a:srgbClr val="0070C0"/>
                          </a:solidFill>
                          <a:sym typeface="Helvetica Light"/>
                        </a:rPr>
                        <a:t>100</a:t>
                      </a:r>
                    </a:p>
                  </a:txBody>
                  <a:tcPr marL="35719" marR="35719" marT="35719" marB="3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EBEB"/>
                    </a:solidFill>
                  </a:tcPr>
                </a:tc>
                <a:extLst>
                  <a:ext uri="{0D108BD9-81ED-4DB2-BD59-A6C34878D82A}">
                    <a16:rowId xmlns:a16="http://schemas.microsoft.com/office/drawing/2014/main" xmlns="" val="10006"/>
                  </a:ext>
                </a:extLst>
              </a:tr>
            </a:tbl>
          </a:graphicData>
        </a:graphic>
      </p:graphicFrame>
      <p:grpSp>
        <p:nvGrpSpPr>
          <p:cNvPr id="240" name="Group 240"/>
          <p:cNvGrpSpPr/>
          <p:nvPr/>
        </p:nvGrpSpPr>
        <p:grpSpPr>
          <a:xfrm>
            <a:off x="1043608" y="2556775"/>
            <a:ext cx="277676" cy="1880339"/>
            <a:chOff x="0" y="0"/>
            <a:chExt cx="410039" cy="2776669"/>
          </a:xfrm>
        </p:grpSpPr>
        <p:pic>
          <p:nvPicPr>
            <p:cNvPr id="236" name="SmartWaterLogo.gif"/>
            <p:cNvPicPr>
              <a:picLocks noChangeAspect="1"/>
            </p:cNvPicPr>
            <p:nvPr/>
          </p:nvPicPr>
          <p:blipFill>
            <a:blip r:embed="rId3">
              <a:extLst/>
            </a:blip>
            <a:stretch>
              <a:fillRect/>
            </a:stretch>
          </p:blipFill>
          <p:spPr>
            <a:xfrm>
              <a:off x="0" y="0"/>
              <a:ext cx="410040" cy="301437"/>
            </a:xfrm>
            <a:prstGeom prst="rect">
              <a:avLst/>
            </a:prstGeom>
            <a:ln w="12700" cap="flat">
              <a:noFill/>
              <a:miter lim="400000"/>
            </a:ln>
            <a:effectLst/>
          </p:spPr>
        </p:pic>
        <p:pic>
          <p:nvPicPr>
            <p:cNvPr id="237" name="SmartWaterLogo.gif"/>
            <p:cNvPicPr>
              <a:picLocks noChangeAspect="1"/>
            </p:cNvPicPr>
            <p:nvPr/>
          </p:nvPicPr>
          <p:blipFill>
            <a:blip r:embed="rId3">
              <a:extLst/>
            </a:blip>
            <a:stretch>
              <a:fillRect/>
            </a:stretch>
          </p:blipFill>
          <p:spPr>
            <a:xfrm>
              <a:off x="0" y="2475233"/>
              <a:ext cx="410040" cy="301437"/>
            </a:xfrm>
            <a:prstGeom prst="rect">
              <a:avLst/>
            </a:prstGeom>
            <a:ln w="12700" cap="flat">
              <a:noFill/>
              <a:miter lim="400000"/>
            </a:ln>
            <a:effectLst/>
          </p:spPr>
        </p:pic>
        <p:pic>
          <p:nvPicPr>
            <p:cNvPr id="238" name="SmartWaterLogo.gif"/>
            <p:cNvPicPr>
              <a:picLocks noChangeAspect="1"/>
            </p:cNvPicPr>
            <p:nvPr/>
          </p:nvPicPr>
          <p:blipFill>
            <a:blip r:embed="rId3">
              <a:extLst/>
            </a:blip>
            <a:stretch>
              <a:fillRect/>
            </a:stretch>
          </p:blipFill>
          <p:spPr>
            <a:xfrm>
              <a:off x="0" y="822238"/>
              <a:ext cx="410040" cy="301437"/>
            </a:xfrm>
            <a:prstGeom prst="rect">
              <a:avLst/>
            </a:prstGeom>
            <a:ln w="12700" cap="flat">
              <a:noFill/>
              <a:miter lim="400000"/>
            </a:ln>
            <a:effectLst/>
          </p:spPr>
        </p:pic>
        <p:pic>
          <p:nvPicPr>
            <p:cNvPr id="239" name="WDBC_Logo_ORIGINAL_COL_(hi_res).jpg"/>
            <p:cNvPicPr>
              <a:picLocks noChangeAspect="1"/>
            </p:cNvPicPr>
            <p:nvPr/>
          </p:nvPicPr>
          <p:blipFill>
            <a:blip r:embed="rId4">
              <a:extLst/>
            </a:blip>
            <a:stretch>
              <a:fillRect/>
            </a:stretch>
          </p:blipFill>
          <p:spPr>
            <a:xfrm>
              <a:off x="0" y="1644476"/>
              <a:ext cx="410040" cy="347644"/>
            </a:xfrm>
            <a:prstGeom prst="rect">
              <a:avLst/>
            </a:prstGeom>
            <a:ln w="12700" cap="flat">
              <a:noFill/>
              <a:miter lim="400000"/>
            </a:ln>
            <a:effectLst/>
          </p:spPr>
        </p:pic>
      </p:grpSp>
      <p:sp>
        <p:nvSpPr>
          <p:cNvPr id="241" name="Shape 241"/>
          <p:cNvSpPr/>
          <p:nvPr/>
        </p:nvSpPr>
        <p:spPr>
          <a:xfrm>
            <a:off x="2411762" y="5473410"/>
            <a:ext cx="5304525" cy="34913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a:defRPr sz="2000"/>
            </a:lvl1pPr>
          </a:lstStyle>
          <a:p>
            <a:r>
              <a:rPr sz="1800" dirty="0">
                <a:latin typeface="+mn-lt"/>
              </a:rPr>
              <a:t>68% over 50 years</a:t>
            </a:r>
            <a:r>
              <a:rPr lang="en-GB" sz="1800" dirty="0">
                <a:latin typeface="+mn-lt"/>
              </a:rPr>
              <a:t>,</a:t>
            </a:r>
            <a:r>
              <a:rPr sz="1800" dirty="0">
                <a:latin typeface="+mn-lt"/>
              </a:rPr>
              <a:t> but sampled </a:t>
            </a:r>
            <a:r>
              <a:rPr lang="en-GB" sz="1800" dirty="0">
                <a:latin typeface="+mn-lt"/>
              </a:rPr>
              <a:t>across </a:t>
            </a:r>
            <a:r>
              <a:rPr sz="1800" dirty="0">
                <a:latin typeface="+mn-lt"/>
              </a:rPr>
              <a:t>broad age-range</a:t>
            </a:r>
          </a:p>
        </p:txBody>
      </p:sp>
    </p:spTree>
    <p:extLst>
      <p:ext uri="{BB962C8B-B14F-4D97-AF65-F5344CB8AC3E}">
        <p14:creationId xmlns:p14="http://schemas.microsoft.com/office/powerpoint/2010/main" val="135362702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Shape 245"/>
          <p:cNvSpPr>
            <a:spLocks noGrp="1"/>
          </p:cNvSpPr>
          <p:nvPr>
            <p:ph type="title" idx="4294967295"/>
          </p:nvPr>
        </p:nvSpPr>
        <p:spPr>
          <a:xfrm>
            <a:off x="4788025" y="769114"/>
            <a:ext cx="4270292" cy="4172859"/>
          </a:xfrm>
          <a:prstGeom prst="rect">
            <a:avLst/>
          </a:prstGeom>
        </p:spPr>
        <p:txBody>
          <a:bodyPr/>
          <a:lstStyle/>
          <a:p>
            <a:pPr algn="l">
              <a:defRPr sz="3600">
                <a:solidFill>
                  <a:srgbClr val="000000"/>
                </a:solidFill>
              </a:defRPr>
            </a:pPr>
            <a:r>
              <a:rPr sz="2400" b="0" dirty="0">
                <a:latin typeface="+mn-lt"/>
              </a:rPr>
              <a:t>Themes</a:t>
            </a:r>
          </a:p>
          <a:p>
            <a:pPr algn="l">
              <a:defRPr sz="3600">
                <a:solidFill>
                  <a:srgbClr val="000000"/>
                </a:solidFill>
              </a:defRPr>
            </a:pPr>
            <a:endParaRPr sz="2400" b="0" dirty="0">
              <a:latin typeface="+mn-lt"/>
            </a:endParaRPr>
          </a:p>
          <a:p>
            <a:pPr marL="369688" indent="-342900">
              <a:buSzPct val="100000"/>
              <a:buFont typeface="Arial" charset="0"/>
              <a:buChar char="•"/>
              <a:defRPr sz="3600">
                <a:solidFill>
                  <a:srgbClr val="000000"/>
                </a:solidFill>
              </a:defRPr>
            </a:pPr>
            <a:r>
              <a:rPr sz="2400" b="0" dirty="0">
                <a:latin typeface="+mn-lt"/>
              </a:rPr>
              <a:t>  Confidence in policing</a:t>
            </a:r>
          </a:p>
          <a:p>
            <a:pPr marL="369688" indent="-342900">
              <a:buSzPct val="100000"/>
              <a:buFont typeface="Arial" charset="0"/>
              <a:buChar char="•"/>
              <a:defRPr sz="3600">
                <a:solidFill>
                  <a:srgbClr val="000000"/>
                </a:solidFill>
              </a:defRPr>
            </a:pPr>
            <a:r>
              <a:rPr sz="2400" b="0" dirty="0">
                <a:latin typeface="+mn-lt"/>
              </a:rPr>
              <a:t>  Fear of crime</a:t>
            </a:r>
          </a:p>
          <a:p>
            <a:pPr marL="369688" indent="-342900">
              <a:buSzPct val="100000"/>
              <a:buFont typeface="Arial" charset="0"/>
              <a:buChar char="•"/>
              <a:defRPr sz="3600">
                <a:solidFill>
                  <a:srgbClr val="000000"/>
                </a:solidFill>
              </a:defRPr>
            </a:pPr>
            <a:r>
              <a:rPr sz="2400" b="0" dirty="0">
                <a:latin typeface="+mn-lt"/>
              </a:rPr>
              <a:t>  Satisfaction with policing</a:t>
            </a:r>
          </a:p>
          <a:p>
            <a:pPr marL="369688" indent="-342900">
              <a:buSzPct val="100000"/>
              <a:buFont typeface="Arial" charset="0"/>
              <a:buChar char="•"/>
              <a:defRPr sz="3600">
                <a:solidFill>
                  <a:srgbClr val="000000"/>
                </a:solidFill>
              </a:defRPr>
            </a:pPr>
            <a:r>
              <a:rPr sz="2400" b="0" dirty="0">
                <a:latin typeface="+mn-lt"/>
              </a:rPr>
              <a:t>  Problems in area</a:t>
            </a:r>
          </a:p>
          <a:p>
            <a:pPr marL="369688" indent="-342900">
              <a:buSzPct val="100000"/>
              <a:buFont typeface="Arial" charset="0"/>
              <a:buChar char="•"/>
              <a:defRPr sz="3600">
                <a:solidFill>
                  <a:srgbClr val="000000"/>
                </a:solidFill>
              </a:defRPr>
            </a:pPr>
            <a:r>
              <a:rPr sz="2400" b="0" dirty="0">
                <a:latin typeface="+mn-lt"/>
              </a:rPr>
              <a:t>  Awareness of interventions</a:t>
            </a:r>
          </a:p>
        </p:txBody>
      </p:sp>
      <p:pic>
        <p:nvPicPr>
          <p:cNvPr id="246" name="Special-constables.jpg"/>
          <p:cNvPicPr>
            <a:picLocks noChangeAspect="1"/>
          </p:cNvPicPr>
          <p:nvPr/>
        </p:nvPicPr>
        <p:blipFill>
          <a:blip r:embed="rId3">
            <a:extLst/>
          </a:blip>
          <a:srcRect l="24936"/>
          <a:stretch>
            <a:fillRect/>
          </a:stretch>
        </p:blipFill>
        <p:spPr>
          <a:xfrm>
            <a:off x="-19932" y="-7005"/>
            <a:ext cx="4678504" cy="6872010"/>
          </a:xfrm>
          <a:prstGeom prst="rect">
            <a:avLst/>
          </a:prstGeom>
          <a:ln w="12700">
            <a:miter lim="400000"/>
          </a:ln>
        </p:spPr>
      </p:pic>
    </p:spTree>
    <p:extLst>
      <p:ext uri="{BB962C8B-B14F-4D97-AF65-F5344CB8AC3E}">
        <p14:creationId xmlns:p14="http://schemas.microsoft.com/office/powerpoint/2010/main" val="180241393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p:nvPr/>
        </p:nvSpPr>
        <p:spPr>
          <a:xfrm>
            <a:off x="251521" y="5652958"/>
            <a:ext cx="6744950" cy="287579"/>
          </a:xfrm>
          <a:prstGeom prst="rect">
            <a:avLst/>
          </a:prstGeom>
          <a:ln w="12700">
            <a:miter lim="400000"/>
          </a:ln>
          <a:extLst>
            <a:ext uri="{C572A759-6A51-4108-AA02-DFA0A04FC94B}">
              <ma14:wrappingTextBoxFlag xmlns:ma14="http://schemas.microsoft.com/office/mac/drawingml/2011/main" val="1"/>
            </a:ext>
          </a:extLst>
        </p:spPr>
        <p:txBody>
          <a:bodyPr wrap="square" lIns="35719" tIns="35719" rIns="35719" bIns="35719" anchor="ctr">
            <a:spAutoFit/>
          </a:bodyPr>
          <a:lstStyle/>
          <a:p>
            <a:pPr>
              <a:defRPr sz="1800">
                <a:solidFill>
                  <a:srgbClr val="53585F"/>
                </a:solidFill>
              </a:defRPr>
            </a:pPr>
            <a:r>
              <a:rPr sz="1400" dirty="0">
                <a:latin typeface="+mn-lt"/>
              </a:rPr>
              <a:t>E </a:t>
            </a:r>
            <a:r>
              <a:rPr lang="en-US" sz="1400" dirty="0">
                <a:latin typeface="+mn-lt"/>
              </a:rPr>
              <a:t>–</a:t>
            </a:r>
            <a:r>
              <a:rPr sz="1400" dirty="0">
                <a:latin typeface="+mn-lt"/>
              </a:rPr>
              <a:t> Control</a:t>
            </a:r>
            <a:r>
              <a:rPr lang="en-GB" sz="1400" dirty="0">
                <a:latin typeface="+mn-lt"/>
              </a:rPr>
              <a:t>, </a:t>
            </a:r>
            <a:r>
              <a:rPr sz="1400" dirty="0">
                <a:latin typeface="+mn-lt"/>
              </a:rPr>
              <a:t>A </a:t>
            </a:r>
            <a:r>
              <a:rPr lang="en-US" sz="1400" dirty="0">
                <a:latin typeface="+mn-lt"/>
              </a:rPr>
              <a:t>–</a:t>
            </a:r>
            <a:r>
              <a:rPr sz="1400" dirty="0">
                <a:latin typeface="+mn-lt"/>
              </a:rPr>
              <a:t> SmartWater</a:t>
            </a:r>
            <a:r>
              <a:rPr lang="en-GB" sz="1400" dirty="0">
                <a:latin typeface="+mn-lt"/>
              </a:rPr>
              <a:t>, </a:t>
            </a:r>
            <a:r>
              <a:rPr sz="1400" dirty="0">
                <a:latin typeface="+mn-lt"/>
              </a:rPr>
              <a:t>C </a:t>
            </a:r>
            <a:r>
              <a:rPr lang="en-US" sz="1400" dirty="0">
                <a:latin typeface="+mn-lt"/>
              </a:rPr>
              <a:t>–</a:t>
            </a:r>
            <a:r>
              <a:rPr sz="1400" dirty="0">
                <a:latin typeface="+mn-lt"/>
              </a:rPr>
              <a:t> SmartWater</a:t>
            </a:r>
            <a:r>
              <a:rPr lang="en-GB" sz="1400" dirty="0">
                <a:latin typeface="+mn-lt"/>
              </a:rPr>
              <a:t>, </a:t>
            </a:r>
            <a:r>
              <a:rPr sz="1400" dirty="0">
                <a:latin typeface="+mn-lt"/>
              </a:rPr>
              <a:t>D - We don’t buy crime</a:t>
            </a:r>
            <a:r>
              <a:rPr lang="en-GB" sz="1400" dirty="0">
                <a:latin typeface="+mn-lt"/>
              </a:rPr>
              <a:t>, </a:t>
            </a:r>
            <a:r>
              <a:rPr sz="1400" dirty="0">
                <a:latin typeface="+mn-lt"/>
              </a:rPr>
              <a:t>B - SmartWater</a:t>
            </a:r>
          </a:p>
        </p:txBody>
      </p:sp>
      <p:sp>
        <p:nvSpPr>
          <p:cNvPr id="252" name="Shape 252"/>
          <p:cNvSpPr/>
          <p:nvPr/>
        </p:nvSpPr>
        <p:spPr>
          <a:xfrm>
            <a:off x="2141698" y="260649"/>
            <a:ext cx="5526032" cy="503023"/>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a:defRPr sz="4400">
                <a:latin typeface="+mj-lt"/>
                <a:ea typeface="+mj-ea"/>
                <a:cs typeface="+mj-cs"/>
                <a:sym typeface="Gill Sans"/>
              </a:defRPr>
            </a:lvl1pPr>
          </a:lstStyle>
          <a:p>
            <a:r>
              <a:rPr sz="2800" dirty="0">
                <a:latin typeface="+mn-lt"/>
              </a:rPr>
              <a:t>General perceptions across SITES</a:t>
            </a:r>
          </a:p>
        </p:txBody>
      </p:sp>
      <p:pic>
        <p:nvPicPr>
          <p:cNvPr id="4" name="Picture 3"/>
          <p:cNvPicPr>
            <a:picLocks noChangeAspect="1"/>
          </p:cNvPicPr>
          <p:nvPr/>
        </p:nvPicPr>
        <p:blipFill rotWithShape="1">
          <a:blip r:embed="rId3"/>
          <a:srcRect t="1" r="77949" b="2224"/>
          <a:stretch/>
        </p:blipFill>
        <p:spPr>
          <a:xfrm>
            <a:off x="8363" y="980728"/>
            <a:ext cx="2016000" cy="4068000"/>
          </a:xfrm>
          <a:prstGeom prst="rect">
            <a:avLst/>
          </a:prstGeom>
        </p:spPr>
      </p:pic>
      <p:pic>
        <p:nvPicPr>
          <p:cNvPr id="5" name="Picture 4"/>
          <p:cNvPicPr>
            <a:picLocks noChangeAspect="1"/>
          </p:cNvPicPr>
          <p:nvPr/>
        </p:nvPicPr>
        <p:blipFill>
          <a:blip r:embed="rId4"/>
          <a:stretch>
            <a:fillRect/>
          </a:stretch>
        </p:blipFill>
        <p:spPr>
          <a:xfrm>
            <a:off x="836712" y="3501009"/>
            <a:ext cx="854968" cy="161494"/>
          </a:xfrm>
          <a:prstGeom prst="rect">
            <a:avLst/>
          </a:prstGeom>
        </p:spPr>
      </p:pic>
    </p:spTree>
    <p:extLst>
      <p:ext uri="{BB962C8B-B14F-4D97-AF65-F5344CB8AC3E}">
        <p14:creationId xmlns:p14="http://schemas.microsoft.com/office/powerpoint/2010/main" val="88474072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p:nvPr/>
        </p:nvSpPr>
        <p:spPr>
          <a:xfrm>
            <a:off x="251521" y="5652958"/>
            <a:ext cx="6744950" cy="287579"/>
          </a:xfrm>
          <a:prstGeom prst="rect">
            <a:avLst/>
          </a:prstGeom>
          <a:ln w="12700">
            <a:miter lim="400000"/>
          </a:ln>
          <a:extLst>
            <a:ext uri="{C572A759-6A51-4108-AA02-DFA0A04FC94B}">
              <ma14:wrappingTextBoxFlag xmlns:ma14="http://schemas.microsoft.com/office/mac/drawingml/2011/main" val="1"/>
            </a:ext>
          </a:extLst>
        </p:spPr>
        <p:txBody>
          <a:bodyPr wrap="square" lIns="35719" tIns="35719" rIns="35719" bIns="35719" anchor="ctr">
            <a:spAutoFit/>
          </a:bodyPr>
          <a:lstStyle/>
          <a:p>
            <a:pPr>
              <a:defRPr sz="1800">
                <a:solidFill>
                  <a:srgbClr val="53585F"/>
                </a:solidFill>
              </a:defRPr>
            </a:pPr>
            <a:r>
              <a:rPr sz="1400" dirty="0">
                <a:latin typeface="+mn-lt"/>
              </a:rPr>
              <a:t>E </a:t>
            </a:r>
            <a:r>
              <a:rPr lang="en-US" sz="1400" dirty="0">
                <a:latin typeface="+mn-lt"/>
              </a:rPr>
              <a:t>–</a:t>
            </a:r>
            <a:r>
              <a:rPr sz="1400" dirty="0">
                <a:latin typeface="+mn-lt"/>
              </a:rPr>
              <a:t> Control</a:t>
            </a:r>
            <a:r>
              <a:rPr lang="en-GB" sz="1400" dirty="0">
                <a:latin typeface="+mn-lt"/>
              </a:rPr>
              <a:t>, </a:t>
            </a:r>
            <a:r>
              <a:rPr sz="1400" dirty="0">
                <a:latin typeface="+mn-lt"/>
              </a:rPr>
              <a:t>A </a:t>
            </a:r>
            <a:r>
              <a:rPr lang="en-US" sz="1400" dirty="0">
                <a:latin typeface="+mn-lt"/>
              </a:rPr>
              <a:t>–</a:t>
            </a:r>
            <a:r>
              <a:rPr sz="1400" dirty="0">
                <a:latin typeface="+mn-lt"/>
              </a:rPr>
              <a:t> SmartWater</a:t>
            </a:r>
            <a:r>
              <a:rPr lang="en-GB" sz="1400" dirty="0">
                <a:latin typeface="+mn-lt"/>
              </a:rPr>
              <a:t>, </a:t>
            </a:r>
            <a:r>
              <a:rPr sz="1400" dirty="0">
                <a:latin typeface="+mn-lt"/>
              </a:rPr>
              <a:t>C </a:t>
            </a:r>
            <a:r>
              <a:rPr lang="en-US" sz="1400" dirty="0">
                <a:latin typeface="+mn-lt"/>
              </a:rPr>
              <a:t>–</a:t>
            </a:r>
            <a:r>
              <a:rPr sz="1400" dirty="0">
                <a:latin typeface="+mn-lt"/>
              </a:rPr>
              <a:t> SmartWater</a:t>
            </a:r>
            <a:r>
              <a:rPr lang="en-GB" sz="1400" dirty="0">
                <a:latin typeface="+mn-lt"/>
              </a:rPr>
              <a:t>, </a:t>
            </a:r>
            <a:r>
              <a:rPr sz="1400" dirty="0">
                <a:latin typeface="+mn-lt"/>
              </a:rPr>
              <a:t>D - We don’t buy crime</a:t>
            </a:r>
            <a:r>
              <a:rPr lang="en-GB" sz="1400" dirty="0">
                <a:latin typeface="+mn-lt"/>
              </a:rPr>
              <a:t>, </a:t>
            </a:r>
            <a:r>
              <a:rPr sz="1400" dirty="0">
                <a:latin typeface="+mn-lt"/>
              </a:rPr>
              <a:t>B - SmartWater</a:t>
            </a:r>
          </a:p>
        </p:txBody>
      </p:sp>
      <p:sp>
        <p:nvSpPr>
          <p:cNvPr id="252" name="Shape 252"/>
          <p:cNvSpPr/>
          <p:nvPr/>
        </p:nvSpPr>
        <p:spPr>
          <a:xfrm>
            <a:off x="2141698" y="260649"/>
            <a:ext cx="5526032" cy="503023"/>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a:defRPr sz="4400">
                <a:latin typeface="+mj-lt"/>
                <a:ea typeface="+mj-ea"/>
                <a:cs typeface="+mj-cs"/>
                <a:sym typeface="Gill Sans"/>
              </a:defRPr>
            </a:lvl1pPr>
          </a:lstStyle>
          <a:p>
            <a:r>
              <a:rPr sz="2800" dirty="0">
                <a:latin typeface="+mn-lt"/>
              </a:rPr>
              <a:t>General perceptions across SITES</a:t>
            </a:r>
          </a:p>
        </p:txBody>
      </p:sp>
      <p:pic>
        <p:nvPicPr>
          <p:cNvPr id="4" name="Picture 3"/>
          <p:cNvPicPr>
            <a:picLocks noChangeAspect="1"/>
          </p:cNvPicPr>
          <p:nvPr/>
        </p:nvPicPr>
        <p:blipFill rotWithShape="1">
          <a:blip r:embed="rId3"/>
          <a:srcRect l="-3" r="59056"/>
          <a:stretch/>
        </p:blipFill>
        <p:spPr>
          <a:xfrm>
            <a:off x="8363" y="980734"/>
            <a:ext cx="3744000" cy="4160475"/>
          </a:xfrm>
          <a:prstGeom prst="rect">
            <a:avLst/>
          </a:prstGeom>
        </p:spPr>
      </p:pic>
      <p:pic>
        <p:nvPicPr>
          <p:cNvPr id="5" name="Picture 4"/>
          <p:cNvPicPr>
            <a:picLocks noChangeAspect="1"/>
          </p:cNvPicPr>
          <p:nvPr/>
        </p:nvPicPr>
        <p:blipFill>
          <a:blip r:embed="rId4"/>
          <a:stretch>
            <a:fillRect/>
          </a:stretch>
        </p:blipFill>
        <p:spPr>
          <a:xfrm>
            <a:off x="836712" y="3501009"/>
            <a:ext cx="854968" cy="161494"/>
          </a:xfrm>
          <a:prstGeom prst="rect">
            <a:avLst/>
          </a:prstGeom>
        </p:spPr>
      </p:pic>
      <p:pic>
        <p:nvPicPr>
          <p:cNvPr id="18" name="Picture 17"/>
          <p:cNvPicPr>
            <a:picLocks noChangeAspect="1"/>
          </p:cNvPicPr>
          <p:nvPr/>
        </p:nvPicPr>
        <p:blipFill>
          <a:blip r:embed="rId4"/>
          <a:stretch>
            <a:fillRect/>
          </a:stretch>
        </p:blipFill>
        <p:spPr>
          <a:xfrm>
            <a:off x="2555778" y="3494226"/>
            <a:ext cx="854968" cy="161494"/>
          </a:xfrm>
          <a:prstGeom prst="rect">
            <a:avLst/>
          </a:prstGeom>
        </p:spPr>
      </p:pic>
      <p:sp>
        <p:nvSpPr>
          <p:cNvPr id="2" name="TextBox 1"/>
          <p:cNvSpPr txBox="1"/>
          <p:nvPr/>
        </p:nvSpPr>
        <p:spPr>
          <a:xfrm>
            <a:off x="4067944" y="1988840"/>
            <a:ext cx="4392488" cy="1754326"/>
          </a:xfrm>
          <a:prstGeom prst="rect">
            <a:avLst/>
          </a:prstGeom>
          <a:noFill/>
        </p:spPr>
        <p:txBody>
          <a:bodyPr wrap="square" rtlCol="0">
            <a:spAutoFit/>
          </a:bodyPr>
          <a:lstStyle/>
          <a:p>
            <a:pPr marL="285750" indent="-285750">
              <a:buFont typeface="Arial" charset="0"/>
              <a:buChar char="•"/>
            </a:pPr>
            <a:r>
              <a:rPr lang="en-US" sz="1800" dirty="0" smtClean="0">
                <a:latin typeface="+mn-lt"/>
              </a:rPr>
              <a:t>Biggest concern across all sites (except A) was having one’s home broken into and something stolen</a:t>
            </a:r>
          </a:p>
          <a:p>
            <a:pPr marL="285750" indent="-285750">
              <a:buFont typeface="Arial" charset="0"/>
              <a:buChar char="•"/>
            </a:pPr>
            <a:r>
              <a:rPr lang="en-US" sz="1800" dirty="0" smtClean="0">
                <a:latin typeface="+mn-lt"/>
              </a:rPr>
              <a:t>Least threatening issues were physical attack because of ethnic origin (20%) or being raped (40%) </a:t>
            </a:r>
            <a:endParaRPr lang="en-US" sz="1800" dirty="0">
              <a:latin typeface="+mn-lt"/>
            </a:endParaRPr>
          </a:p>
        </p:txBody>
      </p:sp>
    </p:spTree>
    <p:extLst>
      <p:ext uri="{BB962C8B-B14F-4D97-AF65-F5344CB8AC3E}">
        <p14:creationId xmlns:p14="http://schemas.microsoft.com/office/powerpoint/2010/main" val="123014833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p:nvPr/>
        </p:nvSpPr>
        <p:spPr>
          <a:xfrm>
            <a:off x="251521" y="5652958"/>
            <a:ext cx="6744950" cy="287579"/>
          </a:xfrm>
          <a:prstGeom prst="rect">
            <a:avLst/>
          </a:prstGeom>
          <a:ln w="12700">
            <a:miter lim="400000"/>
          </a:ln>
          <a:extLst>
            <a:ext uri="{C572A759-6A51-4108-AA02-DFA0A04FC94B}">
              <ma14:wrappingTextBoxFlag xmlns:ma14="http://schemas.microsoft.com/office/mac/drawingml/2011/main" val="1"/>
            </a:ext>
          </a:extLst>
        </p:spPr>
        <p:txBody>
          <a:bodyPr wrap="square" lIns="35719" tIns="35719" rIns="35719" bIns="35719" anchor="ctr">
            <a:spAutoFit/>
          </a:bodyPr>
          <a:lstStyle/>
          <a:p>
            <a:pPr>
              <a:defRPr sz="1800">
                <a:solidFill>
                  <a:srgbClr val="53585F"/>
                </a:solidFill>
              </a:defRPr>
            </a:pPr>
            <a:r>
              <a:rPr sz="1400" dirty="0">
                <a:latin typeface="+mn-lt"/>
              </a:rPr>
              <a:t>E </a:t>
            </a:r>
            <a:r>
              <a:rPr lang="en-US" sz="1400" dirty="0">
                <a:latin typeface="+mn-lt"/>
              </a:rPr>
              <a:t>–</a:t>
            </a:r>
            <a:r>
              <a:rPr sz="1400" dirty="0">
                <a:latin typeface="+mn-lt"/>
              </a:rPr>
              <a:t> Control</a:t>
            </a:r>
            <a:r>
              <a:rPr lang="en-GB" sz="1400" dirty="0">
                <a:latin typeface="+mn-lt"/>
              </a:rPr>
              <a:t>, </a:t>
            </a:r>
            <a:r>
              <a:rPr sz="1400" dirty="0">
                <a:latin typeface="+mn-lt"/>
              </a:rPr>
              <a:t>A </a:t>
            </a:r>
            <a:r>
              <a:rPr lang="en-US" sz="1400" dirty="0">
                <a:latin typeface="+mn-lt"/>
              </a:rPr>
              <a:t>–</a:t>
            </a:r>
            <a:r>
              <a:rPr sz="1400" dirty="0">
                <a:latin typeface="+mn-lt"/>
              </a:rPr>
              <a:t> SmartWater</a:t>
            </a:r>
            <a:r>
              <a:rPr lang="en-GB" sz="1400" dirty="0">
                <a:latin typeface="+mn-lt"/>
              </a:rPr>
              <a:t>, </a:t>
            </a:r>
            <a:r>
              <a:rPr sz="1400" dirty="0">
                <a:latin typeface="+mn-lt"/>
              </a:rPr>
              <a:t>C </a:t>
            </a:r>
            <a:r>
              <a:rPr lang="en-US" sz="1400" dirty="0">
                <a:latin typeface="+mn-lt"/>
              </a:rPr>
              <a:t>–</a:t>
            </a:r>
            <a:r>
              <a:rPr sz="1400" dirty="0">
                <a:latin typeface="+mn-lt"/>
              </a:rPr>
              <a:t> SmartWater</a:t>
            </a:r>
            <a:r>
              <a:rPr lang="en-GB" sz="1400" dirty="0">
                <a:latin typeface="+mn-lt"/>
              </a:rPr>
              <a:t>, </a:t>
            </a:r>
            <a:r>
              <a:rPr sz="1400" dirty="0">
                <a:latin typeface="+mn-lt"/>
              </a:rPr>
              <a:t>D - We don’t buy crime</a:t>
            </a:r>
            <a:r>
              <a:rPr lang="en-GB" sz="1400" dirty="0">
                <a:latin typeface="+mn-lt"/>
              </a:rPr>
              <a:t>, </a:t>
            </a:r>
            <a:r>
              <a:rPr sz="1400" dirty="0">
                <a:latin typeface="+mn-lt"/>
              </a:rPr>
              <a:t>B - SmartWater</a:t>
            </a:r>
          </a:p>
        </p:txBody>
      </p:sp>
      <p:sp>
        <p:nvSpPr>
          <p:cNvPr id="252" name="Shape 252"/>
          <p:cNvSpPr/>
          <p:nvPr/>
        </p:nvSpPr>
        <p:spPr>
          <a:xfrm>
            <a:off x="2141698" y="260649"/>
            <a:ext cx="5526032" cy="503023"/>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a:defRPr sz="4400">
                <a:latin typeface="+mj-lt"/>
                <a:ea typeface="+mj-ea"/>
                <a:cs typeface="+mj-cs"/>
                <a:sym typeface="Gill Sans"/>
              </a:defRPr>
            </a:lvl1pPr>
          </a:lstStyle>
          <a:p>
            <a:r>
              <a:rPr sz="2800" dirty="0">
                <a:latin typeface="+mn-lt"/>
              </a:rPr>
              <a:t>General perceptions across SITES</a:t>
            </a:r>
          </a:p>
        </p:txBody>
      </p:sp>
      <p:pic>
        <p:nvPicPr>
          <p:cNvPr id="4" name="Picture 3"/>
          <p:cNvPicPr>
            <a:picLocks noChangeAspect="1"/>
          </p:cNvPicPr>
          <p:nvPr/>
        </p:nvPicPr>
        <p:blipFill rotWithShape="1">
          <a:blip r:embed="rId3"/>
          <a:srcRect r="39369"/>
          <a:stretch/>
        </p:blipFill>
        <p:spPr>
          <a:xfrm>
            <a:off x="8363" y="980734"/>
            <a:ext cx="5544000" cy="4160475"/>
          </a:xfrm>
          <a:prstGeom prst="rect">
            <a:avLst/>
          </a:prstGeom>
        </p:spPr>
      </p:pic>
      <p:pic>
        <p:nvPicPr>
          <p:cNvPr id="5" name="Picture 4"/>
          <p:cNvPicPr>
            <a:picLocks noChangeAspect="1"/>
          </p:cNvPicPr>
          <p:nvPr/>
        </p:nvPicPr>
        <p:blipFill>
          <a:blip r:embed="rId4"/>
          <a:stretch>
            <a:fillRect/>
          </a:stretch>
        </p:blipFill>
        <p:spPr>
          <a:xfrm>
            <a:off x="836712" y="3501009"/>
            <a:ext cx="854968" cy="161494"/>
          </a:xfrm>
          <a:prstGeom prst="rect">
            <a:avLst/>
          </a:prstGeom>
        </p:spPr>
      </p:pic>
      <p:pic>
        <p:nvPicPr>
          <p:cNvPr id="18" name="Picture 17"/>
          <p:cNvPicPr>
            <a:picLocks noChangeAspect="1"/>
          </p:cNvPicPr>
          <p:nvPr/>
        </p:nvPicPr>
        <p:blipFill>
          <a:blip r:embed="rId4"/>
          <a:stretch>
            <a:fillRect/>
          </a:stretch>
        </p:blipFill>
        <p:spPr>
          <a:xfrm>
            <a:off x="2555778" y="3494226"/>
            <a:ext cx="854968" cy="161494"/>
          </a:xfrm>
          <a:prstGeom prst="rect">
            <a:avLst/>
          </a:prstGeom>
        </p:spPr>
      </p:pic>
      <p:pic>
        <p:nvPicPr>
          <p:cNvPr id="19" name="Picture 18"/>
          <p:cNvPicPr>
            <a:picLocks noChangeAspect="1"/>
          </p:cNvPicPr>
          <p:nvPr/>
        </p:nvPicPr>
        <p:blipFill>
          <a:blip r:embed="rId4"/>
          <a:stretch>
            <a:fillRect/>
          </a:stretch>
        </p:blipFill>
        <p:spPr>
          <a:xfrm>
            <a:off x="4283970" y="3698250"/>
            <a:ext cx="854968" cy="161494"/>
          </a:xfrm>
          <a:prstGeom prst="rect">
            <a:avLst/>
          </a:prstGeom>
        </p:spPr>
      </p:pic>
      <p:sp>
        <p:nvSpPr>
          <p:cNvPr id="9" name="TextBox 8"/>
          <p:cNvSpPr txBox="1"/>
          <p:nvPr/>
        </p:nvSpPr>
        <p:spPr>
          <a:xfrm>
            <a:off x="5552362" y="1988840"/>
            <a:ext cx="2908069" cy="2031325"/>
          </a:xfrm>
          <a:prstGeom prst="rect">
            <a:avLst/>
          </a:prstGeom>
          <a:noFill/>
        </p:spPr>
        <p:txBody>
          <a:bodyPr wrap="square" rtlCol="0">
            <a:spAutoFit/>
          </a:bodyPr>
          <a:lstStyle/>
          <a:p>
            <a:pPr marL="285750" indent="-285750">
              <a:buFont typeface="Arial" charset="0"/>
              <a:buChar char="•"/>
            </a:pPr>
            <a:r>
              <a:rPr lang="en-US" sz="1800" dirty="0" smtClean="0">
                <a:latin typeface="+mn-lt"/>
              </a:rPr>
              <a:t>Despite variability across sites, over 70% respondents reported that the police will treat them with respect if they had to contact them for </a:t>
            </a:r>
            <a:r>
              <a:rPr lang="en-US" sz="1800" smtClean="0">
                <a:latin typeface="+mn-lt"/>
              </a:rPr>
              <a:t>any reason.</a:t>
            </a:r>
            <a:endParaRPr lang="en-US" sz="1800" dirty="0">
              <a:latin typeface="+mn-lt"/>
            </a:endParaRPr>
          </a:p>
        </p:txBody>
      </p:sp>
    </p:spTree>
    <p:extLst>
      <p:ext uri="{BB962C8B-B14F-4D97-AF65-F5344CB8AC3E}">
        <p14:creationId xmlns:p14="http://schemas.microsoft.com/office/powerpoint/2010/main" val="15869623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p:nvPr/>
        </p:nvSpPr>
        <p:spPr>
          <a:xfrm>
            <a:off x="251521" y="5652958"/>
            <a:ext cx="6744950" cy="287579"/>
          </a:xfrm>
          <a:prstGeom prst="rect">
            <a:avLst/>
          </a:prstGeom>
          <a:ln w="12700">
            <a:miter lim="400000"/>
          </a:ln>
          <a:extLst>
            <a:ext uri="{C572A759-6A51-4108-AA02-DFA0A04FC94B}">
              <ma14:wrappingTextBoxFlag xmlns:ma14="http://schemas.microsoft.com/office/mac/drawingml/2011/main" val="1"/>
            </a:ext>
          </a:extLst>
        </p:spPr>
        <p:txBody>
          <a:bodyPr wrap="square" lIns="35719" tIns="35719" rIns="35719" bIns="35719" anchor="ctr">
            <a:spAutoFit/>
          </a:bodyPr>
          <a:lstStyle/>
          <a:p>
            <a:pPr>
              <a:defRPr sz="1800">
                <a:solidFill>
                  <a:srgbClr val="53585F"/>
                </a:solidFill>
              </a:defRPr>
            </a:pPr>
            <a:r>
              <a:rPr sz="1400" dirty="0">
                <a:latin typeface="+mn-lt"/>
              </a:rPr>
              <a:t>E </a:t>
            </a:r>
            <a:r>
              <a:rPr lang="en-US" sz="1400" dirty="0">
                <a:latin typeface="+mn-lt"/>
              </a:rPr>
              <a:t>–</a:t>
            </a:r>
            <a:r>
              <a:rPr sz="1400" dirty="0">
                <a:latin typeface="+mn-lt"/>
              </a:rPr>
              <a:t> Control</a:t>
            </a:r>
            <a:r>
              <a:rPr lang="en-GB" sz="1400" dirty="0">
                <a:latin typeface="+mn-lt"/>
              </a:rPr>
              <a:t>, </a:t>
            </a:r>
            <a:r>
              <a:rPr sz="1400" dirty="0">
                <a:latin typeface="+mn-lt"/>
              </a:rPr>
              <a:t>A </a:t>
            </a:r>
            <a:r>
              <a:rPr lang="en-US" sz="1400" dirty="0">
                <a:latin typeface="+mn-lt"/>
              </a:rPr>
              <a:t>–</a:t>
            </a:r>
            <a:r>
              <a:rPr sz="1400" dirty="0">
                <a:latin typeface="+mn-lt"/>
              </a:rPr>
              <a:t> SmartWater</a:t>
            </a:r>
            <a:r>
              <a:rPr lang="en-GB" sz="1400" dirty="0">
                <a:latin typeface="+mn-lt"/>
              </a:rPr>
              <a:t>, </a:t>
            </a:r>
            <a:r>
              <a:rPr sz="1400" dirty="0">
                <a:latin typeface="+mn-lt"/>
              </a:rPr>
              <a:t>C </a:t>
            </a:r>
            <a:r>
              <a:rPr lang="en-US" sz="1400" dirty="0">
                <a:latin typeface="+mn-lt"/>
              </a:rPr>
              <a:t>–</a:t>
            </a:r>
            <a:r>
              <a:rPr sz="1400" dirty="0">
                <a:latin typeface="+mn-lt"/>
              </a:rPr>
              <a:t> SmartWater</a:t>
            </a:r>
            <a:r>
              <a:rPr lang="en-GB" sz="1400" dirty="0">
                <a:latin typeface="+mn-lt"/>
              </a:rPr>
              <a:t>, </a:t>
            </a:r>
            <a:r>
              <a:rPr sz="1400" dirty="0">
                <a:latin typeface="+mn-lt"/>
              </a:rPr>
              <a:t>D - We don’t buy crime</a:t>
            </a:r>
            <a:r>
              <a:rPr lang="en-GB" sz="1400" dirty="0">
                <a:latin typeface="+mn-lt"/>
              </a:rPr>
              <a:t>, </a:t>
            </a:r>
            <a:r>
              <a:rPr sz="1400" dirty="0">
                <a:latin typeface="+mn-lt"/>
              </a:rPr>
              <a:t>B - SmartWater</a:t>
            </a:r>
          </a:p>
        </p:txBody>
      </p:sp>
      <p:sp>
        <p:nvSpPr>
          <p:cNvPr id="252" name="Shape 252"/>
          <p:cNvSpPr/>
          <p:nvPr/>
        </p:nvSpPr>
        <p:spPr>
          <a:xfrm>
            <a:off x="2141698" y="260649"/>
            <a:ext cx="5526032" cy="503023"/>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a:defRPr sz="4400">
                <a:latin typeface="+mj-lt"/>
                <a:ea typeface="+mj-ea"/>
                <a:cs typeface="+mj-cs"/>
                <a:sym typeface="Gill Sans"/>
              </a:defRPr>
            </a:lvl1pPr>
          </a:lstStyle>
          <a:p>
            <a:r>
              <a:rPr sz="2800" dirty="0">
                <a:latin typeface="+mn-lt"/>
              </a:rPr>
              <a:t>General perceptions across SITES</a:t>
            </a:r>
          </a:p>
        </p:txBody>
      </p:sp>
      <p:pic>
        <p:nvPicPr>
          <p:cNvPr id="4" name="Picture 3"/>
          <p:cNvPicPr>
            <a:picLocks noChangeAspect="1"/>
          </p:cNvPicPr>
          <p:nvPr/>
        </p:nvPicPr>
        <p:blipFill rotWithShape="1">
          <a:blip r:embed="rId3"/>
          <a:srcRect r="21260"/>
          <a:stretch/>
        </p:blipFill>
        <p:spPr>
          <a:xfrm>
            <a:off x="8363" y="980734"/>
            <a:ext cx="7200000" cy="4160475"/>
          </a:xfrm>
          <a:prstGeom prst="rect">
            <a:avLst/>
          </a:prstGeom>
        </p:spPr>
      </p:pic>
      <p:pic>
        <p:nvPicPr>
          <p:cNvPr id="5" name="Picture 4"/>
          <p:cNvPicPr>
            <a:picLocks noChangeAspect="1"/>
          </p:cNvPicPr>
          <p:nvPr/>
        </p:nvPicPr>
        <p:blipFill>
          <a:blip r:embed="rId4"/>
          <a:stretch>
            <a:fillRect/>
          </a:stretch>
        </p:blipFill>
        <p:spPr>
          <a:xfrm>
            <a:off x="836712" y="3501009"/>
            <a:ext cx="854968" cy="161494"/>
          </a:xfrm>
          <a:prstGeom prst="rect">
            <a:avLst/>
          </a:prstGeom>
        </p:spPr>
      </p:pic>
      <p:pic>
        <p:nvPicPr>
          <p:cNvPr id="18" name="Picture 17"/>
          <p:cNvPicPr>
            <a:picLocks noChangeAspect="1"/>
          </p:cNvPicPr>
          <p:nvPr/>
        </p:nvPicPr>
        <p:blipFill>
          <a:blip r:embed="rId4"/>
          <a:stretch>
            <a:fillRect/>
          </a:stretch>
        </p:blipFill>
        <p:spPr>
          <a:xfrm>
            <a:off x="2555778" y="3494226"/>
            <a:ext cx="854968" cy="161494"/>
          </a:xfrm>
          <a:prstGeom prst="rect">
            <a:avLst/>
          </a:prstGeom>
        </p:spPr>
      </p:pic>
      <p:pic>
        <p:nvPicPr>
          <p:cNvPr id="19" name="Picture 18"/>
          <p:cNvPicPr>
            <a:picLocks noChangeAspect="1"/>
          </p:cNvPicPr>
          <p:nvPr/>
        </p:nvPicPr>
        <p:blipFill>
          <a:blip r:embed="rId4"/>
          <a:stretch>
            <a:fillRect/>
          </a:stretch>
        </p:blipFill>
        <p:spPr>
          <a:xfrm>
            <a:off x="4283970" y="3698250"/>
            <a:ext cx="854968" cy="161494"/>
          </a:xfrm>
          <a:prstGeom prst="rect">
            <a:avLst/>
          </a:prstGeom>
        </p:spPr>
      </p:pic>
      <p:pic>
        <p:nvPicPr>
          <p:cNvPr id="20" name="Picture 19"/>
          <p:cNvPicPr>
            <a:picLocks noChangeAspect="1"/>
          </p:cNvPicPr>
          <p:nvPr/>
        </p:nvPicPr>
        <p:blipFill>
          <a:blip r:embed="rId4"/>
          <a:stretch>
            <a:fillRect/>
          </a:stretch>
        </p:blipFill>
        <p:spPr>
          <a:xfrm>
            <a:off x="6012162" y="3698250"/>
            <a:ext cx="854968" cy="161494"/>
          </a:xfrm>
          <a:prstGeom prst="rect">
            <a:avLst/>
          </a:prstGeom>
        </p:spPr>
      </p:pic>
      <p:sp>
        <p:nvSpPr>
          <p:cNvPr id="9" name="TextBox 8"/>
          <p:cNvSpPr txBox="1"/>
          <p:nvPr/>
        </p:nvSpPr>
        <p:spPr>
          <a:xfrm>
            <a:off x="7208362" y="1988840"/>
            <a:ext cx="1756125" cy="1754326"/>
          </a:xfrm>
          <a:prstGeom prst="rect">
            <a:avLst/>
          </a:prstGeom>
          <a:noFill/>
        </p:spPr>
        <p:txBody>
          <a:bodyPr wrap="square" rtlCol="0">
            <a:spAutoFit/>
          </a:bodyPr>
          <a:lstStyle/>
          <a:p>
            <a:pPr marL="285750" indent="-285750">
              <a:buFont typeface="Arial" charset="0"/>
              <a:buChar char="•"/>
            </a:pPr>
            <a:r>
              <a:rPr lang="en-US" sz="1800" dirty="0" smtClean="0">
                <a:latin typeface="+mn-lt"/>
              </a:rPr>
              <a:t>Sites E and B: similar concerns about antisocial </a:t>
            </a:r>
            <a:r>
              <a:rPr lang="en-US" sz="1800" dirty="0" err="1" smtClean="0">
                <a:latin typeface="+mn-lt"/>
              </a:rPr>
              <a:t>behaviour</a:t>
            </a:r>
            <a:endParaRPr lang="en-US" sz="1800" dirty="0">
              <a:latin typeface="+mn-lt"/>
            </a:endParaRPr>
          </a:p>
        </p:txBody>
      </p:sp>
    </p:spTree>
    <p:extLst>
      <p:ext uri="{BB962C8B-B14F-4D97-AF65-F5344CB8AC3E}">
        <p14:creationId xmlns:p14="http://schemas.microsoft.com/office/powerpoint/2010/main" val="78409713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7" y="1124744"/>
            <a:ext cx="7702624" cy="720080"/>
          </a:xfrm>
        </p:spPr>
        <p:txBody>
          <a:bodyPr/>
          <a:lstStyle/>
          <a:p>
            <a:r>
              <a:rPr lang="en-US" dirty="0"/>
              <a:t>Introduction</a:t>
            </a:r>
          </a:p>
        </p:txBody>
      </p:sp>
      <p:sp>
        <p:nvSpPr>
          <p:cNvPr id="3" name="Text Placeholder 2"/>
          <p:cNvSpPr>
            <a:spLocks noGrp="1"/>
          </p:cNvSpPr>
          <p:nvPr>
            <p:ph type="body" idx="1"/>
          </p:nvPr>
        </p:nvSpPr>
        <p:spPr>
          <a:xfrm>
            <a:off x="611560" y="1988840"/>
            <a:ext cx="7844408" cy="4608512"/>
          </a:xfrm>
        </p:spPr>
        <p:txBody>
          <a:bodyPr/>
          <a:lstStyle/>
          <a:p>
            <a:pPr marL="342900" indent="-342900">
              <a:buFont typeface="Arial"/>
              <a:buChar char="•"/>
            </a:pPr>
            <a:r>
              <a:rPr lang="en-US" sz="2400" dirty="0"/>
              <a:t>Burglary prevention interventions across 4 sites – SmartWater, We Don’t Buy Crime, street signage, plus cocooning &amp; a 5</a:t>
            </a:r>
            <a:r>
              <a:rPr lang="en-US" sz="2400" baseline="30000" dirty="0"/>
              <a:t>th</a:t>
            </a:r>
            <a:r>
              <a:rPr lang="en-US" sz="2400" dirty="0"/>
              <a:t> control site</a:t>
            </a:r>
          </a:p>
          <a:p>
            <a:pPr marL="342900" indent="-342900">
              <a:buFont typeface="Arial"/>
              <a:buChar char="•"/>
            </a:pPr>
            <a:r>
              <a:rPr lang="en-US" sz="2400" dirty="0"/>
              <a:t>Impact on public confidence in &amp; victim satisfaction with police, as well as crime reduction</a:t>
            </a:r>
          </a:p>
          <a:p>
            <a:pPr marL="342900" indent="-342900">
              <a:buFont typeface="Arial"/>
              <a:buChar char="•"/>
            </a:pPr>
            <a:r>
              <a:rPr lang="en-US" sz="2400" dirty="0"/>
              <a:t>The Met have used &amp; impressed by impact of SmartWater</a:t>
            </a:r>
          </a:p>
          <a:p>
            <a:pPr marL="342900" indent="-342900">
              <a:buFont typeface="Arial"/>
              <a:buChar char="•"/>
            </a:pPr>
            <a:r>
              <a:rPr lang="en-US" sz="2400" dirty="0"/>
              <a:t>Independent empirical basis, taking account of alternative factors. Longitudinal mixed method approach</a:t>
            </a:r>
          </a:p>
          <a:p>
            <a:pPr marL="342900" indent="-342900">
              <a:buFont typeface="Arial"/>
              <a:buChar char="•"/>
            </a:pPr>
            <a:r>
              <a:rPr lang="en-US" sz="2400" dirty="0"/>
              <a:t>Cost-efficient alternatives? Displacement? </a:t>
            </a:r>
          </a:p>
          <a:p>
            <a:pPr marL="342900" indent="-342900">
              <a:buFont typeface="Arial"/>
              <a:buChar char="•"/>
            </a:pPr>
            <a:r>
              <a:rPr lang="en-US" sz="2400" dirty="0"/>
              <a:t>Broader context of delivering with less resources as well as evidence base for value for money</a:t>
            </a:r>
            <a:endParaRPr dirty="0"/>
          </a:p>
          <a:p>
            <a:pPr marL="342900" indent="-342900">
              <a:buFont typeface="Arial"/>
              <a:buChar char="•"/>
            </a:pPr>
            <a:endParaRPr lang="en-US" sz="2400" dirty="0"/>
          </a:p>
        </p:txBody>
      </p:sp>
    </p:spTree>
    <p:extLst>
      <p:ext uri="{BB962C8B-B14F-4D97-AF65-F5344CB8AC3E}">
        <p14:creationId xmlns:p14="http://schemas.microsoft.com/office/powerpoint/2010/main" val="150947296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p:nvPr/>
        </p:nvSpPr>
        <p:spPr>
          <a:xfrm>
            <a:off x="251521" y="5652958"/>
            <a:ext cx="6744950" cy="287579"/>
          </a:xfrm>
          <a:prstGeom prst="rect">
            <a:avLst/>
          </a:prstGeom>
          <a:ln w="12700">
            <a:miter lim="400000"/>
          </a:ln>
          <a:extLst>
            <a:ext uri="{C572A759-6A51-4108-AA02-DFA0A04FC94B}">
              <ma14:wrappingTextBoxFlag xmlns:ma14="http://schemas.microsoft.com/office/mac/drawingml/2011/main" val="1"/>
            </a:ext>
          </a:extLst>
        </p:spPr>
        <p:txBody>
          <a:bodyPr wrap="square" lIns="35719" tIns="35719" rIns="35719" bIns="35719" anchor="ctr">
            <a:spAutoFit/>
          </a:bodyPr>
          <a:lstStyle/>
          <a:p>
            <a:pPr>
              <a:defRPr sz="1800">
                <a:solidFill>
                  <a:srgbClr val="53585F"/>
                </a:solidFill>
              </a:defRPr>
            </a:pPr>
            <a:r>
              <a:rPr sz="1400" dirty="0">
                <a:latin typeface="+mn-lt"/>
              </a:rPr>
              <a:t>E </a:t>
            </a:r>
            <a:r>
              <a:rPr lang="en-US" sz="1400" dirty="0">
                <a:latin typeface="+mn-lt"/>
              </a:rPr>
              <a:t>–</a:t>
            </a:r>
            <a:r>
              <a:rPr sz="1400" dirty="0">
                <a:latin typeface="+mn-lt"/>
              </a:rPr>
              <a:t> Control</a:t>
            </a:r>
            <a:r>
              <a:rPr lang="en-GB" sz="1400" dirty="0">
                <a:latin typeface="+mn-lt"/>
              </a:rPr>
              <a:t>, </a:t>
            </a:r>
            <a:r>
              <a:rPr sz="1400" dirty="0">
                <a:latin typeface="+mn-lt"/>
              </a:rPr>
              <a:t>A </a:t>
            </a:r>
            <a:r>
              <a:rPr lang="en-US" sz="1400" dirty="0">
                <a:latin typeface="+mn-lt"/>
              </a:rPr>
              <a:t>–</a:t>
            </a:r>
            <a:r>
              <a:rPr sz="1400" dirty="0">
                <a:latin typeface="+mn-lt"/>
              </a:rPr>
              <a:t> SmartWater</a:t>
            </a:r>
            <a:r>
              <a:rPr lang="en-GB" sz="1400" dirty="0">
                <a:latin typeface="+mn-lt"/>
              </a:rPr>
              <a:t>, </a:t>
            </a:r>
            <a:r>
              <a:rPr sz="1400" dirty="0">
                <a:latin typeface="+mn-lt"/>
              </a:rPr>
              <a:t>C </a:t>
            </a:r>
            <a:r>
              <a:rPr lang="en-US" sz="1400" dirty="0">
                <a:latin typeface="+mn-lt"/>
              </a:rPr>
              <a:t>–</a:t>
            </a:r>
            <a:r>
              <a:rPr sz="1400" dirty="0">
                <a:latin typeface="+mn-lt"/>
              </a:rPr>
              <a:t> SmartWater</a:t>
            </a:r>
            <a:r>
              <a:rPr lang="en-GB" sz="1400" dirty="0">
                <a:latin typeface="+mn-lt"/>
              </a:rPr>
              <a:t>, </a:t>
            </a:r>
            <a:r>
              <a:rPr sz="1400" dirty="0">
                <a:latin typeface="+mn-lt"/>
              </a:rPr>
              <a:t>D - We don’t buy crime</a:t>
            </a:r>
            <a:r>
              <a:rPr lang="en-GB" sz="1400" dirty="0">
                <a:latin typeface="+mn-lt"/>
              </a:rPr>
              <a:t>, </a:t>
            </a:r>
            <a:r>
              <a:rPr sz="1400" dirty="0">
                <a:latin typeface="+mn-lt"/>
              </a:rPr>
              <a:t>B - SmartWater</a:t>
            </a:r>
          </a:p>
        </p:txBody>
      </p:sp>
      <p:sp>
        <p:nvSpPr>
          <p:cNvPr id="252" name="Shape 252"/>
          <p:cNvSpPr/>
          <p:nvPr/>
        </p:nvSpPr>
        <p:spPr>
          <a:xfrm>
            <a:off x="2141698" y="260649"/>
            <a:ext cx="5526032" cy="503023"/>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a:defRPr sz="4400">
                <a:latin typeface="+mj-lt"/>
                <a:ea typeface="+mj-ea"/>
                <a:cs typeface="+mj-cs"/>
                <a:sym typeface="Gill Sans"/>
              </a:defRPr>
            </a:lvl1pPr>
          </a:lstStyle>
          <a:p>
            <a:r>
              <a:rPr sz="2800" dirty="0">
                <a:latin typeface="+mn-lt"/>
              </a:rPr>
              <a:t>General perceptions across SITES</a:t>
            </a:r>
          </a:p>
        </p:txBody>
      </p:sp>
      <p:pic>
        <p:nvPicPr>
          <p:cNvPr id="4" name="Picture 3"/>
          <p:cNvPicPr>
            <a:picLocks noChangeAspect="1"/>
          </p:cNvPicPr>
          <p:nvPr/>
        </p:nvPicPr>
        <p:blipFill>
          <a:blip r:embed="rId3"/>
          <a:stretch>
            <a:fillRect/>
          </a:stretch>
        </p:blipFill>
        <p:spPr>
          <a:xfrm>
            <a:off x="8363" y="980734"/>
            <a:ext cx="9144000" cy="4160475"/>
          </a:xfrm>
          <a:prstGeom prst="rect">
            <a:avLst/>
          </a:prstGeom>
        </p:spPr>
      </p:pic>
      <p:pic>
        <p:nvPicPr>
          <p:cNvPr id="5" name="Picture 4"/>
          <p:cNvPicPr>
            <a:picLocks noChangeAspect="1"/>
          </p:cNvPicPr>
          <p:nvPr/>
        </p:nvPicPr>
        <p:blipFill>
          <a:blip r:embed="rId4"/>
          <a:stretch>
            <a:fillRect/>
          </a:stretch>
        </p:blipFill>
        <p:spPr>
          <a:xfrm>
            <a:off x="836712" y="3501009"/>
            <a:ext cx="854968" cy="161494"/>
          </a:xfrm>
          <a:prstGeom prst="rect">
            <a:avLst/>
          </a:prstGeom>
        </p:spPr>
      </p:pic>
      <p:pic>
        <p:nvPicPr>
          <p:cNvPr id="18" name="Picture 17"/>
          <p:cNvPicPr>
            <a:picLocks noChangeAspect="1"/>
          </p:cNvPicPr>
          <p:nvPr/>
        </p:nvPicPr>
        <p:blipFill>
          <a:blip r:embed="rId4"/>
          <a:stretch>
            <a:fillRect/>
          </a:stretch>
        </p:blipFill>
        <p:spPr>
          <a:xfrm>
            <a:off x="2555778" y="3494226"/>
            <a:ext cx="854968" cy="161494"/>
          </a:xfrm>
          <a:prstGeom prst="rect">
            <a:avLst/>
          </a:prstGeom>
        </p:spPr>
      </p:pic>
      <p:pic>
        <p:nvPicPr>
          <p:cNvPr id="19" name="Picture 18"/>
          <p:cNvPicPr>
            <a:picLocks noChangeAspect="1"/>
          </p:cNvPicPr>
          <p:nvPr/>
        </p:nvPicPr>
        <p:blipFill>
          <a:blip r:embed="rId4"/>
          <a:stretch>
            <a:fillRect/>
          </a:stretch>
        </p:blipFill>
        <p:spPr>
          <a:xfrm>
            <a:off x="4283970" y="3698250"/>
            <a:ext cx="854968" cy="161494"/>
          </a:xfrm>
          <a:prstGeom prst="rect">
            <a:avLst/>
          </a:prstGeom>
        </p:spPr>
      </p:pic>
      <p:pic>
        <p:nvPicPr>
          <p:cNvPr id="20" name="Picture 19"/>
          <p:cNvPicPr>
            <a:picLocks noChangeAspect="1"/>
          </p:cNvPicPr>
          <p:nvPr/>
        </p:nvPicPr>
        <p:blipFill>
          <a:blip r:embed="rId4"/>
          <a:stretch>
            <a:fillRect/>
          </a:stretch>
        </p:blipFill>
        <p:spPr>
          <a:xfrm>
            <a:off x="6012162" y="3698250"/>
            <a:ext cx="854968" cy="161494"/>
          </a:xfrm>
          <a:prstGeom prst="rect">
            <a:avLst/>
          </a:prstGeom>
        </p:spPr>
      </p:pic>
      <p:pic>
        <p:nvPicPr>
          <p:cNvPr id="21" name="Picture 20"/>
          <p:cNvPicPr>
            <a:picLocks noChangeAspect="1"/>
          </p:cNvPicPr>
          <p:nvPr/>
        </p:nvPicPr>
        <p:blipFill>
          <a:blip r:embed="rId4"/>
          <a:stretch>
            <a:fillRect/>
          </a:stretch>
        </p:blipFill>
        <p:spPr>
          <a:xfrm>
            <a:off x="7812360" y="3869653"/>
            <a:ext cx="854968" cy="161494"/>
          </a:xfrm>
          <a:prstGeom prst="rect">
            <a:avLst/>
          </a:prstGeom>
        </p:spPr>
      </p:pic>
    </p:spTree>
    <p:extLst>
      <p:ext uri="{BB962C8B-B14F-4D97-AF65-F5344CB8AC3E}">
        <p14:creationId xmlns:p14="http://schemas.microsoft.com/office/powerpoint/2010/main" val="12116490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 name="Shape 394"/>
          <p:cNvSpPr/>
          <p:nvPr/>
        </p:nvSpPr>
        <p:spPr>
          <a:xfrm>
            <a:off x="611562" y="5540307"/>
            <a:ext cx="8226298" cy="503023"/>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a:defRPr sz="2400">
                <a:solidFill>
                  <a:schemeClr val="accent1">
                    <a:hueOff val="203473"/>
                    <a:lumOff val="-13814"/>
                  </a:schemeClr>
                </a:solidFill>
              </a:defRPr>
            </a:lvl1pPr>
          </a:lstStyle>
          <a:p>
            <a:r>
              <a:rPr sz="1400" dirty="0">
                <a:solidFill>
                  <a:srgbClr val="002060"/>
                </a:solidFill>
                <a:latin typeface="+mn-lt"/>
              </a:rPr>
              <a:t>Awareness of the intervention changed across waves, but no immediate evidence that public perceptions, overall, experienced a relative improvement</a:t>
            </a:r>
          </a:p>
        </p:txBody>
      </p:sp>
      <p:sp>
        <p:nvSpPr>
          <p:cNvPr id="17" name="Shape 252"/>
          <p:cNvSpPr/>
          <p:nvPr/>
        </p:nvSpPr>
        <p:spPr>
          <a:xfrm>
            <a:off x="2141698" y="260649"/>
            <a:ext cx="5526032" cy="503023"/>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a:defRPr sz="4400">
                <a:latin typeface="+mj-lt"/>
                <a:ea typeface="+mj-ea"/>
                <a:cs typeface="+mj-cs"/>
                <a:sym typeface="Gill Sans"/>
              </a:defRPr>
            </a:lvl1pPr>
          </a:lstStyle>
          <a:p>
            <a:r>
              <a:rPr sz="2800" dirty="0">
                <a:latin typeface="+mn-lt"/>
              </a:rPr>
              <a:t>General perceptions across </a:t>
            </a:r>
            <a:r>
              <a:rPr lang="en-GB" sz="2800" dirty="0">
                <a:latin typeface="+mn-lt"/>
              </a:rPr>
              <a:t>WAVES</a:t>
            </a:r>
            <a:endParaRPr sz="2800" dirty="0">
              <a:latin typeface="+mn-lt"/>
            </a:endParaRPr>
          </a:p>
        </p:txBody>
      </p:sp>
      <p:pic>
        <p:nvPicPr>
          <p:cNvPr id="2" name="Picture 1"/>
          <p:cNvPicPr>
            <a:picLocks noChangeAspect="1"/>
          </p:cNvPicPr>
          <p:nvPr/>
        </p:nvPicPr>
        <p:blipFill>
          <a:blip r:embed="rId3"/>
          <a:stretch>
            <a:fillRect/>
          </a:stretch>
        </p:blipFill>
        <p:spPr>
          <a:xfrm>
            <a:off x="467544" y="965663"/>
            <a:ext cx="8109796" cy="4537077"/>
          </a:xfrm>
          <a:prstGeom prst="rect">
            <a:avLst/>
          </a:prstGeom>
        </p:spPr>
      </p:pic>
    </p:spTree>
    <p:extLst>
      <p:ext uri="{BB962C8B-B14F-4D97-AF65-F5344CB8AC3E}">
        <p14:creationId xmlns:p14="http://schemas.microsoft.com/office/powerpoint/2010/main" val="214094756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 name="Shape 398"/>
          <p:cNvSpPr/>
          <p:nvPr/>
        </p:nvSpPr>
        <p:spPr>
          <a:xfrm>
            <a:off x="338903" y="188642"/>
            <a:ext cx="6335023" cy="626133"/>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a:defRPr sz="3000">
                <a:solidFill>
                  <a:schemeClr val="accent1">
                    <a:hueOff val="203473"/>
                    <a:lumOff val="-13814"/>
                  </a:schemeClr>
                </a:solidFill>
                <a:latin typeface="+mj-lt"/>
                <a:ea typeface="+mj-ea"/>
                <a:cs typeface="+mj-cs"/>
                <a:sym typeface="Gill Sans"/>
              </a:defRPr>
            </a:lvl1pPr>
          </a:lstStyle>
          <a:p>
            <a:r>
              <a:rPr sz="1800" dirty="0">
                <a:solidFill>
                  <a:srgbClr val="002060"/>
                </a:solidFill>
                <a:latin typeface="+mn-lt"/>
              </a:rPr>
              <a:t>Is there a relationship between feelings of vulnerability to crime and confidence/satisfaction with policing? </a:t>
            </a:r>
          </a:p>
        </p:txBody>
      </p:sp>
      <p:sp>
        <p:nvSpPr>
          <p:cNvPr id="399" name="Shape 399"/>
          <p:cNvSpPr/>
          <p:nvPr/>
        </p:nvSpPr>
        <p:spPr>
          <a:xfrm>
            <a:off x="7593778" y="5058380"/>
            <a:ext cx="773484" cy="559038"/>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algn="ctr" defTabSz="584200">
              <a:defRPr sz="4500">
                <a:solidFill>
                  <a:srgbClr val="FFFFFF"/>
                </a:solidFill>
                <a:latin typeface="+mj-lt"/>
                <a:ea typeface="+mj-ea"/>
                <a:cs typeface="+mj-cs"/>
                <a:sym typeface="Gill Sans"/>
              </a:defRPr>
            </a:lvl1pPr>
          </a:lstStyle>
          <a:p>
            <a:r>
              <a:rPr sz="3164"/>
              <a:t>48%</a:t>
            </a:r>
          </a:p>
        </p:txBody>
      </p:sp>
      <p:grpSp>
        <p:nvGrpSpPr>
          <p:cNvPr id="403" name="Group 403"/>
          <p:cNvGrpSpPr/>
          <p:nvPr/>
        </p:nvGrpSpPr>
        <p:grpSpPr>
          <a:xfrm>
            <a:off x="4649422" y="836712"/>
            <a:ext cx="4155680" cy="2692094"/>
            <a:chOff x="0" y="0"/>
            <a:chExt cx="5910300" cy="3828755"/>
          </a:xfrm>
        </p:grpSpPr>
        <p:sp>
          <p:nvSpPr>
            <p:cNvPr id="402" name="Shape 402"/>
            <p:cNvSpPr/>
            <p:nvPr/>
          </p:nvSpPr>
          <p:spPr>
            <a:xfrm>
              <a:off x="215900" y="139700"/>
              <a:ext cx="5478501" cy="3269956"/>
            </a:xfrm>
            <a:prstGeom prst="rect">
              <a:avLst/>
            </a:prstGeom>
            <a:noFill/>
            <a:ln>
              <a:noFill/>
            </a:ln>
            <a:effectLst/>
            <a:extLst>
              <a:ext uri="{C572A759-6A51-4108-AA02-DFA0A04FC94B}">
                <ma14:wrappingTextBoxFlag xmlns:ma14="http://schemas.microsoft.com/office/mac/drawingml/2011/main" val="1"/>
              </a:ext>
            </a:extLst>
          </p:spPr>
          <p:txBody>
            <a:bodyPr wrap="square" lIns="35719" tIns="35719" rIns="35719" bIns="35719" numCol="1" anchor="ctr">
              <a:noAutofit/>
            </a:bodyPr>
            <a:lstStyle/>
            <a:p>
              <a:pPr defTabSz="410751">
                <a:defRPr sz="2600">
                  <a:latin typeface="+mj-lt"/>
                  <a:ea typeface="+mj-ea"/>
                  <a:cs typeface="+mj-cs"/>
                  <a:sym typeface="Gill Sans"/>
                </a:defRPr>
              </a:pPr>
              <a:r>
                <a:rPr sz="1828">
                  <a:latin typeface="Gill Sans SemiBold"/>
                  <a:ea typeface="Gill Sans SemiBold"/>
                  <a:cs typeface="Gill Sans SemiBold"/>
                  <a:sym typeface="Gill Sans SemiBold"/>
                </a:rPr>
                <a:t>Local problems</a:t>
              </a:r>
              <a:r>
                <a:rPr sz="1828"/>
                <a:t> linked to low </a:t>
              </a:r>
              <a:r>
                <a:rPr sz="1828">
                  <a:latin typeface="Gill Sans SemiBold"/>
                  <a:ea typeface="Gill Sans SemiBold"/>
                  <a:cs typeface="Gill Sans SemiBold"/>
                  <a:sym typeface="Gill Sans SemiBold"/>
                </a:rPr>
                <a:t>satisfaction</a:t>
              </a:r>
              <a:r>
                <a:rPr sz="1828"/>
                <a:t>:</a:t>
              </a:r>
            </a:p>
            <a:p>
              <a:pPr defTabSz="410751">
                <a:defRPr sz="2600">
                  <a:latin typeface="+mj-lt"/>
                  <a:ea typeface="+mj-ea"/>
                  <a:cs typeface="+mj-cs"/>
                  <a:sym typeface="Gill Sans"/>
                </a:defRPr>
              </a:pPr>
              <a:endParaRPr sz="1828"/>
            </a:p>
            <a:p>
              <a:pPr marL="116081" indent="-89293" defTabSz="410751">
                <a:buSzPct val="100000"/>
                <a:buAutoNum type="arabicPeriod"/>
                <a:defRPr sz="2600">
                  <a:latin typeface="+mj-lt"/>
                  <a:ea typeface="+mj-ea"/>
                  <a:cs typeface="+mj-cs"/>
                  <a:sym typeface="Gill Sans"/>
                </a:defRPr>
              </a:pPr>
              <a:r>
                <a:rPr sz="1828"/>
                <a:t> noisy neighbours (-8%)</a:t>
              </a:r>
            </a:p>
            <a:p>
              <a:pPr marL="116081" indent="-89293" defTabSz="410751">
                <a:buSzPct val="100000"/>
                <a:buAutoNum type="arabicPeriod"/>
                <a:defRPr sz="2600">
                  <a:latin typeface="+mj-lt"/>
                  <a:ea typeface="+mj-ea"/>
                  <a:cs typeface="+mj-cs"/>
                  <a:sym typeface="Gill Sans"/>
                </a:defRPr>
              </a:pPr>
              <a:r>
                <a:rPr sz="1828"/>
                <a:t> people using or dealing drugs (-9%)</a:t>
              </a:r>
            </a:p>
            <a:p>
              <a:pPr marL="116081" indent="-89293" defTabSz="410751">
                <a:buSzPct val="100000"/>
                <a:buAutoNum type="arabicPeriod"/>
                <a:defRPr sz="2600">
                  <a:latin typeface="+mj-lt"/>
                  <a:ea typeface="+mj-ea"/>
                  <a:cs typeface="+mj-cs"/>
                  <a:sym typeface="Gill Sans"/>
                </a:defRPr>
              </a:pPr>
              <a:r>
                <a:rPr sz="1828"/>
                <a:t> people being drunk or rowdy (-9%)</a:t>
              </a:r>
            </a:p>
          </p:txBody>
        </p:sp>
        <p:pic>
          <p:nvPicPr>
            <p:cNvPr id="401" name="Picture 400"/>
            <p:cNvPicPr>
              <a:picLocks/>
            </p:cNvPicPr>
            <p:nvPr/>
          </p:nvPicPr>
          <p:blipFill>
            <a:blip r:embed="rId3">
              <a:extLst/>
            </a:blip>
            <a:stretch>
              <a:fillRect/>
            </a:stretch>
          </p:blipFill>
          <p:spPr>
            <a:xfrm>
              <a:off x="0" y="-1"/>
              <a:ext cx="5910301" cy="3828757"/>
            </a:xfrm>
            <a:prstGeom prst="rect">
              <a:avLst/>
            </a:prstGeom>
            <a:effectLst/>
          </p:spPr>
        </p:pic>
      </p:grpSp>
      <p:grpSp>
        <p:nvGrpSpPr>
          <p:cNvPr id="406" name="Group 406"/>
          <p:cNvGrpSpPr/>
          <p:nvPr/>
        </p:nvGrpSpPr>
        <p:grpSpPr>
          <a:xfrm>
            <a:off x="338902" y="3501014"/>
            <a:ext cx="4155680" cy="2692095"/>
            <a:chOff x="0" y="0"/>
            <a:chExt cx="5910300" cy="3828755"/>
          </a:xfrm>
        </p:grpSpPr>
        <p:sp>
          <p:nvSpPr>
            <p:cNvPr id="405" name="Shape 405"/>
            <p:cNvSpPr/>
            <p:nvPr/>
          </p:nvSpPr>
          <p:spPr>
            <a:xfrm>
              <a:off x="215900" y="139700"/>
              <a:ext cx="5478501" cy="3269956"/>
            </a:xfrm>
            <a:prstGeom prst="rect">
              <a:avLst/>
            </a:prstGeom>
            <a:noFill/>
            <a:ln>
              <a:noFill/>
            </a:ln>
            <a:effectLst/>
            <a:extLst>
              <a:ext uri="{C572A759-6A51-4108-AA02-DFA0A04FC94B}">
                <ma14:wrappingTextBoxFlag xmlns:ma14="http://schemas.microsoft.com/office/mac/drawingml/2011/main" val="1"/>
              </a:ext>
            </a:extLst>
          </p:spPr>
          <p:txBody>
            <a:bodyPr wrap="square" lIns="35719" tIns="35719" rIns="35719" bIns="35719" numCol="1" anchor="ctr">
              <a:noAutofit/>
            </a:bodyPr>
            <a:lstStyle/>
            <a:p>
              <a:pPr defTabSz="410751">
                <a:defRPr sz="2600">
                  <a:latin typeface="+mj-lt"/>
                  <a:ea typeface="+mj-ea"/>
                  <a:cs typeface="+mj-cs"/>
                  <a:sym typeface="Gill Sans"/>
                </a:defRPr>
              </a:pPr>
              <a:r>
                <a:rPr sz="1828">
                  <a:latin typeface="Gill Sans SemiBold"/>
                  <a:ea typeface="Gill Sans SemiBold"/>
                  <a:cs typeface="Gill Sans SemiBold"/>
                  <a:sym typeface="Gill Sans SemiBold"/>
                </a:rPr>
                <a:t>Fears</a:t>
              </a:r>
              <a:r>
                <a:rPr sz="1828"/>
                <a:t> linked to low </a:t>
              </a:r>
              <a:r>
                <a:rPr sz="1828">
                  <a:latin typeface="Gill Sans SemiBold"/>
                  <a:ea typeface="Gill Sans SemiBold"/>
                  <a:cs typeface="Gill Sans SemiBold"/>
                  <a:sym typeface="Gill Sans SemiBold"/>
                </a:rPr>
                <a:t>confidence</a:t>
              </a:r>
              <a:r>
                <a:rPr sz="1828"/>
                <a:t>:</a:t>
              </a:r>
            </a:p>
            <a:p>
              <a:pPr defTabSz="410751">
                <a:defRPr sz="2600">
                  <a:latin typeface="+mj-lt"/>
                  <a:ea typeface="+mj-ea"/>
                  <a:cs typeface="+mj-cs"/>
                  <a:sym typeface="Gill Sans"/>
                </a:defRPr>
              </a:pPr>
              <a:endParaRPr sz="1828"/>
            </a:p>
            <a:p>
              <a:pPr marL="116081" indent="-89293" defTabSz="410751">
                <a:buSzPct val="100000"/>
                <a:buAutoNum type="arabicPeriod"/>
                <a:defRPr sz="2600">
                  <a:latin typeface="+mj-lt"/>
                  <a:ea typeface="+mj-ea"/>
                  <a:cs typeface="+mj-cs"/>
                  <a:sym typeface="Gill Sans"/>
                </a:defRPr>
              </a:pPr>
              <a:r>
                <a:rPr sz="1828"/>
                <a:t> being attacked b/c ethic origin (-6%) </a:t>
              </a:r>
            </a:p>
            <a:p>
              <a:pPr marL="116081" indent="-89293" defTabSz="410751">
                <a:buSzPct val="100000"/>
                <a:buAutoNum type="arabicPeriod"/>
                <a:defRPr sz="2600">
                  <a:latin typeface="+mj-lt"/>
                  <a:ea typeface="+mj-ea"/>
                  <a:cs typeface="+mj-cs"/>
                  <a:sym typeface="Gill Sans"/>
                </a:defRPr>
              </a:pPr>
              <a:r>
                <a:rPr sz="1828"/>
                <a:t> having things stolen from car (-4%)</a:t>
              </a:r>
            </a:p>
            <a:p>
              <a:pPr marL="116081" indent="-89293" defTabSz="410751">
                <a:buSzPct val="100000"/>
                <a:buAutoNum type="arabicPeriod"/>
                <a:defRPr sz="2600">
                  <a:latin typeface="+mj-lt"/>
                  <a:ea typeface="+mj-ea"/>
                  <a:cs typeface="+mj-cs"/>
                  <a:sym typeface="Gill Sans"/>
                </a:defRPr>
              </a:pPr>
              <a:r>
                <a:rPr sz="1828"/>
                <a:t> physically attacked by strangers (-3%)</a:t>
              </a:r>
            </a:p>
          </p:txBody>
        </p:sp>
        <p:pic>
          <p:nvPicPr>
            <p:cNvPr id="404" name="Picture 403"/>
            <p:cNvPicPr>
              <a:picLocks/>
            </p:cNvPicPr>
            <p:nvPr/>
          </p:nvPicPr>
          <p:blipFill>
            <a:blip r:embed="rId3">
              <a:extLst/>
            </a:blip>
            <a:stretch>
              <a:fillRect/>
            </a:stretch>
          </p:blipFill>
          <p:spPr>
            <a:xfrm>
              <a:off x="0" y="-1"/>
              <a:ext cx="5910301" cy="3828757"/>
            </a:xfrm>
            <a:prstGeom prst="rect">
              <a:avLst/>
            </a:prstGeom>
            <a:effectLst/>
          </p:spPr>
        </p:pic>
      </p:grpSp>
      <p:grpSp>
        <p:nvGrpSpPr>
          <p:cNvPr id="409" name="Group 409"/>
          <p:cNvGrpSpPr/>
          <p:nvPr/>
        </p:nvGrpSpPr>
        <p:grpSpPr>
          <a:xfrm>
            <a:off x="4649422" y="3501014"/>
            <a:ext cx="4155680" cy="2692095"/>
            <a:chOff x="0" y="0"/>
            <a:chExt cx="5910300" cy="3828755"/>
          </a:xfrm>
        </p:grpSpPr>
        <p:sp>
          <p:nvSpPr>
            <p:cNvPr id="408" name="Shape 408"/>
            <p:cNvSpPr/>
            <p:nvPr/>
          </p:nvSpPr>
          <p:spPr>
            <a:xfrm>
              <a:off x="215900" y="139700"/>
              <a:ext cx="5478501" cy="3269956"/>
            </a:xfrm>
            <a:prstGeom prst="rect">
              <a:avLst/>
            </a:prstGeom>
            <a:noFill/>
            <a:ln>
              <a:noFill/>
            </a:ln>
            <a:effectLst/>
            <a:extLst>
              <a:ext uri="{C572A759-6A51-4108-AA02-DFA0A04FC94B}">
                <ma14:wrappingTextBoxFlag xmlns:ma14="http://schemas.microsoft.com/office/mac/drawingml/2011/main" val="1"/>
              </a:ext>
            </a:extLst>
          </p:spPr>
          <p:txBody>
            <a:bodyPr wrap="square" lIns="35719" tIns="35719" rIns="35719" bIns="35719" numCol="1" anchor="ctr">
              <a:noAutofit/>
            </a:bodyPr>
            <a:lstStyle/>
            <a:p>
              <a:pPr defTabSz="410751">
                <a:defRPr sz="2600">
                  <a:latin typeface="+mj-lt"/>
                  <a:ea typeface="+mj-ea"/>
                  <a:cs typeface="+mj-cs"/>
                  <a:sym typeface="Gill Sans"/>
                </a:defRPr>
              </a:pPr>
              <a:r>
                <a:rPr sz="1828">
                  <a:latin typeface="Gill Sans SemiBold"/>
                  <a:ea typeface="Gill Sans SemiBold"/>
                  <a:cs typeface="Gill Sans SemiBold"/>
                  <a:sym typeface="Gill Sans SemiBold"/>
                </a:rPr>
                <a:t>Fears</a:t>
              </a:r>
              <a:r>
                <a:rPr sz="1828"/>
                <a:t> linked to low </a:t>
              </a:r>
              <a:r>
                <a:rPr sz="1828">
                  <a:latin typeface="Gill Sans SemiBold"/>
                  <a:ea typeface="Gill Sans SemiBold"/>
                  <a:cs typeface="Gill Sans SemiBold"/>
                  <a:sym typeface="Gill Sans SemiBold"/>
                </a:rPr>
                <a:t>satisfaction</a:t>
              </a:r>
              <a:r>
                <a:rPr sz="1828"/>
                <a:t>:</a:t>
              </a:r>
            </a:p>
            <a:p>
              <a:pPr defTabSz="410751">
                <a:defRPr sz="2600">
                  <a:latin typeface="+mj-lt"/>
                  <a:ea typeface="+mj-ea"/>
                  <a:cs typeface="+mj-cs"/>
                  <a:sym typeface="Gill Sans"/>
                </a:defRPr>
              </a:pPr>
              <a:endParaRPr sz="1828"/>
            </a:p>
            <a:p>
              <a:pPr marL="116081" indent="-89293" defTabSz="410751">
                <a:buSzPct val="100000"/>
                <a:buAutoNum type="arabicPeriod"/>
                <a:defRPr sz="2600">
                  <a:latin typeface="+mj-lt"/>
                  <a:ea typeface="+mj-ea"/>
                  <a:cs typeface="+mj-cs"/>
                  <a:sym typeface="Gill Sans"/>
                </a:defRPr>
              </a:pPr>
              <a:r>
                <a:rPr sz="1828"/>
                <a:t> having things stolen from car (-6%)</a:t>
              </a:r>
            </a:p>
            <a:p>
              <a:pPr marL="116081" indent="-89293" defTabSz="410751">
                <a:buSzPct val="100000"/>
                <a:buAutoNum type="arabicPeriod"/>
                <a:defRPr sz="2600">
                  <a:latin typeface="+mj-lt"/>
                  <a:ea typeface="+mj-ea"/>
                  <a:cs typeface="+mj-cs"/>
                  <a:sym typeface="Gill Sans"/>
                </a:defRPr>
              </a:pPr>
              <a:r>
                <a:rPr sz="1828"/>
                <a:t> having home broken into (-4%)</a:t>
              </a:r>
            </a:p>
            <a:p>
              <a:pPr marL="116081" indent="-89293" defTabSz="410751">
                <a:buSzPct val="100000"/>
                <a:buAutoNum type="arabicPeriod"/>
                <a:defRPr sz="2600">
                  <a:latin typeface="+mj-lt"/>
                  <a:ea typeface="+mj-ea"/>
                  <a:cs typeface="+mj-cs"/>
                  <a:sym typeface="Gill Sans"/>
                </a:defRPr>
              </a:pPr>
              <a:r>
                <a:rPr sz="1828"/>
                <a:t> having things stolen from outside your home (-4%)</a:t>
              </a:r>
            </a:p>
          </p:txBody>
        </p:sp>
        <p:pic>
          <p:nvPicPr>
            <p:cNvPr id="407" name="Picture 406"/>
            <p:cNvPicPr>
              <a:picLocks/>
            </p:cNvPicPr>
            <p:nvPr/>
          </p:nvPicPr>
          <p:blipFill>
            <a:blip r:embed="rId3">
              <a:extLst/>
            </a:blip>
            <a:stretch>
              <a:fillRect/>
            </a:stretch>
          </p:blipFill>
          <p:spPr>
            <a:xfrm>
              <a:off x="0" y="-1"/>
              <a:ext cx="5910301" cy="3828757"/>
            </a:xfrm>
            <a:prstGeom prst="rect">
              <a:avLst/>
            </a:prstGeom>
            <a:effectLst/>
          </p:spPr>
        </p:pic>
      </p:grpSp>
      <p:grpSp>
        <p:nvGrpSpPr>
          <p:cNvPr id="16" name="Group 403"/>
          <p:cNvGrpSpPr/>
          <p:nvPr/>
        </p:nvGrpSpPr>
        <p:grpSpPr>
          <a:xfrm>
            <a:off x="338900" y="836718"/>
            <a:ext cx="4155681" cy="2692095"/>
            <a:chOff x="-2" y="59172"/>
            <a:chExt cx="5910301" cy="3828756"/>
          </a:xfrm>
        </p:grpSpPr>
        <p:sp>
          <p:nvSpPr>
            <p:cNvPr id="17" name="Shape 402"/>
            <p:cNvSpPr/>
            <p:nvPr/>
          </p:nvSpPr>
          <p:spPr>
            <a:xfrm>
              <a:off x="215900" y="139700"/>
              <a:ext cx="5478501" cy="3269956"/>
            </a:xfrm>
            <a:prstGeom prst="rect">
              <a:avLst/>
            </a:prstGeom>
            <a:noFill/>
            <a:ln>
              <a:noFill/>
            </a:ln>
            <a:effectLst/>
            <a:extLst>
              <a:ext uri="{C572A759-6A51-4108-AA02-DFA0A04FC94B}">
                <ma14:wrappingTextBoxFlag xmlns:ma14="http://schemas.microsoft.com/office/mac/drawingml/2011/main" val="1"/>
              </a:ext>
            </a:extLst>
          </p:spPr>
          <p:txBody>
            <a:bodyPr wrap="square" lIns="35719" tIns="35719" rIns="35719" bIns="35719" numCol="1" anchor="ctr">
              <a:noAutofit/>
            </a:bodyPr>
            <a:lstStyle/>
            <a:p>
              <a:pPr defTabSz="410751">
                <a:defRPr sz="2600">
                  <a:latin typeface="+mj-lt"/>
                  <a:ea typeface="+mj-ea"/>
                  <a:cs typeface="+mj-cs"/>
                  <a:sym typeface="Gill Sans"/>
                </a:defRPr>
              </a:pPr>
              <a:r>
                <a:rPr sz="1828" dirty="0">
                  <a:latin typeface="Gill Sans SemiBold"/>
                  <a:ea typeface="Gill Sans SemiBold"/>
                  <a:cs typeface="Gill Sans SemiBold"/>
                  <a:sym typeface="Gill Sans SemiBold"/>
                </a:rPr>
                <a:t>Local problems</a:t>
              </a:r>
              <a:r>
                <a:rPr sz="1828" dirty="0"/>
                <a:t> linked to low </a:t>
              </a:r>
              <a:r>
                <a:rPr lang="en-GB" sz="1828" dirty="0">
                  <a:latin typeface="Gill Sans SemiBold"/>
                  <a:ea typeface="Gill Sans SemiBold"/>
                  <a:cs typeface="Gill Sans SemiBold"/>
                  <a:sym typeface="Gill Sans SemiBold"/>
                </a:rPr>
                <a:t>confidence</a:t>
              </a:r>
              <a:r>
                <a:rPr sz="1828" dirty="0"/>
                <a:t>:</a:t>
              </a:r>
            </a:p>
            <a:p>
              <a:pPr defTabSz="410751">
                <a:defRPr sz="2600">
                  <a:latin typeface="+mj-lt"/>
                  <a:ea typeface="+mj-ea"/>
                  <a:cs typeface="+mj-cs"/>
                  <a:sym typeface="Gill Sans"/>
                </a:defRPr>
              </a:pPr>
              <a:endParaRPr sz="1828" dirty="0"/>
            </a:p>
            <a:p>
              <a:pPr marL="116081" indent="-89293" defTabSz="410751">
                <a:buSzPct val="100000"/>
                <a:buAutoNum type="arabicPeriod"/>
                <a:defRPr sz="2600">
                  <a:latin typeface="+mj-lt"/>
                  <a:ea typeface="+mj-ea"/>
                  <a:cs typeface="+mj-cs"/>
                  <a:sym typeface="Gill Sans"/>
                </a:defRPr>
              </a:pPr>
              <a:r>
                <a:rPr sz="1828" dirty="0"/>
                <a:t> noisy neighbours (-</a:t>
              </a:r>
              <a:r>
                <a:rPr lang="en-GB" sz="1828" dirty="0"/>
                <a:t>6</a:t>
              </a:r>
              <a:r>
                <a:rPr sz="1828" dirty="0"/>
                <a:t>%)</a:t>
              </a:r>
            </a:p>
            <a:p>
              <a:pPr marL="116081" indent="-89293" defTabSz="410751">
                <a:buSzPct val="100000"/>
                <a:buAutoNum type="arabicPeriod"/>
                <a:defRPr sz="2600">
                  <a:latin typeface="+mj-lt"/>
                  <a:ea typeface="+mj-ea"/>
                  <a:cs typeface="+mj-cs"/>
                  <a:sym typeface="Gill Sans"/>
                </a:defRPr>
              </a:pPr>
              <a:r>
                <a:rPr sz="1828" dirty="0"/>
                <a:t> people using or dealing drugs (-</a:t>
              </a:r>
              <a:r>
                <a:rPr lang="en-GB" sz="1828" dirty="0"/>
                <a:t>5</a:t>
              </a:r>
              <a:r>
                <a:rPr sz="1828" dirty="0"/>
                <a:t>%)</a:t>
              </a:r>
            </a:p>
            <a:p>
              <a:pPr marL="116081" indent="-89293" defTabSz="410751">
                <a:buSzPct val="100000"/>
                <a:buAutoNum type="arabicPeriod"/>
                <a:defRPr sz="2600">
                  <a:latin typeface="+mj-lt"/>
                  <a:ea typeface="+mj-ea"/>
                  <a:cs typeface="+mj-cs"/>
                  <a:sym typeface="Gill Sans"/>
                </a:defRPr>
              </a:pPr>
              <a:r>
                <a:rPr sz="1828" dirty="0"/>
                <a:t> people being drunk or rowdy (-</a:t>
              </a:r>
              <a:r>
                <a:rPr lang="en-GB" sz="1828" dirty="0"/>
                <a:t>4</a:t>
              </a:r>
              <a:r>
                <a:rPr sz="1828" dirty="0"/>
                <a:t>%)</a:t>
              </a:r>
            </a:p>
          </p:txBody>
        </p:sp>
        <p:pic>
          <p:nvPicPr>
            <p:cNvPr id="18" name="Picture 17"/>
            <p:cNvPicPr>
              <a:picLocks/>
            </p:cNvPicPr>
            <p:nvPr/>
          </p:nvPicPr>
          <p:blipFill>
            <a:blip r:embed="rId3">
              <a:extLst/>
            </a:blip>
            <a:stretch>
              <a:fillRect/>
            </a:stretch>
          </p:blipFill>
          <p:spPr>
            <a:xfrm>
              <a:off x="-2" y="59172"/>
              <a:ext cx="5910301" cy="3828756"/>
            </a:xfrm>
            <a:prstGeom prst="rect">
              <a:avLst/>
            </a:prstGeom>
            <a:effectLst/>
          </p:spPr>
        </p:pic>
      </p:grpSp>
    </p:spTree>
    <p:extLst>
      <p:ext uri="{BB962C8B-B14F-4D97-AF65-F5344CB8AC3E}">
        <p14:creationId xmlns:p14="http://schemas.microsoft.com/office/powerpoint/2010/main" val="212729407"/>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48829" y="1124744"/>
            <a:ext cx="8595172" cy="4922850"/>
          </a:xfrm>
          <a:prstGeom prst="rect">
            <a:avLst/>
          </a:prstGeom>
        </p:spPr>
      </p:pic>
      <p:sp>
        <p:nvSpPr>
          <p:cNvPr id="413" name="Shape 413"/>
          <p:cNvSpPr/>
          <p:nvPr/>
        </p:nvSpPr>
        <p:spPr>
          <a:xfrm>
            <a:off x="431802" y="352133"/>
            <a:ext cx="7895902" cy="626133"/>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a:defRPr sz="3000">
                <a:solidFill>
                  <a:schemeClr val="accent1">
                    <a:hueOff val="203473"/>
                    <a:lumOff val="-13814"/>
                  </a:schemeClr>
                </a:solidFill>
                <a:latin typeface="+mj-lt"/>
                <a:ea typeface="+mj-ea"/>
                <a:cs typeface="+mj-cs"/>
                <a:sym typeface="Gill Sans"/>
              </a:defRPr>
            </a:lvl1pPr>
          </a:lstStyle>
          <a:p>
            <a:r>
              <a:rPr sz="1800" dirty="0">
                <a:solidFill>
                  <a:srgbClr val="002060"/>
                </a:solidFill>
                <a:latin typeface="+mn-lt"/>
              </a:rPr>
              <a:t>The interventions and their relationship with fear of crime, confidence in policing, and satisfaction with policing</a:t>
            </a:r>
          </a:p>
        </p:txBody>
      </p:sp>
      <p:pic>
        <p:nvPicPr>
          <p:cNvPr id="415" name="SmartWaterLogo.gif"/>
          <p:cNvPicPr>
            <a:picLocks noChangeAspect="1"/>
          </p:cNvPicPr>
          <p:nvPr/>
        </p:nvPicPr>
        <p:blipFill>
          <a:blip r:embed="rId4">
            <a:extLst/>
          </a:blip>
          <a:stretch>
            <a:fillRect/>
          </a:stretch>
        </p:blipFill>
        <p:spPr>
          <a:xfrm>
            <a:off x="755577" y="4509120"/>
            <a:ext cx="288310" cy="211948"/>
          </a:xfrm>
          <a:prstGeom prst="rect">
            <a:avLst/>
          </a:prstGeom>
          <a:ln w="12700">
            <a:miter lim="400000"/>
          </a:ln>
        </p:spPr>
      </p:pic>
      <p:pic>
        <p:nvPicPr>
          <p:cNvPr id="416" name="SmartWaterLogo.gif"/>
          <p:cNvPicPr>
            <a:picLocks noChangeAspect="1"/>
          </p:cNvPicPr>
          <p:nvPr/>
        </p:nvPicPr>
        <p:blipFill>
          <a:blip r:embed="rId4">
            <a:extLst/>
          </a:blip>
          <a:stretch>
            <a:fillRect/>
          </a:stretch>
        </p:blipFill>
        <p:spPr>
          <a:xfrm>
            <a:off x="376815" y="1556798"/>
            <a:ext cx="288310" cy="211949"/>
          </a:xfrm>
          <a:prstGeom prst="rect">
            <a:avLst/>
          </a:prstGeom>
          <a:ln w="12700">
            <a:miter lim="400000"/>
          </a:ln>
        </p:spPr>
      </p:pic>
      <p:sp>
        <p:nvSpPr>
          <p:cNvPr id="417" name="Shape 417"/>
          <p:cNvSpPr/>
          <p:nvPr/>
        </p:nvSpPr>
        <p:spPr>
          <a:xfrm>
            <a:off x="2051721" y="5517232"/>
            <a:ext cx="1351182" cy="25680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a:defRPr>
                <a:solidFill>
                  <a:schemeClr val="accent5"/>
                </a:solidFill>
              </a:defRPr>
            </a:lvl1pPr>
          </a:lstStyle>
          <a:p>
            <a:r>
              <a:rPr sz="1200">
                <a:solidFill>
                  <a:srgbClr val="FF0000"/>
                </a:solidFill>
                <a:latin typeface="+mn-lt"/>
              </a:rPr>
              <a:t>(Bogus intervention)</a:t>
            </a:r>
            <a:endParaRPr sz="1200" dirty="0">
              <a:solidFill>
                <a:srgbClr val="FF0000"/>
              </a:solidFill>
              <a:latin typeface="+mn-lt"/>
            </a:endParaRPr>
          </a:p>
        </p:txBody>
      </p:sp>
    </p:spTree>
    <p:extLst>
      <p:ext uri="{BB962C8B-B14F-4D97-AF65-F5344CB8AC3E}">
        <p14:creationId xmlns:p14="http://schemas.microsoft.com/office/powerpoint/2010/main" val="143835745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 name="Shape 421"/>
          <p:cNvSpPr/>
          <p:nvPr/>
        </p:nvSpPr>
        <p:spPr>
          <a:xfrm>
            <a:off x="431802" y="352133"/>
            <a:ext cx="7895902" cy="626133"/>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a:defRPr sz="3000">
                <a:solidFill>
                  <a:schemeClr val="accent1">
                    <a:hueOff val="203473"/>
                    <a:lumOff val="-13814"/>
                  </a:schemeClr>
                </a:solidFill>
                <a:latin typeface="+mj-lt"/>
                <a:ea typeface="+mj-ea"/>
                <a:cs typeface="+mj-cs"/>
                <a:sym typeface="Gill Sans"/>
              </a:defRPr>
            </a:lvl1pPr>
          </a:lstStyle>
          <a:p>
            <a:r>
              <a:rPr sz="1800" dirty="0">
                <a:solidFill>
                  <a:srgbClr val="002060"/>
                </a:solidFill>
                <a:latin typeface="+mn-lt"/>
              </a:rPr>
              <a:t>The interventions and their relationship with fear of crime, confidence in policing, and satisfaction with policing</a:t>
            </a:r>
          </a:p>
        </p:txBody>
      </p:sp>
      <p:sp>
        <p:nvSpPr>
          <p:cNvPr id="423" name="Shape 423"/>
          <p:cNvSpPr/>
          <p:nvPr/>
        </p:nvSpPr>
        <p:spPr>
          <a:xfrm>
            <a:off x="4211963" y="1148032"/>
            <a:ext cx="4627741" cy="3950121"/>
          </a:xfrm>
          <a:prstGeom prst="rect">
            <a:avLst/>
          </a:prstGeom>
          <a:ln w="12700">
            <a:miter lim="400000"/>
          </a:ln>
          <a:extLst>
            <a:ext uri="{C572A759-6A51-4108-AA02-DFA0A04FC94B}">
              <ma14:wrappingTextBoxFlag xmlns:ma14="http://schemas.microsoft.com/office/mac/drawingml/2011/main" val="1"/>
            </a:ext>
          </a:extLst>
        </p:spPr>
        <p:txBody>
          <a:bodyPr wrap="square" lIns="35719" tIns="35719" rIns="35719" bIns="35719" anchor="ctr">
            <a:spAutoFit/>
          </a:bodyPr>
          <a:lstStyle/>
          <a:p>
            <a:pPr>
              <a:defRPr sz="2400" b="1"/>
            </a:pPr>
            <a:r>
              <a:rPr sz="1800" dirty="0">
                <a:latin typeface="+mn-lt"/>
              </a:rPr>
              <a:t>Key findings:</a:t>
            </a:r>
          </a:p>
          <a:p>
            <a:pPr>
              <a:defRPr sz="2400"/>
            </a:pPr>
            <a:endParaRPr sz="1800" dirty="0">
              <a:latin typeface="+mn-lt"/>
            </a:endParaRPr>
          </a:p>
          <a:p>
            <a:pPr>
              <a:defRPr sz="2400"/>
            </a:pPr>
            <a:r>
              <a:rPr sz="1800" dirty="0">
                <a:latin typeface="+mn-lt"/>
              </a:rPr>
              <a:t>No statistical evidence that interventions were associated with reduced fear of crime, improved confidence, or improved satisfaction </a:t>
            </a:r>
          </a:p>
          <a:p>
            <a:pPr>
              <a:defRPr sz="2400"/>
            </a:pPr>
            <a:endParaRPr sz="1800" dirty="0">
              <a:latin typeface="+mn-lt"/>
            </a:endParaRPr>
          </a:p>
          <a:p>
            <a:pPr>
              <a:defRPr sz="2400"/>
            </a:pPr>
            <a:r>
              <a:rPr sz="1800" dirty="0">
                <a:latin typeface="+mn-lt"/>
              </a:rPr>
              <a:t>However, the </a:t>
            </a:r>
            <a:r>
              <a:rPr sz="1800" b="1" dirty="0">
                <a:latin typeface="+mn-lt"/>
              </a:rPr>
              <a:t>distribution of free SmartWater packs and crime deterrent stickers to local residents did show a relationship</a:t>
            </a:r>
            <a:r>
              <a:rPr sz="1800" dirty="0">
                <a:latin typeface="+mn-lt"/>
              </a:rPr>
              <a:t>: When people were aware of the SmartWater intervention, they reported, on average, lower levels of fear of crime (-6%), higher levels of confidence (+4%), and higher levels of satisfaction with policing (5%)</a:t>
            </a:r>
          </a:p>
        </p:txBody>
      </p:sp>
      <p:pic>
        <p:nvPicPr>
          <p:cNvPr id="2" name="Picture 1"/>
          <p:cNvPicPr>
            <a:picLocks noChangeAspect="1"/>
          </p:cNvPicPr>
          <p:nvPr/>
        </p:nvPicPr>
        <p:blipFill>
          <a:blip r:embed="rId3"/>
          <a:stretch>
            <a:fillRect/>
          </a:stretch>
        </p:blipFill>
        <p:spPr>
          <a:xfrm>
            <a:off x="415451" y="1124744"/>
            <a:ext cx="3402378" cy="1944216"/>
          </a:xfrm>
          <a:prstGeom prst="rect">
            <a:avLst/>
          </a:prstGeom>
        </p:spPr>
      </p:pic>
    </p:spTree>
    <p:extLst>
      <p:ext uri="{BB962C8B-B14F-4D97-AF65-F5344CB8AC3E}">
        <p14:creationId xmlns:p14="http://schemas.microsoft.com/office/powerpoint/2010/main" val="12553054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Shape 427"/>
          <p:cNvSpPr/>
          <p:nvPr/>
        </p:nvSpPr>
        <p:spPr>
          <a:xfrm>
            <a:off x="431802" y="352133"/>
            <a:ext cx="7895902" cy="626133"/>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a:defRPr sz="3000">
                <a:solidFill>
                  <a:schemeClr val="accent1">
                    <a:hueOff val="203473"/>
                    <a:lumOff val="-13814"/>
                  </a:schemeClr>
                </a:solidFill>
                <a:latin typeface="+mj-lt"/>
                <a:ea typeface="+mj-ea"/>
                <a:cs typeface="+mj-cs"/>
                <a:sym typeface="Gill Sans"/>
              </a:defRPr>
            </a:lvl1pPr>
          </a:lstStyle>
          <a:p>
            <a:r>
              <a:rPr sz="1800" dirty="0">
                <a:solidFill>
                  <a:srgbClr val="002060"/>
                </a:solidFill>
                <a:latin typeface="+mn-lt"/>
              </a:rPr>
              <a:t>When respondents are aware of the SmartWater intervention, which problems are perceived as less threatening?</a:t>
            </a:r>
          </a:p>
        </p:txBody>
      </p:sp>
      <p:grpSp>
        <p:nvGrpSpPr>
          <p:cNvPr id="434" name="Group 434"/>
          <p:cNvGrpSpPr/>
          <p:nvPr/>
        </p:nvGrpSpPr>
        <p:grpSpPr>
          <a:xfrm>
            <a:off x="7990627" y="1251590"/>
            <a:ext cx="546625" cy="2537450"/>
            <a:chOff x="0" y="-45074"/>
            <a:chExt cx="777421" cy="3608815"/>
          </a:xfrm>
        </p:grpSpPr>
        <p:sp>
          <p:nvSpPr>
            <p:cNvPr id="429" name="Shape 429"/>
            <p:cNvSpPr/>
            <p:nvPr/>
          </p:nvSpPr>
          <p:spPr>
            <a:xfrm>
              <a:off x="0" y="-45074"/>
              <a:ext cx="777421" cy="4965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5719" tIns="35719" rIns="35719" bIns="35719" numCol="1" anchor="ctr">
              <a:spAutoFit/>
            </a:bodyPr>
            <a:lstStyle>
              <a:lvl1pPr>
                <a:defRPr sz="2000"/>
              </a:lvl1pPr>
            </a:lstStyle>
            <a:p>
              <a:r>
                <a:rPr sz="1800" dirty="0">
                  <a:latin typeface="+mn-lt"/>
                </a:rPr>
                <a:t>-11%</a:t>
              </a:r>
            </a:p>
          </p:txBody>
        </p:sp>
        <p:sp>
          <p:nvSpPr>
            <p:cNvPr id="430" name="Shape 430"/>
            <p:cNvSpPr/>
            <p:nvPr/>
          </p:nvSpPr>
          <p:spPr>
            <a:xfrm>
              <a:off x="0" y="715469"/>
              <a:ext cx="777421" cy="4965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5719" tIns="35719" rIns="35719" bIns="35719" numCol="1" anchor="ctr">
              <a:spAutoFit/>
            </a:bodyPr>
            <a:lstStyle>
              <a:lvl1pPr>
                <a:defRPr sz="2000"/>
              </a:lvl1pPr>
            </a:lstStyle>
            <a:p>
              <a:r>
                <a:rPr sz="1800">
                  <a:latin typeface="+mn-lt"/>
                </a:rPr>
                <a:t>-11%</a:t>
              </a:r>
            </a:p>
          </p:txBody>
        </p:sp>
        <p:sp>
          <p:nvSpPr>
            <p:cNvPr id="431" name="Shape 431"/>
            <p:cNvSpPr/>
            <p:nvPr/>
          </p:nvSpPr>
          <p:spPr>
            <a:xfrm>
              <a:off x="0" y="1476010"/>
              <a:ext cx="613273" cy="4965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5719" tIns="35719" rIns="35719" bIns="35719" numCol="1" anchor="ctr">
              <a:spAutoFit/>
            </a:bodyPr>
            <a:lstStyle>
              <a:lvl1pPr>
                <a:defRPr sz="2000"/>
              </a:lvl1pPr>
            </a:lstStyle>
            <a:p>
              <a:r>
                <a:rPr sz="1800">
                  <a:latin typeface="+mn-lt"/>
                </a:rPr>
                <a:t>-9%</a:t>
              </a:r>
            </a:p>
          </p:txBody>
        </p:sp>
        <p:sp>
          <p:nvSpPr>
            <p:cNvPr id="432" name="Shape 432"/>
            <p:cNvSpPr/>
            <p:nvPr/>
          </p:nvSpPr>
          <p:spPr>
            <a:xfrm>
              <a:off x="0" y="2236553"/>
              <a:ext cx="613273" cy="4965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5719" tIns="35719" rIns="35719" bIns="35719" numCol="1" anchor="ctr">
              <a:spAutoFit/>
            </a:bodyPr>
            <a:lstStyle>
              <a:lvl1pPr>
                <a:defRPr sz="2000"/>
              </a:lvl1pPr>
            </a:lstStyle>
            <a:p>
              <a:r>
                <a:rPr sz="1800">
                  <a:latin typeface="+mn-lt"/>
                </a:rPr>
                <a:t>-8%</a:t>
              </a:r>
            </a:p>
          </p:txBody>
        </p:sp>
        <p:sp>
          <p:nvSpPr>
            <p:cNvPr id="433" name="Shape 433"/>
            <p:cNvSpPr/>
            <p:nvPr/>
          </p:nvSpPr>
          <p:spPr>
            <a:xfrm>
              <a:off x="0" y="3067194"/>
              <a:ext cx="613273" cy="4965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5719" tIns="35719" rIns="35719" bIns="35719" numCol="1" anchor="ctr">
              <a:spAutoFit/>
            </a:bodyPr>
            <a:lstStyle>
              <a:lvl1pPr>
                <a:defRPr sz="2000"/>
              </a:lvl1pPr>
            </a:lstStyle>
            <a:p>
              <a:r>
                <a:rPr sz="1800">
                  <a:latin typeface="+mn-lt"/>
                </a:rPr>
                <a:t>-7%</a:t>
              </a:r>
            </a:p>
          </p:txBody>
        </p:sp>
      </p:grpSp>
      <p:pic>
        <p:nvPicPr>
          <p:cNvPr id="2" name="Picture 1"/>
          <p:cNvPicPr>
            <a:picLocks noChangeAspect="1"/>
          </p:cNvPicPr>
          <p:nvPr/>
        </p:nvPicPr>
        <p:blipFill>
          <a:blip r:embed="rId3"/>
          <a:stretch>
            <a:fillRect/>
          </a:stretch>
        </p:blipFill>
        <p:spPr>
          <a:xfrm>
            <a:off x="658288" y="1175396"/>
            <a:ext cx="7442933" cy="4681302"/>
          </a:xfrm>
          <a:prstGeom prst="rect">
            <a:avLst/>
          </a:prstGeom>
        </p:spPr>
      </p:pic>
    </p:spTree>
    <p:extLst>
      <p:ext uri="{BB962C8B-B14F-4D97-AF65-F5344CB8AC3E}">
        <p14:creationId xmlns:p14="http://schemas.microsoft.com/office/powerpoint/2010/main" val="1857094825"/>
      </p:ext>
    </p:extLst>
  </p:cSld>
  <p:clrMapOvr>
    <a:masterClrMapping/>
  </p:clrMapOvr>
  <p:transition xmlns:p14="http://schemas.microsoft.com/office/powerpoint/2010/main" spd="slow"/>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4" grpId="0" animBg="1" advAuto="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Shape 438"/>
          <p:cNvSpPr/>
          <p:nvPr/>
        </p:nvSpPr>
        <p:spPr>
          <a:xfrm>
            <a:off x="3406135" y="373605"/>
            <a:ext cx="2331737" cy="564578"/>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spAutoFit/>
          </a:bodyPr>
          <a:lstStyle>
            <a:lvl1pPr>
              <a:defRPr sz="4400">
                <a:latin typeface="+mj-lt"/>
                <a:ea typeface="+mj-ea"/>
                <a:cs typeface="+mj-cs"/>
                <a:sym typeface="Gill Sans"/>
              </a:defRPr>
            </a:lvl1pPr>
          </a:lstStyle>
          <a:p>
            <a:r>
              <a:rPr sz="3200" b="1" dirty="0">
                <a:latin typeface="+mn-lt"/>
              </a:rPr>
              <a:t>Conclusions</a:t>
            </a:r>
          </a:p>
        </p:txBody>
      </p:sp>
      <p:sp>
        <p:nvSpPr>
          <p:cNvPr id="439" name="Shape 439"/>
          <p:cNvSpPr>
            <a:spLocks noGrp="1"/>
          </p:cNvSpPr>
          <p:nvPr>
            <p:ph type="title"/>
          </p:nvPr>
        </p:nvSpPr>
        <p:spPr>
          <a:xfrm>
            <a:off x="922848" y="1187720"/>
            <a:ext cx="6886967" cy="4239414"/>
          </a:xfrm>
          <a:prstGeom prst="rect">
            <a:avLst/>
          </a:prstGeom>
        </p:spPr>
        <p:txBody>
          <a:bodyPr/>
          <a:lstStyle/>
          <a:p>
            <a:pPr algn="l">
              <a:defRPr sz="2800">
                <a:solidFill>
                  <a:srgbClr val="000000"/>
                </a:solidFill>
              </a:defRPr>
            </a:pPr>
            <a:endParaRPr sz="2000" b="0" dirty="0">
              <a:latin typeface="+mn-lt"/>
            </a:endParaRPr>
          </a:p>
          <a:p>
            <a:pPr marL="567653" indent="-344418">
              <a:buSzPct val="171000"/>
              <a:defRPr sz="2800">
                <a:solidFill>
                  <a:srgbClr val="000000"/>
                </a:solidFill>
              </a:defRPr>
            </a:pPr>
            <a:r>
              <a:rPr sz="2000" b="0" dirty="0">
                <a:latin typeface="+mn-lt"/>
              </a:rPr>
              <a:t>Four our of five interventions did not show any correlation with fear of crime, confidence in policing, or satisfaction with policing</a:t>
            </a:r>
          </a:p>
          <a:p>
            <a:pPr marL="567653" indent="-344418">
              <a:buSzPct val="171000"/>
              <a:defRPr sz="2800">
                <a:solidFill>
                  <a:srgbClr val="000000"/>
                </a:solidFill>
              </a:defRPr>
            </a:pPr>
            <a:endParaRPr sz="2000" b="0" dirty="0">
              <a:latin typeface="+mn-lt"/>
            </a:endParaRPr>
          </a:p>
          <a:p>
            <a:pPr marL="567653" indent="-344418">
              <a:buSzPct val="171000"/>
              <a:defRPr sz="2800">
                <a:solidFill>
                  <a:srgbClr val="000000"/>
                </a:solidFill>
              </a:defRPr>
            </a:pPr>
            <a:r>
              <a:rPr sz="2000" b="0" dirty="0">
                <a:latin typeface="+mn-lt"/>
              </a:rPr>
              <a:t>But, the distribution of free SmartWater packs and crime deterrent stickers to local residents did correlate with slightly lower levels of fear of crime, and slightly higher levels of confidence and satisfaction with policing</a:t>
            </a:r>
          </a:p>
          <a:p>
            <a:pPr marL="567653" indent="-344418">
              <a:buSzPct val="171000"/>
              <a:defRPr sz="2800">
                <a:solidFill>
                  <a:srgbClr val="000000"/>
                </a:solidFill>
              </a:defRPr>
            </a:pPr>
            <a:endParaRPr sz="2000" b="0" dirty="0">
              <a:latin typeface="+mn-lt"/>
            </a:endParaRPr>
          </a:p>
          <a:p>
            <a:pPr marL="567653" indent="-344418">
              <a:buSzPct val="171000"/>
              <a:defRPr sz="2800">
                <a:solidFill>
                  <a:srgbClr val="000000"/>
                </a:solidFill>
              </a:defRPr>
            </a:pPr>
            <a:r>
              <a:rPr sz="2000" b="0" dirty="0">
                <a:latin typeface="+mn-lt"/>
              </a:rPr>
              <a:t>Evidence that people report ~10% less fear of certain crimes (e.g., being physically attacked by stranger, house broken into) when they are aware of the SmartWater intervention</a:t>
            </a:r>
          </a:p>
        </p:txBody>
      </p:sp>
    </p:spTree>
    <p:extLst>
      <p:ext uri="{BB962C8B-B14F-4D97-AF65-F5344CB8AC3E}">
        <p14:creationId xmlns:p14="http://schemas.microsoft.com/office/powerpoint/2010/main" val="140149161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1640" y="2780928"/>
            <a:ext cx="5292588" cy="1296144"/>
          </a:xfrm>
        </p:spPr>
        <p:txBody>
          <a:bodyPr/>
          <a:lstStyle/>
          <a:p>
            <a:r>
              <a:rPr lang="en-US" dirty="0"/>
              <a:t>The impact of police interventions on recorded crime</a:t>
            </a:r>
          </a:p>
        </p:txBody>
      </p:sp>
      <p:sp>
        <p:nvSpPr>
          <p:cNvPr id="3" name="Subtitle 2"/>
          <p:cNvSpPr>
            <a:spLocks noGrp="1"/>
          </p:cNvSpPr>
          <p:nvPr>
            <p:ph type="subTitle" idx="1"/>
          </p:nvPr>
        </p:nvSpPr>
        <p:spPr>
          <a:xfrm>
            <a:off x="1337574" y="4653136"/>
            <a:ext cx="5682698" cy="1728192"/>
          </a:xfrm>
        </p:spPr>
        <p:txBody>
          <a:bodyPr/>
          <a:lstStyle/>
          <a:p>
            <a:r>
              <a:rPr lang="en-US" b="1" dirty="0" err="1"/>
              <a:t>Edika</a:t>
            </a:r>
            <a:r>
              <a:rPr lang="en-US" b="1" dirty="0"/>
              <a:t> </a:t>
            </a:r>
            <a:r>
              <a:rPr lang="en-US" b="1" dirty="0" err="1"/>
              <a:t>Quispe</a:t>
            </a:r>
            <a:r>
              <a:rPr lang="en-US" b="1" dirty="0"/>
              <a:t> </a:t>
            </a:r>
            <a:r>
              <a:rPr lang="en-US" b="1" dirty="0" err="1"/>
              <a:t>Torreblanca</a:t>
            </a:r>
            <a:r>
              <a:rPr lang="en-US" b="1" dirty="0"/>
              <a:t> </a:t>
            </a:r>
            <a:r>
              <a:rPr lang="en-US" dirty="0"/>
              <a:t>and</a:t>
            </a:r>
            <a:r>
              <a:rPr lang="en-US" b="1" dirty="0"/>
              <a:t> </a:t>
            </a:r>
          </a:p>
          <a:p>
            <a:r>
              <a:rPr lang="en-US" b="1" dirty="0"/>
              <a:t>Neil Stewart </a:t>
            </a:r>
            <a:r>
              <a:rPr lang="en-US" dirty="0"/>
              <a:t>Co-Director, COPR</a:t>
            </a:r>
          </a:p>
        </p:txBody>
      </p:sp>
    </p:spTree>
    <p:extLst>
      <p:ext uri="{BB962C8B-B14F-4D97-AF65-F5344CB8AC3E}">
        <p14:creationId xmlns:p14="http://schemas.microsoft.com/office/powerpoint/2010/main" val="2490116100"/>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799" y="1189240"/>
            <a:ext cx="7772400" cy="1362075"/>
          </a:xfrm>
        </p:spPr>
        <p:txBody>
          <a:bodyPr/>
          <a:lstStyle/>
          <a:p>
            <a:r>
              <a:rPr lang="en-US" dirty="0"/>
              <a:t>Methodology</a:t>
            </a:r>
          </a:p>
        </p:txBody>
      </p:sp>
      <p:sp>
        <p:nvSpPr>
          <p:cNvPr id="3" name="Text Placeholder 2"/>
          <p:cNvSpPr>
            <a:spLocks noGrp="1"/>
          </p:cNvSpPr>
          <p:nvPr>
            <p:ph type="body" idx="1"/>
          </p:nvPr>
        </p:nvSpPr>
        <p:spPr>
          <a:xfrm>
            <a:off x="689948" y="2430734"/>
            <a:ext cx="7856176" cy="4271517"/>
          </a:xfrm>
        </p:spPr>
        <p:txBody>
          <a:bodyPr/>
          <a:lstStyle/>
          <a:p>
            <a:r>
              <a:rPr lang="en-GB" sz="2400" b="1" dirty="0"/>
              <a:t>Data Sources</a:t>
            </a:r>
          </a:p>
          <a:p>
            <a:pPr marL="457200" indent="-457200">
              <a:buFont typeface="Arial" panose="020B0604020202020204" pitchFamily="34" charset="0"/>
              <a:buChar char="•"/>
            </a:pPr>
            <a:r>
              <a:rPr lang="en-GB" sz="2400" dirty="0"/>
              <a:t>Incidents of crime geolocated for the period 2012-2017</a:t>
            </a:r>
          </a:p>
          <a:p>
            <a:pPr marL="457200" indent="-457200">
              <a:buFont typeface="Arial" panose="020B0604020202020204" pitchFamily="34" charset="0"/>
              <a:buChar char="•"/>
            </a:pPr>
            <a:r>
              <a:rPr lang="en-GB" sz="2400" dirty="0"/>
              <a:t>Postcodes/addresses of specific intervention places</a:t>
            </a:r>
          </a:p>
          <a:p>
            <a:pPr marL="457200" indent="-457200">
              <a:buFont typeface="Arial" panose="020B0604020202020204" pitchFamily="34" charset="0"/>
              <a:buChar char="•"/>
            </a:pPr>
            <a:endParaRPr lang="en-GB" sz="2400" dirty="0"/>
          </a:p>
          <a:p>
            <a:r>
              <a:rPr lang="en-GB" sz="2400" b="1" dirty="0"/>
              <a:t>Identification Strategy</a:t>
            </a:r>
          </a:p>
          <a:p>
            <a:pPr marL="457200" indent="-457200">
              <a:buFont typeface="Arial" panose="020B0604020202020204" pitchFamily="34" charset="0"/>
              <a:buChar char="•"/>
            </a:pPr>
            <a:r>
              <a:rPr lang="en-GB" sz="2400" dirty="0"/>
              <a:t>Difference in Difference (comparison against the rest of Shropshire County)	</a:t>
            </a:r>
          </a:p>
          <a:p>
            <a:pPr marL="457200" indent="-457200">
              <a:buFont typeface="Arial" panose="020B0604020202020204" pitchFamily="34" charset="0"/>
              <a:buChar char="•"/>
            </a:pPr>
            <a:r>
              <a:rPr lang="en-GB" sz="2400" dirty="0"/>
              <a:t>Control Site E was subject of treatment and so it cannot be used as reference site for comparison purposes. </a:t>
            </a:r>
            <a:endParaRPr dirty="0"/>
          </a:p>
          <a:p>
            <a:endParaRPr lang="en-US" sz="2400" dirty="0"/>
          </a:p>
        </p:txBody>
      </p:sp>
    </p:spTree>
    <p:extLst>
      <p:ext uri="{BB962C8B-B14F-4D97-AF65-F5344CB8AC3E}">
        <p14:creationId xmlns:p14="http://schemas.microsoft.com/office/powerpoint/2010/main" val="2141859517"/>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678" y="1030522"/>
            <a:ext cx="7772400" cy="1362075"/>
          </a:xfrm>
        </p:spPr>
        <p:txBody>
          <a:bodyPr/>
          <a:lstStyle/>
          <a:p>
            <a:r>
              <a:rPr lang="en-US" dirty="0"/>
              <a:t>Crimes</a:t>
            </a:r>
          </a:p>
        </p:txBody>
      </p:sp>
      <p:grpSp>
        <p:nvGrpSpPr>
          <p:cNvPr id="13" name="Group 12"/>
          <p:cNvGrpSpPr/>
          <p:nvPr/>
        </p:nvGrpSpPr>
        <p:grpSpPr>
          <a:xfrm>
            <a:off x="175904" y="1909187"/>
            <a:ext cx="8761021" cy="4868425"/>
            <a:chOff x="166255" y="1820167"/>
            <a:chExt cx="11776363" cy="5037832"/>
          </a:xfrm>
        </p:grpSpPr>
        <p:pic>
          <p:nvPicPr>
            <p:cNvPr id="11" name="Picture 10"/>
            <p:cNvPicPr/>
            <p:nvPr/>
          </p:nvPicPr>
          <p:blipFill>
            <a:blip r:embed="rId3"/>
            <a:stretch>
              <a:fillRect/>
            </a:stretch>
          </p:blipFill>
          <p:spPr>
            <a:xfrm>
              <a:off x="166255" y="1820168"/>
              <a:ext cx="6216419" cy="5037831"/>
            </a:xfrm>
            <a:prstGeom prst="rect">
              <a:avLst/>
            </a:prstGeom>
          </p:spPr>
        </p:pic>
        <p:pic>
          <p:nvPicPr>
            <p:cNvPr id="12" name="Picture 11"/>
            <p:cNvPicPr/>
            <p:nvPr/>
          </p:nvPicPr>
          <p:blipFill>
            <a:blip r:embed="rId4"/>
            <a:stretch>
              <a:fillRect/>
            </a:stretch>
          </p:blipFill>
          <p:spPr>
            <a:xfrm>
              <a:off x="5724063" y="1820167"/>
              <a:ext cx="6218555" cy="5037831"/>
            </a:xfrm>
            <a:prstGeom prst="rect">
              <a:avLst/>
            </a:prstGeom>
          </p:spPr>
        </p:pic>
      </p:grpSp>
    </p:spTree>
    <p:extLst>
      <p:ext uri="{BB962C8B-B14F-4D97-AF65-F5344CB8AC3E}">
        <p14:creationId xmlns:p14="http://schemas.microsoft.com/office/powerpoint/2010/main" val="191891368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279" y="1268413"/>
            <a:ext cx="8057871" cy="1368425"/>
          </a:xfrm>
        </p:spPr>
        <p:txBody>
          <a:bodyPr/>
          <a:lstStyle/>
          <a:p>
            <a:r>
              <a:rPr lang="en-US" sz="3600" dirty="0"/>
              <a:t>The police-designed interventions</a:t>
            </a:r>
          </a:p>
        </p:txBody>
      </p:sp>
      <p:sp>
        <p:nvSpPr>
          <p:cNvPr id="3" name="Text Placeholder 2"/>
          <p:cNvSpPr>
            <a:spLocks noGrp="1"/>
          </p:cNvSpPr>
          <p:nvPr>
            <p:ph type="body" idx="1"/>
          </p:nvPr>
        </p:nvSpPr>
        <p:spPr>
          <a:xfrm>
            <a:off x="722313" y="2420894"/>
            <a:ext cx="7772400" cy="4104455"/>
          </a:xfrm>
        </p:spPr>
        <p:txBody>
          <a:bodyPr/>
          <a:lstStyle/>
          <a:p>
            <a:r>
              <a:rPr lang="en-US" sz="2400" b="1" dirty="0"/>
              <a:t>A SmartWater </a:t>
            </a:r>
            <a:r>
              <a:rPr lang="en-US" sz="2400" dirty="0"/>
              <a:t>– semi-rural area, older population, affluent, community-driven intervention</a:t>
            </a:r>
          </a:p>
          <a:p>
            <a:r>
              <a:rPr lang="en-US" sz="2400" b="1" dirty="0"/>
              <a:t>B SmartWater</a:t>
            </a:r>
            <a:r>
              <a:rPr lang="en-US" sz="2400" dirty="0"/>
              <a:t> – urban, social housing, working class, younger population, high unemployment</a:t>
            </a:r>
          </a:p>
          <a:p>
            <a:r>
              <a:rPr lang="en-US" sz="2400" b="1" dirty="0"/>
              <a:t>C SmartWater </a:t>
            </a:r>
            <a:r>
              <a:rPr lang="en-US" sz="2400" dirty="0"/>
              <a:t>– large area, urban with green space, mix of social and privately owned housing</a:t>
            </a:r>
          </a:p>
          <a:p>
            <a:r>
              <a:rPr lang="en-US" sz="2400" b="1" dirty="0"/>
              <a:t>D WDBC</a:t>
            </a:r>
            <a:r>
              <a:rPr lang="en-US" sz="2400" dirty="0"/>
              <a:t> – more affluent, mix of social and privately owned housing, higher employment &amp; older population than </a:t>
            </a:r>
            <a:r>
              <a:rPr lang="en-US" sz="2400" b="1" dirty="0"/>
              <a:t>B</a:t>
            </a:r>
            <a:r>
              <a:rPr lang="en-US" sz="2400" dirty="0"/>
              <a:t>,</a:t>
            </a:r>
            <a:r>
              <a:rPr lang="en-US" sz="2400" b="1" dirty="0"/>
              <a:t>C </a:t>
            </a:r>
            <a:r>
              <a:rPr lang="en-US" sz="2400" dirty="0"/>
              <a:t>&amp; </a:t>
            </a:r>
            <a:r>
              <a:rPr lang="en-US" sz="2400" b="1" dirty="0"/>
              <a:t>E</a:t>
            </a:r>
          </a:p>
          <a:p>
            <a:r>
              <a:rPr lang="en-US" sz="2400" b="1" dirty="0"/>
              <a:t>E control</a:t>
            </a:r>
            <a:r>
              <a:rPr lang="en-US" sz="2400" dirty="0"/>
              <a:t> – very similar to </a:t>
            </a:r>
            <a:r>
              <a:rPr lang="en-US" sz="2400" b="1" dirty="0"/>
              <a:t>B</a:t>
            </a:r>
            <a:r>
              <a:rPr lang="en-US" sz="2400" dirty="0"/>
              <a:t>. No intervention, but </a:t>
            </a:r>
            <a:r>
              <a:rPr lang="en-US" sz="2400" dirty="0" err="1"/>
              <a:t>cocconing</a:t>
            </a:r>
            <a:r>
              <a:rPr lang="en-US" sz="2400" dirty="0"/>
              <a:t>.</a:t>
            </a:r>
          </a:p>
          <a:p>
            <a:endParaRPr lang="en-US" sz="2400" b="1" dirty="0"/>
          </a:p>
        </p:txBody>
      </p:sp>
    </p:spTree>
    <p:extLst>
      <p:ext uri="{BB962C8B-B14F-4D97-AF65-F5344CB8AC3E}">
        <p14:creationId xmlns:p14="http://schemas.microsoft.com/office/powerpoint/2010/main" val="3478233957"/>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35656"/>
            <a:ext cx="7772400" cy="1701182"/>
          </a:xfrm>
        </p:spPr>
        <p:txBody>
          <a:bodyPr/>
          <a:lstStyle/>
          <a:p>
            <a:r>
              <a:rPr lang="en-US" dirty="0"/>
              <a:t>Difference in Difference</a:t>
            </a:r>
          </a:p>
        </p:txBody>
      </p:sp>
      <p:sp>
        <p:nvSpPr>
          <p:cNvPr id="3" name="Text Placeholder 2"/>
          <p:cNvSpPr>
            <a:spLocks noGrp="1"/>
          </p:cNvSpPr>
          <p:nvPr>
            <p:ph type="body" idx="1"/>
          </p:nvPr>
        </p:nvSpPr>
        <p:spPr>
          <a:xfrm>
            <a:off x="696913" y="1811109"/>
            <a:ext cx="7761287" cy="3330804"/>
          </a:xfrm>
        </p:spPr>
        <p:txBody>
          <a:bodyPr/>
          <a:lstStyle/>
          <a:p>
            <a:r>
              <a:rPr lang="en-GB" sz="2200" dirty="0"/>
              <a:t>(1) Difference between the crime rates in the </a:t>
            </a:r>
            <a:r>
              <a:rPr lang="en-GB" sz="2200" b="1" dirty="0"/>
              <a:t>three quarters that followed the interventions </a:t>
            </a:r>
            <a:r>
              <a:rPr lang="en-GB" sz="2200" dirty="0"/>
              <a:t>with the rates in the </a:t>
            </a:r>
            <a:r>
              <a:rPr lang="en-GB" sz="2200" b="1" dirty="0"/>
              <a:t>preceding year </a:t>
            </a:r>
            <a:r>
              <a:rPr lang="en-GB" sz="2200" dirty="0"/>
              <a:t>for each site. </a:t>
            </a:r>
          </a:p>
          <a:p>
            <a:r>
              <a:rPr lang="en-GB" sz="2200" dirty="0"/>
              <a:t>(2) Difference between the </a:t>
            </a:r>
            <a:r>
              <a:rPr lang="en-GB" sz="2200" b="1" dirty="0"/>
              <a:t>intervention site’s deviation from the preceding year</a:t>
            </a:r>
            <a:r>
              <a:rPr lang="en-GB" sz="2200" dirty="0"/>
              <a:t> average crime rate and the </a:t>
            </a:r>
            <a:r>
              <a:rPr lang="en-GB" sz="2200" b="1" dirty="0"/>
              <a:t>control site’s deviation from the preceding year </a:t>
            </a:r>
            <a:r>
              <a:rPr lang="en-GB" sz="2200" dirty="0"/>
              <a:t>average crime rate.</a:t>
            </a:r>
          </a:p>
          <a:p>
            <a:r>
              <a:rPr lang="en-GB" sz="2200" dirty="0"/>
              <a:t>	Control site: The rest of Shropshire County.</a:t>
            </a:r>
          </a:p>
          <a:p>
            <a:r>
              <a:rPr lang="en-GB" sz="2200" b="1" dirty="0"/>
              <a:t>Post intervention periods</a:t>
            </a:r>
          </a:p>
          <a:p>
            <a:r>
              <a:rPr lang="en-GB" sz="2200" dirty="0"/>
              <a:t>In B, C and D, the Quarter 1 of the WDBC/SW is from August to October 2016.</a:t>
            </a:r>
          </a:p>
          <a:p>
            <a:r>
              <a:rPr lang="en-GB" sz="2200" dirty="0"/>
              <a:t>In A, the Quarter 1 of the SW is from January to March 2016</a:t>
            </a:r>
          </a:p>
          <a:p>
            <a:r>
              <a:rPr lang="en-GB" sz="2200" dirty="0"/>
              <a:t>(For comparison, police estimates compare August 2015 to July 2016 against August 2016 to July 2017)</a:t>
            </a:r>
          </a:p>
          <a:p>
            <a:pPr marL="457200" indent="-457200">
              <a:buFont typeface="Arial" panose="020B0604020202020204" pitchFamily="34" charset="0"/>
              <a:buChar char="•"/>
            </a:pPr>
            <a:endParaRPr lang="en-GB" sz="2200" dirty="0"/>
          </a:p>
          <a:p>
            <a:endParaRPr lang="en-US" sz="2200" dirty="0"/>
          </a:p>
        </p:txBody>
      </p:sp>
    </p:spTree>
    <p:extLst>
      <p:ext uri="{BB962C8B-B14F-4D97-AF65-F5344CB8AC3E}">
        <p14:creationId xmlns:p14="http://schemas.microsoft.com/office/powerpoint/2010/main" val="3567715572"/>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2149" y="2292395"/>
            <a:ext cx="4670197" cy="4281616"/>
            <a:chOff x="966693" y="0"/>
            <a:chExt cx="10132470" cy="6245343"/>
          </a:xfrm>
        </p:grpSpPr>
        <p:sp>
          <p:nvSpPr>
            <p:cNvPr id="5" name="Line 2"/>
            <p:cNvSpPr>
              <a:spLocks noChangeShapeType="1"/>
            </p:cNvSpPr>
            <p:nvPr/>
          </p:nvSpPr>
          <p:spPr bwMode="auto">
            <a:xfrm>
              <a:off x="2592389" y="5638800"/>
              <a:ext cx="5640387" cy="0"/>
            </a:xfrm>
            <a:prstGeom prst="line">
              <a:avLst/>
            </a:prstGeom>
            <a:noFill/>
            <a:ln w="31750">
              <a:solidFill>
                <a:schemeClr val="tx1"/>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600"/>
            </a:p>
          </p:txBody>
        </p:sp>
        <p:sp>
          <p:nvSpPr>
            <p:cNvPr id="6" name="Line 3"/>
            <p:cNvSpPr>
              <a:spLocks noChangeShapeType="1"/>
            </p:cNvSpPr>
            <p:nvPr/>
          </p:nvSpPr>
          <p:spPr bwMode="auto">
            <a:xfrm>
              <a:off x="2819400" y="1524000"/>
              <a:ext cx="2286000" cy="1600200"/>
            </a:xfrm>
            <a:prstGeom prst="line">
              <a:avLst/>
            </a:prstGeom>
            <a:noFill/>
            <a:ln w="31750">
              <a:solidFill>
                <a:srgbClr val="FF00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600" dirty="0"/>
            </a:p>
          </p:txBody>
        </p:sp>
        <p:sp>
          <p:nvSpPr>
            <p:cNvPr id="7" name="Line 4"/>
            <p:cNvSpPr>
              <a:spLocks noChangeShapeType="1"/>
            </p:cNvSpPr>
            <p:nvPr/>
          </p:nvSpPr>
          <p:spPr bwMode="auto">
            <a:xfrm>
              <a:off x="5105400" y="3886200"/>
              <a:ext cx="2286000" cy="1600200"/>
            </a:xfrm>
            <a:prstGeom prst="line">
              <a:avLst/>
            </a:prstGeom>
            <a:noFill/>
            <a:ln w="31750">
              <a:solidFill>
                <a:srgbClr val="FF00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600"/>
            </a:p>
          </p:txBody>
        </p:sp>
        <p:sp>
          <p:nvSpPr>
            <p:cNvPr id="8" name="Line 5"/>
            <p:cNvSpPr>
              <a:spLocks noChangeShapeType="1"/>
            </p:cNvSpPr>
            <p:nvPr/>
          </p:nvSpPr>
          <p:spPr bwMode="auto">
            <a:xfrm>
              <a:off x="5105400" y="3124200"/>
              <a:ext cx="0" cy="762000"/>
            </a:xfrm>
            <a:prstGeom prst="line">
              <a:avLst/>
            </a:prstGeom>
            <a:noFill/>
            <a:ln w="22225">
              <a:solidFill>
                <a:schemeClr val="accent3">
                  <a:lumMod val="85000"/>
                </a:schemeClr>
              </a:solidFill>
              <a:prstDash val="dash"/>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600"/>
            </a:p>
          </p:txBody>
        </p:sp>
        <p:sp>
          <p:nvSpPr>
            <p:cNvPr id="10" name="Text Box 7"/>
            <p:cNvSpPr txBox="1">
              <a:spLocks noChangeArrowheads="1"/>
            </p:cNvSpPr>
            <p:nvPr/>
          </p:nvSpPr>
          <p:spPr bwMode="auto">
            <a:xfrm>
              <a:off x="966693" y="0"/>
              <a:ext cx="1427256" cy="85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600" dirty="0"/>
                <a:t>Y=Crime</a:t>
              </a:r>
            </a:p>
          </p:txBody>
        </p:sp>
        <p:sp>
          <p:nvSpPr>
            <p:cNvPr id="11" name="Line 8"/>
            <p:cNvSpPr>
              <a:spLocks noChangeShapeType="1"/>
            </p:cNvSpPr>
            <p:nvPr/>
          </p:nvSpPr>
          <p:spPr bwMode="auto">
            <a:xfrm flipH="1">
              <a:off x="2592389" y="2357438"/>
              <a:ext cx="1444625" cy="0"/>
            </a:xfrm>
            <a:prstGeom prst="line">
              <a:avLst/>
            </a:prstGeom>
            <a:noFill/>
            <a:ln w="22225">
              <a:solidFill>
                <a:srgbClr val="FF0000"/>
              </a:solidFill>
              <a:prstDash val="dash"/>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600"/>
            </a:p>
          </p:txBody>
        </p:sp>
        <p:sp>
          <p:nvSpPr>
            <p:cNvPr id="12" name="Line 9"/>
            <p:cNvSpPr>
              <a:spLocks noChangeShapeType="1"/>
            </p:cNvSpPr>
            <p:nvPr/>
          </p:nvSpPr>
          <p:spPr bwMode="auto">
            <a:xfrm>
              <a:off x="4037014" y="685800"/>
              <a:ext cx="1586" cy="4876800"/>
            </a:xfrm>
            <a:prstGeom prst="line">
              <a:avLst/>
            </a:prstGeom>
            <a:noFill/>
            <a:ln w="19050">
              <a:solidFill>
                <a:schemeClr val="accent3">
                  <a:lumMod val="85000"/>
                </a:schemeClr>
              </a:solidFill>
              <a:prstDash val="dash"/>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600"/>
            </a:p>
          </p:txBody>
        </p:sp>
        <p:sp>
          <p:nvSpPr>
            <p:cNvPr id="13" name="Line 10"/>
            <p:cNvSpPr>
              <a:spLocks noChangeShapeType="1"/>
            </p:cNvSpPr>
            <p:nvPr/>
          </p:nvSpPr>
          <p:spPr bwMode="auto">
            <a:xfrm flipH="1">
              <a:off x="2590800" y="4648200"/>
              <a:ext cx="3657600" cy="0"/>
            </a:xfrm>
            <a:prstGeom prst="line">
              <a:avLst/>
            </a:prstGeom>
            <a:noFill/>
            <a:ln w="22225">
              <a:solidFill>
                <a:srgbClr val="FF0000"/>
              </a:solidFill>
              <a:prstDash val="dash"/>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600"/>
            </a:p>
          </p:txBody>
        </p:sp>
        <p:sp>
          <p:nvSpPr>
            <p:cNvPr id="14" name="Text Box 12"/>
            <p:cNvSpPr txBox="1">
              <a:spLocks noChangeArrowheads="1"/>
            </p:cNvSpPr>
            <p:nvPr/>
          </p:nvSpPr>
          <p:spPr bwMode="auto">
            <a:xfrm>
              <a:off x="3870324" y="5751514"/>
              <a:ext cx="1472852" cy="493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prstDash val="sysDot"/>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dirty="0"/>
                <a:t>Time</a:t>
              </a:r>
              <a:r>
                <a:rPr lang="en-US" altLang="en-US" sz="1600" baseline="-25000" dirty="0"/>
                <a:t>1</a:t>
              </a:r>
              <a:endParaRPr lang="en-US" altLang="en-US" sz="1600" dirty="0"/>
            </a:p>
          </p:txBody>
        </p:sp>
        <p:sp>
          <p:nvSpPr>
            <p:cNvPr id="15" name="Text Box 13"/>
            <p:cNvSpPr txBox="1">
              <a:spLocks noChangeArrowheads="1"/>
            </p:cNvSpPr>
            <p:nvPr/>
          </p:nvSpPr>
          <p:spPr bwMode="auto">
            <a:xfrm>
              <a:off x="6156323" y="5751513"/>
              <a:ext cx="1472852" cy="493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prstDash val="sysDot"/>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dirty="0"/>
                <a:t>Time</a:t>
              </a:r>
              <a:r>
                <a:rPr lang="en-US" altLang="en-US" sz="1600" baseline="-25000" dirty="0"/>
                <a:t>2</a:t>
              </a:r>
              <a:endParaRPr lang="en-US" altLang="en-US" sz="1600" dirty="0"/>
            </a:p>
          </p:txBody>
        </p:sp>
        <p:sp>
          <p:nvSpPr>
            <p:cNvPr id="16" name="Text Box 14"/>
            <p:cNvSpPr txBox="1">
              <a:spLocks noChangeArrowheads="1"/>
            </p:cNvSpPr>
            <p:nvPr/>
          </p:nvSpPr>
          <p:spPr bwMode="auto">
            <a:xfrm>
              <a:off x="5013325" y="3694113"/>
              <a:ext cx="400652" cy="493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prstDash val="sysDot"/>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sz="1600"/>
            </a:p>
          </p:txBody>
        </p:sp>
        <p:sp>
          <p:nvSpPr>
            <p:cNvPr id="17" name="Text Box 15"/>
            <p:cNvSpPr txBox="1">
              <a:spLocks noChangeArrowheads="1"/>
            </p:cNvSpPr>
            <p:nvPr/>
          </p:nvSpPr>
          <p:spPr bwMode="auto">
            <a:xfrm>
              <a:off x="1860823" y="2284414"/>
              <a:ext cx="952983" cy="493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prstDash val="sysDot"/>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dirty="0"/>
                <a:t>Y</a:t>
              </a:r>
              <a:r>
                <a:rPr lang="en-US" altLang="en-US" sz="1600" baseline="-25000" dirty="0"/>
                <a:t>t1</a:t>
              </a:r>
              <a:endParaRPr lang="en-US" altLang="en-US" sz="1600" dirty="0"/>
            </a:p>
          </p:txBody>
        </p:sp>
        <p:sp>
          <p:nvSpPr>
            <p:cNvPr id="18" name="Text Box 16"/>
            <p:cNvSpPr txBox="1">
              <a:spLocks noChangeArrowheads="1"/>
            </p:cNvSpPr>
            <p:nvPr/>
          </p:nvSpPr>
          <p:spPr bwMode="auto">
            <a:xfrm>
              <a:off x="1869452" y="4422330"/>
              <a:ext cx="957111" cy="493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prstDash val="sysDot"/>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dirty="0"/>
                <a:t>Y</a:t>
              </a:r>
              <a:r>
                <a:rPr lang="en-US" altLang="en-US" sz="1600" baseline="-25000" dirty="0"/>
                <a:t>t2</a:t>
              </a:r>
              <a:endParaRPr lang="en-US" altLang="en-US" sz="1600" dirty="0"/>
            </a:p>
          </p:txBody>
        </p:sp>
        <p:sp>
          <p:nvSpPr>
            <p:cNvPr id="19" name="Line 17"/>
            <p:cNvSpPr>
              <a:spLocks noChangeShapeType="1"/>
            </p:cNvSpPr>
            <p:nvPr/>
          </p:nvSpPr>
          <p:spPr bwMode="auto">
            <a:xfrm>
              <a:off x="3352800" y="152400"/>
              <a:ext cx="5181600" cy="3657600"/>
            </a:xfrm>
            <a:prstGeom prst="line">
              <a:avLst/>
            </a:prstGeom>
            <a:noFill/>
            <a:ln w="31750">
              <a:solidFill>
                <a:schemeClr val="tx1"/>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600"/>
            </a:p>
          </p:txBody>
        </p:sp>
        <p:sp>
          <p:nvSpPr>
            <p:cNvPr id="20" name="Text Box 18"/>
            <p:cNvSpPr txBox="1">
              <a:spLocks noChangeArrowheads="1"/>
            </p:cNvSpPr>
            <p:nvPr/>
          </p:nvSpPr>
          <p:spPr bwMode="auto">
            <a:xfrm>
              <a:off x="7375525" y="5065713"/>
              <a:ext cx="3017973" cy="493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prstDash val="sysDot"/>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dirty="0"/>
                <a:t>Treatment Site</a:t>
              </a:r>
            </a:p>
          </p:txBody>
        </p:sp>
        <p:sp>
          <p:nvSpPr>
            <p:cNvPr id="21" name="Text Box 19"/>
            <p:cNvSpPr txBox="1">
              <a:spLocks noChangeArrowheads="1"/>
            </p:cNvSpPr>
            <p:nvPr/>
          </p:nvSpPr>
          <p:spPr bwMode="auto">
            <a:xfrm>
              <a:off x="8534400" y="3810001"/>
              <a:ext cx="2564763" cy="493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prstDash val="sysDot"/>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dirty="0"/>
                <a:t>Control Site</a:t>
              </a:r>
            </a:p>
          </p:txBody>
        </p:sp>
        <p:sp>
          <p:nvSpPr>
            <p:cNvPr id="22" name="Line 20"/>
            <p:cNvSpPr>
              <a:spLocks noChangeShapeType="1"/>
            </p:cNvSpPr>
            <p:nvPr/>
          </p:nvSpPr>
          <p:spPr bwMode="auto">
            <a:xfrm flipH="1">
              <a:off x="2667000" y="2286000"/>
              <a:ext cx="3581400" cy="0"/>
            </a:xfrm>
            <a:prstGeom prst="line">
              <a:avLst/>
            </a:prstGeom>
            <a:noFill/>
            <a:ln w="22225">
              <a:solidFill>
                <a:schemeClr val="tx1"/>
              </a:solidFill>
              <a:prstDash val="dash"/>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600"/>
            </a:p>
          </p:txBody>
        </p:sp>
        <p:sp>
          <p:nvSpPr>
            <p:cNvPr id="23" name="Text Box 21"/>
            <p:cNvSpPr txBox="1">
              <a:spLocks noChangeArrowheads="1"/>
            </p:cNvSpPr>
            <p:nvPr/>
          </p:nvSpPr>
          <p:spPr bwMode="auto">
            <a:xfrm>
              <a:off x="1841362" y="598236"/>
              <a:ext cx="1002252" cy="493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prstDash val="sysDot"/>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dirty="0"/>
                <a:t>Y</a:t>
              </a:r>
              <a:r>
                <a:rPr lang="en-US" altLang="en-US" sz="1600" baseline="-25000" dirty="0"/>
                <a:t>c1</a:t>
              </a:r>
              <a:endParaRPr lang="en-US" altLang="en-US" sz="1600" dirty="0"/>
            </a:p>
          </p:txBody>
        </p:sp>
        <p:sp>
          <p:nvSpPr>
            <p:cNvPr id="24" name="Text Box 22"/>
            <p:cNvSpPr txBox="1">
              <a:spLocks noChangeArrowheads="1"/>
            </p:cNvSpPr>
            <p:nvPr/>
          </p:nvSpPr>
          <p:spPr bwMode="auto">
            <a:xfrm>
              <a:off x="1860979" y="1909172"/>
              <a:ext cx="1002252" cy="493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prstDash val="sysDot"/>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dirty="0"/>
                <a:t>Y</a:t>
              </a:r>
              <a:r>
                <a:rPr lang="en-US" altLang="en-US" sz="1600" baseline="-25000" dirty="0"/>
                <a:t>c2</a:t>
              </a:r>
              <a:endParaRPr lang="en-US" altLang="en-US" sz="1600" dirty="0"/>
            </a:p>
          </p:txBody>
        </p:sp>
        <p:sp>
          <p:nvSpPr>
            <p:cNvPr id="25" name="Text Box 23"/>
            <p:cNvSpPr txBox="1">
              <a:spLocks noChangeArrowheads="1"/>
            </p:cNvSpPr>
            <p:nvPr/>
          </p:nvSpPr>
          <p:spPr bwMode="auto">
            <a:xfrm>
              <a:off x="6156325" y="646114"/>
              <a:ext cx="4043147" cy="85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prstDash val="sysDot"/>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Treatment effect=</a:t>
              </a:r>
            </a:p>
            <a:p>
              <a:r>
                <a:rPr lang="en-US" altLang="en-US" sz="1600"/>
                <a:t>(Y</a:t>
              </a:r>
              <a:r>
                <a:rPr lang="en-US" altLang="en-US" sz="1600" baseline="-25000"/>
                <a:t>t2</a:t>
              </a:r>
              <a:r>
                <a:rPr lang="en-US" altLang="en-US" sz="1600"/>
                <a:t>-Y</a:t>
              </a:r>
              <a:r>
                <a:rPr lang="en-US" altLang="en-US" sz="1600" baseline="-25000"/>
                <a:t>t1</a:t>
              </a:r>
              <a:r>
                <a:rPr lang="en-US" altLang="en-US" sz="1600"/>
                <a:t>) – (Y</a:t>
              </a:r>
              <a:r>
                <a:rPr lang="en-US" altLang="en-US" sz="1600" baseline="-25000"/>
                <a:t>c2</a:t>
              </a:r>
              <a:r>
                <a:rPr lang="en-US" altLang="en-US" sz="1600"/>
                <a:t>-Y</a:t>
              </a:r>
              <a:r>
                <a:rPr lang="en-US" altLang="en-US" sz="1600" baseline="-25000"/>
                <a:t>c1</a:t>
              </a:r>
              <a:r>
                <a:rPr lang="en-US" altLang="en-US" sz="1600"/>
                <a:t>)</a:t>
              </a:r>
            </a:p>
          </p:txBody>
        </p:sp>
        <p:sp>
          <p:nvSpPr>
            <p:cNvPr id="26" name="Line 24"/>
            <p:cNvSpPr>
              <a:spLocks noChangeShapeType="1"/>
            </p:cNvSpPr>
            <p:nvPr/>
          </p:nvSpPr>
          <p:spPr bwMode="auto">
            <a:xfrm>
              <a:off x="2479182" y="2286000"/>
              <a:ext cx="0" cy="2286000"/>
            </a:xfrm>
            <a:prstGeom prst="line">
              <a:avLst/>
            </a:prstGeom>
            <a:noFill/>
            <a:ln w="31750">
              <a:solidFill>
                <a:srgbClr val="FF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600"/>
            </a:p>
          </p:txBody>
        </p:sp>
        <p:sp>
          <p:nvSpPr>
            <p:cNvPr id="27" name="AutoShape 25"/>
            <p:cNvSpPr>
              <a:spLocks/>
            </p:cNvSpPr>
            <p:nvPr/>
          </p:nvSpPr>
          <p:spPr bwMode="auto">
            <a:xfrm>
              <a:off x="5181600" y="3124200"/>
              <a:ext cx="304800" cy="685800"/>
            </a:xfrm>
            <a:prstGeom prst="rightBrace">
              <a:avLst>
                <a:gd name="adj1" fmla="val 18750"/>
                <a:gd name="adj2" fmla="val 50000"/>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600"/>
            </a:p>
          </p:txBody>
        </p:sp>
        <p:sp>
          <p:nvSpPr>
            <p:cNvPr id="28" name="Line 26"/>
            <p:cNvSpPr>
              <a:spLocks noChangeShapeType="1"/>
            </p:cNvSpPr>
            <p:nvPr/>
          </p:nvSpPr>
          <p:spPr bwMode="auto">
            <a:xfrm flipV="1">
              <a:off x="5562600" y="1371600"/>
              <a:ext cx="1447800" cy="2057400"/>
            </a:xfrm>
            <a:prstGeom prst="line">
              <a:avLst/>
            </a:prstGeom>
            <a:noFill/>
            <a:ln w="31750">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600"/>
            </a:p>
          </p:txBody>
        </p:sp>
        <p:sp>
          <p:nvSpPr>
            <p:cNvPr id="29" name="Line 27"/>
            <p:cNvSpPr>
              <a:spLocks noChangeShapeType="1"/>
            </p:cNvSpPr>
            <p:nvPr/>
          </p:nvSpPr>
          <p:spPr bwMode="auto">
            <a:xfrm>
              <a:off x="2470149" y="646114"/>
              <a:ext cx="0" cy="1600200"/>
            </a:xfrm>
            <a:prstGeom prst="line">
              <a:avLst/>
            </a:prstGeom>
            <a:noFill/>
            <a:ln w="31750">
              <a:solidFill>
                <a:schemeClr val="tx1"/>
              </a:solidFill>
              <a:round/>
              <a:headEnd type="stealth"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600"/>
            </a:p>
          </p:txBody>
        </p:sp>
        <p:sp>
          <p:nvSpPr>
            <p:cNvPr id="30" name="Line 29"/>
            <p:cNvSpPr>
              <a:spLocks noChangeShapeType="1"/>
            </p:cNvSpPr>
            <p:nvPr/>
          </p:nvSpPr>
          <p:spPr bwMode="auto">
            <a:xfrm flipV="1">
              <a:off x="6248400" y="2284413"/>
              <a:ext cx="0" cy="3354386"/>
            </a:xfrm>
            <a:prstGeom prst="line">
              <a:avLst/>
            </a:prstGeom>
            <a:noFill/>
            <a:ln w="22225">
              <a:solidFill>
                <a:schemeClr val="accent3">
                  <a:lumMod val="85000"/>
                </a:schemeClr>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600"/>
            </a:p>
          </p:txBody>
        </p:sp>
        <p:sp>
          <p:nvSpPr>
            <p:cNvPr id="31" name="Line 31"/>
            <p:cNvSpPr>
              <a:spLocks noChangeShapeType="1"/>
            </p:cNvSpPr>
            <p:nvPr/>
          </p:nvSpPr>
          <p:spPr bwMode="auto">
            <a:xfrm flipH="1">
              <a:off x="2590800" y="685800"/>
              <a:ext cx="1447800" cy="0"/>
            </a:xfrm>
            <a:prstGeom prst="line">
              <a:avLst/>
            </a:prstGeom>
            <a:noFill/>
            <a:ln w="222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600"/>
            </a:p>
          </p:txBody>
        </p:sp>
        <p:sp>
          <p:nvSpPr>
            <p:cNvPr id="32" name="Line 32"/>
            <p:cNvSpPr>
              <a:spLocks noChangeShapeType="1"/>
            </p:cNvSpPr>
            <p:nvPr/>
          </p:nvSpPr>
          <p:spPr bwMode="auto">
            <a:xfrm flipV="1">
              <a:off x="2590800" y="304800"/>
              <a:ext cx="0" cy="52578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600"/>
            </a:p>
          </p:txBody>
        </p:sp>
      </p:grpSp>
      <p:sp>
        <p:nvSpPr>
          <p:cNvPr id="33" name="Rectangle 32"/>
          <p:cNvSpPr/>
          <p:nvPr/>
        </p:nvSpPr>
        <p:spPr>
          <a:xfrm>
            <a:off x="4529055" y="5013176"/>
            <a:ext cx="4608512" cy="2031325"/>
          </a:xfrm>
          <a:prstGeom prst="rect">
            <a:avLst/>
          </a:prstGeom>
        </p:spPr>
        <p:txBody>
          <a:bodyPr wrap="square">
            <a:spAutoFit/>
          </a:bodyPr>
          <a:lstStyle/>
          <a:p>
            <a:r>
              <a:rPr lang="en-US" altLang="en-US" sz="1800" b="1" dirty="0">
                <a:latin typeface="+mn-lt"/>
              </a:rPr>
              <a:t>    Key assumption: </a:t>
            </a:r>
            <a:r>
              <a:rPr lang="en-US" altLang="en-US" sz="1800" dirty="0">
                <a:latin typeface="+mn-lt"/>
              </a:rPr>
              <a:t>time trends in the absence </a:t>
            </a:r>
          </a:p>
          <a:p>
            <a:r>
              <a:rPr lang="en-US" altLang="en-US" sz="1800" dirty="0">
                <a:latin typeface="+mn-lt"/>
              </a:rPr>
              <a:t>of the intervention are the same in both sites. Otherwise, estimates will over/under estimate the treatment effect. To reduce the bias in the estimates, Time</a:t>
            </a:r>
            <a:r>
              <a:rPr lang="en-US" altLang="en-US" sz="1800" baseline="-25000" dirty="0">
                <a:latin typeface="+mn-lt"/>
              </a:rPr>
              <a:t>1 </a:t>
            </a:r>
            <a:r>
              <a:rPr lang="en-US" altLang="en-US" sz="1800" dirty="0">
                <a:latin typeface="+mn-lt"/>
              </a:rPr>
              <a:t>is the average rate during the year preceding the intervention</a:t>
            </a:r>
          </a:p>
          <a:p>
            <a:endParaRPr lang="en-US" altLang="en-US" sz="1800" dirty="0">
              <a:latin typeface="+mn-lt"/>
            </a:endParaRPr>
          </a:p>
        </p:txBody>
      </p:sp>
      <p:sp>
        <p:nvSpPr>
          <p:cNvPr id="35" name="Rectangle 3"/>
          <p:cNvSpPr txBox="1">
            <a:spLocks noChangeArrowheads="1"/>
          </p:cNvSpPr>
          <p:nvPr/>
        </p:nvSpPr>
        <p:spPr bwMode="auto">
          <a:xfrm>
            <a:off x="4516288" y="2060849"/>
            <a:ext cx="4515563" cy="2952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FontTx/>
              <a:buNone/>
              <a:defRPr sz="3200">
                <a:solidFill>
                  <a:schemeClr val="tx1"/>
                </a:solidFill>
                <a:latin typeface="+mn-lt"/>
                <a:ea typeface="+mn-ea"/>
                <a:cs typeface="+mn-cs"/>
              </a:defRPr>
            </a:lvl1pPr>
            <a:lvl2pPr marL="457200" indent="0" algn="l" rtl="0" eaLnBrk="1" fontAlgn="base" hangingPunct="1">
              <a:spcBef>
                <a:spcPct val="20000"/>
              </a:spcBef>
              <a:spcAft>
                <a:spcPct val="0"/>
              </a:spcAft>
              <a:buNone/>
              <a:defRPr sz="1800">
                <a:solidFill>
                  <a:schemeClr val="tx1"/>
                </a:solidFill>
                <a:latin typeface="+mn-lt"/>
              </a:defRPr>
            </a:lvl2pPr>
            <a:lvl3pPr marL="914400" indent="0" algn="l" rtl="0" eaLnBrk="1" fontAlgn="base" hangingPunct="1">
              <a:spcBef>
                <a:spcPct val="20000"/>
              </a:spcBef>
              <a:spcAft>
                <a:spcPct val="0"/>
              </a:spcAft>
              <a:buNone/>
              <a:defRPr sz="1600">
                <a:solidFill>
                  <a:schemeClr val="tx1"/>
                </a:solidFill>
                <a:latin typeface="+mn-lt"/>
              </a:defRPr>
            </a:lvl3pPr>
            <a:lvl4pPr marL="1371600" indent="0" algn="l" rtl="0" eaLnBrk="1" fontAlgn="base" hangingPunct="1">
              <a:spcBef>
                <a:spcPct val="20000"/>
              </a:spcBef>
              <a:spcAft>
                <a:spcPct val="0"/>
              </a:spcAft>
              <a:buNone/>
              <a:defRPr sz="1400">
                <a:solidFill>
                  <a:schemeClr val="tx1"/>
                </a:solidFill>
                <a:latin typeface="+mn-lt"/>
              </a:defRPr>
            </a:lvl4pPr>
            <a:lvl5pPr marL="1828800" indent="0" algn="l" rtl="0" eaLnBrk="1" fontAlgn="base" hangingPunct="1">
              <a:spcBef>
                <a:spcPct val="20000"/>
              </a:spcBef>
              <a:spcAft>
                <a:spcPct val="0"/>
              </a:spcAft>
              <a:buNone/>
              <a:defRPr sz="1400">
                <a:solidFill>
                  <a:schemeClr val="tx1"/>
                </a:solidFill>
                <a:latin typeface="+mn-lt"/>
              </a:defRPr>
            </a:lvl5pPr>
            <a:lvl6pPr marL="2286000" indent="0" algn="l" rtl="0" eaLnBrk="1" fontAlgn="base" hangingPunct="1">
              <a:spcBef>
                <a:spcPct val="20000"/>
              </a:spcBef>
              <a:spcAft>
                <a:spcPct val="0"/>
              </a:spcAft>
              <a:buNone/>
              <a:defRPr sz="1400">
                <a:solidFill>
                  <a:schemeClr val="tx1"/>
                </a:solidFill>
                <a:latin typeface="+mn-lt"/>
              </a:defRPr>
            </a:lvl6pPr>
            <a:lvl7pPr marL="2743200" indent="0" algn="l" rtl="0" eaLnBrk="1" fontAlgn="base" hangingPunct="1">
              <a:spcBef>
                <a:spcPct val="20000"/>
              </a:spcBef>
              <a:spcAft>
                <a:spcPct val="0"/>
              </a:spcAft>
              <a:buNone/>
              <a:defRPr sz="1400">
                <a:solidFill>
                  <a:schemeClr val="tx1"/>
                </a:solidFill>
                <a:latin typeface="+mn-lt"/>
              </a:defRPr>
            </a:lvl7pPr>
            <a:lvl8pPr marL="3200400" indent="0" algn="l" rtl="0" eaLnBrk="1" fontAlgn="base" hangingPunct="1">
              <a:spcBef>
                <a:spcPct val="20000"/>
              </a:spcBef>
              <a:spcAft>
                <a:spcPct val="0"/>
              </a:spcAft>
              <a:buNone/>
              <a:defRPr sz="1400">
                <a:solidFill>
                  <a:schemeClr val="tx1"/>
                </a:solidFill>
                <a:latin typeface="+mn-lt"/>
              </a:defRPr>
            </a:lvl8pPr>
            <a:lvl9pPr marL="3657600" indent="0" algn="l" rtl="0" eaLnBrk="1" fontAlgn="base" hangingPunct="1">
              <a:spcBef>
                <a:spcPct val="20000"/>
              </a:spcBef>
              <a:spcAft>
                <a:spcPct val="0"/>
              </a:spcAft>
              <a:buNone/>
              <a:defRPr sz="1400">
                <a:solidFill>
                  <a:schemeClr val="tx1"/>
                </a:solidFill>
                <a:latin typeface="+mn-lt"/>
              </a:defRPr>
            </a:lvl9pPr>
          </a:lstStyle>
          <a:p>
            <a:r>
              <a:rPr lang="en-US" altLang="en-US" sz="1800" kern="0" dirty="0"/>
              <a:t>Y</a:t>
            </a:r>
            <a:r>
              <a:rPr lang="en-US" altLang="en-US" sz="1800" kern="0" baseline="-25000" dirty="0"/>
              <a:t>it</a:t>
            </a:r>
            <a:r>
              <a:rPr lang="en-US" altLang="en-US" sz="1800" kern="0" dirty="0"/>
              <a:t>    = </a:t>
            </a:r>
            <a:r>
              <a:rPr lang="el-GR" altLang="en-US" sz="1800" kern="0" dirty="0">
                <a:cs typeface="Arial" panose="020B0604020202020204" pitchFamily="34" charset="0"/>
              </a:rPr>
              <a:t>β</a:t>
            </a:r>
            <a:r>
              <a:rPr lang="en-US" altLang="en-US" sz="1800" kern="0" baseline="-25000" dirty="0">
                <a:cs typeface="Arial" panose="020B0604020202020204" pitchFamily="34" charset="0"/>
              </a:rPr>
              <a:t>0</a:t>
            </a:r>
            <a:r>
              <a:rPr lang="en-US" altLang="en-US" sz="1800" kern="0" dirty="0">
                <a:cs typeface="Arial" panose="020B0604020202020204" pitchFamily="34" charset="0"/>
              </a:rPr>
              <a:t> + </a:t>
            </a:r>
            <a:r>
              <a:rPr lang="el-GR" altLang="en-US" sz="1800" kern="0" dirty="0">
                <a:cs typeface="Arial" panose="020B0604020202020204" pitchFamily="34" charset="0"/>
              </a:rPr>
              <a:t>β</a:t>
            </a:r>
            <a:r>
              <a:rPr lang="en-US" altLang="en-US" sz="1800" kern="0" baseline="-25000" dirty="0">
                <a:cs typeface="Arial" panose="020B0604020202020204" pitchFamily="34" charset="0"/>
              </a:rPr>
              <a:t>1</a:t>
            </a:r>
            <a:r>
              <a:rPr lang="en-US" altLang="en-US" sz="1800" kern="0" dirty="0">
                <a:cs typeface="Arial" panose="020B0604020202020204" pitchFamily="34" charset="0"/>
              </a:rPr>
              <a:t>T</a:t>
            </a:r>
            <a:r>
              <a:rPr lang="en-US" altLang="en-US" sz="1800" kern="0" baseline="-25000" dirty="0">
                <a:cs typeface="Arial" panose="020B0604020202020204" pitchFamily="34" charset="0"/>
              </a:rPr>
              <a:t>it</a:t>
            </a:r>
            <a:r>
              <a:rPr lang="en-US" altLang="en-US" sz="1800" kern="0" dirty="0">
                <a:cs typeface="Arial" panose="020B0604020202020204" pitchFamily="34" charset="0"/>
              </a:rPr>
              <a:t> + </a:t>
            </a:r>
            <a:r>
              <a:rPr lang="el-GR" altLang="en-US" sz="1800" kern="0" dirty="0">
                <a:cs typeface="Arial" panose="020B0604020202020204" pitchFamily="34" charset="0"/>
              </a:rPr>
              <a:t>β</a:t>
            </a:r>
            <a:r>
              <a:rPr lang="en-US" altLang="en-US" sz="1800" kern="0" baseline="-25000" dirty="0">
                <a:cs typeface="Arial" panose="020B0604020202020204" pitchFamily="34" charset="0"/>
              </a:rPr>
              <a:t>2</a:t>
            </a:r>
            <a:r>
              <a:rPr lang="en-US" altLang="en-US" sz="1800" kern="0" dirty="0">
                <a:cs typeface="Arial" panose="020B0604020202020204" pitchFamily="34" charset="0"/>
              </a:rPr>
              <a:t>Q1</a:t>
            </a:r>
            <a:r>
              <a:rPr lang="en-US" altLang="en-US" sz="1800" kern="0" baseline="-25000" dirty="0">
                <a:cs typeface="Arial" panose="020B0604020202020204" pitchFamily="34" charset="0"/>
              </a:rPr>
              <a:t>it </a:t>
            </a:r>
            <a:r>
              <a:rPr lang="en-US" altLang="en-US" sz="1800" kern="0" dirty="0">
                <a:cs typeface="Arial" panose="020B0604020202020204" pitchFamily="34" charset="0"/>
              </a:rPr>
              <a:t>+ </a:t>
            </a:r>
            <a:r>
              <a:rPr lang="el-GR" altLang="en-US" sz="1800" kern="0" dirty="0">
                <a:cs typeface="Arial" panose="020B0604020202020204" pitchFamily="34" charset="0"/>
              </a:rPr>
              <a:t>β</a:t>
            </a:r>
            <a:r>
              <a:rPr lang="en-US" altLang="en-US" sz="1800" kern="0" baseline="-25000" dirty="0">
                <a:cs typeface="Arial" panose="020B0604020202020204" pitchFamily="34" charset="0"/>
              </a:rPr>
              <a:t>3</a:t>
            </a:r>
            <a:r>
              <a:rPr lang="en-US" altLang="en-US" sz="1800" kern="0" dirty="0">
                <a:cs typeface="Arial" panose="020B0604020202020204" pitchFamily="34" charset="0"/>
              </a:rPr>
              <a:t>Q2</a:t>
            </a:r>
            <a:r>
              <a:rPr lang="en-US" altLang="en-US" sz="1800" kern="0" baseline="-25000" dirty="0">
                <a:cs typeface="Arial" panose="020B0604020202020204" pitchFamily="34" charset="0"/>
              </a:rPr>
              <a:t>it </a:t>
            </a:r>
            <a:r>
              <a:rPr lang="en-US" altLang="en-US" sz="1800" kern="0" dirty="0">
                <a:cs typeface="Arial" panose="020B0604020202020204" pitchFamily="34" charset="0"/>
              </a:rPr>
              <a:t>+ </a:t>
            </a:r>
            <a:r>
              <a:rPr lang="el-GR" altLang="en-US" sz="1800" kern="0" dirty="0">
                <a:cs typeface="Arial" panose="020B0604020202020204" pitchFamily="34" charset="0"/>
              </a:rPr>
              <a:t>β</a:t>
            </a:r>
            <a:r>
              <a:rPr lang="en-US" altLang="en-US" sz="1800" kern="0" baseline="-25000" dirty="0">
                <a:cs typeface="Arial" panose="020B0604020202020204" pitchFamily="34" charset="0"/>
              </a:rPr>
              <a:t>4</a:t>
            </a:r>
            <a:r>
              <a:rPr lang="en-US" altLang="en-US" sz="1800" kern="0" dirty="0">
                <a:cs typeface="Arial" panose="020B0604020202020204" pitchFamily="34" charset="0"/>
              </a:rPr>
              <a:t>Q3</a:t>
            </a:r>
            <a:r>
              <a:rPr lang="en-US" altLang="en-US" sz="1800" kern="0" baseline="-25000" dirty="0">
                <a:cs typeface="Arial" panose="020B0604020202020204" pitchFamily="34" charset="0"/>
              </a:rPr>
              <a:t>it </a:t>
            </a:r>
            <a:r>
              <a:rPr lang="en-US" altLang="en-US" sz="1800" kern="0" dirty="0">
                <a:cs typeface="Arial" panose="020B0604020202020204" pitchFamily="34" charset="0"/>
              </a:rPr>
              <a:t>+ </a:t>
            </a:r>
            <a:r>
              <a:rPr lang="el-GR" altLang="en-US" sz="1800" b="1" kern="0" dirty="0">
                <a:cs typeface="Arial" panose="020B0604020202020204" pitchFamily="34" charset="0"/>
              </a:rPr>
              <a:t>β</a:t>
            </a:r>
            <a:r>
              <a:rPr lang="en-US" altLang="en-US" sz="1800" b="1" kern="0" baseline="-25000" dirty="0">
                <a:cs typeface="Arial" panose="020B0604020202020204" pitchFamily="34" charset="0"/>
              </a:rPr>
              <a:t>5</a:t>
            </a:r>
            <a:r>
              <a:rPr lang="en-US" altLang="en-US" sz="1800" kern="0" dirty="0">
                <a:cs typeface="Arial" panose="020B0604020202020204" pitchFamily="34" charset="0"/>
              </a:rPr>
              <a:t>Q1</a:t>
            </a:r>
            <a:r>
              <a:rPr lang="en-US" altLang="en-US" sz="1800" kern="0" baseline="-25000" dirty="0">
                <a:cs typeface="Arial" panose="020B0604020202020204" pitchFamily="34" charset="0"/>
              </a:rPr>
              <a:t>it</a:t>
            </a:r>
            <a:r>
              <a:rPr lang="en-US" altLang="en-US" sz="1800" kern="0" dirty="0">
                <a:cs typeface="Arial" panose="020B0604020202020204" pitchFamily="34" charset="0"/>
              </a:rPr>
              <a:t>T</a:t>
            </a:r>
            <a:r>
              <a:rPr lang="en-US" altLang="en-US" sz="1800" kern="0" baseline="-25000" dirty="0">
                <a:cs typeface="Arial" panose="020B0604020202020204" pitchFamily="34" charset="0"/>
              </a:rPr>
              <a:t>it</a:t>
            </a:r>
            <a:r>
              <a:rPr lang="en-US" altLang="en-US" sz="1800" kern="0" dirty="0">
                <a:cs typeface="Arial" panose="020B0604020202020204" pitchFamily="34" charset="0"/>
              </a:rPr>
              <a:t> + </a:t>
            </a:r>
            <a:r>
              <a:rPr lang="el-GR" altLang="en-US" sz="1800" b="1" kern="0" dirty="0">
                <a:cs typeface="Arial" panose="020B0604020202020204" pitchFamily="34" charset="0"/>
              </a:rPr>
              <a:t>β</a:t>
            </a:r>
            <a:r>
              <a:rPr lang="en-US" altLang="en-US" sz="1800" b="1" kern="0" baseline="-25000" dirty="0">
                <a:cs typeface="Arial" panose="020B0604020202020204" pitchFamily="34" charset="0"/>
              </a:rPr>
              <a:t>6</a:t>
            </a:r>
            <a:r>
              <a:rPr lang="en-US" altLang="en-US" sz="1800" kern="0" dirty="0">
                <a:cs typeface="Arial" panose="020B0604020202020204" pitchFamily="34" charset="0"/>
              </a:rPr>
              <a:t>Q2</a:t>
            </a:r>
            <a:r>
              <a:rPr lang="en-US" altLang="en-US" sz="1800" kern="0" baseline="-25000" dirty="0">
                <a:cs typeface="Arial" panose="020B0604020202020204" pitchFamily="34" charset="0"/>
              </a:rPr>
              <a:t>it</a:t>
            </a:r>
            <a:r>
              <a:rPr lang="en-US" altLang="en-US" sz="1800" kern="0" dirty="0">
                <a:cs typeface="Arial" panose="020B0604020202020204" pitchFamily="34" charset="0"/>
              </a:rPr>
              <a:t>T</a:t>
            </a:r>
            <a:r>
              <a:rPr lang="en-US" altLang="en-US" sz="1800" kern="0" baseline="-25000" dirty="0">
                <a:cs typeface="Arial" panose="020B0604020202020204" pitchFamily="34" charset="0"/>
              </a:rPr>
              <a:t>it</a:t>
            </a:r>
            <a:r>
              <a:rPr lang="en-US" altLang="en-US" sz="1800" kern="0" dirty="0">
                <a:cs typeface="Arial" panose="020B0604020202020204" pitchFamily="34" charset="0"/>
              </a:rPr>
              <a:t> + 	</a:t>
            </a:r>
            <a:r>
              <a:rPr lang="el-GR" altLang="en-US" sz="1800" b="1" kern="0" dirty="0">
                <a:cs typeface="Arial" panose="020B0604020202020204" pitchFamily="34" charset="0"/>
              </a:rPr>
              <a:t>β</a:t>
            </a:r>
            <a:r>
              <a:rPr lang="en-US" altLang="en-US" sz="1800" b="1" kern="0" baseline="-25000" dirty="0">
                <a:cs typeface="Arial" panose="020B0604020202020204" pitchFamily="34" charset="0"/>
              </a:rPr>
              <a:t>7</a:t>
            </a:r>
            <a:r>
              <a:rPr lang="en-US" altLang="en-US" sz="1800" kern="0" dirty="0">
                <a:cs typeface="Arial" panose="020B0604020202020204" pitchFamily="34" charset="0"/>
              </a:rPr>
              <a:t>Q3</a:t>
            </a:r>
            <a:r>
              <a:rPr lang="en-US" altLang="en-US" sz="1800" kern="0" baseline="-25000" dirty="0">
                <a:cs typeface="Arial" panose="020B0604020202020204" pitchFamily="34" charset="0"/>
              </a:rPr>
              <a:t>it</a:t>
            </a:r>
            <a:r>
              <a:rPr lang="en-US" altLang="en-US" sz="1800" kern="0" dirty="0">
                <a:cs typeface="Arial" panose="020B0604020202020204" pitchFamily="34" charset="0"/>
              </a:rPr>
              <a:t>T</a:t>
            </a:r>
            <a:r>
              <a:rPr lang="en-US" altLang="en-US" sz="1800" kern="0" baseline="-25000" dirty="0">
                <a:cs typeface="Arial" panose="020B0604020202020204" pitchFamily="34" charset="0"/>
              </a:rPr>
              <a:t>it</a:t>
            </a:r>
            <a:r>
              <a:rPr lang="en-US" altLang="en-US" sz="1800" kern="0" dirty="0">
                <a:cs typeface="Arial" panose="020B0604020202020204" pitchFamily="34" charset="0"/>
              </a:rPr>
              <a:t> + </a:t>
            </a:r>
            <a:r>
              <a:rPr lang="el-GR" altLang="en-US" sz="1800" kern="0" dirty="0">
                <a:cs typeface="Arial" panose="020B0604020202020204" pitchFamily="34" charset="0"/>
              </a:rPr>
              <a:t>ε</a:t>
            </a:r>
            <a:r>
              <a:rPr lang="en-US" altLang="en-US" sz="1800" kern="0" baseline="-25000" dirty="0">
                <a:cs typeface="Arial" panose="020B0604020202020204" pitchFamily="34" charset="0"/>
              </a:rPr>
              <a:t>it</a:t>
            </a:r>
          </a:p>
          <a:p>
            <a:endParaRPr lang="en-US" altLang="en-US" sz="1600" kern="0" baseline="-25000" dirty="0">
              <a:cs typeface="Arial" panose="020B0604020202020204" pitchFamily="34" charset="0"/>
            </a:endParaRPr>
          </a:p>
          <a:p>
            <a:r>
              <a:rPr lang="en-US" altLang="en-US" sz="1800" kern="0" dirty="0"/>
              <a:t>Y</a:t>
            </a:r>
            <a:r>
              <a:rPr lang="en-US" altLang="en-US" sz="1800" kern="0" baseline="-25000" dirty="0"/>
              <a:t>it</a:t>
            </a:r>
            <a:r>
              <a:rPr lang="en-US" altLang="en-US" sz="1800" kern="0" dirty="0"/>
              <a:t>    = log(Crime rate/Km</a:t>
            </a:r>
            <a:r>
              <a:rPr lang="en-US" altLang="en-US" sz="1800" kern="0" baseline="30000" dirty="0"/>
              <a:t>2</a:t>
            </a:r>
            <a:r>
              <a:rPr lang="en-US" altLang="en-US" sz="1800" kern="0" dirty="0"/>
              <a:t>) for site i at time t</a:t>
            </a:r>
          </a:p>
          <a:p>
            <a:r>
              <a:rPr lang="en-US" altLang="en-US" sz="1800" kern="0" dirty="0"/>
              <a:t>Q1</a:t>
            </a:r>
            <a:r>
              <a:rPr lang="en-US" altLang="en-US" sz="1800" kern="0" baseline="-25000" dirty="0"/>
              <a:t>it</a:t>
            </a:r>
            <a:r>
              <a:rPr lang="en-US" altLang="en-US" sz="1800" kern="0" dirty="0"/>
              <a:t> = quarter 1 after the intervention</a:t>
            </a:r>
          </a:p>
          <a:p>
            <a:r>
              <a:rPr lang="en-US" altLang="en-US" sz="1800" kern="0" dirty="0"/>
              <a:t>Q2</a:t>
            </a:r>
            <a:r>
              <a:rPr lang="en-US" altLang="en-US" sz="1800" kern="0" baseline="-25000" dirty="0"/>
              <a:t>it</a:t>
            </a:r>
            <a:r>
              <a:rPr lang="en-US" altLang="en-US" sz="1800" kern="0" dirty="0"/>
              <a:t> = quarter 2 after the intervention</a:t>
            </a:r>
          </a:p>
          <a:p>
            <a:r>
              <a:rPr lang="en-US" altLang="en-US" sz="1800" kern="0" dirty="0"/>
              <a:t>Q3</a:t>
            </a:r>
            <a:r>
              <a:rPr lang="en-US" altLang="en-US" sz="1800" kern="0" baseline="-25000" dirty="0"/>
              <a:t>it</a:t>
            </a:r>
            <a:r>
              <a:rPr lang="en-US" altLang="en-US" sz="1800" kern="0" dirty="0"/>
              <a:t> = quarter 3 after the intervention</a:t>
            </a:r>
          </a:p>
          <a:p>
            <a:r>
              <a:rPr lang="en-US" altLang="en-US" sz="1800" kern="0" dirty="0"/>
              <a:t>T</a:t>
            </a:r>
            <a:r>
              <a:rPr lang="en-US" altLang="en-US" sz="1800" kern="0" baseline="-25000" dirty="0"/>
              <a:t>it</a:t>
            </a:r>
            <a:r>
              <a:rPr lang="en-US" altLang="en-US" sz="1800" kern="0" dirty="0"/>
              <a:t>    = treated group</a:t>
            </a:r>
            <a:endParaRPr lang="en-US" altLang="en-US" sz="1800" kern="0" baseline="-25000" dirty="0">
              <a:cs typeface="Arial" panose="020B0604020202020204" pitchFamily="34" charset="0"/>
            </a:endParaRPr>
          </a:p>
          <a:p>
            <a:r>
              <a:rPr lang="en-US" altLang="en-US" sz="1800" kern="0" dirty="0">
                <a:cs typeface="Arial" panose="020B0604020202020204" pitchFamily="34" charset="0"/>
              </a:rPr>
              <a:t>Diff-in-diff estimates are </a:t>
            </a:r>
            <a:r>
              <a:rPr lang="el-GR" altLang="en-US" sz="1800" kern="0" dirty="0">
                <a:cs typeface="Arial" panose="020B0604020202020204" pitchFamily="34" charset="0"/>
              </a:rPr>
              <a:t>β</a:t>
            </a:r>
            <a:r>
              <a:rPr lang="en-US" altLang="en-US" sz="1800" kern="0" baseline="-25000" dirty="0">
                <a:cs typeface="Arial" panose="020B0604020202020204" pitchFamily="34" charset="0"/>
              </a:rPr>
              <a:t>5, </a:t>
            </a:r>
            <a:r>
              <a:rPr lang="el-GR" altLang="en-US" sz="1800" kern="0" dirty="0">
                <a:cs typeface="Arial" panose="020B0604020202020204" pitchFamily="34" charset="0"/>
              </a:rPr>
              <a:t>β</a:t>
            </a:r>
            <a:r>
              <a:rPr lang="en-US" altLang="en-US" sz="1800" kern="0" baseline="-25000" dirty="0">
                <a:cs typeface="Arial" panose="020B0604020202020204" pitchFamily="34" charset="0"/>
              </a:rPr>
              <a:t>6</a:t>
            </a:r>
            <a:r>
              <a:rPr lang="en-US" altLang="en-US" sz="1800" kern="0" dirty="0">
                <a:cs typeface="Arial" panose="020B0604020202020204" pitchFamily="34" charset="0"/>
              </a:rPr>
              <a:t> and </a:t>
            </a:r>
            <a:r>
              <a:rPr lang="el-GR" altLang="en-US" sz="1800" kern="0" dirty="0">
                <a:cs typeface="Arial" panose="020B0604020202020204" pitchFamily="34" charset="0"/>
              </a:rPr>
              <a:t>β</a:t>
            </a:r>
            <a:r>
              <a:rPr lang="en-US" altLang="en-US" sz="1800" kern="0" baseline="-25000" dirty="0">
                <a:cs typeface="Arial" panose="020B0604020202020204" pitchFamily="34" charset="0"/>
              </a:rPr>
              <a:t>7</a:t>
            </a:r>
            <a:endParaRPr lang="el-GR" altLang="en-US" sz="1800" kern="0" baseline="-25000" dirty="0">
              <a:cs typeface="Arial" panose="020B0604020202020204" pitchFamily="34" charset="0"/>
            </a:endParaRPr>
          </a:p>
        </p:txBody>
      </p:sp>
      <p:sp>
        <p:nvSpPr>
          <p:cNvPr id="37" name="Title 1"/>
          <p:cNvSpPr>
            <a:spLocks noGrp="1"/>
          </p:cNvSpPr>
          <p:nvPr>
            <p:ph type="title"/>
          </p:nvPr>
        </p:nvSpPr>
        <p:spPr>
          <a:xfrm>
            <a:off x="685799" y="1274840"/>
            <a:ext cx="7772400" cy="1362075"/>
          </a:xfrm>
        </p:spPr>
        <p:txBody>
          <a:bodyPr/>
          <a:lstStyle/>
          <a:p>
            <a:r>
              <a:rPr lang="en-US" dirty="0"/>
              <a:t>Difference in Difference</a:t>
            </a:r>
          </a:p>
        </p:txBody>
      </p:sp>
    </p:spTree>
    <p:extLst>
      <p:ext uri="{BB962C8B-B14F-4D97-AF65-F5344CB8AC3E}">
        <p14:creationId xmlns:p14="http://schemas.microsoft.com/office/powerpoint/2010/main" val="3790755816"/>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323528" y="5805264"/>
            <a:ext cx="8455307" cy="646331"/>
          </a:xfrm>
          <a:prstGeom prst="rect">
            <a:avLst/>
          </a:prstGeom>
        </p:spPr>
        <p:txBody>
          <a:bodyPr wrap="square">
            <a:spAutoFit/>
          </a:bodyPr>
          <a:lstStyle/>
          <a:p>
            <a:r>
              <a:rPr lang="en-US" altLang="en-US" sz="1800" dirty="0">
                <a:latin typeface="+mn-lt"/>
              </a:rPr>
              <a:t>Crime rates do not show consistent seasonal changes. They also do not expose parallel patterns with Site E and the Rest of </a:t>
            </a:r>
            <a:r>
              <a:rPr lang="en-US" altLang="en-US" sz="1800" dirty="0" err="1">
                <a:latin typeface="+mn-lt"/>
              </a:rPr>
              <a:t>Shropshire</a:t>
            </a:r>
            <a:r>
              <a:rPr lang="en-US" altLang="en-US" sz="1800" dirty="0">
                <a:latin typeface="+mn-lt"/>
              </a:rPr>
              <a:t> County.</a:t>
            </a:r>
          </a:p>
        </p:txBody>
      </p:sp>
      <p:sp>
        <p:nvSpPr>
          <p:cNvPr id="37" name="Title 1"/>
          <p:cNvSpPr>
            <a:spLocks noGrp="1"/>
          </p:cNvSpPr>
          <p:nvPr>
            <p:ph type="title"/>
          </p:nvPr>
        </p:nvSpPr>
        <p:spPr>
          <a:xfrm>
            <a:off x="323528" y="980728"/>
            <a:ext cx="7772400" cy="1080120"/>
          </a:xfrm>
        </p:spPr>
        <p:txBody>
          <a:bodyPr/>
          <a:lstStyle/>
          <a:p>
            <a:r>
              <a:rPr lang="en-US" sz="3600" dirty="0"/>
              <a:t>Crime Rates: Dwelling Burglaries</a:t>
            </a:r>
          </a:p>
        </p:txBody>
      </p:sp>
      <p:pic>
        <p:nvPicPr>
          <p:cNvPr id="38" name="Picture 37"/>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48213" y="1805650"/>
            <a:ext cx="4765241" cy="4166887"/>
          </a:xfrm>
          <a:prstGeom prst="rect">
            <a:avLst/>
          </a:prstGeom>
          <a:noFill/>
          <a:ln>
            <a:noFill/>
          </a:ln>
        </p:spPr>
      </p:pic>
      <p:pic>
        <p:nvPicPr>
          <p:cNvPr id="39" name="Picture 38"/>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4913454" y="1805649"/>
            <a:ext cx="4177189" cy="3747770"/>
          </a:xfrm>
          <a:prstGeom prst="rect">
            <a:avLst/>
          </a:prstGeom>
          <a:noFill/>
          <a:ln>
            <a:noFill/>
          </a:ln>
        </p:spPr>
      </p:pic>
    </p:spTree>
    <p:extLst>
      <p:ext uri="{BB962C8B-B14F-4D97-AF65-F5344CB8AC3E}">
        <p14:creationId xmlns:p14="http://schemas.microsoft.com/office/powerpoint/2010/main" val="373123797"/>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1"/>
          <p:cNvSpPr>
            <a:spLocks noGrp="1"/>
          </p:cNvSpPr>
          <p:nvPr>
            <p:ph type="title"/>
          </p:nvPr>
        </p:nvSpPr>
        <p:spPr>
          <a:xfrm>
            <a:off x="251520" y="1052736"/>
            <a:ext cx="7772400" cy="864226"/>
          </a:xfrm>
        </p:spPr>
        <p:txBody>
          <a:bodyPr/>
          <a:lstStyle/>
          <a:p>
            <a:r>
              <a:rPr lang="en-US" sz="3600" dirty="0"/>
              <a:t>Crime Rates: Dwelling Burglaries</a:t>
            </a:r>
          </a:p>
        </p:txBody>
      </p:sp>
      <p:pic>
        <p:nvPicPr>
          <p:cNvPr id="3" name="Picture 2"/>
          <p:cNvPicPr>
            <a:picLocks noChangeAspect="1"/>
          </p:cNvPicPr>
          <p:nvPr/>
        </p:nvPicPr>
        <p:blipFill>
          <a:blip r:embed="rId3"/>
          <a:stretch>
            <a:fillRect/>
          </a:stretch>
        </p:blipFill>
        <p:spPr>
          <a:xfrm>
            <a:off x="615048" y="2051871"/>
            <a:ext cx="4180783" cy="3745858"/>
          </a:xfrm>
          <a:prstGeom prst="rect">
            <a:avLst/>
          </a:prstGeom>
        </p:spPr>
      </p:pic>
      <p:pic>
        <p:nvPicPr>
          <p:cNvPr id="4" name="Picture 3"/>
          <p:cNvPicPr>
            <a:picLocks noChangeAspect="1"/>
          </p:cNvPicPr>
          <p:nvPr/>
        </p:nvPicPr>
        <p:blipFill>
          <a:blip r:embed="rId4"/>
          <a:stretch>
            <a:fillRect/>
          </a:stretch>
        </p:blipFill>
        <p:spPr>
          <a:xfrm>
            <a:off x="4873817" y="2051871"/>
            <a:ext cx="4180783" cy="3745858"/>
          </a:xfrm>
          <a:prstGeom prst="rect">
            <a:avLst/>
          </a:prstGeom>
        </p:spPr>
      </p:pic>
    </p:spTree>
    <p:extLst>
      <p:ext uri="{BB962C8B-B14F-4D97-AF65-F5344CB8AC3E}">
        <p14:creationId xmlns:p14="http://schemas.microsoft.com/office/powerpoint/2010/main" val="3436233282"/>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269112" y="1971803"/>
            <a:ext cx="4601111" cy="4239866"/>
          </a:xfrm>
          <a:prstGeom prst="rect">
            <a:avLst/>
          </a:prstGeom>
          <a:noFill/>
          <a:ln>
            <a:noFill/>
          </a:ln>
        </p:spPr>
      </p:pic>
      <p:pic>
        <p:nvPicPr>
          <p:cNvPr id="9" name="Picture 8"/>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4870223" y="2217851"/>
            <a:ext cx="4177189" cy="3747770"/>
          </a:xfrm>
          <a:prstGeom prst="rect">
            <a:avLst/>
          </a:prstGeom>
          <a:noFill/>
          <a:ln>
            <a:noFill/>
          </a:ln>
        </p:spPr>
      </p:pic>
      <p:sp>
        <p:nvSpPr>
          <p:cNvPr id="10" name="Title 1"/>
          <p:cNvSpPr txBox="1">
            <a:spLocks/>
          </p:cNvSpPr>
          <p:nvPr/>
        </p:nvSpPr>
        <p:spPr bwMode="auto">
          <a:xfrm>
            <a:off x="693034" y="908720"/>
            <a:ext cx="6111214" cy="1577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4000" b="1" cap="none">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US" sz="3600" kern="0" dirty="0"/>
              <a:t>Crime Rates: Burglary other than Dwelling</a:t>
            </a:r>
          </a:p>
        </p:txBody>
      </p:sp>
      <p:sp>
        <p:nvSpPr>
          <p:cNvPr id="13" name="Rectangle 12"/>
          <p:cNvSpPr/>
          <p:nvPr/>
        </p:nvSpPr>
        <p:spPr>
          <a:xfrm>
            <a:off x="323528" y="6081704"/>
            <a:ext cx="8455307" cy="707886"/>
          </a:xfrm>
          <a:prstGeom prst="rect">
            <a:avLst/>
          </a:prstGeom>
        </p:spPr>
        <p:txBody>
          <a:bodyPr wrap="square">
            <a:spAutoFit/>
          </a:bodyPr>
          <a:lstStyle/>
          <a:p>
            <a:r>
              <a:rPr lang="en-US" altLang="en-US" sz="2000" dirty="0">
                <a:latin typeface="+mn-lt"/>
              </a:rPr>
              <a:t>Crime rates do not show consistent seasonal changes. They also do not expose parallel patterns with Site E and the Rest of </a:t>
            </a:r>
            <a:r>
              <a:rPr lang="en-US" altLang="en-US" sz="2000" dirty="0" err="1">
                <a:latin typeface="+mn-lt"/>
              </a:rPr>
              <a:t>Shropshire</a:t>
            </a:r>
            <a:r>
              <a:rPr lang="en-US" altLang="en-US" sz="2000" dirty="0">
                <a:latin typeface="+mn-lt"/>
              </a:rPr>
              <a:t> County</a:t>
            </a:r>
          </a:p>
        </p:txBody>
      </p:sp>
    </p:spTree>
    <p:extLst>
      <p:ext uri="{BB962C8B-B14F-4D97-AF65-F5344CB8AC3E}">
        <p14:creationId xmlns:p14="http://schemas.microsoft.com/office/powerpoint/2010/main" val="3842686464"/>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bwMode="auto">
          <a:xfrm>
            <a:off x="693034" y="980729"/>
            <a:ext cx="6255230"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4000" b="1" cap="none">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a:lstStyle>
          <a:p>
            <a:r>
              <a:rPr lang="en-US" sz="3600" kern="0" dirty="0"/>
              <a:t>Crime Rates: Burglary other than Dwelling</a:t>
            </a:r>
          </a:p>
        </p:txBody>
      </p:sp>
      <p:pic>
        <p:nvPicPr>
          <p:cNvPr id="2" name="Picture 1"/>
          <p:cNvPicPr>
            <a:picLocks noChangeAspect="1"/>
          </p:cNvPicPr>
          <p:nvPr/>
        </p:nvPicPr>
        <p:blipFill>
          <a:blip r:embed="rId3"/>
          <a:stretch>
            <a:fillRect/>
          </a:stretch>
        </p:blipFill>
        <p:spPr>
          <a:xfrm>
            <a:off x="347241" y="2087551"/>
            <a:ext cx="4180783" cy="3745858"/>
          </a:xfrm>
          <a:prstGeom prst="rect">
            <a:avLst/>
          </a:prstGeom>
        </p:spPr>
      </p:pic>
      <p:pic>
        <p:nvPicPr>
          <p:cNvPr id="3" name="Picture 2"/>
          <p:cNvPicPr>
            <a:picLocks noChangeAspect="1"/>
          </p:cNvPicPr>
          <p:nvPr/>
        </p:nvPicPr>
        <p:blipFill>
          <a:blip r:embed="rId4"/>
          <a:stretch>
            <a:fillRect/>
          </a:stretch>
        </p:blipFill>
        <p:spPr>
          <a:xfrm>
            <a:off x="4630445" y="2087551"/>
            <a:ext cx="4180783" cy="3745858"/>
          </a:xfrm>
          <a:prstGeom prst="rect">
            <a:avLst/>
          </a:prstGeom>
        </p:spPr>
      </p:pic>
    </p:spTree>
    <p:extLst>
      <p:ext uri="{BB962C8B-B14F-4D97-AF65-F5344CB8AC3E}">
        <p14:creationId xmlns:p14="http://schemas.microsoft.com/office/powerpoint/2010/main" val="3968107326"/>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02791" y="803111"/>
            <a:ext cx="6610964" cy="5923228"/>
          </a:xfrm>
          <a:prstGeom prst="rect">
            <a:avLst/>
          </a:prstGeom>
        </p:spPr>
      </p:pic>
    </p:spTree>
    <p:extLst>
      <p:ext uri="{BB962C8B-B14F-4D97-AF65-F5344CB8AC3E}">
        <p14:creationId xmlns:p14="http://schemas.microsoft.com/office/powerpoint/2010/main" val="1036161330"/>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18371" y="810019"/>
            <a:ext cx="6453908" cy="5782510"/>
          </a:xfrm>
          <a:prstGeom prst="rect">
            <a:avLst/>
          </a:prstGeom>
        </p:spPr>
      </p:pic>
    </p:spTree>
    <p:extLst>
      <p:ext uri="{BB962C8B-B14F-4D97-AF65-F5344CB8AC3E}">
        <p14:creationId xmlns:p14="http://schemas.microsoft.com/office/powerpoint/2010/main" val="3112723093"/>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Alternative Methods</a:t>
            </a:r>
          </a:p>
        </p:txBody>
      </p:sp>
      <p:sp>
        <p:nvSpPr>
          <p:cNvPr id="3" name="Text Placeholder 2"/>
          <p:cNvSpPr>
            <a:spLocks noGrp="1"/>
          </p:cNvSpPr>
          <p:nvPr>
            <p:ph type="body" idx="1"/>
          </p:nvPr>
        </p:nvSpPr>
        <p:spPr>
          <a:xfrm>
            <a:off x="697484" y="2636914"/>
            <a:ext cx="7760716" cy="2769100"/>
          </a:xfrm>
        </p:spPr>
        <p:txBody>
          <a:bodyPr/>
          <a:lstStyle/>
          <a:p>
            <a:pPr marL="342900" indent="-342900">
              <a:buFont typeface="Arial" panose="020B0604020202020204" pitchFamily="34" charset="0"/>
              <a:buChar char="•"/>
            </a:pPr>
            <a:r>
              <a:rPr lang="en-GB" sz="2400" dirty="0"/>
              <a:t>Time series analysis analysing within site variation and exploiting the autoregressive structure in the data</a:t>
            </a:r>
          </a:p>
          <a:p>
            <a:pPr marL="342900" indent="-342900">
              <a:buFont typeface="Arial" panose="020B0604020202020204" pitchFamily="34" charset="0"/>
              <a:buChar char="•"/>
            </a:pPr>
            <a:r>
              <a:rPr lang="en-GB" sz="2400" dirty="0"/>
              <a:t>Propensity score matching to create a counterfactual group</a:t>
            </a:r>
          </a:p>
          <a:p>
            <a:endParaRPr lang="en-US" sz="2400" dirty="0"/>
          </a:p>
        </p:txBody>
      </p:sp>
    </p:spTree>
    <p:extLst>
      <p:ext uri="{BB962C8B-B14F-4D97-AF65-F5344CB8AC3E}">
        <p14:creationId xmlns:p14="http://schemas.microsoft.com/office/powerpoint/2010/main" val="3323891940"/>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View from Police, PCSOs and Offenders</a:t>
            </a:r>
          </a:p>
        </p:txBody>
      </p:sp>
      <p:sp>
        <p:nvSpPr>
          <p:cNvPr id="3" name="Subtitle 2"/>
          <p:cNvSpPr>
            <a:spLocks noGrp="1"/>
          </p:cNvSpPr>
          <p:nvPr>
            <p:ph type="subTitle" idx="1"/>
          </p:nvPr>
        </p:nvSpPr>
        <p:spPr>
          <a:xfrm>
            <a:off x="259432" y="4509120"/>
            <a:ext cx="6400800" cy="1512168"/>
          </a:xfrm>
        </p:spPr>
        <p:txBody>
          <a:bodyPr/>
          <a:lstStyle/>
          <a:p>
            <a:r>
              <a:rPr lang="en-US" b="1" dirty="0"/>
              <a:t>Natalie </a:t>
            </a:r>
            <a:r>
              <a:rPr lang="en-US" b="1" dirty="0" err="1"/>
              <a:t>Kyneswood</a:t>
            </a:r>
            <a:endParaRPr lang="en-US" b="1" dirty="0"/>
          </a:p>
          <a:p>
            <a:r>
              <a:rPr lang="en-US" sz="2800" dirty="0"/>
              <a:t>COPR researcher, School of Law</a:t>
            </a:r>
          </a:p>
        </p:txBody>
      </p:sp>
    </p:spTree>
    <p:extLst>
      <p:ext uri="{BB962C8B-B14F-4D97-AF65-F5344CB8AC3E}">
        <p14:creationId xmlns:p14="http://schemas.microsoft.com/office/powerpoint/2010/main" val="44155769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550979"/>
            <a:ext cx="7774632" cy="797901"/>
          </a:xfrm>
        </p:spPr>
        <p:txBody>
          <a:bodyPr/>
          <a:lstStyle/>
          <a:p>
            <a:r>
              <a:rPr lang="en-US" dirty="0"/>
              <a:t>Implementing interventions</a:t>
            </a:r>
          </a:p>
        </p:txBody>
      </p:sp>
      <p:sp>
        <p:nvSpPr>
          <p:cNvPr id="3" name="Text Placeholder 2"/>
          <p:cNvSpPr>
            <a:spLocks noGrp="1"/>
          </p:cNvSpPr>
          <p:nvPr>
            <p:ph type="body" idx="1"/>
          </p:nvPr>
        </p:nvSpPr>
        <p:spPr>
          <a:xfrm>
            <a:off x="755579" y="2420889"/>
            <a:ext cx="7739137" cy="4104456"/>
          </a:xfrm>
        </p:spPr>
        <p:txBody>
          <a:bodyPr/>
          <a:lstStyle/>
          <a:p>
            <a:pPr marL="457200" indent="-457200">
              <a:buFont typeface="Arial"/>
              <a:buChar char="•"/>
            </a:pPr>
            <a:r>
              <a:rPr lang="en-US" sz="2800" dirty="0"/>
              <a:t>Major resource-intensive operation for police - delivering, explaining and then registering property marking schemes</a:t>
            </a:r>
          </a:p>
          <a:p>
            <a:pPr marL="457200" indent="-457200">
              <a:buFont typeface="Arial"/>
              <a:buChar char="•"/>
            </a:pPr>
            <a:r>
              <a:rPr lang="en-US" sz="2800" dirty="0"/>
              <a:t>Even WDBC requires personal visit</a:t>
            </a:r>
          </a:p>
          <a:p>
            <a:pPr marL="457200" indent="-457200">
              <a:buFont typeface="Arial"/>
              <a:buChar char="•"/>
            </a:pPr>
            <a:r>
              <a:rPr lang="en-US" sz="2800" dirty="0"/>
              <a:t>Site </a:t>
            </a:r>
            <a:r>
              <a:rPr lang="en-US" sz="2800" b="1" dirty="0"/>
              <a:t>A</a:t>
            </a:r>
            <a:r>
              <a:rPr lang="en-US" sz="2800" dirty="0"/>
              <a:t> made use of police cadets and special constables – positive community initiative</a:t>
            </a:r>
          </a:p>
          <a:p>
            <a:pPr marL="457200" indent="-457200">
              <a:buFont typeface="Arial"/>
              <a:buChar char="•"/>
            </a:pPr>
            <a:r>
              <a:rPr lang="en-US" sz="2800" dirty="0"/>
              <a:t>Practical difficulties </a:t>
            </a:r>
            <a:r>
              <a:rPr lang="en-US" sz="2800" dirty="0" err="1"/>
              <a:t>eg</a:t>
            </a:r>
            <a:r>
              <a:rPr lang="en-US" sz="2800" dirty="0"/>
              <a:t> permissions for erecting street signage</a:t>
            </a:r>
          </a:p>
        </p:txBody>
      </p:sp>
    </p:spTree>
    <p:extLst>
      <p:ext uri="{BB962C8B-B14F-4D97-AF65-F5344CB8AC3E}">
        <p14:creationId xmlns:p14="http://schemas.microsoft.com/office/powerpoint/2010/main" val="829202175"/>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1268760"/>
            <a:ext cx="7772400" cy="4896544"/>
          </a:xfrm>
        </p:spPr>
        <p:txBody>
          <a:bodyPr/>
          <a:lstStyle/>
          <a:p>
            <a:r>
              <a:rPr lang="en-US" b="1" dirty="0"/>
              <a:t>Overview of interviews: Who?</a:t>
            </a:r>
          </a:p>
          <a:p>
            <a:pPr marL="457200" indent="-457200">
              <a:buFont typeface="Arial"/>
              <a:buChar char="•"/>
            </a:pPr>
            <a:r>
              <a:rPr lang="en-GB" sz="2800" dirty="0"/>
              <a:t>2 police officers involved in oversight of interventions </a:t>
            </a:r>
          </a:p>
          <a:p>
            <a:pPr marL="457200" indent="-457200">
              <a:buFont typeface="Arial"/>
              <a:buChar char="•"/>
            </a:pPr>
            <a:r>
              <a:rPr lang="en-US" sz="2800" dirty="0"/>
              <a:t>7 PCSOs (at least 1 from each of 5 sites)</a:t>
            </a:r>
          </a:p>
          <a:p>
            <a:pPr marL="457200" indent="-457200">
              <a:buFont typeface="Arial"/>
              <a:buChar char="•"/>
            </a:pPr>
            <a:r>
              <a:rPr lang="en-US" sz="2800" dirty="0"/>
              <a:t>1 community representative from Site A</a:t>
            </a:r>
          </a:p>
          <a:p>
            <a:pPr marL="457200" indent="-457200">
              <a:buFont typeface="Arial"/>
              <a:buChar char="•"/>
            </a:pPr>
            <a:r>
              <a:rPr lang="en-US" sz="2800" dirty="0"/>
              <a:t>4 prolific offenders (2 from control group; 2 from Telford) still under supervision of probation</a:t>
            </a:r>
          </a:p>
          <a:p>
            <a:pPr marL="457200" indent="-457200">
              <a:buFont typeface="Arial"/>
              <a:buChar char="•"/>
            </a:pPr>
            <a:r>
              <a:rPr lang="en-US" sz="2800" dirty="0"/>
              <a:t>Comments from probation officer (Telford)</a:t>
            </a:r>
          </a:p>
        </p:txBody>
      </p:sp>
    </p:spTree>
    <p:extLst>
      <p:ext uri="{BB962C8B-B14F-4D97-AF65-F5344CB8AC3E}">
        <p14:creationId xmlns:p14="http://schemas.microsoft.com/office/powerpoint/2010/main" val="44561249"/>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1772820"/>
            <a:ext cx="7772400" cy="3744415"/>
          </a:xfrm>
        </p:spPr>
        <p:txBody>
          <a:bodyPr/>
          <a:lstStyle/>
          <a:p>
            <a:r>
              <a:rPr lang="en-US" b="1" dirty="0"/>
              <a:t>Overview of interviews: What?</a:t>
            </a:r>
          </a:p>
          <a:p>
            <a:pPr marL="514350" indent="-514350">
              <a:buFont typeface="+mj-lt"/>
              <a:buAutoNum type="arabicPeriod"/>
            </a:pPr>
            <a:r>
              <a:rPr lang="en-US" dirty="0"/>
              <a:t>Deterrent value of SmartWater</a:t>
            </a:r>
          </a:p>
          <a:p>
            <a:pPr marL="514350" indent="-514350">
              <a:buFont typeface="+mj-lt"/>
              <a:buAutoNum type="arabicPeriod"/>
            </a:pPr>
            <a:r>
              <a:rPr lang="en-US" dirty="0"/>
              <a:t>Implementation of interventions</a:t>
            </a:r>
          </a:p>
          <a:p>
            <a:pPr marL="514350" indent="-514350">
              <a:buFont typeface="+mj-lt"/>
              <a:buAutoNum type="arabicPeriod"/>
            </a:pPr>
            <a:r>
              <a:rPr lang="en-US" dirty="0"/>
              <a:t>Impact of interventions on public confidence</a:t>
            </a:r>
          </a:p>
          <a:p>
            <a:pPr marL="457200" indent="-457200">
              <a:buFont typeface="Arial"/>
              <a:buChar char="•"/>
            </a:pPr>
            <a:endParaRPr lang="en-US" dirty="0"/>
          </a:p>
        </p:txBody>
      </p:sp>
    </p:spTree>
    <p:extLst>
      <p:ext uri="{BB962C8B-B14F-4D97-AF65-F5344CB8AC3E}">
        <p14:creationId xmlns:p14="http://schemas.microsoft.com/office/powerpoint/2010/main" val="2818735660"/>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52742"/>
            <a:ext cx="7772400" cy="864095"/>
          </a:xfrm>
        </p:spPr>
        <p:txBody>
          <a:bodyPr/>
          <a:lstStyle/>
          <a:p>
            <a:r>
              <a:rPr lang="en-US" dirty="0"/>
              <a:t>Deterrent Effect: Awareness</a:t>
            </a:r>
          </a:p>
        </p:txBody>
      </p:sp>
      <p:sp>
        <p:nvSpPr>
          <p:cNvPr id="3" name="Text Placeholder 2"/>
          <p:cNvSpPr>
            <a:spLocks noGrp="1"/>
          </p:cNvSpPr>
          <p:nvPr>
            <p:ph type="body" idx="1"/>
          </p:nvPr>
        </p:nvSpPr>
        <p:spPr>
          <a:xfrm>
            <a:off x="179514" y="1916832"/>
            <a:ext cx="8784976" cy="4536504"/>
          </a:xfrm>
        </p:spPr>
        <p:txBody>
          <a:bodyPr/>
          <a:lstStyle/>
          <a:p>
            <a:r>
              <a:rPr lang="en-US" sz="2800" b="1" dirty="0"/>
              <a:t>SmartWater research suggests property marking is no 1 deterrent </a:t>
            </a:r>
            <a:r>
              <a:rPr lang="en-US" sz="2400" dirty="0"/>
              <a:t>(</a:t>
            </a:r>
            <a:r>
              <a:rPr lang="en-GB" sz="2400" dirty="0"/>
              <a:t>Perpetuity Research and Consultancy, ‘An Evaluation of SmartWater: Offender’s Perspectives’ (2008)</a:t>
            </a:r>
            <a:r>
              <a:rPr lang="en-US" sz="2400" dirty="0"/>
              <a:t>)</a:t>
            </a:r>
          </a:p>
          <a:p>
            <a:endParaRPr lang="en-US" sz="500" dirty="0"/>
          </a:p>
          <a:p>
            <a:pPr marL="457200" indent="-457200">
              <a:buFont typeface="Arial"/>
              <a:buChar char="•"/>
            </a:pPr>
            <a:r>
              <a:rPr lang="en-GB" sz="2400" dirty="0"/>
              <a:t>‘What kind of things would deter you from targeting property?’ and ‘What security feature or gadget has the most impact?’ </a:t>
            </a:r>
          </a:p>
          <a:p>
            <a:pPr marL="457200" indent="-457200" algn="just">
              <a:buFont typeface="Arial"/>
              <a:buChar char="•"/>
            </a:pPr>
            <a:r>
              <a:rPr lang="en-GB" sz="2400" dirty="0"/>
              <a:t>house alarms, window alarms, CCTV, dogs, internally beaded windows, cars on the drive and lay of the land </a:t>
            </a:r>
          </a:p>
          <a:p>
            <a:pPr marL="457200" indent="-457200" algn="just">
              <a:buFont typeface="Arial"/>
              <a:buChar char="•"/>
            </a:pPr>
            <a:r>
              <a:rPr lang="en-GB" sz="2400" dirty="0"/>
              <a:t>none independently mentioned stickers, signage, or SmartWater specifically – including an offender who reported previously been caught with SmartWater on them (Offender 3)</a:t>
            </a:r>
          </a:p>
          <a:p>
            <a:pPr marL="457200" indent="-457200" algn="just">
              <a:buFont typeface="Arial"/>
              <a:buChar char="•"/>
            </a:pPr>
            <a:r>
              <a:rPr lang="en-US" sz="2400" dirty="0"/>
              <a:t>However, all 4 had heard of SmartWater when specifically asked</a:t>
            </a:r>
            <a:endParaRPr lang="en-US" dirty="0"/>
          </a:p>
        </p:txBody>
      </p:sp>
    </p:spTree>
    <p:extLst>
      <p:ext uri="{BB962C8B-B14F-4D97-AF65-F5344CB8AC3E}">
        <p14:creationId xmlns:p14="http://schemas.microsoft.com/office/powerpoint/2010/main" val="2953404779"/>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52742"/>
            <a:ext cx="7772400" cy="792087"/>
          </a:xfrm>
        </p:spPr>
        <p:txBody>
          <a:bodyPr/>
          <a:lstStyle/>
          <a:p>
            <a:r>
              <a:rPr lang="en-US" dirty="0"/>
              <a:t>Deterrent Effect: Assumptions</a:t>
            </a:r>
          </a:p>
        </p:txBody>
      </p:sp>
      <p:sp>
        <p:nvSpPr>
          <p:cNvPr id="3" name="Text Placeholder 2"/>
          <p:cNvSpPr>
            <a:spLocks noGrp="1"/>
          </p:cNvSpPr>
          <p:nvPr>
            <p:ph type="body" idx="1"/>
          </p:nvPr>
        </p:nvSpPr>
        <p:spPr>
          <a:xfrm>
            <a:off x="179514" y="1988840"/>
            <a:ext cx="8784976" cy="4464496"/>
          </a:xfrm>
        </p:spPr>
        <p:txBody>
          <a:bodyPr/>
          <a:lstStyle/>
          <a:p>
            <a:r>
              <a:rPr lang="en-GB" sz="2800" b="1" dirty="0"/>
              <a:t>Assumption that property marking is a deterrent because burglars ‘don’t want to be caught’ (Officer B)</a:t>
            </a:r>
          </a:p>
          <a:p>
            <a:endParaRPr lang="en-GB" sz="1000" b="1" dirty="0"/>
          </a:p>
          <a:p>
            <a:pPr>
              <a:lnSpc>
                <a:spcPct val="120000"/>
              </a:lnSpc>
            </a:pPr>
            <a:r>
              <a:rPr lang="en-GB" sz="2200" dirty="0"/>
              <a:t>“…</a:t>
            </a:r>
            <a:r>
              <a:rPr lang="en-GB" sz="2200" i="1" dirty="0"/>
              <a:t>obviously when I was on drugs before and that, nothing would really deter me… you don’t think about things, all you’re thinking about is getting money to get more</a:t>
            </a:r>
            <a:r>
              <a:rPr lang="en-GB" sz="2200" dirty="0"/>
              <a:t>…” (Offender 1)</a:t>
            </a:r>
          </a:p>
          <a:p>
            <a:endParaRPr lang="en-GB" sz="2200" dirty="0"/>
          </a:p>
          <a:p>
            <a:pPr>
              <a:lnSpc>
                <a:spcPct val="120000"/>
              </a:lnSpc>
            </a:pPr>
            <a:r>
              <a:rPr lang="en-GB" sz="2200" i="1" dirty="0"/>
              <a:t>“When I’ve been arrested I’ve been tested for it at police stations before and it’s been found to be on my person. But with me it wasn’t… a deterrent. I wasn’t like ‘I’m not going to do it because of this…I didn’t care about the repercussions…because I didn’t care if I got caught or not.”</a:t>
            </a:r>
            <a:r>
              <a:rPr lang="en-GB" sz="2200" dirty="0"/>
              <a:t> (Offender 3)</a:t>
            </a:r>
          </a:p>
          <a:p>
            <a:endParaRPr lang="en-GB" sz="2200" b="1" dirty="0"/>
          </a:p>
          <a:p>
            <a:pPr marL="457200" indent="-457200">
              <a:buFont typeface="Arial"/>
              <a:buChar char="•"/>
            </a:pPr>
            <a:endParaRPr lang="en-US" sz="2200" dirty="0"/>
          </a:p>
        </p:txBody>
      </p:sp>
    </p:spTree>
    <p:extLst>
      <p:ext uri="{BB962C8B-B14F-4D97-AF65-F5344CB8AC3E}">
        <p14:creationId xmlns:p14="http://schemas.microsoft.com/office/powerpoint/2010/main" val="2149017860"/>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52742"/>
            <a:ext cx="7772400" cy="792087"/>
          </a:xfrm>
        </p:spPr>
        <p:txBody>
          <a:bodyPr/>
          <a:lstStyle/>
          <a:p>
            <a:r>
              <a:rPr lang="en-US" dirty="0"/>
              <a:t>Deterrent Effect: Assumptions</a:t>
            </a:r>
          </a:p>
        </p:txBody>
      </p:sp>
      <p:sp>
        <p:nvSpPr>
          <p:cNvPr id="3" name="Text Placeholder 2"/>
          <p:cNvSpPr>
            <a:spLocks noGrp="1"/>
          </p:cNvSpPr>
          <p:nvPr>
            <p:ph type="body" idx="1"/>
          </p:nvPr>
        </p:nvSpPr>
        <p:spPr>
          <a:xfrm>
            <a:off x="179514" y="1988840"/>
            <a:ext cx="8784976" cy="4464496"/>
          </a:xfrm>
        </p:spPr>
        <p:txBody>
          <a:bodyPr/>
          <a:lstStyle/>
          <a:p>
            <a:pPr marL="342900" indent="-342900">
              <a:buFont typeface="Arial"/>
              <a:buChar char="•"/>
            </a:pPr>
            <a:r>
              <a:rPr lang="en-GB" sz="2400" dirty="0"/>
              <a:t>Offender 3 said that they were in such a destructive cycle of offending that they wanted to get caught:</a:t>
            </a:r>
          </a:p>
          <a:p>
            <a:pPr>
              <a:lnSpc>
                <a:spcPct val="120000"/>
              </a:lnSpc>
            </a:pPr>
            <a:r>
              <a:rPr lang="en-GB" sz="2400" i="1" dirty="0"/>
              <a:t>	</a:t>
            </a:r>
            <a:r>
              <a:rPr lang="en-GB" sz="2200" i="1" dirty="0"/>
              <a:t>“You might think I’m a bit mad now when I tell you this, but I 	used to cut myself deliberately so the police would know it 	was me…so somebody with that mentality is not going to care 	about …SmartWater …” </a:t>
            </a:r>
            <a:r>
              <a:rPr lang="en-GB" sz="2200" dirty="0"/>
              <a:t>(Offender 3)</a:t>
            </a:r>
          </a:p>
          <a:p>
            <a:endParaRPr lang="en-GB" sz="1000" i="1" dirty="0"/>
          </a:p>
          <a:p>
            <a:pPr marL="342900" indent="-342900">
              <a:buFont typeface="Arial"/>
              <a:buChar char="•"/>
            </a:pPr>
            <a:r>
              <a:rPr lang="en-GB" sz="2400" dirty="0"/>
              <a:t>Probation Officer: criminological need of all of the prolific offenders under his supervision was treatment for alcohol or drug dependency - none of them were particularly motivated by security interventions.</a:t>
            </a:r>
          </a:p>
          <a:p>
            <a:endParaRPr lang="en-US" dirty="0"/>
          </a:p>
        </p:txBody>
      </p:sp>
    </p:spTree>
    <p:extLst>
      <p:ext uri="{BB962C8B-B14F-4D97-AF65-F5344CB8AC3E}">
        <p14:creationId xmlns:p14="http://schemas.microsoft.com/office/powerpoint/2010/main" val="2417594555"/>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52742"/>
            <a:ext cx="7772400" cy="792087"/>
          </a:xfrm>
        </p:spPr>
        <p:txBody>
          <a:bodyPr/>
          <a:lstStyle/>
          <a:p>
            <a:r>
              <a:rPr lang="en-US" dirty="0"/>
              <a:t>Deterrent Effect: Assumptions</a:t>
            </a:r>
          </a:p>
        </p:txBody>
      </p:sp>
      <p:sp>
        <p:nvSpPr>
          <p:cNvPr id="3" name="Text Placeholder 2"/>
          <p:cNvSpPr>
            <a:spLocks noGrp="1"/>
          </p:cNvSpPr>
          <p:nvPr>
            <p:ph type="body" idx="1"/>
          </p:nvPr>
        </p:nvSpPr>
        <p:spPr>
          <a:xfrm>
            <a:off x="179514" y="1988840"/>
            <a:ext cx="8784976" cy="4464496"/>
          </a:xfrm>
        </p:spPr>
        <p:txBody>
          <a:bodyPr/>
          <a:lstStyle/>
          <a:p>
            <a:pPr marL="457200" indent="-457200">
              <a:buFont typeface="Arial"/>
              <a:buChar char="•"/>
            </a:pPr>
            <a:r>
              <a:rPr lang="en-US" sz="2400" dirty="0"/>
              <a:t>2 types of burglar – only one type deterred?</a:t>
            </a:r>
          </a:p>
          <a:p>
            <a:endParaRPr lang="en-US" sz="1000" dirty="0"/>
          </a:p>
          <a:p>
            <a:pPr>
              <a:lnSpc>
                <a:spcPct val="120000"/>
              </a:lnSpc>
            </a:pPr>
            <a:r>
              <a:rPr lang="en-GB" sz="2400" i="1" dirty="0"/>
              <a:t>“So you’ve got the ones that are doing it for their drugs or alcohol, they’re the ones that aren’t going to be calculated, they’re the sloppy burglars who are probably caught very easy. But you’ve got to think about the ones that do it for trade, to order, they do it, they sell, nothing to do with a dependency for drugs or alcohol, purely for cash. They’re the ones that are thinking outside the box, it’s almost like a business …They’re the ones that are going to do their research and understand SmartWater and research alarm systems.” </a:t>
            </a:r>
            <a:r>
              <a:rPr lang="en-GB" sz="2400" dirty="0"/>
              <a:t>(PCSO Site B)</a:t>
            </a:r>
            <a:br>
              <a:rPr lang="en-GB" sz="2400" dirty="0"/>
            </a:br>
            <a:endParaRPr lang="en-GB" sz="2400" dirty="0"/>
          </a:p>
          <a:p>
            <a:endParaRPr lang="en-US" sz="2400" dirty="0"/>
          </a:p>
        </p:txBody>
      </p:sp>
    </p:spTree>
    <p:extLst>
      <p:ext uri="{BB962C8B-B14F-4D97-AF65-F5344CB8AC3E}">
        <p14:creationId xmlns:p14="http://schemas.microsoft.com/office/powerpoint/2010/main" val="3594482943"/>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7772400" cy="792087"/>
          </a:xfrm>
        </p:spPr>
        <p:txBody>
          <a:bodyPr/>
          <a:lstStyle/>
          <a:p>
            <a:r>
              <a:rPr lang="en-US" dirty="0"/>
              <a:t>Deterrent Effect: Assumptions</a:t>
            </a:r>
          </a:p>
        </p:txBody>
      </p:sp>
      <p:sp>
        <p:nvSpPr>
          <p:cNvPr id="3" name="Text Placeholder 2"/>
          <p:cNvSpPr>
            <a:spLocks noGrp="1"/>
          </p:cNvSpPr>
          <p:nvPr>
            <p:ph type="body" idx="1"/>
          </p:nvPr>
        </p:nvSpPr>
        <p:spPr>
          <a:xfrm>
            <a:off x="179514" y="1700808"/>
            <a:ext cx="8784976" cy="4824536"/>
          </a:xfrm>
        </p:spPr>
        <p:txBody>
          <a:bodyPr/>
          <a:lstStyle/>
          <a:p>
            <a:r>
              <a:rPr lang="en-US" sz="2800" b="1" dirty="0"/>
              <a:t>It’s hard to remove and ‘very difficult </a:t>
            </a:r>
            <a:r>
              <a:rPr lang="en-GB" sz="2800" b="1" i="1" dirty="0"/>
              <a:t>to send on property that is SmartWatered’ </a:t>
            </a:r>
            <a:r>
              <a:rPr lang="en-GB" sz="2800" dirty="0"/>
              <a:t>(PCSO Site E) </a:t>
            </a:r>
          </a:p>
          <a:p>
            <a:pPr marL="457200" indent="-457200">
              <a:buFont typeface="Arial"/>
              <a:buChar char="•"/>
            </a:pPr>
            <a:r>
              <a:rPr lang="en-GB" sz="2400" dirty="0"/>
              <a:t>PO: prolific offenders evade detection by selling stolen goods on at very low value to people who are aware goods are stolen, rather than using pawn/antique/second-hand shops. </a:t>
            </a:r>
          </a:p>
          <a:p>
            <a:pPr marL="342900" indent="-342900">
              <a:buFont typeface="Arial"/>
              <a:buChar char="•"/>
            </a:pPr>
            <a:r>
              <a:rPr lang="en-GB" sz="2400" dirty="0"/>
              <a:t>Perception that it is possible to remove SmartWater from goods or clothing: using nail varnish remover (PCSO Site B) or by changing their clothes (Offender 2):</a:t>
            </a:r>
          </a:p>
          <a:p>
            <a:pPr>
              <a:lnSpc>
                <a:spcPct val="120000"/>
              </a:lnSpc>
            </a:pPr>
            <a:r>
              <a:rPr lang="en-GB" sz="2400" dirty="0"/>
              <a:t>“…</a:t>
            </a:r>
            <a:r>
              <a:rPr lang="en-GB" sz="2400" i="1" dirty="0"/>
              <a:t>if they’ve got cameras and that there’s no denying it’s you because you’re there it’s on CCTV. SmartWater I suppose you can get it off, I don’t know if that’s true or not you know.”</a:t>
            </a:r>
            <a:r>
              <a:rPr lang="en-GB" sz="2400" dirty="0"/>
              <a:t> (Offender 1)</a:t>
            </a:r>
          </a:p>
          <a:p>
            <a:pPr marL="457200" indent="-457200">
              <a:buFont typeface="Arial"/>
              <a:buChar char="•"/>
            </a:pPr>
            <a:endParaRPr lang="en-US" sz="2400" dirty="0"/>
          </a:p>
        </p:txBody>
      </p:sp>
    </p:spTree>
    <p:extLst>
      <p:ext uri="{BB962C8B-B14F-4D97-AF65-F5344CB8AC3E}">
        <p14:creationId xmlns:p14="http://schemas.microsoft.com/office/powerpoint/2010/main" val="1372914344"/>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7772400" cy="792087"/>
          </a:xfrm>
        </p:spPr>
        <p:txBody>
          <a:bodyPr/>
          <a:lstStyle/>
          <a:p>
            <a:r>
              <a:rPr lang="en-US" dirty="0"/>
              <a:t>Deterrent Effect: Assumptions</a:t>
            </a:r>
          </a:p>
        </p:txBody>
      </p:sp>
      <p:sp>
        <p:nvSpPr>
          <p:cNvPr id="3" name="Text Placeholder 2"/>
          <p:cNvSpPr>
            <a:spLocks noGrp="1"/>
          </p:cNvSpPr>
          <p:nvPr>
            <p:ph type="body" idx="1"/>
          </p:nvPr>
        </p:nvSpPr>
        <p:spPr>
          <a:xfrm>
            <a:off x="179514" y="1700808"/>
            <a:ext cx="8784976" cy="4824536"/>
          </a:xfrm>
        </p:spPr>
        <p:txBody>
          <a:bodyPr/>
          <a:lstStyle/>
          <a:p>
            <a:pPr>
              <a:lnSpc>
                <a:spcPct val="120000"/>
              </a:lnSpc>
            </a:pPr>
            <a:r>
              <a:rPr lang="en-GB" sz="2400" i="1" dirty="0"/>
              <a:t>“I’m seeing stickers on people’s doors that are still getting burgled because all SmartWater will do, and people know this, is identify the property back to the owner, it doesn’t mean someone is getting caught because if they’re not caught with SmartWater on them then there’s no way we can prosecute them for it</a:t>
            </a:r>
            <a:r>
              <a:rPr lang="en-GB" sz="2400" dirty="0"/>
              <a:t>. </a:t>
            </a:r>
            <a:r>
              <a:rPr lang="en-GB" sz="2400" i="1" dirty="0"/>
              <a:t>And they are quite aware of getting SmartWater off, it’s a tiny little dot on the back that people use, they can use a UV light to find it and they’ll probably find some sort of solvent to get rid of it. So we are still having them…” </a:t>
            </a:r>
            <a:endParaRPr lang="en-GB" sz="2400" dirty="0"/>
          </a:p>
          <a:p>
            <a:r>
              <a:rPr lang="en-US" sz="2400" dirty="0"/>
              <a:t>(PCSO Site B)</a:t>
            </a:r>
          </a:p>
          <a:p>
            <a:pPr marL="342900" indent="-342900">
              <a:buFont typeface="Arial"/>
              <a:buChar char="•"/>
            </a:pPr>
            <a:r>
              <a:rPr lang="en-GB" sz="2400" dirty="0"/>
              <a:t>SmartWater property marking dries instantly cf. industrial SmartWater that sprays the offender.</a:t>
            </a:r>
            <a:endParaRPr lang="en-US" sz="2400" dirty="0"/>
          </a:p>
        </p:txBody>
      </p:sp>
    </p:spTree>
    <p:extLst>
      <p:ext uri="{BB962C8B-B14F-4D97-AF65-F5344CB8AC3E}">
        <p14:creationId xmlns:p14="http://schemas.microsoft.com/office/powerpoint/2010/main" val="1898274776"/>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7772400" cy="792087"/>
          </a:xfrm>
        </p:spPr>
        <p:txBody>
          <a:bodyPr/>
          <a:lstStyle/>
          <a:p>
            <a:r>
              <a:rPr lang="en-US" dirty="0"/>
              <a:t>Deterrent Effect: Assumptions</a:t>
            </a:r>
          </a:p>
        </p:txBody>
      </p:sp>
      <p:sp>
        <p:nvSpPr>
          <p:cNvPr id="3" name="Text Placeholder 2"/>
          <p:cNvSpPr>
            <a:spLocks noGrp="1"/>
          </p:cNvSpPr>
          <p:nvPr>
            <p:ph type="body" idx="1"/>
          </p:nvPr>
        </p:nvSpPr>
        <p:spPr>
          <a:xfrm>
            <a:off x="179514" y="1700808"/>
            <a:ext cx="8784976" cy="4824536"/>
          </a:xfrm>
        </p:spPr>
        <p:txBody>
          <a:bodyPr/>
          <a:lstStyle/>
          <a:p>
            <a:pPr marL="342900" indent="-342900">
              <a:lnSpc>
                <a:spcPct val="120000"/>
              </a:lnSpc>
              <a:buFont typeface="Arial"/>
              <a:buChar char="•"/>
            </a:pPr>
            <a:r>
              <a:rPr lang="en-US" sz="2400" dirty="0"/>
              <a:t>Culture of buying and selling in Site B – difficult to keep track on legitimate ownership of marked goods: </a:t>
            </a:r>
            <a:r>
              <a:rPr lang="en-GB" sz="2400" dirty="0"/>
              <a:t>‘that item is assigned to a certain property but by the time we come to finding it, it could be seven people on…That has happened’ (PCSO Site B). </a:t>
            </a:r>
          </a:p>
          <a:p>
            <a:pPr marL="342900" indent="-342900">
              <a:lnSpc>
                <a:spcPct val="120000"/>
              </a:lnSpc>
              <a:buFont typeface="Arial"/>
              <a:buChar char="•"/>
            </a:pPr>
            <a:r>
              <a:rPr lang="en-GB" sz="2400" dirty="0"/>
              <a:t>Police had arrested a suspect for theft of a power tool on the basis of SmartWater only to find out later that the tool had legitimately changed hands (Officer A). </a:t>
            </a:r>
          </a:p>
          <a:p>
            <a:pPr marL="342900" indent="-342900">
              <a:lnSpc>
                <a:spcPct val="120000"/>
              </a:lnSpc>
              <a:buFont typeface="Arial"/>
              <a:buChar char="•"/>
            </a:pPr>
            <a:r>
              <a:rPr lang="en-US" sz="2400" dirty="0"/>
              <a:t>Use by vindictive people?</a:t>
            </a:r>
          </a:p>
          <a:p>
            <a:pPr marL="342900" indent="-342900">
              <a:lnSpc>
                <a:spcPct val="120000"/>
              </a:lnSpc>
              <a:buFont typeface="Arial"/>
              <a:buChar char="•"/>
            </a:pPr>
            <a:r>
              <a:rPr lang="en-US" sz="2400" dirty="0"/>
              <a:t>Selling vials?</a:t>
            </a:r>
          </a:p>
          <a:p>
            <a:pPr marL="342900" indent="-342900">
              <a:lnSpc>
                <a:spcPct val="120000"/>
              </a:lnSpc>
              <a:buFont typeface="Arial"/>
              <a:buChar char="•"/>
            </a:pPr>
            <a:endParaRPr lang="en-US" sz="2400" dirty="0"/>
          </a:p>
        </p:txBody>
      </p:sp>
    </p:spTree>
    <p:extLst>
      <p:ext uri="{BB962C8B-B14F-4D97-AF65-F5344CB8AC3E}">
        <p14:creationId xmlns:p14="http://schemas.microsoft.com/office/powerpoint/2010/main" val="2713632537"/>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08721"/>
            <a:ext cx="7772400" cy="792087"/>
          </a:xfrm>
        </p:spPr>
        <p:txBody>
          <a:bodyPr/>
          <a:lstStyle/>
          <a:p>
            <a:r>
              <a:rPr lang="en-US" dirty="0"/>
              <a:t>2. Implementation</a:t>
            </a:r>
          </a:p>
        </p:txBody>
      </p:sp>
      <p:sp>
        <p:nvSpPr>
          <p:cNvPr id="3" name="Text Placeholder 2"/>
          <p:cNvSpPr>
            <a:spLocks noGrp="1"/>
          </p:cNvSpPr>
          <p:nvPr>
            <p:ph type="body" idx="1"/>
          </p:nvPr>
        </p:nvSpPr>
        <p:spPr>
          <a:xfrm>
            <a:off x="722312" y="1700808"/>
            <a:ext cx="8098159" cy="4824536"/>
          </a:xfrm>
        </p:spPr>
        <p:txBody>
          <a:bodyPr/>
          <a:lstStyle/>
          <a:p>
            <a:pPr marL="457200" indent="-457200">
              <a:buFont typeface="Arial"/>
              <a:buChar char="•"/>
            </a:pPr>
            <a:r>
              <a:rPr lang="en-US" sz="2400" dirty="0"/>
              <a:t>Labour intensive, utilising the community (Site A)</a:t>
            </a:r>
          </a:p>
          <a:p>
            <a:pPr marL="457200" indent="-457200">
              <a:buFont typeface="Arial"/>
              <a:buChar char="•"/>
            </a:pPr>
            <a:r>
              <a:rPr lang="en-US" sz="2400" dirty="0"/>
              <a:t>Multiple visits strain on resources (Officer A; PCSO 1 Site C)</a:t>
            </a:r>
          </a:p>
          <a:p>
            <a:pPr marL="457200" indent="-457200">
              <a:buFont typeface="Arial"/>
              <a:buChar char="•"/>
            </a:pPr>
            <a:r>
              <a:rPr lang="en-US" sz="2400" dirty="0"/>
              <a:t>Inconsistencies in implementation – police and residents:</a:t>
            </a:r>
          </a:p>
          <a:p>
            <a:pPr>
              <a:lnSpc>
                <a:spcPct val="120000"/>
              </a:lnSpc>
            </a:pPr>
            <a:r>
              <a:rPr lang="en-GB" sz="2400" dirty="0"/>
              <a:t>	‘…</a:t>
            </a:r>
            <a:r>
              <a:rPr lang="en-GB" sz="2400" i="1" dirty="0"/>
              <a:t>some houses with the stickers up, some streets 	without them</a:t>
            </a:r>
            <a:r>
              <a:rPr lang="en-GB" sz="2400" dirty="0"/>
              <a:t>’ (Officer A)</a:t>
            </a:r>
          </a:p>
          <a:p>
            <a:pPr>
              <a:lnSpc>
                <a:spcPct val="120000"/>
              </a:lnSpc>
            </a:pPr>
            <a:endParaRPr lang="en-US" sz="500" dirty="0"/>
          </a:p>
          <a:p>
            <a:pPr>
              <a:lnSpc>
                <a:spcPct val="120000"/>
              </a:lnSpc>
            </a:pPr>
            <a:r>
              <a:rPr lang="en-GB" sz="2400" i="1" dirty="0"/>
              <a:t>	“…it’s only ever as good as the people who are putting it 	on so you know if they just say thank you for the 	package and don’t bother to use it and then a crime 	occurs it’s likely the property won’t have been 	marked.” </a:t>
            </a:r>
            <a:r>
              <a:rPr lang="en-GB" sz="2400" dirty="0"/>
              <a:t>(PCSO 1 Site C)</a:t>
            </a:r>
          </a:p>
          <a:p>
            <a:endParaRPr lang="en-US" dirty="0"/>
          </a:p>
          <a:p>
            <a:endParaRPr lang="en-US" dirty="0"/>
          </a:p>
        </p:txBody>
      </p:sp>
    </p:spTree>
    <p:extLst>
      <p:ext uri="{BB962C8B-B14F-4D97-AF65-F5344CB8AC3E}">
        <p14:creationId xmlns:p14="http://schemas.microsoft.com/office/powerpoint/2010/main" val="366553513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2" y="1106579"/>
            <a:ext cx="7019925" cy="673015"/>
          </a:xfrm>
        </p:spPr>
        <p:txBody>
          <a:bodyPr/>
          <a:lstStyle/>
          <a:p>
            <a:r>
              <a:rPr lang="en-US" dirty="0"/>
              <a:t>Research overview</a:t>
            </a:r>
          </a:p>
        </p:txBody>
      </p:sp>
      <p:sp>
        <p:nvSpPr>
          <p:cNvPr id="3" name="Text Placeholder 2"/>
          <p:cNvSpPr>
            <a:spLocks noGrp="1"/>
          </p:cNvSpPr>
          <p:nvPr>
            <p:ph type="body" idx="1"/>
          </p:nvPr>
        </p:nvSpPr>
        <p:spPr>
          <a:xfrm>
            <a:off x="771525" y="1866900"/>
            <a:ext cx="7772400" cy="4930606"/>
          </a:xfrm>
        </p:spPr>
        <p:txBody>
          <a:bodyPr/>
          <a:lstStyle/>
          <a:p>
            <a:pPr marL="457200" indent="-457200">
              <a:buFont typeface="Arial"/>
              <a:buChar char="•"/>
            </a:pPr>
            <a:r>
              <a:rPr lang="en-US" dirty="0"/>
              <a:t>Surveyed sites before, shortly after, then 6 months after interventions</a:t>
            </a:r>
          </a:p>
          <a:p>
            <a:pPr marL="457200" indent="-457200">
              <a:buFont typeface="Arial"/>
              <a:buChar char="•"/>
            </a:pPr>
            <a:r>
              <a:rPr lang="en-US" dirty="0"/>
              <a:t>Modelled questions from BCS + space for comments</a:t>
            </a:r>
          </a:p>
          <a:p>
            <a:pPr marL="457200" indent="-457200">
              <a:buFont typeface="Arial"/>
              <a:buChar char="•"/>
            </a:pPr>
            <a:r>
              <a:rPr lang="en-US" dirty="0"/>
              <a:t>Interviews with prolific offenders through probation services</a:t>
            </a:r>
          </a:p>
          <a:p>
            <a:pPr marL="457200" indent="-457200">
              <a:buFont typeface="Arial"/>
              <a:buChar char="•"/>
            </a:pPr>
            <a:r>
              <a:rPr lang="en-US" dirty="0"/>
              <a:t>Interviews with police officers in key roles, PCSOs and a community representative from Site A</a:t>
            </a:r>
          </a:p>
          <a:p>
            <a:pPr marL="457200" indent="-457200">
              <a:buFont typeface="Arial"/>
              <a:buChar char="•"/>
            </a:pPr>
            <a:endParaRPr lang="en-US" dirty="0"/>
          </a:p>
        </p:txBody>
      </p:sp>
    </p:spTree>
    <p:extLst>
      <p:ext uri="{BB962C8B-B14F-4D97-AF65-F5344CB8AC3E}">
        <p14:creationId xmlns:p14="http://schemas.microsoft.com/office/powerpoint/2010/main" val="3764625649"/>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08721"/>
            <a:ext cx="7772400" cy="792087"/>
          </a:xfrm>
        </p:spPr>
        <p:txBody>
          <a:bodyPr/>
          <a:lstStyle/>
          <a:p>
            <a:r>
              <a:rPr lang="en-US" dirty="0"/>
              <a:t>2. Implementation</a:t>
            </a:r>
          </a:p>
        </p:txBody>
      </p:sp>
      <p:sp>
        <p:nvSpPr>
          <p:cNvPr id="3" name="Text Placeholder 2"/>
          <p:cNvSpPr>
            <a:spLocks noGrp="1"/>
          </p:cNvSpPr>
          <p:nvPr>
            <p:ph type="body" idx="1"/>
          </p:nvPr>
        </p:nvSpPr>
        <p:spPr>
          <a:xfrm>
            <a:off x="722312" y="1700808"/>
            <a:ext cx="8098159" cy="4824536"/>
          </a:xfrm>
        </p:spPr>
        <p:txBody>
          <a:bodyPr/>
          <a:lstStyle/>
          <a:p>
            <a:pPr>
              <a:lnSpc>
                <a:spcPct val="120000"/>
              </a:lnSpc>
            </a:pPr>
            <a:r>
              <a:rPr lang="en-GB" sz="2400" i="1" dirty="0"/>
              <a:t>“…we were delivering SmartWater to a lot of elderly people that were getting really confused by it, we were trying to tell them how to do it at the time but I’m not even sure if 50% of the SmartWater kits we gave out were marked up.”</a:t>
            </a:r>
            <a:r>
              <a:rPr lang="en-GB" sz="2400" dirty="0"/>
              <a:t> (PCSO Site B)</a:t>
            </a:r>
          </a:p>
          <a:p>
            <a:endParaRPr lang="en-US" dirty="0"/>
          </a:p>
          <a:p>
            <a:endParaRPr lang="en-US" dirty="0"/>
          </a:p>
        </p:txBody>
      </p:sp>
    </p:spTree>
    <p:extLst>
      <p:ext uri="{BB962C8B-B14F-4D97-AF65-F5344CB8AC3E}">
        <p14:creationId xmlns:p14="http://schemas.microsoft.com/office/powerpoint/2010/main" val="781199676"/>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7"/>
            <a:ext cx="7772400" cy="864096"/>
          </a:xfrm>
        </p:spPr>
        <p:txBody>
          <a:bodyPr/>
          <a:lstStyle/>
          <a:p>
            <a:r>
              <a:rPr lang="en-US" dirty="0"/>
              <a:t>3. Impact on public confidence</a:t>
            </a:r>
          </a:p>
        </p:txBody>
      </p:sp>
      <p:sp>
        <p:nvSpPr>
          <p:cNvPr id="3" name="Text Placeholder 2"/>
          <p:cNvSpPr>
            <a:spLocks noGrp="1"/>
          </p:cNvSpPr>
          <p:nvPr>
            <p:ph type="body" idx="1"/>
          </p:nvPr>
        </p:nvSpPr>
        <p:spPr>
          <a:xfrm>
            <a:off x="251520" y="1484784"/>
            <a:ext cx="8892480" cy="5112568"/>
          </a:xfrm>
        </p:spPr>
        <p:txBody>
          <a:bodyPr/>
          <a:lstStyle/>
          <a:p>
            <a:r>
              <a:rPr lang="en-US" b="1" dirty="0"/>
              <a:t>SmartWater Sites</a:t>
            </a:r>
          </a:p>
          <a:p>
            <a:pPr>
              <a:lnSpc>
                <a:spcPct val="110000"/>
              </a:lnSpc>
            </a:pPr>
            <a:r>
              <a:rPr lang="en-GB" sz="2400" i="1" dirty="0"/>
              <a:t>“It’s been received very well by the public, they’ve all been very </a:t>
            </a:r>
            <a:r>
              <a:rPr lang="en-GB" sz="2400" b="1" i="1" dirty="0"/>
              <a:t>grateful</a:t>
            </a:r>
            <a:r>
              <a:rPr lang="en-GB" sz="2400" i="1" dirty="0"/>
              <a:t> and </a:t>
            </a:r>
            <a:r>
              <a:rPr lang="en-GB" sz="2400" b="1" i="1" dirty="0"/>
              <a:t>didn’t know the item was out there</a:t>
            </a:r>
            <a:r>
              <a:rPr lang="en-GB" sz="2400" i="1" dirty="0"/>
              <a:t> and accessible to the public, it was just something that business and shops had.” </a:t>
            </a:r>
            <a:r>
              <a:rPr lang="en-GB" sz="2400" dirty="0"/>
              <a:t>(PCSO 1 Site C)</a:t>
            </a:r>
          </a:p>
          <a:p>
            <a:pPr>
              <a:lnSpc>
                <a:spcPct val="110000"/>
              </a:lnSpc>
            </a:pPr>
            <a:r>
              <a:rPr lang="en-GB" sz="2400" dirty="0"/>
              <a:t>“…</a:t>
            </a:r>
            <a:r>
              <a:rPr lang="en-GB" sz="2400" i="1" dirty="0"/>
              <a:t>it’s been a </a:t>
            </a:r>
            <a:r>
              <a:rPr lang="en-GB" sz="2400" b="1" i="1" dirty="0"/>
              <a:t>very positive </a:t>
            </a:r>
            <a:r>
              <a:rPr lang="en-GB" sz="2400" i="1" dirty="0"/>
              <a:t>intervention that’s taken place and if you walk around Site C you’ll see most of the SmartWater stickers in people windows. </a:t>
            </a:r>
            <a:r>
              <a:rPr lang="en-GB" sz="2400" dirty="0"/>
              <a:t>(PCSO 2 Site C)</a:t>
            </a:r>
          </a:p>
          <a:p>
            <a:pPr>
              <a:lnSpc>
                <a:spcPct val="110000"/>
              </a:lnSpc>
            </a:pPr>
            <a:r>
              <a:rPr lang="en-GB" sz="2400" dirty="0"/>
              <a:t>“…</a:t>
            </a:r>
            <a:r>
              <a:rPr lang="en-GB" sz="2400" i="1" dirty="0"/>
              <a:t>we can’t be everywhere all the time, and it does make </a:t>
            </a:r>
            <a:r>
              <a:rPr lang="en-GB" sz="2400" b="1" i="1" dirty="0"/>
              <a:t>them feel generally safer</a:t>
            </a:r>
            <a:r>
              <a:rPr lang="en-GB" sz="2400" i="1" dirty="0"/>
              <a:t> that they’ve got something in the house that they can put on their products and a sticker in the window…” </a:t>
            </a:r>
            <a:r>
              <a:rPr lang="en-GB" sz="2400" dirty="0"/>
              <a:t>(PCSO Site B)</a:t>
            </a:r>
          </a:p>
          <a:p>
            <a:endParaRPr lang="en-US" dirty="0"/>
          </a:p>
        </p:txBody>
      </p:sp>
    </p:spTree>
    <p:extLst>
      <p:ext uri="{BB962C8B-B14F-4D97-AF65-F5344CB8AC3E}">
        <p14:creationId xmlns:p14="http://schemas.microsoft.com/office/powerpoint/2010/main" val="799058282"/>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08720"/>
            <a:ext cx="7772400" cy="1080119"/>
          </a:xfrm>
        </p:spPr>
        <p:txBody>
          <a:bodyPr/>
          <a:lstStyle/>
          <a:p>
            <a:r>
              <a:rPr lang="en-US" dirty="0"/>
              <a:t>3. Impact on public confidence</a:t>
            </a:r>
          </a:p>
        </p:txBody>
      </p:sp>
      <p:sp>
        <p:nvSpPr>
          <p:cNvPr id="3" name="Text Placeholder 2"/>
          <p:cNvSpPr>
            <a:spLocks noGrp="1"/>
          </p:cNvSpPr>
          <p:nvPr>
            <p:ph type="body" idx="1"/>
          </p:nvPr>
        </p:nvSpPr>
        <p:spPr>
          <a:xfrm>
            <a:off x="323528" y="1700808"/>
            <a:ext cx="8496944" cy="4896544"/>
          </a:xfrm>
        </p:spPr>
        <p:txBody>
          <a:bodyPr/>
          <a:lstStyle/>
          <a:p>
            <a:r>
              <a:rPr lang="en-US" b="1" dirty="0"/>
              <a:t>SmartWater Sites</a:t>
            </a:r>
          </a:p>
          <a:p>
            <a:pPr marL="457200" indent="-457200">
              <a:buFont typeface="Arial"/>
              <a:buChar char="•"/>
            </a:pPr>
            <a:r>
              <a:rPr lang="en-US" sz="2400" dirty="0"/>
              <a:t>Indirectly improved relations with community through face-to-face contact (</a:t>
            </a:r>
            <a:r>
              <a:rPr lang="en-GB" sz="2400" dirty="0"/>
              <a:t>PCSO 1 &amp; 2, Site C</a:t>
            </a:r>
            <a:r>
              <a:rPr lang="en-US" sz="2400" dirty="0"/>
              <a:t>):</a:t>
            </a:r>
          </a:p>
          <a:p>
            <a:r>
              <a:rPr lang="en-GB" sz="2400" i="1" dirty="0"/>
              <a:t>“…it just pulls everything together really, we’re giving advice, reassurance and we’re engaging with our community.”</a:t>
            </a:r>
            <a:r>
              <a:rPr lang="en-GB" sz="2400" dirty="0"/>
              <a:t> (PCSO Site E – delivering SmartWater as part of the cocooning initiative)</a:t>
            </a:r>
          </a:p>
          <a:p>
            <a:endParaRPr lang="en-US" sz="500" dirty="0"/>
          </a:p>
          <a:p>
            <a:pPr marL="457200" indent="-457200">
              <a:buFont typeface="Arial"/>
              <a:buChar char="•"/>
            </a:pPr>
            <a:r>
              <a:rPr lang="en-US" sz="2400" dirty="0"/>
              <a:t>W</a:t>
            </a:r>
            <a:r>
              <a:rPr lang="en-GB" sz="2400" dirty="0" err="1"/>
              <a:t>hy</a:t>
            </a:r>
            <a:r>
              <a:rPr lang="en-GB" sz="2400" dirty="0"/>
              <a:t> ‘</a:t>
            </a:r>
            <a:r>
              <a:rPr lang="en-GB" sz="2400" b="1" i="1" dirty="0"/>
              <a:t>minority</a:t>
            </a:r>
            <a:r>
              <a:rPr lang="en-GB" sz="2400" dirty="0"/>
              <a:t>’ decided not to take part:</a:t>
            </a:r>
          </a:p>
          <a:p>
            <a:pPr>
              <a:lnSpc>
                <a:spcPct val="110000"/>
              </a:lnSpc>
            </a:pPr>
            <a:r>
              <a:rPr lang="en-GB" sz="2400" i="1" dirty="0"/>
              <a:t>“Some of the elderly didn’t understand what it was all about and didn’t see the need for it. Other people’s excuses were they’ve already got house insurance and other people just didn’t think they were going to get burgled…” </a:t>
            </a:r>
            <a:r>
              <a:rPr lang="en-GB" sz="2400" dirty="0"/>
              <a:t>(PCSO 2 Site C)</a:t>
            </a:r>
          </a:p>
          <a:p>
            <a:endParaRPr lang="en-US" b="1" dirty="0"/>
          </a:p>
        </p:txBody>
      </p:sp>
    </p:spTree>
    <p:extLst>
      <p:ext uri="{BB962C8B-B14F-4D97-AF65-F5344CB8AC3E}">
        <p14:creationId xmlns:p14="http://schemas.microsoft.com/office/powerpoint/2010/main" val="3716287868"/>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08720"/>
            <a:ext cx="7772400" cy="1080119"/>
          </a:xfrm>
        </p:spPr>
        <p:txBody>
          <a:bodyPr/>
          <a:lstStyle/>
          <a:p>
            <a:r>
              <a:rPr lang="en-US" dirty="0"/>
              <a:t>3. Impact on public confidence</a:t>
            </a:r>
          </a:p>
        </p:txBody>
      </p:sp>
      <p:sp>
        <p:nvSpPr>
          <p:cNvPr id="3" name="Text Placeholder 2"/>
          <p:cNvSpPr>
            <a:spLocks noGrp="1"/>
          </p:cNvSpPr>
          <p:nvPr>
            <p:ph type="body" idx="1"/>
          </p:nvPr>
        </p:nvSpPr>
        <p:spPr>
          <a:xfrm>
            <a:off x="323528" y="1772816"/>
            <a:ext cx="8496944" cy="4608512"/>
          </a:xfrm>
        </p:spPr>
        <p:txBody>
          <a:bodyPr/>
          <a:lstStyle/>
          <a:p>
            <a:r>
              <a:rPr lang="en-US" b="1" i="1" dirty="0"/>
              <a:t>We Don’t Buy Crime </a:t>
            </a:r>
            <a:r>
              <a:rPr lang="en-US" b="1" dirty="0"/>
              <a:t>Sites</a:t>
            </a:r>
          </a:p>
          <a:p>
            <a:endParaRPr lang="en-US" sz="1000" b="1" dirty="0"/>
          </a:p>
          <a:p>
            <a:r>
              <a:rPr lang="en-US" sz="2800" b="1" dirty="0"/>
              <a:t>I</a:t>
            </a:r>
            <a:r>
              <a:rPr lang="en-GB" sz="2800" b="1" dirty="0"/>
              <a:t>relevant?</a:t>
            </a:r>
            <a:r>
              <a:rPr lang="en-GB" sz="2800" dirty="0"/>
              <a:t> “</a:t>
            </a:r>
            <a:r>
              <a:rPr lang="en-GB" sz="2800" i="1" dirty="0"/>
              <a:t>…the issues that most people seem to be raising with us at the moment are ones that SmartWater would have no effect on</a:t>
            </a:r>
            <a:r>
              <a:rPr lang="en-GB" sz="2800" dirty="0"/>
              <a:t>” (PCSO 1 Site D). </a:t>
            </a:r>
          </a:p>
          <a:p>
            <a:endParaRPr lang="en-GB" sz="1000" dirty="0"/>
          </a:p>
          <a:p>
            <a:r>
              <a:rPr lang="en-GB" sz="2800" b="1" dirty="0"/>
              <a:t>Fixed views?</a:t>
            </a:r>
            <a:r>
              <a:rPr lang="en-GB" sz="2800" dirty="0"/>
              <a:t> “…</a:t>
            </a:r>
            <a:r>
              <a:rPr lang="en-GB" sz="2800" i="1" dirty="0"/>
              <a:t>there are some people who like the police and want to speak to them and some people dislike the police and don’t want to speak to them, I don’t think that’s changed; that’s just the nature of the beast in my job.”</a:t>
            </a:r>
            <a:r>
              <a:rPr lang="en-GB" sz="2800" dirty="0"/>
              <a:t> (PCSO 2 Site D)</a:t>
            </a:r>
          </a:p>
          <a:p>
            <a:endParaRPr lang="en-US" b="1" dirty="0"/>
          </a:p>
        </p:txBody>
      </p:sp>
    </p:spTree>
    <p:extLst>
      <p:ext uri="{BB962C8B-B14F-4D97-AF65-F5344CB8AC3E}">
        <p14:creationId xmlns:p14="http://schemas.microsoft.com/office/powerpoint/2010/main" val="412831126"/>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764705"/>
            <a:ext cx="7772400" cy="864096"/>
          </a:xfrm>
        </p:spPr>
        <p:txBody>
          <a:bodyPr/>
          <a:lstStyle/>
          <a:p>
            <a:r>
              <a:rPr lang="en-US" dirty="0"/>
              <a:t>3. Impact on public confidence</a:t>
            </a:r>
          </a:p>
        </p:txBody>
      </p:sp>
      <p:sp>
        <p:nvSpPr>
          <p:cNvPr id="3" name="Text Placeholder 2"/>
          <p:cNvSpPr>
            <a:spLocks noGrp="1"/>
          </p:cNvSpPr>
          <p:nvPr>
            <p:ph type="body" idx="1"/>
          </p:nvPr>
        </p:nvSpPr>
        <p:spPr>
          <a:xfrm>
            <a:off x="190500" y="1627346"/>
            <a:ext cx="9144000" cy="5184576"/>
          </a:xfrm>
        </p:spPr>
        <p:txBody>
          <a:bodyPr/>
          <a:lstStyle/>
          <a:p>
            <a:r>
              <a:rPr lang="en-US" b="1" dirty="0"/>
              <a:t>Community-led Initiative Site A</a:t>
            </a:r>
          </a:p>
          <a:p>
            <a:pPr marL="457200" indent="-457200">
              <a:buFont typeface="Arial"/>
              <a:buChar char="•"/>
            </a:pPr>
            <a:r>
              <a:rPr lang="en-US" sz="2400" dirty="0"/>
              <a:t>SmartWater i</a:t>
            </a:r>
            <a:r>
              <a:rPr lang="en-GB" sz="2400" dirty="0" err="1"/>
              <a:t>ntervention</a:t>
            </a:r>
            <a:r>
              <a:rPr lang="en-GB" sz="2400" dirty="0"/>
              <a:t> organised by Crime Reduction Group - police, local councillors, residents working together to improve morale in policing after closure of local police station </a:t>
            </a:r>
          </a:p>
          <a:p>
            <a:pPr marL="457200" indent="-457200">
              <a:buFont typeface="Arial"/>
              <a:buChar char="•"/>
            </a:pPr>
            <a:r>
              <a:rPr lang="en-GB" sz="2400" dirty="0"/>
              <a:t>Community Representative Site A: intervention = increase public confidence in policing but nature of intervention not necessarily important; fact police are seen to be trying to help/public awareness police are doing their best with scarce resources: visibility</a:t>
            </a:r>
          </a:p>
          <a:p>
            <a:pPr marL="457200" indent="-457200">
              <a:buFont typeface="Arial"/>
              <a:buChar char="•"/>
            </a:pPr>
            <a:r>
              <a:rPr lang="en-GB" sz="2400" dirty="0"/>
              <a:t>Since SmartWater, CRD in Site A has funded other interventions, including sourcing and fitting 12 CCTV cameras as a deterrent</a:t>
            </a:r>
          </a:p>
          <a:p>
            <a:pPr marL="457200" indent="-457200">
              <a:buFont typeface="Arial"/>
              <a:buChar char="•"/>
            </a:pPr>
            <a:r>
              <a:rPr lang="en-GB" sz="2400" dirty="0"/>
              <a:t>community participation model (Site A) now being considered by parish council in Site E (looking to part-fund SmartWater, working with police and local charity (PCSO Site E). </a:t>
            </a:r>
          </a:p>
          <a:p>
            <a:pPr marL="457200" indent="-457200">
              <a:buFont typeface="Arial"/>
              <a:buChar char="•"/>
            </a:pPr>
            <a:endParaRPr lang="en-GB" sz="2400" dirty="0"/>
          </a:p>
          <a:p>
            <a:pPr marL="457200" indent="-457200">
              <a:buFont typeface="Arial"/>
              <a:buChar char="•"/>
            </a:pPr>
            <a:endParaRPr lang="en-US" sz="2800" dirty="0"/>
          </a:p>
        </p:txBody>
      </p:sp>
    </p:spTree>
    <p:extLst>
      <p:ext uri="{BB962C8B-B14F-4D97-AF65-F5344CB8AC3E}">
        <p14:creationId xmlns:p14="http://schemas.microsoft.com/office/powerpoint/2010/main" val="1405080175"/>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620688"/>
            <a:ext cx="7988424" cy="1080121"/>
          </a:xfrm>
        </p:spPr>
        <p:txBody>
          <a:bodyPr/>
          <a:lstStyle/>
          <a:p>
            <a:r>
              <a:rPr lang="en-US" dirty="0"/>
              <a:t>3. Impact on public confidence</a:t>
            </a:r>
          </a:p>
        </p:txBody>
      </p:sp>
      <p:sp>
        <p:nvSpPr>
          <p:cNvPr id="3" name="Text Placeholder 2"/>
          <p:cNvSpPr>
            <a:spLocks noGrp="1"/>
          </p:cNvSpPr>
          <p:nvPr>
            <p:ph type="body" idx="1"/>
          </p:nvPr>
        </p:nvSpPr>
        <p:spPr>
          <a:xfrm>
            <a:off x="179512" y="1268760"/>
            <a:ext cx="8964488" cy="5472608"/>
          </a:xfrm>
        </p:spPr>
        <p:txBody>
          <a:bodyPr/>
          <a:lstStyle/>
          <a:p>
            <a:r>
              <a:rPr lang="en-US" b="1" dirty="0"/>
              <a:t>Managing Expectations</a:t>
            </a:r>
          </a:p>
          <a:p>
            <a:pPr marL="514350" indent="-514350">
              <a:buFont typeface="+mj-lt"/>
              <a:buAutoNum type="arabicPeriod"/>
            </a:pPr>
            <a:r>
              <a:rPr lang="en-US" sz="2400" dirty="0"/>
              <a:t>More involvement of volunteers - </a:t>
            </a:r>
            <a:r>
              <a:rPr lang="en-GB" sz="2400" dirty="0"/>
              <a:t>more pro-active, preventative policing</a:t>
            </a:r>
            <a:r>
              <a:rPr lang="en-US" sz="2400" dirty="0"/>
              <a:t>? </a:t>
            </a:r>
            <a:r>
              <a:rPr lang="en-US" sz="2400" i="1" dirty="0"/>
              <a:t>“…</a:t>
            </a:r>
            <a:r>
              <a:rPr lang="en-GB" sz="2400" i="1" dirty="0"/>
              <a:t>one thing I’ve learnt from this is that the volunteer aspect, including police cadets and special constables is more persuasive and much more effective because we don’t have a huge level of resource. </a:t>
            </a:r>
            <a:r>
              <a:rPr lang="en-GB" sz="2400" dirty="0"/>
              <a:t>(Officer A)</a:t>
            </a:r>
            <a:endParaRPr lang="en-US" sz="2400" dirty="0"/>
          </a:p>
          <a:p>
            <a:pPr marL="457200" indent="-457200">
              <a:buAutoNum type="arabicPeriod" startAt="2"/>
            </a:pPr>
            <a:r>
              <a:rPr lang="en-US" sz="2400" dirty="0"/>
              <a:t>More reliance on private security interventions?</a:t>
            </a:r>
          </a:p>
          <a:p>
            <a:r>
              <a:rPr lang="en-GB" sz="2400" i="1" dirty="0"/>
              <a:t>	“… with the cuts we have seen… we are literally inundated with 	work. It’s so much harder to give people constant time that 	they need. To have something under our belts to say this is not 	just a quick fix it’s a fantastic fix, you know, it enables us to be 	out there basically doing other things as well as reassure.” </a:t>
            </a:r>
          </a:p>
          <a:p>
            <a:r>
              <a:rPr lang="en-GB" sz="2400" i="1" dirty="0"/>
              <a:t>	</a:t>
            </a:r>
            <a:r>
              <a:rPr lang="en-GB" sz="2400" dirty="0"/>
              <a:t>(PCSO Site B)</a:t>
            </a:r>
            <a:endParaRPr lang="en-US" sz="2400" dirty="0"/>
          </a:p>
        </p:txBody>
      </p:sp>
    </p:spTree>
    <p:extLst>
      <p:ext uri="{BB962C8B-B14F-4D97-AF65-F5344CB8AC3E}">
        <p14:creationId xmlns:p14="http://schemas.microsoft.com/office/powerpoint/2010/main" val="3329550100"/>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7504" y="908720"/>
            <a:ext cx="9036496" cy="5472608"/>
          </a:xfrm>
        </p:spPr>
        <p:txBody>
          <a:bodyPr/>
          <a:lstStyle/>
          <a:p>
            <a:r>
              <a:rPr lang="en-US" sz="3600" b="1" dirty="0"/>
              <a:t>Summary</a:t>
            </a:r>
          </a:p>
          <a:p>
            <a:pPr marL="457200" indent="-457200">
              <a:buFont typeface="Arial"/>
              <a:buChar char="•"/>
            </a:pPr>
            <a:r>
              <a:rPr lang="en-US" sz="2600" dirty="0"/>
              <a:t>Disparity between assumptions about SmartWater, its deterrent effect &amp; evidential value cf. grass-roots data</a:t>
            </a:r>
          </a:p>
          <a:p>
            <a:pPr marL="457200" indent="-457200">
              <a:buFont typeface="Arial"/>
              <a:buChar char="•"/>
            </a:pPr>
            <a:r>
              <a:rPr lang="en-US" sz="2600" dirty="0"/>
              <a:t>Association of thief with stolen goods may be problematic</a:t>
            </a:r>
          </a:p>
          <a:p>
            <a:pPr marL="457200" indent="-457200">
              <a:buFont typeface="Arial"/>
              <a:buChar char="•"/>
            </a:pPr>
            <a:r>
              <a:rPr lang="en-US" sz="2600" dirty="0"/>
              <a:t>Relies on residents’ understanding, buy-in &amp; implementation</a:t>
            </a:r>
          </a:p>
          <a:p>
            <a:pPr marL="457200" indent="-457200">
              <a:buFont typeface="Arial"/>
              <a:buChar char="•"/>
            </a:pPr>
            <a:r>
              <a:rPr lang="en-US" sz="2600" dirty="0"/>
              <a:t>PCSOs more positive about effect of property marking on public confidence in SmartWater sites compared to </a:t>
            </a:r>
            <a:r>
              <a:rPr lang="en-US" sz="2600" i="1" dirty="0"/>
              <a:t>We Don</a:t>
            </a:r>
            <a:r>
              <a:rPr lang="fr-FR" sz="2600" i="1" dirty="0"/>
              <a:t>’</a:t>
            </a:r>
            <a:r>
              <a:rPr lang="en-US" sz="2600" i="1" dirty="0"/>
              <a:t>t Buy Crime</a:t>
            </a:r>
            <a:r>
              <a:rPr lang="en-US" sz="2600" dirty="0"/>
              <a:t> site – cf. surveys.</a:t>
            </a:r>
          </a:p>
          <a:p>
            <a:pPr marL="457200" indent="-457200">
              <a:buFont typeface="Arial"/>
              <a:buChar char="•"/>
            </a:pPr>
            <a:r>
              <a:rPr lang="en-US" sz="2600" dirty="0"/>
              <a:t>Demand for SmartWater from other villages in area</a:t>
            </a:r>
          </a:p>
          <a:p>
            <a:pPr marL="457200" indent="-457200">
              <a:buFont typeface="Arial"/>
              <a:buChar char="•"/>
            </a:pPr>
            <a:r>
              <a:rPr lang="en-US" sz="2600" dirty="0"/>
              <a:t>Managing Expectations – more community-led interventions, reliance on private security interventions, citizen-led policing?</a:t>
            </a:r>
          </a:p>
        </p:txBody>
      </p:sp>
    </p:spTree>
    <p:extLst>
      <p:ext uri="{BB962C8B-B14F-4D97-AF65-F5344CB8AC3E}">
        <p14:creationId xmlns:p14="http://schemas.microsoft.com/office/powerpoint/2010/main" val="533527648"/>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From research evidence to police practice around prevention</a:t>
            </a:r>
          </a:p>
        </p:txBody>
      </p:sp>
      <p:sp>
        <p:nvSpPr>
          <p:cNvPr id="3" name="Subtitle 2"/>
          <p:cNvSpPr>
            <a:spLocks noGrp="1"/>
          </p:cNvSpPr>
          <p:nvPr>
            <p:ph type="subTitle" idx="1"/>
          </p:nvPr>
        </p:nvSpPr>
        <p:spPr>
          <a:xfrm>
            <a:off x="259432" y="4941168"/>
            <a:ext cx="6400800" cy="1296144"/>
          </a:xfrm>
        </p:spPr>
        <p:txBody>
          <a:bodyPr/>
          <a:lstStyle/>
          <a:p>
            <a:r>
              <a:rPr lang="en-US" b="1" dirty="0" err="1"/>
              <a:t>Dr</a:t>
            </a:r>
            <a:r>
              <a:rPr lang="en-US" b="1" dirty="0"/>
              <a:t> Frank Pike</a:t>
            </a:r>
          </a:p>
          <a:p>
            <a:r>
              <a:rPr lang="en-US" sz="2800" dirty="0"/>
              <a:t>College of Policing</a:t>
            </a:r>
          </a:p>
        </p:txBody>
      </p:sp>
    </p:spTree>
    <p:extLst>
      <p:ext uri="{BB962C8B-B14F-4D97-AF65-F5344CB8AC3E}">
        <p14:creationId xmlns:p14="http://schemas.microsoft.com/office/powerpoint/2010/main" val="885601115"/>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60363" y="1131888"/>
            <a:ext cx="8394700" cy="1331912"/>
          </a:xfrm>
        </p:spPr>
        <p:txBody>
          <a:bodyPr/>
          <a:lstStyle/>
          <a:p>
            <a:r>
              <a:rPr lang="en-GB" sz="3200" dirty="0">
                <a:latin typeface="Arial" charset="0"/>
                <a:cs typeface="Arial" charset="0"/>
              </a:rPr>
              <a:t>From research evidence to police practice around prevention</a:t>
            </a:r>
          </a:p>
        </p:txBody>
      </p:sp>
      <p:sp>
        <p:nvSpPr>
          <p:cNvPr id="27651" name="Content Placeholder 2"/>
          <p:cNvSpPr>
            <a:spLocks noGrp="1"/>
          </p:cNvSpPr>
          <p:nvPr>
            <p:ph idx="1"/>
          </p:nvPr>
        </p:nvSpPr>
        <p:spPr>
          <a:xfrm>
            <a:off x="360363" y="2463800"/>
            <a:ext cx="8394700" cy="4067175"/>
          </a:xfrm>
        </p:spPr>
        <p:txBody>
          <a:bodyPr/>
          <a:lstStyle/>
          <a:p>
            <a:pPr>
              <a:defRPr/>
            </a:pPr>
            <a:endParaRPr lang="en-GB" altLang="en-US" dirty="0" smtClean="0">
              <a:latin typeface="Arial" panose="020B0604020202020204" pitchFamily="34" charset="0"/>
              <a:ea typeface="+mn-ea"/>
              <a:cs typeface="Arial" panose="020B0604020202020204" pitchFamily="34" charset="0"/>
            </a:endParaRPr>
          </a:p>
          <a:p>
            <a:pPr>
              <a:defRPr/>
            </a:pPr>
            <a:r>
              <a:rPr lang="en-GB" altLang="en-US" sz="2000" dirty="0" smtClean="0">
                <a:latin typeface="Arial" panose="020B0604020202020204" pitchFamily="34" charset="0"/>
                <a:ea typeface="+mn-ea"/>
                <a:cs typeface="Arial" panose="020B0604020202020204" pitchFamily="34" charset="0"/>
              </a:rPr>
              <a:t>Three broad themes to cover:</a:t>
            </a:r>
          </a:p>
          <a:p>
            <a:pPr>
              <a:defRPr/>
            </a:pPr>
            <a:endParaRPr lang="en-GB" altLang="en-US" sz="2000" dirty="0">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defRPr/>
            </a:pPr>
            <a:r>
              <a:rPr lang="en-GB" altLang="en-US" sz="2000" dirty="0" smtClean="0">
                <a:latin typeface="Arial" panose="020B0604020202020204" pitchFamily="34" charset="0"/>
                <a:ea typeface="+mn-ea"/>
                <a:cs typeface="Arial" panose="020B0604020202020204" pitchFamily="34" charset="0"/>
              </a:rPr>
              <a:t>Context</a:t>
            </a:r>
          </a:p>
          <a:p>
            <a:pPr marL="285750" indent="-285750">
              <a:buFont typeface="Arial" panose="020B0604020202020204" pitchFamily="34" charset="0"/>
              <a:buChar char="•"/>
              <a:defRPr/>
            </a:pPr>
            <a:endParaRPr lang="en-GB" altLang="en-US" sz="2000" dirty="0">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defRPr/>
            </a:pPr>
            <a:r>
              <a:rPr lang="en-GB" altLang="en-US" sz="2000" dirty="0" smtClean="0">
                <a:latin typeface="Arial" panose="020B0604020202020204" pitchFamily="34" charset="0"/>
                <a:ea typeface="+mn-ea"/>
                <a:cs typeface="Arial" panose="020B0604020202020204" pitchFamily="34" charset="0"/>
              </a:rPr>
              <a:t>Mechanisms</a:t>
            </a:r>
          </a:p>
          <a:p>
            <a:pPr marL="285750" indent="-285750">
              <a:buFont typeface="Arial" panose="020B0604020202020204" pitchFamily="34" charset="0"/>
              <a:buChar char="•"/>
              <a:defRPr/>
            </a:pPr>
            <a:endParaRPr lang="en-GB" altLang="en-US" sz="2000" dirty="0">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defRPr/>
            </a:pPr>
            <a:r>
              <a:rPr lang="en-GB" altLang="en-US" sz="2000" dirty="0" smtClean="0">
                <a:latin typeface="Arial" panose="020B0604020202020204" pitchFamily="34" charset="0"/>
                <a:ea typeface="+mn-ea"/>
                <a:cs typeface="Arial" panose="020B0604020202020204" pitchFamily="34" charset="0"/>
              </a:rPr>
              <a:t>Opportunities</a:t>
            </a:r>
          </a:p>
          <a:p>
            <a:pPr>
              <a:defRPr/>
            </a:pPr>
            <a:endParaRPr lang="en-GB" altLang="en-US" dirty="0" smtClean="0">
              <a:latin typeface="Arial" panose="020B0604020202020204" pitchFamily="34" charset="0"/>
              <a:ea typeface="+mn-ea"/>
              <a:cs typeface="Arial" panose="020B0604020202020204" pitchFamily="34" charset="0"/>
            </a:endParaRPr>
          </a:p>
          <a:p>
            <a:pPr>
              <a:defRPr/>
            </a:pPr>
            <a:endParaRPr lang="en-GB" altLang="en-US" sz="2000" dirty="0" smtClean="0">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fld id="{52B9D15E-42C5-F24E-AA7E-BE3F6DE4BEE5}" type="slidenum">
              <a:rPr lang="en-US">
                <a:solidFill>
                  <a:srgbClr val="8A8994"/>
                </a:solidFill>
                <a:latin typeface="Arial" charset="0"/>
              </a:rPr>
              <a:pPr/>
              <a:t>78</a:t>
            </a:fld>
            <a:endParaRPr lang="en-US">
              <a:solidFill>
                <a:srgbClr val="8A8994"/>
              </a:solidFill>
              <a:latin typeface="Arial" charset="0"/>
            </a:endParaRPr>
          </a:p>
        </p:txBody>
      </p:sp>
    </p:spTree>
    <p:extLst>
      <p:ext uri="{BB962C8B-B14F-4D97-AF65-F5344CB8AC3E}">
        <p14:creationId xmlns:p14="http://schemas.microsoft.com/office/powerpoint/2010/main" val="33968728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7651">
                                            <p:txEl>
                                              <p:pRg st="3" end="3"/>
                                            </p:txEl>
                                          </p:spTgt>
                                        </p:tgtEl>
                                        <p:attrNameLst>
                                          <p:attrName>style.visibility</p:attrName>
                                        </p:attrNameLst>
                                      </p:cBhvr>
                                      <p:to>
                                        <p:strVal val="visible"/>
                                      </p:to>
                                    </p:set>
                                    <p:anim calcmode="lin" valueType="num">
                                      <p:cBhvr additive="base">
                                        <p:cTn id="7" dur="500" fill="hold"/>
                                        <p:tgtEl>
                                          <p:spTgt spid="27651">
                                            <p:txEl>
                                              <p:pRg st="3" end="3"/>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651">
                                            <p:txEl>
                                              <p:pRg st="3" end="3"/>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7651">
                                            <p:txEl>
                                              <p:pRg st="5" end="5"/>
                                            </p:txEl>
                                          </p:spTgt>
                                        </p:tgtEl>
                                        <p:attrNameLst>
                                          <p:attrName>style.visibility</p:attrName>
                                        </p:attrNameLst>
                                      </p:cBhvr>
                                      <p:to>
                                        <p:strVal val="visible"/>
                                      </p:to>
                                    </p:set>
                                    <p:anim calcmode="lin" valueType="num">
                                      <p:cBhvr additive="base">
                                        <p:cTn id="11" dur="500" fill="hold"/>
                                        <p:tgtEl>
                                          <p:spTgt spid="27651">
                                            <p:txEl>
                                              <p:pRg st="5" end="5"/>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7651">
                                            <p:txEl>
                                              <p:pRg st="5" end="5"/>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7651">
                                            <p:txEl>
                                              <p:pRg st="7" end="7"/>
                                            </p:txEl>
                                          </p:spTgt>
                                        </p:tgtEl>
                                        <p:attrNameLst>
                                          <p:attrName>style.visibility</p:attrName>
                                        </p:attrNameLst>
                                      </p:cBhvr>
                                      <p:to>
                                        <p:strVal val="visible"/>
                                      </p:to>
                                    </p:set>
                                    <p:anim calcmode="lin" valueType="num">
                                      <p:cBhvr additive="base">
                                        <p:cTn id="15" dur="500" fill="hold"/>
                                        <p:tgtEl>
                                          <p:spTgt spid="27651">
                                            <p:txEl>
                                              <p:pRg st="7" end="7"/>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765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dirty="0">
                <a:latin typeface="Arial" charset="0"/>
                <a:cs typeface="Arial" charset="0"/>
              </a:rPr>
              <a:t>Context</a:t>
            </a:r>
          </a:p>
        </p:txBody>
      </p:sp>
      <p:sp>
        <p:nvSpPr>
          <p:cNvPr id="28675" name="Content Placeholder 2"/>
          <p:cNvSpPr>
            <a:spLocks noGrp="1"/>
          </p:cNvSpPr>
          <p:nvPr>
            <p:ph idx="1"/>
          </p:nvPr>
        </p:nvSpPr>
        <p:spPr>
          <a:xfrm>
            <a:off x="360363" y="1760538"/>
            <a:ext cx="8394700" cy="4770437"/>
          </a:xfrm>
        </p:spPr>
        <p:txBody>
          <a:bodyPr/>
          <a:lstStyle/>
          <a:p>
            <a:pPr marL="0" indent="0">
              <a:buNone/>
            </a:pPr>
            <a:endParaRPr lang="en-US" dirty="0">
              <a:latin typeface="Arial" charset="0"/>
              <a:cs typeface="Arial" charset="0"/>
            </a:endParaRPr>
          </a:p>
        </p:txBody>
      </p:sp>
      <p:sp>
        <p:nvSpPr>
          <p:cNvPr id="4" name="Slide Number Placeholder 3"/>
          <p:cNvSpPr>
            <a:spLocks noGrp="1"/>
          </p:cNvSpPr>
          <p:nvPr>
            <p:ph type="sldNum" sz="quarter" idx="10"/>
          </p:nvPr>
        </p:nvSpPr>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fld id="{14F759DE-0B7F-9A47-8EC5-70AD5874A21A}" type="slidenum">
              <a:rPr lang="en-US">
                <a:solidFill>
                  <a:srgbClr val="8A8994"/>
                </a:solidFill>
                <a:latin typeface="Arial" charset="0"/>
              </a:rPr>
              <a:pPr/>
              <a:t>79</a:t>
            </a:fld>
            <a:endParaRPr lang="en-US">
              <a:solidFill>
                <a:srgbClr val="8A8994"/>
              </a:solidFill>
              <a:latin typeface="Arial" charset="0"/>
            </a:endParaRPr>
          </a:p>
        </p:txBody>
      </p:sp>
      <p:pic>
        <p:nvPicPr>
          <p:cNvPr id="28677"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196752"/>
            <a:ext cx="5832648" cy="50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361127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055" y="1152525"/>
            <a:ext cx="7772400" cy="1173315"/>
          </a:xfrm>
        </p:spPr>
        <p:txBody>
          <a:bodyPr/>
          <a:lstStyle/>
          <a:p>
            <a:r>
              <a:rPr lang="en-US" dirty="0"/>
              <a:t>Research challenges</a:t>
            </a:r>
          </a:p>
        </p:txBody>
      </p:sp>
      <p:sp>
        <p:nvSpPr>
          <p:cNvPr id="3" name="Text Placeholder 2"/>
          <p:cNvSpPr>
            <a:spLocks noGrp="1"/>
          </p:cNvSpPr>
          <p:nvPr>
            <p:ph type="body" idx="1"/>
          </p:nvPr>
        </p:nvSpPr>
        <p:spPr>
          <a:xfrm>
            <a:off x="722313" y="2055105"/>
            <a:ext cx="7772400" cy="4469520"/>
          </a:xfrm>
        </p:spPr>
        <p:txBody>
          <a:bodyPr/>
          <a:lstStyle/>
          <a:p>
            <a:pPr marL="342900" indent="-342900">
              <a:buFont typeface="Arial"/>
              <a:buChar char="•"/>
            </a:pPr>
            <a:r>
              <a:rPr lang="en-US" sz="2400" dirty="0"/>
              <a:t>Promotions and internal moves mean good to have more than one person in </a:t>
            </a:r>
            <a:r>
              <a:rPr lang="en-US" sz="2400" dirty="0" err="1"/>
              <a:t>organisation</a:t>
            </a:r>
            <a:r>
              <a:rPr lang="en-US" sz="2400" dirty="0"/>
              <a:t> who can progress things &amp; has necessary authority</a:t>
            </a:r>
            <a:endParaRPr lang="en-US"/>
          </a:p>
          <a:p>
            <a:pPr marL="342900" indent="-342900">
              <a:buFont typeface="Arial"/>
              <a:buChar char="•"/>
            </a:pPr>
            <a:r>
              <a:rPr lang="en-US" sz="2400" dirty="0"/>
              <a:t>Logistics of getting 6,000 surveys and envelopes to Telford, then delivering them to specified areas</a:t>
            </a:r>
          </a:p>
          <a:p>
            <a:pPr marL="342900" indent="-342900">
              <a:buFont typeface="Arial"/>
              <a:buChar char="•"/>
            </a:pPr>
            <a:r>
              <a:rPr lang="en-US" sz="2400" dirty="0"/>
              <a:t>Gathering information about areas, timescales, crime data </a:t>
            </a:r>
            <a:r>
              <a:rPr lang="en-US" sz="2400" dirty="0" err="1"/>
              <a:t>etc</a:t>
            </a:r>
            <a:r>
              <a:rPr lang="en-US" sz="2400" dirty="0"/>
              <a:t> when knowledge &amp; resourcing spread across personnel, &amp; info initially gathered for a different purpose</a:t>
            </a:r>
          </a:p>
          <a:p>
            <a:pPr marL="342900" indent="-342900">
              <a:buFont typeface="Arial"/>
              <a:buChar char="•"/>
            </a:pPr>
            <a:r>
              <a:rPr lang="en-US" sz="2400" dirty="0"/>
              <a:t>Access – ethics permissions; NOMS; low public response for FGIs</a:t>
            </a:r>
          </a:p>
          <a:p>
            <a:pPr marL="342900" indent="-342900">
              <a:buFont typeface="Arial"/>
              <a:buChar char="•"/>
            </a:pPr>
            <a:r>
              <a:rPr lang="en-US" sz="2400" dirty="0"/>
              <a:t>Royal Mail destroying surveys </a:t>
            </a:r>
          </a:p>
        </p:txBody>
      </p:sp>
    </p:spTree>
    <p:extLst>
      <p:ext uri="{BB962C8B-B14F-4D97-AF65-F5344CB8AC3E}">
        <p14:creationId xmlns:p14="http://schemas.microsoft.com/office/powerpoint/2010/main" val="4229479638"/>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GB">
                <a:latin typeface="Arial" charset="0"/>
                <a:cs typeface="Arial" charset="0"/>
              </a:rPr>
              <a:t>Some Responses…</a:t>
            </a:r>
          </a:p>
        </p:txBody>
      </p:sp>
      <p:sp>
        <p:nvSpPr>
          <p:cNvPr id="3" name="Content Placeholder 2"/>
          <p:cNvSpPr>
            <a:spLocks noGrp="1"/>
          </p:cNvSpPr>
          <p:nvPr>
            <p:ph idx="1"/>
          </p:nvPr>
        </p:nvSpPr>
        <p:spPr>
          <a:xfrm>
            <a:off x="360363" y="1268760"/>
            <a:ext cx="8394700" cy="5262215"/>
          </a:xfrm>
        </p:spPr>
        <p:txBody>
          <a:bodyPr/>
          <a:lstStyle/>
          <a:p>
            <a:r>
              <a:rPr lang="en-GB" sz="2400" dirty="0" smtClean="0">
                <a:latin typeface="Arial" charset="0"/>
                <a:cs typeface="Arial" charset="0"/>
              </a:rPr>
              <a:t>HMIC </a:t>
            </a:r>
            <a:r>
              <a:rPr lang="en-GB" sz="2400" dirty="0">
                <a:latin typeface="Arial" charset="0"/>
                <a:cs typeface="Arial" charset="0"/>
              </a:rPr>
              <a:t>(2014) Core Business: an inspection into crime prevention, police attendance and the use of police time</a:t>
            </a:r>
          </a:p>
          <a:p>
            <a:endParaRPr lang="en-GB" sz="2400" dirty="0">
              <a:latin typeface="Arial" charset="0"/>
              <a:cs typeface="Arial" charset="0"/>
            </a:endParaRPr>
          </a:p>
          <a:p>
            <a:r>
              <a:rPr lang="en-GB" sz="2400" dirty="0">
                <a:latin typeface="Arial" charset="0"/>
                <a:cs typeface="Arial" charset="0"/>
              </a:rPr>
              <a:t>NPCC (2015) National Policing Crime Prevention Strategy</a:t>
            </a:r>
          </a:p>
          <a:p>
            <a:endParaRPr lang="en-GB" sz="2400" dirty="0">
              <a:latin typeface="Arial" charset="0"/>
              <a:cs typeface="Arial" charset="0"/>
            </a:endParaRPr>
          </a:p>
          <a:p>
            <a:r>
              <a:rPr lang="en-GB" sz="2400" dirty="0">
                <a:latin typeface="Arial" charset="0"/>
                <a:cs typeface="Arial" charset="0"/>
              </a:rPr>
              <a:t>Home Office (2016) Modern Crime Prevention Strategy</a:t>
            </a:r>
          </a:p>
          <a:p>
            <a:endParaRPr lang="en-GB" sz="2400" dirty="0">
              <a:latin typeface="Arial" charset="0"/>
              <a:cs typeface="Arial" charset="0"/>
            </a:endParaRPr>
          </a:p>
          <a:p>
            <a:r>
              <a:rPr lang="en-GB" sz="2400" dirty="0">
                <a:latin typeface="Arial" charset="0"/>
                <a:cs typeface="Arial" charset="0"/>
              </a:rPr>
              <a:t>HMIC (2017) PEEL – Effectiveness </a:t>
            </a:r>
          </a:p>
          <a:p>
            <a:pPr marL="0" indent="0">
              <a:buNone/>
            </a:pPr>
            <a:r>
              <a:rPr lang="en-GB" sz="2000" dirty="0" smtClean="0">
                <a:latin typeface="Arial" charset="0"/>
                <a:cs typeface="Arial" charset="0"/>
              </a:rPr>
              <a:t>	How </a:t>
            </a:r>
            <a:r>
              <a:rPr lang="en-GB" sz="2000" dirty="0">
                <a:latin typeface="Arial" charset="0"/>
                <a:cs typeface="Arial" charset="0"/>
              </a:rPr>
              <a:t>effective are police forces at preventing crime, tackling anti-	social behaviour and keeping people safe?</a:t>
            </a:r>
          </a:p>
          <a:p>
            <a:endParaRPr lang="en-GB" dirty="0">
              <a:latin typeface="Arial" charset="0"/>
              <a:cs typeface="Arial" charset="0"/>
            </a:endParaRPr>
          </a:p>
          <a:p>
            <a:endParaRPr lang="en-GB" dirty="0">
              <a:latin typeface="Arial" charset="0"/>
              <a:cs typeface="Arial" charset="0"/>
            </a:endParaRPr>
          </a:p>
        </p:txBody>
      </p:sp>
      <p:sp>
        <p:nvSpPr>
          <p:cNvPr id="4" name="Slide Number Placeholder 3"/>
          <p:cNvSpPr>
            <a:spLocks noGrp="1"/>
          </p:cNvSpPr>
          <p:nvPr>
            <p:ph type="sldNum" sz="quarter" idx="10"/>
          </p:nvPr>
        </p:nvSpPr>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fld id="{05A1AA9C-19FC-8947-9F84-1F5B7365EEBC}" type="slidenum">
              <a:rPr lang="en-US">
                <a:solidFill>
                  <a:srgbClr val="8A8994"/>
                </a:solidFill>
                <a:latin typeface="Arial" charset="0"/>
              </a:rPr>
              <a:pPr/>
              <a:t>80</a:t>
            </a:fld>
            <a:endParaRPr lang="en-US">
              <a:solidFill>
                <a:srgbClr val="8A8994"/>
              </a:solidFill>
              <a:latin typeface="Arial" charset="0"/>
            </a:endParaRPr>
          </a:p>
        </p:txBody>
      </p:sp>
    </p:spTree>
    <p:extLst>
      <p:ext uri="{BB962C8B-B14F-4D97-AF65-F5344CB8AC3E}">
        <p14:creationId xmlns:p14="http://schemas.microsoft.com/office/powerpoint/2010/main" val="18351036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fld id="{8759B8C5-A92E-294F-8D9D-EE0CD420A14A}" type="slidenum">
              <a:rPr lang="en-US">
                <a:solidFill>
                  <a:srgbClr val="8A8994"/>
                </a:solidFill>
                <a:latin typeface="Arial" charset="0"/>
              </a:rPr>
              <a:pPr/>
              <a:t>81</a:t>
            </a:fld>
            <a:endParaRPr lang="en-US">
              <a:solidFill>
                <a:srgbClr val="8A8994"/>
              </a:solidFill>
              <a:latin typeface="Arial" charset="0"/>
            </a:endParaRPr>
          </a:p>
        </p:txBody>
      </p:sp>
      <p:graphicFrame>
        <p:nvGraphicFramePr>
          <p:cNvPr id="30724" name="Content Placeholder 5"/>
          <p:cNvGraphicFramePr>
            <a:graphicFrameLocks noGrp="1" noChangeAspect="1"/>
          </p:cNvGraphicFramePr>
          <p:nvPr>
            <p:ph idx="1"/>
            <p:extLst>
              <p:ext uri="{D42A27DB-BD31-4B8C-83A1-F6EECF244321}">
                <p14:modId xmlns:p14="http://schemas.microsoft.com/office/powerpoint/2010/main" val="2300076571"/>
              </p:ext>
            </p:extLst>
          </p:nvPr>
        </p:nvGraphicFramePr>
        <p:xfrm>
          <a:off x="611560" y="116632"/>
          <a:ext cx="7937500" cy="5760640"/>
        </p:xfrm>
        <a:graphic>
          <a:graphicData uri="http://schemas.openxmlformats.org/presentationml/2006/ole">
            <mc:AlternateContent xmlns:mc="http://schemas.openxmlformats.org/markup-compatibility/2006">
              <mc:Choice xmlns:v="urn:schemas-microsoft-com:vml" Requires="v">
                <p:oleObj spid="_x0000_s4103" name="Acrobat Document" r:id="rId3" imgW="8019773" imgH="5667202" progId="AcroExch.Document.11">
                  <p:embed/>
                </p:oleObj>
              </mc:Choice>
              <mc:Fallback>
                <p:oleObj name="Acrobat Document" r:id="rId3" imgW="8019773" imgH="5667202" progId="AcroExch.Document.11">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116632"/>
                        <a:ext cx="7937500" cy="5760640"/>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815805488"/>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85800" y="228600"/>
            <a:ext cx="8134672" cy="1066800"/>
          </a:xfrm>
        </p:spPr>
        <p:txBody>
          <a:bodyPr/>
          <a:lstStyle/>
          <a:p>
            <a:r>
              <a:rPr lang="en-GB" sz="3600" dirty="0">
                <a:latin typeface="Arial" charset="0"/>
                <a:cs typeface="Arial" charset="0"/>
              </a:rPr>
              <a:t>National Policing Crime Prevention Strategy</a:t>
            </a:r>
          </a:p>
        </p:txBody>
      </p:sp>
      <p:sp>
        <p:nvSpPr>
          <p:cNvPr id="4" name="Slide Number Placeholder 3"/>
          <p:cNvSpPr>
            <a:spLocks noGrp="1"/>
          </p:cNvSpPr>
          <p:nvPr>
            <p:ph type="sldNum" sz="quarter" idx="10"/>
          </p:nvPr>
        </p:nvSpPr>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fld id="{B2FADF82-CCCE-B142-912F-959CC2CE9F37}" type="slidenum">
              <a:rPr lang="en-US">
                <a:solidFill>
                  <a:srgbClr val="8A8994"/>
                </a:solidFill>
                <a:latin typeface="Arial" charset="0"/>
              </a:rPr>
              <a:pPr/>
              <a:t>82</a:t>
            </a:fld>
            <a:endParaRPr lang="en-US">
              <a:solidFill>
                <a:srgbClr val="8A8994"/>
              </a:solidFill>
              <a:latin typeface="Arial" charset="0"/>
            </a:endParaRPr>
          </a:p>
        </p:txBody>
      </p:sp>
      <p:sp>
        <p:nvSpPr>
          <p:cNvPr id="6" name="Content Placeholder 5"/>
          <p:cNvSpPr>
            <a:spLocks noGrp="1"/>
          </p:cNvSpPr>
          <p:nvPr>
            <p:ph idx="1"/>
          </p:nvPr>
        </p:nvSpPr>
        <p:spPr>
          <a:xfrm>
            <a:off x="360363" y="1412777"/>
            <a:ext cx="8394700" cy="4680520"/>
          </a:xfrm>
        </p:spPr>
        <p:txBody>
          <a:bodyPr/>
          <a:lstStyle/>
          <a:p>
            <a:pPr marL="342900" indent="-342900" eaLnBrk="1" hangingPunct="1">
              <a:buFontTx/>
              <a:buChar char="•"/>
            </a:pPr>
            <a:r>
              <a:rPr lang="en-GB" sz="2000" dirty="0">
                <a:latin typeface="Arial" charset="0"/>
                <a:cs typeface="Arial" charset="0"/>
              </a:rPr>
              <a:t>Endorsed by NPCC in October 2015</a:t>
            </a:r>
          </a:p>
          <a:p>
            <a:pPr marL="0" indent="0" eaLnBrk="1" hangingPunct="1">
              <a:buNone/>
            </a:pPr>
            <a:endParaRPr lang="en-GB" sz="1000" dirty="0">
              <a:latin typeface="Arial" charset="0"/>
              <a:cs typeface="Arial" charset="0"/>
            </a:endParaRPr>
          </a:p>
          <a:p>
            <a:pPr marL="342900" indent="-342900" eaLnBrk="1" hangingPunct="1">
              <a:buFontTx/>
              <a:buChar char="•"/>
            </a:pPr>
            <a:r>
              <a:rPr lang="en-GB" sz="2000" dirty="0">
                <a:latin typeface="Arial" charset="0"/>
                <a:cs typeface="Arial" charset="0"/>
              </a:rPr>
              <a:t>Intended outcomes of the strategy:</a:t>
            </a:r>
          </a:p>
          <a:p>
            <a:pPr marL="1085850" lvl="1" indent="-342900" eaLnBrk="1" hangingPunct="1"/>
            <a:r>
              <a:rPr lang="en-GB" sz="2000" dirty="0">
                <a:latin typeface="Arial" charset="0"/>
                <a:cs typeface="Arial" charset="0"/>
              </a:rPr>
              <a:t>Fewer offences</a:t>
            </a:r>
          </a:p>
          <a:p>
            <a:pPr marL="1085850" lvl="1" indent="-342900" eaLnBrk="1" hangingPunct="1"/>
            <a:r>
              <a:rPr lang="en-GB" sz="2000" dirty="0">
                <a:latin typeface="Arial" charset="0"/>
                <a:cs typeface="Arial" charset="0"/>
              </a:rPr>
              <a:t>Fewer victims</a:t>
            </a:r>
          </a:p>
          <a:p>
            <a:pPr marL="1085850" lvl="1" indent="-342900" eaLnBrk="1" hangingPunct="1"/>
            <a:r>
              <a:rPr lang="en-GB" sz="2000" dirty="0">
                <a:latin typeface="Arial" charset="0"/>
                <a:cs typeface="Arial" charset="0"/>
              </a:rPr>
              <a:t>Less demand on policing</a:t>
            </a:r>
          </a:p>
          <a:p>
            <a:pPr lvl="1" indent="0" eaLnBrk="1" hangingPunct="1">
              <a:buNone/>
            </a:pPr>
            <a:endParaRPr lang="en-GB" sz="1000" dirty="0">
              <a:latin typeface="Arial" charset="0"/>
              <a:cs typeface="Arial" charset="0"/>
            </a:endParaRPr>
          </a:p>
          <a:p>
            <a:pPr marL="342900" indent="-342900" eaLnBrk="1" hangingPunct="1">
              <a:buFontTx/>
              <a:buChar char="•"/>
            </a:pPr>
            <a:r>
              <a:rPr lang="en-GB" sz="2000" dirty="0">
                <a:latin typeface="Arial" charset="0"/>
                <a:cs typeface="Arial" charset="0"/>
              </a:rPr>
              <a:t>Key messages:</a:t>
            </a:r>
          </a:p>
          <a:p>
            <a:pPr marL="1085850" lvl="1" indent="-342900" eaLnBrk="1" hangingPunct="1"/>
            <a:r>
              <a:rPr lang="en-GB" sz="2000" dirty="0">
                <a:latin typeface="Arial" charset="0"/>
                <a:cs typeface="Arial" charset="0"/>
              </a:rPr>
              <a:t>Take prevention into areas of high demand (</a:t>
            </a:r>
            <a:r>
              <a:rPr lang="en-GB" sz="2000" dirty="0" err="1">
                <a:latin typeface="Arial" charset="0"/>
                <a:cs typeface="Arial" charset="0"/>
              </a:rPr>
              <a:t>eg</a:t>
            </a:r>
            <a:r>
              <a:rPr lang="en-GB" sz="2000" dirty="0">
                <a:latin typeface="Arial" charset="0"/>
                <a:cs typeface="Arial" charset="0"/>
              </a:rPr>
              <a:t>, cyber, safeguarding)… Build on – and go beyond – </a:t>
            </a:r>
            <a:r>
              <a:rPr lang="ja-JP" altLang="en-GB" sz="2000" dirty="0">
                <a:latin typeface="Arial" charset="0"/>
                <a:cs typeface="Arial" charset="0"/>
              </a:rPr>
              <a:t>‘</a:t>
            </a:r>
            <a:r>
              <a:rPr lang="en-GB" sz="2000" dirty="0">
                <a:latin typeface="Arial" charset="0"/>
                <a:cs typeface="Arial" charset="0"/>
              </a:rPr>
              <a:t>traditional</a:t>
            </a:r>
            <a:r>
              <a:rPr lang="ja-JP" altLang="en-GB" sz="2000" dirty="0">
                <a:latin typeface="Arial" charset="0"/>
                <a:cs typeface="Arial" charset="0"/>
              </a:rPr>
              <a:t>’</a:t>
            </a:r>
            <a:r>
              <a:rPr lang="en-GB" sz="2000" dirty="0">
                <a:latin typeface="Arial" charset="0"/>
                <a:cs typeface="Arial" charset="0"/>
              </a:rPr>
              <a:t> areas</a:t>
            </a:r>
          </a:p>
          <a:p>
            <a:pPr marL="1085850" lvl="1" indent="-342900" eaLnBrk="1" hangingPunct="1"/>
            <a:r>
              <a:rPr lang="en-GB" sz="2000" dirty="0">
                <a:latin typeface="Arial" charset="0"/>
                <a:cs typeface="Arial" charset="0"/>
              </a:rPr>
              <a:t>Achieved by mainstreaming prevention through problem solving and partnership working.</a:t>
            </a:r>
          </a:p>
          <a:p>
            <a:pPr marL="1085850" lvl="1" indent="-342900" eaLnBrk="1" hangingPunct="1"/>
            <a:r>
              <a:rPr lang="en-GB" sz="2000" dirty="0">
                <a:latin typeface="Arial" charset="0"/>
                <a:cs typeface="Arial" charset="0"/>
              </a:rPr>
              <a:t>The strategy is a framework rather than a </a:t>
            </a:r>
            <a:r>
              <a:rPr lang="en-GB" sz="2000" dirty="0" err="1">
                <a:latin typeface="Arial" charset="0"/>
                <a:cs typeface="Arial" charset="0"/>
              </a:rPr>
              <a:t>dictat</a:t>
            </a:r>
            <a:endParaRPr lang="en-GB" sz="2000" dirty="0">
              <a:latin typeface="Arial" charset="0"/>
              <a:cs typeface="Arial" charset="0"/>
            </a:endParaRPr>
          </a:p>
          <a:p>
            <a:pPr marL="1085850" lvl="1" indent="-342900" eaLnBrk="1" hangingPunct="1"/>
            <a:r>
              <a:rPr lang="en-GB" sz="2000" dirty="0">
                <a:latin typeface="Arial" charset="0"/>
                <a:cs typeface="Arial" charset="0"/>
              </a:rPr>
              <a:t>Seeks cultural change… and </a:t>
            </a:r>
            <a:r>
              <a:rPr lang="en-GB" sz="2000" dirty="0" err="1">
                <a:latin typeface="Arial" charset="0"/>
                <a:cs typeface="Arial" charset="0"/>
              </a:rPr>
              <a:t>doesn</a:t>
            </a:r>
            <a:r>
              <a:rPr lang="ja-JP" altLang="en-GB" sz="2000" dirty="0">
                <a:latin typeface="Arial" charset="0"/>
                <a:cs typeface="Arial" charset="0"/>
              </a:rPr>
              <a:t>’</a:t>
            </a:r>
            <a:r>
              <a:rPr lang="en-GB" sz="2000" dirty="0">
                <a:latin typeface="Arial" charset="0"/>
                <a:cs typeface="Arial" charset="0"/>
              </a:rPr>
              <a:t>t need to start from scratch</a:t>
            </a:r>
            <a:endParaRPr lang="en-GB" dirty="0">
              <a:latin typeface="Arial" charset="0"/>
              <a:cs typeface="Arial" charset="0"/>
            </a:endParaRPr>
          </a:p>
          <a:p>
            <a:pPr marL="342900" indent="-342900"/>
            <a:endParaRPr lang="en-GB" dirty="0">
              <a:latin typeface="Arial" charset="0"/>
              <a:cs typeface="Arial" charset="0"/>
            </a:endParaRPr>
          </a:p>
        </p:txBody>
      </p:sp>
    </p:spTree>
    <p:extLst>
      <p:ext uri="{BB962C8B-B14F-4D97-AF65-F5344CB8AC3E}">
        <p14:creationId xmlns:p14="http://schemas.microsoft.com/office/powerpoint/2010/main" val="5186932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 calcmode="lin" valueType="num">
                                      <p:cBhvr additive="base">
                                        <p:cTn id="17"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
                                            <p:txEl>
                                              <p:pRg st="3" end="3"/>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 calcmode="lin" valueType="num">
                                      <p:cBhvr additive="base">
                                        <p:cTn id="21"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
                                            <p:txEl>
                                              <p:pRg st="4" end="4"/>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anim calcmode="lin" valueType="num">
                                      <p:cBhvr additive="base">
                                        <p:cTn id="25" dur="5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 calcmode="lin" valueType="num">
                                      <p:cBhvr additive="base">
                                        <p:cTn id="31" dur="500" fill="hold"/>
                                        <p:tgtEl>
                                          <p:spTgt spid="6">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
                                            <p:txEl>
                                              <p:pRg st="7" end="7"/>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anim calcmode="lin" valueType="num">
                                      <p:cBhvr additive="base">
                                        <p:cTn id="35" dur="500" fill="hold"/>
                                        <p:tgtEl>
                                          <p:spTgt spid="6">
                                            <p:txEl>
                                              <p:pRg st="8" end="8"/>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6">
                                            <p:txEl>
                                              <p:pRg st="8" end="8"/>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6">
                                            <p:txEl>
                                              <p:pRg st="9" end="9"/>
                                            </p:txEl>
                                          </p:spTgt>
                                        </p:tgtEl>
                                        <p:attrNameLst>
                                          <p:attrName>style.visibility</p:attrName>
                                        </p:attrNameLst>
                                      </p:cBhvr>
                                      <p:to>
                                        <p:strVal val="visible"/>
                                      </p:to>
                                    </p:set>
                                    <p:anim calcmode="lin" valueType="num">
                                      <p:cBhvr additive="base">
                                        <p:cTn id="39" dur="500" fill="hold"/>
                                        <p:tgtEl>
                                          <p:spTgt spid="6">
                                            <p:txEl>
                                              <p:pRg st="9" end="9"/>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6">
                                            <p:txEl>
                                              <p:pRg st="9" end="9"/>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6">
                                            <p:txEl>
                                              <p:pRg st="10" end="10"/>
                                            </p:txEl>
                                          </p:spTgt>
                                        </p:tgtEl>
                                        <p:attrNameLst>
                                          <p:attrName>style.visibility</p:attrName>
                                        </p:attrNameLst>
                                      </p:cBhvr>
                                      <p:to>
                                        <p:strVal val="visible"/>
                                      </p:to>
                                    </p:set>
                                    <p:anim calcmode="lin" valueType="num">
                                      <p:cBhvr additive="base">
                                        <p:cTn id="43" dur="500" fill="hold"/>
                                        <p:tgtEl>
                                          <p:spTgt spid="6">
                                            <p:txEl>
                                              <p:pRg st="10" end="1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6">
                                            <p:txEl>
                                              <p:pRg st="10" end="10"/>
                                            </p:txEl>
                                          </p:spTgt>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6">
                                            <p:txEl>
                                              <p:pRg st="11" end="11"/>
                                            </p:txEl>
                                          </p:spTgt>
                                        </p:tgtEl>
                                        <p:attrNameLst>
                                          <p:attrName>style.visibility</p:attrName>
                                        </p:attrNameLst>
                                      </p:cBhvr>
                                      <p:to>
                                        <p:strVal val="visible"/>
                                      </p:to>
                                    </p:set>
                                    <p:anim calcmode="lin" valueType="num">
                                      <p:cBhvr additive="base">
                                        <p:cTn id="47" dur="500" fill="hold"/>
                                        <p:tgtEl>
                                          <p:spTgt spid="6">
                                            <p:txEl>
                                              <p:pRg st="11" end="11"/>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6">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685800" y="188640"/>
            <a:ext cx="7772400" cy="792088"/>
          </a:xfrm>
        </p:spPr>
        <p:txBody>
          <a:bodyPr/>
          <a:lstStyle/>
          <a:p>
            <a:r>
              <a:rPr lang="en-GB" dirty="0">
                <a:latin typeface="Arial" charset="0"/>
                <a:cs typeface="Arial" charset="0"/>
              </a:rPr>
              <a:t>Evidence! Exhibit A…</a:t>
            </a:r>
          </a:p>
        </p:txBody>
      </p:sp>
      <p:sp>
        <p:nvSpPr>
          <p:cNvPr id="3" name="Content Placeholder 2"/>
          <p:cNvSpPr>
            <a:spLocks noGrp="1"/>
          </p:cNvSpPr>
          <p:nvPr>
            <p:ph idx="1"/>
          </p:nvPr>
        </p:nvSpPr>
        <p:spPr>
          <a:xfrm>
            <a:off x="251520" y="1052736"/>
            <a:ext cx="8712968" cy="5478239"/>
          </a:xfrm>
        </p:spPr>
        <p:txBody>
          <a:bodyPr/>
          <a:lstStyle/>
          <a:p>
            <a:r>
              <a:rPr lang="en-GB" sz="2000" dirty="0">
                <a:latin typeface="Arial" charset="0"/>
                <a:cs typeface="Arial" charset="0"/>
              </a:rPr>
              <a:t>Commitment to prevention from senior officers (including chief officers)</a:t>
            </a:r>
          </a:p>
          <a:p>
            <a:r>
              <a:rPr lang="en-GB" sz="2000" dirty="0">
                <a:latin typeface="Arial" charset="0"/>
                <a:cs typeface="Arial" charset="0"/>
              </a:rPr>
              <a:t>Adequate resources to service dedicated prevention efforts</a:t>
            </a:r>
          </a:p>
          <a:p>
            <a:r>
              <a:rPr lang="en-GB" sz="2000" dirty="0">
                <a:latin typeface="Arial" charset="0"/>
                <a:cs typeface="Arial" charset="0"/>
              </a:rPr>
              <a:t>Explicit emphasis on prevention by local commanders</a:t>
            </a:r>
          </a:p>
          <a:p>
            <a:r>
              <a:rPr lang="en-GB" sz="2000" dirty="0">
                <a:latin typeface="Arial" charset="0"/>
                <a:cs typeface="Arial" charset="0"/>
              </a:rPr>
              <a:t>Systems that hold staff accountable for prevention</a:t>
            </a:r>
          </a:p>
          <a:p>
            <a:r>
              <a:rPr lang="en-GB" sz="2000" dirty="0">
                <a:latin typeface="Arial" charset="0"/>
                <a:cs typeface="Arial" charset="0"/>
              </a:rPr>
              <a:t>Incentives to encourage prevention work</a:t>
            </a:r>
          </a:p>
          <a:p>
            <a:r>
              <a:rPr lang="en-GB" sz="2000" dirty="0">
                <a:latin typeface="Arial" charset="0"/>
                <a:cs typeface="Arial" charset="0"/>
              </a:rPr>
              <a:t>Specific responsibility for developing and implementing prevention strategy in force</a:t>
            </a:r>
          </a:p>
          <a:p>
            <a:r>
              <a:rPr lang="en-GB" sz="2000" dirty="0">
                <a:latin typeface="Arial" charset="0"/>
                <a:cs typeface="Arial" charset="0"/>
              </a:rPr>
              <a:t>Prevention viewed as expert profession </a:t>
            </a:r>
            <a:r>
              <a:rPr lang="en-GB" sz="2000" dirty="0" smtClean="0">
                <a:latin typeface="Arial" charset="0"/>
                <a:cs typeface="Arial" charset="0"/>
              </a:rPr>
              <a:t>for </a:t>
            </a:r>
            <a:r>
              <a:rPr lang="en-GB" sz="2000" dirty="0">
                <a:latin typeface="Arial" charset="0"/>
                <a:cs typeface="Arial" charset="0"/>
              </a:rPr>
              <a:t>specialists</a:t>
            </a:r>
          </a:p>
          <a:p>
            <a:r>
              <a:rPr lang="en-GB" sz="2000" dirty="0">
                <a:latin typeface="Arial" charset="0"/>
                <a:cs typeface="Arial" charset="0"/>
              </a:rPr>
              <a:t>Appropriate education and training</a:t>
            </a:r>
          </a:p>
          <a:p>
            <a:r>
              <a:rPr lang="en-GB" sz="2000" dirty="0">
                <a:latin typeface="Arial" charset="0"/>
                <a:cs typeface="Arial" charset="0"/>
              </a:rPr>
              <a:t>Integration of prevention across </a:t>
            </a:r>
            <a:r>
              <a:rPr lang="en-GB" sz="2000" dirty="0" smtClean="0">
                <a:latin typeface="Arial" charset="0"/>
                <a:cs typeface="Arial" charset="0"/>
              </a:rPr>
              <a:t>functions</a:t>
            </a:r>
          </a:p>
          <a:p>
            <a:r>
              <a:rPr lang="en-GB" sz="2000" dirty="0" smtClean="0">
                <a:latin typeface="Arial" charset="0"/>
                <a:cs typeface="Arial" charset="0"/>
              </a:rPr>
              <a:t>Prevention </a:t>
            </a:r>
            <a:r>
              <a:rPr lang="en-GB" sz="2000" dirty="0">
                <a:latin typeface="Arial" charset="0"/>
                <a:cs typeface="Arial" charset="0"/>
              </a:rPr>
              <a:t>is a key part of everybody</a:t>
            </a:r>
            <a:r>
              <a:rPr lang="ja-JP" altLang="en-GB" sz="2000" dirty="0">
                <a:latin typeface="Arial" charset="0"/>
                <a:cs typeface="Arial" charset="0"/>
              </a:rPr>
              <a:t>’</a:t>
            </a:r>
            <a:r>
              <a:rPr lang="en-GB" sz="2000" dirty="0">
                <a:latin typeface="Arial" charset="0"/>
                <a:cs typeface="Arial" charset="0"/>
              </a:rPr>
              <a:t>s </a:t>
            </a:r>
            <a:r>
              <a:rPr lang="en-GB" sz="2000" dirty="0" smtClean="0">
                <a:latin typeface="Arial" charset="0"/>
                <a:cs typeface="Arial" charset="0"/>
              </a:rPr>
              <a:t>role</a:t>
            </a:r>
            <a:endParaRPr lang="en-GB" sz="2000" dirty="0">
              <a:latin typeface="Arial" charset="0"/>
              <a:cs typeface="Arial" charset="0"/>
            </a:endParaRPr>
          </a:p>
          <a:p>
            <a:r>
              <a:rPr lang="en-GB" sz="2000" dirty="0">
                <a:latin typeface="Arial" charset="0"/>
                <a:cs typeface="Arial" charset="0"/>
              </a:rPr>
              <a:t>When?</a:t>
            </a:r>
          </a:p>
        </p:txBody>
      </p:sp>
      <p:sp>
        <p:nvSpPr>
          <p:cNvPr id="4" name="Slide Number Placeholder 3"/>
          <p:cNvSpPr>
            <a:spLocks noGrp="1"/>
          </p:cNvSpPr>
          <p:nvPr>
            <p:ph type="sldNum" sz="quarter" idx="10"/>
          </p:nvPr>
        </p:nvSpPr>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endParaRPr lang="en-US" dirty="0">
              <a:solidFill>
                <a:srgbClr val="8A8994"/>
              </a:solidFill>
              <a:latin typeface="Arial" charset="0"/>
            </a:endParaRPr>
          </a:p>
        </p:txBody>
      </p:sp>
    </p:spTree>
    <p:extLst>
      <p:ext uri="{BB962C8B-B14F-4D97-AF65-F5344CB8AC3E}">
        <p14:creationId xmlns:p14="http://schemas.microsoft.com/office/powerpoint/2010/main" val="18161233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additive="base">
                                        <p:cTn id="4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GB">
                <a:latin typeface="Arial" charset="0"/>
                <a:cs typeface="Arial" charset="0"/>
              </a:rPr>
              <a:t>Clue:</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2538413" y="1900238"/>
            <a:ext cx="3241675" cy="3241675"/>
          </a:xfrm>
        </p:spPr>
      </p:pic>
      <p:sp>
        <p:nvSpPr>
          <p:cNvPr id="4" name="Slide Number Placeholder 3"/>
          <p:cNvSpPr>
            <a:spLocks noGrp="1"/>
          </p:cNvSpPr>
          <p:nvPr>
            <p:ph type="sldNum" sz="quarter" idx="10"/>
          </p:nvPr>
        </p:nvSpPr>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fld id="{91B15335-C75C-D344-9A35-1DB23C3F1BCA}" type="slidenum">
              <a:rPr lang="en-US">
                <a:solidFill>
                  <a:srgbClr val="8A8994"/>
                </a:solidFill>
                <a:latin typeface="Arial" charset="0"/>
              </a:rPr>
              <a:pPr/>
              <a:t>84</a:t>
            </a:fld>
            <a:endParaRPr lang="en-US">
              <a:solidFill>
                <a:srgbClr val="8A8994"/>
              </a:solidFill>
              <a:latin typeface="Arial" charset="0"/>
            </a:endParaRPr>
          </a:p>
        </p:txBody>
      </p:sp>
      <p:sp>
        <p:nvSpPr>
          <p:cNvPr id="6" name="TextBox 5"/>
          <p:cNvSpPr txBox="1">
            <a:spLocks noChangeArrowheads="1"/>
          </p:cNvSpPr>
          <p:nvPr/>
        </p:nvSpPr>
        <p:spPr bwMode="auto">
          <a:xfrm>
            <a:off x="1906588" y="5594350"/>
            <a:ext cx="5376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r>
              <a:rPr lang="en-GB" b="1">
                <a:latin typeface="Arial" charset="0"/>
                <a:cs typeface="Arial" charset="0"/>
              </a:rPr>
              <a:t>1998</a:t>
            </a:r>
            <a:r>
              <a:rPr lang="en-GB">
                <a:latin typeface="Arial" charset="0"/>
                <a:cs typeface="Arial" charset="0"/>
              </a:rPr>
              <a:t> – Hough and Tilley</a:t>
            </a:r>
          </a:p>
        </p:txBody>
      </p:sp>
    </p:spTree>
    <p:extLst>
      <p:ext uri="{BB962C8B-B14F-4D97-AF65-F5344CB8AC3E}">
        <p14:creationId xmlns:p14="http://schemas.microsoft.com/office/powerpoint/2010/main" val="33079407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539552" y="228600"/>
            <a:ext cx="7918648" cy="1066800"/>
          </a:xfrm>
        </p:spPr>
        <p:txBody>
          <a:bodyPr/>
          <a:lstStyle/>
          <a:p>
            <a:r>
              <a:rPr lang="en-GB" dirty="0">
                <a:latin typeface="Arial" charset="0"/>
                <a:cs typeface="Arial" charset="0"/>
              </a:rPr>
              <a:t>Evidence! Exhibit B…</a:t>
            </a:r>
          </a:p>
        </p:txBody>
      </p:sp>
      <p:sp>
        <p:nvSpPr>
          <p:cNvPr id="3" name="Content Placeholder 2"/>
          <p:cNvSpPr>
            <a:spLocks noGrp="1"/>
          </p:cNvSpPr>
          <p:nvPr>
            <p:ph idx="1"/>
          </p:nvPr>
        </p:nvSpPr>
        <p:spPr>
          <a:xfrm>
            <a:off x="360363" y="1196752"/>
            <a:ext cx="8394700" cy="5334223"/>
          </a:xfrm>
        </p:spPr>
        <p:txBody>
          <a:bodyPr/>
          <a:lstStyle/>
          <a:p>
            <a:pPr marL="342900" indent="-342900">
              <a:buFontTx/>
              <a:buChar char="•"/>
            </a:pPr>
            <a:r>
              <a:rPr lang="en-GB" sz="2000" dirty="0">
                <a:latin typeface="Arial" charset="0"/>
                <a:cs typeface="Arial" charset="0"/>
              </a:rPr>
              <a:t>Problem solving – subject to systematic review and shown to be an effective policing strategy</a:t>
            </a:r>
          </a:p>
          <a:p>
            <a:pPr marL="342900" indent="-342900">
              <a:buFontTx/>
              <a:buChar char="•"/>
            </a:pPr>
            <a:r>
              <a:rPr lang="en-GB" sz="2000" dirty="0">
                <a:latin typeface="Arial" charset="0"/>
                <a:cs typeface="Arial" charset="0"/>
              </a:rPr>
              <a:t>Key factors:</a:t>
            </a:r>
          </a:p>
          <a:p>
            <a:pPr marL="1085850" lvl="1" indent="-342900">
              <a:buFontTx/>
              <a:buChar char="•"/>
            </a:pPr>
            <a:r>
              <a:rPr lang="en-GB" sz="2000" dirty="0">
                <a:latin typeface="Arial" charset="0"/>
                <a:cs typeface="Arial" charset="0"/>
              </a:rPr>
              <a:t>SARA</a:t>
            </a:r>
          </a:p>
          <a:p>
            <a:pPr marL="1085850" lvl="1" indent="-342900">
              <a:buFontTx/>
              <a:buChar char="•"/>
            </a:pPr>
            <a:r>
              <a:rPr lang="en-GB" sz="2000" dirty="0">
                <a:latin typeface="Arial" charset="0"/>
                <a:cs typeface="Arial" charset="0"/>
              </a:rPr>
              <a:t>Effective implementation/strategic buy in:</a:t>
            </a:r>
          </a:p>
          <a:p>
            <a:pPr marL="1485900" lvl="2" indent="-342900">
              <a:buFont typeface="Courier New" charset="0"/>
              <a:buChar char="o"/>
            </a:pPr>
            <a:r>
              <a:rPr lang="en-GB" sz="1800" dirty="0">
                <a:latin typeface="Arial" charset="0"/>
                <a:cs typeface="Arial" charset="0"/>
              </a:rPr>
              <a:t>Encouraging creativity</a:t>
            </a:r>
          </a:p>
          <a:p>
            <a:pPr marL="1485900" lvl="2" indent="-342900">
              <a:buFont typeface="Courier New" charset="0"/>
              <a:buChar char="o"/>
            </a:pPr>
            <a:r>
              <a:rPr lang="en-GB" sz="1800" dirty="0">
                <a:latin typeface="Arial" charset="0"/>
                <a:cs typeface="Arial" charset="0"/>
              </a:rPr>
              <a:t>Working in partnership</a:t>
            </a:r>
          </a:p>
          <a:p>
            <a:pPr marL="1485900" lvl="2" indent="-342900">
              <a:buFont typeface="Courier New" charset="0"/>
              <a:buChar char="o"/>
            </a:pPr>
            <a:r>
              <a:rPr lang="en-GB" sz="1800" dirty="0">
                <a:latin typeface="Arial" charset="0"/>
                <a:cs typeface="Arial" charset="0"/>
              </a:rPr>
              <a:t>Ensuring effective assessment takes place</a:t>
            </a:r>
          </a:p>
          <a:p>
            <a:pPr marL="1485900" lvl="2" indent="-342900">
              <a:buFont typeface="Courier New" charset="0"/>
              <a:buChar char="o"/>
            </a:pPr>
            <a:r>
              <a:rPr lang="en-GB" sz="1800" dirty="0">
                <a:latin typeface="Arial" charset="0"/>
                <a:cs typeface="Arial" charset="0"/>
              </a:rPr>
              <a:t>Providing sufficient and proper training at the right levels</a:t>
            </a:r>
          </a:p>
          <a:p>
            <a:pPr marL="1485900" lvl="2" indent="-342900">
              <a:buFont typeface="Courier New" charset="0"/>
              <a:buChar char="o"/>
            </a:pPr>
            <a:r>
              <a:rPr lang="en-GB" sz="1800" dirty="0">
                <a:latin typeface="Arial" charset="0"/>
                <a:cs typeface="Arial" charset="0"/>
              </a:rPr>
              <a:t>Giving officers/staff time and support to problem solve properly.</a:t>
            </a:r>
          </a:p>
          <a:p>
            <a:pPr marL="1485900" lvl="2" indent="-342900">
              <a:buFont typeface="Courier New" charset="0"/>
              <a:buChar char="o"/>
            </a:pPr>
            <a:r>
              <a:rPr lang="en-GB" sz="1800" dirty="0">
                <a:latin typeface="Arial" charset="0"/>
                <a:cs typeface="Arial" charset="0"/>
              </a:rPr>
              <a:t>Providing suitable resources for collecting, compiling, analysing and disseminating </a:t>
            </a:r>
            <a:r>
              <a:rPr lang="en-GB" sz="1800" dirty="0" smtClean="0">
                <a:latin typeface="Arial" charset="0"/>
                <a:cs typeface="Arial" charset="0"/>
              </a:rPr>
              <a:t>data</a:t>
            </a:r>
            <a:endParaRPr lang="en-GB" dirty="0">
              <a:latin typeface="Arial" charset="0"/>
              <a:cs typeface="Arial" charset="0"/>
            </a:endParaRPr>
          </a:p>
          <a:p>
            <a:pPr marL="342900" indent="-342900"/>
            <a:r>
              <a:rPr lang="en-GB" sz="1800" dirty="0">
                <a:latin typeface="Arial" charset="0"/>
                <a:cs typeface="Arial" charset="0"/>
              </a:rPr>
              <a:t>Source: College of Policing - The effects of problem-oriented policing on crime and disorder: What Works Briefing</a:t>
            </a:r>
          </a:p>
        </p:txBody>
      </p:sp>
      <p:sp>
        <p:nvSpPr>
          <p:cNvPr id="4" name="Slide Number Placeholder 3"/>
          <p:cNvSpPr>
            <a:spLocks noGrp="1"/>
          </p:cNvSpPr>
          <p:nvPr>
            <p:ph type="sldNum" sz="quarter" idx="10"/>
          </p:nvPr>
        </p:nvSpPr>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fld id="{D38026C5-93C0-C140-A981-518892DA16DC}" type="slidenum">
              <a:rPr lang="en-US">
                <a:solidFill>
                  <a:srgbClr val="8A8994"/>
                </a:solidFill>
                <a:latin typeface="Arial" charset="0"/>
              </a:rPr>
              <a:pPr/>
              <a:t>85</a:t>
            </a:fld>
            <a:endParaRPr lang="en-US">
              <a:solidFill>
                <a:srgbClr val="8A8994"/>
              </a:solidFill>
              <a:latin typeface="Arial" charset="0"/>
            </a:endParaRPr>
          </a:p>
        </p:txBody>
      </p:sp>
    </p:spTree>
    <p:extLst>
      <p:ext uri="{BB962C8B-B14F-4D97-AF65-F5344CB8AC3E}">
        <p14:creationId xmlns:p14="http://schemas.microsoft.com/office/powerpoint/2010/main" val="41883129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 calcmode="lin" valueType="num">
                                      <p:cBhvr additive="base">
                                        <p:cTn id="4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 calcmode="lin" valueType="num">
                                      <p:cBhvr additive="base">
                                        <p:cTn id="45"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
                                            <p:txEl>
                                              <p:pRg st="9" end="9"/>
                                            </p:txEl>
                                          </p:spTgt>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 calcmode="lin" valueType="num">
                                      <p:cBhvr additive="base">
                                        <p:cTn id="49"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p:txBody>
          <a:bodyPr/>
          <a:lstStyle/>
          <a:p>
            <a:r>
              <a:rPr lang="en-GB">
                <a:latin typeface="Arial" charset="0"/>
                <a:cs typeface="Arial" charset="0"/>
              </a:rPr>
              <a:t>How? Part 1</a:t>
            </a:r>
          </a:p>
        </p:txBody>
      </p:sp>
      <p:pic>
        <p:nvPicPr>
          <p:cNvPr id="36867" name="Content Placeholder 7"/>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60363" y="1746250"/>
            <a:ext cx="4135437" cy="4233863"/>
          </a:xfrm>
        </p:spPr>
      </p:pic>
      <p:pic>
        <p:nvPicPr>
          <p:cNvPr id="36868" name="Content Placeholder 8"/>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4572000" y="1746250"/>
            <a:ext cx="4038600" cy="3798888"/>
          </a:xfrm>
        </p:spPr>
      </p:pic>
      <p:sp>
        <p:nvSpPr>
          <p:cNvPr id="4" name="Slide Number Placeholder 3"/>
          <p:cNvSpPr>
            <a:spLocks noGrp="1"/>
          </p:cNvSpPr>
          <p:nvPr>
            <p:ph type="sldNum" sz="quarter" idx="10"/>
          </p:nvPr>
        </p:nvSpPr>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fld id="{BD9A994B-C8C7-3D45-9004-04EDBAF76F46}" type="slidenum">
              <a:rPr lang="en-US">
                <a:solidFill>
                  <a:srgbClr val="8A8994"/>
                </a:solidFill>
                <a:latin typeface="Arial" charset="0"/>
              </a:rPr>
              <a:pPr/>
              <a:t>86</a:t>
            </a:fld>
            <a:endParaRPr lang="en-US">
              <a:solidFill>
                <a:srgbClr val="8A8994"/>
              </a:solidFill>
              <a:latin typeface="Arial" charset="0"/>
            </a:endParaRPr>
          </a:p>
        </p:txBody>
      </p:sp>
    </p:spTree>
    <p:extLst>
      <p:ext uri="{BB962C8B-B14F-4D97-AF65-F5344CB8AC3E}">
        <p14:creationId xmlns:p14="http://schemas.microsoft.com/office/powerpoint/2010/main" val="4144273785"/>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4"/>
          <p:cNvSpPr>
            <a:spLocks noGrp="1"/>
          </p:cNvSpPr>
          <p:nvPr>
            <p:ph type="title"/>
          </p:nvPr>
        </p:nvSpPr>
        <p:spPr>
          <a:xfrm>
            <a:off x="193675" y="980728"/>
            <a:ext cx="8394700" cy="648072"/>
          </a:xfrm>
        </p:spPr>
        <p:txBody>
          <a:bodyPr/>
          <a:lstStyle/>
          <a:p>
            <a:r>
              <a:rPr lang="en-GB" sz="2400" dirty="0">
                <a:latin typeface="Arial" charset="0"/>
                <a:cs typeface="Arial" charset="0"/>
              </a:rPr>
              <a:t>Six evidence-use mechanisms</a:t>
            </a:r>
          </a:p>
        </p:txBody>
      </p:sp>
      <p:sp>
        <p:nvSpPr>
          <p:cNvPr id="4" name="Slide Number Placeholder 3"/>
          <p:cNvSpPr>
            <a:spLocks noGrp="1"/>
          </p:cNvSpPr>
          <p:nvPr>
            <p:ph type="sldNum" sz="quarter" idx="10"/>
          </p:nvPr>
        </p:nvSpPr>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endParaRPr lang="en-US" dirty="0">
              <a:solidFill>
                <a:srgbClr val="8A8994"/>
              </a:solidFill>
              <a:latin typeface="Arial" charset="0"/>
            </a:endParaRPr>
          </a:p>
        </p:txBody>
      </p:sp>
      <p:graphicFrame>
        <p:nvGraphicFramePr>
          <p:cNvPr id="3" name="Content Placeholder 2"/>
          <p:cNvGraphicFramePr>
            <a:graphicFrameLocks noGrp="1"/>
          </p:cNvGraphicFramePr>
          <p:nvPr>
            <p:ph sz="half" idx="2"/>
            <p:extLst>
              <p:ext uri="{D42A27DB-BD31-4B8C-83A1-F6EECF244321}">
                <p14:modId xmlns:p14="http://schemas.microsoft.com/office/powerpoint/2010/main" val="1761891975"/>
              </p:ext>
            </p:extLst>
          </p:nvPr>
        </p:nvGraphicFramePr>
        <p:xfrm>
          <a:off x="263525" y="1844827"/>
          <a:ext cx="8691563" cy="3456384"/>
        </p:xfrm>
        <a:graphic>
          <a:graphicData uri="http://schemas.openxmlformats.org/drawingml/2006/table">
            <a:tbl>
              <a:tblPr firstRow="1" bandRow="1">
                <a:tableStyleId>{5C22544A-7EE6-4342-B048-85BDC9FD1C3A}</a:tableStyleId>
              </a:tblPr>
              <a:tblGrid>
                <a:gridCol w="2840927"/>
                <a:gridCol w="5850636"/>
              </a:tblGrid>
              <a:tr h="371904">
                <a:tc>
                  <a:txBody>
                    <a:bodyPr/>
                    <a:lstStyle/>
                    <a:p>
                      <a:r>
                        <a:rPr lang="en-GB" sz="1800" dirty="0" smtClean="0"/>
                        <a:t>Mechanism</a:t>
                      </a:r>
                      <a:endParaRPr lang="en-GB" sz="1800" dirty="0"/>
                    </a:p>
                  </a:txBody>
                  <a:tcPr marL="91436" marR="91436" marT="45697" marB="45697"/>
                </a:tc>
                <a:tc>
                  <a:txBody>
                    <a:bodyPr/>
                    <a:lstStyle/>
                    <a:p>
                      <a:r>
                        <a:rPr lang="en-GB" sz="1800" dirty="0" smtClean="0"/>
                        <a:t>Description</a:t>
                      </a:r>
                      <a:endParaRPr lang="en-GB" sz="1800" dirty="0"/>
                    </a:p>
                  </a:txBody>
                  <a:tcPr marL="91436" marR="91436" marT="45697" marB="45697"/>
                </a:tc>
              </a:tr>
              <a:tr h="388071">
                <a:tc>
                  <a:txBody>
                    <a:bodyPr/>
                    <a:lstStyle/>
                    <a:p>
                      <a:r>
                        <a:rPr lang="en-GB" sz="1800" dirty="0" smtClean="0"/>
                        <a:t>Awareness</a:t>
                      </a:r>
                    </a:p>
                  </a:txBody>
                  <a:tcPr marL="91436" marR="91436" marT="45697" marB="45697"/>
                </a:tc>
                <a:tc>
                  <a:txBody>
                    <a:bodyPr/>
                    <a:lstStyle/>
                    <a:p>
                      <a:r>
                        <a:rPr lang="en-GB" sz="1800" dirty="0" smtClean="0"/>
                        <a:t>Building</a:t>
                      </a:r>
                      <a:r>
                        <a:rPr lang="en-GB" sz="1800" baseline="0" dirty="0" smtClean="0"/>
                        <a:t> awareness and positive attitudes to evidence use</a:t>
                      </a:r>
                      <a:endParaRPr lang="en-GB" sz="1800" dirty="0"/>
                    </a:p>
                  </a:txBody>
                  <a:tcPr marL="91436" marR="91436" marT="45697" marB="45697"/>
                </a:tc>
              </a:tr>
              <a:tr h="650867">
                <a:tc>
                  <a:txBody>
                    <a:bodyPr/>
                    <a:lstStyle/>
                    <a:p>
                      <a:r>
                        <a:rPr lang="en-GB" sz="1800" dirty="0" smtClean="0"/>
                        <a:t>Agree</a:t>
                      </a:r>
                      <a:endParaRPr lang="en-GB" sz="1800" dirty="0"/>
                    </a:p>
                  </a:txBody>
                  <a:tcPr marL="91436" marR="91436" marT="45697" marB="45697"/>
                </a:tc>
                <a:tc>
                  <a:txBody>
                    <a:bodyPr/>
                    <a:lstStyle/>
                    <a:p>
                      <a:r>
                        <a:rPr lang="en-GB" sz="1800" dirty="0" smtClean="0"/>
                        <a:t>Building mutual understanding and</a:t>
                      </a:r>
                      <a:r>
                        <a:rPr lang="en-GB" sz="1800" baseline="0" dirty="0" smtClean="0"/>
                        <a:t> agreement on policy-relevant questions and the evidence needed to answer them</a:t>
                      </a:r>
                      <a:endParaRPr lang="en-GB" sz="1800" dirty="0"/>
                    </a:p>
                  </a:txBody>
                  <a:tcPr marL="91436" marR="91436" marT="45697" marB="45697"/>
                </a:tc>
              </a:tr>
              <a:tr h="371904">
                <a:tc>
                  <a:txBody>
                    <a:bodyPr/>
                    <a:lstStyle/>
                    <a:p>
                      <a:r>
                        <a:rPr lang="en-GB" sz="1800" dirty="0" smtClean="0"/>
                        <a:t>Access</a:t>
                      </a:r>
                      <a:r>
                        <a:rPr lang="en-GB" sz="1800" baseline="0" dirty="0" smtClean="0"/>
                        <a:t> and Communication</a:t>
                      </a:r>
                      <a:endParaRPr lang="en-GB" sz="1800" dirty="0"/>
                    </a:p>
                  </a:txBody>
                  <a:tcPr marL="91436" marR="91436" marT="45697" marB="45697"/>
                </a:tc>
                <a:tc>
                  <a:txBody>
                    <a:bodyPr/>
                    <a:lstStyle/>
                    <a:p>
                      <a:r>
                        <a:rPr lang="en-GB" sz="1800" dirty="0" smtClean="0"/>
                        <a:t>Providing communication of and access to evidence</a:t>
                      </a:r>
                      <a:endParaRPr lang="en-GB" sz="1800" dirty="0"/>
                    </a:p>
                  </a:txBody>
                  <a:tcPr marL="91436" marR="91436" marT="45697" marB="45697"/>
                </a:tc>
              </a:tr>
              <a:tr h="650867">
                <a:tc>
                  <a:txBody>
                    <a:bodyPr/>
                    <a:lstStyle/>
                    <a:p>
                      <a:r>
                        <a:rPr lang="en-GB" sz="1800" dirty="0" smtClean="0"/>
                        <a:t>Interact</a:t>
                      </a:r>
                      <a:endParaRPr lang="en-GB" sz="1800" dirty="0"/>
                    </a:p>
                  </a:txBody>
                  <a:tcPr marL="91436" marR="91436" marT="45697" marB="45697"/>
                </a:tc>
                <a:tc>
                  <a:txBody>
                    <a:bodyPr/>
                    <a:lstStyle/>
                    <a:p>
                      <a:r>
                        <a:rPr lang="en-GB" sz="1800" dirty="0" smtClean="0"/>
                        <a:t>Facilitating interactions</a:t>
                      </a:r>
                      <a:r>
                        <a:rPr lang="en-GB" sz="1800" baseline="0" dirty="0" smtClean="0"/>
                        <a:t> between decision makers and researchers</a:t>
                      </a:r>
                      <a:endParaRPr lang="en-GB" sz="1800" dirty="0"/>
                    </a:p>
                  </a:txBody>
                  <a:tcPr marL="91436" marR="91436" marT="45697" marB="45697"/>
                </a:tc>
              </a:tr>
              <a:tr h="650867">
                <a:tc>
                  <a:txBody>
                    <a:bodyPr/>
                    <a:lstStyle/>
                    <a:p>
                      <a:r>
                        <a:rPr lang="en-GB" sz="1800" dirty="0" smtClean="0"/>
                        <a:t>Skills</a:t>
                      </a:r>
                      <a:endParaRPr lang="en-GB" sz="1800" dirty="0"/>
                    </a:p>
                  </a:txBody>
                  <a:tcPr marL="91436" marR="91436" marT="45697" marB="45697"/>
                </a:tc>
                <a:tc>
                  <a:txBody>
                    <a:bodyPr/>
                    <a:lstStyle/>
                    <a:p>
                      <a:r>
                        <a:rPr lang="en-GB" sz="1800" dirty="0" smtClean="0"/>
                        <a:t>Supporting decision</a:t>
                      </a:r>
                      <a:r>
                        <a:rPr lang="en-GB" sz="1800" baseline="0" dirty="0" smtClean="0"/>
                        <a:t> makers to develop skills accessing and making sense of evidence</a:t>
                      </a:r>
                      <a:endParaRPr lang="en-GB" sz="1800" dirty="0"/>
                    </a:p>
                  </a:txBody>
                  <a:tcPr marL="91436" marR="91436" marT="45697" marB="45697"/>
                </a:tc>
              </a:tr>
              <a:tr h="371904">
                <a:tc>
                  <a:txBody>
                    <a:bodyPr/>
                    <a:lstStyle/>
                    <a:p>
                      <a:r>
                        <a:rPr lang="en-GB" sz="1800" dirty="0" smtClean="0"/>
                        <a:t>Structure and Process</a:t>
                      </a:r>
                      <a:endParaRPr lang="en-GB" sz="1800" dirty="0"/>
                    </a:p>
                  </a:txBody>
                  <a:tcPr marL="91436" marR="91436" marT="45697" marB="45697"/>
                </a:tc>
                <a:tc>
                  <a:txBody>
                    <a:bodyPr/>
                    <a:lstStyle/>
                    <a:p>
                      <a:r>
                        <a:rPr lang="en-GB" sz="1800" dirty="0" smtClean="0"/>
                        <a:t>Influencing decision making structures</a:t>
                      </a:r>
                      <a:r>
                        <a:rPr lang="en-GB" sz="1800" baseline="0" dirty="0" smtClean="0"/>
                        <a:t> and processes</a:t>
                      </a:r>
                      <a:endParaRPr lang="en-GB" sz="1800" dirty="0"/>
                    </a:p>
                  </a:txBody>
                  <a:tcPr marL="91436" marR="91436" marT="45697" marB="45697"/>
                </a:tc>
              </a:tr>
            </a:tbl>
          </a:graphicData>
        </a:graphic>
      </p:graphicFrame>
      <p:sp>
        <p:nvSpPr>
          <p:cNvPr id="38942" name="Content Placeholder 5"/>
          <p:cNvSpPr>
            <a:spLocks noGrp="1"/>
          </p:cNvSpPr>
          <p:nvPr>
            <p:ph sz="half" idx="2"/>
          </p:nvPr>
        </p:nvSpPr>
        <p:spPr>
          <a:xfrm>
            <a:off x="165100" y="5445224"/>
            <a:ext cx="8423275" cy="1047651"/>
          </a:xfrm>
        </p:spPr>
        <p:txBody>
          <a:bodyPr/>
          <a:lstStyle/>
          <a:p>
            <a:pPr marL="285750" indent="-285750">
              <a:buFontTx/>
              <a:buChar char="•"/>
            </a:pPr>
            <a:r>
              <a:rPr lang="en-GB" dirty="0" smtClean="0">
                <a:latin typeface="Arial" charset="0"/>
                <a:cs typeface="Arial" charset="0"/>
              </a:rPr>
              <a:t>Capability + Opportunity + Motivation</a:t>
            </a:r>
            <a:endParaRPr lang="en-GB" dirty="0">
              <a:latin typeface="Arial" charset="0"/>
              <a:cs typeface="Arial" charset="0"/>
            </a:endParaRPr>
          </a:p>
        </p:txBody>
      </p:sp>
      <p:sp>
        <p:nvSpPr>
          <p:cNvPr id="38943" name="Title 4"/>
          <p:cNvSpPr txBox="1">
            <a:spLocks/>
          </p:cNvSpPr>
          <p:nvPr/>
        </p:nvSpPr>
        <p:spPr bwMode="auto">
          <a:xfrm>
            <a:off x="165100" y="404664"/>
            <a:ext cx="8394700"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tIns="0" rIns="0" bIns="0"/>
          <a:lstStyle>
            <a:lvl1pPr>
              <a:defRPr sz="1600">
                <a:solidFill>
                  <a:schemeClr val="tx1"/>
                </a:solidFill>
                <a:latin typeface="Arial" charset="0"/>
                <a:ea typeface="ＭＳ Ｐゴシック" charset="0"/>
                <a:cs typeface="Arial" charset="0"/>
              </a:defRPr>
            </a:lvl1pPr>
            <a:lvl2pPr>
              <a:defRPr sz="1600">
                <a:solidFill>
                  <a:schemeClr val="tx1"/>
                </a:solidFill>
                <a:latin typeface="Arial" charset="0"/>
                <a:ea typeface="Arial" charset="0"/>
                <a:cs typeface="Arial" charset="0"/>
              </a:defRPr>
            </a:lvl2pPr>
            <a:lvl3pPr>
              <a:defRPr sz="1400">
                <a:solidFill>
                  <a:schemeClr val="tx1"/>
                </a:solidFill>
                <a:latin typeface="Arial" charset="0"/>
                <a:ea typeface="Arial" charset="0"/>
                <a:cs typeface="Arial" charset="0"/>
              </a:defRPr>
            </a:lvl3pPr>
            <a:lvl4pPr>
              <a:defRPr sz="1200">
                <a:solidFill>
                  <a:schemeClr val="tx1"/>
                </a:solidFill>
                <a:latin typeface="Arial" charset="0"/>
                <a:ea typeface="Arial" charset="0"/>
                <a:cs typeface="Arial" charset="0"/>
              </a:defRPr>
            </a:lvl4pPr>
            <a:lvl5pPr>
              <a:defRPr sz="1000">
                <a:solidFill>
                  <a:schemeClr val="tx1"/>
                </a:solidFill>
                <a:latin typeface="Arial" charset="0"/>
                <a:ea typeface="Arial" charset="0"/>
                <a:cs typeface="Arial" charset="0"/>
              </a:defRPr>
            </a:lvl5pPr>
            <a:lvl6pPr eaLnBrk="0" fontAlgn="base" hangingPunct="0">
              <a:spcAft>
                <a:spcPct val="0"/>
              </a:spcAft>
              <a:buFont typeface="Arial" charset="0"/>
              <a:buChar char="»"/>
              <a:defRPr sz="1000">
                <a:solidFill>
                  <a:schemeClr val="tx1"/>
                </a:solidFill>
                <a:latin typeface="Arial" charset="0"/>
                <a:ea typeface="Arial" charset="0"/>
                <a:cs typeface="Arial" charset="0"/>
              </a:defRPr>
            </a:lvl6pPr>
            <a:lvl7pPr eaLnBrk="0" fontAlgn="base" hangingPunct="0">
              <a:spcAft>
                <a:spcPct val="0"/>
              </a:spcAft>
              <a:buFont typeface="Arial" charset="0"/>
              <a:buChar char="»"/>
              <a:defRPr sz="1000">
                <a:solidFill>
                  <a:schemeClr val="tx1"/>
                </a:solidFill>
                <a:latin typeface="Arial" charset="0"/>
                <a:ea typeface="Arial" charset="0"/>
                <a:cs typeface="Arial" charset="0"/>
              </a:defRPr>
            </a:lvl7pPr>
            <a:lvl8pPr eaLnBrk="0" fontAlgn="base" hangingPunct="0">
              <a:spcAft>
                <a:spcPct val="0"/>
              </a:spcAft>
              <a:buFont typeface="Arial" charset="0"/>
              <a:buChar char="»"/>
              <a:defRPr sz="1000">
                <a:solidFill>
                  <a:schemeClr val="tx1"/>
                </a:solidFill>
                <a:latin typeface="Arial" charset="0"/>
                <a:ea typeface="Arial" charset="0"/>
                <a:cs typeface="Arial" charset="0"/>
              </a:defRPr>
            </a:lvl8pPr>
            <a:lvl9pPr eaLnBrk="0" fontAlgn="base" hangingPunct="0">
              <a:spcAft>
                <a:spcPct val="0"/>
              </a:spcAft>
              <a:buFont typeface="Arial" charset="0"/>
              <a:buChar char="»"/>
              <a:defRPr sz="1000">
                <a:solidFill>
                  <a:schemeClr val="tx1"/>
                </a:solidFill>
                <a:latin typeface="Arial" charset="0"/>
                <a:ea typeface="Arial" charset="0"/>
                <a:cs typeface="Arial" charset="0"/>
              </a:defRPr>
            </a:lvl9pPr>
          </a:lstStyle>
          <a:p>
            <a:r>
              <a:rPr lang="en-GB" sz="3000" dirty="0"/>
              <a:t>The Science of Using Science</a:t>
            </a:r>
          </a:p>
        </p:txBody>
      </p:sp>
    </p:spTree>
    <p:extLst>
      <p:ext uri="{BB962C8B-B14F-4D97-AF65-F5344CB8AC3E}">
        <p14:creationId xmlns:p14="http://schemas.microsoft.com/office/powerpoint/2010/main" val="2889925285"/>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3"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196752"/>
            <a:ext cx="8442325" cy="420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TextBox 8"/>
          <p:cNvSpPr txBox="1">
            <a:spLocks noChangeArrowheads="1"/>
          </p:cNvSpPr>
          <p:nvPr/>
        </p:nvSpPr>
        <p:spPr bwMode="auto">
          <a:xfrm>
            <a:off x="323528" y="260648"/>
            <a:ext cx="84423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charset="0"/>
                <a:ea typeface="ＭＳ Ｐゴシック" charset="0"/>
                <a:cs typeface="Arial" charset="0"/>
              </a:defRPr>
            </a:lvl1pPr>
            <a:lvl2pPr>
              <a:defRPr sz="1600">
                <a:solidFill>
                  <a:schemeClr val="tx1"/>
                </a:solidFill>
                <a:latin typeface="Arial" charset="0"/>
                <a:ea typeface="Arial" charset="0"/>
                <a:cs typeface="Arial" charset="0"/>
              </a:defRPr>
            </a:lvl2pPr>
            <a:lvl3pPr>
              <a:defRPr sz="1400">
                <a:solidFill>
                  <a:schemeClr val="tx1"/>
                </a:solidFill>
                <a:latin typeface="Arial" charset="0"/>
                <a:ea typeface="Arial" charset="0"/>
                <a:cs typeface="Arial" charset="0"/>
              </a:defRPr>
            </a:lvl3pPr>
            <a:lvl4pPr>
              <a:defRPr sz="1200">
                <a:solidFill>
                  <a:schemeClr val="tx1"/>
                </a:solidFill>
                <a:latin typeface="Arial" charset="0"/>
                <a:ea typeface="Arial" charset="0"/>
                <a:cs typeface="Arial" charset="0"/>
              </a:defRPr>
            </a:lvl4pPr>
            <a:lvl5pPr>
              <a:defRPr sz="1000">
                <a:solidFill>
                  <a:schemeClr val="tx1"/>
                </a:solidFill>
                <a:latin typeface="Arial" charset="0"/>
                <a:ea typeface="Arial" charset="0"/>
                <a:cs typeface="Arial" charset="0"/>
              </a:defRPr>
            </a:lvl5pPr>
            <a:lvl6pPr eaLnBrk="0" fontAlgn="base" hangingPunct="0">
              <a:spcAft>
                <a:spcPct val="0"/>
              </a:spcAft>
              <a:buFont typeface="Arial" charset="0"/>
              <a:buChar char="»"/>
              <a:defRPr sz="1000">
                <a:solidFill>
                  <a:schemeClr val="tx1"/>
                </a:solidFill>
                <a:latin typeface="Arial" charset="0"/>
                <a:ea typeface="Arial" charset="0"/>
                <a:cs typeface="Arial" charset="0"/>
              </a:defRPr>
            </a:lvl6pPr>
            <a:lvl7pPr eaLnBrk="0" fontAlgn="base" hangingPunct="0">
              <a:spcAft>
                <a:spcPct val="0"/>
              </a:spcAft>
              <a:buFont typeface="Arial" charset="0"/>
              <a:buChar char="»"/>
              <a:defRPr sz="1000">
                <a:solidFill>
                  <a:schemeClr val="tx1"/>
                </a:solidFill>
                <a:latin typeface="Arial" charset="0"/>
                <a:ea typeface="Arial" charset="0"/>
                <a:cs typeface="Arial" charset="0"/>
              </a:defRPr>
            </a:lvl7pPr>
            <a:lvl8pPr eaLnBrk="0" fontAlgn="base" hangingPunct="0">
              <a:spcAft>
                <a:spcPct val="0"/>
              </a:spcAft>
              <a:buFont typeface="Arial" charset="0"/>
              <a:buChar char="»"/>
              <a:defRPr sz="1000">
                <a:solidFill>
                  <a:schemeClr val="tx1"/>
                </a:solidFill>
                <a:latin typeface="Arial" charset="0"/>
                <a:ea typeface="Arial" charset="0"/>
                <a:cs typeface="Arial" charset="0"/>
              </a:defRPr>
            </a:lvl8pPr>
            <a:lvl9pPr eaLnBrk="0" fontAlgn="base" hangingPunct="0">
              <a:spcAft>
                <a:spcPct val="0"/>
              </a:spcAft>
              <a:buFont typeface="Arial" charset="0"/>
              <a:buChar char="»"/>
              <a:defRPr sz="1000">
                <a:solidFill>
                  <a:schemeClr val="tx1"/>
                </a:solidFill>
                <a:latin typeface="Arial" charset="0"/>
                <a:ea typeface="Arial" charset="0"/>
                <a:cs typeface="Arial" charset="0"/>
              </a:defRPr>
            </a:lvl9pPr>
          </a:lstStyle>
          <a:p>
            <a:r>
              <a:rPr lang="en-GB" sz="4800">
                <a:latin typeface="Calibri" charset="0"/>
              </a:rPr>
              <a:t>The role of the College…</a:t>
            </a:r>
          </a:p>
        </p:txBody>
      </p:sp>
    </p:spTree>
    <p:extLst>
      <p:ext uri="{BB962C8B-B14F-4D97-AF65-F5344CB8AC3E}">
        <p14:creationId xmlns:p14="http://schemas.microsoft.com/office/powerpoint/2010/main" val="3290795122"/>
      </p:ext>
    </p:extLst>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6"/>
          <p:cNvPicPr>
            <a:picLocks noChangeAspect="1"/>
          </p:cNvPicPr>
          <p:nvPr/>
        </p:nvPicPr>
        <p:blipFill>
          <a:blip r:embed="rId3">
            <a:extLst>
              <a:ext uri="{28A0092B-C50C-407E-A947-70E740481C1C}">
                <a14:useLocalDpi xmlns:a14="http://schemas.microsoft.com/office/drawing/2010/main" val="0"/>
              </a:ext>
            </a:extLst>
          </a:blip>
          <a:srcRect l="32191" t="10846" r="33194" b="6253"/>
          <a:stretch>
            <a:fillRect/>
          </a:stretch>
        </p:blipFill>
        <p:spPr bwMode="auto">
          <a:xfrm>
            <a:off x="107504" y="620688"/>
            <a:ext cx="4589463" cy="618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1" name="Picture 7"/>
          <p:cNvPicPr>
            <a:picLocks noChangeAspect="1"/>
          </p:cNvPicPr>
          <p:nvPr/>
        </p:nvPicPr>
        <p:blipFill>
          <a:blip r:embed="rId4">
            <a:extLst>
              <a:ext uri="{28A0092B-C50C-407E-A947-70E740481C1C}">
                <a14:useLocalDpi xmlns:a14="http://schemas.microsoft.com/office/drawing/2010/main" val="0"/>
              </a:ext>
            </a:extLst>
          </a:blip>
          <a:srcRect l="33037" t="11511" r="33299" b="4353"/>
          <a:stretch>
            <a:fillRect/>
          </a:stretch>
        </p:blipFill>
        <p:spPr bwMode="auto">
          <a:xfrm>
            <a:off x="4644008" y="609129"/>
            <a:ext cx="4424363" cy="621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Title 1"/>
          <p:cNvSpPr>
            <a:spLocks noGrp="1"/>
          </p:cNvSpPr>
          <p:nvPr>
            <p:ph type="title"/>
          </p:nvPr>
        </p:nvSpPr>
        <p:spPr>
          <a:xfrm>
            <a:off x="242888" y="0"/>
            <a:ext cx="8953500" cy="674688"/>
          </a:xfrm>
          <a:solidFill>
            <a:schemeClr val="bg1"/>
          </a:solidFill>
        </p:spPr>
        <p:txBody>
          <a:bodyPr/>
          <a:lstStyle/>
          <a:p>
            <a:r>
              <a:rPr lang="en-GB" sz="2800" dirty="0">
                <a:solidFill>
                  <a:srgbClr val="0F0046"/>
                </a:solidFill>
                <a:latin typeface="Verdana" charset="0"/>
                <a:cs typeface="Arial" charset="0"/>
              </a:rPr>
              <a:t>Best available </a:t>
            </a:r>
            <a:r>
              <a:rPr lang="en-GB" sz="2800" u="sng" dirty="0">
                <a:solidFill>
                  <a:srgbClr val="0F0046"/>
                </a:solidFill>
                <a:latin typeface="Verdana" charset="0"/>
                <a:cs typeface="Arial" charset="0"/>
              </a:rPr>
              <a:t>what works</a:t>
            </a:r>
            <a:r>
              <a:rPr lang="en-GB" sz="2800" dirty="0">
                <a:solidFill>
                  <a:srgbClr val="0F0046"/>
                </a:solidFill>
                <a:latin typeface="Verdana" charset="0"/>
                <a:cs typeface="Arial" charset="0"/>
              </a:rPr>
              <a:t> evidence</a:t>
            </a:r>
          </a:p>
        </p:txBody>
      </p:sp>
    </p:spTree>
    <p:extLst>
      <p:ext uri="{BB962C8B-B14F-4D97-AF65-F5344CB8AC3E}">
        <p14:creationId xmlns:p14="http://schemas.microsoft.com/office/powerpoint/2010/main" val="284336762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3068960"/>
            <a:ext cx="8964488" cy="2592288"/>
          </a:xfrm>
        </p:spPr>
        <p:txBody>
          <a:bodyPr/>
          <a:lstStyle/>
          <a:p>
            <a:r>
              <a:rPr lang="en-US" dirty="0" smtClean="0"/>
              <a:t>West Mercia Police </a:t>
            </a:r>
            <a:br>
              <a:rPr lang="en-US" dirty="0" smtClean="0"/>
            </a:br>
            <a:r>
              <a:rPr lang="en-US" dirty="0"/>
              <a:t>A</a:t>
            </a:r>
            <a:r>
              <a:rPr lang="en-US" dirty="0" smtClean="0"/>
              <a:t>cquisitive </a:t>
            </a:r>
            <a:r>
              <a:rPr lang="en-US" dirty="0"/>
              <a:t>C</a:t>
            </a:r>
            <a:r>
              <a:rPr lang="en-US" dirty="0" smtClean="0"/>
              <a:t>rime </a:t>
            </a:r>
            <a:r>
              <a:rPr lang="en-US" dirty="0"/>
              <a:t>P</a:t>
            </a:r>
            <a:r>
              <a:rPr lang="en-US" dirty="0" smtClean="0"/>
              <a:t>roject</a:t>
            </a:r>
            <a:br>
              <a:rPr lang="en-US" dirty="0" smtClean="0"/>
            </a:br>
            <a:r>
              <a:rPr lang="en-US" sz="2800" dirty="0"/>
              <a:t>S</a:t>
            </a:r>
            <a:r>
              <a:rPr lang="en-GB" sz="2800" dirty="0" err="1" smtClean="0">
                <a:solidFill>
                  <a:schemeClr val="tx1"/>
                </a:solidFill>
              </a:rPr>
              <a:t>eeking</a:t>
            </a:r>
            <a:r>
              <a:rPr lang="en-GB" sz="2800" dirty="0" smtClean="0">
                <a:solidFill>
                  <a:schemeClr val="tx1"/>
                </a:solidFill>
              </a:rPr>
              <a:t> </a:t>
            </a:r>
            <a:r>
              <a:rPr lang="en-GB" sz="2800" dirty="0">
                <a:solidFill>
                  <a:schemeClr val="tx1"/>
                </a:solidFill>
              </a:rPr>
              <a:t>an evidence base to identify &amp;</a:t>
            </a:r>
            <a:r>
              <a:rPr lang="en-GB" sz="2800" dirty="0" smtClean="0">
                <a:solidFill>
                  <a:schemeClr val="tx1"/>
                </a:solidFill>
              </a:rPr>
              <a:t> continuously </a:t>
            </a:r>
            <a:r>
              <a:rPr lang="en-GB" sz="2800" dirty="0">
                <a:solidFill>
                  <a:schemeClr val="tx1"/>
                </a:solidFill>
              </a:rPr>
              <a:t>improve best practice</a:t>
            </a:r>
            <a:r>
              <a:rPr lang="en-GB" sz="2800" dirty="0">
                <a:solidFill>
                  <a:schemeClr val="accent2"/>
                </a:solidFill>
              </a:rPr>
              <a:t/>
            </a:r>
            <a:br>
              <a:rPr lang="en-GB" sz="2800" dirty="0">
                <a:solidFill>
                  <a:schemeClr val="accent2"/>
                </a:solidFill>
              </a:rPr>
            </a:br>
            <a:endParaRPr lang="en-US" sz="2800" dirty="0"/>
          </a:p>
        </p:txBody>
      </p:sp>
      <p:sp>
        <p:nvSpPr>
          <p:cNvPr id="3" name="Subtitle 2"/>
          <p:cNvSpPr>
            <a:spLocks noGrp="1"/>
          </p:cNvSpPr>
          <p:nvPr>
            <p:ph type="subTitle" idx="1"/>
          </p:nvPr>
        </p:nvSpPr>
        <p:spPr>
          <a:xfrm>
            <a:off x="259432" y="5445224"/>
            <a:ext cx="7408912" cy="1080120"/>
          </a:xfrm>
        </p:spPr>
        <p:txBody>
          <a:bodyPr/>
          <a:lstStyle/>
          <a:p>
            <a:r>
              <a:rPr lang="en-US" sz="2800" b="1" dirty="0" smtClean="0"/>
              <a:t>Project Lead: Superintendent </a:t>
            </a:r>
            <a:r>
              <a:rPr lang="en-US" sz="2800" b="1" dirty="0"/>
              <a:t>Tom Harding</a:t>
            </a:r>
          </a:p>
          <a:p>
            <a:r>
              <a:rPr lang="en-US" sz="2800" dirty="0"/>
              <a:t>West Mercia &amp; Warwickshire Police</a:t>
            </a:r>
          </a:p>
        </p:txBody>
      </p:sp>
      <p:pic>
        <p:nvPicPr>
          <p:cNvPr id="4" name="Picture 2" descr="WDBC Logo ORIGINAL C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0"/>
            <a:ext cx="3743325" cy="3173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1151823140"/>
      </p:ext>
    </p:extLst>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idx="4294967295"/>
          </p:nvPr>
        </p:nvSpPr>
        <p:spPr>
          <a:xfrm>
            <a:off x="683568" y="908720"/>
            <a:ext cx="7570788" cy="541337"/>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lstStyle/>
          <a:p>
            <a:pPr algn="ctr" eaLnBrk="1" hangingPunct="1"/>
            <a:r>
              <a:rPr lang="en-GB" sz="2800" b="1" dirty="0">
                <a:solidFill>
                  <a:srgbClr val="002060"/>
                </a:solidFill>
                <a:latin typeface="Arial" charset="0"/>
                <a:cs typeface="Arial" charset="0"/>
              </a:rPr>
              <a:t>Police Knowledge Fund</a:t>
            </a:r>
          </a:p>
        </p:txBody>
      </p:sp>
      <p:sp>
        <p:nvSpPr>
          <p:cNvPr id="45059" name="Rectangle 3"/>
          <p:cNvSpPr>
            <a:spLocks noGrp="1" noChangeArrowheads="1"/>
          </p:cNvSpPr>
          <p:nvPr>
            <p:ph type="body" idx="4294967295"/>
          </p:nvPr>
        </p:nvSpPr>
        <p:spPr>
          <a:xfrm>
            <a:off x="969963" y="1654175"/>
            <a:ext cx="8029575" cy="4943177"/>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lstStyle/>
          <a:p>
            <a:pPr eaLnBrk="1" hangingPunct="1"/>
            <a:endParaRPr lang="en-GB" sz="800">
              <a:latin typeface="Arial" charset="0"/>
              <a:cs typeface="Arial" charset="0"/>
            </a:endParaRPr>
          </a:p>
          <a:p>
            <a:pPr eaLnBrk="1" hangingPunct="1"/>
            <a:endParaRPr lang="en-GB" sz="2400">
              <a:latin typeface="Arial" charset="0"/>
              <a:cs typeface="Arial" charset="0"/>
            </a:endParaRPr>
          </a:p>
          <a:p>
            <a:pPr eaLnBrk="1" hangingPunct="1"/>
            <a:endParaRPr lang="en-GB" sz="2400">
              <a:latin typeface="Arial" charset="0"/>
              <a:cs typeface="Arial" charset="0"/>
            </a:endParaRPr>
          </a:p>
        </p:txBody>
      </p:sp>
      <p:sp>
        <p:nvSpPr>
          <p:cNvPr id="45060" name="Rectangle 6"/>
          <p:cNvSpPr>
            <a:spLocks noChangeArrowheads="1"/>
          </p:cNvSpPr>
          <p:nvPr/>
        </p:nvSpPr>
        <p:spPr bwMode="auto">
          <a:xfrm>
            <a:off x="4932040" y="5805264"/>
            <a:ext cx="3713163" cy="274637"/>
          </a:xfrm>
          <a:prstGeom prst="rect">
            <a:avLst/>
          </a:prstGeom>
          <a:noFill/>
          <a:ln>
            <a:noFill/>
          </a:ln>
          <a:effectLst/>
          <a:extLst>
            <a:ext uri="{909E8E84-426E-40dd-AFC4-6F175D3DCCD1}">
              <a14:hiddenFill xmlns:a14="http://schemas.microsoft.com/office/drawing/2010/main">
                <a:solidFill>
                  <a:srgbClr val="CCCBDB"/>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30000"/>
              </a:spcBef>
            </a:pPr>
            <a:r>
              <a:rPr lang="en-GB" sz="1200" dirty="0">
                <a:solidFill>
                  <a:srgbClr val="282560"/>
                </a:solidFill>
                <a:latin typeface="Verdana" charset="0"/>
                <a:ea typeface="MS PGothic" charset="0"/>
                <a:cs typeface="MS PGothic" charset="0"/>
              </a:rPr>
              <a:t>http://</a:t>
            </a:r>
            <a:r>
              <a:rPr lang="en-GB" sz="1200" dirty="0" err="1">
                <a:solidFill>
                  <a:srgbClr val="282560"/>
                </a:solidFill>
                <a:latin typeface="Verdana" charset="0"/>
                <a:ea typeface="MS PGothic" charset="0"/>
                <a:cs typeface="MS PGothic" charset="0"/>
              </a:rPr>
              <a:t>www.college.police.uk</a:t>
            </a:r>
            <a:r>
              <a:rPr lang="en-GB" sz="1200" dirty="0">
                <a:solidFill>
                  <a:srgbClr val="282560"/>
                </a:solidFill>
                <a:latin typeface="Verdana" charset="0"/>
                <a:ea typeface="MS PGothic" charset="0"/>
                <a:cs typeface="MS PGothic" charset="0"/>
              </a:rPr>
              <a:t>/en/20878.htm</a:t>
            </a:r>
          </a:p>
        </p:txBody>
      </p:sp>
      <p:graphicFrame>
        <p:nvGraphicFramePr>
          <p:cNvPr id="2" name="Diagram 1"/>
          <p:cNvGraphicFramePr/>
          <p:nvPr/>
        </p:nvGraphicFramePr>
        <p:xfrm>
          <a:off x="552057" y="2594647"/>
          <a:ext cx="7927298" cy="35144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5062" name="TextBox 2"/>
          <p:cNvSpPr txBox="1">
            <a:spLocks noChangeArrowheads="1"/>
          </p:cNvSpPr>
          <p:nvPr/>
        </p:nvSpPr>
        <p:spPr bwMode="auto">
          <a:xfrm>
            <a:off x="852488" y="3089275"/>
            <a:ext cx="3413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charset="0"/>
                <a:ea typeface="ＭＳ Ｐゴシック" charset="0"/>
                <a:cs typeface="Arial" charset="0"/>
              </a:defRPr>
            </a:lvl1pPr>
            <a:lvl2pPr>
              <a:defRPr sz="1600">
                <a:solidFill>
                  <a:schemeClr val="tx1"/>
                </a:solidFill>
                <a:latin typeface="Arial" charset="0"/>
                <a:ea typeface="Arial" charset="0"/>
                <a:cs typeface="Arial" charset="0"/>
              </a:defRPr>
            </a:lvl2pPr>
            <a:lvl3pPr>
              <a:defRPr sz="1400">
                <a:solidFill>
                  <a:schemeClr val="tx1"/>
                </a:solidFill>
                <a:latin typeface="Arial" charset="0"/>
                <a:ea typeface="Arial" charset="0"/>
                <a:cs typeface="Arial" charset="0"/>
              </a:defRPr>
            </a:lvl3pPr>
            <a:lvl4pPr>
              <a:defRPr sz="1200">
                <a:solidFill>
                  <a:schemeClr val="tx1"/>
                </a:solidFill>
                <a:latin typeface="Arial" charset="0"/>
                <a:ea typeface="Arial" charset="0"/>
                <a:cs typeface="Arial" charset="0"/>
              </a:defRPr>
            </a:lvl4pPr>
            <a:lvl5pPr>
              <a:defRPr sz="1000">
                <a:solidFill>
                  <a:schemeClr val="tx1"/>
                </a:solidFill>
                <a:latin typeface="Arial" charset="0"/>
                <a:ea typeface="Arial" charset="0"/>
                <a:cs typeface="Arial" charset="0"/>
              </a:defRPr>
            </a:lvl5pPr>
            <a:lvl6pPr eaLnBrk="0" fontAlgn="base" hangingPunct="0">
              <a:spcAft>
                <a:spcPct val="0"/>
              </a:spcAft>
              <a:buFont typeface="Arial" charset="0"/>
              <a:buChar char="»"/>
              <a:defRPr sz="1000">
                <a:solidFill>
                  <a:schemeClr val="tx1"/>
                </a:solidFill>
                <a:latin typeface="Arial" charset="0"/>
                <a:ea typeface="Arial" charset="0"/>
                <a:cs typeface="Arial" charset="0"/>
              </a:defRPr>
            </a:lvl6pPr>
            <a:lvl7pPr eaLnBrk="0" fontAlgn="base" hangingPunct="0">
              <a:spcAft>
                <a:spcPct val="0"/>
              </a:spcAft>
              <a:buFont typeface="Arial" charset="0"/>
              <a:buChar char="»"/>
              <a:defRPr sz="1000">
                <a:solidFill>
                  <a:schemeClr val="tx1"/>
                </a:solidFill>
                <a:latin typeface="Arial" charset="0"/>
                <a:ea typeface="Arial" charset="0"/>
                <a:cs typeface="Arial" charset="0"/>
              </a:defRPr>
            </a:lvl7pPr>
            <a:lvl8pPr eaLnBrk="0" fontAlgn="base" hangingPunct="0">
              <a:spcAft>
                <a:spcPct val="0"/>
              </a:spcAft>
              <a:buFont typeface="Arial" charset="0"/>
              <a:buChar char="»"/>
              <a:defRPr sz="1000">
                <a:solidFill>
                  <a:schemeClr val="tx1"/>
                </a:solidFill>
                <a:latin typeface="Arial" charset="0"/>
                <a:ea typeface="Arial" charset="0"/>
                <a:cs typeface="Arial" charset="0"/>
              </a:defRPr>
            </a:lvl8pPr>
            <a:lvl9pPr eaLnBrk="0" fontAlgn="base" hangingPunct="0">
              <a:spcAft>
                <a:spcPct val="0"/>
              </a:spcAft>
              <a:buFont typeface="Arial" charset="0"/>
              <a:buChar char="»"/>
              <a:defRPr sz="1000">
                <a:solidFill>
                  <a:schemeClr val="tx1"/>
                </a:solidFill>
                <a:latin typeface="Arial" charset="0"/>
                <a:ea typeface="Arial" charset="0"/>
                <a:cs typeface="Arial" charset="0"/>
              </a:defRPr>
            </a:lvl9pPr>
          </a:lstStyle>
          <a:p>
            <a:r>
              <a:rPr lang="en-GB" sz="2400" b="1">
                <a:latin typeface="Calibri" charset="0"/>
              </a:rPr>
              <a:t>1</a:t>
            </a:r>
          </a:p>
        </p:txBody>
      </p:sp>
      <p:sp>
        <p:nvSpPr>
          <p:cNvPr id="45063" name="TextBox 3"/>
          <p:cNvSpPr txBox="1">
            <a:spLocks noChangeArrowheads="1"/>
          </p:cNvSpPr>
          <p:nvPr/>
        </p:nvSpPr>
        <p:spPr bwMode="auto">
          <a:xfrm>
            <a:off x="1109663" y="4137025"/>
            <a:ext cx="55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charset="0"/>
                <a:ea typeface="ＭＳ Ｐゴシック" charset="0"/>
                <a:cs typeface="Arial" charset="0"/>
              </a:defRPr>
            </a:lvl1pPr>
            <a:lvl2pPr>
              <a:defRPr sz="1600">
                <a:solidFill>
                  <a:schemeClr val="tx1"/>
                </a:solidFill>
                <a:latin typeface="Arial" charset="0"/>
                <a:ea typeface="Arial" charset="0"/>
                <a:cs typeface="Arial" charset="0"/>
              </a:defRPr>
            </a:lvl2pPr>
            <a:lvl3pPr>
              <a:defRPr sz="1400">
                <a:solidFill>
                  <a:schemeClr val="tx1"/>
                </a:solidFill>
                <a:latin typeface="Arial" charset="0"/>
                <a:ea typeface="Arial" charset="0"/>
                <a:cs typeface="Arial" charset="0"/>
              </a:defRPr>
            </a:lvl3pPr>
            <a:lvl4pPr>
              <a:defRPr sz="1200">
                <a:solidFill>
                  <a:schemeClr val="tx1"/>
                </a:solidFill>
                <a:latin typeface="Arial" charset="0"/>
                <a:ea typeface="Arial" charset="0"/>
                <a:cs typeface="Arial" charset="0"/>
              </a:defRPr>
            </a:lvl4pPr>
            <a:lvl5pPr>
              <a:defRPr sz="1000">
                <a:solidFill>
                  <a:schemeClr val="tx1"/>
                </a:solidFill>
                <a:latin typeface="Arial" charset="0"/>
                <a:ea typeface="Arial" charset="0"/>
                <a:cs typeface="Arial" charset="0"/>
              </a:defRPr>
            </a:lvl5pPr>
            <a:lvl6pPr eaLnBrk="0" fontAlgn="base" hangingPunct="0">
              <a:spcAft>
                <a:spcPct val="0"/>
              </a:spcAft>
              <a:buFont typeface="Arial" charset="0"/>
              <a:buChar char="»"/>
              <a:defRPr sz="1000">
                <a:solidFill>
                  <a:schemeClr val="tx1"/>
                </a:solidFill>
                <a:latin typeface="Arial" charset="0"/>
                <a:ea typeface="Arial" charset="0"/>
                <a:cs typeface="Arial" charset="0"/>
              </a:defRPr>
            </a:lvl6pPr>
            <a:lvl7pPr eaLnBrk="0" fontAlgn="base" hangingPunct="0">
              <a:spcAft>
                <a:spcPct val="0"/>
              </a:spcAft>
              <a:buFont typeface="Arial" charset="0"/>
              <a:buChar char="»"/>
              <a:defRPr sz="1000">
                <a:solidFill>
                  <a:schemeClr val="tx1"/>
                </a:solidFill>
                <a:latin typeface="Arial" charset="0"/>
                <a:ea typeface="Arial" charset="0"/>
                <a:cs typeface="Arial" charset="0"/>
              </a:defRPr>
            </a:lvl7pPr>
            <a:lvl8pPr eaLnBrk="0" fontAlgn="base" hangingPunct="0">
              <a:spcAft>
                <a:spcPct val="0"/>
              </a:spcAft>
              <a:buFont typeface="Arial" charset="0"/>
              <a:buChar char="»"/>
              <a:defRPr sz="1000">
                <a:solidFill>
                  <a:schemeClr val="tx1"/>
                </a:solidFill>
                <a:latin typeface="Arial" charset="0"/>
                <a:ea typeface="Arial" charset="0"/>
                <a:cs typeface="Arial" charset="0"/>
              </a:defRPr>
            </a:lvl8pPr>
            <a:lvl9pPr eaLnBrk="0" fontAlgn="base" hangingPunct="0">
              <a:spcAft>
                <a:spcPct val="0"/>
              </a:spcAft>
              <a:buFont typeface="Arial" charset="0"/>
              <a:buChar char="»"/>
              <a:defRPr sz="1000">
                <a:solidFill>
                  <a:schemeClr val="tx1"/>
                </a:solidFill>
                <a:latin typeface="Arial" charset="0"/>
                <a:ea typeface="Arial" charset="0"/>
                <a:cs typeface="Arial" charset="0"/>
              </a:defRPr>
            </a:lvl9pPr>
          </a:lstStyle>
          <a:p>
            <a:r>
              <a:rPr lang="en-GB" sz="2400" b="1">
                <a:latin typeface="Calibri" charset="0"/>
              </a:rPr>
              <a:t>2</a:t>
            </a:r>
          </a:p>
        </p:txBody>
      </p:sp>
      <p:sp>
        <p:nvSpPr>
          <p:cNvPr id="45064" name="TextBox 4"/>
          <p:cNvSpPr txBox="1">
            <a:spLocks noChangeArrowheads="1"/>
          </p:cNvSpPr>
          <p:nvPr/>
        </p:nvSpPr>
        <p:spPr bwMode="auto">
          <a:xfrm>
            <a:off x="908050" y="5184775"/>
            <a:ext cx="45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charset="0"/>
                <a:ea typeface="ＭＳ Ｐゴシック" charset="0"/>
                <a:cs typeface="Arial" charset="0"/>
              </a:defRPr>
            </a:lvl1pPr>
            <a:lvl2pPr>
              <a:defRPr sz="1600">
                <a:solidFill>
                  <a:schemeClr val="tx1"/>
                </a:solidFill>
                <a:latin typeface="Arial" charset="0"/>
                <a:ea typeface="Arial" charset="0"/>
                <a:cs typeface="Arial" charset="0"/>
              </a:defRPr>
            </a:lvl2pPr>
            <a:lvl3pPr>
              <a:defRPr sz="1400">
                <a:solidFill>
                  <a:schemeClr val="tx1"/>
                </a:solidFill>
                <a:latin typeface="Arial" charset="0"/>
                <a:ea typeface="Arial" charset="0"/>
                <a:cs typeface="Arial" charset="0"/>
              </a:defRPr>
            </a:lvl3pPr>
            <a:lvl4pPr>
              <a:defRPr sz="1200">
                <a:solidFill>
                  <a:schemeClr val="tx1"/>
                </a:solidFill>
                <a:latin typeface="Arial" charset="0"/>
                <a:ea typeface="Arial" charset="0"/>
                <a:cs typeface="Arial" charset="0"/>
              </a:defRPr>
            </a:lvl4pPr>
            <a:lvl5pPr>
              <a:defRPr sz="1000">
                <a:solidFill>
                  <a:schemeClr val="tx1"/>
                </a:solidFill>
                <a:latin typeface="Arial" charset="0"/>
                <a:ea typeface="Arial" charset="0"/>
                <a:cs typeface="Arial" charset="0"/>
              </a:defRPr>
            </a:lvl5pPr>
            <a:lvl6pPr eaLnBrk="0" fontAlgn="base" hangingPunct="0">
              <a:spcAft>
                <a:spcPct val="0"/>
              </a:spcAft>
              <a:buFont typeface="Arial" charset="0"/>
              <a:buChar char="»"/>
              <a:defRPr sz="1000">
                <a:solidFill>
                  <a:schemeClr val="tx1"/>
                </a:solidFill>
                <a:latin typeface="Arial" charset="0"/>
                <a:ea typeface="Arial" charset="0"/>
                <a:cs typeface="Arial" charset="0"/>
              </a:defRPr>
            </a:lvl6pPr>
            <a:lvl7pPr eaLnBrk="0" fontAlgn="base" hangingPunct="0">
              <a:spcAft>
                <a:spcPct val="0"/>
              </a:spcAft>
              <a:buFont typeface="Arial" charset="0"/>
              <a:buChar char="»"/>
              <a:defRPr sz="1000">
                <a:solidFill>
                  <a:schemeClr val="tx1"/>
                </a:solidFill>
                <a:latin typeface="Arial" charset="0"/>
                <a:ea typeface="Arial" charset="0"/>
                <a:cs typeface="Arial" charset="0"/>
              </a:defRPr>
            </a:lvl7pPr>
            <a:lvl8pPr eaLnBrk="0" fontAlgn="base" hangingPunct="0">
              <a:spcAft>
                <a:spcPct val="0"/>
              </a:spcAft>
              <a:buFont typeface="Arial" charset="0"/>
              <a:buChar char="»"/>
              <a:defRPr sz="1000">
                <a:solidFill>
                  <a:schemeClr val="tx1"/>
                </a:solidFill>
                <a:latin typeface="Arial" charset="0"/>
                <a:ea typeface="Arial" charset="0"/>
                <a:cs typeface="Arial" charset="0"/>
              </a:defRPr>
            </a:lvl8pPr>
            <a:lvl9pPr eaLnBrk="0" fontAlgn="base" hangingPunct="0">
              <a:spcAft>
                <a:spcPct val="0"/>
              </a:spcAft>
              <a:buFont typeface="Arial" charset="0"/>
              <a:buChar char="»"/>
              <a:defRPr sz="1000">
                <a:solidFill>
                  <a:schemeClr val="tx1"/>
                </a:solidFill>
                <a:latin typeface="Arial" charset="0"/>
                <a:ea typeface="Arial" charset="0"/>
                <a:cs typeface="Arial" charset="0"/>
              </a:defRPr>
            </a:lvl9pPr>
          </a:lstStyle>
          <a:p>
            <a:r>
              <a:rPr lang="en-GB" sz="2400" b="1">
                <a:latin typeface="Calibri" charset="0"/>
              </a:rPr>
              <a:t>3</a:t>
            </a:r>
          </a:p>
        </p:txBody>
      </p:sp>
      <p:sp>
        <p:nvSpPr>
          <p:cNvPr id="45065" name="TextBox 5"/>
          <p:cNvSpPr txBox="1">
            <a:spLocks noChangeArrowheads="1"/>
          </p:cNvSpPr>
          <p:nvPr/>
        </p:nvSpPr>
        <p:spPr bwMode="auto">
          <a:xfrm>
            <a:off x="323528" y="1556792"/>
            <a:ext cx="87090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charset="0"/>
                <a:ea typeface="ＭＳ Ｐゴシック" charset="0"/>
                <a:cs typeface="Arial" charset="0"/>
              </a:defRPr>
            </a:lvl1pPr>
            <a:lvl2pPr>
              <a:defRPr sz="1600">
                <a:solidFill>
                  <a:schemeClr val="tx1"/>
                </a:solidFill>
                <a:latin typeface="Arial" charset="0"/>
                <a:ea typeface="Arial" charset="0"/>
                <a:cs typeface="Arial" charset="0"/>
              </a:defRPr>
            </a:lvl2pPr>
            <a:lvl3pPr>
              <a:defRPr sz="1400">
                <a:solidFill>
                  <a:schemeClr val="tx1"/>
                </a:solidFill>
                <a:latin typeface="Arial" charset="0"/>
                <a:ea typeface="Arial" charset="0"/>
                <a:cs typeface="Arial" charset="0"/>
              </a:defRPr>
            </a:lvl3pPr>
            <a:lvl4pPr>
              <a:defRPr sz="1200">
                <a:solidFill>
                  <a:schemeClr val="tx1"/>
                </a:solidFill>
                <a:latin typeface="Arial" charset="0"/>
                <a:ea typeface="Arial" charset="0"/>
                <a:cs typeface="Arial" charset="0"/>
              </a:defRPr>
            </a:lvl4pPr>
            <a:lvl5pPr>
              <a:defRPr sz="1000">
                <a:solidFill>
                  <a:schemeClr val="tx1"/>
                </a:solidFill>
                <a:latin typeface="Arial" charset="0"/>
                <a:ea typeface="Arial" charset="0"/>
                <a:cs typeface="Arial" charset="0"/>
              </a:defRPr>
            </a:lvl5pPr>
            <a:lvl6pPr eaLnBrk="0" fontAlgn="base" hangingPunct="0">
              <a:spcAft>
                <a:spcPct val="0"/>
              </a:spcAft>
              <a:buFont typeface="Arial" charset="0"/>
              <a:buChar char="»"/>
              <a:defRPr sz="1000">
                <a:solidFill>
                  <a:schemeClr val="tx1"/>
                </a:solidFill>
                <a:latin typeface="Arial" charset="0"/>
                <a:ea typeface="Arial" charset="0"/>
                <a:cs typeface="Arial" charset="0"/>
              </a:defRPr>
            </a:lvl6pPr>
            <a:lvl7pPr eaLnBrk="0" fontAlgn="base" hangingPunct="0">
              <a:spcAft>
                <a:spcPct val="0"/>
              </a:spcAft>
              <a:buFont typeface="Arial" charset="0"/>
              <a:buChar char="»"/>
              <a:defRPr sz="1000">
                <a:solidFill>
                  <a:schemeClr val="tx1"/>
                </a:solidFill>
                <a:latin typeface="Arial" charset="0"/>
                <a:ea typeface="Arial" charset="0"/>
                <a:cs typeface="Arial" charset="0"/>
              </a:defRPr>
            </a:lvl7pPr>
            <a:lvl8pPr eaLnBrk="0" fontAlgn="base" hangingPunct="0">
              <a:spcAft>
                <a:spcPct val="0"/>
              </a:spcAft>
              <a:buFont typeface="Arial" charset="0"/>
              <a:buChar char="»"/>
              <a:defRPr sz="1000">
                <a:solidFill>
                  <a:schemeClr val="tx1"/>
                </a:solidFill>
                <a:latin typeface="Arial" charset="0"/>
                <a:ea typeface="Arial" charset="0"/>
                <a:cs typeface="Arial" charset="0"/>
              </a:defRPr>
            </a:lvl8pPr>
            <a:lvl9pPr eaLnBrk="0" fontAlgn="base" hangingPunct="0">
              <a:spcAft>
                <a:spcPct val="0"/>
              </a:spcAft>
              <a:buFont typeface="Arial" charset="0"/>
              <a:buChar char="»"/>
              <a:defRPr sz="1000">
                <a:solidFill>
                  <a:schemeClr val="tx1"/>
                </a:solidFill>
                <a:latin typeface="Arial" charset="0"/>
                <a:ea typeface="Arial" charset="0"/>
                <a:cs typeface="Arial" charset="0"/>
              </a:defRPr>
            </a:lvl9pPr>
          </a:lstStyle>
          <a:p>
            <a:r>
              <a:rPr lang="en-GB" sz="2400" b="1" dirty="0">
                <a:latin typeface="Calibri" charset="0"/>
              </a:rPr>
              <a:t>To support the development of sustainable education &amp; research collaborations between police forces &amp; academic institutions.  </a:t>
            </a:r>
          </a:p>
        </p:txBody>
      </p:sp>
      <p:sp>
        <p:nvSpPr>
          <p:cNvPr id="45066" name="Rectangle 2"/>
          <p:cNvSpPr>
            <a:spLocks noChangeArrowheads="1"/>
          </p:cNvSpPr>
          <p:nvPr/>
        </p:nvSpPr>
        <p:spPr bwMode="auto">
          <a:xfrm>
            <a:off x="2025650" y="277813"/>
            <a:ext cx="60912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2800" dirty="0">
                <a:solidFill>
                  <a:srgbClr val="0F0046"/>
                </a:solidFill>
                <a:latin typeface="Verdana" charset="0"/>
                <a:cs typeface="Arial" charset="0"/>
              </a:rPr>
              <a:t>Building Partnerships through…. </a:t>
            </a:r>
          </a:p>
        </p:txBody>
      </p:sp>
    </p:spTree>
    <p:extLst>
      <p:ext uri="{BB962C8B-B14F-4D97-AF65-F5344CB8AC3E}">
        <p14:creationId xmlns:p14="http://schemas.microsoft.com/office/powerpoint/2010/main" val="2565538198"/>
      </p:ext>
    </p:extLst>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GB">
                <a:latin typeface="Arial" charset="0"/>
                <a:cs typeface="Arial" charset="0"/>
              </a:rPr>
              <a:t>How? Part 2</a:t>
            </a:r>
          </a:p>
        </p:txBody>
      </p:sp>
      <p:sp>
        <p:nvSpPr>
          <p:cNvPr id="3" name="Content Placeholder 2"/>
          <p:cNvSpPr>
            <a:spLocks noGrp="1"/>
          </p:cNvSpPr>
          <p:nvPr>
            <p:ph idx="1"/>
          </p:nvPr>
        </p:nvSpPr>
        <p:spPr>
          <a:xfrm>
            <a:off x="360363" y="1268761"/>
            <a:ext cx="8394700" cy="4536504"/>
          </a:xfrm>
        </p:spPr>
        <p:txBody>
          <a:bodyPr/>
          <a:lstStyle/>
          <a:p>
            <a:pPr marL="0" indent="0">
              <a:buNone/>
            </a:pPr>
            <a:r>
              <a:rPr lang="en-GB" sz="2400" dirty="0">
                <a:latin typeface="Arial" charset="0"/>
                <a:cs typeface="Arial" charset="0"/>
              </a:rPr>
              <a:t>Considerations</a:t>
            </a:r>
            <a:r>
              <a:rPr lang="en-GB" sz="2400" dirty="0" smtClean="0">
                <a:latin typeface="Arial" charset="0"/>
                <a:cs typeface="Arial" charset="0"/>
              </a:rPr>
              <a:t>:</a:t>
            </a:r>
            <a:endParaRPr lang="en-GB" sz="2400" dirty="0">
              <a:latin typeface="Arial" charset="0"/>
              <a:cs typeface="Arial" charset="0"/>
            </a:endParaRPr>
          </a:p>
          <a:p>
            <a:r>
              <a:rPr lang="en-GB" sz="2400" dirty="0">
                <a:latin typeface="Arial" charset="0"/>
                <a:cs typeface="Arial" charset="0"/>
              </a:rPr>
              <a:t>Behavioural Crime Prevention: Using Nudges, Tugs &amp; Teachable Moments In Crime Prevention Communications (Universities</a:t>
            </a:r>
            <a:r>
              <a:rPr lang="ja-JP" altLang="en-GB" sz="2400" dirty="0">
                <a:latin typeface="Arial" charset="0"/>
                <a:cs typeface="Arial" charset="0"/>
              </a:rPr>
              <a:t>’</a:t>
            </a:r>
            <a:r>
              <a:rPr lang="en-GB" sz="2400" dirty="0">
                <a:latin typeface="Arial" charset="0"/>
                <a:cs typeface="Arial" charset="0"/>
              </a:rPr>
              <a:t> Police Science Institute) </a:t>
            </a:r>
          </a:p>
          <a:p>
            <a:endParaRPr lang="en-GB" sz="2400" dirty="0">
              <a:latin typeface="Arial" charset="0"/>
              <a:cs typeface="Arial" charset="0"/>
            </a:endParaRPr>
          </a:p>
          <a:p>
            <a:r>
              <a:rPr lang="en-GB" sz="2400" dirty="0">
                <a:latin typeface="Arial" charset="0"/>
                <a:cs typeface="Arial" charset="0"/>
              </a:rPr>
              <a:t>Aka – the </a:t>
            </a:r>
            <a:r>
              <a:rPr lang="en-GB" sz="2400" dirty="0" err="1">
                <a:latin typeface="Arial" charset="0"/>
                <a:cs typeface="Arial" charset="0"/>
              </a:rPr>
              <a:t>Copcat</a:t>
            </a:r>
            <a:r>
              <a:rPr lang="en-GB" sz="2400" dirty="0">
                <a:latin typeface="Arial" charset="0"/>
                <a:cs typeface="Arial" charset="0"/>
              </a:rPr>
              <a:t> research!</a:t>
            </a:r>
          </a:p>
          <a:p>
            <a:endParaRPr lang="en-GB" sz="2400" dirty="0">
              <a:latin typeface="Arial" charset="0"/>
              <a:cs typeface="Arial" charset="0"/>
            </a:endParaRPr>
          </a:p>
          <a:p>
            <a:r>
              <a:rPr lang="en-GB" sz="2400" dirty="0">
                <a:latin typeface="Arial" charset="0"/>
                <a:cs typeface="Arial" charset="0"/>
              </a:rPr>
              <a:t>Messenger – who is providing advice</a:t>
            </a:r>
          </a:p>
          <a:p>
            <a:r>
              <a:rPr lang="en-GB" sz="2400" dirty="0">
                <a:latin typeface="Arial" charset="0"/>
                <a:cs typeface="Arial" charset="0"/>
              </a:rPr>
              <a:t>Mechanism – the behaviour change trigger being invoked</a:t>
            </a:r>
          </a:p>
          <a:p>
            <a:r>
              <a:rPr lang="en-GB" sz="2400" dirty="0">
                <a:latin typeface="Arial" charset="0"/>
                <a:cs typeface="Arial" charset="0"/>
              </a:rPr>
              <a:t>Message – information content being conveyed</a:t>
            </a:r>
          </a:p>
          <a:p>
            <a:endParaRPr lang="en-GB" sz="2000" dirty="0">
              <a:latin typeface="Arial" charset="0"/>
              <a:cs typeface="Arial" charset="0"/>
            </a:endParaRPr>
          </a:p>
          <a:p>
            <a:pPr marL="0" indent="0">
              <a:buNone/>
            </a:pPr>
            <a:r>
              <a:rPr lang="en-GB" sz="2000" dirty="0">
                <a:latin typeface="Arial" charset="0"/>
                <a:cs typeface="Arial" charset="0"/>
              </a:rPr>
              <a:t> </a:t>
            </a:r>
          </a:p>
        </p:txBody>
      </p:sp>
      <p:sp>
        <p:nvSpPr>
          <p:cNvPr id="4" name="Slide Number Placeholder 3"/>
          <p:cNvSpPr>
            <a:spLocks noGrp="1"/>
          </p:cNvSpPr>
          <p:nvPr>
            <p:ph type="sldNum" sz="quarter" idx="10"/>
          </p:nvPr>
        </p:nvSpPr>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fld id="{2E37EF79-D186-724A-A9B7-67E673946F42}" type="slidenum">
              <a:rPr lang="en-US">
                <a:solidFill>
                  <a:srgbClr val="8A8994"/>
                </a:solidFill>
                <a:latin typeface="Arial" charset="0"/>
              </a:rPr>
              <a:pPr/>
              <a:t>91</a:t>
            </a:fld>
            <a:endParaRPr lang="en-US">
              <a:solidFill>
                <a:srgbClr val="8A8994"/>
              </a:solidFill>
              <a:latin typeface="Arial" charset="0"/>
            </a:endParaRPr>
          </a:p>
        </p:txBody>
      </p:sp>
    </p:spTree>
    <p:extLst>
      <p:ext uri="{BB962C8B-B14F-4D97-AF65-F5344CB8AC3E}">
        <p14:creationId xmlns:p14="http://schemas.microsoft.com/office/powerpoint/2010/main" val="13545666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 calcmode="lin" valueType="num">
                                      <p:cBhvr additive="base">
                                        <p:cTn id="2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6" end="6"/>
                                            </p:txEl>
                                          </p:spTgt>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 calcmode="lin" valueType="num">
                                      <p:cBhvr additive="base">
                                        <p:cTn id="2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107504" y="228600"/>
            <a:ext cx="8856984" cy="1066800"/>
          </a:xfrm>
        </p:spPr>
        <p:txBody>
          <a:bodyPr/>
          <a:lstStyle/>
          <a:p>
            <a:r>
              <a:rPr lang="en-GB" sz="2800" dirty="0">
                <a:latin typeface="Arial" charset="0"/>
                <a:cs typeface="Arial" charset="0"/>
              </a:rPr>
              <a:t>An example… measuring impact of an intervention</a:t>
            </a:r>
          </a:p>
        </p:txBody>
      </p:sp>
      <p:sp>
        <p:nvSpPr>
          <p:cNvPr id="4" name="Slide Number Placeholder 3"/>
          <p:cNvSpPr>
            <a:spLocks noGrp="1"/>
          </p:cNvSpPr>
          <p:nvPr>
            <p:ph type="sldNum" sz="quarter" idx="10"/>
          </p:nvPr>
        </p:nvSpPr>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fld id="{0731DBF5-9552-DF42-ACA8-2ED1160434CC}" type="slidenum">
              <a:rPr lang="en-US">
                <a:solidFill>
                  <a:srgbClr val="8A8994"/>
                </a:solidFill>
                <a:latin typeface="Arial" charset="0"/>
              </a:rPr>
              <a:pPr/>
              <a:t>92</a:t>
            </a:fld>
            <a:endParaRPr lang="en-US">
              <a:solidFill>
                <a:srgbClr val="8A8994"/>
              </a:solidFill>
              <a:latin typeface="Arial"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4453914"/>
              </p:ext>
            </p:extLst>
          </p:nvPr>
        </p:nvGraphicFramePr>
        <p:xfrm>
          <a:off x="518386" y="1167284"/>
          <a:ext cx="3824178" cy="28269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644008" y="1124744"/>
            <a:ext cx="3822700" cy="282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a:spLocks noChangeArrowheads="1"/>
          </p:cNvSpPr>
          <p:nvPr/>
        </p:nvSpPr>
        <p:spPr bwMode="auto">
          <a:xfrm>
            <a:off x="1043608" y="5589240"/>
            <a:ext cx="72834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ctr"/>
            <a:r>
              <a:rPr lang="en-GB"/>
              <a:t>Individual </a:t>
            </a:r>
            <a:r>
              <a:rPr lang="en-GB" i="1"/>
              <a:t>and the Organisation</a:t>
            </a:r>
          </a:p>
        </p:txBody>
      </p:sp>
      <p:sp>
        <p:nvSpPr>
          <p:cNvPr id="11" name="TextBox 10"/>
          <p:cNvSpPr txBox="1">
            <a:spLocks noChangeArrowheads="1"/>
          </p:cNvSpPr>
          <p:nvPr/>
        </p:nvSpPr>
        <p:spPr bwMode="auto">
          <a:xfrm>
            <a:off x="3635896" y="4725144"/>
            <a:ext cx="21602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r>
              <a:rPr lang="en-GB" dirty="0"/>
              <a:t>The Practice!</a:t>
            </a:r>
          </a:p>
        </p:txBody>
      </p:sp>
      <p:cxnSp>
        <p:nvCxnSpPr>
          <p:cNvPr id="13" name="Straight Arrow Connector 12"/>
          <p:cNvCxnSpPr>
            <a:cxnSpLocks noChangeShapeType="1"/>
          </p:cNvCxnSpPr>
          <p:nvPr/>
        </p:nvCxnSpPr>
        <p:spPr bwMode="auto">
          <a:xfrm>
            <a:off x="2339752" y="3284984"/>
            <a:ext cx="2082800" cy="1471612"/>
          </a:xfrm>
          <a:prstGeom prst="straightConnector1">
            <a:avLst/>
          </a:prstGeom>
          <a:noFill/>
          <a:ln w="25400">
            <a:solidFill>
              <a:schemeClr val="accent1"/>
            </a:solidFill>
            <a:round/>
            <a:headEnd/>
            <a:tailEnd type="triangle"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5" name="Straight Arrow Connector 14"/>
          <p:cNvCxnSpPr>
            <a:cxnSpLocks noChangeShapeType="1"/>
          </p:cNvCxnSpPr>
          <p:nvPr/>
        </p:nvCxnSpPr>
        <p:spPr bwMode="auto">
          <a:xfrm flipH="1">
            <a:off x="4897438" y="3173413"/>
            <a:ext cx="1665287" cy="1630362"/>
          </a:xfrm>
          <a:prstGeom prst="straightConnector1">
            <a:avLst/>
          </a:prstGeom>
          <a:noFill/>
          <a:ln w="25400">
            <a:solidFill>
              <a:schemeClr val="accent1"/>
            </a:solidFill>
            <a:round/>
            <a:headEnd/>
            <a:tailEnd type="triangle"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0" name="Straight Arrow Connector 19"/>
          <p:cNvCxnSpPr>
            <a:cxnSpLocks noChangeShapeType="1"/>
          </p:cNvCxnSpPr>
          <p:nvPr/>
        </p:nvCxnSpPr>
        <p:spPr bwMode="auto">
          <a:xfrm flipV="1">
            <a:off x="4644008" y="5157192"/>
            <a:ext cx="15875" cy="504055"/>
          </a:xfrm>
          <a:prstGeom prst="straightConnector1">
            <a:avLst/>
          </a:prstGeom>
          <a:noFill/>
          <a:ln w="25400">
            <a:solidFill>
              <a:schemeClr val="accent1"/>
            </a:solidFill>
            <a:round/>
            <a:headEnd/>
            <a:tailEnd type="triangle"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3280553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0-#ppt_w/2"/>
                                          </p:val>
                                        </p:tav>
                                        <p:tav tm="100000">
                                          <p:val>
                                            <p:strVal val="#ppt_x"/>
                                          </p:val>
                                        </p:tav>
                                      </p:tavLst>
                                    </p:anim>
                                    <p:anim calcmode="lin" valueType="num">
                                      <p:cBhvr additive="base">
                                        <p:cTn id="24" dur="5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0-#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0" grpId="0"/>
      <p:bldP spid="11"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179512" y="228600"/>
            <a:ext cx="8712968" cy="752128"/>
          </a:xfrm>
        </p:spPr>
        <p:txBody>
          <a:bodyPr/>
          <a:lstStyle/>
          <a:p>
            <a:r>
              <a:rPr lang="en-GB" sz="3200" dirty="0">
                <a:latin typeface="Arial" charset="0"/>
                <a:cs typeface="Arial" charset="0"/>
              </a:rPr>
              <a:t>Opportunities for Prevention into Practice…</a:t>
            </a:r>
          </a:p>
        </p:txBody>
      </p:sp>
      <p:sp>
        <p:nvSpPr>
          <p:cNvPr id="3" name="Content Placeholder 2"/>
          <p:cNvSpPr>
            <a:spLocks noGrp="1"/>
          </p:cNvSpPr>
          <p:nvPr>
            <p:ph idx="1"/>
          </p:nvPr>
        </p:nvSpPr>
        <p:spPr>
          <a:xfrm>
            <a:off x="251520" y="980728"/>
            <a:ext cx="8501955" cy="5348635"/>
          </a:xfrm>
        </p:spPr>
        <p:txBody>
          <a:bodyPr/>
          <a:lstStyle/>
          <a:p>
            <a:pPr>
              <a:buFontTx/>
              <a:buChar char="•"/>
            </a:pPr>
            <a:r>
              <a:rPr lang="en-GB" sz="1800" dirty="0" smtClean="0">
                <a:latin typeface="Arial" charset="0"/>
                <a:cs typeface="Arial" charset="0"/>
              </a:rPr>
              <a:t>Back </a:t>
            </a:r>
            <a:r>
              <a:rPr lang="en-GB" sz="1800" dirty="0">
                <a:latin typeface="Arial" charset="0"/>
                <a:cs typeface="Arial" charset="0"/>
              </a:rPr>
              <a:t>to basics – how and why is information and practice generated, shared and accessed? From anecdotes to </a:t>
            </a:r>
            <a:r>
              <a:rPr lang="ja-JP" altLang="en-GB" sz="1800" dirty="0">
                <a:latin typeface="Arial" charset="0"/>
                <a:cs typeface="Arial" charset="0"/>
              </a:rPr>
              <a:t>‘</a:t>
            </a:r>
            <a:r>
              <a:rPr lang="en-GB" sz="1800" dirty="0">
                <a:latin typeface="Arial" charset="0"/>
                <a:cs typeface="Arial" charset="0"/>
              </a:rPr>
              <a:t>what works</a:t>
            </a:r>
            <a:r>
              <a:rPr lang="ja-JP" altLang="en-GB" sz="1800" dirty="0">
                <a:latin typeface="Arial" charset="0"/>
                <a:cs typeface="Arial" charset="0"/>
              </a:rPr>
              <a:t>’</a:t>
            </a:r>
            <a:r>
              <a:rPr lang="en-GB" sz="1800" dirty="0">
                <a:latin typeface="Arial" charset="0"/>
                <a:cs typeface="Arial" charset="0"/>
              </a:rPr>
              <a:t>… cultural/ICT implications?</a:t>
            </a:r>
          </a:p>
          <a:p>
            <a:pPr>
              <a:buFontTx/>
              <a:buChar char="•"/>
            </a:pPr>
            <a:r>
              <a:rPr lang="en-GB" sz="1800" dirty="0">
                <a:latin typeface="Arial" charset="0"/>
                <a:cs typeface="Arial" charset="0"/>
              </a:rPr>
              <a:t>Incentivise prevention? </a:t>
            </a:r>
          </a:p>
          <a:p>
            <a:pPr>
              <a:buFontTx/>
              <a:buChar char="•"/>
            </a:pPr>
            <a:r>
              <a:rPr lang="en-GB" sz="1800" dirty="0">
                <a:latin typeface="Arial" charset="0"/>
                <a:cs typeface="Arial" charset="0"/>
              </a:rPr>
              <a:t>The role of government (coordination and/or legislation)?</a:t>
            </a:r>
          </a:p>
          <a:p>
            <a:pPr>
              <a:buFontTx/>
              <a:buChar char="•"/>
            </a:pPr>
            <a:r>
              <a:rPr lang="en-GB" sz="1800" dirty="0">
                <a:latin typeface="Arial" charset="0"/>
                <a:cs typeface="Arial" charset="0"/>
              </a:rPr>
              <a:t>Building and increasing the networks (pooling and coordinate talent and enthusiasm, in policing and with partners)</a:t>
            </a:r>
          </a:p>
          <a:p>
            <a:pPr>
              <a:buFontTx/>
              <a:buChar char="•"/>
            </a:pPr>
            <a:r>
              <a:rPr lang="en-GB" sz="1800" dirty="0">
                <a:latin typeface="Arial" charset="0"/>
                <a:cs typeface="Arial" charset="0"/>
              </a:rPr>
              <a:t>The role of research:</a:t>
            </a:r>
          </a:p>
          <a:p>
            <a:pPr marL="1028700" lvl="1"/>
            <a:r>
              <a:rPr lang="en-GB" sz="1800" dirty="0">
                <a:latin typeface="Arial" charset="0"/>
                <a:cs typeface="Arial" charset="0"/>
              </a:rPr>
              <a:t>Process evaluation – what is </a:t>
            </a:r>
            <a:r>
              <a:rPr lang="ja-JP" altLang="en-GB" sz="1800" dirty="0">
                <a:latin typeface="Arial" charset="0"/>
                <a:cs typeface="Arial" charset="0"/>
              </a:rPr>
              <a:t>‘</a:t>
            </a:r>
            <a:r>
              <a:rPr lang="en-GB" sz="1800" dirty="0">
                <a:latin typeface="Arial" charset="0"/>
                <a:cs typeface="Arial" charset="0"/>
              </a:rPr>
              <a:t>good</a:t>
            </a:r>
            <a:r>
              <a:rPr lang="ja-JP" altLang="en-GB" sz="1800" dirty="0">
                <a:latin typeface="Arial" charset="0"/>
                <a:cs typeface="Arial" charset="0"/>
              </a:rPr>
              <a:t>’</a:t>
            </a:r>
            <a:r>
              <a:rPr lang="en-GB" sz="1800" dirty="0">
                <a:latin typeface="Arial" charset="0"/>
                <a:cs typeface="Arial" charset="0"/>
              </a:rPr>
              <a:t> and why (force perspective)?</a:t>
            </a:r>
          </a:p>
          <a:p>
            <a:pPr marL="1028700" lvl="1"/>
            <a:r>
              <a:rPr lang="en-GB" sz="1800" dirty="0">
                <a:latin typeface="Arial" charset="0"/>
                <a:cs typeface="Arial" charset="0"/>
              </a:rPr>
              <a:t>What does problem solving and prevention look like in other sectors</a:t>
            </a:r>
          </a:p>
          <a:p>
            <a:pPr marL="1028700" lvl="1"/>
            <a:r>
              <a:rPr lang="en-GB" sz="1800" dirty="0">
                <a:latin typeface="Arial" charset="0"/>
                <a:cs typeface="Arial" charset="0"/>
              </a:rPr>
              <a:t>Further innovation (including measuring impact) – both on local problems and national thematic areas</a:t>
            </a:r>
            <a:r>
              <a:rPr lang="en-GB" sz="1800" dirty="0" smtClean="0">
                <a:latin typeface="Arial" charset="0"/>
                <a:cs typeface="Arial" charset="0"/>
              </a:rPr>
              <a:t>…</a:t>
            </a:r>
            <a:endParaRPr lang="en-GB" sz="1800" dirty="0">
              <a:latin typeface="Arial" charset="0"/>
              <a:cs typeface="Arial" charset="0"/>
            </a:endParaRPr>
          </a:p>
          <a:p>
            <a:pPr marL="0" indent="0">
              <a:buNone/>
            </a:pPr>
            <a:r>
              <a:rPr lang="en-GB" sz="1800" dirty="0">
                <a:latin typeface="Arial" charset="0"/>
                <a:cs typeface="Arial" charset="0"/>
              </a:rPr>
              <a:t>How?</a:t>
            </a:r>
          </a:p>
          <a:p>
            <a:pPr marL="0" indent="0">
              <a:buNone/>
            </a:pPr>
            <a:r>
              <a:rPr lang="en-GB" sz="2000" dirty="0">
                <a:latin typeface="Arial" charset="0"/>
                <a:cs typeface="Arial" charset="0"/>
              </a:rPr>
              <a:t>Fingers Crossed – </a:t>
            </a:r>
            <a:r>
              <a:rPr lang="en-GB" sz="2000" b="1" dirty="0">
                <a:latin typeface="Arial" charset="0"/>
                <a:cs typeface="Arial" charset="0"/>
              </a:rPr>
              <a:t>PTF PR069-2017: Reducing crime and the demand for service: Transforming problem solving and partnership working in </a:t>
            </a:r>
            <a:r>
              <a:rPr lang="en-GB" sz="2000" b="1" dirty="0" smtClean="0">
                <a:latin typeface="Arial" charset="0"/>
                <a:cs typeface="Arial" charset="0"/>
              </a:rPr>
              <a:t>the Police </a:t>
            </a:r>
            <a:r>
              <a:rPr lang="en-GB" sz="2000" b="1" dirty="0">
                <a:latin typeface="Arial" charset="0"/>
                <a:cs typeface="Arial" charset="0"/>
              </a:rPr>
              <a:t>Service.</a:t>
            </a:r>
          </a:p>
        </p:txBody>
      </p:sp>
    </p:spTree>
    <p:extLst>
      <p:ext uri="{BB962C8B-B14F-4D97-AF65-F5344CB8AC3E}">
        <p14:creationId xmlns:p14="http://schemas.microsoft.com/office/powerpoint/2010/main" val="41820725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endParaRPr lang="en-US">
              <a:latin typeface="Arial" charset="0"/>
              <a:cs typeface="Arial" charset="0"/>
            </a:endParaRPr>
          </a:p>
        </p:txBody>
      </p:sp>
      <p:sp>
        <p:nvSpPr>
          <p:cNvPr id="52227" name="Content Placeholder 2"/>
          <p:cNvSpPr>
            <a:spLocks noGrp="1"/>
          </p:cNvSpPr>
          <p:nvPr>
            <p:ph idx="1"/>
          </p:nvPr>
        </p:nvSpPr>
        <p:spPr>
          <a:xfrm>
            <a:off x="360363" y="1760538"/>
            <a:ext cx="8394700" cy="4770437"/>
          </a:xfrm>
        </p:spPr>
        <p:txBody>
          <a:bodyPr/>
          <a:lstStyle/>
          <a:p>
            <a:endParaRPr lang="en-US">
              <a:latin typeface="Arial" charset="0"/>
              <a:cs typeface="Arial" charset="0"/>
            </a:endParaRPr>
          </a:p>
        </p:txBody>
      </p:sp>
      <p:sp>
        <p:nvSpPr>
          <p:cNvPr id="4" name="Slide Number Placeholder 3"/>
          <p:cNvSpPr>
            <a:spLocks noGrp="1"/>
          </p:cNvSpPr>
          <p:nvPr>
            <p:ph type="sldNum" sz="quarter" idx="10"/>
          </p:nvPr>
        </p:nvSpPr>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fld id="{B1FA2332-4097-7B40-9B76-DC535B48D266}" type="slidenum">
              <a:rPr lang="en-US">
                <a:solidFill>
                  <a:srgbClr val="8A8994"/>
                </a:solidFill>
                <a:latin typeface="Arial" charset="0"/>
              </a:rPr>
              <a:pPr/>
              <a:t>94</a:t>
            </a:fld>
            <a:endParaRPr lang="en-US">
              <a:solidFill>
                <a:srgbClr val="8A8994"/>
              </a:solidFill>
              <a:latin typeface="Arial" charset="0"/>
            </a:endParaRPr>
          </a:p>
        </p:txBody>
      </p:sp>
      <p:pic>
        <p:nvPicPr>
          <p:cNvPr id="52229" name="Content Placeholder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54263" y="1941513"/>
            <a:ext cx="4406900" cy="440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688329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plate_aubergine_Uni of Warwick_2810">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templat_aubergine_uni_of_warwick_25.11.2015</Template>
  <TotalTime>968</TotalTime>
  <Words>5947</Words>
  <Application>Microsoft Macintosh PowerPoint</Application>
  <PresentationFormat>On-screen Show (4:3)</PresentationFormat>
  <Paragraphs>682</Paragraphs>
  <Slides>94</Slides>
  <Notes>38</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94</vt:i4>
      </vt:variant>
    </vt:vector>
  </HeadingPairs>
  <TitlesOfParts>
    <vt:vector size="98" baseType="lpstr">
      <vt:lpstr>template_aubergine_Uni of Warwick_2810</vt:lpstr>
      <vt:lpstr>1_Custom Design</vt:lpstr>
      <vt:lpstr>Custom Design</vt:lpstr>
      <vt:lpstr>Acrobat Document</vt:lpstr>
      <vt:lpstr>Public confidence and crime reduction: the impact of forensic property marking</vt:lpstr>
      <vt:lpstr>Welcome &amp; introduction</vt:lpstr>
      <vt:lpstr>Welcome</vt:lpstr>
      <vt:lpstr>Introduction</vt:lpstr>
      <vt:lpstr>The police-designed interventions</vt:lpstr>
      <vt:lpstr>Implementing interventions</vt:lpstr>
      <vt:lpstr>Research overview</vt:lpstr>
      <vt:lpstr>Research challenges</vt:lpstr>
      <vt:lpstr>West Mercia Police  Acquisitive Crime Project Seeking an evidence base to identify &amp; continuously improve best practice </vt:lpstr>
      <vt:lpstr>WDBC – The Message </vt:lpstr>
      <vt:lpstr>Innovative Approach?</vt:lpstr>
      <vt:lpstr>The UK’s First Second-Hand Goods  Retailer Database</vt:lpstr>
      <vt:lpstr>PowerPoint Presentation</vt:lpstr>
      <vt:lpstr>We Don’t Buy Crime  Towns, Villages &amp; Hotspots</vt:lpstr>
      <vt:lpstr>PowerPoint Presentation</vt:lpstr>
      <vt:lpstr>PowerPoint Presentation</vt:lpstr>
      <vt:lpstr>SITE A – WDBC Implementation</vt:lpstr>
      <vt:lpstr>Impact on Burglary Dwelling Offences </vt:lpstr>
      <vt:lpstr>Why work with academia?</vt:lpstr>
      <vt:lpstr>Learning to date</vt:lpstr>
      <vt:lpstr>What do the public want?</vt:lpstr>
      <vt:lpstr>Public confidence &amp; policing</vt:lpstr>
      <vt:lpstr>What survey respondents told us</vt:lpstr>
      <vt:lpstr>Police visibility and the  reassurance gap</vt:lpstr>
      <vt:lpstr>The value of local beat officers</vt:lpstr>
      <vt:lpstr>Low police visibility attributed  to lack of concern</vt:lpstr>
      <vt:lpstr>Visibility attributed to lack of  time &amp; resources</vt:lpstr>
      <vt:lpstr>Views on interventions</vt:lpstr>
      <vt:lpstr>Different expectations</vt:lpstr>
      <vt:lpstr>The impact of police interventions on public confidence</vt:lpstr>
      <vt:lpstr> Residents of Telford were surveyed prior to interventions, immediately after, and 5-6 months after  40 items related to fear of crime, attitudes towards policing, local levels of crime, performance of local police, and demographic information  Modelled on Crime Survey for England &amp; Wales</vt:lpstr>
      <vt:lpstr>Confidence in policing (1= strongly agree, 4 = strongly disagree) “You should do what the police tell you, even if you disagree” “The police can be trusted to make decisions that are right for this neighbourhood”  Fear of crime (1 = very worried, 4 = not at all worried) “Being physically attacked by strangers” “Having things stolen from outside your home”  Problems in the area (1 = a very big problem, 4 = not a problem at all) “Speeding traffic” “Noisy neighbours or loud parties”  Satisfaction with policing (1= strongly agree, 5 = strongly disagree) “The police can be relied on to be there when you need them” “The police are dealing with the things that matter to people in this community”  Awareness of interventions (1 = aware of intervention, 2 = unaware of intervention) “The distribution of free SmartWater packs and crime deterrent stickers to local residents” “Signs in the area advertising the ‘We don’t buy crime’ campaign”</vt:lpstr>
      <vt:lpstr>PowerPoint Presentation</vt:lpstr>
      <vt:lpstr>PowerPoint Presentation</vt:lpstr>
      <vt:lpstr>Themes    Confidence in policing   Fear of crime   Satisfaction with policing   Problems in area   Awareness of interventions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Four our of five interventions did not show any correlation with fear of crime, confidence in policing, or satisfaction with policing  But, the distribution of free SmartWater packs and crime deterrent stickers to local residents did correlate with slightly lower levels of fear of crime, and slightly higher levels of confidence and satisfaction with policing  Evidence that people report ~10% less fear of certain crimes (e.g., being physically attacked by stranger, house broken into) when they are aware of the SmartWater intervention</vt:lpstr>
      <vt:lpstr>The impact of police interventions on recorded crime</vt:lpstr>
      <vt:lpstr>Methodology</vt:lpstr>
      <vt:lpstr>Crimes</vt:lpstr>
      <vt:lpstr>Difference in Difference</vt:lpstr>
      <vt:lpstr>Difference in Difference</vt:lpstr>
      <vt:lpstr>Crime Rates: Dwelling Burglaries</vt:lpstr>
      <vt:lpstr>Crime Rates: Dwelling Burglaries</vt:lpstr>
      <vt:lpstr>PowerPoint Presentation</vt:lpstr>
      <vt:lpstr>PowerPoint Presentation</vt:lpstr>
      <vt:lpstr>PowerPoint Presentation</vt:lpstr>
      <vt:lpstr>PowerPoint Presentation</vt:lpstr>
      <vt:lpstr>Alternative Methods</vt:lpstr>
      <vt:lpstr>View from Police, PCSOs and Offenders</vt:lpstr>
      <vt:lpstr>PowerPoint Presentation</vt:lpstr>
      <vt:lpstr>PowerPoint Presentation</vt:lpstr>
      <vt:lpstr>Deterrent Effect: Awareness</vt:lpstr>
      <vt:lpstr>Deterrent Effect: Assumptions</vt:lpstr>
      <vt:lpstr>Deterrent Effect: Assumptions</vt:lpstr>
      <vt:lpstr>Deterrent Effect: Assumptions</vt:lpstr>
      <vt:lpstr>Deterrent Effect: Assumptions</vt:lpstr>
      <vt:lpstr>Deterrent Effect: Assumptions</vt:lpstr>
      <vt:lpstr>Deterrent Effect: Assumptions</vt:lpstr>
      <vt:lpstr>2. Implementation</vt:lpstr>
      <vt:lpstr>2. Implementation</vt:lpstr>
      <vt:lpstr>3. Impact on public confidence</vt:lpstr>
      <vt:lpstr>3. Impact on public confidence</vt:lpstr>
      <vt:lpstr>3. Impact on public confidence</vt:lpstr>
      <vt:lpstr>3. Impact on public confidence</vt:lpstr>
      <vt:lpstr>3. Impact on public confidence</vt:lpstr>
      <vt:lpstr>PowerPoint Presentation</vt:lpstr>
      <vt:lpstr>From research evidence to police practice around prevention</vt:lpstr>
      <vt:lpstr>From research evidence to police practice around prevention</vt:lpstr>
      <vt:lpstr>Context</vt:lpstr>
      <vt:lpstr>Some Responses…</vt:lpstr>
      <vt:lpstr>PowerPoint Presentation</vt:lpstr>
      <vt:lpstr>National Policing Crime Prevention Strategy</vt:lpstr>
      <vt:lpstr>Evidence! Exhibit A…</vt:lpstr>
      <vt:lpstr>Clue:</vt:lpstr>
      <vt:lpstr>Evidence! Exhibit B…</vt:lpstr>
      <vt:lpstr>How? Part 1</vt:lpstr>
      <vt:lpstr>Six evidence-use mechanisms</vt:lpstr>
      <vt:lpstr>PowerPoint Presentation</vt:lpstr>
      <vt:lpstr>Best available what works evidence</vt:lpstr>
      <vt:lpstr>Police Knowledge Fund</vt:lpstr>
      <vt:lpstr>How? Part 2</vt:lpstr>
      <vt:lpstr>An example… measuring impact of an intervention</vt:lpstr>
      <vt:lpstr>Opportunities for Prevention into Practice…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Natalie Kyneswood</cp:lastModifiedBy>
  <cp:revision>182</cp:revision>
  <cp:lastPrinted>2001-12-07T16:14:49Z</cp:lastPrinted>
  <dcterms:created xsi:type="dcterms:W3CDTF">2017-02-25T20:52:20Z</dcterms:created>
  <dcterms:modified xsi:type="dcterms:W3CDTF">2017-09-26T19:49:00Z</dcterms:modified>
</cp:coreProperties>
</file>