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notesSlides/notesSlide12.xml" ContentType="application/vnd.openxmlformats-officedocument.presentationml.notesSlide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38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tags/tag134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41.xml" ContentType="application/vnd.openxmlformats-officedocument.presentationml.tags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notesSlides/notesSlide13.xml" ContentType="application/vnd.openxmlformats-officedocument.presentationml.notesSlide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notesSlides/notesSlide21.xml" ContentType="application/vnd.openxmlformats-officedocument.presentationml.notesSlide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slides/slide7.xml" ContentType="application/vnd.openxmlformats-officedocument.presentationml.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notesSlides/notesSlide22.xml" ContentType="application/vnd.openxmlformats-officedocument.presentationml.notesSlide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notesSlides/notesSlide11.xml" ContentType="application/vnd.openxmlformats-officedocument.presentationml.notesSlide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Default Extension="fntdata" ContentType="application/x-fontdata"/>
  <Override PartName="/ppt/tags/tag56.xml" ContentType="application/vnd.openxmlformats-officedocument.presentationml.tags+xml"/>
  <Override PartName="/ppt/tags/tag6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803" r:id="rId1"/>
  </p:sldMasterIdLst>
  <p:notesMasterIdLst>
    <p:notesMasterId r:id="rId29"/>
  </p:notesMasterIdLst>
  <p:handoutMasterIdLst>
    <p:handoutMasterId r:id="rId30"/>
  </p:handoutMasterIdLst>
  <p:sldIdLst>
    <p:sldId id="631" r:id="rId2"/>
    <p:sldId id="654" r:id="rId3"/>
    <p:sldId id="681" r:id="rId4"/>
    <p:sldId id="655" r:id="rId5"/>
    <p:sldId id="656" r:id="rId6"/>
    <p:sldId id="680" r:id="rId7"/>
    <p:sldId id="683" r:id="rId8"/>
    <p:sldId id="660" r:id="rId9"/>
    <p:sldId id="661" r:id="rId10"/>
    <p:sldId id="662" r:id="rId11"/>
    <p:sldId id="663" r:id="rId12"/>
    <p:sldId id="666" r:id="rId13"/>
    <p:sldId id="667" r:id="rId14"/>
    <p:sldId id="664" r:id="rId15"/>
    <p:sldId id="668" r:id="rId16"/>
    <p:sldId id="669" r:id="rId17"/>
    <p:sldId id="675" r:id="rId18"/>
    <p:sldId id="682" r:id="rId19"/>
    <p:sldId id="659" r:id="rId20"/>
    <p:sldId id="671" r:id="rId21"/>
    <p:sldId id="670" r:id="rId22"/>
    <p:sldId id="678" r:id="rId23"/>
    <p:sldId id="673" r:id="rId24"/>
    <p:sldId id="676" r:id="rId25"/>
    <p:sldId id="677" r:id="rId26"/>
    <p:sldId id="679" r:id="rId27"/>
    <p:sldId id="633" r:id="rId28"/>
  </p:sldIdLst>
  <p:sldSz cx="9144000" cy="6858000" type="screen4x3"/>
  <p:notesSz cx="9269413" cy="7019925"/>
  <p:embeddedFontLst>
    <p:embeddedFont>
      <p:font typeface="Calibri" pitchFamily="34" charset="0"/>
      <p:regular r:id="rId31"/>
      <p:bold r:id="rId32"/>
      <p:italic r:id="rId33"/>
      <p:boldItalic r:id="rId34"/>
    </p:embeddedFont>
    <p:embeddedFont>
      <p:font typeface="Arial Rounded MT Bold" pitchFamily="34" charset="0"/>
      <p:regular r:id="rId35"/>
    </p:embeddedFont>
    <p:embeddedFont>
      <p:font typeface="Palatino Linotype" pitchFamily="18" charset="0"/>
      <p:regular r:id="rId36"/>
      <p:bold r:id="rId37"/>
      <p:italic r:id="rId38"/>
      <p:boldItalic r:id="rId39"/>
    </p:embeddedFont>
    <p:embeddedFont>
      <p:font typeface="Arial Narrow" pitchFamily="34" charset="0"/>
      <p:regular r:id="rId40"/>
      <p:bold r:id="rId41"/>
      <p:italic r:id="rId42"/>
      <p:boldItalic r:id="rId43"/>
    </p:embeddedFont>
  </p:embeddedFontLst>
  <p:custDataLst>
    <p:tags r:id="rId4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ECFF"/>
    <a:srgbClr val="FF99FF"/>
    <a:srgbClr val="993300"/>
    <a:srgbClr val="006600"/>
    <a:srgbClr val="99CCFF"/>
    <a:srgbClr val="CCFFFF"/>
    <a:srgbClr val="FFFF99"/>
    <a:srgbClr val="FFFFFF"/>
    <a:srgbClr val="EAEAEA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20" autoAdjust="0"/>
    <p:restoredTop sz="90101" autoAdjust="0"/>
  </p:normalViewPr>
  <p:slideViewPr>
    <p:cSldViewPr snapToGrid="0">
      <p:cViewPr>
        <p:scale>
          <a:sx n="75" d="100"/>
          <a:sy n="75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828" y="-90"/>
      </p:cViewPr>
      <p:guideLst>
        <p:guide orient="horz" pos="2210"/>
        <p:guide pos="2919"/>
      </p:guideLst>
    </p:cSldViewPr>
  </p:notesViewPr>
  <p:gridSpacing cx="1474744638" cy="14747446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5609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9" tIns="46488" rIns="92979" bIns="46488" numCol="1" anchor="t" anchorCtr="0" compatLnSpc="1">
            <a:prstTxWarp prst="textNoShape">
              <a:avLst/>
            </a:prstTxWarp>
          </a:bodyPr>
          <a:lstStyle>
            <a:lvl1pPr defTabSz="928688">
              <a:defRPr kumimoji="0" sz="1200" dirty="0" smtClean="0"/>
            </a:lvl1pPr>
          </a:lstStyle>
          <a:p>
            <a:pPr>
              <a:defRPr/>
            </a:pPr>
            <a:r>
              <a:rPr lang="en-GB" b="1" dirty="0" smtClean="0"/>
              <a:t>CS 341</a:t>
            </a:r>
            <a:r>
              <a:rPr lang="en-GB" b="1" dirty="0"/>
              <a:t>:  Advanced  Topics in Algorithms </a:t>
            </a:r>
            <a:r>
              <a:rPr lang="en-GB" dirty="0"/>
              <a:t>  (Term II – 2008)</a:t>
            </a:r>
            <a:br>
              <a:rPr lang="en-GB" dirty="0"/>
            </a:br>
            <a:r>
              <a:rPr lang="en-GB" dirty="0"/>
              <a:t>Mike Paterson – </a:t>
            </a:r>
            <a:r>
              <a:rPr lang="en-GB" dirty="0" err="1"/>
              <a:t>Harald</a:t>
            </a:r>
            <a:r>
              <a:rPr lang="en-GB" dirty="0"/>
              <a:t> </a:t>
            </a:r>
            <a:r>
              <a:rPr lang="en-GB" dirty="0" err="1"/>
              <a:t>Räcke</a:t>
            </a:r>
            <a:endParaRPr lang="en-GB" dirty="0"/>
          </a:p>
          <a:p>
            <a:pPr>
              <a:defRPr/>
            </a:pPr>
            <a:endParaRPr lang="en-US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3038" y="6669088"/>
            <a:ext cx="40163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9" tIns="46488" rIns="92979" bIns="46488" numCol="1" anchor="b" anchorCtr="0" compatLnSpc="1">
            <a:prstTxWarp prst="textNoShape">
              <a:avLst/>
            </a:prstTxWarp>
          </a:bodyPr>
          <a:lstStyle>
            <a:lvl1pPr algn="r" defTabSz="928688">
              <a:defRPr kumimoji="0" sz="1200"/>
            </a:lvl1pPr>
          </a:lstStyle>
          <a:p>
            <a:pPr>
              <a:defRPr/>
            </a:pPr>
            <a:fld id="{8282DFE2-0BE8-4B59-BE86-FA9911F57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9150" y="679450"/>
            <a:ext cx="3456636" cy="260466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78400" y="673100"/>
            <a:ext cx="3473450" cy="260985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9149" y="3733800"/>
            <a:ext cx="3460751" cy="26035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91100" y="3733800"/>
            <a:ext cx="3460750" cy="25961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noFill/>
        </p:spPr>
        <p:txBody>
          <a:bodyPr/>
          <a:lstStyle/>
          <a:p>
            <a:fld id="{140BAE0B-B1ED-4B5B-92C7-E768B8904944}" type="slidenum">
              <a:rPr lang="en-US"/>
              <a:pPr/>
              <a:t>2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27100" y="3333750"/>
            <a:ext cx="7415213" cy="31591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aseline="0" dirty="0" smtClean="0"/>
              <a:t> 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02BDECBB-F4AD-46FE-9B82-E101B504D99B}" type="slidenum">
              <a:rPr lang="en-US"/>
              <a:pPr/>
              <a:t>15</a:t>
            </a:fld>
            <a:endParaRPr lang="en-US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02BDECBB-F4AD-46FE-9B82-E101B504D99B}" type="slidenum">
              <a:rPr lang="en-US"/>
              <a:pPr/>
              <a:t>16</a:t>
            </a:fld>
            <a:endParaRPr lang="en-US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02BDECBB-F4AD-46FE-9B82-E101B504D99B}" type="slidenum">
              <a:rPr lang="en-US"/>
              <a:pPr/>
              <a:t>17</a:t>
            </a:fld>
            <a:endParaRPr lang="en-US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02BDECBB-F4AD-46FE-9B82-E101B504D99B}" type="slidenum">
              <a:rPr lang="en-US"/>
              <a:pPr/>
              <a:t>18</a:t>
            </a:fld>
            <a:endParaRPr lang="en-US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808BFB98-214A-4BF5-8540-0663E976A9D5}" type="slidenum">
              <a:rPr lang="en-US"/>
              <a:pPr/>
              <a:t>19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808BFB98-214A-4BF5-8540-0663E976A9D5}" type="slidenum">
              <a:rPr lang="en-US"/>
              <a:pPr/>
              <a:t>20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808BFB98-214A-4BF5-8540-0663E976A9D5}" type="slidenum">
              <a:rPr lang="en-US"/>
              <a:pPr/>
              <a:t>21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808BFB98-214A-4BF5-8540-0663E976A9D5}" type="slidenum">
              <a:rPr lang="en-US"/>
              <a:pPr/>
              <a:t>22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808BFB98-214A-4BF5-8540-0663E976A9D5}" type="slidenum">
              <a:rPr lang="en-US"/>
              <a:pPr/>
              <a:t>23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noFill/>
        </p:spPr>
        <p:txBody>
          <a:bodyPr/>
          <a:lstStyle/>
          <a:p>
            <a:fld id="{140BAE0B-B1ED-4B5B-92C7-E768B8904944}" type="slidenum">
              <a:rPr lang="en-US"/>
              <a:pPr/>
              <a:t>3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808BFB98-214A-4BF5-8540-0663E976A9D5}" type="slidenum">
              <a:rPr lang="en-US"/>
              <a:pPr/>
              <a:t>24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808BFB98-214A-4BF5-8540-0663E976A9D5}" type="slidenum">
              <a:rPr lang="en-US"/>
              <a:pPr/>
              <a:t>25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808BFB98-214A-4BF5-8540-0663E976A9D5}" type="slidenum">
              <a:rPr lang="en-US"/>
              <a:pPr/>
              <a:t>26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280B0D21-6ACB-4C88-B765-BC23E7882CF2}" type="slidenum">
              <a:rPr lang="en-US"/>
              <a:pPr/>
              <a:t>4</a:t>
            </a:fld>
            <a:endParaRPr lang="en-US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287A4764-0087-4094-96C7-2914BAFE1B2A}" type="slidenum">
              <a:rPr lang="en-US"/>
              <a:pPr/>
              <a:t>5</a:t>
            </a:fld>
            <a:endParaRPr lang="en-US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287A4764-0087-4094-96C7-2914BAFE1B2A}" type="slidenum">
              <a:rPr lang="en-US"/>
              <a:pPr/>
              <a:t>6</a:t>
            </a:fld>
            <a:endParaRPr lang="en-US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287A4764-0087-4094-96C7-2914BAFE1B2A}" type="slidenum">
              <a:rPr lang="en-US"/>
              <a:pPr/>
              <a:t>7</a:t>
            </a:fld>
            <a:endParaRPr lang="en-US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51A5345F-BD19-4583-8C09-FDF6C2799E3E}" type="slidenum">
              <a:rPr lang="en-US"/>
              <a:pPr/>
              <a:t>8</a:t>
            </a:fld>
            <a:endParaRPr lang="en-US"/>
          </a:p>
        </p:txBody>
      </p:sp>
      <p:sp>
        <p:nvSpPr>
          <p:cNvPr id="41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E24BC54D-A1E4-4FD6-A74A-85C3B0715B65}" type="slidenum">
              <a:rPr lang="en-US"/>
              <a:pPr/>
              <a:t>9</a:t>
            </a:fld>
            <a:endParaRPr lang="en-US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50846" y="6668209"/>
            <a:ext cx="4016465" cy="350516"/>
          </a:xfrm>
          <a:prstGeom prst="rect">
            <a:avLst/>
          </a:prstGeom>
          <a:ln/>
        </p:spPr>
        <p:txBody>
          <a:bodyPr/>
          <a:lstStyle/>
          <a:p>
            <a:fld id="{02BDECBB-F4AD-46FE-9B82-E101B504D99B}" type="slidenum">
              <a:rPr lang="en-US"/>
              <a:pPr/>
              <a:t>10</a:t>
            </a:fld>
            <a:endParaRPr lang="en-US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79725" y="527050"/>
            <a:ext cx="3509963" cy="2632075"/>
          </a:xfrm>
          <a:prstGeom prst="rect">
            <a:avLst/>
          </a:prstGeom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363" y="3334705"/>
            <a:ext cx="7414689" cy="3158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D0937-2C03-4FFC-B4E1-0D364296BF0E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89000"/>
          </a:xfrm>
          <a:gradFill flip="none" rotWithShape="1">
            <a:gsLst>
              <a:gs pos="4000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2" y="901700"/>
            <a:ext cx="8653463" cy="562610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7B29B0-E1B9-4018-9EC9-37E0DAE64D9C}" type="slidenum">
              <a:rPr lang="en-US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2" y="885826"/>
            <a:ext cx="8653463" cy="56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endParaRPr lang="en-US" smtClean="0"/>
          </a:p>
        </p:txBody>
      </p:sp>
      <p:sp>
        <p:nvSpPr>
          <p:cNvPr id="517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FAD6E5DE-8443-490E-BA40-F2F5483E6310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7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660066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660066"/>
          </a:solidFill>
          <a:latin typeface="Arial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660066"/>
          </a:solidFill>
          <a:latin typeface="Arial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660066"/>
          </a:solidFill>
          <a:latin typeface="Arial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660066"/>
          </a:solidFill>
          <a:latin typeface="Arial" charset="0"/>
        </a:defRPr>
      </a:lvl5pPr>
      <a:lvl6pPr marL="457200"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660066"/>
          </a:solidFill>
          <a:latin typeface="Arial Narrow" pitchFamily="34" charset="0"/>
        </a:defRPr>
      </a:lvl6pPr>
      <a:lvl7pPr marL="914400"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660066"/>
          </a:solidFill>
          <a:latin typeface="Arial Narrow" pitchFamily="34" charset="0"/>
        </a:defRPr>
      </a:lvl7pPr>
      <a:lvl8pPr marL="1371600"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660066"/>
          </a:solidFill>
          <a:latin typeface="Arial Narrow" pitchFamily="34" charset="0"/>
        </a:defRPr>
      </a:lvl8pPr>
      <a:lvl9pPr marL="1828800"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660066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100000"/>
        <a:buFont typeface="Wingdings" pitchFamily="2" charset="2"/>
        <a:buChar char="Ø"/>
        <a:defRPr kumimoji="1" sz="2400">
          <a:solidFill>
            <a:srgbClr val="003399"/>
          </a:solidFill>
          <a:latin typeface="+mj-lt"/>
          <a:ea typeface="+mn-ea"/>
          <a:cs typeface="+mn-cs"/>
        </a:defRPr>
      </a:lvl1pPr>
      <a:lvl2pPr marL="712788" indent="-263525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charset="0"/>
        <a:buChar char="•"/>
        <a:defRPr kumimoji="1" sz="2400">
          <a:solidFill>
            <a:schemeClr val="tx1"/>
          </a:solidFill>
          <a:latin typeface="+mn-lt"/>
        </a:defRPr>
      </a:lvl2pPr>
      <a:lvl3pPr marL="712788" indent="-252413" algn="l" rtl="0" eaLnBrk="0" fontAlgn="base" hangingPunct="0">
        <a:spcBef>
          <a:spcPct val="20000"/>
        </a:spcBef>
        <a:spcAft>
          <a:spcPct val="0"/>
        </a:spcAft>
        <a:buSzPct val="110000"/>
        <a:buFont typeface="Arial" charset="0"/>
        <a:buChar char="•"/>
        <a:defRPr kumimoji="1" sz="2200">
          <a:solidFill>
            <a:schemeClr val="tx1"/>
          </a:solidFill>
          <a:latin typeface="+mn-lt"/>
        </a:defRPr>
      </a:lvl3pPr>
      <a:lvl4pPr marL="1147763" indent="-4048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defRPr kumimoji="1" sz="2000" b="1">
          <a:solidFill>
            <a:schemeClr val="folHlink"/>
          </a:solidFill>
          <a:latin typeface="+mn-lt"/>
        </a:defRPr>
      </a:lvl4pPr>
      <a:lvl5pPr marL="1539875" indent="-1698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defRPr kumimoji="1" sz="2000" b="1">
          <a:solidFill>
            <a:schemeClr val="tx1"/>
          </a:solidFill>
          <a:latin typeface="+mn-lt"/>
        </a:defRPr>
      </a:lvl5pPr>
      <a:lvl6pPr marL="1997075" indent="-1698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b="1">
          <a:solidFill>
            <a:schemeClr val="tx1"/>
          </a:solidFill>
          <a:latin typeface="+mn-lt"/>
        </a:defRPr>
      </a:lvl6pPr>
      <a:lvl7pPr marL="2454275" indent="-1698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b="1">
          <a:solidFill>
            <a:schemeClr val="tx1"/>
          </a:solidFill>
          <a:latin typeface="+mn-lt"/>
        </a:defRPr>
      </a:lvl7pPr>
      <a:lvl8pPr marL="2911475" indent="-1698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b="1">
          <a:solidFill>
            <a:schemeClr val="tx1"/>
          </a:solidFill>
          <a:latin typeface="+mn-lt"/>
        </a:defRPr>
      </a:lvl8pPr>
      <a:lvl9pPr marL="3368675" indent="-1698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notesSlide" Target="../notesSlides/notesSlide10.xml"/><Relationship Id="rId18" Type="http://schemas.openxmlformats.org/officeDocument/2006/relationships/image" Target="../media/image35.png"/><Relationship Id="rId3" Type="http://schemas.openxmlformats.org/officeDocument/2006/relationships/tags" Target="../tags/tag41.xml"/><Relationship Id="rId21" Type="http://schemas.openxmlformats.org/officeDocument/2006/relationships/image" Target="../media/image38.png"/><Relationship Id="rId7" Type="http://schemas.openxmlformats.org/officeDocument/2006/relationships/tags" Target="../tags/tag45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34.png"/><Relationship Id="rId2" Type="http://schemas.openxmlformats.org/officeDocument/2006/relationships/tags" Target="../tags/tag40.xml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5" Type="http://schemas.openxmlformats.org/officeDocument/2006/relationships/tags" Target="../tags/tag43.xml"/><Relationship Id="rId15" Type="http://schemas.openxmlformats.org/officeDocument/2006/relationships/image" Target="../media/image32.png"/><Relationship Id="rId10" Type="http://schemas.openxmlformats.org/officeDocument/2006/relationships/tags" Target="../tags/tag48.xml"/><Relationship Id="rId19" Type="http://schemas.openxmlformats.org/officeDocument/2006/relationships/image" Target="../media/image36.png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image" Target="../media/image31.png"/><Relationship Id="rId22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56.xml"/><Relationship Id="rId7" Type="http://schemas.openxmlformats.org/officeDocument/2006/relationships/image" Target="../media/image42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8.png"/><Relationship Id="rId5" Type="http://schemas.openxmlformats.org/officeDocument/2006/relationships/tags" Target="../tags/tag58.xml"/><Relationship Id="rId10" Type="http://schemas.openxmlformats.org/officeDocument/2006/relationships/image" Target="../media/image44.png"/><Relationship Id="rId4" Type="http://schemas.openxmlformats.org/officeDocument/2006/relationships/tags" Target="../tags/tag57.xml"/><Relationship Id="rId9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tags" Target="../tags/tag61.xml"/><Relationship Id="rId7" Type="http://schemas.openxmlformats.org/officeDocument/2006/relationships/image" Target="../media/image45.pn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8.png"/><Relationship Id="rId4" Type="http://schemas.openxmlformats.org/officeDocument/2006/relationships/tags" Target="../tags/tag62.xml"/><Relationship Id="rId9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tags" Target="../tags/tag64.xml"/><Relationship Id="rId16" Type="http://schemas.openxmlformats.org/officeDocument/2006/relationships/image" Target="../media/image53.png"/><Relationship Id="rId20" Type="http://schemas.openxmlformats.org/officeDocument/2006/relationships/image" Target="../media/image35.png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notesSlide" Target="../notesSlides/notesSlide12.xml"/><Relationship Id="rId5" Type="http://schemas.openxmlformats.org/officeDocument/2006/relationships/tags" Target="../tags/tag67.xml"/><Relationship Id="rId15" Type="http://schemas.openxmlformats.org/officeDocument/2006/relationships/image" Target="../media/image52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47.png"/><Relationship Id="rId4" Type="http://schemas.openxmlformats.org/officeDocument/2006/relationships/tags" Target="../tags/tag66.xml"/><Relationship Id="rId9" Type="http://schemas.openxmlformats.org/officeDocument/2006/relationships/tags" Target="../tags/tag71.xml"/><Relationship Id="rId1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tags" Target="../tags/tag73.xml"/><Relationship Id="rId16" Type="http://schemas.openxmlformats.org/officeDocument/2006/relationships/image" Target="../media/image60.png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notesSlide" Target="../notesSlides/notesSlide13.xml"/><Relationship Id="rId5" Type="http://schemas.openxmlformats.org/officeDocument/2006/relationships/tags" Target="../tags/tag76.xml"/><Relationship Id="rId15" Type="http://schemas.openxmlformats.org/officeDocument/2006/relationships/image" Target="../media/image59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63.png"/><Relationship Id="rId4" Type="http://schemas.openxmlformats.org/officeDocument/2006/relationships/tags" Target="../tags/tag75.xml"/><Relationship Id="rId9" Type="http://schemas.openxmlformats.org/officeDocument/2006/relationships/tags" Target="../tags/tag80.xml"/><Relationship Id="rId1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tags" Target="../tags/tag82.xml"/><Relationship Id="rId16" Type="http://schemas.openxmlformats.org/officeDocument/2006/relationships/image" Target="../media/image60.png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notesSlide" Target="../notesSlides/notesSlide14.xml"/><Relationship Id="rId5" Type="http://schemas.openxmlformats.org/officeDocument/2006/relationships/tags" Target="../tags/tag85.xml"/><Relationship Id="rId15" Type="http://schemas.openxmlformats.org/officeDocument/2006/relationships/image" Target="../media/image59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63.png"/><Relationship Id="rId4" Type="http://schemas.openxmlformats.org/officeDocument/2006/relationships/tags" Target="../tags/tag84.xml"/><Relationship Id="rId9" Type="http://schemas.openxmlformats.org/officeDocument/2006/relationships/tags" Target="../tags/tag89.xml"/><Relationship Id="rId1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../media/image47.png"/><Relationship Id="rId18" Type="http://schemas.openxmlformats.org/officeDocument/2006/relationships/image" Target="../media/image68.png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notesSlide" Target="../notesSlides/notesSlide15.xml"/><Relationship Id="rId17" Type="http://schemas.openxmlformats.org/officeDocument/2006/relationships/image" Target="../media/image67.png"/><Relationship Id="rId2" Type="http://schemas.openxmlformats.org/officeDocument/2006/relationships/tags" Target="../tags/tag91.xml"/><Relationship Id="rId16" Type="http://schemas.openxmlformats.org/officeDocument/2006/relationships/image" Target="../media/image66.png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94.xml"/><Relationship Id="rId15" Type="http://schemas.openxmlformats.org/officeDocument/2006/relationships/image" Target="../media/image65.png"/><Relationship Id="rId10" Type="http://schemas.openxmlformats.org/officeDocument/2006/relationships/tags" Target="../tags/tag99.xml"/><Relationship Id="rId19" Type="http://schemas.openxmlformats.org/officeDocument/2006/relationships/image" Target="../media/image69.png"/><Relationship Id="rId4" Type="http://schemas.openxmlformats.org/officeDocument/2006/relationships/tags" Target="../tags/tag93.xml"/><Relationship Id="rId9" Type="http://schemas.openxmlformats.org/officeDocument/2006/relationships/tags" Target="../tags/tag98.xml"/><Relationship Id="rId1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" Type="http://schemas.openxmlformats.org/officeDocument/2006/relationships/tags" Target="../tags/tag3.xml"/><Relationship Id="rId16" Type="http://schemas.openxmlformats.org/officeDocument/2006/relationships/image" Target="../media/image6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9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13" Type="http://schemas.openxmlformats.org/officeDocument/2006/relationships/notesSlide" Target="../notesSlides/notesSlide16.xml"/><Relationship Id="rId18" Type="http://schemas.openxmlformats.org/officeDocument/2006/relationships/image" Target="../media/image74.png"/><Relationship Id="rId3" Type="http://schemas.openxmlformats.org/officeDocument/2006/relationships/tags" Target="../tags/tag102.xml"/><Relationship Id="rId21" Type="http://schemas.openxmlformats.org/officeDocument/2006/relationships/image" Target="../media/image76.png"/><Relationship Id="rId7" Type="http://schemas.openxmlformats.org/officeDocument/2006/relationships/tags" Target="../tags/tag106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73.png"/><Relationship Id="rId2" Type="http://schemas.openxmlformats.org/officeDocument/2006/relationships/tags" Target="../tags/tag101.xml"/><Relationship Id="rId16" Type="http://schemas.openxmlformats.org/officeDocument/2006/relationships/image" Target="../media/image72.png"/><Relationship Id="rId20" Type="http://schemas.openxmlformats.org/officeDocument/2006/relationships/image" Target="../media/image47.png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tags" Target="../tags/tag110.xml"/><Relationship Id="rId5" Type="http://schemas.openxmlformats.org/officeDocument/2006/relationships/tags" Target="../tags/tag104.xml"/><Relationship Id="rId15" Type="http://schemas.openxmlformats.org/officeDocument/2006/relationships/image" Target="../media/image71.png"/><Relationship Id="rId23" Type="http://schemas.openxmlformats.org/officeDocument/2006/relationships/image" Target="../media/image78.png"/><Relationship Id="rId10" Type="http://schemas.openxmlformats.org/officeDocument/2006/relationships/tags" Target="../tags/tag109.xml"/><Relationship Id="rId19" Type="http://schemas.openxmlformats.org/officeDocument/2006/relationships/image" Target="../media/image75.png"/><Relationship Id="rId4" Type="http://schemas.openxmlformats.org/officeDocument/2006/relationships/tags" Target="../tags/tag103.xml"/><Relationship Id="rId9" Type="http://schemas.openxmlformats.org/officeDocument/2006/relationships/tags" Target="../tags/tag108.xml"/><Relationship Id="rId14" Type="http://schemas.openxmlformats.org/officeDocument/2006/relationships/image" Target="../media/image70.png"/><Relationship Id="rId22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tags" Target="../tags/tag113.xml"/><Relationship Id="rId7" Type="http://schemas.openxmlformats.org/officeDocument/2006/relationships/image" Target="../media/image78.png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7.png"/><Relationship Id="rId4" Type="http://schemas.openxmlformats.org/officeDocument/2006/relationships/tags" Target="../tags/tag114.xml"/><Relationship Id="rId9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117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1.png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image" Target="../media/image74.png"/><Relationship Id="rId5" Type="http://schemas.openxmlformats.org/officeDocument/2006/relationships/tags" Target="../tags/tag119.xml"/><Relationship Id="rId10" Type="http://schemas.openxmlformats.org/officeDocument/2006/relationships/image" Target="../media/image78.png"/><Relationship Id="rId4" Type="http://schemas.openxmlformats.org/officeDocument/2006/relationships/tags" Target="../tags/tag118.xml"/><Relationship Id="rId9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image" Target="../media/image74.png"/><Relationship Id="rId18" Type="http://schemas.openxmlformats.org/officeDocument/2006/relationships/image" Target="../media/image86.png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12" Type="http://schemas.openxmlformats.org/officeDocument/2006/relationships/image" Target="../media/image78.png"/><Relationship Id="rId17" Type="http://schemas.openxmlformats.org/officeDocument/2006/relationships/image" Target="../media/image85.png"/><Relationship Id="rId2" Type="http://schemas.openxmlformats.org/officeDocument/2006/relationships/tags" Target="../tags/tag122.xml"/><Relationship Id="rId16" Type="http://schemas.openxmlformats.org/officeDocument/2006/relationships/image" Target="../media/image84.png"/><Relationship Id="rId20" Type="http://schemas.openxmlformats.org/officeDocument/2006/relationships/image" Target="../media/image88.png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notesSlide" Target="../notesSlides/notesSlide19.xml"/><Relationship Id="rId5" Type="http://schemas.openxmlformats.org/officeDocument/2006/relationships/tags" Target="../tags/tag125.xml"/><Relationship Id="rId15" Type="http://schemas.openxmlformats.org/officeDocument/2006/relationships/image" Target="../media/image83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87.png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tags" Target="../tags/tag132.xml"/><Relationship Id="rId7" Type="http://schemas.openxmlformats.org/officeDocument/2006/relationships/image" Target="../media/image78.png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91.png"/><Relationship Id="rId4" Type="http://schemas.openxmlformats.org/officeDocument/2006/relationships/tags" Target="../tags/tag133.xml"/><Relationship Id="rId9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tags" Target="../tags/tag136.xml"/><Relationship Id="rId7" Type="http://schemas.openxmlformats.org/officeDocument/2006/relationships/image" Target="../media/image78.png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94.png"/><Relationship Id="rId4" Type="http://schemas.openxmlformats.org/officeDocument/2006/relationships/tags" Target="../tags/tag137.xml"/><Relationship Id="rId9" Type="http://schemas.openxmlformats.org/officeDocument/2006/relationships/image" Target="../media/image9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13" Type="http://schemas.openxmlformats.org/officeDocument/2006/relationships/image" Target="../media/image98.png"/><Relationship Id="rId3" Type="http://schemas.openxmlformats.org/officeDocument/2006/relationships/tags" Target="../tags/tag14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97.png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11" Type="http://schemas.openxmlformats.org/officeDocument/2006/relationships/image" Target="../media/image96.png"/><Relationship Id="rId5" Type="http://schemas.openxmlformats.org/officeDocument/2006/relationships/tags" Target="../tags/tag142.xml"/><Relationship Id="rId10" Type="http://schemas.openxmlformats.org/officeDocument/2006/relationships/image" Target="../media/image95.png"/><Relationship Id="rId4" Type="http://schemas.openxmlformats.org/officeDocument/2006/relationships/tags" Target="../tags/tag141.xml"/><Relationship Id="rId9" Type="http://schemas.openxmlformats.org/officeDocument/2006/relationships/image" Target="../media/image78.png"/><Relationship Id="rId14" Type="http://schemas.openxmlformats.org/officeDocument/2006/relationships/image" Target="../media/image9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image" Target="../media/image11.png"/><Relationship Id="rId18" Type="http://schemas.openxmlformats.org/officeDocument/2006/relationships/image" Target="../media/image8.png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ags" Target="../tags/tag12.xml"/><Relationship Id="rId16" Type="http://schemas.openxmlformats.org/officeDocument/2006/relationships/image" Target="../media/image14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notesSlide" Target="../notesSlides/notesSlide2.xml"/><Relationship Id="rId5" Type="http://schemas.openxmlformats.org/officeDocument/2006/relationships/tags" Target="../tags/tag15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9.png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tags" Target="../tags/tag21.xml"/><Relationship Id="rId16" Type="http://schemas.openxmlformats.org/officeDocument/2006/relationships/image" Target="../media/image21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image" Target="../media/image16.png"/><Relationship Id="rId5" Type="http://schemas.openxmlformats.org/officeDocument/2006/relationships/tags" Target="../tags/tag24.xml"/><Relationship Id="rId15" Type="http://schemas.openxmlformats.org/officeDocument/2006/relationships/image" Target="../media/image20.png"/><Relationship Id="rId10" Type="http://schemas.openxmlformats.org/officeDocument/2006/relationships/notesSlide" Target="../notesSlides/notesSlide7.xml"/><Relationship Id="rId4" Type="http://schemas.openxmlformats.org/officeDocument/2006/relationships/tags" Target="../tags/tag23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notesSlide" Target="../notesSlides/notesSlide8.xml"/><Relationship Id="rId17" Type="http://schemas.openxmlformats.org/officeDocument/2006/relationships/image" Target="../media/image28.png"/><Relationship Id="rId2" Type="http://schemas.openxmlformats.org/officeDocument/2006/relationships/tags" Target="../tags/tag29.xml"/><Relationship Id="rId16" Type="http://schemas.openxmlformats.org/officeDocument/2006/relationships/image" Target="../media/image27.png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2.xml"/><Relationship Id="rId15" Type="http://schemas.openxmlformats.org/officeDocument/2006/relationships/image" Target="../media/image26.png"/><Relationship Id="rId10" Type="http://schemas.openxmlformats.org/officeDocument/2006/relationships/tags" Target="../tags/tag37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3200" b="1" dirty="0" smtClean="0">
                <a:solidFill>
                  <a:srgbClr val="660066"/>
                </a:solidFill>
                <a:ea typeface="+mj-ea"/>
                <a:cs typeface="+mj-cs"/>
              </a:rPr>
              <a:t>Oblivious Routing for the L</a:t>
            </a:r>
            <a:r>
              <a:rPr lang="en-GB" sz="3600" b="1" baseline="-14000" dirty="0" smtClean="0">
                <a:solidFill>
                  <a:srgbClr val="660066"/>
                </a:solidFill>
                <a:ea typeface="+mj-ea"/>
                <a:cs typeface="+mj-cs"/>
              </a:rPr>
              <a:t>p</a:t>
            </a:r>
            <a:r>
              <a:rPr lang="en-GB" sz="3200" b="1" dirty="0" smtClean="0">
                <a:solidFill>
                  <a:srgbClr val="660066"/>
                </a:solidFill>
                <a:ea typeface="+mj-ea"/>
                <a:cs typeface="+mj-cs"/>
              </a:rPr>
              <a:t>-norm</a:t>
            </a:r>
          </a:p>
          <a:p>
            <a:pPr algn="ctr">
              <a:buNone/>
            </a:pPr>
            <a:endParaRPr lang="en-GB" sz="3200" b="1" dirty="0" smtClean="0">
              <a:solidFill>
                <a:srgbClr val="660066"/>
              </a:solidFill>
              <a:ea typeface="+mj-ea"/>
              <a:cs typeface="+mj-cs"/>
            </a:endParaRPr>
          </a:p>
          <a:p>
            <a:pPr algn="ctr">
              <a:buNone/>
            </a:pPr>
            <a:endParaRPr lang="en-GB" sz="1600" b="1" dirty="0" smtClean="0">
              <a:solidFill>
                <a:srgbClr val="660066"/>
              </a:solidFill>
              <a:ea typeface="+mj-ea"/>
              <a:cs typeface="+mj-cs"/>
            </a:endParaRPr>
          </a:p>
          <a:p>
            <a:pPr algn="ctr">
              <a:buNone/>
            </a:pPr>
            <a:r>
              <a:rPr lang="en-GB" sz="3200" b="1" dirty="0" smtClean="0">
                <a:solidFill>
                  <a:schemeClr val="tx1"/>
                </a:solidFill>
              </a:rPr>
              <a:t>Matthias </a:t>
            </a:r>
            <a:r>
              <a:rPr lang="en-GB" sz="3200" b="1" dirty="0" err="1" smtClean="0">
                <a:solidFill>
                  <a:schemeClr val="tx1"/>
                </a:solidFill>
              </a:rPr>
              <a:t>Englert</a:t>
            </a:r>
            <a:endParaRPr lang="en-US" sz="3200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en-GB" b="1" dirty="0" smtClean="0">
              <a:solidFill>
                <a:srgbClr val="660066"/>
              </a:solidFill>
              <a:ea typeface="+mj-ea"/>
              <a:cs typeface="+mj-cs"/>
            </a:endParaRPr>
          </a:p>
          <a:p>
            <a:pPr algn="ctr">
              <a:buNone/>
            </a:pPr>
            <a:r>
              <a:rPr lang="en-GB" sz="3200" b="1" dirty="0" err="1" smtClean="0">
                <a:solidFill>
                  <a:schemeClr val="accent2"/>
                </a:solidFill>
                <a:ea typeface="+mj-ea"/>
                <a:cs typeface="+mj-cs"/>
              </a:rPr>
              <a:t>Harald</a:t>
            </a:r>
            <a:r>
              <a:rPr lang="en-GB" sz="3200" b="1" dirty="0" smtClean="0">
                <a:solidFill>
                  <a:schemeClr val="accent2"/>
                </a:solidFill>
                <a:ea typeface="+mj-ea"/>
                <a:cs typeface="+mj-cs"/>
              </a:rPr>
              <a:t> </a:t>
            </a:r>
            <a:r>
              <a:rPr lang="en-GB" sz="3200" b="1" dirty="0" err="1" smtClean="0">
                <a:solidFill>
                  <a:schemeClr val="accent2"/>
                </a:solidFill>
                <a:ea typeface="+mj-ea"/>
                <a:cs typeface="+mj-cs"/>
              </a:rPr>
              <a:t>R</a:t>
            </a:r>
            <a:r>
              <a:rPr lang="en-GB" sz="3200" b="1" dirty="0" err="1" smtClean="0">
                <a:solidFill>
                  <a:schemeClr val="accent2"/>
                </a:solidFill>
              </a:rPr>
              <a:t>ä</a:t>
            </a:r>
            <a:r>
              <a:rPr lang="en-GB" sz="3200" b="1" dirty="0" err="1" smtClean="0">
                <a:solidFill>
                  <a:schemeClr val="accent2"/>
                </a:solidFill>
                <a:ea typeface="+mj-ea"/>
                <a:cs typeface="+mj-cs"/>
              </a:rPr>
              <a:t>cke</a:t>
            </a:r>
            <a:endParaRPr lang="en-GB" sz="3200" b="1" dirty="0" smtClean="0">
              <a:solidFill>
                <a:schemeClr val="accent2"/>
              </a:solidFill>
              <a:ea typeface="+mj-ea"/>
              <a:cs typeface="+mj-cs"/>
            </a:endParaRPr>
          </a:p>
          <a:p>
            <a:pPr algn="ctr">
              <a:buNone/>
            </a:pPr>
            <a:endParaRPr lang="en-GB" sz="3200" b="1" dirty="0" smtClean="0">
              <a:solidFill>
                <a:schemeClr val="accent2"/>
              </a:solidFill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B29B0-E1B9-4018-9EC9-37E0DAE64D9C}" type="slidenum">
              <a:rPr lang="en-US" smtClean="0"/>
              <a:pPr/>
              <a:t>1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Competitive Analysis</a:t>
            </a:r>
            <a:endParaRPr lang="de-DE" b="1" dirty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How to measure performance?</a:t>
            </a:r>
          </a:p>
          <a:p>
            <a:pPr marL="0" indent="0">
              <a:buFont typeface="Wingdings" pitchFamily="2" charset="2"/>
              <a:buNone/>
            </a:pPr>
            <a:endParaRPr lang="en-US" b="1" dirty="0"/>
          </a:p>
          <a:p>
            <a:pPr marL="536575" lvl="1" indent="-274638"/>
            <a:r>
              <a:rPr lang="en-US" dirty="0"/>
              <a:t>The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oblivious algorithm </a:t>
            </a:r>
            <a:r>
              <a:rPr lang="en-US" dirty="0"/>
              <a:t>should obtain close to optimum </a:t>
            </a:r>
            <a:br>
              <a:rPr lang="en-US" dirty="0"/>
            </a:br>
            <a:r>
              <a:rPr lang="en-US" dirty="0"/>
              <a:t>congestion on </a:t>
            </a:r>
            <a:r>
              <a:rPr lang="en-US" dirty="0">
                <a:solidFill>
                  <a:srgbClr val="FF0000"/>
                </a:solidFill>
              </a:rPr>
              <a:t>any set of demands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536575" lvl="1" indent="-274638"/>
            <a:r>
              <a:rPr lang="en-US" dirty="0"/>
              <a:t>minimize:</a:t>
            </a: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98461" y="4103225"/>
            <a:ext cx="4874689" cy="850786"/>
          </a:xfrm>
          <a:prstGeom prst="rect">
            <a:avLst/>
          </a:prstGeom>
          <a:noFill/>
          <a:ln/>
          <a:effectLst/>
        </p:spPr>
      </p:pic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6429828" y="4344101"/>
            <a:ext cx="2627087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2000" b="1" dirty="0" smtClean="0">
                <a:latin typeface="+mj-lt"/>
              </a:rPr>
              <a:t>competitive ratio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3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30202" y="901700"/>
            <a:ext cx="8813798" cy="5626101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[</a:t>
            </a:r>
            <a:r>
              <a:rPr lang="en-GB" dirty="0" err="1" smtClean="0"/>
              <a:t>Bartal</a:t>
            </a:r>
            <a:r>
              <a:rPr lang="en-GB" dirty="0" smtClean="0"/>
              <a:t> 1996], [</a:t>
            </a:r>
            <a:r>
              <a:rPr lang="en-GB" dirty="0" err="1" smtClean="0"/>
              <a:t>Bartal</a:t>
            </a:r>
            <a:r>
              <a:rPr lang="en-GB" dirty="0" smtClean="0"/>
              <a:t> 1998], [</a:t>
            </a:r>
            <a:r>
              <a:rPr lang="en-GB" dirty="0" err="1" smtClean="0"/>
              <a:t>Fakcharoenphol</a:t>
            </a:r>
            <a:r>
              <a:rPr lang="en-GB" dirty="0" smtClean="0"/>
              <a:t>, </a:t>
            </a:r>
            <a:r>
              <a:rPr lang="en-GB" dirty="0" err="1" smtClean="0"/>
              <a:t>Rao</a:t>
            </a:r>
            <a:r>
              <a:rPr lang="en-GB" dirty="0" smtClean="0"/>
              <a:t>, </a:t>
            </a:r>
            <a:r>
              <a:rPr lang="en-GB" dirty="0" err="1" smtClean="0"/>
              <a:t>Talwar</a:t>
            </a:r>
            <a:r>
              <a:rPr lang="en-GB" dirty="0" smtClean="0"/>
              <a:t> 2003] </a:t>
            </a:r>
          </a:p>
          <a:p>
            <a:pPr marL="533400" lvl="1" indent="-271463"/>
            <a:r>
              <a:rPr lang="en-GB" dirty="0" smtClean="0">
                <a:solidFill>
                  <a:schemeClr val="accent1"/>
                </a:solidFill>
              </a:rPr>
              <a:t>tree-based</a:t>
            </a:r>
            <a:r>
              <a:rPr lang="en-GB" dirty="0" smtClean="0"/>
              <a:t> oblivious algorithms with competitive ratio</a:t>
            </a:r>
            <a:br>
              <a:rPr lang="en-GB" dirty="0" smtClean="0"/>
            </a:br>
            <a:r>
              <a:rPr lang="en-GB" dirty="0" smtClean="0"/>
              <a:t>                   ,                                  ,                 , respectively, </a:t>
            </a:r>
            <a:br>
              <a:rPr lang="en-GB" dirty="0" smtClean="0"/>
            </a:br>
            <a:r>
              <a:rPr lang="en-GB" dirty="0" smtClean="0"/>
              <a:t>for the case that              and                  . </a:t>
            </a:r>
          </a:p>
          <a:p>
            <a:pPr marL="533400" lvl="1" indent="-271463"/>
            <a:endParaRPr lang="en-GB" sz="1000" dirty="0" smtClean="0"/>
          </a:p>
          <a:p>
            <a:pPr marL="163512" indent="-271463">
              <a:buNone/>
            </a:pPr>
            <a:r>
              <a:rPr lang="en-GB" dirty="0" smtClean="0"/>
              <a:t>[R</a:t>
            </a:r>
            <a:r>
              <a:rPr lang="de-DE" dirty="0" smtClean="0"/>
              <a:t> 2002</a:t>
            </a:r>
            <a:r>
              <a:rPr lang="en-GB" dirty="0" smtClean="0"/>
              <a:t>], [Harrelson, </a:t>
            </a:r>
            <a:r>
              <a:rPr lang="en-GB" dirty="0" err="1" smtClean="0"/>
              <a:t>Hildrum</a:t>
            </a:r>
            <a:r>
              <a:rPr lang="en-GB" dirty="0" smtClean="0"/>
              <a:t>, </a:t>
            </a:r>
            <a:r>
              <a:rPr lang="en-GB" dirty="0" err="1" smtClean="0"/>
              <a:t>Rao</a:t>
            </a:r>
            <a:r>
              <a:rPr lang="en-GB" dirty="0" smtClean="0"/>
              <a:t> 2003], [R</a:t>
            </a:r>
            <a:r>
              <a:rPr lang="de-DE" dirty="0" smtClean="0"/>
              <a:t> 2008</a:t>
            </a:r>
            <a:r>
              <a:rPr lang="en-GB" dirty="0" smtClean="0"/>
              <a:t>]</a:t>
            </a:r>
          </a:p>
          <a:p>
            <a:pPr marL="533400" lvl="1" indent="-271463"/>
            <a:r>
              <a:rPr lang="en-GB" dirty="0" smtClean="0">
                <a:solidFill>
                  <a:schemeClr val="accent1"/>
                </a:solidFill>
              </a:rPr>
              <a:t>tree-based</a:t>
            </a:r>
            <a:r>
              <a:rPr lang="en-GB" dirty="0" smtClean="0"/>
              <a:t> oblivious algorithms with competitive ratio</a:t>
            </a:r>
            <a:br>
              <a:rPr lang="en-GB" dirty="0" smtClean="0"/>
            </a:br>
            <a:r>
              <a:rPr lang="en-GB" dirty="0" smtClean="0"/>
              <a:t>                   ,                                    ,                 , respectively, </a:t>
            </a:r>
            <a:br>
              <a:rPr lang="en-GB" dirty="0" smtClean="0"/>
            </a:br>
            <a:r>
              <a:rPr lang="en-GB" dirty="0" smtClean="0"/>
              <a:t>for the case that              and                      . </a:t>
            </a:r>
          </a:p>
          <a:p>
            <a:pPr marL="533400" lvl="1" indent="-271463">
              <a:buNone/>
            </a:pPr>
            <a:endParaRPr lang="en-GB" sz="1000" dirty="0" smtClean="0"/>
          </a:p>
          <a:p>
            <a:pPr marL="163512" indent="-271463">
              <a:buNone/>
            </a:pPr>
            <a:r>
              <a:rPr lang="en-GB" dirty="0" smtClean="0"/>
              <a:t>[Gupta, </a:t>
            </a:r>
            <a:r>
              <a:rPr lang="en-GB" dirty="0" err="1" smtClean="0"/>
              <a:t>Hajiaghayi</a:t>
            </a:r>
            <a:r>
              <a:rPr lang="en-GB" dirty="0" smtClean="0"/>
              <a:t>, R</a:t>
            </a:r>
            <a:r>
              <a:rPr lang="de-DE" dirty="0" smtClean="0"/>
              <a:t> </a:t>
            </a:r>
            <a:r>
              <a:rPr lang="en-GB" dirty="0" smtClean="0"/>
              <a:t>2006]</a:t>
            </a:r>
          </a:p>
          <a:p>
            <a:pPr marL="533400" lvl="1" indent="-271463"/>
            <a:r>
              <a:rPr lang="en-GB" dirty="0" smtClean="0"/>
              <a:t>extend above results to the case where load function    is a norm.</a:t>
            </a:r>
          </a:p>
          <a:p>
            <a:pPr marL="533400" lvl="1" indent="-271463"/>
            <a:r>
              <a:rPr lang="en-GB" dirty="0" smtClean="0"/>
              <a:t>algorithms are </a:t>
            </a:r>
            <a:r>
              <a:rPr lang="en-GB" dirty="0" smtClean="0">
                <a:solidFill>
                  <a:schemeClr val="accent1"/>
                </a:solidFill>
              </a:rPr>
              <a:t>function-oblivious</a:t>
            </a:r>
            <a:r>
              <a:rPr lang="en-GB" dirty="0" smtClean="0"/>
              <a:t> </a:t>
            </a:r>
            <a:r>
              <a:rPr lang="en-GB" dirty="0" err="1" smtClean="0"/>
              <a:t>w.r.t</a:t>
            </a:r>
            <a:r>
              <a:rPr lang="en-GB" dirty="0" smtClean="0"/>
              <a:t>. the load function.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0D0937-2C03-4FFC-B4E1-0D364296BF0E}" type="slidenum">
              <a:rPr lang="en-US" smtClean="0"/>
              <a:pPr>
                <a:defRPr/>
              </a:pPr>
              <a:t>11</a:t>
            </a:fld>
            <a:endParaRPr lang="en-US" sz="1400"/>
          </a:p>
        </p:txBody>
      </p:sp>
      <p:grpSp>
        <p:nvGrpSpPr>
          <p:cNvPr id="33" name="Group 32"/>
          <p:cNvGrpSpPr/>
          <p:nvPr/>
        </p:nvGrpSpPr>
        <p:grpSpPr>
          <a:xfrm>
            <a:off x="3069905" y="4190286"/>
            <a:ext cx="2785627" cy="291893"/>
            <a:chOff x="3069905" y="4468650"/>
            <a:chExt cx="2785627" cy="291893"/>
          </a:xfrm>
        </p:grpSpPr>
        <p:pic>
          <p:nvPicPr>
            <p:cNvPr id="18" name="Picture 17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069905" y="4468650"/>
              <a:ext cx="800227" cy="29189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8" name="Picture 27" descr="txp_fig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71436" y="4542397"/>
              <a:ext cx="1384096" cy="19043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6" name="Group 15"/>
          <p:cNvGrpSpPr/>
          <p:nvPr/>
        </p:nvGrpSpPr>
        <p:grpSpPr>
          <a:xfrm>
            <a:off x="978776" y="1831262"/>
            <a:ext cx="4896155" cy="321030"/>
            <a:chOff x="978776" y="1831262"/>
            <a:chExt cx="4896155" cy="321030"/>
          </a:xfrm>
        </p:grpSpPr>
        <p:pic>
          <p:nvPicPr>
            <p:cNvPr id="11" name="Picture 10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78776" y="1831262"/>
              <a:ext cx="1270457" cy="31780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75468" y="1869362"/>
              <a:ext cx="2261672" cy="27975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5" name="Picture 14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744477" y="1872537"/>
              <a:ext cx="1130454" cy="27975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34" name="Group 33"/>
          <p:cNvGrpSpPr/>
          <p:nvPr/>
        </p:nvGrpSpPr>
        <p:grpSpPr>
          <a:xfrm>
            <a:off x="2356382" y="3762597"/>
            <a:ext cx="3645549" cy="321131"/>
            <a:chOff x="2356382" y="4040961"/>
            <a:chExt cx="3645549" cy="321131"/>
          </a:xfrm>
        </p:grpSpPr>
        <p:pic>
          <p:nvPicPr>
            <p:cNvPr id="27" name="Picture 26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56382" y="4040961"/>
              <a:ext cx="2401443" cy="31790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6" name="Picture 25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871477" y="4082337"/>
              <a:ext cx="1130454" cy="27975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32" name="Group 31"/>
          <p:cNvGrpSpPr/>
          <p:nvPr/>
        </p:nvGrpSpPr>
        <p:grpSpPr>
          <a:xfrm>
            <a:off x="3047408" y="2278081"/>
            <a:ext cx="2547848" cy="291893"/>
            <a:chOff x="3047408" y="2278081"/>
            <a:chExt cx="2547848" cy="291893"/>
          </a:xfrm>
        </p:grpSpPr>
        <p:pic>
          <p:nvPicPr>
            <p:cNvPr id="29" name="Picture 28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047408" y="2278081"/>
              <a:ext cx="800227" cy="29189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1" name="Picture 30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65375" y="2278170"/>
              <a:ext cx="1129881" cy="291804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36" name="Picture 3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585434" y="5324668"/>
            <a:ext cx="114318" cy="203486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68582" y="3756227"/>
            <a:ext cx="1270714" cy="31786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7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Tree-based Routing</a:t>
            </a:r>
            <a:endParaRPr lang="en-US" dirty="0"/>
          </a:p>
        </p:txBody>
      </p:sp>
      <p:sp>
        <p:nvSpPr>
          <p:cNvPr id="72" name="Content Placeholder 7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Tree Routing:</a:t>
            </a:r>
          </a:p>
          <a:p>
            <a:pPr marL="531813" lvl="1" indent="-258763"/>
            <a:r>
              <a:rPr lang="en-GB" dirty="0" smtClean="0"/>
              <a:t>for a graph </a:t>
            </a:r>
            <a:br>
              <a:rPr lang="en-GB" dirty="0" smtClean="0"/>
            </a:br>
            <a:r>
              <a:rPr lang="en-GB" dirty="0" smtClean="0"/>
              <a:t>take a tree with node</a:t>
            </a:r>
            <a:br>
              <a:rPr lang="en-GB" dirty="0" smtClean="0"/>
            </a:br>
            <a:r>
              <a:rPr lang="en-GB" dirty="0" smtClean="0"/>
              <a:t>set            .</a:t>
            </a:r>
          </a:p>
          <a:p>
            <a:pPr marL="531813" lvl="1" indent="-258763"/>
            <a:r>
              <a:rPr lang="en-GB" dirty="0" smtClean="0"/>
              <a:t>embed this tree into the</a:t>
            </a:r>
            <a:br>
              <a:rPr lang="en-GB" dirty="0" smtClean="0"/>
            </a:br>
            <a:r>
              <a:rPr lang="en-GB" dirty="0" smtClean="0"/>
              <a:t>graph (edges and nodes).</a:t>
            </a:r>
          </a:p>
          <a:p>
            <a:pPr marL="531813" lvl="1" indent="-258763"/>
            <a:r>
              <a:rPr lang="en-GB" dirty="0" smtClean="0"/>
              <a:t>choose routing paths</a:t>
            </a:r>
            <a:br>
              <a:rPr lang="en-GB" dirty="0" smtClean="0"/>
            </a:br>
            <a:r>
              <a:rPr lang="en-GB" dirty="0" smtClean="0"/>
              <a:t>according to this tree.</a:t>
            </a:r>
          </a:p>
          <a:p>
            <a:pPr marL="531813" lvl="1" indent="-258763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B29B0-E1B9-4018-9EC9-37E0DAE64D9C}" type="slidenum">
              <a:rPr lang="en-US" smtClean="0"/>
              <a:pPr/>
              <a:t>12</a:t>
            </a:fld>
            <a:endParaRPr lang="en-US" sz="1400"/>
          </a:p>
        </p:txBody>
      </p:sp>
      <p:grpSp>
        <p:nvGrpSpPr>
          <p:cNvPr id="2" name="Group 68"/>
          <p:cNvGrpSpPr/>
          <p:nvPr/>
        </p:nvGrpSpPr>
        <p:grpSpPr>
          <a:xfrm>
            <a:off x="4665409" y="1110488"/>
            <a:ext cx="4149725" cy="1985963"/>
            <a:chOff x="2462213" y="1600200"/>
            <a:chExt cx="4149725" cy="1985963"/>
          </a:xfrm>
        </p:grpSpPr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>
              <a:off x="4386263" y="1600200"/>
              <a:ext cx="541338" cy="1143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 flipV="1">
              <a:off x="2462213" y="1720850"/>
              <a:ext cx="541338" cy="9017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>
              <a:off x="2462213" y="2622550"/>
              <a:ext cx="781050" cy="7223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 flipV="1">
              <a:off x="3243263" y="2743200"/>
              <a:ext cx="1684338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4386263" y="3163888"/>
              <a:ext cx="1865313" cy="4222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5229225" y="2020888"/>
              <a:ext cx="1022350" cy="1143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229225" y="1720850"/>
              <a:ext cx="1382713" cy="3000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4386263" y="1600200"/>
              <a:ext cx="2225675" cy="1206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6251575" y="1720850"/>
              <a:ext cx="360363" cy="14430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>
              <a:off x="4386263" y="1600200"/>
              <a:ext cx="1588" cy="19859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 flipV="1">
              <a:off x="3724275" y="1600200"/>
              <a:ext cx="661988" cy="7826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 flipV="1">
              <a:off x="3003550" y="1600200"/>
              <a:ext cx="1382713" cy="1206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>
              <a:off x="4927600" y="2743200"/>
              <a:ext cx="1323975" cy="4206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 flipH="1" flipV="1">
              <a:off x="3003550" y="1720850"/>
              <a:ext cx="720725" cy="6619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Line 40"/>
            <p:cNvSpPr>
              <a:spLocks noChangeShapeType="1"/>
            </p:cNvSpPr>
            <p:nvPr/>
          </p:nvSpPr>
          <p:spPr bwMode="auto">
            <a:xfrm>
              <a:off x="2462213" y="2622550"/>
              <a:ext cx="1924050" cy="9636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Line 41"/>
            <p:cNvSpPr>
              <a:spLocks noChangeShapeType="1"/>
            </p:cNvSpPr>
            <p:nvPr/>
          </p:nvSpPr>
          <p:spPr bwMode="auto">
            <a:xfrm>
              <a:off x="3243263" y="3344863"/>
              <a:ext cx="1143000" cy="2413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Line 42"/>
            <p:cNvSpPr>
              <a:spLocks noChangeShapeType="1"/>
            </p:cNvSpPr>
            <p:nvPr/>
          </p:nvSpPr>
          <p:spPr bwMode="auto">
            <a:xfrm flipV="1">
              <a:off x="4927600" y="2020888"/>
              <a:ext cx="301625" cy="7223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69"/>
          <p:cNvGrpSpPr/>
          <p:nvPr/>
        </p:nvGrpSpPr>
        <p:grpSpPr>
          <a:xfrm>
            <a:off x="4532186" y="4367213"/>
            <a:ext cx="4329112" cy="1444625"/>
            <a:chOff x="2522538" y="4367213"/>
            <a:chExt cx="4329112" cy="1444625"/>
          </a:xfrm>
        </p:grpSpPr>
        <p:sp>
          <p:nvSpPr>
            <p:cNvPr id="1071" name="Line 47"/>
            <p:cNvSpPr>
              <a:spLocks noChangeShapeType="1"/>
            </p:cNvSpPr>
            <p:nvPr/>
          </p:nvSpPr>
          <p:spPr bwMode="auto">
            <a:xfrm flipV="1">
              <a:off x="3003550" y="4367213"/>
              <a:ext cx="1682750" cy="8429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Line 48"/>
            <p:cNvSpPr>
              <a:spLocks noChangeShapeType="1"/>
            </p:cNvSpPr>
            <p:nvPr/>
          </p:nvSpPr>
          <p:spPr bwMode="auto">
            <a:xfrm flipV="1">
              <a:off x="4446588" y="4367213"/>
              <a:ext cx="239713" cy="8429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Line 49"/>
            <p:cNvSpPr>
              <a:spLocks noChangeShapeType="1"/>
            </p:cNvSpPr>
            <p:nvPr/>
          </p:nvSpPr>
          <p:spPr bwMode="auto">
            <a:xfrm flipH="1" flipV="1">
              <a:off x="4686300" y="4367213"/>
              <a:ext cx="1444625" cy="8429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Line 50"/>
            <p:cNvSpPr>
              <a:spLocks noChangeShapeType="1"/>
            </p:cNvSpPr>
            <p:nvPr/>
          </p:nvSpPr>
          <p:spPr bwMode="auto">
            <a:xfrm flipV="1">
              <a:off x="5408613" y="5210175"/>
              <a:ext cx="7223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Line 51"/>
            <p:cNvSpPr>
              <a:spLocks noChangeShapeType="1"/>
            </p:cNvSpPr>
            <p:nvPr/>
          </p:nvSpPr>
          <p:spPr bwMode="auto">
            <a:xfrm flipV="1">
              <a:off x="5889625" y="5210175"/>
              <a:ext cx="241300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Line 52"/>
            <p:cNvSpPr>
              <a:spLocks noChangeShapeType="1"/>
            </p:cNvSpPr>
            <p:nvPr/>
          </p:nvSpPr>
          <p:spPr bwMode="auto">
            <a:xfrm flipH="1" flipV="1">
              <a:off x="6130925" y="5210175"/>
              <a:ext cx="241300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Line 53"/>
            <p:cNvSpPr>
              <a:spLocks noChangeShapeType="1"/>
            </p:cNvSpPr>
            <p:nvPr/>
          </p:nvSpPr>
          <p:spPr bwMode="auto">
            <a:xfrm flipH="1" flipV="1">
              <a:off x="6130925" y="5210175"/>
              <a:ext cx="720725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Line 54"/>
            <p:cNvSpPr>
              <a:spLocks noChangeShapeType="1"/>
            </p:cNvSpPr>
            <p:nvPr/>
          </p:nvSpPr>
          <p:spPr bwMode="auto">
            <a:xfrm>
              <a:off x="4446588" y="5210175"/>
              <a:ext cx="4810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Line 55"/>
            <p:cNvSpPr>
              <a:spLocks noChangeShapeType="1"/>
            </p:cNvSpPr>
            <p:nvPr/>
          </p:nvSpPr>
          <p:spPr bwMode="auto">
            <a:xfrm>
              <a:off x="4446588" y="5210175"/>
              <a:ext cx="1588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Line 56"/>
            <p:cNvSpPr>
              <a:spLocks noChangeShapeType="1"/>
            </p:cNvSpPr>
            <p:nvPr/>
          </p:nvSpPr>
          <p:spPr bwMode="auto">
            <a:xfrm flipH="1">
              <a:off x="3965575" y="5210175"/>
              <a:ext cx="4810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Line 57"/>
            <p:cNvSpPr>
              <a:spLocks noChangeShapeType="1"/>
            </p:cNvSpPr>
            <p:nvPr/>
          </p:nvSpPr>
          <p:spPr bwMode="auto">
            <a:xfrm>
              <a:off x="3003550" y="5210175"/>
              <a:ext cx="4810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Line 58"/>
            <p:cNvSpPr>
              <a:spLocks noChangeShapeType="1"/>
            </p:cNvSpPr>
            <p:nvPr/>
          </p:nvSpPr>
          <p:spPr bwMode="auto">
            <a:xfrm>
              <a:off x="3003550" y="5210175"/>
              <a:ext cx="1588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Line 59"/>
            <p:cNvSpPr>
              <a:spLocks noChangeShapeType="1"/>
            </p:cNvSpPr>
            <p:nvPr/>
          </p:nvSpPr>
          <p:spPr bwMode="auto">
            <a:xfrm flipH="1">
              <a:off x="2522538" y="5210175"/>
              <a:ext cx="4810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5" name="Line 49"/>
          <p:cNvSpPr>
            <a:spLocks noChangeShapeType="1"/>
          </p:cNvSpPr>
          <p:nvPr/>
        </p:nvSpPr>
        <p:spPr bwMode="auto">
          <a:xfrm flipH="1" flipV="1">
            <a:off x="6705474" y="4373561"/>
            <a:ext cx="1444625" cy="842963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6"/>
          <p:cNvSpPr>
            <a:spLocks noChangeShapeType="1"/>
          </p:cNvSpPr>
          <p:nvPr/>
        </p:nvSpPr>
        <p:spPr bwMode="auto">
          <a:xfrm flipV="1">
            <a:off x="4665409" y="1231138"/>
            <a:ext cx="541338" cy="901700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Line 22"/>
          <p:cNvSpPr>
            <a:spLocks noChangeShapeType="1"/>
          </p:cNvSpPr>
          <p:nvPr/>
        </p:nvSpPr>
        <p:spPr bwMode="auto">
          <a:xfrm>
            <a:off x="6589459" y="1110488"/>
            <a:ext cx="2225675" cy="120650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Line 26"/>
          <p:cNvSpPr>
            <a:spLocks noChangeShapeType="1"/>
          </p:cNvSpPr>
          <p:nvPr/>
        </p:nvSpPr>
        <p:spPr bwMode="auto">
          <a:xfrm flipV="1">
            <a:off x="5206746" y="1110488"/>
            <a:ext cx="1382713" cy="120650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65"/>
          <p:cNvGrpSpPr/>
          <p:nvPr/>
        </p:nvGrpSpPr>
        <p:grpSpPr>
          <a:xfrm>
            <a:off x="4530471" y="977138"/>
            <a:ext cx="4419600" cy="2254250"/>
            <a:chOff x="2327275" y="1466850"/>
            <a:chExt cx="4419600" cy="2254250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2868613" y="1585913"/>
              <a:ext cx="268288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a</a:t>
              </a: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4794250" y="2608263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g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4251325" y="1466850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b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3108325" y="3211513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e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6477000" y="1585913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err="1" smtClean="0">
                  <a:latin typeface="Arial Rounded MT Bold" pitchFamily="34" charset="0"/>
                </a:rPr>
                <a:t>i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6116638" y="3030538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j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4251325" y="3451225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f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094288" y="1887538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h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2327275" y="2489200"/>
              <a:ext cx="268288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d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590925" y="2249488"/>
              <a:ext cx="268288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c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1373683" y="1478694"/>
            <a:ext cx="2448145" cy="1018667"/>
            <a:chOff x="1373683" y="1478694"/>
            <a:chExt cx="2448145" cy="1018667"/>
          </a:xfrm>
        </p:grpSpPr>
        <p:pic>
          <p:nvPicPr>
            <p:cNvPr id="75" name="Picture 74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373683" y="2281638"/>
              <a:ext cx="699006" cy="21572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7" name="Picture 76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85940" y="1478694"/>
              <a:ext cx="1435888" cy="27985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04" name="Group 103"/>
          <p:cNvGrpSpPr/>
          <p:nvPr/>
        </p:nvGrpSpPr>
        <p:grpSpPr>
          <a:xfrm>
            <a:off x="4655026" y="1318736"/>
            <a:ext cx="4061301" cy="3810952"/>
            <a:chOff x="4655026" y="1318736"/>
            <a:chExt cx="4061301" cy="3810952"/>
          </a:xfrm>
        </p:grpSpPr>
        <p:sp>
          <p:nvSpPr>
            <p:cNvPr id="98" name="Freeform 97"/>
            <p:cNvSpPr/>
            <p:nvPr/>
          </p:nvSpPr>
          <p:spPr bwMode="auto">
            <a:xfrm>
              <a:off x="6688137" y="1318736"/>
              <a:ext cx="2028190" cy="2915128"/>
            </a:xfrm>
            <a:custGeom>
              <a:avLst/>
              <a:gdLst>
                <a:gd name="connsiteX0" fmla="*/ 0 w 1943100"/>
                <a:gd name="connsiteY0" fmla="*/ 2819400 h 2819400"/>
                <a:gd name="connsiteX1" fmla="*/ 584200 w 1943100"/>
                <a:gd name="connsiteY1" fmla="*/ 1409700 h 2819400"/>
                <a:gd name="connsiteX2" fmla="*/ 1943100 w 1943100"/>
                <a:gd name="connsiteY2" fmla="*/ 0 h 2819400"/>
                <a:gd name="connsiteX0" fmla="*/ 0 w 1943100"/>
                <a:gd name="connsiteY0" fmla="*/ 2819400 h 2819400"/>
                <a:gd name="connsiteX1" fmla="*/ 584200 w 1943100"/>
                <a:gd name="connsiteY1" fmla="*/ 1409700 h 2819400"/>
                <a:gd name="connsiteX2" fmla="*/ 1943100 w 1943100"/>
                <a:gd name="connsiteY2" fmla="*/ 0 h 2819400"/>
                <a:gd name="connsiteX0" fmla="*/ 0 w 1455420"/>
                <a:gd name="connsiteY0" fmla="*/ 2659380 h 2659380"/>
                <a:gd name="connsiteX1" fmla="*/ 584200 w 1455420"/>
                <a:gd name="connsiteY1" fmla="*/ 1249680 h 2659380"/>
                <a:gd name="connsiteX2" fmla="*/ 1455420 w 1455420"/>
                <a:gd name="connsiteY2" fmla="*/ 0 h 2659380"/>
                <a:gd name="connsiteX0" fmla="*/ 0 w 1996440"/>
                <a:gd name="connsiteY0" fmla="*/ 2865120 h 2865120"/>
                <a:gd name="connsiteX1" fmla="*/ 584200 w 1996440"/>
                <a:gd name="connsiteY1" fmla="*/ 1455420 h 2865120"/>
                <a:gd name="connsiteX2" fmla="*/ 1996440 w 1996440"/>
                <a:gd name="connsiteY2" fmla="*/ 0 h 2865120"/>
                <a:gd name="connsiteX0" fmla="*/ 0 w 2215515"/>
                <a:gd name="connsiteY0" fmla="*/ 2660333 h 2660333"/>
                <a:gd name="connsiteX1" fmla="*/ 803275 w 2215515"/>
                <a:gd name="connsiteY1" fmla="*/ 1455420 h 2660333"/>
                <a:gd name="connsiteX2" fmla="*/ 2215515 w 2215515"/>
                <a:gd name="connsiteY2" fmla="*/ 0 h 2660333"/>
                <a:gd name="connsiteX0" fmla="*/ 0 w 2005965"/>
                <a:gd name="connsiteY0" fmla="*/ 2893696 h 2893696"/>
                <a:gd name="connsiteX1" fmla="*/ 593725 w 2005965"/>
                <a:gd name="connsiteY1" fmla="*/ 1455420 h 2893696"/>
                <a:gd name="connsiteX2" fmla="*/ 2005965 w 2005965"/>
                <a:gd name="connsiteY2" fmla="*/ 0 h 2893696"/>
                <a:gd name="connsiteX0" fmla="*/ 3175 w 2009140"/>
                <a:gd name="connsiteY0" fmla="*/ 2893696 h 2893696"/>
                <a:gd name="connsiteX1" fmla="*/ 596900 w 2009140"/>
                <a:gd name="connsiteY1" fmla="*/ 1455420 h 2893696"/>
                <a:gd name="connsiteX2" fmla="*/ 2009140 w 2009140"/>
                <a:gd name="connsiteY2" fmla="*/ 0 h 2893696"/>
                <a:gd name="connsiteX0" fmla="*/ 3175 w 2123440"/>
                <a:gd name="connsiteY0" fmla="*/ 2727009 h 2727009"/>
                <a:gd name="connsiteX1" fmla="*/ 711200 w 2123440"/>
                <a:gd name="connsiteY1" fmla="*/ 1455420 h 2727009"/>
                <a:gd name="connsiteX2" fmla="*/ 2123440 w 2123440"/>
                <a:gd name="connsiteY2" fmla="*/ 0 h 2727009"/>
                <a:gd name="connsiteX0" fmla="*/ 3175 w 2013903"/>
                <a:gd name="connsiteY0" fmla="*/ 2898459 h 2898459"/>
                <a:gd name="connsiteX1" fmla="*/ 601663 w 2013903"/>
                <a:gd name="connsiteY1" fmla="*/ 1455420 h 2898459"/>
                <a:gd name="connsiteX2" fmla="*/ 2013903 w 2013903"/>
                <a:gd name="connsiteY2" fmla="*/ 0 h 2898459"/>
                <a:gd name="connsiteX0" fmla="*/ 3175 w 1835309"/>
                <a:gd name="connsiteY0" fmla="*/ 3117534 h 3117534"/>
                <a:gd name="connsiteX1" fmla="*/ 601663 w 1835309"/>
                <a:gd name="connsiteY1" fmla="*/ 1674495 h 3117534"/>
                <a:gd name="connsiteX2" fmla="*/ 1835309 w 1835309"/>
                <a:gd name="connsiteY2" fmla="*/ 0 h 3117534"/>
                <a:gd name="connsiteX0" fmla="*/ 3175 w 2028190"/>
                <a:gd name="connsiteY0" fmla="*/ 2915128 h 2915128"/>
                <a:gd name="connsiteX1" fmla="*/ 601663 w 2028190"/>
                <a:gd name="connsiteY1" fmla="*/ 1472089 h 2915128"/>
                <a:gd name="connsiteX2" fmla="*/ 2028190 w 2028190"/>
                <a:gd name="connsiteY2" fmla="*/ 0 h 2915128"/>
                <a:gd name="connsiteX0" fmla="*/ 3175 w 2028190"/>
                <a:gd name="connsiteY0" fmla="*/ 2915128 h 2915128"/>
                <a:gd name="connsiteX1" fmla="*/ 601663 w 2028190"/>
                <a:gd name="connsiteY1" fmla="*/ 1472089 h 2915128"/>
                <a:gd name="connsiteX2" fmla="*/ 2028190 w 2028190"/>
                <a:gd name="connsiteY2" fmla="*/ 0 h 2915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28190" h="2915128">
                  <a:moveTo>
                    <a:pt x="3175" y="2915128"/>
                  </a:moveTo>
                  <a:cubicBezTo>
                    <a:pt x="0" y="2454753"/>
                    <a:pt x="264161" y="1957944"/>
                    <a:pt x="601663" y="1472089"/>
                  </a:cubicBezTo>
                  <a:cubicBezTo>
                    <a:pt x="939165" y="986234"/>
                    <a:pt x="1491615" y="438944"/>
                    <a:pt x="2028190" y="0"/>
                  </a:cubicBezTo>
                </a:path>
              </a:pathLst>
            </a:cu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9" name="Freeform 98"/>
            <p:cNvSpPr/>
            <p:nvPr/>
          </p:nvSpPr>
          <p:spPr bwMode="auto">
            <a:xfrm>
              <a:off x="4989512" y="2035969"/>
              <a:ext cx="1007427" cy="3044825"/>
            </a:xfrm>
            <a:custGeom>
              <a:avLst/>
              <a:gdLst>
                <a:gd name="connsiteX0" fmla="*/ 0 w 927100"/>
                <a:gd name="connsiteY0" fmla="*/ 2997200 h 2997200"/>
                <a:gd name="connsiteX1" fmla="*/ 774700 w 927100"/>
                <a:gd name="connsiteY1" fmla="*/ 2006600 h 2997200"/>
                <a:gd name="connsiteX2" fmla="*/ 914400 w 927100"/>
                <a:gd name="connsiteY2" fmla="*/ 0 h 2997200"/>
                <a:gd name="connsiteX0" fmla="*/ 19050 w 946150"/>
                <a:gd name="connsiteY0" fmla="*/ 2997200 h 2997200"/>
                <a:gd name="connsiteX1" fmla="*/ 793750 w 946150"/>
                <a:gd name="connsiteY1" fmla="*/ 2006600 h 2997200"/>
                <a:gd name="connsiteX2" fmla="*/ 933450 w 946150"/>
                <a:gd name="connsiteY2" fmla="*/ 0 h 2997200"/>
                <a:gd name="connsiteX0" fmla="*/ 190500 w 1111250"/>
                <a:gd name="connsiteY0" fmla="*/ 2997200 h 2997200"/>
                <a:gd name="connsiteX1" fmla="*/ 152400 w 1111250"/>
                <a:gd name="connsiteY1" fmla="*/ 1308100 h 2997200"/>
                <a:gd name="connsiteX2" fmla="*/ 1104900 w 1111250"/>
                <a:gd name="connsiteY2" fmla="*/ 0 h 2997200"/>
                <a:gd name="connsiteX0" fmla="*/ 19050 w 939800"/>
                <a:gd name="connsiteY0" fmla="*/ 2997200 h 2997200"/>
                <a:gd name="connsiteX1" fmla="*/ 717550 w 939800"/>
                <a:gd name="connsiteY1" fmla="*/ 1587500 h 2997200"/>
                <a:gd name="connsiteX2" fmla="*/ 933450 w 939800"/>
                <a:gd name="connsiteY2" fmla="*/ 0 h 2997200"/>
                <a:gd name="connsiteX0" fmla="*/ 19050 w 1182687"/>
                <a:gd name="connsiteY0" fmla="*/ 2873375 h 2873375"/>
                <a:gd name="connsiteX1" fmla="*/ 717550 w 1182687"/>
                <a:gd name="connsiteY1" fmla="*/ 1463675 h 2873375"/>
                <a:gd name="connsiteX2" fmla="*/ 1176337 w 1182687"/>
                <a:gd name="connsiteY2" fmla="*/ 0 h 2873375"/>
                <a:gd name="connsiteX0" fmla="*/ 19050 w 958849"/>
                <a:gd name="connsiteY0" fmla="*/ 3018631 h 3018631"/>
                <a:gd name="connsiteX1" fmla="*/ 717550 w 958849"/>
                <a:gd name="connsiteY1" fmla="*/ 1608931 h 3018631"/>
                <a:gd name="connsiteX2" fmla="*/ 952499 w 958849"/>
                <a:gd name="connsiteY2" fmla="*/ 0 h 3018631"/>
                <a:gd name="connsiteX0" fmla="*/ 19050 w 958849"/>
                <a:gd name="connsiteY0" fmla="*/ 3018631 h 3018631"/>
                <a:gd name="connsiteX1" fmla="*/ 209550 w 958849"/>
                <a:gd name="connsiteY1" fmla="*/ 1431131 h 3018631"/>
                <a:gd name="connsiteX2" fmla="*/ 952499 w 958849"/>
                <a:gd name="connsiteY2" fmla="*/ 0 h 3018631"/>
                <a:gd name="connsiteX0" fmla="*/ 19050 w 958849"/>
                <a:gd name="connsiteY0" fmla="*/ 3018631 h 3018631"/>
                <a:gd name="connsiteX1" fmla="*/ 666750 w 958849"/>
                <a:gd name="connsiteY1" fmla="*/ 1621631 h 3018631"/>
                <a:gd name="connsiteX2" fmla="*/ 952499 w 958849"/>
                <a:gd name="connsiteY2" fmla="*/ 0 h 3018631"/>
                <a:gd name="connsiteX0" fmla="*/ 19050 w 1012189"/>
                <a:gd name="connsiteY0" fmla="*/ 3018631 h 3018631"/>
                <a:gd name="connsiteX1" fmla="*/ 666750 w 1012189"/>
                <a:gd name="connsiteY1" fmla="*/ 1621631 h 3018631"/>
                <a:gd name="connsiteX2" fmla="*/ 952499 w 1012189"/>
                <a:gd name="connsiteY2" fmla="*/ 0 h 3018631"/>
                <a:gd name="connsiteX0" fmla="*/ 19050 w 1459864"/>
                <a:gd name="connsiteY0" fmla="*/ 2916237 h 2916237"/>
                <a:gd name="connsiteX1" fmla="*/ 1114425 w 1459864"/>
                <a:gd name="connsiteY1" fmla="*/ 1621631 h 2916237"/>
                <a:gd name="connsiteX2" fmla="*/ 1400174 w 1459864"/>
                <a:gd name="connsiteY2" fmla="*/ 0 h 2916237"/>
                <a:gd name="connsiteX0" fmla="*/ 19050 w 1007427"/>
                <a:gd name="connsiteY0" fmla="*/ 3044825 h 3044825"/>
                <a:gd name="connsiteX1" fmla="*/ 661988 w 1007427"/>
                <a:gd name="connsiteY1" fmla="*/ 1621631 h 3044825"/>
                <a:gd name="connsiteX2" fmla="*/ 947737 w 1007427"/>
                <a:gd name="connsiteY2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427" h="3044825">
                  <a:moveTo>
                    <a:pt x="19050" y="3044825"/>
                  </a:moveTo>
                  <a:cubicBezTo>
                    <a:pt x="0" y="2494491"/>
                    <a:pt x="507207" y="2129102"/>
                    <a:pt x="661988" y="1621631"/>
                  </a:cubicBezTo>
                  <a:cubicBezTo>
                    <a:pt x="816769" y="1114160"/>
                    <a:pt x="1007427" y="753533"/>
                    <a:pt x="947737" y="0"/>
                  </a:cubicBezTo>
                </a:path>
              </a:pathLst>
            </a:cu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Freeform 101"/>
            <p:cNvSpPr/>
            <p:nvPr/>
          </p:nvSpPr>
          <p:spPr bwMode="auto">
            <a:xfrm>
              <a:off x="4655026" y="2270918"/>
              <a:ext cx="3498374" cy="2802731"/>
            </a:xfrm>
            <a:custGeom>
              <a:avLst/>
              <a:gdLst>
                <a:gd name="connsiteX0" fmla="*/ 3733800 w 3924300"/>
                <a:gd name="connsiteY0" fmla="*/ 2743200 h 2743200"/>
                <a:gd name="connsiteX1" fmla="*/ 3644900 w 3924300"/>
                <a:gd name="connsiteY1" fmla="*/ 1498600 h 2743200"/>
                <a:gd name="connsiteX2" fmla="*/ 2057400 w 3924300"/>
                <a:gd name="connsiteY2" fmla="*/ 1384300 h 2743200"/>
                <a:gd name="connsiteX3" fmla="*/ 304800 w 3924300"/>
                <a:gd name="connsiteY3" fmla="*/ 1244600 h 2743200"/>
                <a:gd name="connsiteX4" fmla="*/ 228600 w 3924300"/>
                <a:gd name="connsiteY4" fmla="*/ 0 h 2743200"/>
                <a:gd name="connsiteX0" fmla="*/ 3619500 w 3810000"/>
                <a:gd name="connsiteY0" fmla="*/ 2743200 h 2743200"/>
                <a:gd name="connsiteX1" fmla="*/ 3530600 w 3810000"/>
                <a:gd name="connsiteY1" fmla="*/ 1498600 h 2743200"/>
                <a:gd name="connsiteX2" fmla="*/ 1943100 w 3810000"/>
                <a:gd name="connsiteY2" fmla="*/ 1384300 h 2743200"/>
                <a:gd name="connsiteX3" fmla="*/ 812800 w 3810000"/>
                <a:gd name="connsiteY3" fmla="*/ 1244600 h 2743200"/>
                <a:gd name="connsiteX4" fmla="*/ 114300 w 3810000"/>
                <a:gd name="connsiteY4" fmla="*/ 0 h 2743200"/>
                <a:gd name="connsiteX0" fmla="*/ 3619500 w 3619500"/>
                <a:gd name="connsiteY0" fmla="*/ 2743200 h 2743200"/>
                <a:gd name="connsiteX1" fmla="*/ 1943100 w 3619500"/>
                <a:gd name="connsiteY1" fmla="*/ 1384300 h 2743200"/>
                <a:gd name="connsiteX2" fmla="*/ 812800 w 3619500"/>
                <a:gd name="connsiteY2" fmla="*/ 1244600 h 2743200"/>
                <a:gd name="connsiteX3" fmla="*/ 114300 w 3619500"/>
                <a:gd name="connsiteY3" fmla="*/ 0 h 2743200"/>
                <a:gd name="connsiteX0" fmla="*/ 3505200 w 3505200"/>
                <a:gd name="connsiteY0" fmla="*/ 2743200 h 2743200"/>
                <a:gd name="connsiteX1" fmla="*/ 1828800 w 3505200"/>
                <a:gd name="connsiteY1" fmla="*/ 1384300 h 2743200"/>
                <a:gd name="connsiteX2" fmla="*/ 0 w 3505200"/>
                <a:gd name="connsiteY2" fmla="*/ 0 h 2743200"/>
                <a:gd name="connsiteX0" fmla="*/ 3505200 w 3505200"/>
                <a:gd name="connsiteY0" fmla="*/ 2743200 h 2743200"/>
                <a:gd name="connsiteX1" fmla="*/ 1828800 w 3505200"/>
                <a:gd name="connsiteY1" fmla="*/ 1384300 h 2743200"/>
                <a:gd name="connsiteX2" fmla="*/ 0 w 3505200"/>
                <a:gd name="connsiteY2" fmla="*/ 0 h 2743200"/>
                <a:gd name="connsiteX0" fmla="*/ 3505200 w 3505200"/>
                <a:gd name="connsiteY0" fmla="*/ 2743200 h 2743200"/>
                <a:gd name="connsiteX1" fmla="*/ 1828800 w 3505200"/>
                <a:gd name="connsiteY1" fmla="*/ 1384300 h 2743200"/>
                <a:gd name="connsiteX2" fmla="*/ 0 w 3505200"/>
                <a:gd name="connsiteY2" fmla="*/ 0 h 2743200"/>
                <a:gd name="connsiteX0" fmla="*/ 3505200 w 3505200"/>
                <a:gd name="connsiteY0" fmla="*/ 2743200 h 2743200"/>
                <a:gd name="connsiteX1" fmla="*/ 1828800 w 3505200"/>
                <a:gd name="connsiteY1" fmla="*/ 1384300 h 2743200"/>
                <a:gd name="connsiteX2" fmla="*/ 0 w 3505200"/>
                <a:gd name="connsiteY2" fmla="*/ 0 h 2743200"/>
                <a:gd name="connsiteX0" fmla="*/ 3505200 w 3505200"/>
                <a:gd name="connsiteY0" fmla="*/ 2743200 h 2743200"/>
                <a:gd name="connsiteX1" fmla="*/ 1828800 w 3505200"/>
                <a:gd name="connsiteY1" fmla="*/ 1384300 h 2743200"/>
                <a:gd name="connsiteX2" fmla="*/ 0 w 3505200"/>
                <a:gd name="connsiteY2" fmla="*/ 0 h 2743200"/>
                <a:gd name="connsiteX0" fmla="*/ 3505200 w 3524250"/>
                <a:gd name="connsiteY0" fmla="*/ 2743200 h 2743200"/>
                <a:gd name="connsiteX1" fmla="*/ 1828800 w 3524250"/>
                <a:gd name="connsiteY1" fmla="*/ 1384300 h 2743200"/>
                <a:gd name="connsiteX2" fmla="*/ 0 w 3524250"/>
                <a:gd name="connsiteY2" fmla="*/ 0 h 2743200"/>
                <a:gd name="connsiteX0" fmla="*/ 3505200 w 3524250"/>
                <a:gd name="connsiteY0" fmla="*/ 2743200 h 2743200"/>
                <a:gd name="connsiteX1" fmla="*/ 1828800 w 3524250"/>
                <a:gd name="connsiteY1" fmla="*/ 1384300 h 2743200"/>
                <a:gd name="connsiteX2" fmla="*/ 0 w 3524250"/>
                <a:gd name="connsiteY2" fmla="*/ 0 h 2743200"/>
                <a:gd name="connsiteX0" fmla="*/ 4178300 w 4197350"/>
                <a:gd name="connsiteY0" fmla="*/ 2520950 h 2520950"/>
                <a:gd name="connsiteX1" fmla="*/ 1828800 w 4197350"/>
                <a:gd name="connsiteY1" fmla="*/ 1384300 h 2520950"/>
                <a:gd name="connsiteX2" fmla="*/ 0 w 4197350"/>
                <a:gd name="connsiteY2" fmla="*/ 0 h 2520950"/>
                <a:gd name="connsiteX0" fmla="*/ 3473450 w 3492500"/>
                <a:gd name="connsiteY0" fmla="*/ 2762250 h 2762250"/>
                <a:gd name="connsiteX1" fmla="*/ 1828800 w 3492500"/>
                <a:gd name="connsiteY1" fmla="*/ 1384300 h 2762250"/>
                <a:gd name="connsiteX2" fmla="*/ 0 w 3492500"/>
                <a:gd name="connsiteY2" fmla="*/ 0 h 2762250"/>
                <a:gd name="connsiteX0" fmla="*/ 3904456 w 3923506"/>
                <a:gd name="connsiteY0" fmla="*/ 2802731 h 2802731"/>
                <a:gd name="connsiteX1" fmla="*/ 2259806 w 3923506"/>
                <a:gd name="connsiteY1" fmla="*/ 1424781 h 2802731"/>
                <a:gd name="connsiteX2" fmla="*/ 0 w 3923506"/>
                <a:gd name="connsiteY2" fmla="*/ 0 h 2802731"/>
                <a:gd name="connsiteX0" fmla="*/ 3461544 w 3480594"/>
                <a:gd name="connsiteY0" fmla="*/ 2802731 h 2802731"/>
                <a:gd name="connsiteX1" fmla="*/ 1816894 w 3480594"/>
                <a:gd name="connsiteY1" fmla="*/ 1424781 h 2802731"/>
                <a:gd name="connsiteX2" fmla="*/ 0 w 3480594"/>
                <a:gd name="connsiteY2" fmla="*/ 0 h 2802731"/>
                <a:gd name="connsiteX0" fmla="*/ 3479324 w 3498374"/>
                <a:gd name="connsiteY0" fmla="*/ 2802731 h 2802731"/>
                <a:gd name="connsiteX1" fmla="*/ 1834674 w 3498374"/>
                <a:gd name="connsiteY1" fmla="*/ 1424781 h 2802731"/>
                <a:gd name="connsiteX2" fmla="*/ 17780 w 3498374"/>
                <a:gd name="connsiteY2" fmla="*/ 0 h 280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8374" h="2802731">
                  <a:moveTo>
                    <a:pt x="3479324" y="2802731"/>
                  </a:moveTo>
                  <a:cubicBezTo>
                    <a:pt x="3498374" y="2392627"/>
                    <a:pt x="3384074" y="1488281"/>
                    <a:pt x="1834674" y="1424781"/>
                  </a:cubicBezTo>
                  <a:cubicBezTo>
                    <a:pt x="107474" y="1386681"/>
                    <a:pt x="0" y="481436"/>
                    <a:pt x="17780" y="0"/>
                  </a:cubicBezTo>
                </a:path>
              </a:pathLst>
            </a:cu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Freeform 102"/>
            <p:cNvSpPr/>
            <p:nvPr/>
          </p:nvSpPr>
          <p:spPr bwMode="auto">
            <a:xfrm>
              <a:off x="5450206" y="2986087"/>
              <a:ext cx="905350" cy="2143601"/>
            </a:xfrm>
            <a:custGeom>
              <a:avLst/>
              <a:gdLst>
                <a:gd name="connsiteX0" fmla="*/ 985520 w 985520"/>
                <a:gd name="connsiteY0" fmla="*/ 2095500 h 2095500"/>
                <a:gd name="connsiteX1" fmla="*/ 147320 w 985520"/>
                <a:gd name="connsiteY1" fmla="*/ 1066800 h 2095500"/>
                <a:gd name="connsiteX2" fmla="*/ 101600 w 985520"/>
                <a:gd name="connsiteY2" fmla="*/ 0 h 2095500"/>
                <a:gd name="connsiteX0" fmla="*/ 1239520 w 1239520"/>
                <a:gd name="connsiteY0" fmla="*/ 2095500 h 2095500"/>
                <a:gd name="connsiteX1" fmla="*/ 401320 w 1239520"/>
                <a:gd name="connsiteY1" fmla="*/ 1066800 h 2095500"/>
                <a:gd name="connsiteX2" fmla="*/ 50800 w 1239520"/>
                <a:gd name="connsiteY2" fmla="*/ 0 h 2095500"/>
                <a:gd name="connsiteX0" fmla="*/ 972820 w 972820"/>
                <a:gd name="connsiteY0" fmla="*/ 2217420 h 2217420"/>
                <a:gd name="connsiteX1" fmla="*/ 401320 w 972820"/>
                <a:gd name="connsiteY1" fmla="*/ 1066800 h 2217420"/>
                <a:gd name="connsiteX2" fmla="*/ 50800 w 972820"/>
                <a:gd name="connsiteY2" fmla="*/ 0 h 2217420"/>
                <a:gd name="connsiteX0" fmla="*/ 1060926 w 1060926"/>
                <a:gd name="connsiteY0" fmla="*/ 2143601 h 2143601"/>
                <a:gd name="connsiteX1" fmla="*/ 489426 w 1060926"/>
                <a:gd name="connsiteY1" fmla="*/ 992981 h 2143601"/>
                <a:gd name="connsiteX2" fmla="*/ 50800 w 1060926"/>
                <a:gd name="connsiteY2" fmla="*/ 0 h 2143601"/>
                <a:gd name="connsiteX0" fmla="*/ 672782 w 672782"/>
                <a:gd name="connsiteY0" fmla="*/ 2241232 h 2241232"/>
                <a:gd name="connsiteX1" fmla="*/ 101282 w 672782"/>
                <a:gd name="connsiteY1" fmla="*/ 1090612 h 2241232"/>
                <a:gd name="connsiteX2" fmla="*/ 65088 w 672782"/>
                <a:gd name="connsiteY2" fmla="*/ 0 h 2241232"/>
                <a:gd name="connsiteX0" fmla="*/ 672782 w 672782"/>
                <a:gd name="connsiteY0" fmla="*/ 2241232 h 2241232"/>
                <a:gd name="connsiteX1" fmla="*/ 101282 w 672782"/>
                <a:gd name="connsiteY1" fmla="*/ 1090612 h 2241232"/>
                <a:gd name="connsiteX2" fmla="*/ 65088 w 672782"/>
                <a:gd name="connsiteY2" fmla="*/ 0 h 2241232"/>
                <a:gd name="connsiteX0" fmla="*/ 672782 w 672782"/>
                <a:gd name="connsiteY0" fmla="*/ 2241232 h 2241232"/>
                <a:gd name="connsiteX1" fmla="*/ 101282 w 672782"/>
                <a:gd name="connsiteY1" fmla="*/ 1090612 h 2241232"/>
                <a:gd name="connsiteX2" fmla="*/ 65088 w 672782"/>
                <a:gd name="connsiteY2" fmla="*/ 0 h 2241232"/>
                <a:gd name="connsiteX0" fmla="*/ 1020048 w 1020048"/>
                <a:gd name="connsiteY0" fmla="*/ 2143601 h 2143601"/>
                <a:gd name="connsiteX1" fmla="*/ 150892 w 1020048"/>
                <a:gd name="connsiteY1" fmla="*/ 1090612 h 2143601"/>
                <a:gd name="connsiteX2" fmla="*/ 114698 w 1020048"/>
                <a:gd name="connsiteY2" fmla="*/ 0 h 2143601"/>
                <a:gd name="connsiteX0" fmla="*/ 905350 w 905350"/>
                <a:gd name="connsiteY0" fmla="*/ 2143601 h 2143601"/>
                <a:gd name="connsiteX1" fmla="*/ 560069 w 905350"/>
                <a:gd name="connsiteY1" fmla="*/ 1090612 h 2143601"/>
                <a:gd name="connsiteX2" fmla="*/ 0 w 905350"/>
                <a:gd name="connsiteY2" fmla="*/ 0 h 2143601"/>
                <a:gd name="connsiteX0" fmla="*/ 905350 w 905350"/>
                <a:gd name="connsiteY0" fmla="*/ 2143601 h 2143601"/>
                <a:gd name="connsiteX1" fmla="*/ 179069 w 905350"/>
                <a:gd name="connsiteY1" fmla="*/ 1252537 h 2143601"/>
                <a:gd name="connsiteX2" fmla="*/ 0 w 905350"/>
                <a:gd name="connsiteY2" fmla="*/ 0 h 2143601"/>
                <a:gd name="connsiteX0" fmla="*/ 905350 w 905350"/>
                <a:gd name="connsiteY0" fmla="*/ 2143601 h 2143601"/>
                <a:gd name="connsiteX1" fmla="*/ 179069 w 905350"/>
                <a:gd name="connsiteY1" fmla="*/ 1252537 h 2143601"/>
                <a:gd name="connsiteX2" fmla="*/ 0 w 905350"/>
                <a:gd name="connsiteY2" fmla="*/ 0 h 214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5350" h="2143601">
                  <a:moveTo>
                    <a:pt x="905350" y="2143601"/>
                  </a:moveTo>
                  <a:cubicBezTo>
                    <a:pt x="559910" y="1803876"/>
                    <a:pt x="329961" y="1609804"/>
                    <a:pt x="179069" y="1252537"/>
                  </a:cubicBezTo>
                  <a:cubicBezTo>
                    <a:pt x="28177" y="895270"/>
                    <a:pt x="20637" y="818357"/>
                    <a:pt x="0" y="0"/>
                  </a:cubicBezTo>
                </a:path>
              </a:pathLst>
            </a:cu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" name="Group 66"/>
          <p:cNvGrpSpPr/>
          <p:nvPr/>
        </p:nvGrpSpPr>
        <p:grpSpPr>
          <a:xfrm>
            <a:off x="4395661" y="4233863"/>
            <a:ext cx="4600575" cy="1712912"/>
            <a:chOff x="2386013" y="4233863"/>
            <a:chExt cx="4600575" cy="1712912"/>
          </a:xfrm>
          <a:solidFill>
            <a:srgbClr val="99CCFF"/>
          </a:solidFill>
        </p:grpSpPr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2386013" y="5676900"/>
              <a:ext cx="271463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a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2868613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b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349625" y="5676900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c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830638" y="5676900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d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4311650" y="5676900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e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4794250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f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5273675" y="5676900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g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5756275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h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6237288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err="1" smtClean="0">
                  <a:latin typeface="Arial Rounded MT Bold" pitchFamily="34" charset="0"/>
                </a:rPr>
                <a:t>i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6718300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j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2868613" y="5075238"/>
              <a:ext cx="268288" cy="269875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4311650" y="5075238"/>
              <a:ext cx="269875" cy="269875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5995988" y="5075238"/>
              <a:ext cx="268288" cy="269875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4552950" y="4233863"/>
              <a:ext cx="269875" cy="268288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uiExpand="1" build="p"/>
      <p:bldP spid="105" grpId="0" animBg="1"/>
      <p:bldP spid="106" grpId="0" animBg="1"/>
      <p:bldP spid="107" grpId="0" animBg="1"/>
      <p:bldP spid="10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6"/>
          <p:cNvGrpSpPr/>
          <p:nvPr/>
        </p:nvGrpSpPr>
        <p:grpSpPr>
          <a:xfrm>
            <a:off x="4532186" y="4367213"/>
            <a:ext cx="4329112" cy="1444625"/>
            <a:chOff x="4532186" y="4367213"/>
            <a:chExt cx="4329112" cy="1444625"/>
          </a:xfrm>
        </p:grpSpPr>
        <p:sp>
          <p:nvSpPr>
            <p:cNvPr id="1071" name="Line 47"/>
            <p:cNvSpPr>
              <a:spLocks noChangeShapeType="1"/>
            </p:cNvSpPr>
            <p:nvPr/>
          </p:nvSpPr>
          <p:spPr bwMode="auto">
            <a:xfrm flipV="1">
              <a:off x="5013198" y="4367213"/>
              <a:ext cx="1682750" cy="8429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Line 48"/>
            <p:cNvSpPr>
              <a:spLocks noChangeShapeType="1"/>
            </p:cNvSpPr>
            <p:nvPr/>
          </p:nvSpPr>
          <p:spPr bwMode="auto">
            <a:xfrm flipV="1">
              <a:off x="6456236" y="4367213"/>
              <a:ext cx="239713" cy="8429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Line 54"/>
            <p:cNvSpPr>
              <a:spLocks noChangeShapeType="1"/>
            </p:cNvSpPr>
            <p:nvPr/>
          </p:nvSpPr>
          <p:spPr bwMode="auto">
            <a:xfrm>
              <a:off x="6456236" y="5210175"/>
              <a:ext cx="4810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Line 59"/>
            <p:cNvSpPr>
              <a:spLocks noChangeShapeType="1"/>
            </p:cNvSpPr>
            <p:nvPr/>
          </p:nvSpPr>
          <p:spPr bwMode="auto">
            <a:xfrm flipH="1">
              <a:off x="4532186" y="5210175"/>
              <a:ext cx="4810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Line 49"/>
            <p:cNvSpPr>
              <a:spLocks noChangeShapeType="1"/>
            </p:cNvSpPr>
            <p:nvPr/>
          </p:nvSpPr>
          <p:spPr bwMode="auto">
            <a:xfrm flipH="1" flipV="1">
              <a:off x="6695948" y="4367213"/>
              <a:ext cx="1444625" cy="8429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Line 50"/>
            <p:cNvSpPr>
              <a:spLocks noChangeShapeType="1"/>
            </p:cNvSpPr>
            <p:nvPr/>
          </p:nvSpPr>
          <p:spPr bwMode="auto">
            <a:xfrm flipV="1">
              <a:off x="7418261" y="5210175"/>
              <a:ext cx="7223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Line 51"/>
            <p:cNvSpPr>
              <a:spLocks noChangeShapeType="1"/>
            </p:cNvSpPr>
            <p:nvPr/>
          </p:nvSpPr>
          <p:spPr bwMode="auto">
            <a:xfrm flipV="1">
              <a:off x="7899273" y="5210175"/>
              <a:ext cx="241300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Line 52"/>
            <p:cNvSpPr>
              <a:spLocks noChangeShapeType="1"/>
            </p:cNvSpPr>
            <p:nvPr/>
          </p:nvSpPr>
          <p:spPr bwMode="auto">
            <a:xfrm flipH="1" flipV="1">
              <a:off x="8140573" y="5210175"/>
              <a:ext cx="241300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Line 53"/>
            <p:cNvSpPr>
              <a:spLocks noChangeShapeType="1"/>
            </p:cNvSpPr>
            <p:nvPr/>
          </p:nvSpPr>
          <p:spPr bwMode="auto">
            <a:xfrm flipH="1" flipV="1">
              <a:off x="8140573" y="5210175"/>
              <a:ext cx="720725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Line 55"/>
            <p:cNvSpPr>
              <a:spLocks noChangeShapeType="1"/>
            </p:cNvSpPr>
            <p:nvPr/>
          </p:nvSpPr>
          <p:spPr bwMode="auto">
            <a:xfrm>
              <a:off x="6456236" y="5210175"/>
              <a:ext cx="1588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Line 57"/>
            <p:cNvSpPr>
              <a:spLocks noChangeShapeType="1"/>
            </p:cNvSpPr>
            <p:nvPr/>
          </p:nvSpPr>
          <p:spPr bwMode="auto">
            <a:xfrm>
              <a:off x="5013198" y="5210175"/>
              <a:ext cx="4810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Line 58"/>
            <p:cNvSpPr>
              <a:spLocks noChangeShapeType="1"/>
            </p:cNvSpPr>
            <p:nvPr/>
          </p:nvSpPr>
          <p:spPr bwMode="auto">
            <a:xfrm>
              <a:off x="5013198" y="5210175"/>
              <a:ext cx="1588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Line 56"/>
            <p:cNvSpPr>
              <a:spLocks noChangeShapeType="1"/>
            </p:cNvSpPr>
            <p:nvPr/>
          </p:nvSpPr>
          <p:spPr bwMode="auto">
            <a:xfrm flipH="1">
              <a:off x="5975223" y="5210175"/>
              <a:ext cx="481013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Line 47"/>
          <p:cNvSpPr>
            <a:spLocks noChangeShapeType="1"/>
          </p:cNvSpPr>
          <p:nvPr/>
        </p:nvSpPr>
        <p:spPr bwMode="auto">
          <a:xfrm flipV="1">
            <a:off x="5016592" y="4364633"/>
            <a:ext cx="1682750" cy="842963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Line 48"/>
          <p:cNvSpPr>
            <a:spLocks noChangeShapeType="1"/>
          </p:cNvSpPr>
          <p:nvPr/>
        </p:nvSpPr>
        <p:spPr bwMode="auto">
          <a:xfrm flipV="1">
            <a:off x="6459630" y="4364633"/>
            <a:ext cx="239713" cy="842963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Line 54"/>
          <p:cNvSpPr>
            <a:spLocks noChangeShapeType="1"/>
          </p:cNvSpPr>
          <p:nvPr/>
        </p:nvSpPr>
        <p:spPr bwMode="auto">
          <a:xfrm>
            <a:off x="6459630" y="5207595"/>
            <a:ext cx="481013" cy="601663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Line 59"/>
          <p:cNvSpPr>
            <a:spLocks noChangeShapeType="1"/>
          </p:cNvSpPr>
          <p:nvPr/>
        </p:nvSpPr>
        <p:spPr bwMode="auto">
          <a:xfrm flipH="1">
            <a:off x="4535580" y="5207595"/>
            <a:ext cx="481013" cy="601663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Title 7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Tree-based Routing</a:t>
            </a:r>
            <a:endParaRPr lang="en-US" dirty="0"/>
          </a:p>
        </p:txBody>
      </p:sp>
      <p:sp>
        <p:nvSpPr>
          <p:cNvPr id="72" name="Content Placeholder 7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Tree Routing:</a:t>
            </a:r>
          </a:p>
          <a:p>
            <a:pPr marL="531813" lvl="1" indent="-258763"/>
            <a:r>
              <a:rPr lang="en-GB" dirty="0" smtClean="0"/>
              <a:t>for a graph </a:t>
            </a:r>
            <a:br>
              <a:rPr lang="en-GB" dirty="0" smtClean="0"/>
            </a:br>
            <a:r>
              <a:rPr lang="en-GB" dirty="0" smtClean="0"/>
              <a:t>take a tree with node</a:t>
            </a:r>
            <a:br>
              <a:rPr lang="en-GB" dirty="0" smtClean="0"/>
            </a:br>
            <a:r>
              <a:rPr lang="en-GB" dirty="0" smtClean="0"/>
              <a:t>set            .</a:t>
            </a:r>
          </a:p>
          <a:p>
            <a:pPr marL="531813" lvl="1" indent="-258763"/>
            <a:r>
              <a:rPr lang="en-GB" dirty="0" smtClean="0"/>
              <a:t>embed this tree into the</a:t>
            </a:r>
            <a:br>
              <a:rPr lang="en-GB" dirty="0" smtClean="0"/>
            </a:br>
            <a:r>
              <a:rPr lang="en-GB" dirty="0" smtClean="0"/>
              <a:t>graph (edges and nodes)</a:t>
            </a:r>
          </a:p>
          <a:p>
            <a:pPr marL="531813" lvl="1" indent="-258763"/>
            <a:r>
              <a:rPr lang="en-GB" dirty="0" smtClean="0"/>
              <a:t>choose routing paths</a:t>
            </a:r>
            <a:br>
              <a:rPr lang="en-GB" dirty="0" smtClean="0"/>
            </a:br>
            <a:r>
              <a:rPr lang="en-GB" dirty="0" smtClean="0"/>
              <a:t>according to this tree.</a:t>
            </a:r>
          </a:p>
          <a:p>
            <a:pPr marL="531813" lvl="1" indent="-258763"/>
            <a:endParaRPr lang="en-GB" dirty="0" smtClean="0"/>
          </a:p>
          <a:p>
            <a:pPr marL="161925" indent="-258763">
              <a:buNone/>
            </a:pPr>
            <a:r>
              <a:rPr lang="en-GB" dirty="0" smtClean="0"/>
              <a:t>Tree-based Routing:</a:t>
            </a:r>
          </a:p>
          <a:p>
            <a:pPr marL="531813" lvl="1" indent="-258763"/>
            <a:r>
              <a:rPr lang="en-GB" dirty="0" smtClean="0"/>
              <a:t>use a convex combination</a:t>
            </a:r>
            <a:br>
              <a:rPr lang="en-GB" dirty="0" smtClean="0"/>
            </a:br>
            <a:r>
              <a:rPr lang="en-GB" dirty="0" smtClean="0"/>
              <a:t>of trees.</a:t>
            </a:r>
          </a:p>
          <a:p>
            <a:pPr marL="266700" lvl="1" indent="-266700"/>
            <a:endParaRPr lang="en-GB" dirty="0" smtClean="0"/>
          </a:p>
          <a:p>
            <a:pPr marL="266700" lvl="1" indent="-266700"/>
            <a:endParaRPr lang="en-GB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B29B0-E1B9-4018-9EC9-37E0DAE64D9C}" type="slidenum">
              <a:rPr lang="en-US" smtClean="0"/>
              <a:pPr/>
              <a:t>13</a:t>
            </a:fld>
            <a:endParaRPr lang="en-US" sz="1400"/>
          </a:p>
        </p:txBody>
      </p:sp>
      <p:grpSp>
        <p:nvGrpSpPr>
          <p:cNvPr id="3" name="Group 68"/>
          <p:cNvGrpSpPr/>
          <p:nvPr/>
        </p:nvGrpSpPr>
        <p:grpSpPr>
          <a:xfrm>
            <a:off x="4665409" y="1110488"/>
            <a:ext cx="4149725" cy="1985963"/>
            <a:chOff x="2462213" y="1600200"/>
            <a:chExt cx="4149725" cy="1985963"/>
          </a:xfrm>
        </p:grpSpPr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>
              <a:off x="4386263" y="1600200"/>
              <a:ext cx="541338" cy="1143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 flipV="1">
              <a:off x="2462213" y="1720850"/>
              <a:ext cx="541338" cy="9017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>
              <a:off x="2462213" y="2622550"/>
              <a:ext cx="781050" cy="7223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 flipV="1">
              <a:off x="3243263" y="2743200"/>
              <a:ext cx="1684338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4386263" y="3163888"/>
              <a:ext cx="1865313" cy="4222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5229225" y="2020888"/>
              <a:ext cx="1022350" cy="1143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229225" y="1720850"/>
              <a:ext cx="1382713" cy="3000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4386263" y="1600200"/>
              <a:ext cx="2225675" cy="1206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6251575" y="1720850"/>
              <a:ext cx="360363" cy="14430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>
              <a:off x="4386263" y="1600200"/>
              <a:ext cx="1588" cy="19859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 flipV="1">
              <a:off x="3724275" y="1600200"/>
              <a:ext cx="661988" cy="7826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 flipV="1">
              <a:off x="3003550" y="1600200"/>
              <a:ext cx="1382713" cy="1206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>
              <a:off x="4927600" y="2743200"/>
              <a:ext cx="1323975" cy="4206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 flipH="1" flipV="1">
              <a:off x="3003550" y="1720850"/>
              <a:ext cx="720725" cy="6619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Line 40"/>
            <p:cNvSpPr>
              <a:spLocks noChangeShapeType="1"/>
            </p:cNvSpPr>
            <p:nvPr/>
          </p:nvSpPr>
          <p:spPr bwMode="auto">
            <a:xfrm>
              <a:off x="2462213" y="2622550"/>
              <a:ext cx="1924050" cy="9636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Line 41"/>
            <p:cNvSpPr>
              <a:spLocks noChangeShapeType="1"/>
            </p:cNvSpPr>
            <p:nvPr/>
          </p:nvSpPr>
          <p:spPr bwMode="auto">
            <a:xfrm>
              <a:off x="3243263" y="3344863"/>
              <a:ext cx="1143000" cy="2413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Line 42"/>
            <p:cNvSpPr>
              <a:spLocks noChangeShapeType="1"/>
            </p:cNvSpPr>
            <p:nvPr/>
          </p:nvSpPr>
          <p:spPr bwMode="auto">
            <a:xfrm flipV="1">
              <a:off x="4927600" y="2020888"/>
              <a:ext cx="301625" cy="7223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66"/>
          <p:cNvGrpSpPr/>
          <p:nvPr/>
        </p:nvGrpSpPr>
        <p:grpSpPr>
          <a:xfrm>
            <a:off x="4395661" y="4233863"/>
            <a:ext cx="4600575" cy="1712912"/>
            <a:chOff x="2386013" y="4233863"/>
            <a:chExt cx="4600575" cy="1712912"/>
          </a:xfrm>
          <a:solidFill>
            <a:srgbClr val="99CCFF"/>
          </a:solidFill>
        </p:grpSpPr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2386013" y="5676900"/>
              <a:ext cx="271463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a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2868613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b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349625" y="5676900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c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830638" y="5676900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d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4311650" y="5676900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e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4794250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f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5273675" y="5676900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g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5756275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h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6237288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err="1" smtClean="0">
                  <a:latin typeface="Arial Rounded MT Bold" pitchFamily="34" charset="0"/>
                </a:rPr>
                <a:t>i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6718300" y="5676900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j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2868613" y="5075238"/>
              <a:ext cx="268288" cy="269875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solidFill>
                    <a:schemeClr val="accent3"/>
                  </a:solidFill>
                  <a:latin typeface="Arial Rounded MT Bold" pitchFamily="34" charset="0"/>
                </a:rPr>
                <a:t>c</a:t>
              </a:r>
              <a:endParaRPr lang="en-US" sz="1600" dirty="0" smtClean="0">
                <a:solidFill>
                  <a:schemeClr val="accent3"/>
                </a:solidFill>
                <a:latin typeface="Arial Rounded MT Bold" pitchFamily="34" charset="0"/>
              </a:endParaRPr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4311650" y="5075238"/>
              <a:ext cx="269875" cy="269875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solidFill>
                    <a:schemeClr val="accent3"/>
                  </a:solidFill>
                  <a:latin typeface="Arial Rounded MT Bold" pitchFamily="34" charset="0"/>
                </a:rPr>
                <a:t>e</a:t>
              </a:r>
              <a:endParaRPr lang="en-US" sz="1600" dirty="0" smtClean="0">
                <a:solidFill>
                  <a:schemeClr val="accent3"/>
                </a:solidFill>
                <a:latin typeface="Arial Rounded MT Bold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5995988" y="5075238"/>
              <a:ext cx="268288" cy="269875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solidFill>
                    <a:schemeClr val="accent3"/>
                  </a:solidFill>
                  <a:latin typeface="Arial Rounded MT Bold" pitchFamily="34" charset="0"/>
                </a:rPr>
                <a:t>d</a:t>
              </a:r>
              <a:endParaRPr lang="en-US" sz="1600" dirty="0" smtClean="0">
                <a:solidFill>
                  <a:schemeClr val="accent3"/>
                </a:solidFill>
                <a:latin typeface="Arial Rounded MT Bold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4552950" y="4233863"/>
              <a:ext cx="269875" cy="268288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err="1" smtClean="0">
                  <a:solidFill>
                    <a:schemeClr val="accent3"/>
                  </a:solidFill>
                  <a:latin typeface="Arial Rounded MT Bold" pitchFamily="34" charset="0"/>
                </a:rPr>
                <a:t>i</a:t>
              </a:r>
              <a:endParaRPr lang="en-US" sz="1600" dirty="0" smtClean="0">
                <a:solidFill>
                  <a:schemeClr val="accent3"/>
                </a:solidFill>
                <a:latin typeface="Arial Rounded MT Bold" pitchFamily="34" charset="0"/>
              </a:endParaRPr>
            </a:p>
          </p:txBody>
        </p:sp>
      </p:grpSp>
      <p:sp>
        <p:nvSpPr>
          <p:cNvPr id="75" name="Line 18"/>
          <p:cNvSpPr>
            <a:spLocks noChangeShapeType="1"/>
          </p:cNvSpPr>
          <p:nvPr/>
        </p:nvSpPr>
        <p:spPr bwMode="auto">
          <a:xfrm flipV="1">
            <a:off x="5446459" y="2253488"/>
            <a:ext cx="1684338" cy="601663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Line 21"/>
          <p:cNvSpPr>
            <a:spLocks noChangeShapeType="1"/>
          </p:cNvSpPr>
          <p:nvPr/>
        </p:nvSpPr>
        <p:spPr bwMode="auto">
          <a:xfrm flipV="1">
            <a:off x="7432421" y="1231138"/>
            <a:ext cx="1382713" cy="300038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Line 22"/>
          <p:cNvSpPr>
            <a:spLocks noChangeShapeType="1"/>
          </p:cNvSpPr>
          <p:nvPr/>
        </p:nvSpPr>
        <p:spPr bwMode="auto">
          <a:xfrm>
            <a:off x="6589459" y="1110488"/>
            <a:ext cx="2225675" cy="120650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Line 25"/>
          <p:cNvSpPr>
            <a:spLocks noChangeShapeType="1"/>
          </p:cNvSpPr>
          <p:nvPr/>
        </p:nvSpPr>
        <p:spPr bwMode="auto">
          <a:xfrm flipV="1">
            <a:off x="5927471" y="1110488"/>
            <a:ext cx="661988" cy="782638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Line 29"/>
          <p:cNvSpPr>
            <a:spLocks noChangeShapeType="1"/>
          </p:cNvSpPr>
          <p:nvPr/>
        </p:nvSpPr>
        <p:spPr bwMode="auto">
          <a:xfrm flipH="1" flipV="1">
            <a:off x="5206746" y="1231138"/>
            <a:ext cx="720725" cy="661988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Line 41"/>
          <p:cNvSpPr>
            <a:spLocks noChangeShapeType="1"/>
          </p:cNvSpPr>
          <p:nvPr/>
        </p:nvSpPr>
        <p:spPr bwMode="auto">
          <a:xfrm>
            <a:off x="5446459" y="2855151"/>
            <a:ext cx="1143000" cy="241300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Line 42"/>
          <p:cNvSpPr>
            <a:spLocks noChangeShapeType="1"/>
          </p:cNvSpPr>
          <p:nvPr/>
        </p:nvSpPr>
        <p:spPr bwMode="auto">
          <a:xfrm flipV="1">
            <a:off x="7130796" y="1531176"/>
            <a:ext cx="301625" cy="722313"/>
          </a:xfrm>
          <a:prstGeom prst="line">
            <a:avLst/>
          </a:prstGeom>
          <a:noFill/>
          <a:ln w="7620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65"/>
          <p:cNvGrpSpPr/>
          <p:nvPr/>
        </p:nvGrpSpPr>
        <p:grpSpPr>
          <a:xfrm>
            <a:off x="4530471" y="977138"/>
            <a:ext cx="4419600" cy="2254250"/>
            <a:chOff x="2327275" y="1466850"/>
            <a:chExt cx="4419600" cy="2254250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2868613" y="1585913"/>
              <a:ext cx="268288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a</a:t>
              </a: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4794250" y="2608263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g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4251325" y="1466850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b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3108325" y="3211513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e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6477000" y="1585913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err="1" smtClean="0">
                  <a:latin typeface="Arial Rounded MT Bold" pitchFamily="34" charset="0"/>
                </a:rPr>
                <a:t>i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6116638" y="3030538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j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4251325" y="3451225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f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094288" y="1887538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h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2327275" y="2489200"/>
              <a:ext cx="268288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d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590925" y="2249488"/>
              <a:ext cx="268288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c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</p:grpSp>
      <p:sp>
        <p:nvSpPr>
          <p:cNvPr id="73" name="Freeform 72"/>
          <p:cNvSpPr/>
          <p:nvPr/>
        </p:nvSpPr>
        <p:spPr bwMode="auto">
          <a:xfrm>
            <a:off x="5267960" y="1419860"/>
            <a:ext cx="1203960" cy="1557020"/>
          </a:xfrm>
          <a:custGeom>
            <a:avLst/>
            <a:gdLst>
              <a:gd name="connsiteX0" fmla="*/ 0 w 1219200"/>
              <a:gd name="connsiteY0" fmla="*/ 0 h 1511300"/>
              <a:gd name="connsiteX1" fmla="*/ 787400 w 1219200"/>
              <a:gd name="connsiteY1" fmla="*/ 1054100 h 1511300"/>
              <a:gd name="connsiteX2" fmla="*/ 1219200 w 1219200"/>
              <a:gd name="connsiteY2" fmla="*/ 1511300 h 1511300"/>
              <a:gd name="connsiteX0" fmla="*/ 0 w 1219200"/>
              <a:gd name="connsiteY0" fmla="*/ 0 h 1511300"/>
              <a:gd name="connsiteX1" fmla="*/ 787400 w 1219200"/>
              <a:gd name="connsiteY1" fmla="*/ 1054100 h 1511300"/>
              <a:gd name="connsiteX2" fmla="*/ 1219200 w 1219200"/>
              <a:gd name="connsiteY2" fmla="*/ 1511300 h 1511300"/>
              <a:gd name="connsiteX0" fmla="*/ 0 w 1135380"/>
              <a:gd name="connsiteY0" fmla="*/ 0 h 1541780"/>
              <a:gd name="connsiteX1" fmla="*/ 703580 w 1135380"/>
              <a:gd name="connsiteY1" fmla="*/ 1084580 h 1541780"/>
              <a:gd name="connsiteX2" fmla="*/ 1135380 w 1135380"/>
              <a:gd name="connsiteY2" fmla="*/ 1541780 h 1541780"/>
              <a:gd name="connsiteX0" fmla="*/ 0 w 1135380"/>
              <a:gd name="connsiteY0" fmla="*/ 0 h 1541780"/>
              <a:gd name="connsiteX1" fmla="*/ 703580 w 1135380"/>
              <a:gd name="connsiteY1" fmla="*/ 1084580 h 1541780"/>
              <a:gd name="connsiteX2" fmla="*/ 1135380 w 1135380"/>
              <a:gd name="connsiteY2" fmla="*/ 1541780 h 1541780"/>
              <a:gd name="connsiteX0" fmla="*/ 0 w 1181100"/>
              <a:gd name="connsiteY0" fmla="*/ 0 h 1572260"/>
              <a:gd name="connsiteX1" fmla="*/ 703580 w 1181100"/>
              <a:gd name="connsiteY1" fmla="*/ 1084580 h 1572260"/>
              <a:gd name="connsiteX2" fmla="*/ 1181100 w 1181100"/>
              <a:gd name="connsiteY2" fmla="*/ 1572260 h 1572260"/>
              <a:gd name="connsiteX0" fmla="*/ 0 w 1303020"/>
              <a:gd name="connsiteY0" fmla="*/ 0 h 1450340"/>
              <a:gd name="connsiteX1" fmla="*/ 825500 w 1303020"/>
              <a:gd name="connsiteY1" fmla="*/ 962660 h 1450340"/>
              <a:gd name="connsiteX2" fmla="*/ 1303020 w 1303020"/>
              <a:gd name="connsiteY2" fmla="*/ 1450340 h 1450340"/>
              <a:gd name="connsiteX0" fmla="*/ 0 w 1303020"/>
              <a:gd name="connsiteY0" fmla="*/ 0 h 1557020"/>
              <a:gd name="connsiteX1" fmla="*/ 825500 w 1303020"/>
              <a:gd name="connsiteY1" fmla="*/ 1069340 h 1557020"/>
              <a:gd name="connsiteX2" fmla="*/ 1303020 w 130302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424940"/>
              <a:gd name="connsiteY0" fmla="*/ 0 h 1557020"/>
              <a:gd name="connsiteX1" fmla="*/ 947420 w 1424940"/>
              <a:gd name="connsiteY1" fmla="*/ 1069340 h 1557020"/>
              <a:gd name="connsiteX2" fmla="*/ 1424940 w 142494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3960" h="1557020">
                <a:moveTo>
                  <a:pt x="0" y="0"/>
                </a:moveTo>
                <a:cubicBezTo>
                  <a:pt x="215900" y="431588"/>
                  <a:pt x="525780" y="809837"/>
                  <a:pt x="726440" y="1069340"/>
                </a:cubicBezTo>
                <a:cubicBezTo>
                  <a:pt x="927100" y="1328843"/>
                  <a:pt x="1129877" y="1478703"/>
                  <a:pt x="1203960" y="1557020"/>
                </a:cubicBezTo>
              </a:path>
            </a:pathLst>
          </a:custGeom>
          <a:noFill/>
          <a:ln w="762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7" name="Picture 8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73683" y="2281638"/>
            <a:ext cx="699006" cy="215723"/>
          </a:xfrm>
          <a:prstGeom prst="rect">
            <a:avLst/>
          </a:prstGeom>
          <a:noFill/>
          <a:ln/>
          <a:effectLst/>
        </p:spPr>
      </p:pic>
      <p:pic>
        <p:nvPicPr>
          <p:cNvPr id="88" name="Picture 8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385940" y="1478694"/>
            <a:ext cx="1435888" cy="279858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83" grpId="0" animBg="1"/>
      <p:bldP spid="84" grpId="0" animBg="1"/>
      <p:bldP spid="85" grpId="0" animBg="1"/>
      <p:bldP spid="72" grpId="0" uiExpand="1" build="p"/>
      <p:bldP spid="75" grpId="0" animBg="1"/>
      <p:bldP spid="76" grpId="0" animBg="1"/>
      <p:bldP spid="77" grpId="0" animBg="1"/>
      <p:bldP spid="79" grpId="0" animBg="1"/>
      <p:bldP spid="80" grpId="0" animBg="1"/>
      <p:bldP spid="81" grpId="0" animBg="1"/>
      <p:bldP spid="82" grpId="0" animBg="1"/>
      <p:bldP spid="7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 bwMode="auto">
          <a:xfrm>
            <a:off x="381000" y="1930400"/>
            <a:ext cx="7391400" cy="1895450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Title 7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Results</a:t>
            </a:r>
            <a:endParaRPr lang="en-US" dirty="0"/>
          </a:p>
        </p:txBody>
      </p:sp>
      <p:sp>
        <p:nvSpPr>
          <p:cNvPr id="72" name="Content Placeholder 71"/>
          <p:cNvSpPr>
            <a:spLocks noGrp="1"/>
          </p:cNvSpPr>
          <p:nvPr>
            <p:ph idx="1"/>
          </p:nvPr>
        </p:nvSpPr>
        <p:spPr>
          <a:xfrm>
            <a:off x="469900" y="901700"/>
            <a:ext cx="8513765" cy="5626101"/>
          </a:xfrm>
        </p:spPr>
        <p:txBody>
          <a:bodyPr/>
          <a:lstStyle/>
          <a:p>
            <a:pPr marL="266700" lvl="1" indent="-266700"/>
            <a:endParaRPr lang="en-GB" dirty="0" smtClean="0"/>
          </a:p>
          <a:p>
            <a:pPr marL="266700" lvl="1" indent="-266700"/>
            <a:endParaRPr lang="en-GB" sz="1000" dirty="0" smtClean="0"/>
          </a:p>
          <a:p>
            <a:pPr marL="0" lvl="1" indent="0">
              <a:buNone/>
            </a:pPr>
            <a:endParaRPr lang="en-GB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lvl="1" indent="0">
              <a:buNone/>
            </a:pPr>
            <a:r>
              <a:rPr lang="en-GB" b="1" dirty="0" smtClean="0">
                <a:solidFill>
                  <a:schemeClr val="tx2"/>
                </a:solidFill>
              </a:rPr>
              <a:t>Theorem: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dirty="0" smtClean="0"/>
              <a:t>For any              there is a </a:t>
            </a:r>
            <a:r>
              <a:rPr lang="en-US" dirty="0" smtClean="0">
                <a:solidFill>
                  <a:schemeClr val="accent4"/>
                </a:solidFill>
              </a:rPr>
              <a:t>tree-based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oblivious </a:t>
            </a:r>
            <a:br>
              <a:rPr lang="en-US" dirty="0" smtClean="0"/>
            </a:br>
            <a:r>
              <a:rPr lang="en-US" dirty="0" smtClean="0"/>
              <a:t>routing algorithm that is                  -competitive for the</a:t>
            </a:r>
            <a:br>
              <a:rPr lang="en-US" dirty="0" smtClean="0"/>
            </a:br>
            <a:r>
              <a:rPr lang="en-US" dirty="0" smtClean="0"/>
              <a:t>case that the aggregation function                         is an</a:t>
            </a:r>
            <a:br>
              <a:rPr lang="en-US" dirty="0" smtClean="0"/>
            </a:br>
            <a:r>
              <a:rPr lang="en-US" dirty="0" smtClean="0"/>
              <a:t>     -norm, and the load function    is any norm.</a:t>
            </a:r>
            <a:br>
              <a:rPr lang="en-US" dirty="0" smtClean="0"/>
            </a:b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B29B0-E1B9-4018-9EC9-37E0DAE64D9C}" type="slidenum">
              <a:rPr lang="en-US" smtClean="0"/>
              <a:pPr/>
              <a:t>14</a:t>
            </a:fld>
            <a:endParaRPr lang="en-US" sz="1400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17016" y="2202563"/>
            <a:ext cx="749165" cy="253787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631127" y="2587833"/>
            <a:ext cx="1130225" cy="279699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861435" y="2997483"/>
            <a:ext cx="1537199" cy="304849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9959" y="3407135"/>
            <a:ext cx="317805" cy="291893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27680" y="3400771"/>
            <a:ext cx="114318" cy="20348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Analysis</a:t>
            </a:r>
            <a:endParaRPr lang="de-DE" b="1" dirty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Goal: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Zero-sum Game:</a:t>
            </a:r>
          </a:p>
          <a:p>
            <a:pPr marL="541338" lvl="1" indent="-271463"/>
            <a:r>
              <a:rPr lang="en-US" dirty="0" smtClean="0"/>
              <a:t>min-player plays a </a:t>
            </a:r>
            <a:r>
              <a:rPr lang="en-US" dirty="0" smtClean="0">
                <a:solidFill>
                  <a:schemeClr val="accent4"/>
                </a:solidFill>
              </a:rPr>
              <a:t>tree-based</a:t>
            </a:r>
            <a:r>
              <a:rPr lang="en-US" dirty="0" smtClean="0"/>
              <a:t> oblivious </a:t>
            </a:r>
            <a:br>
              <a:rPr lang="en-US" dirty="0" smtClean="0"/>
            </a:br>
            <a:r>
              <a:rPr lang="en-US" dirty="0" smtClean="0"/>
              <a:t>routing algorithm           .</a:t>
            </a:r>
          </a:p>
          <a:p>
            <a:pPr marL="541338" lvl="1" indent="-271463"/>
            <a:r>
              <a:rPr lang="en-US" dirty="0" smtClean="0"/>
              <a:t>max-player plays a demand-vector    .</a:t>
            </a:r>
          </a:p>
          <a:p>
            <a:pPr marL="541338" lvl="1" indent="-271463"/>
            <a:endParaRPr lang="en-US" sz="1000" dirty="0" smtClean="0"/>
          </a:p>
          <a:p>
            <a:pPr marL="541338" lvl="1" indent="-271463"/>
            <a:r>
              <a:rPr lang="en-US" dirty="0" smtClean="0"/>
              <a:t>payoff is   </a:t>
            </a:r>
          </a:p>
          <a:p>
            <a:pPr marL="536575" lvl="1" indent="-274638">
              <a:buNone/>
            </a:pPr>
            <a:endParaRPr lang="en-US" dirty="0"/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68876" y="1177144"/>
            <a:ext cx="3148188" cy="837892"/>
          </a:xfrm>
          <a:prstGeom prst="rect">
            <a:avLst/>
          </a:prstGeom>
          <a:noFill/>
          <a:ln/>
          <a:effectLst/>
        </p:spPr>
      </p:pic>
      <p:grpSp>
        <p:nvGrpSpPr>
          <p:cNvPr id="8" name="Group 7"/>
          <p:cNvGrpSpPr/>
          <p:nvPr/>
        </p:nvGrpSpPr>
        <p:grpSpPr>
          <a:xfrm>
            <a:off x="2152813" y="3655778"/>
            <a:ext cx="3309032" cy="1513223"/>
            <a:chOff x="2152813" y="3655778"/>
            <a:chExt cx="3309032" cy="1513223"/>
          </a:xfrm>
        </p:grpSpPr>
        <p:pic>
          <p:nvPicPr>
            <p:cNvPr id="11" name="Picture 10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25018" y="3655778"/>
              <a:ext cx="609327" cy="20336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5" name="Picture 14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296566" y="4056895"/>
              <a:ext cx="165279" cy="27952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7" name="Picture 16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152813" y="4584808"/>
              <a:ext cx="1319957" cy="584193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39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Analysis</a:t>
            </a:r>
            <a:endParaRPr lang="de-DE" b="1" dirty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Assume that the game has a pure Nash equilibrium, in which </a:t>
            </a:r>
            <a:br>
              <a:rPr lang="en-US" dirty="0" smtClean="0"/>
            </a:br>
            <a:r>
              <a:rPr lang="en-US" dirty="0" smtClean="0"/>
              <a:t>the min-player plays           and the max-player plays    .</a:t>
            </a:r>
          </a:p>
          <a:p>
            <a:pPr marL="541338" lvl="1" indent="-271463"/>
            <a:r>
              <a:rPr lang="en-US" dirty="0" smtClean="0"/>
              <a:t>then</a:t>
            </a:r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r>
              <a:rPr lang="en-US" dirty="0" smtClean="0"/>
              <a:t>                    is the best tree-based routing scheme for     .</a:t>
            </a:r>
          </a:p>
          <a:p>
            <a:pPr marL="171450" indent="-271463">
              <a:buNone/>
            </a:pPr>
            <a:endParaRPr lang="en-US" dirty="0" smtClean="0"/>
          </a:p>
          <a:p>
            <a:pPr marL="171450" indent="-271463">
              <a:buNone/>
            </a:pPr>
            <a:r>
              <a:rPr lang="en-US" dirty="0" smtClean="0"/>
              <a:t>Approach: </a:t>
            </a:r>
          </a:p>
          <a:p>
            <a:pPr marL="541338" lvl="1" indent="-271463"/>
            <a:r>
              <a:rPr lang="en-US" dirty="0" smtClean="0"/>
              <a:t>Show that for any demand     there is a </a:t>
            </a:r>
            <a:r>
              <a:rPr lang="en-US" dirty="0" smtClean="0">
                <a:solidFill>
                  <a:schemeClr val="accent4"/>
                </a:solidFill>
              </a:rPr>
              <a:t>tree-based</a:t>
            </a:r>
            <a:r>
              <a:rPr lang="en-US" dirty="0" smtClean="0"/>
              <a:t> routing, </a:t>
            </a:r>
            <a:br>
              <a:rPr lang="en-US" dirty="0" smtClean="0"/>
            </a:br>
            <a:r>
              <a:rPr lang="en-US" dirty="0" smtClean="0"/>
              <a:t>that only looses a factor of                   compared to OPT. </a:t>
            </a:r>
          </a:p>
          <a:p>
            <a:pPr marL="541338" lvl="1" indent="-271463"/>
            <a:r>
              <a:rPr lang="en-US" dirty="0" smtClean="0"/>
              <a:t>Show that the game has a pure Nash equilibrium.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973679" y="3691135"/>
            <a:ext cx="6805903" cy="331019"/>
            <a:chOff x="973679" y="3691135"/>
            <a:chExt cx="6805903" cy="331019"/>
          </a:xfrm>
        </p:grpSpPr>
        <p:pic>
          <p:nvPicPr>
            <p:cNvPr id="40" name="Picture 39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73679" y="3692355"/>
              <a:ext cx="1205707" cy="32979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1" name="Picture 40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499624" y="3691135"/>
              <a:ext cx="279958" cy="279958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37" name="Picture 3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78760" y="2273201"/>
            <a:ext cx="2907280" cy="837833"/>
          </a:xfrm>
          <a:prstGeom prst="rect">
            <a:avLst/>
          </a:prstGeom>
          <a:noFill/>
          <a:ln/>
          <a:effectLst/>
        </p:spPr>
      </p:pic>
      <p:grpSp>
        <p:nvGrpSpPr>
          <p:cNvPr id="14" name="Group 13"/>
          <p:cNvGrpSpPr/>
          <p:nvPr/>
        </p:nvGrpSpPr>
        <p:grpSpPr>
          <a:xfrm>
            <a:off x="3026288" y="1339941"/>
            <a:ext cx="4137710" cy="280184"/>
            <a:chOff x="3026288" y="1339941"/>
            <a:chExt cx="4137710" cy="280184"/>
          </a:xfrm>
        </p:grpSpPr>
        <p:pic>
          <p:nvPicPr>
            <p:cNvPr id="13" name="Picture 12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026288" y="1416108"/>
              <a:ext cx="609329" cy="20336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9" name="Picture 18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83814" y="1339941"/>
              <a:ext cx="280184" cy="280184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36" name="Picture 3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022142" y="2308559"/>
            <a:ext cx="1675336" cy="748571"/>
          </a:xfrm>
          <a:prstGeom prst="rect">
            <a:avLst/>
          </a:prstGeom>
          <a:noFill/>
          <a:ln/>
          <a:effectLst/>
        </p:spPr>
      </p:pic>
      <p:pic>
        <p:nvPicPr>
          <p:cNvPr id="39" name="Picture 3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30258" y="2307339"/>
            <a:ext cx="2475052" cy="748609"/>
          </a:xfrm>
          <a:prstGeom prst="rect">
            <a:avLst/>
          </a:prstGeom>
          <a:noFill/>
          <a:ln/>
          <a:effectLst/>
        </p:spPr>
      </p:pic>
      <p:grpSp>
        <p:nvGrpSpPr>
          <p:cNvPr id="16" name="Group 15"/>
          <p:cNvGrpSpPr/>
          <p:nvPr/>
        </p:nvGrpSpPr>
        <p:grpSpPr>
          <a:xfrm>
            <a:off x="4326072" y="5043227"/>
            <a:ext cx="1130225" cy="728438"/>
            <a:chOff x="4326072" y="5043227"/>
            <a:chExt cx="1130225" cy="728438"/>
          </a:xfrm>
        </p:grpSpPr>
        <p:pic>
          <p:nvPicPr>
            <p:cNvPr id="48" name="Picture 47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336855" y="5043227"/>
              <a:ext cx="165684" cy="28021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7" name="Picture 46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326072" y="5491966"/>
              <a:ext cx="1130225" cy="279699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39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Analysis</a:t>
            </a:r>
            <a:endParaRPr lang="de-DE" b="1" dirty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Technical Note:</a:t>
            </a:r>
          </a:p>
          <a:p>
            <a:pPr marL="533400" lvl="1" indent="-266700"/>
            <a:r>
              <a:rPr lang="en-US" dirty="0" smtClean="0"/>
              <a:t>This approach still works if we change the payoff of the game</a:t>
            </a:r>
            <a:br>
              <a:rPr lang="en-US" dirty="0" smtClean="0"/>
            </a:br>
            <a:r>
              <a:rPr lang="en-US" dirty="0" smtClean="0"/>
              <a:t>to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 </a:t>
            </a:r>
            <a:br>
              <a:rPr lang="en-US" dirty="0" smtClean="0"/>
            </a:br>
            <a:endParaRPr lang="en-US" dirty="0" smtClean="0"/>
          </a:p>
          <a:p>
            <a:pPr marL="533400" lvl="1" indent="-266700"/>
            <a:endParaRPr lang="en-US" dirty="0" smtClean="0"/>
          </a:p>
          <a:p>
            <a:pPr marL="533400" lvl="1" indent="-266700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/>
          </a:p>
        </p:txBody>
      </p:sp>
      <p:pic>
        <p:nvPicPr>
          <p:cNvPr id="28" name="Picture 2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80510" y="4165501"/>
            <a:ext cx="2907539" cy="837908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17998" y="4203399"/>
            <a:ext cx="1675340" cy="748573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906455" y="4199639"/>
            <a:ext cx="2475057" cy="748610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06834" y="2006706"/>
            <a:ext cx="1573709" cy="748407"/>
          </a:xfrm>
          <a:prstGeom prst="rect">
            <a:avLst/>
          </a:prstGeom>
          <a:noFill/>
          <a:ln/>
          <a:effectLst/>
        </p:spPr>
      </p:pic>
      <p:pic>
        <p:nvPicPr>
          <p:cNvPr id="35" name="Picture 3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09317" y="3035406"/>
            <a:ext cx="7156739" cy="329667"/>
          </a:xfrm>
          <a:prstGeom prst="rect">
            <a:avLst/>
          </a:prstGeom>
          <a:noFill/>
          <a:ln/>
          <a:effectLst/>
        </p:spPr>
      </p:pic>
      <p:pic>
        <p:nvPicPr>
          <p:cNvPr id="31" name="Picture 30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75626" y="5448201"/>
            <a:ext cx="2576946" cy="837908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5400000">
            <a:off x="7004317" y="5168801"/>
            <a:ext cx="203362" cy="253632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xp_fi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-5400000">
            <a:off x="2013217" y="5168801"/>
            <a:ext cx="203362" cy="253632"/>
          </a:xfrm>
          <a:prstGeom prst="rect">
            <a:avLst/>
          </a:prstGeom>
          <a:noFill/>
          <a:ln/>
          <a:effectLst/>
        </p:spPr>
      </p:pic>
      <p:pic>
        <p:nvPicPr>
          <p:cNvPr id="42" name="Picture 41" descr="txp_fi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22206" y="5482339"/>
            <a:ext cx="2678392" cy="74861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Analysis</a:t>
            </a:r>
            <a:endParaRPr lang="de-DE" b="1" dirty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Technical Note:</a:t>
            </a:r>
          </a:p>
          <a:p>
            <a:pPr marL="533400" lvl="1" indent="-266700"/>
            <a:r>
              <a:rPr lang="en-US" dirty="0" smtClean="0"/>
              <a:t>This approach still works if we change the payoff of the game</a:t>
            </a:r>
            <a:br>
              <a:rPr lang="en-US" dirty="0" smtClean="0"/>
            </a:br>
            <a:r>
              <a:rPr lang="en-US" dirty="0" smtClean="0"/>
              <a:t>to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 </a:t>
            </a:r>
            <a:br>
              <a:rPr lang="en-US" dirty="0" smtClean="0"/>
            </a:br>
            <a:endParaRPr lang="en-US" dirty="0" smtClean="0"/>
          </a:p>
          <a:p>
            <a:pPr marL="533400" lvl="1" indent="-266700"/>
            <a:endParaRPr lang="en-US" dirty="0" smtClean="0"/>
          </a:p>
          <a:p>
            <a:pPr marL="533400" lvl="1" indent="-266700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/>
          </a:p>
        </p:txBody>
      </p:sp>
      <p:pic>
        <p:nvPicPr>
          <p:cNvPr id="28" name="Picture 2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80510" y="4165501"/>
            <a:ext cx="2907539" cy="837908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17998" y="4203399"/>
            <a:ext cx="1675340" cy="748573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906455" y="4199639"/>
            <a:ext cx="2475057" cy="748610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06834" y="2006706"/>
            <a:ext cx="1573709" cy="748407"/>
          </a:xfrm>
          <a:prstGeom prst="rect">
            <a:avLst/>
          </a:prstGeom>
          <a:noFill/>
          <a:ln/>
          <a:effectLst/>
        </p:spPr>
      </p:pic>
      <p:pic>
        <p:nvPicPr>
          <p:cNvPr id="35" name="Picture 3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09317" y="3035406"/>
            <a:ext cx="7156739" cy="329667"/>
          </a:xfrm>
          <a:prstGeom prst="rect">
            <a:avLst/>
          </a:prstGeom>
          <a:noFill/>
          <a:ln/>
          <a:effectLst/>
        </p:spPr>
      </p:pic>
      <p:pic>
        <p:nvPicPr>
          <p:cNvPr id="31" name="Picture 30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75626" y="5448201"/>
            <a:ext cx="2576946" cy="837908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5400000">
            <a:off x="7004317" y="5168801"/>
            <a:ext cx="203362" cy="253632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xp_fi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-5400000">
            <a:off x="2013217" y="5168801"/>
            <a:ext cx="203362" cy="253632"/>
          </a:xfrm>
          <a:prstGeom prst="rect">
            <a:avLst/>
          </a:prstGeom>
          <a:noFill/>
          <a:ln/>
          <a:effectLst/>
        </p:spPr>
      </p:pic>
      <p:pic>
        <p:nvPicPr>
          <p:cNvPr id="42" name="Picture 41" descr="txp_fi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22206" y="5482339"/>
            <a:ext cx="2678392" cy="74861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Good Response for Min-player </a:t>
            </a:r>
            <a:endParaRPr lang="en-US" b="1" dirty="0"/>
          </a:p>
        </p:txBody>
      </p:sp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>
          <a:xfrm>
            <a:off x="330202" y="901700"/>
            <a:ext cx="8653463" cy="5690169"/>
          </a:xfrm>
        </p:spPr>
        <p:txBody>
          <a:bodyPr/>
          <a:lstStyle/>
          <a:p>
            <a:pPr marL="541338" lvl="1" indent="-271463"/>
            <a:r>
              <a:rPr lang="en-US" dirty="0" smtClean="0"/>
              <a:t>Let      be a demand vector, and let                 denote the</a:t>
            </a:r>
            <a:br>
              <a:rPr lang="en-US" dirty="0" smtClean="0"/>
            </a:br>
            <a:r>
              <a:rPr lang="en-US" dirty="0" smtClean="0"/>
              <a:t>load vector of an optimal solution.   </a:t>
            </a:r>
          </a:p>
          <a:p>
            <a:pPr marL="541338" lvl="1" indent="-271463"/>
            <a:r>
              <a:rPr lang="en-US" dirty="0" smtClean="0"/>
              <a:t>Generate a new graph by assigning a capacity of                       to every edge    . </a:t>
            </a:r>
          </a:p>
          <a:p>
            <a:pPr marL="541338" lvl="1" indent="-271463"/>
            <a:r>
              <a:rPr lang="en-US" dirty="0" smtClean="0"/>
              <a:t>This means that in this new graph for                        (congestion) </a:t>
            </a:r>
            <a:br>
              <a:rPr lang="en-US" dirty="0" smtClean="0"/>
            </a:br>
            <a:r>
              <a:rPr lang="en-US" dirty="0" smtClean="0"/>
              <a:t>the vector    has an optimum routing with cost at most 1. </a:t>
            </a:r>
          </a:p>
          <a:p>
            <a:pPr marL="541338" lvl="1" indent="-271463"/>
            <a:r>
              <a:rPr lang="en-US" dirty="0" smtClean="0"/>
              <a:t>The result for min-congestion tree-based routing guarantees a tree-based routing with maximum load                  . </a:t>
            </a:r>
          </a:p>
          <a:p>
            <a:pPr marL="541338" lvl="1" indent="-271463"/>
            <a:r>
              <a:rPr lang="en-US" dirty="0" smtClean="0"/>
              <a:t>Using this routing in the original graph we guarantee that we don’t increase the load on any edge by more than a factor of</a:t>
            </a:r>
            <a:br>
              <a:rPr lang="en-US" dirty="0" smtClean="0"/>
            </a:br>
            <a:r>
              <a:rPr lang="en-US" dirty="0" smtClean="0"/>
              <a:t>                  compared to OPT. </a:t>
            </a:r>
          </a:p>
          <a:p>
            <a:pPr marL="541338" lvl="1" indent="-271463"/>
            <a:r>
              <a:rPr lang="en-US" dirty="0" smtClean="0"/>
              <a:t>Hence, we don’t increase the cost by more than             </a:t>
            </a:r>
            <a:br>
              <a:rPr lang="en-US" dirty="0" smtClean="0"/>
            </a:br>
            <a:r>
              <a:rPr lang="en-US" dirty="0" smtClean="0"/>
              <a:t>since         is a </a:t>
            </a:r>
            <a:r>
              <a:rPr lang="en-US" dirty="0" smtClean="0">
                <a:solidFill>
                  <a:schemeClr val="accent4"/>
                </a:solidFill>
              </a:rPr>
              <a:t>norm</a:t>
            </a:r>
            <a:r>
              <a:rPr lang="en-US" dirty="0" smtClean="0"/>
              <a:t>. 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59088" y="983263"/>
            <a:ext cx="4822341" cy="347095"/>
            <a:chOff x="1459088" y="983263"/>
            <a:chExt cx="4822341" cy="347095"/>
          </a:xfrm>
        </p:grpSpPr>
        <p:pic>
          <p:nvPicPr>
            <p:cNvPr id="10" name="Picture 9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459088" y="983263"/>
              <a:ext cx="165684" cy="28021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312374" y="986179"/>
              <a:ext cx="969055" cy="344179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7" name="Group 16"/>
          <p:cNvGrpSpPr/>
          <p:nvPr/>
        </p:nvGrpSpPr>
        <p:grpSpPr>
          <a:xfrm>
            <a:off x="2389046" y="1862549"/>
            <a:ext cx="5955483" cy="669402"/>
            <a:chOff x="2389046" y="1862549"/>
            <a:chExt cx="5955483" cy="669402"/>
          </a:xfrm>
        </p:grpSpPr>
        <p:pic>
          <p:nvPicPr>
            <p:cNvPr id="13" name="Picture 12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93310" y="1862549"/>
              <a:ext cx="1351219" cy="344114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8" name="Picture 17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89046" y="2378984"/>
              <a:ext cx="139965" cy="15296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20" name="Group 19"/>
          <p:cNvGrpSpPr/>
          <p:nvPr/>
        </p:nvGrpSpPr>
        <p:grpSpPr>
          <a:xfrm>
            <a:off x="2269323" y="2866133"/>
            <a:ext cx="4798102" cy="551842"/>
            <a:chOff x="2269323" y="2866133"/>
            <a:chExt cx="4798102" cy="551842"/>
          </a:xfrm>
        </p:grpSpPr>
        <p:pic>
          <p:nvPicPr>
            <p:cNvPr id="16" name="Picture 15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677339" y="2866133"/>
              <a:ext cx="1390086" cy="19126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9" name="Picture 18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9323" y="3137762"/>
              <a:ext cx="165684" cy="28021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21" name="Picture 2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75001" y="5343675"/>
            <a:ext cx="1134045" cy="280644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64501" y="4067325"/>
            <a:ext cx="1134045" cy="280644"/>
          </a:xfrm>
          <a:prstGeom prst="rect">
            <a:avLst/>
          </a:prstGeom>
          <a:noFill/>
          <a:ln/>
          <a:effectLst/>
        </p:spPr>
      </p:pic>
      <p:grpSp>
        <p:nvGrpSpPr>
          <p:cNvPr id="22" name="Group 21"/>
          <p:cNvGrpSpPr/>
          <p:nvPr/>
        </p:nvGrpSpPr>
        <p:grpSpPr>
          <a:xfrm>
            <a:off x="1669994" y="5813980"/>
            <a:ext cx="6395352" cy="667707"/>
            <a:chOff x="1669994" y="5813980"/>
            <a:chExt cx="6395352" cy="667707"/>
          </a:xfrm>
        </p:grpSpPr>
        <p:pic>
          <p:nvPicPr>
            <p:cNvPr id="29" name="Picture 28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31301" y="5813980"/>
              <a:ext cx="1134045" cy="280644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1" name="Picture 30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669994" y="6290391"/>
              <a:ext cx="433860" cy="191296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89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23"/>
          <p:cNvGrpSpPr>
            <a:grpSpLocks/>
          </p:cNvGrpSpPr>
          <p:nvPr/>
        </p:nvGrpSpPr>
        <p:grpSpPr bwMode="auto">
          <a:xfrm>
            <a:off x="4473177" y="1986271"/>
            <a:ext cx="4200525" cy="3282950"/>
            <a:chOff x="2663" y="1234"/>
            <a:chExt cx="2646" cy="2068"/>
          </a:xfrm>
        </p:grpSpPr>
        <p:sp>
          <p:nvSpPr>
            <p:cNvPr id="3177" name="Line 431"/>
            <p:cNvSpPr>
              <a:spLocks noChangeShapeType="1"/>
            </p:cNvSpPr>
            <p:nvPr/>
          </p:nvSpPr>
          <p:spPr bwMode="auto">
            <a:xfrm>
              <a:off x="2663" y="1660"/>
              <a:ext cx="101" cy="8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78" name="Line 432"/>
            <p:cNvSpPr>
              <a:spLocks noChangeShapeType="1"/>
            </p:cNvSpPr>
            <p:nvPr/>
          </p:nvSpPr>
          <p:spPr bwMode="auto">
            <a:xfrm>
              <a:off x="2764" y="2467"/>
              <a:ext cx="706" cy="60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79" name="Line 435"/>
            <p:cNvSpPr>
              <a:spLocks noChangeShapeType="1"/>
            </p:cNvSpPr>
            <p:nvPr/>
          </p:nvSpPr>
          <p:spPr bwMode="auto">
            <a:xfrm flipH="1" flipV="1">
              <a:off x="3773" y="2366"/>
              <a:ext cx="364" cy="4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0" name="Line 441"/>
            <p:cNvSpPr>
              <a:spLocks noChangeShapeType="1"/>
            </p:cNvSpPr>
            <p:nvPr/>
          </p:nvSpPr>
          <p:spPr bwMode="auto">
            <a:xfrm flipV="1">
              <a:off x="2710" y="2467"/>
              <a:ext cx="54" cy="73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1" name="Line 379"/>
            <p:cNvSpPr>
              <a:spLocks noChangeShapeType="1"/>
            </p:cNvSpPr>
            <p:nvPr/>
          </p:nvSpPr>
          <p:spPr bwMode="auto">
            <a:xfrm flipV="1">
              <a:off x="2663" y="1234"/>
              <a:ext cx="470" cy="4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2" name="Line 389"/>
            <p:cNvSpPr>
              <a:spLocks noChangeShapeType="1"/>
            </p:cNvSpPr>
            <p:nvPr/>
          </p:nvSpPr>
          <p:spPr bwMode="auto">
            <a:xfrm>
              <a:off x="4381" y="2035"/>
              <a:ext cx="501" cy="3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3" name="Line 397"/>
            <p:cNvSpPr>
              <a:spLocks noChangeShapeType="1"/>
            </p:cNvSpPr>
            <p:nvPr/>
          </p:nvSpPr>
          <p:spPr bwMode="auto">
            <a:xfrm flipV="1">
              <a:off x="3470" y="2366"/>
              <a:ext cx="303" cy="70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4" name="Line 434"/>
            <p:cNvSpPr>
              <a:spLocks noChangeShapeType="1"/>
            </p:cNvSpPr>
            <p:nvPr/>
          </p:nvSpPr>
          <p:spPr bwMode="auto">
            <a:xfrm flipV="1">
              <a:off x="4591" y="2856"/>
              <a:ext cx="707" cy="44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5" name="Line 436"/>
            <p:cNvSpPr>
              <a:spLocks noChangeShapeType="1"/>
            </p:cNvSpPr>
            <p:nvPr/>
          </p:nvSpPr>
          <p:spPr bwMode="auto">
            <a:xfrm>
              <a:off x="4367" y="1403"/>
              <a:ext cx="813" cy="24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6" name="Line 438"/>
            <p:cNvSpPr>
              <a:spLocks noChangeShapeType="1"/>
            </p:cNvSpPr>
            <p:nvPr/>
          </p:nvSpPr>
          <p:spPr bwMode="auto">
            <a:xfrm flipV="1">
              <a:off x="4882" y="2114"/>
              <a:ext cx="427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7" name="Line 439"/>
            <p:cNvSpPr>
              <a:spLocks noChangeShapeType="1"/>
            </p:cNvSpPr>
            <p:nvPr/>
          </p:nvSpPr>
          <p:spPr bwMode="auto">
            <a:xfrm flipH="1" flipV="1">
              <a:off x="3338" y="1940"/>
              <a:ext cx="435" cy="4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8" name="Line 440"/>
            <p:cNvSpPr>
              <a:spLocks noChangeShapeType="1"/>
            </p:cNvSpPr>
            <p:nvPr/>
          </p:nvSpPr>
          <p:spPr bwMode="auto">
            <a:xfrm flipV="1">
              <a:off x="2764" y="1940"/>
              <a:ext cx="574" cy="5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9" name="Line 442"/>
            <p:cNvSpPr>
              <a:spLocks noChangeShapeType="1"/>
            </p:cNvSpPr>
            <p:nvPr/>
          </p:nvSpPr>
          <p:spPr bwMode="auto">
            <a:xfrm flipV="1">
              <a:off x="2710" y="3072"/>
              <a:ext cx="760" cy="12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0" name="Line 443"/>
            <p:cNvSpPr>
              <a:spLocks noChangeShapeType="1"/>
            </p:cNvSpPr>
            <p:nvPr/>
          </p:nvSpPr>
          <p:spPr bwMode="auto">
            <a:xfrm flipH="1" flipV="1">
              <a:off x="4381" y="2035"/>
              <a:ext cx="210" cy="126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1" name="Line 444"/>
            <p:cNvSpPr>
              <a:spLocks noChangeShapeType="1"/>
            </p:cNvSpPr>
            <p:nvPr/>
          </p:nvSpPr>
          <p:spPr bwMode="auto">
            <a:xfrm flipV="1">
              <a:off x="2663" y="1403"/>
              <a:ext cx="1704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2" name="Line 446"/>
            <p:cNvSpPr>
              <a:spLocks noChangeShapeType="1"/>
            </p:cNvSpPr>
            <p:nvPr/>
          </p:nvSpPr>
          <p:spPr bwMode="auto">
            <a:xfrm flipV="1">
              <a:off x="3338" y="1403"/>
              <a:ext cx="1029" cy="53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3" name="Line 448"/>
            <p:cNvSpPr>
              <a:spLocks noChangeShapeType="1"/>
            </p:cNvSpPr>
            <p:nvPr/>
          </p:nvSpPr>
          <p:spPr bwMode="auto">
            <a:xfrm flipV="1">
              <a:off x="3773" y="2035"/>
              <a:ext cx="608" cy="3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4" name="Line 450"/>
            <p:cNvSpPr>
              <a:spLocks noChangeShapeType="1"/>
            </p:cNvSpPr>
            <p:nvPr/>
          </p:nvSpPr>
          <p:spPr bwMode="auto">
            <a:xfrm>
              <a:off x="4882" y="2366"/>
              <a:ext cx="416" cy="49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5" name="Line 480"/>
            <p:cNvSpPr>
              <a:spLocks noChangeShapeType="1"/>
            </p:cNvSpPr>
            <p:nvPr/>
          </p:nvSpPr>
          <p:spPr bwMode="auto">
            <a:xfrm>
              <a:off x="4367" y="1403"/>
              <a:ext cx="14" cy="6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0" name="Group 515"/>
          <p:cNvGrpSpPr>
            <a:grpSpLocks/>
          </p:cNvGrpSpPr>
          <p:nvPr/>
        </p:nvGrpSpPr>
        <p:grpSpPr bwMode="auto">
          <a:xfrm>
            <a:off x="4470002" y="2229159"/>
            <a:ext cx="3087687" cy="3043237"/>
            <a:chOff x="2661" y="1387"/>
            <a:chExt cx="1945" cy="1917"/>
          </a:xfrm>
          <a:solidFill>
            <a:schemeClr val="accent1"/>
          </a:solidFill>
        </p:grpSpPr>
        <p:grpSp>
          <p:nvGrpSpPr>
            <p:cNvPr id="11" name="Group 513"/>
            <p:cNvGrpSpPr>
              <a:grpSpLocks/>
            </p:cNvGrpSpPr>
            <p:nvPr/>
          </p:nvGrpSpPr>
          <p:grpSpPr bwMode="auto">
            <a:xfrm>
              <a:off x="2661" y="1387"/>
              <a:ext cx="1945" cy="1917"/>
              <a:chOff x="2661" y="1387"/>
              <a:chExt cx="1945" cy="1917"/>
            </a:xfrm>
            <a:grpFill/>
          </p:grpSpPr>
          <p:sp>
            <p:nvSpPr>
              <p:cNvPr id="3122" name="Freeform 426"/>
              <p:cNvSpPr>
                <a:spLocks/>
              </p:cNvSpPr>
              <p:nvPr/>
            </p:nvSpPr>
            <p:spPr bwMode="auto">
              <a:xfrm>
                <a:off x="4351" y="1403"/>
                <a:ext cx="46" cy="633"/>
              </a:xfrm>
              <a:custGeom>
                <a:avLst/>
                <a:gdLst>
                  <a:gd name="T0" fmla="*/ 32 w 46"/>
                  <a:gd name="T1" fmla="*/ 0 h 633"/>
                  <a:gd name="T2" fmla="*/ 0 w 46"/>
                  <a:gd name="T3" fmla="*/ 1 h 633"/>
                  <a:gd name="T4" fmla="*/ 14 w 46"/>
                  <a:gd name="T5" fmla="*/ 633 h 633"/>
                  <a:gd name="T6" fmla="*/ 46 w 46"/>
                  <a:gd name="T7" fmla="*/ 632 h 633"/>
                  <a:gd name="T8" fmla="*/ 32 w 46"/>
                  <a:gd name="T9" fmla="*/ 0 h 6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633"/>
                  <a:gd name="T17" fmla="*/ 46 w 46"/>
                  <a:gd name="T18" fmla="*/ 633 h 6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633">
                    <a:moveTo>
                      <a:pt x="32" y="0"/>
                    </a:moveTo>
                    <a:lnTo>
                      <a:pt x="0" y="1"/>
                    </a:lnTo>
                    <a:lnTo>
                      <a:pt x="14" y="633"/>
                    </a:lnTo>
                    <a:lnTo>
                      <a:pt x="46" y="63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3" name="Freeform 453"/>
              <p:cNvSpPr>
                <a:spLocks noEditPoints="1"/>
              </p:cNvSpPr>
              <p:nvPr/>
            </p:nvSpPr>
            <p:spPr bwMode="auto">
              <a:xfrm>
                <a:off x="4337" y="1693"/>
                <a:ext cx="72" cy="110"/>
              </a:xfrm>
              <a:custGeom>
                <a:avLst/>
                <a:gdLst>
                  <a:gd name="T0" fmla="*/ 22 w 72"/>
                  <a:gd name="T1" fmla="*/ 55 h 110"/>
                  <a:gd name="T2" fmla="*/ 54 w 72"/>
                  <a:gd name="T3" fmla="*/ 64 h 110"/>
                  <a:gd name="T4" fmla="*/ 66 w 72"/>
                  <a:gd name="T5" fmla="*/ 20 h 110"/>
                  <a:gd name="T6" fmla="*/ 36 w 72"/>
                  <a:gd name="T7" fmla="*/ 11 h 110"/>
                  <a:gd name="T8" fmla="*/ 22 w 72"/>
                  <a:gd name="T9" fmla="*/ 55 h 110"/>
                  <a:gd name="T10" fmla="*/ 52 w 72"/>
                  <a:gd name="T11" fmla="*/ 31 h 110"/>
                  <a:gd name="T12" fmla="*/ 50 w 72"/>
                  <a:gd name="T13" fmla="*/ 0 h 110"/>
                  <a:gd name="T14" fmla="*/ 22 w 72"/>
                  <a:gd name="T15" fmla="*/ 0 h 110"/>
                  <a:gd name="T16" fmla="*/ 22 w 72"/>
                  <a:gd name="T17" fmla="*/ 31 h 110"/>
                  <a:gd name="T18" fmla="*/ 52 w 72"/>
                  <a:gd name="T19" fmla="*/ 31 h 110"/>
                  <a:gd name="T20" fmla="*/ 36 w 72"/>
                  <a:gd name="T21" fmla="*/ 11 h 110"/>
                  <a:gd name="T22" fmla="*/ 8 w 72"/>
                  <a:gd name="T23" fmla="*/ 22 h 110"/>
                  <a:gd name="T24" fmla="*/ 24 w 72"/>
                  <a:gd name="T25" fmla="*/ 66 h 110"/>
                  <a:gd name="T26" fmla="*/ 52 w 72"/>
                  <a:gd name="T27" fmla="*/ 55 h 110"/>
                  <a:gd name="T28" fmla="*/ 36 w 72"/>
                  <a:gd name="T29" fmla="*/ 11 h 110"/>
                  <a:gd name="T30" fmla="*/ 39 w 72"/>
                  <a:gd name="T31" fmla="*/ 110 h 110"/>
                  <a:gd name="T32" fmla="*/ 54 w 72"/>
                  <a:gd name="T33" fmla="*/ 64 h 110"/>
                  <a:gd name="T34" fmla="*/ 38 w 72"/>
                  <a:gd name="T35" fmla="*/ 60 h 110"/>
                  <a:gd name="T36" fmla="*/ 24 w 72"/>
                  <a:gd name="T37" fmla="*/ 66 h 110"/>
                  <a:gd name="T38" fmla="*/ 39 w 72"/>
                  <a:gd name="T39" fmla="*/ 110 h 110"/>
                  <a:gd name="T40" fmla="*/ 72 w 72"/>
                  <a:gd name="T41" fmla="*/ 0 h 110"/>
                  <a:gd name="T42" fmla="*/ 50 w 72"/>
                  <a:gd name="T43" fmla="*/ 0 h 110"/>
                  <a:gd name="T44" fmla="*/ 52 w 72"/>
                  <a:gd name="T45" fmla="*/ 16 h 110"/>
                  <a:gd name="T46" fmla="*/ 66 w 72"/>
                  <a:gd name="T47" fmla="*/ 20 h 110"/>
                  <a:gd name="T48" fmla="*/ 72 w 72"/>
                  <a:gd name="T49" fmla="*/ 0 h 110"/>
                  <a:gd name="T50" fmla="*/ 0 w 72"/>
                  <a:gd name="T51" fmla="*/ 1 h 110"/>
                  <a:gd name="T52" fmla="*/ 8 w 72"/>
                  <a:gd name="T53" fmla="*/ 22 h 110"/>
                  <a:gd name="T54" fmla="*/ 22 w 72"/>
                  <a:gd name="T55" fmla="*/ 16 h 110"/>
                  <a:gd name="T56" fmla="*/ 22 w 72"/>
                  <a:gd name="T57" fmla="*/ 0 h 110"/>
                  <a:gd name="T58" fmla="*/ 0 w 72"/>
                  <a:gd name="T59" fmla="*/ 1 h 110"/>
                  <a:gd name="T60" fmla="*/ 39 w 72"/>
                  <a:gd name="T61" fmla="*/ 110 h 110"/>
                  <a:gd name="T62" fmla="*/ 54 w 72"/>
                  <a:gd name="T63" fmla="*/ 64 h 110"/>
                  <a:gd name="T64" fmla="*/ 38 w 72"/>
                  <a:gd name="T65" fmla="*/ 60 h 110"/>
                  <a:gd name="T66" fmla="*/ 24 w 72"/>
                  <a:gd name="T67" fmla="*/ 66 h 110"/>
                  <a:gd name="T68" fmla="*/ 39 w 72"/>
                  <a:gd name="T69" fmla="*/ 110 h 11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2"/>
                  <a:gd name="T106" fmla="*/ 0 h 110"/>
                  <a:gd name="T107" fmla="*/ 72 w 72"/>
                  <a:gd name="T108" fmla="*/ 110 h 11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2" h="110">
                    <a:moveTo>
                      <a:pt x="22" y="55"/>
                    </a:moveTo>
                    <a:lnTo>
                      <a:pt x="54" y="64"/>
                    </a:lnTo>
                    <a:lnTo>
                      <a:pt x="66" y="20"/>
                    </a:lnTo>
                    <a:lnTo>
                      <a:pt x="36" y="11"/>
                    </a:lnTo>
                    <a:lnTo>
                      <a:pt x="22" y="55"/>
                    </a:lnTo>
                    <a:close/>
                    <a:moveTo>
                      <a:pt x="52" y="31"/>
                    </a:moveTo>
                    <a:lnTo>
                      <a:pt x="50" y="0"/>
                    </a:lnTo>
                    <a:lnTo>
                      <a:pt x="22" y="0"/>
                    </a:lnTo>
                    <a:lnTo>
                      <a:pt x="22" y="31"/>
                    </a:lnTo>
                    <a:lnTo>
                      <a:pt x="52" y="31"/>
                    </a:lnTo>
                    <a:close/>
                    <a:moveTo>
                      <a:pt x="36" y="11"/>
                    </a:moveTo>
                    <a:lnTo>
                      <a:pt x="8" y="22"/>
                    </a:lnTo>
                    <a:lnTo>
                      <a:pt x="24" y="66"/>
                    </a:lnTo>
                    <a:lnTo>
                      <a:pt x="52" y="55"/>
                    </a:lnTo>
                    <a:lnTo>
                      <a:pt x="36" y="11"/>
                    </a:lnTo>
                    <a:close/>
                    <a:moveTo>
                      <a:pt x="39" y="110"/>
                    </a:moveTo>
                    <a:lnTo>
                      <a:pt x="54" y="64"/>
                    </a:lnTo>
                    <a:lnTo>
                      <a:pt x="38" y="60"/>
                    </a:lnTo>
                    <a:lnTo>
                      <a:pt x="24" y="66"/>
                    </a:lnTo>
                    <a:lnTo>
                      <a:pt x="39" y="110"/>
                    </a:lnTo>
                    <a:close/>
                    <a:moveTo>
                      <a:pt x="72" y="0"/>
                    </a:moveTo>
                    <a:lnTo>
                      <a:pt x="50" y="0"/>
                    </a:lnTo>
                    <a:lnTo>
                      <a:pt x="52" y="16"/>
                    </a:lnTo>
                    <a:lnTo>
                      <a:pt x="66" y="20"/>
                    </a:lnTo>
                    <a:lnTo>
                      <a:pt x="72" y="0"/>
                    </a:lnTo>
                    <a:close/>
                    <a:moveTo>
                      <a:pt x="0" y="1"/>
                    </a:moveTo>
                    <a:lnTo>
                      <a:pt x="8" y="22"/>
                    </a:lnTo>
                    <a:lnTo>
                      <a:pt x="22" y="16"/>
                    </a:lnTo>
                    <a:lnTo>
                      <a:pt x="22" y="0"/>
                    </a:lnTo>
                    <a:lnTo>
                      <a:pt x="0" y="1"/>
                    </a:lnTo>
                    <a:close/>
                    <a:moveTo>
                      <a:pt x="39" y="110"/>
                    </a:moveTo>
                    <a:lnTo>
                      <a:pt x="54" y="64"/>
                    </a:lnTo>
                    <a:lnTo>
                      <a:pt x="38" y="60"/>
                    </a:lnTo>
                    <a:lnTo>
                      <a:pt x="24" y="66"/>
                    </a:lnTo>
                    <a:lnTo>
                      <a:pt x="39" y="110"/>
                    </a:lnTo>
                    <a:close/>
                  </a:path>
                </a:pathLst>
              </a:custGeom>
              <a:grpFill/>
              <a:ln w="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4" name="Freeform 428"/>
              <p:cNvSpPr>
                <a:spLocks/>
              </p:cNvSpPr>
              <p:nvPr/>
            </p:nvSpPr>
            <p:spPr bwMode="auto">
              <a:xfrm>
                <a:off x="2661" y="1387"/>
                <a:ext cx="1707" cy="288"/>
              </a:xfrm>
              <a:custGeom>
                <a:avLst/>
                <a:gdLst>
                  <a:gd name="T0" fmla="*/ 0 w 1707"/>
                  <a:gd name="T1" fmla="*/ 257 h 288"/>
                  <a:gd name="T2" fmla="*/ 4 w 1707"/>
                  <a:gd name="T3" fmla="*/ 288 h 288"/>
                  <a:gd name="T4" fmla="*/ 1707 w 1707"/>
                  <a:gd name="T5" fmla="*/ 32 h 288"/>
                  <a:gd name="T6" fmla="*/ 1703 w 1707"/>
                  <a:gd name="T7" fmla="*/ 0 h 288"/>
                  <a:gd name="T8" fmla="*/ 0 w 1707"/>
                  <a:gd name="T9" fmla="*/ 257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07"/>
                  <a:gd name="T16" fmla="*/ 0 h 288"/>
                  <a:gd name="T17" fmla="*/ 1707 w 1707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07" h="288">
                    <a:moveTo>
                      <a:pt x="0" y="257"/>
                    </a:moveTo>
                    <a:lnTo>
                      <a:pt x="4" y="288"/>
                    </a:lnTo>
                    <a:lnTo>
                      <a:pt x="1707" y="32"/>
                    </a:lnTo>
                    <a:lnTo>
                      <a:pt x="1703" y="0"/>
                    </a:lnTo>
                    <a:lnTo>
                      <a:pt x="0" y="257"/>
                    </a:lnTo>
                    <a:close/>
                  </a:path>
                </a:pathLst>
              </a:custGeom>
              <a:grpFill/>
              <a:ln w="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5" name="Freeform 425"/>
              <p:cNvSpPr>
                <a:spLocks noEditPoints="1"/>
              </p:cNvSpPr>
              <p:nvPr/>
            </p:nvSpPr>
            <p:spPr bwMode="auto">
              <a:xfrm>
                <a:off x="3487" y="1499"/>
                <a:ext cx="114" cy="72"/>
              </a:xfrm>
              <a:custGeom>
                <a:avLst/>
                <a:gdLst>
                  <a:gd name="T0" fmla="*/ 62 w 114"/>
                  <a:gd name="T1" fmla="*/ 42 h 72"/>
                  <a:gd name="T2" fmla="*/ 67 w 114"/>
                  <a:gd name="T3" fmla="*/ 11 h 72"/>
                  <a:gd name="T4" fmla="*/ 21 w 114"/>
                  <a:gd name="T5" fmla="*/ 3 h 72"/>
                  <a:gd name="T6" fmla="*/ 16 w 114"/>
                  <a:gd name="T7" fmla="*/ 35 h 72"/>
                  <a:gd name="T8" fmla="*/ 62 w 114"/>
                  <a:gd name="T9" fmla="*/ 42 h 72"/>
                  <a:gd name="T10" fmla="*/ 35 w 114"/>
                  <a:gd name="T11" fmla="*/ 17 h 72"/>
                  <a:gd name="T12" fmla="*/ 3 w 114"/>
                  <a:gd name="T13" fmla="*/ 22 h 72"/>
                  <a:gd name="T14" fmla="*/ 8 w 114"/>
                  <a:gd name="T15" fmla="*/ 50 h 72"/>
                  <a:gd name="T16" fmla="*/ 38 w 114"/>
                  <a:gd name="T17" fmla="*/ 46 h 72"/>
                  <a:gd name="T18" fmla="*/ 35 w 114"/>
                  <a:gd name="T19" fmla="*/ 17 h 72"/>
                  <a:gd name="T20" fmla="*/ 16 w 114"/>
                  <a:gd name="T21" fmla="*/ 35 h 72"/>
                  <a:gd name="T22" fmla="*/ 30 w 114"/>
                  <a:gd name="T23" fmla="*/ 61 h 72"/>
                  <a:gd name="T24" fmla="*/ 71 w 114"/>
                  <a:gd name="T25" fmla="*/ 41 h 72"/>
                  <a:gd name="T26" fmla="*/ 57 w 114"/>
                  <a:gd name="T27" fmla="*/ 13 h 72"/>
                  <a:gd name="T28" fmla="*/ 16 w 114"/>
                  <a:gd name="T29" fmla="*/ 35 h 72"/>
                  <a:gd name="T30" fmla="*/ 114 w 114"/>
                  <a:gd name="T31" fmla="*/ 19 h 72"/>
                  <a:gd name="T32" fmla="*/ 67 w 114"/>
                  <a:gd name="T33" fmla="*/ 11 h 72"/>
                  <a:gd name="T34" fmla="*/ 65 w 114"/>
                  <a:gd name="T35" fmla="*/ 27 h 72"/>
                  <a:gd name="T36" fmla="*/ 71 w 114"/>
                  <a:gd name="T37" fmla="*/ 41 h 72"/>
                  <a:gd name="T38" fmla="*/ 114 w 114"/>
                  <a:gd name="T39" fmla="*/ 19 h 72"/>
                  <a:gd name="T40" fmla="*/ 0 w 114"/>
                  <a:gd name="T41" fmla="*/ 0 h 72"/>
                  <a:gd name="T42" fmla="*/ 3 w 114"/>
                  <a:gd name="T43" fmla="*/ 22 h 72"/>
                  <a:gd name="T44" fmla="*/ 19 w 114"/>
                  <a:gd name="T45" fmla="*/ 19 h 72"/>
                  <a:gd name="T46" fmla="*/ 21 w 114"/>
                  <a:gd name="T47" fmla="*/ 3 h 72"/>
                  <a:gd name="T48" fmla="*/ 0 w 114"/>
                  <a:gd name="T49" fmla="*/ 0 h 72"/>
                  <a:gd name="T50" fmla="*/ 11 w 114"/>
                  <a:gd name="T51" fmla="*/ 72 h 72"/>
                  <a:gd name="T52" fmla="*/ 30 w 114"/>
                  <a:gd name="T53" fmla="*/ 61 h 72"/>
                  <a:gd name="T54" fmla="*/ 22 w 114"/>
                  <a:gd name="T55" fmla="*/ 49 h 72"/>
                  <a:gd name="T56" fmla="*/ 8 w 114"/>
                  <a:gd name="T57" fmla="*/ 50 h 72"/>
                  <a:gd name="T58" fmla="*/ 11 w 114"/>
                  <a:gd name="T59" fmla="*/ 72 h 72"/>
                  <a:gd name="T60" fmla="*/ 114 w 114"/>
                  <a:gd name="T61" fmla="*/ 19 h 72"/>
                  <a:gd name="T62" fmla="*/ 67 w 114"/>
                  <a:gd name="T63" fmla="*/ 11 h 72"/>
                  <a:gd name="T64" fmla="*/ 65 w 114"/>
                  <a:gd name="T65" fmla="*/ 27 h 72"/>
                  <a:gd name="T66" fmla="*/ 71 w 114"/>
                  <a:gd name="T67" fmla="*/ 41 h 72"/>
                  <a:gd name="T68" fmla="*/ 114 w 114"/>
                  <a:gd name="T69" fmla="*/ 19 h 7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4"/>
                  <a:gd name="T106" fmla="*/ 0 h 72"/>
                  <a:gd name="T107" fmla="*/ 114 w 114"/>
                  <a:gd name="T108" fmla="*/ 72 h 7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4" h="72">
                    <a:moveTo>
                      <a:pt x="62" y="42"/>
                    </a:moveTo>
                    <a:lnTo>
                      <a:pt x="67" y="11"/>
                    </a:lnTo>
                    <a:lnTo>
                      <a:pt x="21" y="3"/>
                    </a:lnTo>
                    <a:lnTo>
                      <a:pt x="16" y="35"/>
                    </a:lnTo>
                    <a:lnTo>
                      <a:pt x="62" y="42"/>
                    </a:lnTo>
                    <a:close/>
                    <a:moveTo>
                      <a:pt x="35" y="17"/>
                    </a:moveTo>
                    <a:lnTo>
                      <a:pt x="3" y="22"/>
                    </a:lnTo>
                    <a:lnTo>
                      <a:pt x="8" y="50"/>
                    </a:lnTo>
                    <a:lnTo>
                      <a:pt x="38" y="46"/>
                    </a:lnTo>
                    <a:lnTo>
                      <a:pt x="35" y="17"/>
                    </a:lnTo>
                    <a:close/>
                    <a:moveTo>
                      <a:pt x="16" y="35"/>
                    </a:moveTo>
                    <a:lnTo>
                      <a:pt x="30" y="61"/>
                    </a:lnTo>
                    <a:lnTo>
                      <a:pt x="71" y="41"/>
                    </a:lnTo>
                    <a:lnTo>
                      <a:pt x="57" y="13"/>
                    </a:lnTo>
                    <a:lnTo>
                      <a:pt x="16" y="35"/>
                    </a:lnTo>
                    <a:close/>
                    <a:moveTo>
                      <a:pt x="114" y="19"/>
                    </a:moveTo>
                    <a:lnTo>
                      <a:pt x="67" y="11"/>
                    </a:lnTo>
                    <a:lnTo>
                      <a:pt x="65" y="27"/>
                    </a:lnTo>
                    <a:lnTo>
                      <a:pt x="71" y="41"/>
                    </a:lnTo>
                    <a:lnTo>
                      <a:pt x="114" y="19"/>
                    </a:lnTo>
                    <a:close/>
                    <a:moveTo>
                      <a:pt x="0" y="0"/>
                    </a:moveTo>
                    <a:lnTo>
                      <a:pt x="3" y="22"/>
                    </a:lnTo>
                    <a:lnTo>
                      <a:pt x="19" y="19"/>
                    </a:lnTo>
                    <a:lnTo>
                      <a:pt x="21" y="3"/>
                    </a:lnTo>
                    <a:lnTo>
                      <a:pt x="0" y="0"/>
                    </a:lnTo>
                    <a:close/>
                    <a:moveTo>
                      <a:pt x="11" y="72"/>
                    </a:moveTo>
                    <a:lnTo>
                      <a:pt x="30" y="61"/>
                    </a:lnTo>
                    <a:lnTo>
                      <a:pt x="22" y="49"/>
                    </a:lnTo>
                    <a:lnTo>
                      <a:pt x="8" y="50"/>
                    </a:lnTo>
                    <a:lnTo>
                      <a:pt x="11" y="72"/>
                    </a:lnTo>
                    <a:close/>
                    <a:moveTo>
                      <a:pt x="114" y="19"/>
                    </a:moveTo>
                    <a:lnTo>
                      <a:pt x="67" y="11"/>
                    </a:lnTo>
                    <a:lnTo>
                      <a:pt x="65" y="27"/>
                    </a:lnTo>
                    <a:lnTo>
                      <a:pt x="71" y="41"/>
                    </a:lnTo>
                    <a:lnTo>
                      <a:pt x="114" y="19"/>
                    </a:lnTo>
                    <a:close/>
                  </a:path>
                </a:pathLst>
              </a:custGeom>
              <a:grpFill/>
              <a:ln w="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6" name="Freeform 433"/>
              <p:cNvSpPr>
                <a:spLocks/>
              </p:cNvSpPr>
              <p:nvPr/>
            </p:nvSpPr>
            <p:spPr bwMode="auto">
              <a:xfrm>
                <a:off x="4365" y="2033"/>
                <a:ext cx="241" cy="1271"/>
              </a:xfrm>
              <a:custGeom>
                <a:avLst/>
                <a:gdLst>
                  <a:gd name="T0" fmla="*/ 32 w 241"/>
                  <a:gd name="T1" fmla="*/ 0 h 1271"/>
                  <a:gd name="T2" fmla="*/ 0 w 241"/>
                  <a:gd name="T3" fmla="*/ 5 h 1271"/>
                  <a:gd name="T4" fmla="*/ 210 w 241"/>
                  <a:gd name="T5" fmla="*/ 1271 h 1271"/>
                  <a:gd name="T6" fmla="*/ 241 w 241"/>
                  <a:gd name="T7" fmla="*/ 1266 h 1271"/>
                  <a:gd name="T8" fmla="*/ 32 w 241"/>
                  <a:gd name="T9" fmla="*/ 0 h 1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1"/>
                  <a:gd name="T16" fmla="*/ 0 h 1271"/>
                  <a:gd name="T17" fmla="*/ 241 w 241"/>
                  <a:gd name="T18" fmla="*/ 1271 h 1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1" h="1271">
                    <a:moveTo>
                      <a:pt x="32" y="0"/>
                    </a:moveTo>
                    <a:lnTo>
                      <a:pt x="0" y="5"/>
                    </a:lnTo>
                    <a:lnTo>
                      <a:pt x="210" y="1271"/>
                    </a:lnTo>
                    <a:lnTo>
                      <a:pt x="241" y="1266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18" name="Freeform 452"/>
            <p:cNvSpPr>
              <a:spLocks/>
            </p:cNvSpPr>
            <p:nvPr/>
          </p:nvSpPr>
          <p:spPr bwMode="auto">
            <a:xfrm>
              <a:off x="4359" y="1709"/>
              <a:ext cx="30" cy="44"/>
            </a:xfrm>
            <a:custGeom>
              <a:avLst/>
              <a:gdLst>
                <a:gd name="T0" fmla="*/ 16 w 30"/>
                <a:gd name="T1" fmla="*/ 44 h 44"/>
                <a:gd name="T2" fmla="*/ 30 w 30"/>
                <a:gd name="T3" fmla="*/ 0 h 44"/>
                <a:gd name="T4" fmla="*/ 0 w 30"/>
                <a:gd name="T5" fmla="*/ 0 h 44"/>
                <a:gd name="T6" fmla="*/ 16 w 30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44"/>
                <a:gd name="T14" fmla="*/ 30 w 30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44">
                  <a:moveTo>
                    <a:pt x="16" y="44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9" name="Freeform 422"/>
            <p:cNvSpPr>
              <a:spLocks noEditPoints="1"/>
            </p:cNvSpPr>
            <p:nvPr/>
          </p:nvSpPr>
          <p:spPr bwMode="auto">
            <a:xfrm>
              <a:off x="4446" y="2632"/>
              <a:ext cx="71" cy="115"/>
            </a:xfrm>
            <a:custGeom>
              <a:avLst/>
              <a:gdLst>
                <a:gd name="T0" fmla="*/ 30 w 71"/>
                <a:gd name="T1" fmla="*/ 63 h 115"/>
                <a:gd name="T2" fmla="*/ 60 w 71"/>
                <a:gd name="T3" fmla="*/ 68 h 115"/>
                <a:gd name="T4" fmla="*/ 67 w 71"/>
                <a:gd name="T5" fmla="*/ 22 h 115"/>
                <a:gd name="T6" fmla="*/ 36 w 71"/>
                <a:gd name="T7" fmla="*/ 18 h 115"/>
                <a:gd name="T8" fmla="*/ 30 w 71"/>
                <a:gd name="T9" fmla="*/ 63 h 115"/>
                <a:gd name="T10" fmla="*/ 55 w 71"/>
                <a:gd name="T11" fmla="*/ 35 h 115"/>
                <a:gd name="T12" fmla="*/ 50 w 71"/>
                <a:gd name="T13" fmla="*/ 5 h 115"/>
                <a:gd name="T14" fmla="*/ 20 w 71"/>
                <a:gd name="T15" fmla="*/ 10 h 115"/>
                <a:gd name="T16" fmla="*/ 25 w 71"/>
                <a:gd name="T17" fmla="*/ 40 h 115"/>
                <a:gd name="T18" fmla="*/ 55 w 71"/>
                <a:gd name="T19" fmla="*/ 35 h 115"/>
                <a:gd name="T20" fmla="*/ 38 w 71"/>
                <a:gd name="T21" fmla="*/ 18 h 115"/>
                <a:gd name="T22" fmla="*/ 9 w 71"/>
                <a:gd name="T23" fmla="*/ 32 h 115"/>
                <a:gd name="T24" fmla="*/ 31 w 71"/>
                <a:gd name="T25" fmla="*/ 73 h 115"/>
                <a:gd name="T26" fmla="*/ 58 w 71"/>
                <a:gd name="T27" fmla="*/ 59 h 115"/>
                <a:gd name="T28" fmla="*/ 38 w 71"/>
                <a:gd name="T29" fmla="*/ 18 h 115"/>
                <a:gd name="T30" fmla="*/ 53 w 71"/>
                <a:gd name="T31" fmla="*/ 115 h 115"/>
                <a:gd name="T32" fmla="*/ 60 w 71"/>
                <a:gd name="T33" fmla="*/ 68 h 115"/>
                <a:gd name="T34" fmla="*/ 45 w 71"/>
                <a:gd name="T35" fmla="*/ 66 h 115"/>
                <a:gd name="T36" fmla="*/ 31 w 71"/>
                <a:gd name="T37" fmla="*/ 73 h 115"/>
                <a:gd name="T38" fmla="*/ 53 w 71"/>
                <a:gd name="T39" fmla="*/ 115 h 115"/>
                <a:gd name="T40" fmla="*/ 71 w 71"/>
                <a:gd name="T41" fmla="*/ 0 h 115"/>
                <a:gd name="T42" fmla="*/ 50 w 71"/>
                <a:gd name="T43" fmla="*/ 5 h 115"/>
                <a:gd name="T44" fmla="*/ 52 w 71"/>
                <a:gd name="T45" fmla="*/ 21 h 115"/>
                <a:gd name="T46" fmla="*/ 67 w 71"/>
                <a:gd name="T47" fmla="*/ 22 h 115"/>
                <a:gd name="T48" fmla="*/ 71 w 71"/>
                <a:gd name="T49" fmla="*/ 0 h 115"/>
                <a:gd name="T50" fmla="*/ 0 w 71"/>
                <a:gd name="T51" fmla="*/ 13 h 115"/>
                <a:gd name="T52" fmla="*/ 9 w 71"/>
                <a:gd name="T53" fmla="*/ 32 h 115"/>
                <a:gd name="T54" fmla="*/ 23 w 71"/>
                <a:gd name="T55" fmla="*/ 25 h 115"/>
                <a:gd name="T56" fmla="*/ 20 w 71"/>
                <a:gd name="T57" fmla="*/ 10 h 115"/>
                <a:gd name="T58" fmla="*/ 0 w 71"/>
                <a:gd name="T59" fmla="*/ 13 h 115"/>
                <a:gd name="T60" fmla="*/ 53 w 71"/>
                <a:gd name="T61" fmla="*/ 115 h 115"/>
                <a:gd name="T62" fmla="*/ 60 w 71"/>
                <a:gd name="T63" fmla="*/ 68 h 115"/>
                <a:gd name="T64" fmla="*/ 45 w 71"/>
                <a:gd name="T65" fmla="*/ 66 h 115"/>
                <a:gd name="T66" fmla="*/ 31 w 71"/>
                <a:gd name="T67" fmla="*/ 73 h 115"/>
                <a:gd name="T68" fmla="*/ 53 w 71"/>
                <a:gd name="T69" fmla="*/ 115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1"/>
                <a:gd name="T106" fmla="*/ 0 h 115"/>
                <a:gd name="T107" fmla="*/ 71 w 71"/>
                <a:gd name="T108" fmla="*/ 115 h 1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1" h="115">
                  <a:moveTo>
                    <a:pt x="30" y="63"/>
                  </a:moveTo>
                  <a:lnTo>
                    <a:pt x="60" y="68"/>
                  </a:lnTo>
                  <a:lnTo>
                    <a:pt x="67" y="22"/>
                  </a:lnTo>
                  <a:lnTo>
                    <a:pt x="36" y="18"/>
                  </a:lnTo>
                  <a:lnTo>
                    <a:pt x="30" y="63"/>
                  </a:lnTo>
                  <a:close/>
                  <a:moveTo>
                    <a:pt x="55" y="35"/>
                  </a:moveTo>
                  <a:lnTo>
                    <a:pt x="50" y="5"/>
                  </a:lnTo>
                  <a:lnTo>
                    <a:pt x="20" y="10"/>
                  </a:lnTo>
                  <a:lnTo>
                    <a:pt x="25" y="40"/>
                  </a:lnTo>
                  <a:lnTo>
                    <a:pt x="55" y="35"/>
                  </a:lnTo>
                  <a:close/>
                  <a:moveTo>
                    <a:pt x="38" y="18"/>
                  </a:moveTo>
                  <a:lnTo>
                    <a:pt x="9" y="32"/>
                  </a:lnTo>
                  <a:lnTo>
                    <a:pt x="31" y="73"/>
                  </a:lnTo>
                  <a:lnTo>
                    <a:pt x="58" y="59"/>
                  </a:lnTo>
                  <a:lnTo>
                    <a:pt x="38" y="18"/>
                  </a:lnTo>
                  <a:close/>
                  <a:moveTo>
                    <a:pt x="53" y="115"/>
                  </a:moveTo>
                  <a:lnTo>
                    <a:pt x="60" y="68"/>
                  </a:lnTo>
                  <a:lnTo>
                    <a:pt x="45" y="66"/>
                  </a:lnTo>
                  <a:lnTo>
                    <a:pt x="31" y="73"/>
                  </a:lnTo>
                  <a:lnTo>
                    <a:pt x="53" y="115"/>
                  </a:lnTo>
                  <a:close/>
                  <a:moveTo>
                    <a:pt x="71" y="0"/>
                  </a:moveTo>
                  <a:lnTo>
                    <a:pt x="50" y="5"/>
                  </a:lnTo>
                  <a:lnTo>
                    <a:pt x="52" y="21"/>
                  </a:lnTo>
                  <a:lnTo>
                    <a:pt x="67" y="22"/>
                  </a:lnTo>
                  <a:lnTo>
                    <a:pt x="71" y="0"/>
                  </a:lnTo>
                  <a:close/>
                  <a:moveTo>
                    <a:pt x="0" y="13"/>
                  </a:moveTo>
                  <a:lnTo>
                    <a:pt x="9" y="32"/>
                  </a:lnTo>
                  <a:lnTo>
                    <a:pt x="23" y="25"/>
                  </a:lnTo>
                  <a:lnTo>
                    <a:pt x="20" y="10"/>
                  </a:lnTo>
                  <a:lnTo>
                    <a:pt x="0" y="13"/>
                  </a:lnTo>
                  <a:close/>
                  <a:moveTo>
                    <a:pt x="53" y="115"/>
                  </a:moveTo>
                  <a:lnTo>
                    <a:pt x="60" y="68"/>
                  </a:lnTo>
                  <a:lnTo>
                    <a:pt x="45" y="66"/>
                  </a:lnTo>
                  <a:lnTo>
                    <a:pt x="31" y="73"/>
                  </a:lnTo>
                  <a:lnTo>
                    <a:pt x="53" y="115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0" name="Freeform 424"/>
            <p:cNvSpPr>
              <a:spLocks/>
            </p:cNvSpPr>
            <p:nvPr/>
          </p:nvSpPr>
          <p:spPr bwMode="auto">
            <a:xfrm>
              <a:off x="3506" y="1518"/>
              <a:ext cx="46" cy="30"/>
            </a:xfrm>
            <a:custGeom>
              <a:avLst/>
              <a:gdLst>
                <a:gd name="T0" fmla="*/ 46 w 46"/>
                <a:gd name="T1" fmla="*/ 8 h 30"/>
                <a:gd name="T2" fmla="*/ 0 w 46"/>
                <a:gd name="T3" fmla="*/ 0 h 30"/>
                <a:gd name="T4" fmla="*/ 3 w 46"/>
                <a:gd name="T5" fmla="*/ 30 h 30"/>
                <a:gd name="T6" fmla="*/ 46 w 46"/>
                <a:gd name="T7" fmla="*/ 8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30"/>
                <a:gd name="T14" fmla="*/ 46 w 46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30">
                  <a:moveTo>
                    <a:pt x="46" y="8"/>
                  </a:moveTo>
                  <a:lnTo>
                    <a:pt x="0" y="0"/>
                  </a:lnTo>
                  <a:lnTo>
                    <a:pt x="3" y="30"/>
                  </a:lnTo>
                  <a:lnTo>
                    <a:pt x="46" y="8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1" name="Freeform 421"/>
            <p:cNvSpPr>
              <a:spLocks/>
            </p:cNvSpPr>
            <p:nvPr/>
          </p:nvSpPr>
          <p:spPr bwMode="auto">
            <a:xfrm>
              <a:off x="4469" y="2653"/>
              <a:ext cx="29" cy="45"/>
            </a:xfrm>
            <a:custGeom>
              <a:avLst/>
              <a:gdLst>
                <a:gd name="T0" fmla="*/ 22 w 29"/>
                <a:gd name="T1" fmla="*/ 45 h 45"/>
                <a:gd name="T2" fmla="*/ 29 w 29"/>
                <a:gd name="T3" fmla="*/ 0 h 45"/>
                <a:gd name="T4" fmla="*/ 0 w 29"/>
                <a:gd name="T5" fmla="*/ 4 h 45"/>
                <a:gd name="T6" fmla="*/ 22 w 29"/>
                <a:gd name="T7" fmla="*/ 45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45"/>
                <a:gd name="T14" fmla="*/ 29 w 29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45">
                  <a:moveTo>
                    <a:pt x="22" y="45"/>
                  </a:moveTo>
                  <a:lnTo>
                    <a:pt x="29" y="0"/>
                  </a:lnTo>
                  <a:lnTo>
                    <a:pt x="0" y="4"/>
                  </a:lnTo>
                  <a:lnTo>
                    <a:pt x="22" y="45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>
              <a:buNone/>
            </a:pPr>
            <a:r>
              <a:rPr lang="de-DE" dirty="0" smtClean="0"/>
              <a:t>Input: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undirected network G = (V,  E)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source/target pairs (</a:t>
            </a:r>
            <a:r>
              <a:rPr lang="en-US" dirty="0" err="1" smtClean="0">
                <a:latin typeface="+mj-lt"/>
              </a:rPr>
              <a:t>s</a:t>
            </a:r>
            <a:r>
              <a:rPr lang="en-US" baseline="-25000" dirty="0" err="1" smtClean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t</a:t>
            </a:r>
            <a:r>
              <a:rPr lang="en-US" baseline="-25000" dirty="0" err="1" smtClean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)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for every source/target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pair (s, t) a demand </a:t>
            </a:r>
            <a:r>
              <a:rPr lang="en-US" dirty="0" err="1" smtClean="0">
                <a:latin typeface="+mj-lt"/>
              </a:rPr>
              <a:t>d</a:t>
            </a:r>
            <a:r>
              <a:rPr lang="en-US" baseline="-25000" dirty="0" err="1" smtClean="0">
                <a:latin typeface="+mj-lt"/>
              </a:rPr>
              <a:t>st</a:t>
            </a:r>
            <a:r>
              <a:rPr lang="en-US" baseline="-25000" dirty="0" smtClean="0">
                <a:latin typeface="+mj-lt"/>
              </a:rPr>
              <a:t/>
            </a:r>
            <a:br>
              <a:rPr lang="en-US" baseline="-25000" dirty="0" smtClean="0">
                <a:latin typeface="+mj-lt"/>
              </a:rPr>
            </a:br>
            <a:r>
              <a:rPr lang="en-US" dirty="0" smtClean="0">
                <a:latin typeface="+mj-lt"/>
              </a:rPr>
              <a:t>and a </a:t>
            </a:r>
            <a:r>
              <a:rPr lang="en-US" dirty="0" smtClean="0">
                <a:solidFill>
                  <a:srgbClr val="7030A0"/>
                </a:solidFill>
                <a:latin typeface="+mj-lt"/>
              </a:rPr>
              <a:t>type/commodity</a:t>
            </a:r>
            <a:r>
              <a:rPr lang="en-US" dirty="0" smtClean="0">
                <a:latin typeface="+mj-lt"/>
              </a:rPr>
              <a:t> </a:t>
            </a:r>
          </a:p>
          <a:p>
            <a:pPr marL="161925" indent="-258763">
              <a:buNone/>
            </a:pPr>
            <a:r>
              <a:rPr lang="en-US" dirty="0" smtClean="0"/>
              <a:t>Output: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a flow of value d</a:t>
            </a:r>
            <a:r>
              <a:rPr lang="en-US" baseline="-25000" dirty="0" smtClean="0">
                <a:latin typeface="+mj-lt"/>
              </a:rPr>
              <a:t>st</a:t>
            </a:r>
            <a:r>
              <a:rPr lang="en-US" dirty="0" smtClean="0">
                <a:latin typeface="+mj-lt"/>
              </a:rPr>
              <a:t> for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every pair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minimize </a:t>
            </a:r>
            <a:r>
              <a:rPr lang="en-US" dirty="0" smtClean="0">
                <a:solidFill>
                  <a:srgbClr val="7030A0"/>
                </a:solidFill>
                <a:latin typeface="+mj-lt"/>
              </a:rPr>
              <a:t>cost</a:t>
            </a:r>
          </a:p>
          <a:p>
            <a:pPr marL="531813" lvl="1" indent="-258763"/>
            <a:endParaRPr lang="en-US" dirty="0" smtClean="0">
              <a:latin typeface="Arial" charset="0"/>
            </a:endParaRPr>
          </a:p>
          <a:p>
            <a:pPr marL="531813" lvl="1" indent="-258763"/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3075" name="Rectangle 6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b="1" dirty="0" smtClean="0"/>
              <a:t>Routing in Networks</a:t>
            </a:r>
            <a:r>
              <a:rPr lang="de-DE" sz="2400" b="1" dirty="0" smtClean="0"/>
              <a:t> </a:t>
            </a:r>
          </a:p>
        </p:txBody>
      </p:sp>
      <p:grpSp>
        <p:nvGrpSpPr>
          <p:cNvPr id="3" name="Group 501"/>
          <p:cNvGrpSpPr>
            <a:grpSpLocks/>
          </p:cNvGrpSpPr>
          <p:nvPr/>
        </p:nvGrpSpPr>
        <p:grpSpPr bwMode="auto">
          <a:xfrm>
            <a:off x="5527277" y="3087996"/>
            <a:ext cx="3119437" cy="1528763"/>
            <a:chOff x="3327" y="1928"/>
            <a:chExt cx="1965" cy="963"/>
          </a:xfrm>
          <a:solidFill>
            <a:schemeClr val="accent1"/>
          </a:solidFill>
        </p:grpSpPr>
        <p:sp>
          <p:nvSpPr>
            <p:cNvPr id="3165" name="Freeform 380"/>
            <p:cNvSpPr>
              <a:spLocks/>
            </p:cNvSpPr>
            <p:nvPr/>
          </p:nvSpPr>
          <p:spPr bwMode="auto">
            <a:xfrm>
              <a:off x="4849" y="2378"/>
              <a:ext cx="443" cy="513"/>
            </a:xfrm>
            <a:custGeom>
              <a:avLst/>
              <a:gdLst>
                <a:gd name="T0" fmla="*/ 416 w 443"/>
                <a:gd name="T1" fmla="*/ 513 h 513"/>
                <a:gd name="T2" fmla="*/ 443 w 443"/>
                <a:gd name="T3" fmla="*/ 491 h 513"/>
                <a:gd name="T4" fmla="*/ 27 w 443"/>
                <a:gd name="T5" fmla="*/ 0 h 513"/>
                <a:gd name="T6" fmla="*/ 0 w 443"/>
                <a:gd name="T7" fmla="*/ 23 h 513"/>
                <a:gd name="T8" fmla="*/ 416 w 443"/>
                <a:gd name="T9" fmla="*/ 513 h 5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3"/>
                <a:gd name="T16" fmla="*/ 0 h 513"/>
                <a:gd name="T17" fmla="*/ 443 w 443"/>
                <a:gd name="T18" fmla="*/ 513 h 5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3" h="513">
                  <a:moveTo>
                    <a:pt x="416" y="513"/>
                  </a:moveTo>
                  <a:lnTo>
                    <a:pt x="443" y="491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416" y="513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6" name="Freeform 395"/>
            <p:cNvSpPr>
              <a:spLocks noEditPoints="1"/>
            </p:cNvSpPr>
            <p:nvPr/>
          </p:nvSpPr>
          <p:spPr bwMode="auto">
            <a:xfrm>
              <a:off x="5012" y="2566"/>
              <a:ext cx="99" cy="107"/>
            </a:xfrm>
            <a:custGeom>
              <a:avLst/>
              <a:gdLst>
                <a:gd name="T0" fmla="*/ 47 w 99"/>
                <a:gd name="T1" fmla="*/ 32 h 107"/>
                <a:gd name="T2" fmla="*/ 17 w 99"/>
                <a:gd name="T3" fmla="*/ 43 h 107"/>
                <a:gd name="T4" fmla="*/ 34 w 99"/>
                <a:gd name="T5" fmla="*/ 87 h 107"/>
                <a:gd name="T6" fmla="*/ 64 w 99"/>
                <a:gd name="T7" fmla="*/ 74 h 107"/>
                <a:gd name="T8" fmla="*/ 47 w 99"/>
                <a:gd name="T9" fmla="*/ 32 h 107"/>
                <a:gd name="T10" fmla="*/ 39 w 99"/>
                <a:gd name="T11" fmla="*/ 69 h 107"/>
                <a:gd name="T12" fmla="*/ 59 w 99"/>
                <a:gd name="T13" fmla="*/ 93 h 107"/>
                <a:gd name="T14" fmla="*/ 82 w 99"/>
                <a:gd name="T15" fmla="*/ 74 h 107"/>
                <a:gd name="T16" fmla="*/ 61 w 99"/>
                <a:gd name="T17" fmla="*/ 49 h 107"/>
                <a:gd name="T18" fmla="*/ 39 w 99"/>
                <a:gd name="T19" fmla="*/ 69 h 107"/>
                <a:gd name="T20" fmla="*/ 64 w 99"/>
                <a:gd name="T21" fmla="*/ 76 h 107"/>
                <a:gd name="T22" fmla="*/ 80 w 99"/>
                <a:gd name="T23" fmla="*/ 49 h 107"/>
                <a:gd name="T24" fmla="*/ 41 w 99"/>
                <a:gd name="T25" fmla="*/ 24 h 107"/>
                <a:gd name="T26" fmla="*/ 23 w 99"/>
                <a:gd name="T27" fmla="*/ 51 h 107"/>
                <a:gd name="T28" fmla="*/ 64 w 99"/>
                <a:gd name="T29" fmla="*/ 76 h 107"/>
                <a:gd name="T30" fmla="*/ 0 w 99"/>
                <a:gd name="T31" fmla="*/ 0 h 107"/>
                <a:gd name="T32" fmla="*/ 17 w 99"/>
                <a:gd name="T33" fmla="*/ 43 h 107"/>
                <a:gd name="T34" fmla="*/ 31 w 99"/>
                <a:gd name="T35" fmla="*/ 38 h 107"/>
                <a:gd name="T36" fmla="*/ 41 w 99"/>
                <a:gd name="T37" fmla="*/ 24 h 107"/>
                <a:gd name="T38" fmla="*/ 0 w 99"/>
                <a:gd name="T39" fmla="*/ 0 h 107"/>
                <a:gd name="T40" fmla="*/ 42 w 99"/>
                <a:gd name="T41" fmla="*/ 107 h 107"/>
                <a:gd name="T42" fmla="*/ 59 w 99"/>
                <a:gd name="T43" fmla="*/ 93 h 107"/>
                <a:gd name="T44" fmla="*/ 48 w 99"/>
                <a:gd name="T45" fmla="*/ 80 h 107"/>
                <a:gd name="T46" fmla="*/ 34 w 99"/>
                <a:gd name="T47" fmla="*/ 87 h 107"/>
                <a:gd name="T48" fmla="*/ 42 w 99"/>
                <a:gd name="T49" fmla="*/ 107 h 107"/>
                <a:gd name="T50" fmla="*/ 99 w 99"/>
                <a:gd name="T51" fmla="*/ 60 h 107"/>
                <a:gd name="T52" fmla="*/ 80 w 99"/>
                <a:gd name="T53" fmla="*/ 49 h 107"/>
                <a:gd name="T54" fmla="*/ 72 w 99"/>
                <a:gd name="T55" fmla="*/ 62 h 107"/>
                <a:gd name="T56" fmla="*/ 82 w 99"/>
                <a:gd name="T57" fmla="*/ 74 h 107"/>
                <a:gd name="T58" fmla="*/ 99 w 99"/>
                <a:gd name="T59" fmla="*/ 60 h 107"/>
                <a:gd name="T60" fmla="*/ 0 w 99"/>
                <a:gd name="T61" fmla="*/ 0 h 107"/>
                <a:gd name="T62" fmla="*/ 17 w 99"/>
                <a:gd name="T63" fmla="*/ 43 h 107"/>
                <a:gd name="T64" fmla="*/ 31 w 99"/>
                <a:gd name="T65" fmla="*/ 38 h 107"/>
                <a:gd name="T66" fmla="*/ 41 w 99"/>
                <a:gd name="T67" fmla="*/ 24 h 107"/>
                <a:gd name="T68" fmla="*/ 0 w 99"/>
                <a:gd name="T69" fmla="*/ 0 h 1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9"/>
                <a:gd name="T106" fmla="*/ 0 h 107"/>
                <a:gd name="T107" fmla="*/ 99 w 99"/>
                <a:gd name="T108" fmla="*/ 107 h 1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9" h="107">
                  <a:moveTo>
                    <a:pt x="47" y="32"/>
                  </a:moveTo>
                  <a:lnTo>
                    <a:pt x="17" y="43"/>
                  </a:lnTo>
                  <a:lnTo>
                    <a:pt x="34" y="87"/>
                  </a:lnTo>
                  <a:lnTo>
                    <a:pt x="64" y="74"/>
                  </a:lnTo>
                  <a:lnTo>
                    <a:pt x="47" y="32"/>
                  </a:lnTo>
                  <a:close/>
                  <a:moveTo>
                    <a:pt x="39" y="69"/>
                  </a:moveTo>
                  <a:lnTo>
                    <a:pt x="59" y="93"/>
                  </a:lnTo>
                  <a:lnTo>
                    <a:pt x="82" y="74"/>
                  </a:lnTo>
                  <a:lnTo>
                    <a:pt x="61" y="49"/>
                  </a:lnTo>
                  <a:lnTo>
                    <a:pt x="39" y="69"/>
                  </a:lnTo>
                  <a:close/>
                  <a:moveTo>
                    <a:pt x="64" y="76"/>
                  </a:moveTo>
                  <a:lnTo>
                    <a:pt x="80" y="49"/>
                  </a:lnTo>
                  <a:lnTo>
                    <a:pt x="41" y="24"/>
                  </a:lnTo>
                  <a:lnTo>
                    <a:pt x="23" y="51"/>
                  </a:lnTo>
                  <a:lnTo>
                    <a:pt x="64" y="76"/>
                  </a:lnTo>
                  <a:close/>
                  <a:moveTo>
                    <a:pt x="0" y="0"/>
                  </a:moveTo>
                  <a:lnTo>
                    <a:pt x="17" y="43"/>
                  </a:lnTo>
                  <a:lnTo>
                    <a:pt x="31" y="38"/>
                  </a:lnTo>
                  <a:lnTo>
                    <a:pt x="41" y="24"/>
                  </a:lnTo>
                  <a:lnTo>
                    <a:pt x="0" y="0"/>
                  </a:lnTo>
                  <a:close/>
                  <a:moveTo>
                    <a:pt x="42" y="107"/>
                  </a:moveTo>
                  <a:lnTo>
                    <a:pt x="59" y="93"/>
                  </a:lnTo>
                  <a:lnTo>
                    <a:pt x="48" y="80"/>
                  </a:lnTo>
                  <a:lnTo>
                    <a:pt x="34" y="87"/>
                  </a:lnTo>
                  <a:lnTo>
                    <a:pt x="42" y="107"/>
                  </a:lnTo>
                  <a:close/>
                  <a:moveTo>
                    <a:pt x="99" y="60"/>
                  </a:moveTo>
                  <a:lnTo>
                    <a:pt x="80" y="49"/>
                  </a:lnTo>
                  <a:lnTo>
                    <a:pt x="72" y="62"/>
                  </a:lnTo>
                  <a:lnTo>
                    <a:pt x="82" y="74"/>
                  </a:lnTo>
                  <a:lnTo>
                    <a:pt x="99" y="60"/>
                  </a:lnTo>
                  <a:close/>
                  <a:moveTo>
                    <a:pt x="0" y="0"/>
                  </a:moveTo>
                  <a:lnTo>
                    <a:pt x="17" y="43"/>
                  </a:lnTo>
                  <a:lnTo>
                    <a:pt x="31" y="38"/>
                  </a:lnTo>
                  <a:lnTo>
                    <a:pt x="41" y="2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7" name="Freeform 370"/>
            <p:cNvSpPr>
              <a:spLocks/>
            </p:cNvSpPr>
            <p:nvPr/>
          </p:nvSpPr>
          <p:spPr bwMode="auto">
            <a:xfrm>
              <a:off x="3746" y="1997"/>
              <a:ext cx="624" cy="359"/>
            </a:xfrm>
            <a:custGeom>
              <a:avLst/>
              <a:gdLst>
                <a:gd name="T0" fmla="*/ 0 w 624"/>
                <a:gd name="T1" fmla="*/ 329 h 359"/>
                <a:gd name="T2" fmla="*/ 16 w 624"/>
                <a:gd name="T3" fmla="*/ 359 h 359"/>
                <a:gd name="T4" fmla="*/ 624 w 624"/>
                <a:gd name="T5" fmla="*/ 30 h 359"/>
                <a:gd name="T6" fmla="*/ 608 w 624"/>
                <a:gd name="T7" fmla="*/ 0 h 359"/>
                <a:gd name="T8" fmla="*/ 0 w 624"/>
                <a:gd name="T9" fmla="*/ 329 h 3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359"/>
                <a:gd name="T17" fmla="*/ 624 w 624"/>
                <a:gd name="T18" fmla="*/ 359 h 3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359">
                  <a:moveTo>
                    <a:pt x="0" y="329"/>
                  </a:moveTo>
                  <a:lnTo>
                    <a:pt x="16" y="359"/>
                  </a:lnTo>
                  <a:lnTo>
                    <a:pt x="624" y="30"/>
                  </a:lnTo>
                  <a:lnTo>
                    <a:pt x="608" y="0"/>
                  </a:lnTo>
                  <a:lnTo>
                    <a:pt x="0" y="329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8" name="Freeform 381"/>
            <p:cNvSpPr>
              <a:spLocks/>
            </p:cNvSpPr>
            <p:nvPr/>
          </p:nvSpPr>
          <p:spPr bwMode="auto">
            <a:xfrm>
              <a:off x="4348" y="2041"/>
              <a:ext cx="520" cy="358"/>
            </a:xfrm>
            <a:custGeom>
              <a:avLst/>
              <a:gdLst>
                <a:gd name="T0" fmla="*/ 501 w 520"/>
                <a:gd name="T1" fmla="*/ 358 h 358"/>
                <a:gd name="T2" fmla="*/ 520 w 520"/>
                <a:gd name="T3" fmla="*/ 330 h 358"/>
                <a:gd name="T4" fmla="*/ 19 w 520"/>
                <a:gd name="T5" fmla="*/ 0 h 358"/>
                <a:gd name="T6" fmla="*/ 0 w 520"/>
                <a:gd name="T7" fmla="*/ 29 h 358"/>
                <a:gd name="T8" fmla="*/ 501 w 520"/>
                <a:gd name="T9" fmla="*/ 358 h 3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0"/>
                <a:gd name="T16" fmla="*/ 0 h 358"/>
                <a:gd name="T17" fmla="*/ 520 w 520"/>
                <a:gd name="T18" fmla="*/ 358 h 3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0" h="358">
                  <a:moveTo>
                    <a:pt x="501" y="358"/>
                  </a:moveTo>
                  <a:lnTo>
                    <a:pt x="520" y="330"/>
                  </a:lnTo>
                  <a:lnTo>
                    <a:pt x="19" y="0"/>
                  </a:lnTo>
                  <a:lnTo>
                    <a:pt x="0" y="29"/>
                  </a:lnTo>
                  <a:lnTo>
                    <a:pt x="501" y="358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9" name="Freeform 387"/>
            <p:cNvSpPr>
              <a:spLocks noEditPoints="1"/>
            </p:cNvSpPr>
            <p:nvPr/>
          </p:nvSpPr>
          <p:spPr bwMode="auto">
            <a:xfrm>
              <a:off x="4547" y="2180"/>
              <a:ext cx="111" cy="90"/>
            </a:xfrm>
            <a:custGeom>
              <a:avLst/>
              <a:gdLst>
                <a:gd name="T0" fmla="*/ 53 w 111"/>
                <a:gd name="T1" fmla="*/ 17 h 90"/>
                <a:gd name="T2" fmla="*/ 28 w 111"/>
                <a:gd name="T3" fmla="*/ 36 h 90"/>
                <a:gd name="T4" fmla="*/ 56 w 111"/>
                <a:gd name="T5" fmla="*/ 74 h 90"/>
                <a:gd name="T6" fmla="*/ 82 w 111"/>
                <a:gd name="T7" fmla="*/ 53 h 90"/>
                <a:gd name="T8" fmla="*/ 53 w 111"/>
                <a:gd name="T9" fmla="*/ 17 h 90"/>
                <a:gd name="T10" fmla="*/ 56 w 111"/>
                <a:gd name="T11" fmla="*/ 55 h 90"/>
                <a:gd name="T12" fmla="*/ 83 w 111"/>
                <a:gd name="T13" fmla="*/ 72 h 90"/>
                <a:gd name="T14" fmla="*/ 99 w 111"/>
                <a:gd name="T15" fmla="*/ 47 h 90"/>
                <a:gd name="T16" fmla="*/ 72 w 111"/>
                <a:gd name="T17" fmla="*/ 30 h 90"/>
                <a:gd name="T18" fmla="*/ 56 w 111"/>
                <a:gd name="T19" fmla="*/ 55 h 90"/>
                <a:gd name="T20" fmla="*/ 82 w 111"/>
                <a:gd name="T21" fmla="*/ 53 h 90"/>
                <a:gd name="T22" fmla="*/ 89 w 111"/>
                <a:gd name="T23" fmla="*/ 24 h 90"/>
                <a:gd name="T24" fmla="*/ 45 w 111"/>
                <a:gd name="T25" fmla="*/ 12 h 90"/>
                <a:gd name="T26" fmla="*/ 37 w 111"/>
                <a:gd name="T27" fmla="*/ 42 h 90"/>
                <a:gd name="T28" fmla="*/ 82 w 111"/>
                <a:gd name="T29" fmla="*/ 53 h 90"/>
                <a:gd name="T30" fmla="*/ 0 w 111"/>
                <a:gd name="T31" fmla="*/ 0 h 90"/>
                <a:gd name="T32" fmla="*/ 28 w 111"/>
                <a:gd name="T33" fmla="*/ 36 h 90"/>
                <a:gd name="T34" fmla="*/ 41 w 111"/>
                <a:gd name="T35" fmla="*/ 27 h 90"/>
                <a:gd name="T36" fmla="*/ 45 w 111"/>
                <a:gd name="T37" fmla="*/ 12 h 90"/>
                <a:gd name="T38" fmla="*/ 0 w 111"/>
                <a:gd name="T39" fmla="*/ 0 h 90"/>
                <a:gd name="T40" fmla="*/ 70 w 111"/>
                <a:gd name="T41" fmla="*/ 90 h 90"/>
                <a:gd name="T42" fmla="*/ 83 w 111"/>
                <a:gd name="T43" fmla="*/ 72 h 90"/>
                <a:gd name="T44" fmla="*/ 69 w 111"/>
                <a:gd name="T45" fmla="*/ 63 h 90"/>
                <a:gd name="T46" fmla="*/ 56 w 111"/>
                <a:gd name="T47" fmla="*/ 74 h 90"/>
                <a:gd name="T48" fmla="*/ 70 w 111"/>
                <a:gd name="T49" fmla="*/ 90 h 90"/>
                <a:gd name="T50" fmla="*/ 111 w 111"/>
                <a:gd name="T51" fmla="*/ 30 h 90"/>
                <a:gd name="T52" fmla="*/ 89 w 111"/>
                <a:gd name="T53" fmla="*/ 24 h 90"/>
                <a:gd name="T54" fmla="*/ 86 w 111"/>
                <a:gd name="T55" fmla="*/ 39 h 90"/>
                <a:gd name="T56" fmla="*/ 99 w 111"/>
                <a:gd name="T57" fmla="*/ 47 h 90"/>
                <a:gd name="T58" fmla="*/ 111 w 111"/>
                <a:gd name="T59" fmla="*/ 30 h 90"/>
                <a:gd name="T60" fmla="*/ 0 w 111"/>
                <a:gd name="T61" fmla="*/ 0 h 90"/>
                <a:gd name="T62" fmla="*/ 28 w 111"/>
                <a:gd name="T63" fmla="*/ 36 h 90"/>
                <a:gd name="T64" fmla="*/ 41 w 111"/>
                <a:gd name="T65" fmla="*/ 27 h 90"/>
                <a:gd name="T66" fmla="*/ 45 w 111"/>
                <a:gd name="T67" fmla="*/ 12 h 90"/>
                <a:gd name="T68" fmla="*/ 0 w 111"/>
                <a:gd name="T69" fmla="*/ 0 h 9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1"/>
                <a:gd name="T106" fmla="*/ 0 h 90"/>
                <a:gd name="T107" fmla="*/ 111 w 111"/>
                <a:gd name="T108" fmla="*/ 90 h 9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1" h="90">
                  <a:moveTo>
                    <a:pt x="53" y="17"/>
                  </a:moveTo>
                  <a:lnTo>
                    <a:pt x="28" y="36"/>
                  </a:lnTo>
                  <a:lnTo>
                    <a:pt x="56" y="74"/>
                  </a:lnTo>
                  <a:lnTo>
                    <a:pt x="82" y="53"/>
                  </a:lnTo>
                  <a:lnTo>
                    <a:pt x="53" y="17"/>
                  </a:lnTo>
                  <a:close/>
                  <a:moveTo>
                    <a:pt x="56" y="55"/>
                  </a:moveTo>
                  <a:lnTo>
                    <a:pt x="83" y="72"/>
                  </a:lnTo>
                  <a:lnTo>
                    <a:pt x="99" y="47"/>
                  </a:lnTo>
                  <a:lnTo>
                    <a:pt x="72" y="30"/>
                  </a:lnTo>
                  <a:lnTo>
                    <a:pt x="56" y="55"/>
                  </a:lnTo>
                  <a:close/>
                  <a:moveTo>
                    <a:pt x="82" y="53"/>
                  </a:moveTo>
                  <a:lnTo>
                    <a:pt x="89" y="24"/>
                  </a:lnTo>
                  <a:lnTo>
                    <a:pt x="45" y="12"/>
                  </a:lnTo>
                  <a:lnTo>
                    <a:pt x="37" y="42"/>
                  </a:lnTo>
                  <a:lnTo>
                    <a:pt x="82" y="53"/>
                  </a:lnTo>
                  <a:close/>
                  <a:moveTo>
                    <a:pt x="0" y="0"/>
                  </a:moveTo>
                  <a:lnTo>
                    <a:pt x="28" y="36"/>
                  </a:lnTo>
                  <a:lnTo>
                    <a:pt x="41" y="27"/>
                  </a:lnTo>
                  <a:lnTo>
                    <a:pt x="45" y="12"/>
                  </a:lnTo>
                  <a:lnTo>
                    <a:pt x="0" y="0"/>
                  </a:lnTo>
                  <a:close/>
                  <a:moveTo>
                    <a:pt x="70" y="90"/>
                  </a:moveTo>
                  <a:lnTo>
                    <a:pt x="83" y="72"/>
                  </a:lnTo>
                  <a:lnTo>
                    <a:pt x="69" y="63"/>
                  </a:lnTo>
                  <a:lnTo>
                    <a:pt x="56" y="74"/>
                  </a:lnTo>
                  <a:lnTo>
                    <a:pt x="70" y="90"/>
                  </a:lnTo>
                  <a:close/>
                  <a:moveTo>
                    <a:pt x="111" y="30"/>
                  </a:moveTo>
                  <a:lnTo>
                    <a:pt x="89" y="24"/>
                  </a:lnTo>
                  <a:lnTo>
                    <a:pt x="86" y="39"/>
                  </a:lnTo>
                  <a:lnTo>
                    <a:pt x="99" y="47"/>
                  </a:lnTo>
                  <a:lnTo>
                    <a:pt x="111" y="30"/>
                  </a:lnTo>
                  <a:close/>
                  <a:moveTo>
                    <a:pt x="0" y="0"/>
                  </a:moveTo>
                  <a:lnTo>
                    <a:pt x="28" y="36"/>
                  </a:lnTo>
                  <a:lnTo>
                    <a:pt x="41" y="27"/>
                  </a:lnTo>
                  <a:lnTo>
                    <a:pt x="45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0" name="Freeform 437"/>
            <p:cNvSpPr>
              <a:spLocks/>
            </p:cNvSpPr>
            <p:nvPr/>
          </p:nvSpPr>
          <p:spPr bwMode="auto">
            <a:xfrm>
              <a:off x="3327" y="1928"/>
              <a:ext cx="457" cy="449"/>
            </a:xfrm>
            <a:custGeom>
              <a:avLst/>
              <a:gdLst>
                <a:gd name="T0" fmla="*/ 22 w 457"/>
                <a:gd name="T1" fmla="*/ 0 h 449"/>
                <a:gd name="T2" fmla="*/ 0 w 457"/>
                <a:gd name="T3" fmla="*/ 23 h 449"/>
                <a:gd name="T4" fmla="*/ 435 w 457"/>
                <a:gd name="T5" fmla="*/ 449 h 449"/>
                <a:gd name="T6" fmla="*/ 457 w 457"/>
                <a:gd name="T7" fmla="*/ 427 h 449"/>
                <a:gd name="T8" fmla="*/ 22 w 457"/>
                <a:gd name="T9" fmla="*/ 0 h 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7"/>
                <a:gd name="T16" fmla="*/ 0 h 449"/>
                <a:gd name="T17" fmla="*/ 457 w 457"/>
                <a:gd name="T18" fmla="*/ 449 h 4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7" h="449">
                  <a:moveTo>
                    <a:pt x="22" y="0"/>
                  </a:moveTo>
                  <a:lnTo>
                    <a:pt x="0" y="23"/>
                  </a:lnTo>
                  <a:lnTo>
                    <a:pt x="435" y="449"/>
                  </a:lnTo>
                  <a:lnTo>
                    <a:pt x="457" y="427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1" name="Freeform 403"/>
            <p:cNvSpPr>
              <a:spLocks noEditPoints="1"/>
            </p:cNvSpPr>
            <p:nvPr/>
          </p:nvSpPr>
          <p:spPr bwMode="auto">
            <a:xfrm>
              <a:off x="3494" y="2093"/>
              <a:ext cx="104" cy="103"/>
            </a:xfrm>
            <a:custGeom>
              <a:avLst/>
              <a:gdLst>
                <a:gd name="T0" fmla="*/ 50 w 104"/>
                <a:gd name="T1" fmla="*/ 27 h 103"/>
                <a:gd name="T2" fmla="*/ 22 w 104"/>
                <a:gd name="T3" fmla="*/ 41 h 103"/>
                <a:gd name="T4" fmla="*/ 42 w 104"/>
                <a:gd name="T5" fmla="*/ 84 h 103"/>
                <a:gd name="T6" fmla="*/ 71 w 104"/>
                <a:gd name="T7" fmla="*/ 70 h 103"/>
                <a:gd name="T8" fmla="*/ 50 w 104"/>
                <a:gd name="T9" fmla="*/ 27 h 103"/>
                <a:gd name="T10" fmla="*/ 45 w 104"/>
                <a:gd name="T11" fmla="*/ 65 h 103"/>
                <a:gd name="T12" fmla="*/ 67 w 104"/>
                <a:gd name="T13" fmla="*/ 87 h 103"/>
                <a:gd name="T14" fmla="*/ 88 w 104"/>
                <a:gd name="T15" fmla="*/ 66 h 103"/>
                <a:gd name="T16" fmla="*/ 66 w 104"/>
                <a:gd name="T17" fmla="*/ 44 h 103"/>
                <a:gd name="T18" fmla="*/ 45 w 104"/>
                <a:gd name="T19" fmla="*/ 65 h 103"/>
                <a:gd name="T20" fmla="*/ 71 w 104"/>
                <a:gd name="T21" fmla="*/ 70 h 103"/>
                <a:gd name="T22" fmla="*/ 85 w 104"/>
                <a:gd name="T23" fmla="*/ 41 h 103"/>
                <a:gd name="T24" fmla="*/ 42 w 104"/>
                <a:gd name="T25" fmla="*/ 21 h 103"/>
                <a:gd name="T26" fmla="*/ 28 w 104"/>
                <a:gd name="T27" fmla="*/ 49 h 103"/>
                <a:gd name="T28" fmla="*/ 71 w 104"/>
                <a:gd name="T29" fmla="*/ 70 h 103"/>
                <a:gd name="T30" fmla="*/ 0 w 104"/>
                <a:gd name="T31" fmla="*/ 0 h 103"/>
                <a:gd name="T32" fmla="*/ 22 w 104"/>
                <a:gd name="T33" fmla="*/ 41 h 103"/>
                <a:gd name="T34" fmla="*/ 36 w 104"/>
                <a:gd name="T35" fmla="*/ 35 h 103"/>
                <a:gd name="T36" fmla="*/ 42 w 104"/>
                <a:gd name="T37" fmla="*/ 21 h 103"/>
                <a:gd name="T38" fmla="*/ 0 w 104"/>
                <a:gd name="T39" fmla="*/ 0 h 103"/>
                <a:gd name="T40" fmla="*/ 53 w 104"/>
                <a:gd name="T41" fmla="*/ 103 h 103"/>
                <a:gd name="T42" fmla="*/ 67 w 104"/>
                <a:gd name="T43" fmla="*/ 87 h 103"/>
                <a:gd name="T44" fmla="*/ 56 w 104"/>
                <a:gd name="T45" fmla="*/ 76 h 103"/>
                <a:gd name="T46" fmla="*/ 42 w 104"/>
                <a:gd name="T47" fmla="*/ 84 h 103"/>
                <a:gd name="T48" fmla="*/ 53 w 104"/>
                <a:gd name="T49" fmla="*/ 103 h 103"/>
                <a:gd name="T50" fmla="*/ 104 w 104"/>
                <a:gd name="T51" fmla="*/ 51 h 103"/>
                <a:gd name="T52" fmla="*/ 85 w 104"/>
                <a:gd name="T53" fmla="*/ 41 h 103"/>
                <a:gd name="T54" fmla="*/ 77 w 104"/>
                <a:gd name="T55" fmla="*/ 55 h 103"/>
                <a:gd name="T56" fmla="*/ 88 w 104"/>
                <a:gd name="T57" fmla="*/ 66 h 103"/>
                <a:gd name="T58" fmla="*/ 104 w 104"/>
                <a:gd name="T59" fmla="*/ 51 h 103"/>
                <a:gd name="T60" fmla="*/ 0 w 104"/>
                <a:gd name="T61" fmla="*/ 0 h 103"/>
                <a:gd name="T62" fmla="*/ 22 w 104"/>
                <a:gd name="T63" fmla="*/ 41 h 103"/>
                <a:gd name="T64" fmla="*/ 36 w 104"/>
                <a:gd name="T65" fmla="*/ 35 h 103"/>
                <a:gd name="T66" fmla="*/ 42 w 104"/>
                <a:gd name="T67" fmla="*/ 21 h 103"/>
                <a:gd name="T68" fmla="*/ 0 w 104"/>
                <a:gd name="T69" fmla="*/ 0 h 10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4"/>
                <a:gd name="T106" fmla="*/ 0 h 103"/>
                <a:gd name="T107" fmla="*/ 104 w 104"/>
                <a:gd name="T108" fmla="*/ 103 h 10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4" h="103">
                  <a:moveTo>
                    <a:pt x="50" y="27"/>
                  </a:moveTo>
                  <a:lnTo>
                    <a:pt x="22" y="41"/>
                  </a:lnTo>
                  <a:lnTo>
                    <a:pt x="42" y="84"/>
                  </a:lnTo>
                  <a:lnTo>
                    <a:pt x="71" y="70"/>
                  </a:lnTo>
                  <a:lnTo>
                    <a:pt x="50" y="27"/>
                  </a:lnTo>
                  <a:close/>
                  <a:moveTo>
                    <a:pt x="45" y="65"/>
                  </a:moveTo>
                  <a:lnTo>
                    <a:pt x="67" y="87"/>
                  </a:lnTo>
                  <a:lnTo>
                    <a:pt x="88" y="66"/>
                  </a:lnTo>
                  <a:lnTo>
                    <a:pt x="66" y="44"/>
                  </a:lnTo>
                  <a:lnTo>
                    <a:pt x="45" y="65"/>
                  </a:lnTo>
                  <a:close/>
                  <a:moveTo>
                    <a:pt x="71" y="70"/>
                  </a:moveTo>
                  <a:lnTo>
                    <a:pt x="85" y="41"/>
                  </a:lnTo>
                  <a:lnTo>
                    <a:pt x="42" y="21"/>
                  </a:lnTo>
                  <a:lnTo>
                    <a:pt x="28" y="49"/>
                  </a:lnTo>
                  <a:lnTo>
                    <a:pt x="71" y="70"/>
                  </a:lnTo>
                  <a:close/>
                  <a:moveTo>
                    <a:pt x="0" y="0"/>
                  </a:moveTo>
                  <a:lnTo>
                    <a:pt x="22" y="41"/>
                  </a:lnTo>
                  <a:lnTo>
                    <a:pt x="36" y="35"/>
                  </a:lnTo>
                  <a:lnTo>
                    <a:pt x="42" y="21"/>
                  </a:lnTo>
                  <a:lnTo>
                    <a:pt x="0" y="0"/>
                  </a:lnTo>
                  <a:close/>
                  <a:moveTo>
                    <a:pt x="53" y="103"/>
                  </a:moveTo>
                  <a:lnTo>
                    <a:pt x="67" y="87"/>
                  </a:lnTo>
                  <a:lnTo>
                    <a:pt x="56" y="76"/>
                  </a:lnTo>
                  <a:lnTo>
                    <a:pt x="42" y="84"/>
                  </a:lnTo>
                  <a:lnTo>
                    <a:pt x="53" y="103"/>
                  </a:lnTo>
                  <a:close/>
                  <a:moveTo>
                    <a:pt x="104" y="51"/>
                  </a:moveTo>
                  <a:lnTo>
                    <a:pt x="85" y="41"/>
                  </a:lnTo>
                  <a:lnTo>
                    <a:pt x="77" y="55"/>
                  </a:lnTo>
                  <a:lnTo>
                    <a:pt x="88" y="66"/>
                  </a:lnTo>
                  <a:lnTo>
                    <a:pt x="104" y="51"/>
                  </a:lnTo>
                  <a:close/>
                  <a:moveTo>
                    <a:pt x="0" y="0"/>
                  </a:moveTo>
                  <a:lnTo>
                    <a:pt x="22" y="41"/>
                  </a:lnTo>
                  <a:lnTo>
                    <a:pt x="36" y="35"/>
                  </a:lnTo>
                  <a:lnTo>
                    <a:pt x="42" y="2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2" name="Freeform 386"/>
            <p:cNvSpPr>
              <a:spLocks/>
            </p:cNvSpPr>
            <p:nvPr/>
          </p:nvSpPr>
          <p:spPr bwMode="auto">
            <a:xfrm>
              <a:off x="4588" y="2207"/>
              <a:ext cx="45" cy="36"/>
            </a:xfrm>
            <a:custGeom>
              <a:avLst/>
              <a:gdLst>
                <a:gd name="T0" fmla="*/ 0 w 45"/>
                <a:gd name="T1" fmla="*/ 0 h 36"/>
                <a:gd name="T2" fmla="*/ 28 w 45"/>
                <a:gd name="T3" fmla="*/ 36 h 36"/>
                <a:gd name="T4" fmla="*/ 45 w 45"/>
                <a:gd name="T5" fmla="*/ 12 h 36"/>
                <a:gd name="T6" fmla="*/ 0 w 45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36"/>
                <a:gd name="T14" fmla="*/ 45 w 45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36">
                  <a:moveTo>
                    <a:pt x="0" y="0"/>
                  </a:moveTo>
                  <a:lnTo>
                    <a:pt x="28" y="36"/>
                  </a:lnTo>
                  <a:lnTo>
                    <a:pt x="45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3" name="Freeform 369"/>
            <p:cNvSpPr>
              <a:spLocks noEditPoints="1"/>
            </p:cNvSpPr>
            <p:nvPr/>
          </p:nvSpPr>
          <p:spPr bwMode="auto">
            <a:xfrm>
              <a:off x="3996" y="2125"/>
              <a:ext cx="114" cy="85"/>
            </a:xfrm>
            <a:custGeom>
              <a:avLst/>
              <a:gdLst>
                <a:gd name="T0" fmla="*/ 41 w 114"/>
                <a:gd name="T1" fmla="*/ 45 h 85"/>
                <a:gd name="T2" fmla="*/ 48 w 114"/>
                <a:gd name="T3" fmla="*/ 77 h 85"/>
                <a:gd name="T4" fmla="*/ 93 w 114"/>
                <a:gd name="T5" fmla="*/ 67 h 85"/>
                <a:gd name="T6" fmla="*/ 87 w 114"/>
                <a:gd name="T7" fmla="*/ 38 h 85"/>
                <a:gd name="T8" fmla="*/ 41 w 114"/>
                <a:gd name="T9" fmla="*/ 45 h 85"/>
                <a:gd name="T10" fmla="*/ 76 w 114"/>
                <a:gd name="T11" fmla="*/ 60 h 85"/>
                <a:gd name="T12" fmla="*/ 104 w 114"/>
                <a:gd name="T13" fmla="*/ 45 h 85"/>
                <a:gd name="T14" fmla="*/ 90 w 114"/>
                <a:gd name="T15" fmla="*/ 19 h 85"/>
                <a:gd name="T16" fmla="*/ 62 w 114"/>
                <a:gd name="T17" fmla="*/ 34 h 85"/>
                <a:gd name="T18" fmla="*/ 76 w 114"/>
                <a:gd name="T19" fmla="*/ 60 h 85"/>
                <a:gd name="T20" fmla="*/ 87 w 114"/>
                <a:gd name="T21" fmla="*/ 38 h 85"/>
                <a:gd name="T22" fmla="*/ 65 w 114"/>
                <a:gd name="T23" fmla="*/ 15 h 85"/>
                <a:gd name="T24" fmla="*/ 34 w 114"/>
                <a:gd name="T25" fmla="*/ 50 h 85"/>
                <a:gd name="T26" fmla="*/ 56 w 114"/>
                <a:gd name="T27" fmla="*/ 72 h 85"/>
                <a:gd name="T28" fmla="*/ 87 w 114"/>
                <a:gd name="T29" fmla="*/ 38 h 85"/>
                <a:gd name="T30" fmla="*/ 0 w 114"/>
                <a:gd name="T31" fmla="*/ 85 h 85"/>
                <a:gd name="T32" fmla="*/ 48 w 114"/>
                <a:gd name="T33" fmla="*/ 77 h 85"/>
                <a:gd name="T34" fmla="*/ 45 w 114"/>
                <a:gd name="T35" fmla="*/ 61 h 85"/>
                <a:gd name="T36" fmla="*/ 34 w 114"/>
                <a:gd name="T37" fmla="*/ 50 h 85"/>
                <a:gd name="T38" fmla="*/ 0 w 114"/>
                <a:gd name="T39" fmla="*/ 85 h 85"/>
                <a:gd name="T40" fmla="*/ 114 w 114"/>
                <a:gd name="T41" fmla="*/ 64 h 85"/>
                <a:gd name="T42" fmla="*/ 104 w 114"/>
                <a:gd name="T43" fmla="*/ 45 h 85"/>
                <a:gd name="T44" fmla="*/ 90 w 114"/>
                <a:gd name="T45" fmla="*/ 53 h 85"/>
                <a:gd name="T46" fmla="*/ 93 w 114"/>
                <a:gd name="T47" fmla="*/ 67 h 85"/>
                <a:gd name="T48" fmla="*/ 114 w 114"/>
                <a:gd name="T49" fmla="*/ 64 h 85"/>
                <a:gd name="T50" fmla="*/ 79 w 114"/>
                <a:gd name="T51" fmla="*/ 0 h 85"/>
                <a:gd name="T52" fmla="*/ 65 w 114"/>
                <a:gd name="T53" fmla="*/ 15 h 85"/>
                <a:gd name="T54" fmla="*/ 76 w 114"/>
                <a:gd name="T55" fmla="*/ 27 h 85"/>
                <a:gd name="T56" fmla="*/ 90 w 114"/>
                <a:gd name="T57" fmla="*/ 19 h 85"/>
                <a:gd name="T58" fmla="*/ 79 w 114"/>
                <a:gd name="T59" fmla="*/ 0 h 85"/>
                <a:gd name="T60" fmla="*/ 0 w 114"/>
                <a:gd name="T61" fmla="*/ 85 h 85"/>
                <a:gd name="T62" fmla="*/ 48 w 114"/>
                <a:gd name="T63" fmla="*/ 77 h 85"/>
                <a:gd name="T64" fmla="*/ 45 w 114"/>
                <a:gd name="T65" fmla="*/ 61 h 85"/>
                <a:gd name="T66" fmla="*/ 34 w 114"/>
                <a:gd name="T67" fmla="*/ 50 h 85"/>
                <a:gd name="T68" fmla="*/ 0 w 114"/>
                <a:gd name="T69" fmla="*/ 85 h 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4"/>
                <a:gd name="T106" fmla="*/ 0 h 85"/>
                <a:gd name="T107" fmla="*/ 114 w 114"/>
                <a:gd name="T108" fmla="*/ 85 h 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" h="85">
                  <a:moveTo>
                    <a:pt x="41" y="45"/>
                  </a:moveTo>
                  <a:lnTo>
                    <a:pt x="48" y="77"/>
                  </a:lnTo>
                  <a:lnTo>
                    <a:pt x="93" y="67"/>
                  </a:lnTo>
                  <a:lnTo>
                    <a:pt x="87" y="38"/>
                  </a:lnTo>
                  <a:lnTo>
                    <a:pt x="41" y="45"/>
                  </a:lnTo>
                  <a:close/>
                  <a:moveTo>
                    <a:pt x="76" y="60"/>
                  </a:moveTo>
                  <a:lnTo>
                    <a:pt x="104" y="45"/>
                  </a:lnTo>
                  <a:lnTo>
                    <a:pt x="90" y="19"/>
                  </a:lnTo>
                  <a:lnTo>
                    <a:pt x="62" y="34"/>
                  </a:lnTo>
                  <a:lnTo>
                    <a:pt x="76" y="60"/>
                  </a:lnTo>
                  <a:close/>
                  <a:moveTo>
                    <a:pt x="87" y="38"/>
                  </a:moveTo>
                  <a:lnTo>
                    <a:pt x="65" y="15"/>
                  </a:lnTo>
                  <a:lnTo>
                    <a:pt x="34" y="50"/>
                  </a:lnTo>
                  <a:lnTo>
                    <a:pt x="56" y="72"/>
                  </a:lnTo>
                  <a:lnTo>
                    <a:pt x="87" y="38"/>
                  </a:lnTo>
                  <a:close/>
                  <a:moveTo>
                    <a:pt x="0" y="85"/>
                  </a:moveTo>
                  <a:lnTo>
                    <a:pt x="48" y="77"/>
                  </a:lnTo>
                  <a:lnTo>
                    <a:pt x="45" y="61"/>
                  </a:lnTo>
                  <a:lnTo>
                    <a:pt x="34" y="50"/>
                  </a:lnTo>
                  <a:lnTo>
                    <a:pt x="0" y="85"/>
                  </a:lnTo>
                  <a:close/>
                  <a:moveTo>
                    <a:pt x="114" y="64"/>
                  </a:moveTo>
                  <a:lnTo>
                    <a:pt x="104" y="45"/>
                  </a:lnTo>
                  <a:lnTo>
                    <a:pt x="90" y="53"/>
                  </a:lnTo>
                  <a:lnTo>
                    <a:pt x="93" y="67"/>
                  </a:lnTo>
                  <a:lnTo>
                    <a:pt x="114" y="64"/>
                  </a:lnTo>
                  <a:close/>
                  <a:moveTo>
                    <a:pt x="79" y="0"/>
                  </a:moveTo>
                  <a:lnTo>
                    <a:pt x="65" y="15"/>
                  </a:lnTo>
                  <a:lnTo>
                    <a:pt x="76" y="27"/>
                  </a:lnTo>
                  <a:lnTo>
                    <a:pt x="90" y="19"/>
                  </a:lnTo>
                  <a:lnTo>
                    <a:pt x="79" y="0"/>
                  </a:lnTo>
                  <a:close/>
                  <a:moveTo>
                    <a:pt x="0" y="85"/>
                  </a:moveTo>
                  <a:lnTo>
                    <a:pt x="48" y="77"/>
                  </a:lnTo>
                  <a:lnTo>
                    <a:pt x="45" y="61"/>
                  </a:lnTo>
                  <a:lnTo>
                    <a:pt x="34" y="50"/>
                  </a:lnTo>
                  <a:lnTo>
                    <a:pt x="0" y="85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4" name="Freeform 368"/>
            <p:cNvSpPr>
              <a:spLocks/>
            </p:cNvSpPr>
            <p:nvPr/>
          </p:nvSpPr>
          <p:spPr bwMode="auto">
            <a:xfrm>
              <a:off x="4041" y="2152"/>
              <a:ext cx="45" cy="34"/>
            </a:xfrm>
            <a:custGeom>
              <a:avLst/>
              <a:gdLst>
                <a:gd name="T0" fmla="*/ 0 w 45"/>
                <a:gd name="T1" fmla="*/ 34 h 34"/>
                <a:gd name="T2" fmla="*/ 45 w 45"/>
                <a:gd name="T3" fmla="*/ 26 h 34"/>
                <a:gd name="T4" fmla="*/ 31 w 45"/>
                <a:gd name="T5" fmla="*/ 0 h 34"/>
                <a:gd name="T6" fmla="*/ 0 w 45"/>
                <a:gd name="T7" fmla="*/ 34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34"/>
                <a:gd name="T14" fmla="*/ 45 w 45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34">
                  <a:moveTo>
                    <a:pt x="0" y="34"/>
                  </a:moveTo>
                  <a:lnTo>
                    <a:pt x="45" y="26"/>
                  </a:lnTo>
                  <a:lnTo>
                    <a:pt x="31" y="0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" name="Freeform 402"/>
            <p:cNvSpPr>
              <a:spLocks/>
            </p:cNvSpPr>
            <p:nvPr/>
          </p:nvSpPr>
          <p:spPr bwMode="auto">
            <a:xfrm>
              <a:off x="3530" y="2128"/>
              <a:ext cx="41" cy="41"/>
            </a:xfrm>
            <a:custGeom>
              <a:avLst/>
              <a:gdLst>
                <a:gd name="T0" fmla="*/ 0 w 41"/>
                <a:gd name="T1" fmla="*/ 0 h 41"/>
                <a:gd name="T2" fmla="*/ 20 w 41"/>
                <a:gd name="T3" fmla="*/ 41 h 41"/>
                <a:gd name="T4" fmla="*/ 41 w 41"/>
                <a:gd name="T5" fmla="*/ 20 h 41"/>
                <a:gd name="T6" fmla="*/ 0 w 4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41"/>
                <a:gd name="T14" fmla="*/ 41 w 41"/>
                <a:gd name="T15" fmla="*/ 41 h 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41">
                  <a:moveTo>
                    <a:pt x="0" y="0"/>
                  </a:moveTo>
                  <a:lnTo>
                    <a:pt x="20" y="41"/>
                  </a:lnTo>
                  <a:lnTo>
                    <a:pt x="41" y="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" name="Freeform 394"/>
            <p:cNvSpPr>
              <a:spLocks/>
            </p:cNvSpPr>
            <p:nvPr/>
          </p:nvSpPr>
          <p:spPr bwMode="auto">
            <a:xfrm>
              <a:off x="5043" y="2604"/>
              <a:ext cx="41" cy="42"/>
            </a:xfrm>
            <a:custGeom>
              <a:avLst/>
              <a:gdLst>
                <a:gd name="T0" fmla="*/ 0 w 41"/>
                <a:gd name="T1" fmla="*/ 0 h 42"/>
                <a:gd name="T2" fmla="*/ 17 w 41"/>
                <a:gd name="T3" fmla="*/ 42 h 42"/>
                <a:gd name="T4" fmla="*/ 41 w 41"/>
                <a:gd name="T5" fmla="*/ 24 h 42"/>
                <a:gd name="T6" fmla="*/ 0 w 41"/>
                <a:gd name="T7" fmla="*/ 0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42"/>
                <a:gd name="T14" fmla="*/ 41 w 41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42">
                  <a:moveTo>
                    <a:pt x="0" y="0"/>
                  </a:moveTo>
                  <a:lnTo>
                    <a:pt x="17" y="42"/>
                  </a:lnTo>
                  <a:lnTo>
                    <a:pt x="41" y="2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17" name="Picture 11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58173" y="2354571"/>
            <a:ext cx="253494" cy="190310"/>
          </a:xfrm>
          <a:prstGeom prst="rect">
            <a:avLst/>
          </a:prstGeom>
          <a:noFill/>
          <a:ln/>
          <a:effectLst/>
        </p:spPr>
      </p:pic>
      <p:pic>
        <p:nvPicPr>
          <p:cNvPr id="118" name="Picture 11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50337" y="5315258"/>
            <a:ext cx="253241" cy="228144"/>
          </a:xfrm>
          <a:prstGeom prst="rect">
            <a:avLst/>
          </a:prstGeom>
          <a:noFill/>
          <a:ln/>
          <a:effectLst/>
        </p:spPr>
      </p:pic>
      <p:pic>
        <p:nvPicPr>
          <p:cNvPr id="121" name="Picture 12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12937" y="1952934"/>
            <a:ext cx="266701" cy="228600"/>
          </a:xfrm>
          <a:prstGeom prst="rect">
            <a:avLst/>
          </a:prstGeom>
          <a:noFill/>
          <a:ln/>
          <a:effectLst/>
        </p:spPr>
      </p:pic>
      <p:pic>
        <p:nvPicPr>
          <p:cNvPr id="119" name="Picture 118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90645" y="5059671"/>
            <a:ext cx="266701" cy="190500"/>
          </a:xfrm>
          <a:prstGeom prst="rect">
            <a:avLst/>
          </a:prstGeom>
          <a:noFill/>
          <a:ln/>
          <a:effectLst/>
        </p:spPr>
      </p:pic>
      <p:pic>
        <p:nvPicPr>
          <p:cNvPr id="122" name="Picture 121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507658" y="4702483"/>
            <a:ext cx="266701" cy="190500"/>
          </a:xfrm>
          <a:prstGeom prst="rect">
            <a:avLst/>
          </a:prstGeom>
          <a:noFill/>
          <a:ln/>
          <a:effectLst/>
        </p:spPr>
      </p:pic>
      <p:pic>
        <p:nvPicPr>
          <p:cNvPr id="120" name="Picture 119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99973" y="2859396"/>
            <a:ext cx="266701" cy="228600"/>
          </a:xfrm>
          <a:prstGeom prst="rect">
            <a:avLst/>
          </a:prstGeom>
          <a:noFill/>
          <a:ln/>
          <a:effectLst/>
        </p:spPr>
      </p:pic>
      <p:grpSp>
        <p:nvGrpSpPr>
          <p:cNvPr id="4" name="Group 522"/>
          <p:cNvGrpSpPr>
            <a:grpSpLocks/>
          </p:cNvGrpSpPr>
          <p:nvPr/>
        </p:nvGrpSpPr>
        <p:grpSpPr bwMode="auto">
          <a:xfrm>
            <a:off x="5732064" y="2262496"/>
            <a:ext cx="1481138" cy="2651125"/>
            <a:chOff x="3456" y="1408"/>
            <a:chExt cx="933" cy="1670"/>
          </a:xfrm>
          <a:solidFill>
            <a:schemeClr val="accent3"/>
          </a:solidFill>
        </p:grpSpPr>
        <p:grpSp>
          <p:nvGrpSpPr>
            <p:cNvPr id="5" name="Group 521"/>
            <p:cNvGrpSpPr>
              <a:grpSpLocks/>
            </p:cNvGrpSpPr>
            <p:nvPr/>
          </p:nvGrpSpPr>
          <p:grpSpPr bwMode="auto">
            <a:xfrm>
              <a:off x="4309" y="1408"/>
              <a:ext cx="74" cy="633"/>
              <a:chOff x="4309" y="1408"/>
              <a:chExt cx="74" cy="633"/>
            </a:xfrm>
            <a:grpFill/>
          </p:grpSpPr>
          <p:grpSp>
            <p:nvGrpSpPr>
              <p:cNvPr id="6" name="Group 519"/>
              <p:cNvGrpSpPr>
                <a:grpSpLocks/>
              </p:cNvGrpSpPr>
              <p:nvPr/>
            </p:nvGrpSpPr>
            <p:grpSpPr bwMode="auto">
              <a:xfrm>
                <a:off x="4309" y="1646"/>
                <a:ext cx="74" cy="110"/>
                <a:chOff x="4309" y="1646"/>
                <a:chExt cx="74" cy="110"/>
              </a:xfrm>
              <a:grpFill/>
            </p:grpSpPr>
            <p:sp>
              <p:nvSpPr>
                <p:cNvPr id="3163" name="Freeform 372"/>
                <p:cNvSpPr>
                  <a:spLocks/>
                </p:cNvSpPr>
                <p:nvPr/>
              </p:nvSpPr>
              <p:spPr bwMode="auto">
                <a:xfrm>
                  <a:off x="4331" y="1696"/>
                  <a:ext cx="30" cy="44"/>
                </a:xfrm>
                <a:custGeom>
                  <a:avLst/>
                  <a:gdLst>
                    <a:gd name="T0" fmla="*/ 14 w 30"/>
                    <a:gd name="T1" fmla="*/ 0 h 44"/>
                    <a:gd name="T2" fmla="*/ 0 w 30"/>
                    <a:gd name="T3" fmla="*/ 44 h 44"/>
                    <a:gd name="T4" fmla="*/ 30 w 30"/>
                    <a:gd name="T5" fmla="*/ 43 h 44"/>
                    <a:gd name="T6" fmla="*/ 14 w 30"/>
                    <a:gd name="T7" fmla="*/ 0 h 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0"/>
                    <a:gd name="T13" fmla="*/ 0 h 44"/>
                    <a:gd name="T14" fmla="*/ 30 w 30"/>
                    <a:gd name="T15" fmla="*/ 44 h 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0" h="44">
                      <a:moveTo>
                        <a:pt x="14" y="0"/>
                      </a:moveTo>
                      <a:lnTo>
                        <a:pt x="0" y="44"/>
                      </a:lnTo>
                      <a:lnTo>
                        <a:pt x="30" y="43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64" name="Freeform 373"/>
                <p:cNvSpPr>
                  <a:spLocks noEditPoints="1"/>
                </p:cNvSpPr>
                <p:nvPr/>
              </p:nvSpPr>
              <p:spPr bwMode="auto">
                <a:xfrm>
                  <a:off x="4309" y="1646"/>
                  <a:ext cx="74" cy="110"/>
                </a:xfrm>
                <a:custGeom>
                  <a:avLst/>
                  <a:gdLst>
                    <a:gd name="T0" fmla="*/ 50 w 74"/>
                    <a:gd name="T1" fmla="*/ 53 h 110"/>
                    <a:gd name="T2" fmla="*/ 20 w 74"/>
                    <a:gd name="T3" fmla="*/ 45 h 110"/>
                    <a:gd name="T4" fmla="*/ 6 w 74"/>
                    <a:gd name="T5" fmla="*/ 89 h 110"/>
                    <a:gd name="T6" fmla="*/ 37 w 74"/>
                    <a:gd name="T7" fmla="*/ 99 h 110"/>
                    <a:gd name="T8" fmla="*/ 50 w 74"/>
                    <a:gd name="T9" fmla="*/ 53 h 110"/>
                    <a:gd name="T10" fmla="*/ 22 w 74"/>
                    <a:gd name="T11" fmla="*/ 78 h 110"/>
                    <a:gd name="T12" fmla="*/ 22 w 74"/>
                    <a:gd name="T13" fmla="*/ 110 h 110"/>
                    <a:gd name="T14" fmla="*/ 52 w 74"/>
                    <a:gd name="T15" fmla="*/ 108 h 110"/>
                    <a:gd name="T16" fmla="*/ 50 w 74"/>
                    <a:gd name="T17" fmla="*/ 77 h 110"/>
                    <a:gd name="T18" fmla="*/ 22 w 74"/>
                    <a:gd name="T19" fmla="*/ 78 h 110"/>
                    <a:gd name="T20" fmla="*/ 36 w 74"/>
                    <a:gd name="T21" fmla="*/ 99 h 110"/>
                    <a:gd name="T22" fmla="*/ 66 w 74"/>
                    <a:gd name="T23" fmla="*/ 88 h 110"/>
                    <a:gd name="T24" fmla="*/ 50 w 74"/>
                    <a:gd name="T25" fmla="*/ 44 h 110"/>
                    <a:gd name="T26" fmla="*/ 20 w 74"/>
                    <a:gd name="T27" fmla="*/ 55 h 110"/>
                    <a:gd name="T28" fmla="*/ 36 w 74"/>
                    <a:gd name="T29" fmla="*/ 99 h 110"/>
                    <a:gd name="T30" fmla="*/ 34 w 74"/>
                    <a:gd name="T31" fmla="*/ 0 h 110"/>
                    <a:gd name="T32" fmla="*/ 20 w 74"/>
                    <a:gd name="T33" fmla="*/ 45 h 110"/>
                    <a:gd name="T34" fmla="*/ 36 w 74"/>
                    <a:gd name="T35" fmla="*/ 50 h 110"/>
                    <a:gd name="T36" fmla="*/ 50 w 74"/>
                    <a:gd name="T37" fmla="*/ 44 h 110"/>
                    <a:gd name="T38" fmla="*/ 34 w 74"/>
                    <a:gd name="T39" fmla="*/ 0 h 110"/>
                    <a:gd name="T40" fmla="*/ 0 w 74"/>
                    <a:gd name="T41" fmla="*/ 110 h 110"/>
                    <a:gd name="T42" fmla="*/ 22 w 74"/>
                    <a:gd name="T43" fmla="*/ 110 h 110"/>
                    <a:gd name="T44" fmla="*/ 22 w 74"/>
                    <a:gd name="T45" fmla="*/ 94 h 110"/>
                    <a:gd name="T46" fmla="*/ 6 w 74"/>
                    <a:gd name="T47" fmla="*/ 89 h 110"/>
                    <a:gd name="T48" fmla="*/ 0 w 74"/>
                    <a:gd name="T49" fmla="*/ 110 h 110"/>
                    <a:gd name="T50" fmla="*/ 74 w 74"/>
                    <a:gd name="T51" fmla="*/ 108 h 110"/>
                    <a:gd name="T52" fmla="*/ 66 w 74"/>
                    <a:gd name="T53" fmla="*/ 88 h 110"/>
                    <a:gd name="T54" fmla="*/ 52 w 74"/>
                    <a:gd name="T55" fmla="*/ 93 h 110"/>
                    <a:gd name="T56" fmla="*/ 52 w 74"/>
                    <a:gd name="T57" fmla="*/ 108 h 110"/>
                    <a:gd name="T58" fmla="*/ 74 w 74"/>
                    <a:gd name="T59" fmla="*/ 108 h 110"/>
                    <a:gd name="T60" fmla="*/ 34 w 74"/>
                    <a:gd name="T61" fmla="*/ 0 h 110"/>
                    <a:gd name="T62" fmla="*/ 20 w 74"/>
                    <a:gd name="T63" fmla="*/ 45 h 110"/>
                    <a:gd name="T64" fmla="*/ 36 w 74"/>
                    <a:gd name="T65" fmla="*/ 50 h 110"/>
                    <a:gd name="T66" fmla="*/ 50 w 74"/>
                    <a:gd name="T67" fmla="*/ 44 h 110"/>
                    <a:gd name="T68" fmla="*/ 34 w 74"/>
                    <a:gd name="T69" fmla="*/ 0 h 110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74"/>
                    <a:gd name="T106" fmla="*/ 0 h 110"/>
                    <a:gd name="T107" fmla="*/ 74 w 74"/>
                    <a:gd name="T108" fmla="*/ 110 h 110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74" h="110">
                      <a:moveTo>
                        <a:pt x="50" y="53"/>
                      </a:moveTo>
                      <a:lnTo>
                        <a:pt x="20" y="45"/>
                      </a:lnTo>
                      <a:lnTo>
                        <a:pt x="6" y="89"/>
                      </a:lnTo>
                      <a:lnTo>
                        <a:pt x="37" y="99"/>
                      </a:lnTo>
                      <a:lnTo>
                        <a:pt x="50" y="53"/>
                      </a:lnTo>
                      <a:close/>
                      <a:moveTo>
                        <a:pt x="22" y="78"/>
                      </a:moveTo>
                      <a:lnTo>
                        <a:pt x="22" y="110"/>
                      </a:lnTo>
                      <a:lnTo>
                        <a:pt x="52" y="108"/>
                      </a:lnTo>
                      <a:lnTo>
                        <a:pt x="50" y="77"/>
                      </a:lnTo>
                      <a:lnTo>
                        <a:pt x="22" y="78"/>
                      </a:lnTo>
                      <a:close/>
                      <a:moveTo>
                        <a:pt x="36" y="99"/>
                      </a:moveTo>
                      <a:lnTo>
                        <a:pt x="66" y="88"/>
                      </a:lnTo>
                      <a:lnTo>
                        <a:pt x="50" y="44"/>
                      </a:lnTo>
                      <a:lnTo>
                        <a:pt x="20" y="55"/>
                      </a:lnTo>
                      <a:lnTo>
                        <a:pt x="36" y="99"/>
                      </a:lnTo>
                      <a:close/>
                      <a:moveTo>
                        <a:pt x="34" y="0"/>
                      </a:moveTo>
                      <a:lnTo>
                        <a:pt x="20" y="45"/>
                      </a:lnTo>
                      <a:lnTo>
                        <a:pt x="36" y="50"/>
                      </a:lnTo>
                      <a:lnTo>
                        <a:pt x="50" y="44"/>
                      </a:lnTo>
                      <a:lnTo>
                        <a:pt x="34" y="0"/>
                      </a:lnTo>
                      <a:close/>
                      <a:moveTo>
                        <a:pt x="0" y="110"/>
                      </a:moveTo>
                      <a:lnTo>
                        <a:pt x="22" y="110"/>
                      </a:lnTo>
                      <a:lnTo>
                        <a:pt x="22" y="94"/>
                      </a:lnTo>
                      <a:lnTo>
                        <a:pt x="6" y="89"/>
                      </a:lnTo>
                      <a:lnTo>
                        <a:pt x="0" y="110"/>
                      </a:lnTo>
                      <a:close/>
                      <a:moveTo>
                        <a:pt x="74" y="108"/>
                      </a:moveTo>
                      <a:lnTo>
                        <a:pt x="66" y="88"/>
                      </a:lnTo>
                      <a:lnTo>
                        <a:pt x="52" y="93"/>
                      </a:lnTo>
                      <a:lnTo>
                        <a:pt x="52" y="108"/>
                      </a:lnTo>
                      <a:lnTo>
                        <a:pt x="74" y="108"/>
                      </a:lnTo>
                      <a:close/>
                      <a:moveTo>
                        <a:pt x="34" y="0"/>
                      </a:moveTo>
                      <a:lnTo>
                        <a:pt x="20" y="45"/>
                      </a:lnTo>
                      <a:lnTo>
                        <a:pt x="36" y="50"/>
                      </a:lnTo>
                      <a:lnTo>
                        <a:pt x="50" y="44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162" name="Freeform 374"/>
              <p:cNvSpPr>
                <a:spLocks/>
              </p:cNvSpPr>
              <p:nvPr/>
            </p:nvSpPr>
            <p:spPr bwMode="auto">
              <a:xfrm>
                <a:off x="4321" y="1408"/>
                <a:ext cx="49" cy="633"/>
              </a:xfrm>
              <a:custGeom>
                <a:avLst/>
                <a:gdLst>
                  <a:gd name="T0" fmla="*/ 14 w 49"/>
                  <a:gd name="T1" fmla="*/ 633 h 633"/>
                  <a:gd name="T2" fmla="*/ 49 w 49"/>
                  <a:gd name="T3" fmla="*/ 632 h 633"/>
                  <a:gd name="T4" fmla="*/ 33 w 49"/>
                  <a:gd name="T5" fmla="*/ 0 h 633"/>
                  <a:gd name="T6" fmla="*/ 0 w 49"/>
                  <a:gd name="T7" fmla="*/ 1 h 633"/>
                  <a:gd name="T8" fmla="*/ 14 w 49"/>
                  <a:gd name="T9" fmla="*/ 633 h 6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633"/>
                  <a:gd name="T17" fmla="*/ 49 w 49"/>
                  <a:gd name="T18" fmla="*/ 633 h 6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633">
                    <a:moveTo>
                      <a:pt x="14" y="633"/>
                    </a:moveTo>
                    <a:lnTo>
                      <a:pt x="49" y="632"/>
                    </a:lnTo>
                    <a:lnTo>
                      <a:pt x="33" y="0"/>
                    </a:lnTo>
                    <a:lnTo>
                      <a:pt x="0" y="1"/>
                    </a:lnTo>
                    <a:lnTo>
                      <a:pt x="14" y="633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516"/>
            <p:cNvGrpSpPr>
              <a:grpSpLocks/>
            </p:cNvGrpSpPr>
            <p:nvPr/>
          </p:nvGrpSpPr>
          <p:grpSpPr bwMode="auto">
            <a:xfrm>
              <a:off x="3456" y="2022"/>
              <a:ext cx="933" cy="1056"/>
              <a:chOff x="3456" y="2022"/>
              <a:chExt cx="933" cy="1056"/>
            </a:xfrm>
            <a:grpFill/>
          </p:grpSpPr>
          <p:sp>
            <p:nvSpPr>
              <p:cNvPr id="3155" name="Freeform 447"/>
              <p:cNvSpPr>
                <a:spLocks/>
              </p:cNvSpPr>
              <p:nvPr/>
            </p:nvSpPr>
            <p:spPr bwMode="auto">
              <a:xfrm>
                <a:off x="3765" y="2022"/>
                <a:ext cx="624" cy="358"/>
              </a:xfrm>
              <a:custGeom>
                <a:avLst/>
                <a:gdLst>
                  <a:gd name="T0" fmla="*/ 0 w 624"/>
                  <a:gd name="T1" fmla="*/ 330 h 358"/>
                  <a:gd name="T2" fmla="*/ 16 w 624"/>
                  <a:gd name="T3" fmla="*/ 358 h 358"/>
                  <a:gd name="T4" fmla="*/ 624 w 624"/>
                  <a:gd name="T5" fmla="*/ 27 h 358"/>
                  <a:gd name="T6" fmla="*/ 610 w 624"/>
                  <a:gd name="T7" fmla="*/ 0 h 358"/>
                  <a:gd name="T8" fmla="*/ 0 w 624"/>
                  <a:gd name="T9" fmla="*/ 330 h 3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358"/>
                  <a:gd name="T17" fmla="*/ 624 w 624"/>
                  <a:gd name="T18" fmla="*/ 358 h 3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358">
                    <a:moveTo>
                      <a:pt x="0" y="330"/>
                    </a:moveTo>
                    <a:lnTo>
                      <a:pt x="16" y="358"/>
                    </a:lnTo>
                    <a:lnTo>
                      <a:pt x="624" y="27"/>
                    </a:lnTo>
                    <a:lnTo>
                      <a:pt x="610" y="0"/>
                    </a:lnTo>
                    <a:lnTo>
                      <a:pt x="0" y="33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6" name="Freeform 365"/>
              <p:cNvSpPr>
                <a:spLocks/>
              </p:cNvSpPr>
              <p:nvPr/>
            </p:nvSpPr>
            <p:spPr bwMode="auto">
              <a:xfrm>
                <a:off x="3456" y="2360"/>
                <a:ext cx="331" cy="718"/>
              </a:xfrm>
              <a:custGeom>
                <a:avLst/>
                <a:gdLst>
                  <a:gd name="T0" fmla="*/ 0 w 331"/>
                  <a:gd name="T1" fmla="*/ 706 h 718"/>
                  <a:gd name="T2" fmla="*/ 28 w 331"/>
                  <a:gd name="T3" fmla="*/ 718 h 718"/>
                  <a:gd name="T4" fmla="*/ 331 w 331"/>
                  <a:gd name="T5" fmla="*/ 12 h 718"/>
                  <a:gd name="T6" fmla="*/ 302 w 331"/>
                  <a:gd name="T7" fmla="*/ 0 h 718"/>
                  <a:gd name="T8" fmla="*/ 0 w 331"/>
                  <a:gd name="T9" fmla="*/ 706 h 7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718"/>
                  <a:gd name="T17" fmla="*/ 331 w 331"/>
                  <a:gd name="T18" fmla="*/ 718 h 7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718">
                    <a:moveTo>
                      <a:pt x="0" y="706"/>
                    </a:moveTo>
                    <a:lnTo>
                      <a:pt x="28" y="718"/>
                    </a:lnTo>
                    <a:lnTo>
                      <a:pt x="331" y="12"/>
                    </a:lnTo>
                    <a:lnTo>
                      <a:pt x="302" y="0"/>
                    </a:lnTo>
                    <a:lnTo>
                      <a:pt x="0" y="706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7" name="Freeform 364"/>
              <p:cNvSpPr>
                <a:spLocks noEditPoints="1"/>
              </p:cNvSpPr>
              <p:nvPr/>
            </p:nvSpPr>
            <p:spPr bwMode="auto">
              <a:xfrm>
                <a:off x="3579" y="2640"/>
                <a:ext cx="75" cy="115"/>
              </a:xfrm>
              <a:custGeom>
                <a:avLst/>
                <a:gdLst>
                  <a:gd name="T0" fmla="*/ 68 w 75"/>
                  <a:gd name="T1" fmla="*/ 57 h 115"/>
                  <a:gd name="T2" fmla="*/ 44 w 75"/>
                  <a:gd name="T3" fmla="*/ 36 h 115"/>
                  <a:gd name="T4" fmla="*/ 14 w 75"/>
                  <a:gd name="T5" fmla="*/ 71 h 115"/>
                  <a:gd name="T6" fmla="*/ 38 w 75"/>
                  <a:gd name="T7" fmla="*/ 92 h 115"/>
                  <a:gd name="T8" fmla="*/ 68 w 75"/>
                  <a:gd name="T9" fmla="*/ 57 h 115"/>
                  <a:gd name="T10" fmla="*/ 31 w 75"/>
                  <a:gd name="T11" fmla="*/ 66 h 115"/>
                  <a:gd name="T12" fmla="*/ 19 w 75"/>
                  <a:gd name="T13" fmla="*/ 95 h 115"/>
                  <a:gd name="T14" fmla="*/ 47 w 75"/>
                  <a:gd name="T15" fmla="*/ 107 h 115"/>
                  <a:gd name="T16" fmla="*/ 58 w 75"/>
                  <a:gd name="T17" fmla="*/ 77 h 115"/>
                  <a:gd name="T18" fmla="*/ 31 w 75"/>
                  <a:gd name="T19" fmla="*/ 66 h 115"/>
                  <a:gd name="T20" fmla="*/ 38 w 75"/>
                  <a:gd name="T21" fmla="*/ 92 h 115"/>
                  <a:gd name="T22" fmla="*/ 68 w 75"/>
                  <a:gd name="T23" fmla="*/ 93 h 115"/>
                  <a:gd name="T24" fmla="*/ 72 w 75"/>
                  <a:gd name="T25" fmla="*/ 47 h 115"/>
                  <a:gd name="T26" fmla="*/ 41 w 75"/>
                  <a:gd name="T27" fmla="*/ 44 h 115"/>
                  <a:gd name="T28" fmla="*/ 38 w 75"/>
                  <a:gd name="T29" fmla="*/ 92 h 115"/>
                  <a:gd name="T30" fmla="*/ 75 w 75"/>
                  <a:gd name="T31" fmla="*/ 0 h 115"/>
                  <a:gd name="T32" fmla="*/ 44 w 75"/>
                  <a:gd name="T33" fmla="*/ 36 h 115"/>
                  <a:gd name="T34" fmla="*/ 57 w 75"/>
                  <a:gd name="T35" fmla="*/ 46 h 115"/>
                  <a:gd name="T36" fmla="*/ 72 w 75"/>
                  <a:gd name="T37" fmla="*/ 47 h 115"/>
                  <a:gd name="T38" fmla="*/ 75 w 75"/>
                  <a:gd name="T39" fmla="*/ 0 h 115"/>
                  <a:gd name="T40" fmla="*/ 0 w 75"/>
                  <a:gd name="T41" fmla="*/ 87 h 115"/>
                  <a:gd name="T42" fmla="*/ 19 w 75"/>
                  <a:gd name="T43" fmla="*/ 95 h 115"/>
                  <a:gd name="T44" fmla="*/ 25 w 75"/>
                  <a:gd name="T45" fmla="*/ 81 h 115"/>
                  <a:gd name="T46" fmla="*/ 14 w 75"/>
                  <a:gd name="T47" fmla="*/ 71 h 115"/>
                  <a:gd name="T48" fmla="*/ 0 w 75"/>
                  <a:gd name="T49" fmla="*/ 87 h 115"/>
                  <a:gd name="T50" fmla="*/ 66 w 75"/>
                  <a:gd name="T51" fmla="*/ 115 h 115"/>
                  <a:gd name="T52" fmla="*/ 68 w 75"/>
                  <a:gd name="T53" fmla="*/ 93 h 115"/>
                  <a:gd name="T54" fmla="*/ 52 w 75"/>
                  <a:gd name="T55" fmla="*/ 93 h 115"/>
                  <a:gd name="T56" fmla="*/ 47 w 75"/>
                  <a:gd name="T57" fmla="*/ 107 h 115"/>
                  <a:gd name="T58" fmla="*/ 66 w 75"/>
                  <a:gd name="T59" fmla="*/ 115 h 115"/>
                  <a:gd name="T60" fmla="*/ 75 w 75"/>
                  <a:gd name="T61" fmla="*/ 0 h 115"/>
                  <a:gd name="T62" fmla="*/ 44 w 75"/>
                  <a:gd name="T63" fmla="*/ 36 h 115"/>
                  <a:gd name="T64" fmla="*/ 57 w 75"/>
                  <a:gd name="T65" fmla="*/ 46 h 115"/>
                  <a:gd name="T66" fmla="*/ 72 w 75"/>
                  <a:gd name="T67" fmla="*/ 47 h 115"/>
                  <a:gd name="T68" fmla="*/ 75 w 75"/>
                  <a:gd name="T69" fmla="*/ 0 h 11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"/>
                  <a:gd name="T106" fmla="*/ 0 h 115"/>
                  <a:gd name="T107" fmla="*/ 75 w 75"/>
                  <a:gd name="T108" fmla="*/ 115 h 11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" h="115">
                    <a:moveTo>
                      <a:pt x="68" y="57"/>
                    </a:moveTo>
                    <a:lnTo>
                      <a:pt x="44" y="36"/>
                    </a:lnTo>
                    <a:lnTo>
                      <a:pt x="14" y="71"/>
                    </a:lnTo>
                    <a:lnTo>
                      <a:pt x="38" y="92"/>
                    </a:lnTo>
                    <a:lnTo>
                      <a:pt x="68" y="57"/>
                    </a:lnTo>
                    <a:close/>
                    <a:moveTo>
                      <a:pt x="31" y="66"/>
                    </a:moveTo>
                    <a:lnTo>
                      <a:pt x="19" y="95"/>
                    </a:lnTo>
                    <a:lnTo>
                      <a:pt x="47" y="107"/>
                    </a:lnTo>
                    <a:lnTo>
                      <a:pt x="58" y="77"/>
                    </a:lnTo>
                    <a:lnTo>
                      <a:pt x="31" y="66"/>
                    </a:lnTo>
                    <a:close/>
                    <a:moveTo>
                      <a:pt x="38" y="92"/>
                    </a:moveTo>
                    <a:lnTo>
                      <a:pt x="68" y="93"/>
                    </a:lnTo>
                    <a:lnTo>
                      <a:pt x="72" y="47"/>
                    </a:lnTo>
                    <a:lnTo>
                      <a:pt x="41" y="44"/>
                    </a:lnTo>
                    <a:lnTo>
                      <a:pt x="38" y="92"/>
                    </a:lnTo>
                    <a:close/>
                    <a:moveTo>
                      <a:pt x="75" y="0"/>
                    </a:moveTo>
                    <a:lnTo>
                      <a:pt x="44" y="36"/>
                    </a:lnTo>
                    <a:lnTo>
                      <a:pt x="57" y="46"/>
                    </a:lnTo>
                    <a:lnTo>
                      <a:pt x="72" y="47"/>
                    </a:lnTo>
                    <a:lnTo>
                      <a:pt x="75" y="0"/>
                    </a:lnTo>
                    <a:close/>
                    <a:moveTo>
                      <a:pt x="0" y="87"/>
                    </a:moveTo>
                    <a:lnTo>
                      <a:pt x="19" y="95"/>
                    </a:lnTo>
                    <a:lnTo>
                      <a:pt x="25" y="81"/>
                    </a:lnTo>
                    <a:lnTo>
                      <a:pt x="14" y="71"/>
                    </a:lnTo>
                    <a:lnTo>
                      <a:pt x="0" y="87"/>
                    </a:lnTo>
                    <a:close/>
                    <a:moveTo>
                      <a:pt x="66" y="115"/>
                    </a:moveTo>
                    <a:lnTo>
                      <a:pt x="68" y="93"/>
                    </a:lnTo>
                    <a:lnTo>
                      <a:pt x="52" y="93"/>
                    </a:lnTo>
                    <a:lnTo>
                      <a:pt x="47" y="107"/>
                    </a:lnTo>
                    <a:lnTo>
                      <a:pt x="66" y="115"/>
                    </a:lnTo>
                    <a:close/>
                    <a:moveTo>
                      <a:pt x="75" y="0"/>
                    </a:moveTo>
                    <a:lnTo>
                      <a:pt x="44" y="36"/>
                    </a:lnTo>
                    <a:lnTo>
                      <a:pt x="57" y="46"/>
                    </a:lnTo>
                    <a:lnTo>
                      <a:pt x="72" y="47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8" name="Freeform 399"/>
              <p:cNvSpPr>
                <a:spLocks/>
              </p:cNvSpPr>
              <p:nvPr/>
            </p:nvSpPr>
            <p:spPr bwMode="auto">
              <a:xfrm>
                <a:off x="4060" y="2185"/>
                <a:ext cx="45" cy="34"/>
              </a:xfrm>
              <a:custGeom>
                <a:avLst/>
                <a:gdLst>
                  <a:gd name="T0" fmla="*/ 45 w 45"/>
                  <a:gd name="T1" fmla="*/ 0 h 34"/>
                  <a:gd name="T2" fmla="*/ 0 w 45"/>
                  <a:gd name="T3" fmla="*/ 7 h 34"/>
                  <a:gd name="T4" fmla="*/ 14 w 45"/>
                  <a:gd name="T5" fmla="*/ 34 h 34"/>
                  <a:gd name="T6" fmla="*/ 45 w 4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34"/>
                  <a:gd name="T14" fmla="*/ 45 w 4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34">
                    <a:moveTo>
                      <a:pt x="45" y="0"/>
                    </a:moveTo>
                    <a:lnTo>
                      <a:pt x="0" y="7"/>
                    </a:lnTo>
                    <a:lnTo>
                      <a:pt x="14" y="34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9" name="Freeform 400"/>
              <p:cNvSpPr>
                <a:spLocks noEditPoints="1"/>
              </p:cNvSpPr>
              <p:nvPr/>
            </p:nvSpPr>
            <p:spPr bwMode="auto">
              <a:xfrm>
                <a:off x="4036" y="2161"/>
                <a:ext cx="113" cy="85"/>
              </a:xfrm>
              <a:custGeom>
                <a:avLst/>
                <a:gdLst>
                  <a:gd name="T0" fmla="*/ 72 w 113"/>
                  <a:gd name="T1" fmla="*/ 39 h 85"/>
                  <a:gd name="T2" fmla="*/ 68 w 113"/>
                  <a:gd name="T3" fmla="*/ 8 h 85"/>
                  <a:gd name="T4" fmla="*/ 22 w 113"/>
                  <a:gd name="T5" fmla="*/ 17 h 85"/>
                  <a:gd name="T6" fmla="*/ 27 w 113"/>
                  <a:gd name="T7" fmla="*/ 47 h 85"/>
                  <a:gd name="T8" fmla="*/ 72 w 113"/>
                  <a:gd name="T9" fmla="*/ 39 h 85"/>
                  <a:gd name="T10" fmla="*/ 38 w 113"/>
                  <a:gd name="T11" fmla="*/ 25 h 85"/>
                  <a:gd name="T12" fmla="*/ 11 w 113"/>
                  <a:gd name="T13" fmla="*/ 39 h 85"/>
                  <a:gd name="T14" fmla="*/ 24 w 113"/>
                  <a:gd name="T15" fmla="*/ 66 h 85"/>
                  <a:gd name="T16" fmla="*/ 52 w 113"/>
                  <a:gd name="T17" fmla="*/ 50 h 85"/>
                  <a:gd name="T18" fmla="*/ 38 w 113"/>
                  <a:gd name="T19" fmla="*/ 25 h 85"/>
                  <a:gd name="T20" fmla="*/ 27 w 113"/>
                  <a:gd name="T21" fmla="*/ 47 h 85"/>
                  <a:gd name="T22" fmla="*/ 50 w 113"/>
                  <a:gd name="T23" fmla="*/ 69 h 85"/>
                  <a:gd name="T24" fmla="*/ 82 w 113"/>
                  <a:gd name="T25" fmla="*/ 35 h 85"/>
                  <a:gd name="T26" fmla="*/ 58 w 113"/>
                  <a:gd name="T27" fmla="*/ 14 h 85"/>
                  <a:gd name="T28" fmla="*/ 27 w 113"/>
                  <a:gd name="T29" fmla="*/ 47 h 85"/>
                  <a:gd name="T30" fmla="*/ 113 w 113"/>
                  <a:gd name="T31" fmla="*/ 0 h 85"/>
                  <a:gd name="T32" fmla="*/ 68 w 113"/>
                  <a:gd name="T33" fmla="*/ 8 h 85"/>
                  <a:gd name="T34" fmla="*/ 69 w 113"/>
                  <a:gd name="T35" fmla="*/ 24 h 85"/>
                  <a:gd name="T36" fmla="*/ 82 w 113"/>
                  <a:gd name="T37" fmla="*/ 35 h 85"/>
                  <a:gd name="T38" fmla="*/ 113 w 113"/>
                  <a:gd name="T39" fmla="*/ 0 h 85"/>
                  <a:gd name="T40" fmla="*/ 0 w 113"/>
                  <a:gd name="T41" fmla="*/ 20 h 85"/>
                  <a:gd name="T42" fmla="*/ 11 w 113"/>
                  <a:gd name="T43" fmla="*/ 39 h 85"/>
                  <a:gd name="T44" fmla="*/ 24 w 113"/>
                  <a:gd name="T45" fmla="*/ 31 h 85"/>
                  <a:gd name="T46" fmla="*/ 22 w 113"/>
                  <a:gd name="T47" fmla="*/ 17 h 85"/>
                  <a:gd name="T48" fmla="*/ 0 w 113"/>
                  <a:gd name="T49" fmla="*/ 20 h 85"/>
                  <a:gd name="T50" fmla="*/ 35 w 113"/>
                  <a:gd name="T51" fmla="*/ 85 h 85"/>
                  <a:gd name="T52" fmla="*/ 50 w 113"/>
                  <a:gd name="T53" fmla="*/ 69 h 85"/>
                  <a:gd name="T54" fmla="*/ 38 w 113"/>
                  <a:gd name="T55" fmla="*/ 58 h 85"/>
                  <a:gd name="T56" fmla="*/ 24 w 113"/>
                  <a:gd name="T57" fmla="*/ 66 h 85"/>
                  <a:gd name="T58" fmla="*/ 35 w 113"/>
                  <a:gd name="T59" fmla="*/ 85 h 85"/>
                  <a:gd name="T60" fmla="*/ 113 w 113"/>
                  <a:gd name="T61" fmla="*/ 0 h 85"/>
                  <a:gd name="T62" fmla="*/ 68 w 113"/>
                  <a:gd name="T63" fmla="*/ 8 h 85"/>
                  <a:gd name="T64" fmla="*/ 69 w 113"/>
                  <a:gd name="T65" fmla="*/ 24 h 85"/>
                  <a:gd name="T66" fmla="*/ 82 w 113"/>
                  <a:gd name="T67" fmla="*/ 35 h 85"/>
                  <a:gd name="T68" fmla="*/ 113 w 113"/>
                  <a:gd name="T69" fmla="*/ 0 h 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85"/>
                  <a:gd name="T107" fmla="*/ 113 w 113"/>
                  <a:gd name="T108" fmla="*/ 85 h 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85">
                    <a:moveTo>
                      <a:pt x="72" y="39"/>
                    </a:moveTo>
                    <a:lnTo>
                      <a:pt x="68" y="8"/>
                    </a:lnTo>
                    <a:lnTo>
                      <a:pt x="22" y="17"/>
                    </a:lnTo>
                    <a:lnTo>
                      <a:pt x="27" y="47"/>
                    </a:lnTo>
                    <a:lnTo>
                      <a:pt x="72" y="39"/>
                    </a:lnTo>
                    <a:close/>
                    <a:moveTo>
                      <a:pt x="38" y="25"/>
                    </a:moveTo>
                    <a:lnTo>
                      <a:pt x="11" y="39"/>
                    </a:lnTo>
                    <a:lnTo>
                      <a:pt x="24" y="66"/>
                    </a:lnTo>
                    <a:lnTo>
                      <a:pt x="52" y="50"/>
                    </a:lnTo>
                    <a:lnTo>
                      <a:pt x="38" y="25"/>
                    </a:lnTo>
                    <a:close/>
                    <a:moveTo>
                      <a:pt x="27" y="47"/>
                    </a:moveTo>
                    <a:lnTo>
                      <a:pt x="50" y="69"/>
                    </a:lnTo>
                    <a:lnTo>
                      <a:pt x="82" y="35"/>
                    </a:lnTo>
                    <a:lnTo>
                      <a:pt x="58" y="14"/>
                    </a:lnTo>
                    <a:lnTo>
                      <a:pt x="27" y="47"/>
                    </a:lnTo>
                    <a:close/>
                    <a:moveTo>
                      <a:pt x="113" y="0"/>
                    </a:moveTo>
                    <a:lnTo>
                      <a:pt x="68" y="8"/>
                    </a:lnTo>
                    <a:lnTo>
                      <a:pt x="69" y="24"/>
                    </a:lnTo>
                    <a:lnTo>
                      <a:pt x="82" y="35"/>
                    </a:lnTo>
                    <a:lnTo>
                      <a:pt x="113" y="0"/>
                    </a:lnTo>
                    <a:close/>
                    <a:moveTo>
                      <a:pt x="0" y="20"/>
                    </a:moveTo>
                    <a:lnTo>
                      <a:pt x="11" y="39"/>
                    </a:lnTo>
                    <a:lnTo>
                      <a:pt x="24" y="31"/>
                    </a:lnTo>
                    <a:lnTo>
                      <a:pt x="22" y="17"/>
                    </a:lnTo>
                    <a:lnTo>
                      <a:pt x="0" y="20"/>
                    </a:lnTo>
                    <a:close/>
                    <a:moveTo>
                      <a:pt x="35" y="85"/>
                    </a:moveTo>
                    <a:lnTo>
                      <a:pt x="50" y="69"/>
                    </a:lnTo>
                    <a:lnTo>
                      <a:pt x="38" y="58"/>
                    </a:lnTo>
                    <a:lnTo>
                      <a:pt x="24" y="66"/>
                    </a:lnTo>
                    <a:lnTo>
                      <a:pt x="35" y="85"/>
                    </a:lnTo>
                    <a:close/>
                    <a:moveTo>
                      <a:pt x="113" y="0"/>
                    </a:moveTo>
                    <a:lnTo>
                      <a:pt x="68" y="8"/>
                    </a:lnTo>
                    <a:lnTo>
                      <a:pt x="69" y="24"/>
                    </a:lnTo>
                    <a:lnTo>
                      <a:pt x="82" y="35"/>
                    </a:lnTo>
                    <a:lnTo>
                      <a:pt x="113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0" name="Freeform 363"/>
              <p:cNvSpPr>
                <a:spLocks/>
              </p:cNvSpPr>
              <p:nvPr/>
            </p:nvSpPr>
            <p:spPr bwMode="auto">
              <a:xfrm>
                <a:off x="3604" y="2686"/>
                <a:ext cx="32" cy="47"/>
              </a:xfrm>
              <a:custGeom>
                <a:avLst/>
                <a:gdLst>
                  <a:gd name="T0" fmla="*/ 32 w 32"/>
                  <a:gd name="T1" fmla="*/ 0 h 47"/>
                  <a:gd name="T2" fmla="*/ 0 w 32"/>
                  <a:gd name="T3" fmla="*/ 35 h 47"/>
                  <a:gd name="T4" fmla="*/ 27 w 32"/>
                  <a:gd name="T5" fmla="*/ 47 h 47"/>
                  <a:gd name="T6" fmla="*/ 32 w 32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47"/>
                  <a:gd name="T14" fmla="*/ 32 w 32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47">
                    <a:moveTo>
                      <a:pt x="32" y="0"/>
                    </a:moveTo>
                    <a:lnTo>
                      <a:pt x="0" y="35"/>
                    </a:lnTo>
                    <a:lnTo>
                      <a:pt x="27" y="47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512"/>
          <p:cNvGrpSpPr>
            <a:grpSpLocks/>
          </p:cNvGrpSpPr>
          <p:nvPr/>
        </p:nvGrpSpPr>
        <p:grpSpPr bwMode="auto">
          <a:xfrm>
            <a:off x="5501877" y="2191059"/>
            <a:ext cx="3171825" cy="2386012"/>
            <a:chOff x="3311" y="1363"/>
            <a:chExt cx="1998" cy="1503"/>
          </a:xfrm>
          <a:solidFill>
            <a:schemeClr val="accent1"/>
          </a:solidFill>
        </p:grpSpPr>
        <p:sp>
          <p:nvSpPr>
            <p:cNvPr id="3139" name="Freeform 449"/>
            <p:cNvSpPr>
              <a:spLocks/>
            </p:cNvSpPr>
            <p:nvPr/>
          </p:nvSpPr>
          <p:spPr bwMode="auto">
            <a:xfrm>
              <a:off x="4870" y="2356"/>
              <a:ext cx="439" cy="510"/>
            </a:xfrm>
            <a:custGeom>
              <a:avLst/>
              <a:gdLst>
                <a:gd name="T0" fmla="*/ 25 w 439"/>
                <a:gd name="T1" fmla="*/ 0 h 510"/>
                <a:gd name="T2" fmla="*/ 0 w 439"/>
                <a:gd name="T3" fmla="*/ 19 h 510"/>
                <a:gd name="T4" fmla="*/ 416 w 439"/>
                <a:gd name="T5" fmla="*/ 510 h 510"/>
                <a:gd name="T6" fmla="*/ 439 w 439"/>
                <a:gd name="T7" fmla="*/ 489 h 510"/>
                <a:gd name="T8" fmla="*/ 25 w 439"/>
                <a:gd name="T9" fmla="*/ 0 h 5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9"/>
                <a:gd name="T16" fmla="*/ 0 h 510"/>
                <a:gd name="T17" fmla="*/ 439 w 439"/>
                <a:gd name="T18" fmla="*/ 510 h 5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9" h="510">
                  <a:moveTo>
                    <a:pt x="25" y="0"/>
                  </a:moveTo>
                  <a:lnTo>
                    <a:pt x="0" y="19"/>
                  </a:lnTo>
                  <a:lnTo>
                    <a:pt x="416" y="510"/>
                  </a:lnTo>
                  <a:lnTo>
                    <a:pt x="439" y="489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0" name="Freeform 388"/>
            <p:cNvSpPr>
              <a:spLocks/>
            </p:cNvSpPr>
            <p:nvPr/>
          </p:nvSpPr>
          <p:spPr bwMode="auto">
            <a:xfrm>
              <a:off x="4373" y="2022"/>
              <a:ext cx="519" cy="356"/>
            </a:xfrm>
            <a:custGeom>
              <a:avLst/>
              <a:gdLst>
                <a:gd name="T0" fmla="*/ 18 w 519"/>
                <a:gd name="T1" fmla="*/ 0 h 356"/>
                <a:gd name="T2" fmla="*/ 0 w 519"/>
                <a:gd name="T3" fmla="*/ 27 h 356"/>
                <a:gd name="T4" fmla="*/ 500 w 519"/>
                <a:gd name="T5" fmla="*/ 356 h 356"/>
                <a:gd name="T6" fmla="*/ 519 w 519"/>
                <a:gd name="T7" fmla="*/ 331 h 356"/>
                <a:gd name="T8" fmla="*/ 18 w 519"/>
                <a:gd name="T9" fmla="*/ 0 h 3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9"/>
                <a:gd name="T16" fmla="*/ 0 h 356"/>
                <a:gd name="T17" fmla="*/ 519 w 519"/>
                <a:gd name="T18" fmla="*/ 356 h 3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9" h="356">
                  <a:moveTo>
                    <a:pt x="18" y="0"/>
                  </a:moveTo>
                  <a:lnTo>
                    <a:pt x="0" y="27"/>
                  </a:lnTo>
                  <a:lnTo>
                    <a:pt x="500" y="356"/>
                  </a:lnTo>
                  <a:lnTo>
                    <a:pt x="519" y="331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1" name="Freeform 375"/>
            <p:cNvSpPr>
              <a:spLocks/>
            </p:cNvSpPr>
            <p:nvPr/>
          </p:nvSpPr>
          <p:spPr bwMode="auto">
            <a:xfrm>
              <a:off x="4378" y="1403"/>
              <a:ext cx="50" cy="633"/>
            </a:xfrm>
            <a:custGeom>
              <a:avLst/>
              <a:gdLst>
                <a:gd name="T0" fmla="*/ 35 w 50"/>
                <a:gd name="T1" fmla="*/ 0 h 633"/>
                <a:gd name="T2" fmla="*/ 0 w 50"/>
                <a:gd name="T3" fmla="*/ 1 h 633"/>
                <a:gd name="T4" fmla="*/ 16 w 50"/>
                <a:gd name="T5" fmla="*/ 633 h 633"/>
                <a:gd name="T6" fmla="*/ 50 w 50"/>
                <a:gd name="T7" fmla="*/ 632 h 633"/>
                <a:gd name="T8" fmla="*/ 35 w 50"/>
                <a:gd name="T9" fmla="*/ 0 h 6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33"/>
                <a:gd name="T17" fmla="*/ 50 w 50"/>
                <a:gd name="T18" fmla="*/ 633 h 6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33">
                  <a:moveTo>
                    <a:pt x="35" y="0"/>
                  </a:moveTo>
                  <a:lnTo>
                    <a:pt x="0" y="1"/>
                  </a:lnTo>
                  <a:lnTo>
                    <a:pt x="16" y="633"/>
                  </a:lnTo>
                  <a:lnTo>
                    <a:pt x="50" y="632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2" name="Freeform 376"/>
            <p:cNvSpPr>
              <a:spLocks/>
            </p:cNvSpPr>
            <p:nvPr/>
          </p:nvSpPr>
          <p:spPr bwMode="auto">
            <a:xfrm>
              <a:off x="4387" y="1693"/>
              <a:ext cx="40" cy="343"/>
            </a:xfrm>
            <a:custGeom>
              <a:avLst/>
              <a:gdLst>
                <a:gd name="T0" fmla="*/ 8 w 40"/>
                <a:gd name="T1" fmla="*/ 343 h 343"/>
                <a:gd name="T2" fmla="*/ 40 w 40"/>
                <a:gd name="T3" fmla="*/ 342 h 343"/>
                <a:gd name="T4" fmla="*/ 32 w 40"/>
                <a:gd name="T5" fmla="*/ 0 h 343"/>
                <a:gd name="T6" fmla="*/ 0 w 40"/>
                <a:gd name="T7" fmla="*/ 1 h 343"/>
                <a:gd name="T8" fmla="*/ 8 w 40"/>
                <a:gd name="T9" fmla="*/ 343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43"/>
                <a:gd name="T17" fmla="*/ 40 w 40"/>
                <a:gd name="T18" fmla="*/ 343 h 3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43">
                  <a:moveTo>
                    <a:pt x="8" y="343"/>
                  </a:moveTo>
                  <a:lnTo>
                    <a:pt x="40" y="342"/>
                  </a:lnTo>
                  <a:lnTo>
                    <a:pt x="32" y="0"/>
                  </a:lnTo>
                  <a:lnTo>
                    <a:pt x="0" y="1"/>
                  </a:lnTo>
                  <a:lnTo>
                    <a:pt x="8" y="343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3" name="Freeform 378"/>
            <p:cNvSpPr>
              <a:spLocks noEditPoints="1"/>
            </p:cNvSpPr>
            <p:nvPr/>
          </p:nvSpPr>
          <p:spPr bwMode="auto">
            <a:xfrm>
              <a:off x="4367" y="1644"/>
              <a:ext cx="74" cy="110"/>
            </a:xfrm>
            <a:custGeom>
              <a:avLst/>
              <a:gdLst>
                <a:gd name="T0" fmla="*/ 50 w 74"/>
                <a:gd name="T1" fmla="*/ 55 h 110"/>
                <a:gd name="T2" fmla="*/ 20 w 74"/>
                <a:gd name="T3" fmla="*/ 46 h 110"/>
                <a:gd name="T4" fmla="*/ 6 w 74"/>
                <a:gd name="T5" fmla="*/ 90 h 110"/>
                <a:gd name="T6" fmla="*/ 38 w 74"/>
                <a:gd name="T7" fmla="*/ 99 h 110"/>
                <a:gd name="T8" fmla="*/ 50 w 74"/>
                <a:gd name="T9" fmla="*/ 55 h 110"/>
                <a:gd name="T10" fmla="*/ 22 w 74"/>
                <a:gd name="T11" fmla="*/ 79 h 110"/>
                <a:gd name="T12" fmla="*/ 22 w 74"/>
                <a:gd name="T13" fmla="*/ 110 h 110"/>
                <a:gd name="T14" fmla="*/ 52 w 74"/>
                <a:gd name="T15" fmla="*/ 109 h 110"/>
                <a:gd name="T16" fmla="*/ 50 w 74"/>
                <a:gd name="T17" fmla="*/ 77 h 110"/>
                <a:gd name="T18" fmla="*/ 22 w 74"/>
                <a:gd name="T19" fmla="*/ 79 h 110"/>
                <a:gd name="T20" fmla="*/ 36 w 74"/>
                <a:gd name="T21" fmla="*/ 99 h 110"/>
                <a:gd name="T22" fmla="*/ 66 w 74"/>
                <a:gd name="T23" fmla="*/ 88 h 110"/>
                <a:gd name="T24" fmla="*/ 50 w 74"/>
                <a:gd name="T25" fmla="*/ 44 h 110"/>
                <a:gd name="T26" fmla="*/ 20 w 74"/>
                <a:gd name="T27" fmla="*/ 55 h 110"/>
                <a:gd name="T28" fmla="*/ 36 w 74"/>
                <a:gd name="T29" fmla="*/ 99 h 110"/>
                <a:gd name="T30" fmla="*/ 35 w 74"/>
                <a:gd name="T31" fmla="*/ 0 h 110"/>
                <a:gd name="T32" fmla="*/ 20 w 74"/>
                <a:gd name="T33" fmla="*/ 46 h 110"/>
                <a:gd name="T34" fmla="*/ 36 w 74"/>
                <a:gd name="T35" fmla="*/ 50 h 110"/>
                <a:gd name="T36" fmla="*/ 50 w 74"/>
                <a:gd name="T37" fmla="*/ 44 h 110"/>
                <a:gd name="T38" fmla="*/ 35 w 74"/>
                <a:gd name="T39" fmla="*/ 0 h 110"/>
                <a:gd name="T40" fmla="*/ 0 w 74"/>
                <a:gd name="T41" fmla="*/ 110 h 110"/>
                <a:gd name="T42" fmla="*/ 22 w 74"/>
                <a:gd name="T43" fmla="*/ 110 h 110"/>
                <a:gd name="T44" fmla="*/ 22 w 74"/>
                <a:gd name="T45" fmla="*/ 95 h 110"/>
                <a:gd name="T46" fmla="*/ 6 w 74"/>
                <a:gd name="T47" fmla="*/ 90 h 110"/>
                <a:gd name="T48" fmla="*/ 0 w 74"/>
                <a:gd name="T49" fmla="*/ 110 h 110"/>
                <a:gd name="T50" fmla="*/ 74 w 74"/>
                <a:gd name="T51" fmla="*/ 109 h 110"/>
                <a:gd name="T52" fmla="*/ 66 w 74"/>
                <a:gd name="T53" fmla="*/ 88 h 110"/>
                <a:gd name="T54" fmla="*/ 52 w 74"/>
                <a:gd name="T55" fmla="*/ 93 h 110"/>
                <a:gd name="T56" fmla="*/ 52 w 74"/>
                <a:gd name="T57" fmla="*/ 109 h 110"/>
                <a:gd name="T58" fmla="*/ 74 w 74"/>
                <a:gd name="T59" fmla="*/ 109 h 110"/>
                <a:gd name="T60" fmla="*/ 35 w 74"/>
                <a:gd name="T61" fmla="*/ 0 h 110"/>
                <a:gd name="T62" fmla="*/ 20 w 74"/>
                <a:gd name="T63" fmla="*/ 46 h 110"/>
                <a:gd name="T64" fmla="*/ 36 w 74"/>
                <a:gd name="T65" fmla="*/ 50 h 110"/>
                <a:gd name="T66" fmla="*/ 50 w 74"/>
                <a:gd name="T67" fmla="*/ 44 h 110"/>
                <a:gd name="T68" fmla="*/ 35 w 74"/>
                <a:gd name="T69" fmla="*/ 0 h 11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110"/>
                <a:gd name="T107" fmla="*/ 74 w 74"/>
                <a:gd name="T108" fmla="*/ 110 h 11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110">
                  <a:moveTo>
                    <a:pt x="50" y="55"/>
                  </a:moveTo>
                  <a:lnTo>
                    <a:pt x="20" y="46"/>
                  </a:lnTo>
                  <a:lnTo>
                    <a:pt x="6" y="90"/>
                  </a:lnTo>
                  <a:lnTo>
                    <a:pt x="38" y="99"/>
                  </a:lnTo>
                  <a:lnTo>
                    <a:pt x="50" y="55"/>
                  </a:lnTo>
                  <a:close/>
                  <a:moveTo>
                    <a:pt x="22" y="79"/>
                  </a:moveTo>
                  <a:lnTo>
                    <a:pt x="22" y="110"/>
                  </a:lnTo>
                  <a:lnTo>
                    <a:pt x="52" y="109"/>
                  </a:lnTo>
                  <a:lnTo>
                    <a:pt x="50" y="77"/>
                  </a:lnTo>
                  <a:lnTo>
                    <a:pt x="22" y="79"/>
                  </a:lnTo>
                  <a:close/>
                  <a:moveTo>
                    <a:pt x="36" y="99"/>
                  </a:moveTo>
                  <a:lnTo>
                    <a:pt x="66" y="88"/>
                  </a:lnTo>
                  <a:lnTo>
                    <a:pt x="50" y="44"/>
                  </a:lnTo>
                  <a:lnTo>
                    <a:pt x="20" y="55"/>
                  </a:lnTo>
                  <a:lnTo>
                    <a:pt x="36" y="99"/>
                  </a:lnTo>
                  <a:close/>
                  <a:moveTo>
                    <a:pt x="35" y="0"/>
                  </a:moveTo>
                  <a:lnTo>
                    <a:pt x="20" y="46"/>
                  </a:lnTo>
                  <a:lnTo>
                    <a:pt x="36" y="50"/>
                  </a:lnTo>
                  <a:lnTo>
                    <a:pt x="50" y="44"/>
                  </a:lnTo>
                  <a:lnTo>
                    <a:pt x="35" y="0"/>
                  </a:lnTo>
                  <a:close/>
                  <a:moveTo>
                    <a:pt x="0" y="110"/>
                  </a:moveTo>
                  <a:lnTo>
                    <a:pt x="22" y="110"/>
                  </a:lnTo>
                  <a:lnTo>
                    <a:pt x="22" y="95"/>
                  </a:lnTo>
                  <a:lnTo>
                    <a:pt x="6" y="90"/>
                  </a:lnTo>
                  <a:lnTo>
                    <a:pt x="0" y="110"/>
                  </a:lnTo>
                  <a:close/>
                  <a:moveTo>
                    <a:pt x="74" y="109"/>
                  </a:moveTo>
                  <a:lnTo>
                    <a:pt x="66" y="88"/>
                  </a:lnTo>
                  <a:lnTo>
                    <a:pt x="52" y="93"/>
                  </a:lnTo>
                  <a:lnTo>
                    <a:pt x="52" y="109"/>
                  </a:lnTo>
                  <a:lnTo>
                    <a:pt x="74" y="109"/>
                  </a:lnTo>
                  <a:close/>
                  <a:moveTo>
                    <a:pt x="35" y="0"/>
                  </a:moveTo>
                  <a:lnTo>
                    <a:pt x="20" y="46"/>
                  </a:lnTo>
                  <a:lnTo>
                    <a:pt x="36" y="50"/>
                  </a:lnTo>
                  <a:lnTo>
                    <a:pt x="50" y="4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4" name="Freeform 384"/>
            <p:cNvSpPr>
              <a:spLocks noEditPoints="1"/>
            </p:cNvSpPr>
            <p:nvPr/>
          </p:nvSpPr>
          <p:spPr bwMode="auto">
            <a:xfrm>
              <a:off x="4562" y="2155"/>
              <a:ext cx="112" cy="91"/>
            </a:xfrm>
            <a:custGeom>
              <a:avLst/>
              <a:gdLst>
                <a:gd name="T0" fmla="*/ 54 w 112"/>
                <a:gd name="T1" fmla="*/ 17 h 91"/>
                <a:gd name="T2" fmla="*/ 30 w 112"/>
                <a:gd name="T3" fmla="*/ 37 h 91"/>
                <a:gd name="T4" fmla="*/ 59 w 112"/>
                <a:gd name="T5" fmla="*/ 74 h 91"/>
                <a:gd name="T6" fmla="*/ 84 w 112"/>
                <a:gd name="T7" fmla="*/ 55 h 91"/>
                <a:gd name="T8" fmla="*/ 54 w 112"/>
                <a:gd name="T9" fmla="*/ 17 h 91"/>
                <a:gd name="T10" fmla="*/ 57 w 112"/>
                <a:gd name="T11" fmla="*/ 55 h 91"/>
                <a:gd name="T12" fmla="*/ 84 w 112"/>
                <a:gd name="T13" fmla="*/ 72 h 91"/>
                <a:gd name="T14" fmla="*/ 100 w 112"/>
                <a:gd name="T15" fmla="*/ 49 h 91"/>
                <a:gd name="T16" fmla="*/ 74 w 112"/>
                <a:gd name="T17" fmla="*/ 31 h 91"/>
                <a:gd name="T18" fmla="*/ 57 w 112"/>
                <a:gd name="T19" fmla="*/ 55 h 91"/>
                <a:gd name="T20" fmla="*/ 82 w 112"/>
                <a:gd name="T21" fmla="*/ 55 h 91"/>
                <a:gd name="T22" fmla="*/ 92 w 112"/>
                <a:gd name="T23" fmla="*/ 23 h 91"/>
                <a:gd name="T24" fmla="*/ 46 w 112"/>
                <a:gd name="T25" fmla="*/ 12 h 91"/>
                <a:gd name="T26" fmla="*/ 38 w 112"/>
                <a:gd name="T27" fmla="*/ 42 h 91"/>
                <a:gd name="T28" fmla="*/ 82 w 112"/>
                <a:gd name="T29" fmla="*/ 55 h 91"/>
                <a:gd name="T30" fmla="*/ 0 w 112"/>
                <a:gd name="T31" fmla="*/ 0 h 91"/>
                <a:gd name="T32" fmla="*/ 30 w 112"/>
                <a:gd name="T33" fmla="*/ 37 h 91"/>
                <a:gd name="T34" fmla="*/ 41 w 112"/>
                <a:gd name="T35" fmla="*/ 28 h 91"/>
                <a:gd name="T36" fmla="*/ 46 w 112"/>
                <a:gd name="T37" fmla="*/ 12 h 91"/>
                <a:gd name="T38" fmla="*/ 0 w 112"/>
                <a:gd name="T39" fmla="*/ 0 h 91"/>
                <a:gd name="T40" fmla="*/ 71 w 112"/>
                <a:gd name="T41" fmla="*/ 91 h 91"/>
                <a:gd name="T42" fmla="*/ 84 w 112"/>
                <a:gd name="T43" fmla="*/ 72 h 91"/>
                <a:gd name="T44" fmla="*/ 71 w 112"/>
                <a:gd name="T45" fmla="*/ 64 h 91"/>
                <a:gd name="T46" fmla="*/ 59 w 112"/>
                <a:gd name="T47" fmla="*/ 74 h 91"/>
                <a:gd name="T48" fmla="*/ 71 w 112"/>
                <a:gd name="T49" fmla="*/ 91 h 91"/>
                <a:gd name="T50" fmla="*/ 112 w 112"/>
                <a:gd name="T51" fmla="*/ 30 h 91"/>
                <a:gd name="T52" fmla="*/ 92 w 112"/>
                <a:gd name="T53" fmla="*/ 23 h 91"/>
                <a:gd name="T54" fmla="*/ 87 w 112"/>
                <a:gd name="T55" fmla="*/ 39 h 91"/>
                <a:gd name="T56" fmla="*/ 100 w 112"/>
                <a:gd name="T57" fmla="*/ 49 h 91"/>
                <a:gd name="T58" fmla="*/ 112 w 112"/>
                <a:gd name="T59" fmla="*/ 30 h 91"/>
                <a:gd name="T60" fmla="*/ 0 w 112"/>
                <a:gd name="T61" fmla="*/ 0 h 91"/>
                <a:gd name="T62" fmla="*/ 30 w 112"/>
                <a:gd name="T63" fmla="*/ 37 h 91"/>
                <a:gd name="T64" fmla="*/ 41 w 112"/>
                <a:gd name="T65" fmla="*/ 28 h 91"/>
                <a:gd name="T66" fmla="*/ 46 w 112"/>
                <a:gd name="T67" fmla="*/ 12 h 91"/>
                <a:gd name="T68" fmla="*/ 0 w 112"/>
                <a:gd name="T69" fmla="*/ 0 h 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2"/>
                <a:gd name="T106" fmla="*/ 0 h 91"/>
                <a:gd name="T107" fmla="*/ 112 w 112"/>
                <a:gd name="T108" fmla="*/ 91 h 9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2" h="91">
                  <a:moveTo>
                    <a:pt x="54" y="17"/>
                  </a:moveTo>
                  <a:lnTo>
                    <a:pt x="30" y="37"/>
                  </a:lnTo>
                  <a:lnTo>
                    <a:pt x="59" y="74"/>
                  </a:lnTo>
                  <a:lnTo>
                    <a:pt x="84" y="55"/>
                  </a:lnTo>
                  <a:lnTo>
                    <a:pt x="54" y="17"/>
                  </a:lnTo>
                  <a:close/>
                  <a:moveTo>
                    <a:pt x="57" y="55"/>
                  </a:moveTo>
                  <a:lnTo>
                    <a:pt x="84" y="72"/>
                  </a:lnTo>
                  <a:lnTo>
                    <a:pt x="100" y="49"/>
                  </a:lnTo>
                  <a:lnTo>
                    <a:pt x="74" y="31"/>
                  </a:lnTo>
                  <a:lnTo>
                    <a:pt x="57" y="55"/>
                  </a:lnTo>
                  <a:close/>
                  <a:moveTo>
                    <a:pt x="82" y="55"/>
                  </a:moveTo>
                  <a:lnTo>
                    <a:pt x="92" y="23"/>
                  </a:lnTo>
                  <a:lnTo>
                    <a:pt x="46" y="12"/>
                  </a:lnTo>
                  <a:lnTo>
                    <a:pt x="38" y="42"/>
                  </a:lnTo>
                  <a:lnTo>
                    <a:pt x="82" y="55"/>
                  </a:lnTo>
                  <a:close/>
                  <a:moveTo>
                    <a:pt x="0" y="0"/>
                  </a:moveTo>
                  <a:lnTo>
                    <a:pt x="30" y="37"/>
                  </a:lnTo>
                  <a:lnTo>
                    <a:pt x="41" y="28"/>
                  </a:lnTo>
                  <a:lnTo>
                    <a:pt x="46" y="12"/>
                  </a:lnTo>
                  <a:lnTo>
                    <a:pt x="0" y="0"/>
                  </a:lnTo>
                  <a:close/>
                  <a:moveTo>
                    <a:pt x="71" y="91"/>
                  </a:moveTo>
                  <a:lnTo>
                    <a:pt x="84" y="72"/>
                  </a:lnTo>
                  <a:lnTo>
                    <a:pt x="71" y="64"/>
                  </a:lnTo>
                  <a:lnTo>
                    <a:pt x="59" y="74"/>
                  </a:lnTo>
                  <a:lnTo>
                    <a:pt x="71" y="91"/>
                  </a:lnTo>
                  <a:close/>
                  <a:moveTo>
                    <a:pt x="112" y="30"/>
                  </a:moveTo>
                  <a:lnTo>
                    <a:pt x="92" y="23"/>
                  </a:lnTo>
                  <a:lnTo>
                    <a:pt x="87" y="39"/>
                  </a:lnTo>
                  <a:lnTo>
                    <a:pt x="100" y="49"/>
                  </a:lnTo>
                  <a:lnTo>
                    <a:pt x="112" y="30"/>
                  </a:lnTo>
                  <a:close/>
                  <a:moveTo>
                    <a:pt x="0" y="0"/>
                  </a:moveTo>
                  <a:lnTo>
                    <a:pt x="30" y="37"/>
                  </a:lnTo>
                  <a:lnTo>
                    <a:pt x="41" y="28"/>
                  </a:lnTo>
                  <a:lnTo>
                    <a:pt x="46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5" name="Freeform 392"/>
            <p:cNvSpPr>
              <a:spLocks noEditPoints="1"/>
            </p:cNvSpPr>
            <p:nvPr/>
          </p:nvSpPr>
          <p:spPr bwMode="auto">
            <a:xfrm>
              <a:off x="5035" y="2546"/>
              <a:ext cx="99" cy="107"/>
            </a:xfrm>
            <a:custGeom>
              <a:avLst/>
              <a:gdLst>
                <a:gd name="T0" fmla="*/ 47 w 99"/>
                <a:gd name="T1" fmla="*/ 33 h 107"/>
                <a:gd name="T2" fmla="*/ 18 w 99"/>
                <a:gd name="T3" fmla="*/ 44 h 107"/>
                <a:gd name="T4" fmla="*/ 35 w 99"/>
                <a:gd name="T5" fmla="*/ 86 h 107"/>
                <a:gd name="T6" fmla="*/ 63 w 99"/>
                <a:gd name="T7" fmla="*/ 75 h 107"/>
                <a:gd name="T8" fmla="*/ 47 w 99"/>
                <a:gd name="T9" fmla="*/ 33 h 107"/>
                <a:gd name="T10" fmla="*/ 40 w 99"/>
                <a:gd name="T11" fmla="*/ 69 h 107"/>
                <a:gd name="T12" fmla="*/ 60 w 99"/>
                <a:gd name="T13" fmla="*/ 93 h 107"/>
                <a:gd name="T14" fmla="*/ 82 w 99"/>
                <a:gd name="T15" fmla="*/ 74 h 107"/>
                <a:gd name="T16" fmla="*/ 62 w 99"/>
                <a:gd name="T17" fmla="*/ 50 h 107"/>
                <a:gd name="T18" fmla="*/ 40 w 99"/>
                <a:gd name="T19" fmla="*/ 69 h 107"/>
                <a:gd name="T20" fmla="*/ 63 w 99"/>
                <a:gd name="T21" fmla="*/ 75 h 107"/>
                <a:gd name="T22" fmla="*/ 81 w 99"/>
                <a:gd name="T23" fmla="*/ 48 h 107"/>
                <a:gd name="T24" fmla="*/ 40 w 99"/>
                <a:gd name="T25" fmla="*/ 25 h 107"/>
                <a:gd name="T26" fmla="*/ 24 w 99"/>
                <a:gd name="T27" fmla="*/ 52 h 107"/>
                <a:gd name="T28" fmla="*/ 63 w 99"/>
                <a:gd name="T29" fmla="*/ 75 h 107"/>
                <a:gd name="T30" fmla="*/ 0 w 99"/>
                <a:gd name="T31" fmla="*/ 0 h 107"/>
                <a:gd name="T32" fmla="*/ 18 w 99"/>
                <a:gd name="T33" fmla="*/ 44 h 107"/>
                <a:gd name="T34" fmla="*/ 32 w 99"/>
                <a:gd name="T35" fmla="*/ 37 h 107"/>
                <a:gd name="T36" fmla="*/ 40 w 99"/>
                <a:gd name="T37" fmla="*/ 25 h 107"/>
                <a:gd name="T38" fmla="*/ 0 w 99"/>
                <a:gd name="T39" fmla="*/ 0 h 107"/>
                <a:gd name="T40" fmla="*/ 43 w 99"/>
                <a:gd name="T41" fmla="*/ 107 h 107"/>
                <a:gd name="T42" fmla="*/ 60 w 99"/>
                <a:gd name="T43" fmla="*/ 93 h 107"/>
                <a:gd name="T44" fmla="*/ 49 w 99"/>
                <a:gd name="T45" fmla="*/ 82 h 107"/>
                <a:gd name="T46" fmla="*/ 35 w 99"/>
                <a:gd name="T47" fmla="*/ 86 h 107"/>
                <a:gd name="T48" fmla="*/ 43 w 99"/>
                <a:gd name="T49" fmla="*/ 107 h 107"/>
                <a:gd name="T50" fmla="*/ 99 w 99"/>
                <a:gd name="T51" fmla="*/ 59 h 107"/>
                <a:gd name="T52" fmla="*/ 81 w 99"/>
                <a:gd name="T53" fmla="*/ 48 h 107"/>
                <a:gd name="T54" fmla="*/ 71 w 99"/>
                <a:gd name="T55" fmla="*/ 63 h 107"/>
                <a:gd name="T56" fmla="*/ 82 w 99"/>
                <a:gd name="T57" fmla="*/ 74 h 107"/>
                <a:gd name="T58" fmla="*/ 99 w 99"/>
                <a:gd name="T59" fmla="*/ 59 h 107"/>
                <a:gd name="T60" fmla="*/ 0 w 99"/>
                <a:gd name="T61" fmla="*/ 0 h 107"/>
                <a:gd name="T62" fmla="*/ 18 w 99"/>
                <a:gd name="T63" fmla="*/ 44 h 107"/>
                <a:gd name="T64" fmla="*/ 32 w 99"/>
                <a:gd name="T65" fmla="*/ 37 h 107"/>
                <a:gd name="T66" fmla="*/ 40 w 99"/>
                <a:gd name="T67" fmla="*/ 25 h 107"/>
                <a:gd name="T68" fmla="*/ 0 w 99"/>
                <a:gd name="T69" fmla="*/ 0 h 1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9"/>
                <a:gd name="T106" fmla="*/ 0 h 107"/>
                <a:gd name="T107" fmla="*/ 99 w 99"/>
                <a:gd name="T108" fmla="*/ 107 h 1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9" h="107">
                  <a:moveTo>
                    <a:pt x="47" y="33"/>
                  </a:moveTo>
                  <a:lnTo>
                    <a:pt x="18" y="44"/>
                  </a:lnTo>
                  <a:lnTo>
                    <a:pt x="35" y="86"/>
                  </a:lnTo>
                  <a:lnTo>
                    <a:pt x="63" y="75"/>
                  </a:lnTo>
                  <a:lnTo>
                    <a:pt x="47" y="33"/>
                  </a:lnTo>
                  <a:close/>
                  <a:moveTo>
                    <a:pt x="40" y="69"/>
                  </a:moveTo>
                  <a:lnTo>
                    <a:pt x="60" y="93"/>
                  </a:lnTo>
                  <a:lnTo>
                    <a:pt x="82" y="74"/>
                  </a:lnTo>
                  <a:lnTo>
                    <a:pt x="62" y="50"/>
                  </a:lnTo>
                  <a:lnTo>
                    <a:pt x="40" y="69"/>
                  </a:lnTo>
                  <a:close/>
                  <a:moveTo>
                    <a:pt x="63" y="75"/>
                  </a:moveTo>
                  <a:lnTo>
                    <a:pt x="81" y="48"/>
                  </a:lnTo>
                  <a:lnTo>
                    <a:pt x="40" y="25"/>
                  </a:lnTo>
                  <a:lnTo>
                    <a:pt x="24" y="52"/>
                  </a:lnTo>
                  <a:lnTo>
                    <a:pt x="63" y="75"/>
                  </a:lnTo>
                  <a:close/>
                  <a:moveTo>
                    <a:pt x="0" y="0"/>
                  </a:moveTo>
                  <a:lnTo>
                    <a:pt x="18" y="44"/>
                  </a:lnTo>
                  <a:lnTo>
                    <a:pt x="32" y="37"/>
                  </a:lnTo>
                  <a:lnTo>
                    <a:pt x="40" y="25"/>
                  </a:lnTo>
                  <a:lnTo>
                    <a:pt x="0" y="0"/>
                  </a:lnTo>
                  <a:close/>
                  <a:moveTo>
                    <a:pt x="43" y="107"/>
                  </a:moveTo>
                  <a:lnTo>
                    <a:pt x="60" y="93"/>
                  </a:lnTo>
                  <a:lnTo>
                    <a:pt x="49" y="82"/>
                  </a:lnTo>
                  <a:lnTo>
                    <a:pt x="35" y="86"/>
                  </a:lnTo>
                  <a:lnTo>
                    <a:pt x="43" y="107"/>
                  </a:lnTo>
                  <a:close/>
                  <a:moveTo>
                    <a:pt x="99" y="59"/>
                  </a:moveTo>
                  <a:lnTo>
                    <a:pt x="81" y="48"/>
                  </a:lnTo>
                  <a:lnTo>
                    <a:pt x="71" y="63"/>
                  </a:lnTo>
                  <a:lnTo>
                    <a:pt x="82" y="74"/>
                  </a:lnTo>
                  <a:lnTo>
                    <a:pt x="99" y="59"/>
                  </a:lnTo>
                  <a:close/>
                  <a:moveTo>
                    <a:pt x="0" y="0"/>
                  </a:moveTo>
                  <a:lnTo>
                    <a:pt x="18" y="44"/>
                  </a:lnTo>
                  <a:lnTo>
                    <a:pt x="32" y="37"/>
                  </a:lnTo>
                  <a:lnTo>
                    <a:pt x="40" y="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6" name="Freeform 404"/>
            <p:cNvSpPr>
              <a:spLocks/>
            </p:cNvSpPr>
            <p:nvPr/>
          </p:nvSpPr>
          <p:spPr bwMode="auto">
            <a:xfrm>
              <a:off x="3311" y="1363"/>
              <a:ext cx="1043" cy="568"/>
            </a:xfrm>
            <a:custGeom>
              <a:avLst/>
              <a:gdLst>
                <a:gd name="T0" fmla="*/ 0 w 1043"/>
                <a:gd name="T1" fmla="*/ 538 h 568"/>
                <a:gd name="T2" fmla="*/ 14 w 1043"/>
                <a:gd name="T3" fmla="*/ 568 h 568"/>
                <a:gd name="T4" fmla="*/ 1043 w 1043"/>
                <a:gd name="T5" fmla="*/ 32 h 568"/>
                <a:gd name="T6" fmla="*/ 1029 w 1043"/>
                <a:gd name="T7" fmla="*/ 0 h 568"/>
                <a:gd name="T8" fmla="*/ 0 w 1043"/>
                <a:gd name="T9" fmla="*/ 538 h 5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3"/>
                <a:gd name="T16" fmla="*/ 0 h 568"/>
                <a:gd name="T17" fmla="*/ 1043 w 1043"/>
                <a:gd name="T18" fmla="*/ 568 h 5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3" h="568">
                  <a:moveTo>
                    <a:pt x="0" y="538"/>
                  </a:moveTo>
                  <a:lnTo>
                    <a:pt x="14" y="568"/>
                  </a:lnTo>
                  <a:lnTo>
                    <a:pt x="1043" y="32"/>
                  </a:lnTo>
                  <a:lnTo>
                    <a:pt x="1029" y="0"/>
                  </a:lnTo>
                  <a:lnTo>
                    <a:pt x="0" y="538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7" name="Freeform 405"/>
            <p:cNvSpPr>
              <a:spLocks/>
            </p:cNvSpPr>
            <p:nvPr/>
          </p:nvSpPr>
          <p:spPr bwMode="auto">
            <a:xfrm>
              <a:off x="3796" y="1365"/>
              <a:ext cx="558" cy="312"/>
            </a:xfrm>
            <a:custGeom>
              <a:avLst/>
              <a:gdLst>
                <a:gd name="T0" fmla="*/ 558 w 558"/>
                <a:gd name="T1" fmla="*/ 28 h 312"/>
                <a:gd name="T2" fmla="*/ 544 w 558"/>
                <a:gd name="T3" fmla="*/ 0 h 312"/>
                <a:gd name="T4" fmla="*/ 0 w 558"/>
                <a:gd name="T5" fmla="*/ 284 h 312"/>
                <a:gd name="T6" fmla="*/ 14 w 558"/>
                <a:gd name="T7" fmla="*/ 312 h 312"/>
                <a:gd name="T8" fmla="*/ 558 w 558"/>
                <a:gd name="T9" fmla="*/ 28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8"/>
                <a:gd name="T16" fmla="*/ 0 h 312"/>
                <a:gd name="T17" fmla="*/ 558 w 558"/>
                <a:gd name="T18" fmla="*/ 312 h 3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8" h="312">
                  <a:moveTo>
                    <a:pt x="558" y="28"/>
                  </a:moveTo>
                  <a:lnTo>
                    <a:pt x="544" y="0"/>
                  </a:lnTo>
                  <a:lnTo>
                    <a:pt x="0" y="284"/>
                  </a:lnTo>
                  <a:lnTo>
                    <a:pt x="14" y="312"/>
                  </a:lnTo>
                  <a:lnTo>
                    <a:pt x="558" y="28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8" name="Freeform 407"/>
            <p:cNvSpPr>
              <a:spLocks noEditPoints="1"/>
            </p:cNvSpPr>
            <p:nvPr/>
          </p:nvSpPr>
          <p:spPr bwMode="auto">
            <a:xfrm>
              <a:off x="3758" y="1603"/>
              <a:ext cx="116" cy="82"/>
            </a:xfrm>
            <a:custGeom>
              <a:avLst/>
              <a:gdLst>
                <a:gd name="T0" fmla="*/ 43 w 116"/>
                <a:gd name="T1" fmla="*/ 44 h 82"/>
                <a:gd name="T2" fmla="*/ 48 w 116"/>
                <a:gd name="T3" fmla="*/ 76 h 82"/>
                <a:gd name="T4" fmla="*/ 93 w 116"/>
                <a:gd name="T5" fmla="*/ 68 h 82"/>
                <a:gd name="T6" fmla="*/ 89 w 116"/>
                <a:gd name="T7" fmla="*/ 36 h 82"/>
                <a:gd name="T8" fmla="*/ 43 w 116"/>
                <a:gd name="T9" fmla="*/ 44 h 82"/>
                <a:gd name="T10" fmla="*/ 78 w 116"/>
                <a:gd name="T11" fmla="*/ 60 h 82"/>
                <a:gd name="T12" fmla="*/ 104 w 116"/>
                <a:gd name="T13" fmla="*/ 46 h 82"/>
                <a:gd name="T14" fmla="*/ 92 w 116"/>
                <a:gd name="T15" fmla="*/ 19 h 82"/>
                <a:gd name="T16" fmla="*/ 63 w 116"/>
                <a:gd name="T17" fmla="*/ 33 h 82"/>
                <a:gd name="T18" fmla="*/ 78 w 116"/>
                <a:gd name="T19" fmla="*/ 60 h 82"/>
                <a:gd name="T20" fmla="*/ 89 w 116"/>
                <a:gd name="T21" fmla="*/ 38 h 82"/>
                <a:gd name="T22" fmla="*/ 67 w 116"/>
                <a:gd name="T23" fmla="*/ 16 h 82"/>
                <a:gd name="T24" fmla="*/ 34 w 116"/>
                <a:gd name="T25" fmla="*/ 49 h 82"/>
                <a:gd name="T26" fmla="*/ 56 w 116"/>
                <a:gd name="T27" fmla="*/ 71 h 82"/>
                <a:gd name="T28" fmla="*/ 89 w 116"/>
                <a:gd name="T29" fmla="*/ 38 h 82"/>
                <a:gd name="T30" fmla="*/ 0 w 116"/>
                <a:gd name="T31" fmla="*/ 82 h 82"/>
                <a:gd name="T32" fmla="*/ 48 w 116"/>
                <a:gd name="T33" fmla="*/ 76 h 82"/>
                <a:gd name="T34" fmla="*/ 45 w 116"/>
                <a:gd name="T35" fmla="*/ 60 h 82"/>
                <a:gd name="T36" fmla="*/ 34 w 116"/>
                <a:gd name="T37" fmla="*/ 49 h 82"/>
                <a:gd name="T38" fmla="*/ 0 w 116"/>
                <a:gd name="T39" fmla="*/ 82 h 82"/>
                <a:gd name="T40" fmla="*/ 116 w 116"/>
                <a:gd name="T41" fmla="*/ 65 h 82"/>
                <a:gd name="T42" fmla="*/ 104 w 116"/>
                <a:gd name="T43" fmla="*/ 46 h 82"/>
                <a:gd name="T44" fmla="*/ 90 w 116"/>
                <a:gd name="T45" fmla="*/ 52 h 82"/>
                <a:gd name="T46" fmla="*/ 93 w 116"/>
                <a:gd name="T47" fmla="*/ 68 h 82"/>
                <a:gd name="T48" fmla="*/ 116 w 116"/>
                <a:gd name="T49" fmla="*/ 65 h 82"/>
                <a:gd name="T50" fmla="*/ 81 w 116"/>
                <a:gd name="T51" fmla="*/ 0 h 82"/>
                <a:gd name="T52" fmla="*/ 67 w 116"/>
                <a:gd name="T53" fmla="*/ 16 h 82"/>
                <a:gd name="T54" fmla="*/ 78 w 116"/>
                <a:gd name="T55" fmla="*/ 27 h 82"/>
                <a:gd name="T56" fmla="*/ 92 w 116"/>
                <a:gd name="T57" fmla="*/ 19 h 82"/>
                <a:gd name="T58" fmla="*/ 81 w 116"/>
                <a:gd name="T59" fmla="*/ 0 h 82"/>
                <a:gd name="T60" fmla="*/ 0 w 116"/>
                <a:gd name="T61" fmla="*/ 82 h 82"/>
                <a:gd name="T62" fmla="*/ 48 w 116"/>
                <a:gd name="T63" fmla="*/ 76 h 82"/>
                <a:gd name="T64" fmla="*/ 45 w 116"/>
                <a:gd name="T65" fmla="*/ 60 h 82"/>
                <a:gd name="T66" fmla="*/ 34 w 116"/>
                <a:gd name="T67" fmla="*/ 49 h 82"/>
                <a:gd name="T68" fmla="*/ 0 w 116"/>
                <a:gd name="T69" fmla="*/ 82 h 8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6"/>
                <a:gd name="T106" fmla="*/ 0 h 82"/>
                <a:gd name="T107" fmla="*/ 116 w 116"/>
                <a:gd name="T108" fmla="*/ 82 h 8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6" h="82">
                  <a:moveTo>
                    <a:pt x="43" y="44"/>
                  </a:moveTo>
                  <a:lnTo>
                    <a:pt x="48" y="76"/>
                  </a:lnTo>
                  <a:lnTo>
                    <a:pt x="93" y="68"/>
                  </a:lnTo>
                  <a:lnTo>
                    <a:pt x="89" y="36"/>
                  </a:lnTo>
                  <a:lnTo>
                    <a:pt x="43" y="44"/>
                  </a:lnTo>
                  <a:close/>
                  <a:moveTo>
                    <a:pt x="78" y="60"/>
                  </a:moveTo>
                  <a:lnTo>
                    <a:pt x="104" y="46"/>
                  </a:lnTo>
                  <a:lnTo>
                    <a:pt x="92" y="19"/>
                  </a:lnTo>
                  <a:lnTo>
                    <a:pt x="63" y="33"/>
                  </a:lnTo>
                  <a:lnTo>
                    <a:pt x="78" y="60"/>
                  </a:lnTo>
                  <a:close/>
                  <a:moveTo>
                    <a:pt x="89" y="38"/>
                  </a:moveTo>
                  <a:lnTo>
                    <a:pt x="67" y="16"/>
                  </a:lnTo>
                  <a:lnTo>
                    <a:pt x="34" y="49"/>
                  </a:lnTo>
                  <a:lnTo>
                    <a:pt x="56" y="71"/>
                  </a:lnTo>
                  <a:lnTo>
                    <a:pt x="89" y="38"/>
                  </a:lnTo>
                  <a:close/>
                  <a:moveTo>
                    <a:pt x="0" y="82"/>
                  </a:moveTo>
                  <a:lnTo>
                    <a:pt x="48" y="76"/>
                  </a:lnTo>
                  <a:lnTo>
                    <a:pt x="45" y="60"/>
                  </a:lnTo>
                  <a:lnTo>
                    <a:pt x="34" y="49"/>
                  </a:lnTo>
                  <a:lnTo>
                    <a:pt x="0" y="82"/>
                  </a:lnTo>
                  <a:close/>
                  <a:moveTo>
                    <a:pt x="116" y="65"/>
                  </a:moveTo>
                  <a:lnTo>
                    <a:pt x="104" y="46"/>
                  </a:lnTo>
                  <a:lnTo>
                    <a:pt x="90" y="52"/>
                  </a:lnTo>
                  <a:lnTo>
                    <a:pt x="93" y="68"/>
                  </a:lnTo>
                  <a:lnTo>
                    <a:pt x="116" y="65"/>
                  </a:lnTo>
                  <a:close/>
                  <a:moveTo>
                    <a:pt x="81" y="0"/>
                  </a:moveTo>
                  <a:lnTo>
                    <a:pt x="67" y="16"/>
                  </a:lnTo>
                  <a:lnTo>
                    <a:pt x="78" y="27"/>
                  </a:lnTo>
                  <a:lnTo>
                    <a:pt x="92" y="19"/>
                  </a:lnTo>
                  <a:lnTo>
                    <a:pt x="81" y="0"/>
                  </a:lnTo>
                  <a:close/>
                  <a:moveTo>
                    <a:pt x="0" y="82"/>
                  </a:moveTo>
                  <a:lnTo>
                    <a:pt x="48" y="76"/>
                  </a:lnTo>
                  <a:lnTo>
                    <a:pt x="45" y="60"/>
                  </a:lnTo>
                  <a:lnTo>
                    <a:pt x="34" y="49"/>
                  </a:lnTo>
                  <a:lnTo>
                    <a:pt x="0" y="82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9" name="Freeform 377"/>
            <p:cNvSpPr>
              <a:spLocks/>
            </p:cNvSpPr>
            <p:nvPr/>
          </p:nvSpPr>
          <p:spPr bwMode="auto">
            <a:xfrm>
              <a:off x="4389" y="1694"/>
              <a:ext cx="30" cy="45"/>
            </a:xfrm>
            <a:custGeom>
              <a:avLst/>
              <a:gdLst>
                <a:gd name="T0" fmla="*/ 14 w 30"/>
                <a:gd name="T1" fmla="*/ 0 h 45"/>
                <a:gd name="T2" fmla="*/ 0 w 30"/>
                <a:gd name="T3" fmla="*/ 45 h 45"/>
                <a:gd name="T4" fmla="*/ 30 w 30"/>
                <a:gd name="T5" fmla="*/ 43 h 45"/>
                <a:gd name="T6" fmla="*/ 14 w 30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45"/>
                <a:gd name="T14" fmla="*/ 30 w 30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45">
                  <a:moveTo>
                    <a:pt x="14" y="0"/>
                  </a:moveTo>
                  <a:lnTo>
                    <a:pt x="0" y="45"/>
                  </a:lnTo>
                  <a:lnTo>
                    <a:pt x="30" y="43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0" name="Freeform 383"/>
            <p:cNvSpPr>
              <a:spLocks/>
            </p:cNvSpPr>
            <p:nvPr/>
          </p:nvSpPr>
          <p:spPr bwMode="auto">
            <a:xfrm>
              <a:off x="4603" y="2183"/>
              <a:ext cx="46" cy="36"/>
            </a:xfrm>
            <a:custGeom>
              <a:avLst/>
              <a:gdLst>
                <a:gd name="T0" fmla="*/ 0 w 46"/>
                <a:gd name="T1" fmla="*/ 0 h 36"/>
                <a:gd name="T2" fmla="*/ 30 w 46"/>
                <a:gd name="T3" fmla="*/ 36 h 36"/>
                <a:gd name="T4" fmla="*/ 46 w 46"/>
                <a:gd name="T5" fmla="*/ 11 h 36"/>
                <a:gd name="T6" fmla="*/ 0 w 46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36"/>
                <a:gd name="T14" fmla="*/ 46 w 46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36">
                  <a:moveTo>
                    <a:pt x="0" y="0"/>
                  </a:moveTo>
                  <a:lnTo>
                    <a:pt x="30" y="36"/>
                  </a:lnTo>
                  <a:lnTo>
                    <a:pt x="46" y="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1" name="Freeform 391"/>
            <p:cNvSpPr>
              <a:spLocks/>
            </p:cNvSpPr>
            <p:nvPr/>
          </p:nvSpPr>
          <p:spPr bwMode="auto">
            <a:xfrm>
              <a:off x="5067" y="2583"/>
              <a:ext cx="39" cy="45"/>
            </a:xfrm>
            <a:custGeom>
              <a:avLst/>
              <a:gdLst>
                <a:gd name="T0" fmla="*/ 0 w 39"/>
                <a:gd name="T1" fmla="*/ 0 h 45"/>
                <a:gd name="T2" fmla="*/ 17 w 39"/>
                <a:gd name="T3" fmla="*/ 45 h 45"/>
                <a:gd name="T4" fmla="*/ 39 w 39"/>
                <a:gd name="T5" fmla="*/ 26 h 45"/>
                <a:gd name="T6" fmla="*/ 0 w 39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45"/>
                <a:gd name="T14" fmla="*/ 39 w 39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45">
                  <a:moveTo>
                    <a:pt x="0" y="0"/>
                  </a:moveTo>
                  <a:lnTo>
                    <a:pt x="17" y="45"/>
                  </a:lnTo>
                  <a:lnTo>
                    <a:pt x="39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2" name="Freeform 406"/>
            <p:cNvSpPr>
              <a:spLocks/>
            </p:cNvSpPr>
            <p:nvPr/>
          </p:nvSpPr>
          <p:spPr bwMode="auto">
            <a:xfrm>
              <a:off x="3803" y="1630"/>
              <a:ext cx="45" cy="33"/>
            </a:xfrm>
            <a:custGeom>
              <a:avLst/>
              <a:gdLst>
                <a:gd name="T0" fmla="*/ 0 w 45"/>
                <a:gd name="T1" fmla="*/ 33 h 33"/>
                <a:gd name="T2" fmla="*/ 45 w 45"/>
                <a:gd name="T3" fmla="*/ 25 h 33"/>
                <a:gd name="T4" fmla="*/ 33 w 45"/>
                <a:gd name="T5" fmla="*/ 0 h 33"/>
                <a:gd name="T6" fmla="*/ 0 w 45"/>
                <a:gd name="T7" fmla="*/ 33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33"/>
                <a:gd name="T14" fmla="*/ 45 w 45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33">
                  <a:moveTo>
                    <a:pt x="0" y="33"/>
                  </a:moveTo>
                  <a:lnTo>
                    <a:pt x="45" y="25"/>
                  </a:lnTo>
                  <a:lnTo>
                    <a:pt x="33" y="0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504"/>
          <p:cNvGrpSpPr>
            <a:grpSpLocks/>
          </p:cNvGrpSpPr>
          <p:nvPr/>
        </p:nvGrpSpPr>
        <p:grpSpPr bwMode="auto">
          <a:xfrm>
            <a:off x="4522389" y="2232334"/>
            <a:ext cx="2665413" cy="2898775"/>
            <a:chOff x="2694" y="1389"/>
            <a:chExt cx="1679" cy="1826"/>
          </a:xfrm>
          <a:solidFill>
            <a:schemeClr val="accent3"/>
          </a:solidFill>
        </p:grpSpPr>
        <p:sp>
          <p:nvSpPr>
            <p:cNvPr id="3127" name="Freeform 430"/>
            <p:cNvSpPr>
              <a:spLocks/>
            </p:cNvSpPr>
            <p:nvPr/>
          </p:nvSpPr>
          <p:spPr bwMode="auto">
            <a:xfrm>
              <a:off x="2694" y="2465"/>
              <a:ext cx="86" cy="736"/>
            </a:xfrm>
            <a:custGeom>
              <a:avLst/>
              <a:gdLst>
                <a:gd name="T0" fmla="*/ 0 w 86"/>
                <a:gd name="T1" fmla="*/ 735 h 736"/>
                <a:gd name="T2" fmla="*/ 32 w 86"/>
                <a:gd name="T3" fmla="*/ 736 h 736"/>
                <a:gd name="T4" fmla="*/ 86 w 86"/>
                <a:gd name="T5" fmla="*/ 3 h 736"/>
                <a:gd name="T6" fmla="*/ 54 w 86"/>
                <a:gd name="T7" fmla="*/ 0 h 736"/>
                <a:gd name="T8" fmla="*/ 0 w 86"/>
                <a:gd name="T9" fmla="*/ 735 h 7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736"/>
                <a:gd name="T17" fmla="*/ 86 w 86"/>
                <a:gd name="T18" fmla="*/ 736 h 7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736">
                  <a:moveTo>
                    <a:pt x="0" y="735"/>
                  </a:moveTo>
                  <a:lnTo>
                    <a:pt x="32" y="736"/>
                  </a:lnTo>
                  <a:lnTo>
                    <a:pt x="86" y="3"/>
                  </a:lnTo>
                  <a:lnTo>
                    <a:pt x="54" y="0"/>
                  </a:lnTo>
                  <a:lnTo>
                    <a:pt x="0" y="735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8" name="Freeform 427"/>
            <p:cNvSpPr>
              <a:spLocks/>
            </p:cNvSpPr>
            <p:nvPr/>
          </p:nvSpPr>
          <p:spPr bwMode="auto">
            <a:xfrm>
              <a:off x="2707" y="3056"/>
              <a:ext cx="766" cy="159"/>
            </a:xfrm>
            <a:custGeom>
              <a:avLst/>
              <a:gdLst>
                <a:gd name="T0" fmla="*/ 0 w 766"/>
                <a:gd name="T1" fmla="*/ 130 h 159"/>
                <a:gd name="T2" fmla="*/ 6 w 766"/>
                <a:gd name="T3" fmla="*/ 159 h 159"/>
                <a:gd name="T4" fmla="*/ 766 w 766"/>
                <a:gd name="T5" fmla="*/ 32 h 159"/>
                <a:gd name="T6" fmla="*/ 760 w 766"/>
                <a:gd name="T7" fmla="*/ 0 h 159"/>
                <a:gd name="T8" fmla="*/ 0 w 766"/>
                <a:gd name="T9" fmla="*/ 13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6"/>
                <a:gd name="T16" fmla="*/ 0 h 159"/>
                <a:gd name="T17" fmla="*/ 766 w 766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6" h="159">
                  <a:moveTo>
                    <a:pt x="0" y="130"/>
                  </a:moveTo>
                  <a:lnTo>
                    <a:pt x="6" y="159"/>
                  </a:lnTo>
                  <a:lnTo>
                    <a:pt x="766" y="32"/>
                  </a:lnTo>
                  <a:lnTo>
                    <a:pt x="760" y="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9" name="Freeform 429"/>
            <p:cNvSpPr>
              <a:spLocks/>
            </p:cNvSpPr>
            <p:nvPr/>
          </p:nvSpPr>
          <p:spPr bwMode="auto">
            <a:xfrm>
              <a:off x="2753" y="1928"/>
              <a:ext cx="596" cy="550"/>
            </a:xfrm>
            <a:custGeom>
              <a:avLst/>
              <a:gdLst>
                <a:gd name="T0" fmla="*/ 0 w 596"/>
                <a:gd name="T1" fmla="*/ 528 h 550"/>
                <a:gd name="T2" fmla="*/ 22 w 596"/>
                <a:gd name="T3" fmla="*/ 550 h 550"/>
                <a:gd name="T4" fmla="*/ 596 w 596"/>
                <a:gd name="T5" fmla="*/ 23 h 550"/>
                <a:gd name="T6" fmla="*/ 574 w 596"/>
                <a:gd name="T7" fmla="*/ 0 h 550"/>
                <a:gd name="T8" fmla="*/ 0 w 596"/>
                <a:gd name="T9" fmla="*/ 528 h 5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6"/>
                <a:gd name="T16" fmla="*/ 0 h 550"/>
                <a:gd name="T17" fmla="*/ 596 w 596"/>
                <a:gd name="T18" fmla="*/ 550 h 5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6" h="550">
                  <a:moveTo>
                    <a:pt x="0" y="528"/>
                  </a:moveTo>
                  <a:lnTo>
                    <a:pt x="22" y="550"/>
                  </a:lnTo>
                  <a:lnTo>
                    <a:pt x="596" y="23"/>
                  </a:lnTo>
                  <a:lnTo>
                    <a:pt x="574" y="0"/>
                  </a:lnTo>
                  <a:lnTo>
                    <a:pt x="0" y="528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0" name="Freeform 445"/>
            <p:cNvSpPr>
              <a:spLocks/>
            </p:cNvSpPr>
            <p:nvPr/>
          </p:nvSpPr>
          <p:spPr bwMode="auto">
            <a:xfrm>
              <a:off x="3330" y="1389"/>
              <a:ext cx="1043" cy="564"/>
            </a:xfrm>
            <a:custGeom>
              <a:avLst/>
              <a:gdLst>
                <a:gd name="T0" fmla="*/ 0 w 1043"/>
                <a:gd name="T1" fmla="*/ 537 h 564"/>
                <a:gd name="T2" fmla="*/ 14 w 1043"/>
                <a:gd name="T3" fmla="*/ 564 h 564"/>
                <a:gd name="T4" fmla="*/ 1043 w 1043"/>
                <a:gd name="T5" fmla="*/ 28 h 564"/>
                <a:gd name="T6" fmla="*/ 1029 w 1043"/>
                <a:gd name="T7" fmla="*/ 0 h 564"/>
                <a:gd name="T8" fmla="*/ 0 w 1043"/>
                <a:gd name="T9" fmla="*/ 537 h 5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3"/>
                <a:gd name="T16" fmla="*/ 0 h 564"/>
                <a:gd name="T17" fmla="*/ 1043 w 1043"/>
                <a:gd name="T18" fmla="*/ 564 h 5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3" h="564">
                  <a:moveTo>
                    <a:pt x="0" y="537"/>
                  </a:moveTo>
                  <a:lnTo>
                    <a:pt x="14" y="564"/>
                  </a:lnTo>
                  <a:lnTo>
                    <a:pt x="1043" y="28"/>
                  </a:lnTo>
                  <a:lnTo>
                    <a:pt x="1029" y="0"/>
                  </a:lnTo>
                  <a:lnTo>
                    <a:pt x="0" y="537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1" name="Freeform 416"/>
            <p:cNvSpPr>
              <a:spLocks noEditPoints="1"/>
            </p:cNvSpPr>
            <p:nvPr/>
          </p:nvSpPr>
          <p:spPr bwMode="auto">
            <a:xfrm>
              <a:off x="2698" y="2755"/>
              <a:ext cx="74" cy="114"/>
            </a:xfrm>
            <a:custGeom>
              <a:avLst/>
              <a:gdLst>
                <a:gd name="T0" fmla="*/ 55 w 74"/>
                <a:gd name="T1" fmla="*/ 57 h 114"/>
                <a:gd name="T2" fmla="*/ 26 w 74"/>
                <a:gd name="T3" fmla="*/ 44 h 114"/>
                <a:gd name="T4" fmla="*/ 9 w 74"/>
                <a:gd name="T5" fmla="*/ 87 h 114"/>
                <a:gd name="T6" fmla="*/ 37 w 74"/>
                <a:gd name="T7" fmla="*/ 100 h 114"/>
                <a:gd name="T8" fmla="*/ 55 w 74"/>
                <a:gd name="T9" fmla="*/ 57 h 114"/>
                <a:gd name="T10" fmla="*/ 25 w 74"/>
                <a:gd name="T11" fmla="*/ 77 h 114"/>
                <a:gd name="T12" fmla="*/ 22 w 74"/>
                <a:gd name="T13" fmla="*/ 109 h 114"/>
                <a:gd name="T14" fmla="*/ 52 w 74"/>
                <a:gd name="T15" fmla="*/ 112 h 114"/>
                <a:gd name="T16" fmla="*/ 53 w 74"/>
                <a:gd name="T17" fmla="*/ 81 h 114"/>
                <a:gd name="T18" fmla="*/ 25 w 74"/>
                <a:gd name="T19" fmla="*/ 77 h 114"/>
                <a:gd name="T20" fmla="*/ 37 w 74"/>
                <a:gd name="T21" fmla="*/ 100 h 114"/>
                <a:gd name="T22" fmla="*/ 67 w 74"/>
                <a:gd name="T23" fmla="*/ 92 h 114"/>
                <a:gd name="T24" fmla="*/ 56 w 74"/>
                <a:gd name="T25" fmla="*/ 48 h 114"/>
                <a:gd name="T26" fmla="*/ 26 w 74"/>
                <a:gd name="T27" fmla="*/ 54 h 114"/>
                <a:gd name="T28" fmla="*/ 37 w 74"/>
                <a:gd name="T29" fmla="*/ 100 h 114"/>
                <a:gd name="T30" fmla="*/ 45 w 74"/>
                <a:gd name="T31" fmla="*/ 0 h 114"/>
                <a:gd name="T32" fmla="*/ 26 w 74"/>
                <a:gd name="T33" fmla="*/ 44 h 114"/>
                <a:gd name="T34" fmla="*/ 41 w 74"/>
                <a:gd name="T35" fmla="*/ 51 h 114"/>
                <a:gd name="T36" fmla="*/ 56 w 74"/>
                <a:gd name="T37" fmla="*/ 48 h 114"/>
                <a:gd name="T38" fmla="*/ 45 w 74"/>
                <a:gd name="T39" fmla="*/ 0 h 114"/>
                <a:gd name="T40" fmla="*/ 0 w 74"/>
                <a:gd name="T41" fmla="*/ 107 h 114"/>
                <a:gd name="T42" fmla="*/ 22 w 74"/>
                <a:gd name="T43" fmla="*/ 109 h 114"/>
                <a:gd name="T44" fmla="*/ 23 w 74"/>
                <a:gd name="T45" fmla="*/ 93 h 114"/>
                <a:gd name="T46" fmla="*/ 9 w 74"/>
                <a:gd name="T47" fmla="*/ 87 h 114"/>
                <a:gd name="T48" fmla="*/ 0 w 74"/>
                <a:gd name="T49" fmla="*/ 107 h 114"/>
                <a:gd name="T50" fmla="*/ 74 w 74"/>
                <a:gd name="T51" fmla="*/ 114 h 114"/>
                <a:gd name="T52" fmla="*/ 67 w 74"/>
                <a:gd name="T53" fmla="*/ 92 h 114"/>
                <a:gd name="T54" fmla="*/ 52 w 74"/>
                <a:gd name="T55" fmla="*/ 96 h 114"/>
                <a:gd name="T56" fmla="*/ 52 w 74"/>
                <a:gd name="T57" fmla="*/ 112 h 114"/>
                <a:gd name="T58" fmla="*/ 74 w 74"/>
                <a:gd name="T59" fmla="*/ 114 h 114"/>
                <a:gd name="T60" fmla="*/ 45 w 74"/>
                <a:gd name="T61" fmla="*/ 0 h 114"/>
                <a:gd name="T62" fmla="*/ 26 w 74"/>
                <a:gd name="T63" fmla="*/ 44 h 114"/>
                <a:gd name="T64" fmla="*/ 41 w 74"/>
                <a:gd name="T65" fmla="*/ 51 h 114"/>
                <a:gd name="T66" fmla="*/ 56 w 74"/>
                <a:gd name="T67" fmla="*/ 48 h 114"/>
                <a:gd name="T68" fmla="*/ 45 w 74"/>
                <a:gd name="T69" fmla="*/ 0 h 1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114"/>
                <a:gd name="T107" fmla="*/ 74 w 74"/>
                <a:gd name="T108" fmla="*/ 114 h 11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114">
                  <a:moveTo>
                    <a:pt x="55" y="57"/>
                  </a:moveTo>
                  <a:lnTo>
                    <a:pt x="26" y="44"/>
                  </a:lnTo>
                  <a:lnTo>
                    <a:pt x="9" y="87"/>
                  </a:lnTo>
                  <a:lnTo>
                    <a:pt x="37" y="100"/>
                  </a:lnTo>
                  <a:lnTo>
                    <a:pt x="55" y="57"/>
                  </a:lnTo>
                  <a:close/>
                  <a:moveTo>
                    <a:pt x="25" y="77"/>
                  </a:moveTo>
                  <a:lnTo>
                    <a:pt x="22" y="109"/>
                  </a:lnTo>
                  <a:lnTo>
                    <a:pt x="52" y="112"/>
                  </a:lnTo>
                  <a:lnTo>
                    <a:pt x="53" y="81"/>
                  </a:lnTo>
                  <a:lnTo>
                    <a:pt x="25" y="77"/>
                  </a:lnTo>
                  <a:close/>
                  <a:moveTo>
                    <a:pt x="37" y="100"/>
                  </a:moveTo>
                  <a:lnTo>
                    <a:pt x="67" y="92"/>
                  </a:lnTo>
                  <a:lnTo>
                    <a:pt x="56" y="48"/>
                  </a:lnTo>
                  <a:lnTo>
                    <a:pt x="26" y="54"/>
                  </a:lnTo>
                  <a:lnTo>
                    <a:pt x="37" y="100"/>
                  </a:lnTo>
                  <a:close/>
                  <a:moveTo>
                    <a:pt x="45" y="0"/>
                  </a:moveTo>
                  <a:lnTo>
                    <a:pt x="26" y="44"/>
                  </a:lnTo>
                  <a:lnTo>
                    <a:pt x="41" y="51"/>
                  </a:lnTo>
                  <a:lnTo>
                    <a:pt x="56" y="48"/>
                  </a:lnTo>
                  <a:lnTo>
                    <a:pt x="45" y="0"/>
                  </a:lnTo>
                  <a:close/>
                  <a:moveTo>
                    <a:pt x="0" y="107"/>
                  </a:moveTo>
                  <a:lnTo>
                    <a:pt x="22" y="109"/>
                  </a:lnTo>
                  <a:lnTo>
                    <a:pt x="23" y="93"/>
                  </a:lnTo>
                  <a:lnTo>
                    <a:pt x="9" y="87"/>
                  </a:lnTo>
                  <a:lnTo>
                    <a:pt x="0" y="107"/>
                  </a:lnTo>
                  <a:close/>
                  <a:moveTo>
                    <a:pt x="74" y="114"/>
                  </a:moveTo>
                  <a:lnTo>
                    <a:pt x="67" y="92"/>
                  </a:lnTo>
                  <a:lnTo>
                    <a:pt x="52" y="96"/>
                  </a:lnTo>
                  <a:lnTo>
                    <a:pt x="52" y="112"/>
                  </a:lnTo>
                  <a:lnTo>
                    <a:pt x="74" y="114"/>
                  </a:lnTo>
                  <a:close/>
                  <a:moveTo>
                    <a:pt x="45" y="0"/>
                  </a:moveTo>
                  <a:lnTo>
                    <a:pt x="26" y="44"/>
                  </a:lnTo>
                  <a:lnTo>
                    <a:pt x="41" y="51"/>
                  </a:lnTo>
                  <a:lnTo>
                    <a:pt x="56" y="48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2" name="Freeform 410"/>
            <p:cNvSpPr>
              <a:spLocks noEditPoints="1"/>
            </p:cNvSpPr>
            <p:nvPr/>
          </p:nvSpPr>
          <p:spPr bwMode="auto">
            <a:xfrm>
              <a:off x="3806" y="1636"/>
              <a:ext cx="115" cy="84"/>
            </a:xfrm>
            <a:custGeom>
              <a:avLst/>
              <a:gdLst>
                <a:gd name="T0" fmla="*/ 72 w 115"/>
                <a:gd name="T1" fmla="*/ 38 h 84"/>
                <a:gd name="T2" fmla="*/ 68 w 115"/>
                <a:gd name="T3" fmla="*/ 8 h 84"/>
                <a:gd name="T4" fmla="*/ 22 w 115"/>
                <a:gd name="T5" fmla="*/ 14 h 84"/>
                <a:gd name="T6" fmla="*/ 27 w 115"/>
                <a:gd name="T7" fmla="*/ 46 h 84"/>
                <a:gd name="T8" fmla="*/ 72 w 115"/>
                <a:gd name="T9" fmla="*/ 38 h 84"/>
                <a:gd name="T10" fmla="*/ 39 w 115"/>
                <a:gd name="T11" fmla="*/ 22 h 84"/>
                <a:gd name="T12" fmla="*/ 11 w 115"/>
                <a:gd name="T13" fmla="*/ 38 h 84"/>
                <a:gd name="T14" fmla="*/ 23 w 115"/>
                <a:gd name="T15" fmla="*/ 63 h 84"/>
                <a:gd name="T16" fmla="*/ 52 w 115"/>
                <a:gd name="T17" fmla="*/ 49 h 84"/>
                <a:gd name="T18" fmla="*/ 39 w 115"/>
                <a:gd name="T19" fmla="*/ 22 h 84"/>
                <a:gd name="T20" fmla="*/ 27 w 115"/>
                <a:gd name="T21" fmla="*/ 46 h 84"/>
                <a:gd name="T22" fmla="*/ 49 w 115"/>
                <a:gd name="T23" fmla="*/ 68 h 84"/>
                <a:gd name="T24" fmla="*/ 82 w 115"/>
                <a:gd name="T25" fmla="*/ 33 h 84"/>
                <a:gd name="T26" fmla="*/ 60 w 115"/>
                <a:gd name="T27" fmla="*/ 11 h 84"/>
                <a:gd name="T28" fmla="*/ 27 w 115"/>
                <a:gd name="T29" fmla="*/ 46 h 84"/>
                <a:gd name="T30" fmla="*/ 115 w 115"/>
                <a:gd name="T31" fmla="*/ 0 h 84"/>
                <a:gd name="T32" fmla="*/ 68 w 115"/>
                <a:gd name="T33" fmla="*/ 8 h 84"/>
                <a:gd name="T34" fmla="*/ 71 w 115"/>
                <a:gd name="T35" fmla="*/ 22 h 84"/>
                <a:gd name="T36" fmla="*/ 82 w 115"/>
                <a:gd name="T37" fmla="*/ 33 h 84"/>
                <a:gd name="T38" fmla="*/ 115 w 115"/>
                <a:gd name="T39" fmla="*/ 0 h 84"/>
                <a:gd name="T40" fmla="*/ 0 w 115"/>
                <a:gd name="T41" fmla="*/ 17 h 84"/>
                <a:gd name="T42" fmla="*/ 11 w 115"/>
                <a:gd name="T43" fmla="*/ 38 h 84"/>
                <a:gd name="T44" fmla="*/ 25 w 115"/>
                <a:gd name="T45" fmla="*/ 30 h 84"/>
                <a:gd name="T46" fmla="*/ 22 w 115"/>
                <a:gd name="T47" fmla="*/ 14 h 84"/>
                <a:gd name="T48" fmla="*/ 0 w 115"/>
                <a:gd name="T49" fmla="*/ 17 h 84"/>
                <a:gd name="T50" fmla="*/ 34 w 115"/>
                <a:gd name="T51" fmla="*/ 84 h 84"/>
                <a:gd name="T52" fmla="*/ 49 w 115"/>
                <a:gd name="T53" fmla="*/ 68 h 84"/>
                <a:gd name="T54" fmla="*/ 38 w 115"/>
                <a:gd name="T55" fmla="*/ 57 h 84"/>
                <a:gd name="T56" fmla="*/ 23 w 115"/>
                <a:gd name="T57" fmla="*/ 63 h 84"/>
                <a:gd name="T58" fmla="*/ 34 w 115"/>
                <a:gd name="T59" fmla="*/ 84 h 84"/>
                <a:gd name="T60" fmla="*/ 115 w 115"/>
                <a:gd name="T61" fmla="*/ 0 h 84"/>
                <a:gd name="T62" fmla="*/ 68 w 115"/>
                <a:gd name="T63" fmla="*/ 8 h 84"/>
                <a:gd name="T64" fmla="*/ 71 w 115"/>
                <a:gd name="T65" fmla="*/ 22 h 84"/>
                <a:gd name="T66" fmla="*/ 82 w 115"/>
                <a:gd name="T67" fmla="*/ 33 h 84"/>
                <a:gd name="T68" fmla="*/ 115 w 115"/>
                <a:gd name="T69" fmla="*/ 0 h 8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5"/>
                <a:gd name="T106" fmla="*/ 0 h 84"/>
                <a:gd name="T107" fmla="*/ 115 w 115"/>
                <a:gd name="T108" fmla="*/ 84 h 8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5" h="84">
                  <a:moveTo>
                    <a:pt x="72" y="38"/>
                  </a:moveTo>
                  <a:lnTo>
                    <a:pt x="68" y="8"/>
                  </a:lnTo>
                  <a:lnTo>
                    <a:pt x="22" y="14"/>
                  </a:lnTo>
                  <a:lnTo>
                    <a:pt x="27" y="46"/>
                  </a:lnTo>
                  <a:lnTo>
                    <a:pt x="72" y="38"/>
                  </a:lnTo>
                  <a:close/>
                  <a:moveTo>
                    <a:pt x="39" y="22"/>
                  </a:moveTo>
                  <a:lnTo>
                    <a:pt x="11" y="38"/>
                  </a:lnTo>
                  <a:lnTo>
                    <a:pt x="23" y="63"/>
                  </a:lnTo>
                  <a:lnTo>
                    <a:pt x="52" y="49"/>
                  </a:lnTo>
                  <a:lnTo>
                    <a:pt x="39" y="22"/>
                  </a:lnTo>
                  <a:close/>
                  <a:moveTo>
                    <a:pt x="27" y="46"/>
                  </a:moveTo>
                  <a:lnTo>
                    <a:pt x="49" y="68"/>
                  </a:lnTo>
                  <a:lnTo>
                    <a:pt x="82" y="33"/>
                  </a:lnTo>
                  <a:lnTo>
                    <a:pt x="60" y="11"/>
                  </a:lnTo>
                  <a:lnTo>
                    <a:pt x="27" y="46"/>
                  </a:lnTo>
                  <a:close/>
                  <a:moveTo>
                    <a:pt x="115" y="0"/>
                  </a:moveTo>
                  <a:lnTo>
                    <a:pt x="68" y="8"/>
                  </a:lnTo>
                  <a:lnTo>
                    <a:pt x="71" y="22"/>
                  </a:lnTo>
                  <a:lnTo>
                    <a:pt x="82" y="33"/>
                  </a:lnTo>
                  <a:lnTo>
                    <a:pt x="115" y="0"/>
                  </a:lnTo>
                  <a:close/>
                  <a:moveTo>
                    <a:pt x="0" y="17"/>
                  </a:moveTo>
                  <a:lnTo>
                    <a:pt x="11" y="38"/>
                  </a:lnTo>
                  <a:lnTo>
                    <a:pt x="25" y="30"/>
                  </a:lnTo>
                  <a:lnTo>
                    <a:pt x="22" y="14"/>
                  </a:lnTo>
                  <a:lnTo>
                    <a:pt x="0" y="17"/>
                  </a:lnTo>
                  <a:close/>
                  <a:moveTo>
                    <a:pt x="34" y="84"/>
                  </a:moveTo>
                  <a:lnTo>
                    <a:pt x="49" y="68"/>
                  </a:lnTo>
                  <a:lnTo>
                    <a:pt x="38" y="57"/>
                  </a:lnTo>
                  <a:lnTo>
                    <a:pt x="23" y="63"/>
                  </a:lnTo>
                  <a:lnTo>
                    <a:pt x="34" y="84"/>
                  </a:lnTo>
                  <a:close/>
                  <a:moveTo>
                    <a:pt x="115" y="0"/>
                  </a:moveTo>
                  <a:lnTo>
                    <a:pt x="68" y="8"/>
                  </a:lnTo>
                  <a:lnTo>
                    <a:pt x="71" y="22"/>
                  </a:lnTo>
                  <a:lnTo>
                    <a:pt x="82" y="3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3" name="Freeform 413"/>
            <p:cNvSpPr>
              <a:spLocks noEditPoints="1"/>
            </p:cNvSpPr>
            <p:nvPr/>
          </p:nvSpPr>
          <p:spPr bwMode="auto">
            <a:xfrm>
              <a:off x="3011" y="3096"/>
              <a:ext cx="114" cy="72"/>
            </a:xfrm>
            <a:custGeom>
              <a:avLst/>
              <a:gdLst>
                <a:gd name="T0" fmla="*/ 52 w 114"/>
                <a:gd name="T1" fmla="*/ 30 h 72"/>
                <a:gd name="T2" fmla="*/ 48 w 114"/>
                <a:gd name="T3" fmla="*/ 61 h 72"/>
                <a:gd name="T4" fmla="*/ 93 w 114"/>
                <a:gd name="T5" fmla="*/ 67 h 72"/>
                <a:gd name="T6" fmla="*/ 98 w 114"/>
                <a:gd name="T7" fmla="*/ 38 h 72"/>
                <a:gd name="T8" fmla="*/ 52 w 114"/>
                <a:gd name="T9" fmla="*/ 30 h 72"/>
                <a:gd name="T10" fmla="*/ 79 w 114"/>
                <a:gd name="T11" fmla="*/ 55 h 72"/>
                <a:gd name="T12" fmla="*/ 111 w 114"/>
                <a:gd name="T13" fmla="*/ 50 h 72"/>
                <a:gd name="T14" fmla="*/ 106 w 114"/>
                <a:gd name="T15" fmla="*/ 20 h 72"/>
                <a:gd name="T16" fmla="*/ 74 w 114"/>
                <a:gd name="T17" fmla="*/ 26 h 72"/>
                <a:gd name="T18" fmla="*/ 79 w 114"/>
                <a:gd name="T19" fmla="*/ 55 h 72"/>
                <a:gd name="T20" fmla="*/ 98 w 114"/>
                <a:gd name="T21" fmla="*/ 38 h 72"/>
                <a:gd name="T22" fmla="*/ 82 w 114"/>
                <a:gd name="T23" fmla="*/ 9 h 72"/>
                <a:gd name="T24" fmla="*/ 41 w 114"/>
                <a:gd name="T25" fmla="*/ 31 h 72"/>
                <a:gd name="T26" fmla="*/ 57 w 114"/>
                <a:gd name="T27" fmla="*/ 60 h 72"/>
                <a:gd name="T28" fmla="*/ 98 w 114"/>
                <a:gd name="T29" fmla="*/ 38 h 72"/>
                <a:gd name="T30" fmla="*/ 0 w 114"/>
                <a:gd name="T31" fmla="*/ 53 h 72"/>
                <a:gd name="T32" fmla="*/ 48 w 114"/>
                <a:gd name="T33" fmla="*/ 61 h 72"/>
                <a:gd name="T34" fmla="*/ 49 w 114"/>
                <a:gd name="T35" fmla="*/ 45 h 72"/>
                <a:gd name="T36" fmla="*/ 41 w 114"/>
                <a:gd name="T37" fmla="*/ 31 h 72"/>
                <a:gd name="T38" fmla="*/ 0 w 114"/>
                <a:gd name="T39" fmla="*/ 53 h 72"/>
                <a:gd name="T40" fmla="*/ 114 w 114"/>
                <a:gd name="T41" fmla="*/ 72 h 72"/>
                <a:gd name="T42" fmla="*/ 111 w 114"/>
                <a:gd name="T43" fmla="*/ 50 h 72"/>
                <a:gd name="T44" fmla="*/ 95 w 114"/>
                <a:gd name="T45" fmla="*/ 52 h 72"/>
                <a:gd name="T46" fmla="*/ 93 w 114"/>
                <a:gd name="T47" fmla="*/ 67 h 72"/>
                <a:gd name="T48" fmla="*/ 114 w 114"/>
                <a:gd name="T49" fmla="*/ 72 h 72"/>
                <a:gd name="T50" fmla="*/ 103 w 114"/>
                <a:gd name="T51" fmla="*/ 0 h 72"/>
                <a:gd name="T52" fmla="*/ 82 w 114"/>
                <a:gd name="T53" fmla="*/ 9 h 72"/>
                <a:gd name="T54" fmla="*/ 90 w 114"/>
                <a:gd name="T55" fmla="*/ 23 h 72"/>
                <a:gd name="T56" fmla="*/ 106 w 114"/>
                <a:gd name="T57" fmla="*/ 20 h 72"/>
                <a:gd name="T58" fmla="*/ 103 w 114"/>
                <a:gd name="T59" fmla="*/ 0 h 72"/>
                <a:gd name="T60" fmla="*/ 0 w 114"/>
                <a:gd name="T61" fmla="*/ 53 h 72"/>
                <a:gd name="T62" fmla="*/ 48 w 114"/>
                <a:gd name="T63" fmla="*/ 61 h 72"/>
                <a:gd name="T64" fmla="*/ 49 w 114"/>
                <a:gd name="T65" fmla="*/ 45 h 72"/>
                <a:gd name="T66" fmla="*/ 41 w 114"/>
                <a:gd name="T67" fmla="*/ 31 h 72"/>
                <a:gd name="T68" fmla="*/ 0 w 114"/>
                <a:gd name="T69" fmla="*/ 53 h 7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4"/>
                <a:gd name="T106" fmla="*/ 0 h 72"/>
                <a:gd name="T107" fmla="*/ 114 w 114"/>
                <a:gd name="T108" fmla="*/ 72 h 7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" h="72">
                  <a:moveTo>
                    <a:pt x="52" y="30"/>
                  </a:moveTo>
                  <a:lnTo>
                    <a:pt x="48" y="61"/>
                  </a:lnTo>
                  <a:lnTo>
                    <a:pt x="93" y="67"/>
                  </a:lnTo>
                  <a:lnTo>
                    <a:pt x="98" y="38"/>
                  </a:lnTo>
                  <a:lnTo>
                    <a:pt x="52" y="30"/>
                  </a:lnTo>
                  <a:close/>
                  <a:moveTo>
                    <a:pt x="79" y="55"/>
                  </a:moveTo>
                  <a:lnTo>
                    <a:pt x="111" y="50"/>
                  </a:lnTo>
                  <a:lnTo>
                    <a:pt x="106" y="20"/>
                  </a:lnTo>
                  <a:lnTo>
                    <a:pt x="74" y="26"/>
                  </a:lnTo>
                  <a:lnTo>
                    <a:pt x="79" y="55"/>
                  </a:lnTo>
                  <a:close/>
                  <a:moveTo>
                    <a:pt x="98" y="38"/>
                  </a:moveTo>
                  <a:lnTo>
                    <a:pt x="82" y="9"/>
                  </a:lnTo>
                  <a:lnTo>
                    <a:pt x="41" y="31"/>
                  </a:lnTo>
                  <a:lnTo>
                    <a:pt x="57" y="60"/>
                  </a:lnTo>
                  <a:lnTo>
                    <a:pt x="98" y="38"/>
                  </a:lnTo>
                  <a:close/>
                  <a:moveTo>
                    <a:pt x="0" y="53"/>
                  </a:moveTo>
                  <a:lnTo>
                    <a:pt x="48" y="61"/>
                  </a:lnTo>
                  <a:lnTo>
                    <a:pt x="49" y="45"/>
                  </a:lnTo>
                  <a:lnTo>
                    <a:pt x="41" y="31"/>
                  </a:lnTo>
                  <a:lnTo>
                    <a:pt x="0" y="53"/>
                  </a:lnTo>
                  <a:close/>
                  <a:moveTo>
                    <a:pt x="114" y="72"/>
                  </a:moveTo>
                  <a:lnTo>
                    <a:pt x="111" y="50"/>
                  </a:lnTo>
                  <a:lnTo>
                    <a:pt x="95" y="52"/>
                  </a:lnTo>
                  <a:lnTo>
                    <a:pt x="93" y="67"/>
                  </a:lnTo>
                  <a:lnTo>
                    <a:pt x="114" y="72"/>
                  </a:lnTo>
                  <a:close/>
                  <a:moveTo>
                    <a:pt x="103" y="0"/>
                  </a:moveTo>
                  <a:lnTo>
                    <a:pt x="82" y="9"/>
                  </a:lnTo>
                  <a:lnTo>
                    <a:pt x="90" y="23"/>
                  </a:lnTo>
                  <a:lnTo>
                    <a:pt x="106" y="20"/>
                  </a:lnTo>
                  <a:lnTo>
                    <a:pt x="103" y="0"/>
                  </a:lnTo>
                  <a:close/>
                  <a:moveTo>
                    <a:pt x="0" y="53"/>
                  </a:moveTo>
                  <a:lnTo>
                    <a:pt x="48" y="61"/>
                  </a:lnTo>
                  <a:lnTo>
                    <a:pt x="49" y="45"/>
                  </a:lnTo>
                  <a:lnTo>
                    <a:pt x="41" y="31"/>
                  </a:lnTo>
                  <a:lnTo>
                    <a:pt x="0" y="53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4" name="Freeform 419"/>
            <p:cNvSpPr>
              <a:spLocks noEditPoints="1"/>
            </p:cNvSpPr>
            <p:nvPr/>
          </p:nvSpPr>
          <p:spPr bwMode="auto">
            <a:xfrm>
              <a:off x="3011" y="2142"/>
              <a:ext cx="106" cy="101"/>
            </a:xfrm>
            <a:custGeom>
              <a:avLst/>
              <a:gdLst>
                <a:gd name="T0" fmla="*/ 76 w 106"/>
                <a:gd name="T1" fmla="*/ 49 h 101"/>
                <a:gd name="T2" fmla="*/ 63 w 106"/>
                <a:gd name="T3" fmla="*/ 19 h 101"/>
                <a:gd name="T4" fmla="*/ 21 w 106"/>
                <a:gd name="T5" fmla="*/ 38 h 101"/>
                <a:gd name="T6" fmla="*/ 33 w 106"/>
                <a:gd name="T7" fmla="*/ 68 h 101"/>
                <a:gd name="T8" fmla="*/ 76 w 106"/>
                <a:gd name="T9" fmla="*/ 49 h 101"/>
                <a:gd name="T10" fmla="*/ 38 w 106"/>
                <a:gd name="T11" fmla="*/ 43 h 101"/>
                <a:gd name="T12" fmla="*/ 16 w 106"/>
                <a:gd name="T13" fmla="*/ 63 h 101"/>
                <a:gd name="T14" fmla="*/ 35 w 106"/>
                <a:gd name="T15" fmla="*/ 85 h 101"/>
                <a:gd name="T16" fmla="*/ 59 w 106"/>
                <a:gd name="T17" fmla="*/ 63 h 101"/>
                <a:gd name="T18" fmla="*/ 38 w 106"/>
                <a:gd name="T19" fmla="*/ 43 h 101"/>
                <a:gd name="T20" fmla="*/ 33 w 106"/>
                <a:gd name="T21" fmla="*/ 66 h 101"/>
                <a:gd name="T22" fmla="*/ 60 w 106"/>
                <a:gd name="T23" fmla="*/ 82 h 101"/>
                <a:gd name="T24" fmla="*/ 84 w 106"/>
                <a:gd name="T25" fmla="*/ 41 h 101"/>
                <a:gd name="T26" fmla="*/ 55 w 106"/>
                <a:gd name="T27" fmla="*/ 27 h 101"/>
                <a:gd name="T28" fmla="*/ 33 w 106"/>
                <a:gd name="T29" fmla="*/ 66 h 101"/>
                <a:gd name="T30" fmla="*/ 106 w 106"/>
                <a:gd name="T31" fmla="*/ 0 h 101"/>
                <a:gd name="T32" fmla="*/ 63 w 106"/>
                <a:gd name="T33" fmla="*/ 19 h 101"/>
                <a:gd name="T34" fmla="*/ 70 w 106"/>
                <a:gd name="T35" fmla="*/ 33 h 101"/>
                <a:gd name="T36" fmla="*/ 84 w 106"/>
                <a:gd name="T37" fmla="*/ 41 h 101"/>
                <a:gd name="T38" fmla="*/ 106 w 106"/>
                <a:gd name="T39" fmla="*/ 0 h 101"/>
                <a:gd name="T40" fmla="*/ 0 w 106"/>
                <a:gd name="T41" fmla="*/ 47 h 101"/>
                <a:gd name="T42" fmla="*/ 16 w 106"/>
                <a:gd name="T43" fmla="*/ 63 h 101"/>
                <a:gd name="T44" fmla="*/ 27 w 106"/>
                <a:gd name="T45" fmla="*/ 52 h 101"/>
                <a:gd name="T46" fmla="*/ 21 w 106"/>
                <a:gd name="T47" fmla="*/ 38 h 101"/>
                <a:gd name="T48" fmla="*/ 0 w 106"/>
                <a:gd name="T49" fmla="*/ 47 h 101"/>
                <a:gd name="T50" fmla="*/ 51 w 106"/>
                <a:gd name="T51" fmla="*/ 101 h 101"/>
                <a:gd name="T52" fmla="*/ 60 w 106"/>
                <a:gd name="T53" fmla="*/ 82 h 101"/>
                <a:gd name="T54" fmla="*/ 48 w 106"/>
                <a:gd name="T55" fmla="*/ 74 h 101"/>
                <a:gd name="T56" fmla="*/ 35 w 106"/>
                <a:gd name="T57" fmla="*/ 85 h 101"/>
                <a:gd name="T58" fmla="*/ 51 w 106"/>
                <a:gd name="T59" fmla="*/ 101 h 101"/>
                <a:gd name="T60" fmla="*/ 106 w 106"/>
                <a:gd name="T61" fmla="*/ 0 h 101"/>
                <a:gd name="T62" fmla="*/ 63 w 106"/>
                <a:gd name="T63" fmla="*/ 19 h 101"/>
                <a:gd name="T64" fmla="*/ 70 w 106"/>
                <a:gd name="T65" fmla="*/ 33 h 101"/>
                <a:gd name="T66" fmla="*/ 84 w 106"/>
                <a:gd name="T67" fmla="*/ 41 h 101"/>
                <a:gd name="T68" fmla="*/ 106 w 106"/>
                <a:gd name="T69" fmla="*/ 0 h 10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6"/>
                <a:gd name="T106" fmla="*/ 0 h 101"/>
                <a:gd name="T107" fmla="*/ 106 w 106"/>
                <a:gd name="T108" fmla="*/ 101 h 10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6" h="101">
                  <a:moveTo>
                    <a:pt x="76" y="49"/>
                  </a:moveTo>
                  <a:lnTo>
                    <a:pt x="63" y="19"/>
                  </a:lnTo>
                  <a:lnTo>
                    <a:pt x="21" y="38"/>
                  </a:lnTo>
                  <a:lnTo>
                    <a:pt x="33" y="68"/>
                  </a:lnTo>
                  <a:lnTo>
                    <a:pt x="76" y="49"/>
                  </a:lnTo>
                  <a:close/>
                  <a:moveTo>
                    <a:pt x="38" y="43"/>
                  </a:moveTo>
                  <a:lnTo>
                    <a:pt x="16" y="63"/>
                  </a:lnTo>
                  <a:lnTo>
                    <a:pt x="35" y="85"/>
                  </a:lnTo>
                  <a:lnTo>
                    <a:pt x="59" y="63"/>
                  </a:lnTo>
                  <a:lnTo>
                    <a:pt x="38" y="43"/>
                  </a:lnTo>
                  <a:close/>
                  <a:moveTo>
                    <a:pt x="33" y="66"/>
                  </a:moveTo>
                  <a:lnTo>
                    <a:pt x="60" y="82"/>
                  </a:lnTo>
                  <a:lnTo>
                    <a:pt x="84" y="41"/>
                  </a:lnTo>
                  <a:lnTo>
                    <a:pt x="55" y="27"/>
                  </a:lnTo>
                  <a:lnTo>
                    <a:pt x="33" y="66"/>
                  </a:lnTo>
                  <a:close/>
                  <a:moveTo>
                    <a:pt x="106" y="0"/>
                  </a:moveTo>
                  <a:lnTo>
                    <a:pt x="63" y="19"/>
                  </a:lnTo>
                  <a:lnTo>
                    <a:pt x="70" y="33"/>
                  </a:lnTo>
                  <a:lnTo>
                    <a:pt x="84" y="41"/>
                  </a:lnTo>
                  <a:lnTo>
                    <a:pt x="106" y="0"/>
                  </a:lnTo>
                  <a:close/>
                  <a:moveTo>
                    <a:pt x="0" y="47"/>
                  </a:moveTo>
                  <a:lnTo>
                    <a:pt x="16" y="63"/>
                  </a:lnTo>
                  <a:lnTo>
                    <a:pt x="27" y="52"/>
                  </a:lnTo>
                  <a:lnTo>
                    <a:pt x="21" y="38"/>
                  </a:lnTo>
                  <a:lnTo>
                    <a:pt x="0" y="47"/>
                  </a:lnTo>
                  <a:close/>
                  <a:moveTo>
                    <a:pt x="51" y="101"/>
                  </a:moveTo>
                  <a:lnTo>
                    <a:pt x="60" y="82"/>
                  </a:lnTo>
                  <a:lnTo>
                    <a:pt x="48" y="74"/>
                  </a:lnTo>
                  <a:lnTo>
                    <a:pt x="35" y="85"/>
                  </a:lnTo>
                  <a:lnTo>
                    <a:pt x="51" y="101"/>
                  </a:lnTo>
                  <a:close/>
                  <a:moveTo>
                    <a:pt x="106" y="0"/>
                  </a:moveTo>
                  <a:lnTo>
                    <a:pt x="63" y="19"/>
                  </a:lnTo>
                  <a:lnTo>
                    <a:pt x="70" y="33"/>
                  </a:lnTo>
                  <a:lnTo>
                    <a:pt x="84" y="41"/>
                  </a:lnTo>
                  <a:lnTo>
                    <a:pt x="106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5" name="Freeform 415"/>
            <p:cNvSpPr>
              <a:spLocks/>
            </p:cNvSpPr>
            <p:nvPr/>
          </p:nvSpPr>
          <p:spPr bwMode="auto">
            <a:xfrm>
              <a:off x="2721" y="2806"/>
              <a:ext cx="29" cy="45"/>
            </a:xfrm>
            <a:custGeom>
              <a:avLst/>
              <a:gdLst>
                <a:gd name="T0" fmla="*/ 18 w 29"/>
                <a:gd name="T1" fmla="*/ 0 h 45"/>
                <a:gd name="T2" fmla="*/ 0 w 29"/>
                <a:gd name="T3" fmla="*/ 42 h 45"/>
                <a:gd name="T4" fmla="*/ 29 w 29"/>
                <a:gd name="T5" fmla="*/ 45 h 45"/>
                <a:gd name="T6" fmla="*/ 18 w 29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45"/>
                <a:gd name="T14" fmla="*/ 29 w 29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45">
                  <a:moveTo>
                    <a:pt x="18" y="0"/>
                  </a:moveTo>
                  <a:lnTo>
                    <a:pt x="0" y="42"/>
                  </a:lnTo>
                  <a:lnTo>
                    <a:pt x="29" y="45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6" name="Freeform 409"/>
            <p:cNvSpPr>
              <a:spLocks/>
            </p:cNvSpPr>
            <p:nvPr/>
          </p:nvSpPr>
          <p:spPr bwMode="auto">
            <a:xfrm>
              <a:off x="3831" y="1658"/>
              <a:ext cx="46" cy="35"/>
            </a:xfrm>
            <a:custGeom>
              <a:avLst/>
              <a:gdLst>
                <a:gd name="T0" fmla="*/ 46 w 46"/>
                <a:gd name="T1" fmla="*/ 0 h 35"/>
                <a:gd name="T2" fmla="*/ 0 w 46"/>
                <a:gd name="T3" fmla="*/ 8 h 35"/>
                <a:gd name="T4" fmla="*/ 13 w 46"/>
                <a:gd name="T5" fmla="*/ 35 h 35"/>
                <a:gd name="T6" fmla="*/ 46 w 46"/>
                <a:gd name="T7" fmla="*/ 0 h 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35"/>
                <a:gd name="T14" fmla="*/ 46 w 46"/>
                <a:gd name="T15" fmla="*/ 35 h 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35">
                  <a:moveTo>
                    <a:pt x="46" y="0"/>
                  </a:moveTo>
                  <a:lnTo>
                    <a:pt x="0" y="8"/>
                  </a:lnTo>
                  <a:lnTo>
                    <a:pt x="13" y="35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7" name="Freeform 412"/>
            <p:cNvSpPr>
              <a:spLocks/>
            </p:cNvSpPr>
            <p:nvPr/>
          </p:nvSpPr>
          <p:spPr bwMode="auto">
            <a:xfrm>
              <a:off x="3060" y="3119"/>
              <a:ext cx="46" cy="29"/>
            </a:xfrm>
            <a:custGeom>
              <a:avLst/>
              <a:gdLst>
                <a:gd name="T0" fmla="*/ 0 w 46"/>
                <a:gd name="T1" fmla="*/ 22 h 29"/>
                <a:gd name="T2" fmla="*/ 46 w 46"/>
                <a:gd name="T3" fmla="*/ 29 h 29"/>
                <a:gd name="T4" fmla="*/ 41 w 46"/>
                <a:gd name="T5" fmla="*/ 0 h 29"/>
                <a:gd name="T6" fmla="*/ 0 w 46"/>
                <a:gd name="T7" fmla="*/ 22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29"/>
                <a:gd name="T14" fmla="*/ 46 w 46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29">
                  <a:moveTo>
                    <a:pt x="0" y="22"/>
                  </a:moveTo>
                  <a:lnTo>
                    <a:pt x="46" y="29"/>
                  </a:lnTo>
                  <a:lnTo>
                    <a:pt x="41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8" name="Freeform 418"/>
            <p:cNvSpPr>
              <a:spLocks/>
            </p:cNvSpPr>
            <p:nvPr/>
          </p:nvSpPr>
          <p:spPr bwMode="auto">
            <a:xfrm>
              <a:off x="3038" y="2175"/>
              <a:ext cx="43" cy="41"/>
            </a:xfrm>
            <a:custGeom>
              <a:avLst/>
              <a:gdLst>
                <a:gd name="T0" fmla="*/ 43 w 43"/>
                <a:gd name="T1" fmla="*/ 0 h 41"/>
                <a:gd name="T2" fmla="*/ 0 w 43"/>
                <a:gd name="T3" fmla="*/ 19 h 41"/>
                <a:gd name="T4" fmla="*/ 21 w 43"/>
                <a:gd name="T5" fmla="*/ 41 h 41"/>
                <a:gd name="T6" fmla="*/ 43 w 43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1"/>
                <a:gd name="T14" fmla="*/ 43 w 43"/>
                <a:gd name="T15" fmla="*/ 41 h 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1">
                  <a:moveTo>
                    <a:pt x="43" y="0"/>
                  </a:moveTo>
                  <a:lnTo>
                    <a:pt x="0" y="19"/>
                  </a:lnTo>
                  <a:lnTo>
                    <a:pt x="21" y="4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489"/>
          <p:cNvGrpSpPr>
            <a:grpSpLocks/>
          </p:cNvGrpSpPr>
          <p:nvPr/>
        </p:nvGrpSpPr>
        <p:grpSpPr bwMode="auto">
          <a:xfrm>
            <a:off x="4363639" y="1876734"/>
            <a:ext cx="4422775" cy="3503612"/>
            <a:chOff x="2594" y="1165"/>
            <a:chExt cx="2786" cy="2207"/>
          </a:xfrm>
        </p:grpSpPr>
        <p:sp>
          <p:nvSpPr>
            <p:cNvPr id="3102" name="Freeform 456"/>
            <p:cNvSpPr>
              <a:spLocks/>
            </p:cNvSpPr>
            <p:nvPr/>
          </p:nvSpPr>
          <p:spPr bwMode="auto">
            <a:xfrm>
              <a:off x="3267" y="1869"/>
              <a:ext cx="140" cy="141"/>
            </a:xfrm>
            <a:custGeom>
              <a:avLst/>
              <a:gdLst>
                <a:gd name="T0" fmla="*/ 140 w 140"/>
                <a:gd name="T1" fmla="*/ 71 h 141"/>
                <a:gd name="T2" fmla="*/ 137 w 140"/>
                <a:gd name="T3" fmla="*/ 49 h 141"/>
                <a:gd name="T4" fmla="*/ 127 w 140"/>
                <a:gd name="T5" fmla="*/ 29 h 141"/>
                <a:gd name="T6" fmla="*/ 112 w 140"/>
                <a:gd name="T7" fmla="*/ 15 h 141"/>
                <a:gd name="T8" fmla="*/ 93 w 140"/>
                <a:gd name="T9" fmla="*/ 4 h 141"/>
                <a:gd name="T10" fmla="*/ 71 w 140"/>
                <a:gd name="T11" fmla="*/ 0 h 141"/>
                <a:gd name="T12" fmla="*/ 49 w 140"/>
                <a:gd name="T13" fmla="*/ 4 h 141"/>
                <a:gd name="T14" fmla="*/ 30 w 140"/>
                <a:gd name="T15" fmla="*/ 15 h 141"/>
                <a:gd name="T16" fmla="*/ 14 w 140"/>
                <a:gd name="T17" fmla="*/ 29 h 141"/>
                <a:gd name="T18" fmla="*/ 4 w 140"/>
                <a:gd name="T19" fmla="*/ 49 h 141"/>
                <a:gd name="T20" fmla="*/ 0 w 140"/>
                <a:gd name="T21" fmla="*/ 71 h 141"/>
                <a:gd name="T22" fmla="*/ 4 w 140"/>
                <a:gd name="T23" fmla="*/ 93 h 141"/>
                <a:gd name="T24" fmla="*/ 14 w 140"/>
                <a:gd name="T25" fmla="*/ 112 h 141"/>
                <a:gd name="T26" fmla="*/ 30 w 140"/>
                <a:gd name="T27" fmla="*/ 126 h 141"/>
                <a:gd name="T28" fmla="*/ 49 w 140"/>
                <a:gd name="T29" fmla="*/ 137 h 141"/>
                <a:gd name="T30" fmla="*/ 71 w 140"/>
                <a:gd name="T31" fmla="*/ 141 h 141"/>
                <a:gd name="T32" fmla="*/ 93 w 140"/>
                <a:gd name="T33" fmla="*/ 137 h 141"/>
                <a:gd name="T34" fmla="*/ 112 w 140"/>
                <a:gd name="T35" fmla="*/ 126 h 141"/>
                <a:gd name="T36" fmla="*/ 127 w 140"/>
                <a:gd name="T37" fmla="*/ 112 h 141"/>
                <a:gd name="T38" fmla="*/ 137 w 140"/>
                <a:gd name="T39" fmla="*/ 93 h 141"/>
                <a:gd name="T40" fmla="*/ 140 w 140"/>
                <a:gd name="T41" fmla="*/ 71 h 1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1"/>
                <a:gd name="T65" fmla="*/ 140 w 140"/>
                <a:gd name="T66" fmla="*/ 141 h 1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1">
                  <a:moveTo>
                    <a:pt x="140" y="71"/>
                  </a:moveTo>
                  <a:lnTo>
                    <a:pt x="137" y="49"/>
                  </a:lnTo>
                  <a:lnTo>
                    <a:pt x="127" y="29"/>
                  </a:lnTo>
                  <a:lnTo>
                    <a:pt x="112" y="15"/>
                  </a:lnTo>
                  <a:lnTo>
                    <a:pt x="93" y="4"/>
                  </a:lnTo>
                  <a:lnTo>
                    <a:pt x="71" y="0"/>
                  </a:lnTo>
                  <a:lnTo>
                    <a:pt x="49" y="4"/>
                  </a:lnTo>
                  <a:lnTo>
                    <a:pt x="30" y="15"/>
                  </a:lnTo>
                  <a:lnTo>
                    <a:pt x="14" y="29"/>
                  </a:lnTo>
                  <a:lnTo>
                    <a:pt x="4" y="49"/>
                  </a:lnTo>
                  <a:lnTo>
                    <a:pt x="0" y="71"/>
                  </a:lnTo>
                  <a:lnTo>
                    <a:pt x="4" y="93"/>
                  </a:lnTo>
                  <a:lnTo>
                    <a:pt x="14" y="112"/>
                  </a:lnTo>
                  <a:lnTo>
                    <a:pt x="30" y="126"/>
                  </a:lnTo>
                  <a:lnTo>
                    <a:pt x="49" y="137"/>
                  </a:lnTo>
                  <a:lnTo>
                    <a:pt x="71" y="141"/>
                  </a:lnTo>
                  <a:lnTo>
                    <a:pt x="93" y="137"/>
                  </a:lnTo>
                  <a:lnTo>
                    <a:pt x="112" y="126"/>
                  </a:lnTo>
                  <a:lnTo>
                    <a:pt x="127" y="112"/>
                  </a:lnTo>
                  <a:lnTo>
                    <a:pt x="137" y="93"/>
                  </a:lnTo>
                  <a:lnTo>
                    <a:pt x="140" y="71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3" name="Freeform 454"/>
            <p:cNvSpPr>
              <a:spLocks/>
            </p:cNvSpPr>
            <p:nvPr/>
          </p:nvSpPr>
          <p:spPr bwMode="auto">
            <a:xfrm>
              <a:off x="5111" y="1582"/>
              <a:ext cx="140" cy="139"/>
            </a:xfrm>
            <a:custGeom>
              <a:avLst/>
              <a:gdLst>
                <a:gd name="T0" fmla="*/ 140 w 140"/>
                <a:gd name="T1" fmla="*/ 70 h 139"/>
                <a:gd name="T2" fmla="*/ 135 w 140"/>
                <a:gd name="T3" fmla="*/ 48 h 139"/>
                <a:gd name="T4" fmla="*/ 126 w 140"/>
                <a:gd name="T5" fmla="*/ 29 h 139"/>
                <a:gd name="T6" fmla="*/ 110 w 140"/>
                <a:gd name="T7" fmla="*/ 13 h 139"/>
                <a:gd name="T8" fmla="*/ 91 w 140"/>
                <a:gd name="T9" fmla="*/ 4 h 139"/>
                <a:gd name="T10" fmla="*/ 69 w 140"/>
                <a:gd name="T11" fmla="*/ 0 h 139"/>
                <a:gd name="T12" fmla="*/ 47 w 140"/>
                <a:gd name="T13" fmla="*/ 4 h 139"/>
                <a:gd name="T14" fmla="*/ 28 w 140"/>
                <a:gd name="T15" fmla="*/ 13 h 139"/>
                <a:gd name="T16" fmla="*/ 12 w 140"/>
                <a:gd name="T17" fmla="*/ 29 h 139"/>
                <a:gd name="T18" fmla="*/ 3 w 140"/>
                <a:gd name="T19" fmla="*/ 48 h 139"/>
                <a:gd name="T20" fmla="*/ 0 w 140"/>
                <a:gd name="T21" fmla="*/ 70 h 139"/>
                <a:gd name="T22" fmla="*/ 3 w 140"/>
                <a:gd name="T23" fmla="*/ 92 h 139"/>
                <a:gd name="T24" fmla="*/ 12 w 140"/>
                <a:gd name="T25" fmla="*/ 111 h 139"/>
                <a:gd name="T26" fmla="*/ 28 w 140"/>
                <a:gd name="T27" fmla="*/ 127 h 139"/>
                <a:gd name="T28" fmla="*/ 47 w 140"/>
                <a:gd name="T29" fmla="*/ 136 h 139"/>
                <a:gd name="T30" fmla="*/ 69 w 140"/>
                <a:gd name="T31" fmla="*/ 139 h 139"/>
                <a:gd name="T32" fmla="*/ 91 w 140"/>
                <a:gd name="T33" fmla="*/ 136 h 139"/>
                <a:gd name="T34" fmla="*/ 110 w 140"/>
                <a:gd name="T35" fmla="*/ 127 h 139"/>
                <a:gd name="T36" fmla="*/ 126 w 140"/>
                <a:gd name="T37" fmla="*/ 111 h 139"/>
                <a:gd name="T38" fmla="*/ 135 w 140"/>
                <a:gd name="T39" fmla="*/ 92 h 139"/>
                <a:gd name="T40" fmla="*/ 140 w 140"/>
                <a:gd name="T41" fmla="*/ 70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39"/>
                <a:gd name="T65" fmla="*/ 140 w 140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39">
                  <a:moveTo>
                    <a:pt x="140" y="70"/>
                  </a:moveTo>
                  <a:lnTo>
                    <a:pt x="135" y="48"/>
                  </a:lnTo>
                  <a:lnTo>
                    <a:pt x="126" y="29"/>
                  </a:lnTo>
                  <a:lnTo>
                    <a:pt x="110" y="13"/>
                  </a:lnTo>
                  <a:lnTo>
                    <a:pt x="91" y="4"/>
                  </a:lnTo>
                  <a:lnTo>
                    <a:pt x="69" y="0"/>
                  </a:lnTo>
                  <a:lnTo>
                    <a:pt x="47" y="4"/>
                  </a:lnTo>
                  <a:lnTo>
                    <a:pt x="28" y="13"/>
                  </a:lnTo>
                  <a:lnTo>
                    <a:pt x="12" y="29"/>
                  </a:lnTo>
                  <a:lnTo>
                    <a:pt x="3" y="48"/>
                  </a:lnTo>
                  <a:lnTo>
                    <a:pt x="0" y="70"/>
                  </a:lnTo>
                  <a:lnTo>
                    <a:pt x="3" y="92"/>
                  </a:lnTo>
                  <a:lnTo>
                    <a:pt x="12" y="111"/>
                  </a:lnTo>
                  <a:lnTo>
                    <a:pt x="28" y="127"/>
                  </a:lnTo>
                  <a:lnTo>
                    <a:pt x="47" y="136"/>
                  </a:lnTo>
                  <a:lnTo>
                    <a:pt x="69" y="139"/>
                  </a:lnTo>
                  <a:lnTo>
                    <a:pt x="91" y="136"/>
                  </a:lnTo>
                  <a:lnTo>
                    <a:pt x="110" y="127"/>
                  </a:lnTo>
                  <a:lnTo>
                    <a:pt x="126" y="111"/>
                  </a:lnTo>
                  <a:lnTo>
                    <a:pt x="135" y="92"/>
                  </a:lnTo>
                  <a:lnTo>
                    <a:pt x="140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4" name="Freeform 458"/>
            <p:cNvSpPr>
              <a:spLocks/>
            </p:cNvSpPr>
            <p:nvPr/>
          </p:nvSpPr>
          <p:spPr bwMode="auto">
            <a:xfrm>
              <a:off x="2594" y="1590"/>
              <a:ext cx="138" cy="139"/>
            </a:xfrm>
            <a:custGeom>
              <a:avLst/>
              <a:gdLst>
                <a:gd name="T0" fmla="*/ 138 w 138"/>
                <a:gd name="T1" fmla="*/ 70 h 139"/>
                <a:gd name="T2" fmla="*/ 135 w 138"/>
                <a:gd name="T3" fmla="*/ 48 h 139"/>
                <a:gd name="T4" fmla="*/ 126 w 138"/>
                <a:gd name="T5" fmla="*/ 29 h 139"/>
                <a:gd name="T6" fmla="*/ 110 w 138"/>
                <a:gd name="T7" fmla="*/ 13 h 139"/>
                <a:gd name="T8" fmla="*/ 91 w 138"/>
                <a:gd name="T9" fmla="*/ 4 h 139"/>
                <a:gd name="T10" fmla="*/ 69 w 138"/>
                <a:gd name="T11" fmla="*/ 0 h 139"/>
                <a:gd name="T12" fmla="*/ 47 w 138"/>
                <a:gd name="T13" fmla="*/ 4 h 139"/>
                <a:gd name="T14" fmla="*/ 28 w 138"/>
                <a:gd name="T15" fmla="*/ 13 h 139"/>
                <a:gd name="T16" fmla="*/ 12 w 138"/>
                <a:gd name="T17" fmla="*/ 29 h 139"/>
                <a:gd name="T18" fmla="*/ 3 w 138"/>
                <a:gd name="T19" fmla="*/ 48 h 139"/>
                <a:gd name="T20" fmla="*/ 0 w 138"/>
                <a:gd name="T21" fmla="*/ 70 h 139"/>
                <a:gd name="T22" fmla="*/ 3 w 138"/>
                <a:gd name="T23" fmla="*/ 92 h 139"/>
                <a:gd name="T24" fmla="*/ 12 w 138"/>
                <a:gd name="T25" fmla="*/ 111 h 139"/>
                <a:gd name="T26" fmla="*/ 28 w 138"/>
                <a:gd name="T27" fmla="*/ 126 h 139"/>
                <a:gd name="T28" fmla="*/ 47 w 138"/>
                <a:gd name="T29" fmla="*/ 136 h 139"/>
                <a:gd name="T30" fmla="*/ 69 w 138"/>
                <a:gd name="T31" fmla="*/ 139 h 139"/>
                <a:gd name="T32" fmla="*/ 91 w 138"/>
                <a:gd name="T33" fmla="*/ 136 h 139"/>
                <a:gd name="T34" fmla="*/ 110 w 138"/>
                <a:gd name="T35" fmla="*/ 126 h 139"/>
                <a:gd name="T36" fmla="*/ 126 w 138"/>
                <a:gd name="T37" fmla="*/ 111 h 139"/>
                <a:gd name="T38" fmla="*/ 135 w 138"/>
                <a:gd name="T39" fmla="*/ 92 h 139"/>
                <a:gd name="T40" fmla="*/ 138 w 138"/>
                <a:gd name="T41" fmla="*/ 70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8"/>
                <a:gd name="T64" fmla="*/ 0 h 139"/>
                <a:gd name="T65" fmla="*/ 138 w 138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8" h="139">
                  <a:moveTo>
                    <a:pt x="138" y="70"/>
                  </a:moveTo>
                  <a:lnTo>
                    <a:pt x="135" y="48"/>
                  </a:lnTo>
                  <a:lnTo>
                    <a:pt x="126" y="29"/>
                  </a:lnTo>
                  <a:lnTo>
                    <a:pt x="110" y="13"/>
                  </a:lnTo>
                  <a:lnTo>
                    <a:pt x="91" y="4"/>
                  </a:lnTo>
                  <a:lnTo>
                    <a:pt x="69" y="0"/>
                  </a:lnTo>
                  <a:lnTo>
                    <a:pt x="47" y="4"/>
                  </a:lnTo>
                  <a:lnTo>
                    <a:pt x="28" y="13"/>
                  </a:lnTo>
                  <a:lnTo>
                    <a:pt x="12" y="29"/>
                  </a:lnTo>
                  <a:lnTo>
                    <a:pt x="3" y="48"/>
                  </a:lnTo>
                  <a:lnTo>
                    <a:pt x="0" y="70"/>
                  </a:lnTo>
                  <a:lnTo>
                    <a:pt x="3" y="92"/>
                  </a:lnTo>
                  <a:lnTo>
                    <a:pt x="12" y="111"/>
                  </a:lnTo>
                  <a:lnTo>
                    <a:pt x="28" y="126"/>
                  </a:lnTo>
                  <a:lnTo>
                    <a:pt x="47" y="136"/>
                  </a:lnTo>
                  <a:lnTo>
                    <a:pt x="69" y="139"/>
                  </a:lnTo>
                  <a:lnTo>
                    <a:pt x="91" y="136"/>
                  </a:lnTo>
                  <a:lnTo>
                    <a:pt x="110" y="126"/>
                  </a:lnTo>
                  <a:lnTo>
                    <a:pt x="126" y="111"/>
                  </a:lnTo>
                  <a:lnTo>
                    <a:pt x="135" y="92"/>
                  </a:lnTo>
                  <a:lnTo>
                    <a:pt x="138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5" name="Freeform 460"/>
            <p:cNvSpPr>
              <a:spLocks/>
            </p:cNvSpPr>
            <p:nvPr/>
          </p:nvSpPr>
          <p:spPr bwMode="auto">
            <a:xfrm>
              <a:off x="3703" y="2297"/>
              <a:ext cx="139" cy="138"/>
            </a:xfrm>
            <a:custGeom>
              <a:avLst/>
              <a:gdLst>
                <a:gd name="T0" fmla="*/ 139 w 139"/>
                <a:gd name="T1" fmla="*/ 69 h 138"/>
                <a:gd name="T2" fmla="*/ 136 w 139"/>
                <a:gd name="T3" fmla="*/ 47 h 138"/>
                <a:gd name="T4" fmla="*/ 126 w 139"/>
                <a:gd name="T5" fmla="*/ 28 h 138"/>
                <a:gd name="T6" fmla="*/ 111 w 139"/>
                <a:gd name="T7" fmla="*/ 12 h 138"/>
                <a:gd name="T8" fmla="*/ 92 w 139"/>
                <a:gd name="T9" fmla="*/ 3 h 138"/>
                <a:gd name="T10" fmla="*/ 70 w 139"/>
                <a:gd name="T11" fmla="*/ 0 h 138"/>
                <a:gd name="T12" fmla="*/ 48 w 139"/>
                <a:gd name="T13" fmla="*/ 3 h 138"/>
                <a:gd name="T14" fmla="*/ 29 w 139"/>
                <a:gd name="T15" fmla="*/ 12 h 138"/>
                <a:gd name="T16" fmla="*/ 13 w 139"/>
                <a:gd name="T17" fmla="*/ 28 h 138"/>
                <a:gd name="T18" fmla="*/ 3 w 139"/>
                <a:gd name="T19" fmla="*/ 47 h 138"/>
                <a:gd name="T20" fmla="*/ 0 w 139"/>
                <a:gd name="T21" fmla="*/ 69 h 138"/>
                <a:gd name="T22" fmla="*/ 3 w 139"/>
                <a:gd name="T23" fmla="*/ 91 h 138"/>
                <a:gd name="T24" fmla="*/ 13 w 139"/>
                <a:gd name="T25" fmla="*/ 110 h 138"/>
                <a:gd name="T26" fmla="*/ 29 w 139"/>
                <a:gd name="T27" fmla="*/ 126 h 138"/>
                <a:gd name="T28" fmla="*/ 48 w 139"/>
                <a:gd name="T29" fmla="*/ 135 h 138"/>
                <a:gd name="T30" fmla="*/ 70 w 139"/>
                <a:gd name="T31" fmla="*/ 138 h 138"/>
                <a:gd name="T32" fmla="*/ 92 w 139"/>
                <a:gd name="T33" fmla="*/ 135 h 138"/>
                <a:gd name="T34" fmla="*/ 111 w 139"/>
                <a:gd name="T35" fmla="*/ 126 h 138"/>
                <a:gd name="T36" fmla="*/ 126 w 139"/>
                <a:gd name="T37" fmla="*/ 110 h 138"/>
                <a:gd name="T38" fmla="*/ 136 w 139"/>
                <a:gd name="T39" fmla="*/ 91 h 138"/>
                <a:gd name="T40" fmla="*/ 139 w 139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9"/>
                <a:gd name="T64" fmla="*/ 0 h 138"/>
                <a:gd name="T65" fmla="*/ 139 w 139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9" h="138">
                  <a:moveTo>
                    <a:pt x="139" y="69"/>
                  </a:moveTo>
                  <a:lnTo>
                    <a:pt x="136" y="47"/>
                  </a:lnTo>
                  <a:lnTo>
                    <a:pt x="126" y="28"/>
                  </a:lnTo>
                  <a:lnTo>
                    <a:pt x="111" y="12"/>
                  </a:lnTo>
                  <a:lnTo>
                    <a:pt x="92" y="3"/>
                  </a:lnTo>
                  <a:lnTo>
                    <a:pt x="70" y="0"/>
                  </a:lnTo>
                  <a:lnTo>
                    <a:pt x="48" y="3"/>
                  </a:lnTo>
                  <a:lnTo>
                    <a:pt x="29" y="12"/>
                  </a:lnTo>
                  <a:lnTo>
                    <a:pt x="13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3" y="110"/>
                  </a:lnTo>
                  <a:lnTo>
                    <a:pt x="29" y="126"/>
                  </a:lnTo>
                  <a:lnTo>
                    <a:pt x="48" y="135"/>
                  </a:lnTo>
                  <a:lnTo>
                    <a:pt x="70" y="138"/>
                  </a:lnTo>
                  <a:lnTo>
                    <a:pt x="92" y="135"/>
                  </a:lnTo>
                  <a:lnTo>
                    <a:pt x="111" y="126"/>
                  </a:lnTo>
                  <a:lnTo>
                    <a:pt x="126" y="110"/>
                  </a:lnTo>
                  <a:lnTo>
                    <a:pt x="136" y="91"/>
                  </a:lnTo>
                  <a:lnTo>
                    <a:pt x="139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6" name="Freeform 462"/>
            <p:cNvSpPr>
              <a:spLocks/>
            </p:cNvSpPr>
            <p:nvPr/>
          </p:nvSpPr>
          <p:spPr bwMode="auto">
            <a:xfrm>
              <a:off x="2694" y="2397"/>
              <a:ext cx="139" cy="139"/>
            </a:xfrm>
            <a:custGeom>
              <a:avLst/>
              <a:gdLst>
                <a:gd name="T0" fmla="*/ 139 w 139"/>
                <a:gd name="T1" fmla="*/ 70 h 139"/>
                <a:gd name="T2" fmla="*/ 136 w 139"/>
                <a:gd name="T3" fmla="*/ 48 h 139"/>
                <a:gd name="T4" fmla="*/ 127 w 139"/>
                <a:gd name="T5" fmla="*/ 29 h 139"/>
                <a:gd name="T6" fmla="*/ 111 w 139"/>
                <a:gd name="T7" fmla="*/ 13 h 139"/>
                <a:gd name="T8" fmla="*/ 92 w 139"/>
                <a:gd name="T9" fmla="*/ 4 h 139"/>
                <a:gd name="T10" fmla="*/ 70 w 139"/>
                <a:gd name="T11" fmla="*/ 0 h 139"/>
                <a:gd name="T12" fmla="*/ 48 w 139"/>
                <a:gd name="T13" fmla="*/ 4 h 139"/>
                <a:gd name="T14" fmla="*/ 29 w 139"/>
                <a:gd name="T15" fmla="*/ 13 h 139"/>
                <a:gd name="T16" fmla="*/ 13 w 139"/>
                <a:gd name="T17" fmla="*/ 29 h 139"/>
                <a:gd name="T18" fmla="*/ 4 w 139"/>
                <a:gd name="T19" fmla="*/ 48 h 139"/>
                <a:gd name="T20" fmla="*/ 0 w 139"/>
                <a:gd name="T21" fmla="*/ 70 h 139"/>
                <a:gd name="T22" fmla="*/ 4 w 139"/>
                <a:gd name="T23" fmla="*/ 92 h 139"/>
                <a:gd name="T24" fmla="*/ 13 w 139"/>
                <a:gd name="T25" fmla="*/ 111 h 139"/>
                <a:gd name="T26" fmla="*/ 29 w 139"/>
                <a:gd name="T27" fmla="*/ 127 h 139"/>
                <a:gd name="T28" fmla="*/ 48 w 139"/>
                <a:gd name="T29" fmla="*/ 136 h 139"/>
                <a:gd name="T30" fmla="*/ 70 w 139"/>
                <a:gd name="T31" fmla="*/ 139 h 139"/>
                <a:gd name="T32" fmla="*/ 92 w 139"/>
                <a:gd name="T33" fmla="*/ 136 h 139"/>
                <a:gd name="T34" fmla="*/ 111 w 139"/>
                <a:gd name="T35" fmla="*/ 127 h 139"/>
                <a:gd name="T36" fmla="*/ 127 w 139"/>
                <a:gd name="T37" fmla="*/ 111 h 139"/>
                <a:gd name="T38" fmla="*/ 136 w 139"/>
                <a:gd name="T39" fmla="*/ 92 h 139"/>
                <a:gd name="T40" fmla="*/ 139 w 139"/>
                <a:gd name="T41" fmla="*/ 70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9"/>
                <a:gd name="T64" fmla="*/ 0 h 139"/>
                <a:gd name="T65" fmla="*/ 139 w 139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9" h="139">
                  <a:moveTo>
                    <a:pt x="139" y="70"/>
                  </a:moveTo>
                  <a:lnTo>
                    <a:pt x="136" y="48"/>
                  </a:lnTo>
                  <a:lnTo>
                    <a:pt x="127" y="29"/>
                  </a:lnTo>
                  <a:lnTo>
                    <a:pt x="111" y="13"/>
                  </a:lnTo>
                  <a:lnTo>
                    <a:pt x="92" y="4"/>
                  </a:lnTo>
                  <a:lnTo>
                    <a:pt x="70" y="0"/>
                  </a:lnTo>
                  <a:lnTo>
                    <a:pt x="48" y="4"/>
                  </a:lnTo>
                  <a:lnTo>
                    <a:pt x="29" y="13"/>
                  </a:lnTo>
                  <a:lnTo>
                    <a:pt x="13" y="29"/>
                  </a:lnTo>
                  <a:lnTo>
                    <a:pt x="4" y="48"/>
                  </a:lnTo>
                  <a:lnTo>
                    <a:pt x="0" y="70"/>
                  </a:lnTo>
                  <a:lnTo>
                    <a:pt x="4" y="92"/>
                  </a:lnTo>
                  <a:lnTo>
                    <a:pt x="13" y="111"/>
                  </a:lnTo>
                  <a:lnTo>
                    <a:pt x="29" y="127"/>
                  </a:lnTo>
                  <a:lnTo>
                    <a:pt x="48" y="136"/>
                  </a:lnTo>
                  <a:lnTo>
                    <a:pt x="70" y="139"/>
                  </a:lnTo>
                  <a:lnTo>
                    <a:pt x="92" y="136"/>
                  </a:lnTo>
                  <a:lnTo>
                    <a:pt x="111" y="127"/>
                  </a:lnTo>
                  <a:lnTo>
                    <a:pt x="127" y="111"/>
                  </a:lnTo>
                  <a:lnTo>
                    <a:pt x="136" y="92"/>
                  </a:lnTo>
                  <a:lnTo>
                    <a:pt x="139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7" name="Freeform 464"/>
            <p:cNvSpPr>
              <a:spLocks/>
            </p:cNvSpPr>
            <p:nvPr/>
          </p:nvSpPr>
          <p:spPr bwMode="auto">
            <a:xfrm>
              <a:off x="2639" y="3130"/>
              <a:ext cx="141" cy="141"/>
            </a:xfrm>
            <a:custGeom>
              <a:avLst/>
              <a:gdLst>
                <a:gd name="T0" fmla="*/ 141 w 141"/>
                <a:gd name="T1" fmla="*/ 71 h 141"/>
                <a:gd name="T2" fmla="*/ 137 w 141"/>
                <a:gd name="T3" fmla="*/ 49 h 141"/>
                <a:gd name="T4" fmla="*/ 128 w 141"/>
                <a:gd name="T5" fmla="*/ 29 h 141"/>
                <a:gd name="T6" fmla="*/ 112 w 141"/>
                <a:gd name="T7" fmla="*/ 15 h 141"/>
                <a:gd name="T8" fmla="*/ 93 w 141"/>
                <a:gd name="T9" fmla="*/ 4 h 141"/>
                <a:gd name="T10" fmla="*/ 71 w 141"/>
                <a:gd name="T11" fmla="*/ 0 h 141"/>
                <a:gd name="T12" fmla="*/ 49 w 141"/>
                <a:gd name="T13" fmla="*/ 4 h 141"/>
                <a:gd name="T14" fmla="*/ 30 w 141"/>
                <a:gd name="T15" fmla="*/ 15 h 141"/>
                <a:gd name="T16" fmla="*/ 15 w 141"/>
                <a:gd name="T17" fmla="*/ 29 h 141"/>
                <a:gd name="T18" fmla="*/ 5 w 141"/>
                <a:gd name="T19" fmla="*/ 49 h 141"/>
                <a:gd name="T20" fmla="*/ 0 w 141"/>
                <a:gd name="T21" fmla="*/ 71 h 141"/>
                <a:gd name="T22" fmla="*/ 5 w 141"/>
                <a:gd name="T23" fmla="*/ 93 h 141"/>
                <a:gd name="T24" fmla="*/ 15 w 141"/>
                <a:gd name="T25" fmla="*/ 112 h 141"/>
                <a:gd name="T26" fmla="*/ 30 w 141"/>
                <a:gd name="T27" fmla="*/ 126 h 141"/>
                <a:gd name="T28" fmla="*/ 49 w 141"/>
                <a:gd name="T29" fmla="*/ 138 h 141"/>
                <a:gd name="T30" fmla="*/ 71 w 141"/>
                <a:gd name="T31" fmla="*/ 141 h 141"/>
                <a:gd name="T32" fmla="*/ 93 w 141"/>
                <a:gd name="T33" fmla="*/ 138 h 141"/>
                <a:gd name="T34" fmla="*/ 112 w 141"/>
                <a:gd name="T35" fmla="*/ 126 h 141"/>
                <a:gd name="T36" fmla="*/ 128 w 141"/>
                <a:gd name="T37" fmla="*/ 112 h 141"/>
                <a:gd name="T38" fmla="*/ 137 w 141"/>
                <a:gd name="T39" fmla="*/ 93 h 141"/>
                <a:gd name="T40" fmla="*/ 141 w 141"/>
                <a:gd name="T41" fmla="*/ 71 h 1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41"/>
                <a:gd name="T65" fmla="*/ 141 w 141"/>
                <a:gd name="T66" fmla="*/ 141 h 1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41">
                  <a:moveTo>
                    <a:pt x="141" y="71"/>
                  </a:moveTo>
                  <a:lnTo>
                    <a:pt x="137" y="49"/>
                  </a:lnTo>
                  <a:lnTo>
                    <a:pt x="128" y="29"/>
                  </a:lnTo>
                  <a:lnTo>
                    <a:pt x="112" y="15"/>
                  </a:lnTo>
                  <a:lnTo>
                    <a:pt x="93" y="4"/>
                  </a:lnTo>
                  <a:lnTo>
                    <a:pt x="71" y="0"/>
                  </a:lnTo>
                  <a:lnTo>
                    <a:pt x="49" y="4"/>
                  </a:lnTo>
                  <a:lnTo>
                    <a:pt x="30" y="15"/>
                  </a:lnTo>
                  <a:lnTo>
                    <a:pt x="15" y="29"/>
                  </a:lnTo>
                  <a:lnTo>
                    <a:pt x="5" y="49"/>
                  </a:lnTo>
                  <a:lnTo>
                    <a:pt x="0" y="71"/>
                  </a:lnTo>
                  <a:lnTo>
                    <a:pt x="5" y="93"/>
                  </a:lnTo>
                  <a:lnTo>
                    <a:pt x="15" y="112"/>
                  </a:lnTo>
                  <a:lnTo>
                    <a:pt x="30" y="126"/>
                  </a:lnTo>
                  <a:lnTo>
                    <a:pt x="49" y="138"/>
                  </a:lnTo>
                  <a:lnTo>
                    <a:pt x="71" y="141"/>
                  </a:lnTo>
                  <a:lnTo>
                    <a:pt x="93" y="138"/>
                  </a:lnTo>
                  <a:lnTo>
                    <a:pt x="112" y="126"/>
                  </a:lnTo>
                  <a:lnTo>
                    <a:pt x="128" y="112"/>
                  </a:lnTo>
                  <a:lnTo>
                    <a:pt x="137" y="93"/>
                  </a:lnTo>
                  <a:lnTo>
                    <a:pt x="141" y="71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8" name="Freeform 466"/>
            <p:cNvSpPr>
              <a:spLocks/>
            </p:cNvSpPr>
            <p:nvPr/>
          </p:nvSpPr>
          <p:spPr bwMode="auto">
            <a:xfrm>
              <a:off x="3401" y="3003"/>
              <a:ext cx="138" cy="138"/>
            </a:xfrm>
            <a:custGeom>
              <a:avLst/>
              <a:gdLst>
                <a:gd name="T0" fmla="*/ 138 w 138"/>
                <a:gd name="T1" fmla="*/ 69 h 138"/>
                <a:gd name="T2" fmla="*/ 135 w 138"/>
                <a:gd name="T3" fmla="*/ 47 h 138"/>
                <a:gd name="T4" fmla="*/ 126 w 138"/>
                <a:gd name="T5" fmla="*/ 28 h 138"/>
                <a:gd name="T6" fmla="*/ 110 w 138"/>
                <a:gd name="T7" fmla="*/ 12 h 138"/>
                <a:gd name="T8" fmla="*/ 91 w 138"/>
                <a:gd name="T9" fmla="*/ 3 h 138"/>
                <a:gd name="T10" fmla="*/ 69 w 138"/>
                <a:gd name="T11" fmla="*/ 0 h 138"/>
                <a:gd name="T12" fmla="*/ 47 w 138"/>
                <a:gd name="T13" fmla="*/ 3 h 138"/>
                <a:gd name="T14" fmla="*/ 28 w 138"/>
                <a:gd name="T15" fmla="*/ 12 h 138"/>
                <a:gd name="T16" fmla="*/ 12 w 138"/>
                <a:gd name="T17" fmla="*/ 28 h 138"/>
                <a:gd name="T18" fmla="*/ 3 w 138"/>
                <a:gd name="T19" fmla="*/ 47 h 138"/>
                <a:gd name="T20" fmla="*/ 0 w 138"/>
                <a:gd name="T21" fmla="*/ 69 h 138"/>
                <a:gd name="T22" fmla="*/ 3 w 138"/>
                <a:gd name="T23" fmla="*/ 91 h 138"/>
                <a:gd name="T24" fmla="*/ 12 w 138"/>
                <a:gd name="T25" fmla="*/ 110 h 138"/>
                <a:gd name="T26" fmla="*/ 28 w 138"/>
                <a:gd name="T27" fmla="*/ 126 h 138"/>
                <a:gd name="T28" fmla="*/ 47 w 138"/>
                <a:gd name="T29" fmla="*/ 135 h 138"/>
                <a:gd name="T30" fmla="*/ 69 w 138"/>
                <a:gd name="T31" fmla="*/ 138 h 138"/>
                <a:gd name="T32" fmla="*/ 91 w 138"/>
                <a:gd name="T33" fmla="*/ 135 h 138"/>
                <a:gd name="T34" fmla="*/ 110 w 138"/>
                <a:gd name="T35" fmla="*/ 126 h 138"/>
                <a:gd name="T36" fmla="*/ 126 w 138"/>
                <a:gd name="T37" fmla="*/ 110 h 138"/>
                <a:gd name="T38" fmla="*/ 135 w 138"/>
                <a:gd name="T39" fmla="*/ 91 h 138"/>
                <a:gd name="T40" fmla="*/ 138 w 138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8"/>
                <a:gd name="T64" fmla="*/ 0 h 138"/>
                <a:gd name="T65" fmla="*/ 138 w 138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8" h="138">
                  <a:moveTo>
                    <a:pt x="138" y="69"/>
                  </a:moveTo>
                  <a:lnTo>
                    <a:pt x="135" y="47"/>
                  </a:lnTo>
                  <a:lnTo>
                    <a:pt x="126" y="28"/>
                  </a:lnTo>
                  <a:lnTo>
                    <a:pt x="110" y="12"/>
                  </a:lnTo>
                  <a:lnTo>
                    <a:pt x="91" y="3"/>
                  </a:lnTo>
                  <a:lnTo>
                    <a:pt x="69" y="0"/>
                  </a:lnTo>
                  <a:lnTo>
                    <a:pt x="47" y="3"/>
                  </a:lnTo>
                  <a:lnTo>
                    <a:pt x="28" y="12"/>
                  </a:lnTo>
                  <a:lnTo>
                    <a:pt x="12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2" y="110"/>
                  </a:lnTo>
                  <a:lnTo>
                    <a:pt x="28" y="126"/>
                  </a:lnTo>
                  <a:lnTo>
                    <a:pt x="47" y="135"/>
                  </a:lnTo>
                  <a:lnTo>
                    <a:pt x="69" y="138"/>
                  </a:lnTo>
                  <a:lnTo>
                    <a:pt x="91" y="135"/>
                  </a:lnTo>
                  <a:lnTo>
                    <a:pt x="110" y="126"/>
                  </a:lnTo>
                  <a:lnTo>
                    <a:pt x="126" y="110"/>
                  </a:lnTo>
                  <a:lnTo>
                    <a:pt x="135" y="91"/>
                  </a:lnTo>
                  <a:lnTo>
                    <a:pt x="138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9" name="Freeform 468"/>
            <p:cNvSpPr>
              <a:spLocks/>
            </p:cNvSpPr>
            <p:nvPr/>
          </p:nvSpPr>
          <p:spPr bwMode="auto">
            <a:xfrm>
              <a:off x="4066" y="2722"/>
              <a:ext cx="140" cy="140"/>
            </a:xfrm>
            <a:custGeom>
              <a:avLst/>
              <a:gdLst>
                <a:gd name="T0" fmla="*/ 140 w 140"/>
                <a:gd name="T1" fmla="*/ 69 h 140"/>
                <a:gd name="T2" fmla="*/ 137 w 140"/>
                <a:gd name="T3" fmla="*/ 47 h 140"/>
                <a:gd name="T4" fmla="*/ 127 w 140"/>
                <a:gd name="T5" fmla="*/ 28 h 140"/>
                <a:gd name="T6" fmla="*/ 112 w 140"/>
                <a:gd name="T7" fmla="*/ 14 h 140"/>
                <a:gd name="T8" fmla="*/ 93 w 140"/>
                <a:gd name="T9" fmla="*/ 3 h 140"/>
                <a:gd name="T10" fmla="*/ 71 w 140"/>
                <a:gd name="T11" fmla="*/ 0 h 140"/>
                <a:gd name="T12" fmla="*/ 49 w 140"/>
                <a:gd name="T13" fmla="*/ 3 h 140"/>
                <a:gd name="T14" fmla="*/ 30 w 140"/>
                <a:gd name="T15" fmla="*/ 14 h 140"/>
                <a:gd name="T16" fmla="*/ 14 w 140"/>
                <a:gd name="T17" fmla="*/ 28 h 140"/>
                <a:gd name="T18" fmla="*/ 5 w 140"/>
                <a:gd name="T19" fmla="*/ 47 h 140"/>
                <a:gd name="T20" fmla="*/ 0 w 140"/>
                <a:gd name="T21" fmla="*/ 69 h 140"/>
                <a:gd name="T22" fmla="*/ 5 w 140"/>
                <a:gd name="T23" fmla="*/ 92 h 140"/>
                <a:gd name="T24" fmla="*/ 14 w 140"/>
                <a:gd name="T25" fmla="*/ 112 h 140"/>
                <a:gd name="T26" fmla="*/ 30 w 140"/>
                <a:gd name="T27" fmla="*/ 126 h 140"/>
                <a:gd name="T28" fmla="*/ 49 w 140"/>
                <a:gd name="T29" fmla="*/ 137 h 140"/>
                <a:gd name="T30" fmla="*/ 71 w 140"/>
                <a:gd name="T31" fmla="*/ 140 h 140"/>
                <a:gd name="T32" fmla="*/ 93 w 140"/>
                <a:gd name="T33" fmla="*/ 137 h 140"/>
                <a:gd name="T34" fmla="*/ 112 w 140"/>
                <a:gd name="T35" fmla="*/ 126 h 140"/>
                <a:gd name="T36" fmla="*/ 127 w 140"/>
                <a:gd name="T37" fmla="*/ 112 h 140"/>
                <a:gd name="T38" fmla="*/ 137 w 140"/>
                <a:gd name="T39" fmla="*/ 92 h 140"/>
                <a:gd name="T40" fmla="*/ 140 w 140"/>
                <a:gd name="T41" fmla="*/ 69 h 1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0"/>
                <a:gd name="T65" fmla="*/ 140 w 140"/>
                <a:gd name="T66" fmla="*/ 140 h 1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0">
                  <a:moveTo>
                    <a:pt x="140" y="69"/>
                  </a:moveTo>
                  <a:lnTo>
                    <a:pt x="137" y="47"/>
                  </a:lnTo>
                  <a:lnTo>
                    <a:pt x="127" y="28"/>
                  </a:lnTo>
                  <a:lnTo>
                    <a:pt x="112" y="14"/>
                  </a:lnTo>
                  <a:lnTo>
                    <a:pt x="93" y="3"/>
                  </a:lnTo>
                  <a:lnTo>
                    <a:pt x="71" y="0"/>
                  </a:lnTo>
                  <a:lnTo>
                    <a:pt x="49" y="3"/>
                  </a:lnTo>
                  <a:lnTo>
                    <a:pt x="30" y="14"/>
                  </a:lnTo>
                  <a:lnTo>
                    <a:pt x="14" y="28"/>
                  </a:lnTo>
                  <a:lnTo>
                    <a:pt x="5" y="47"/>
                  </a:lnTo>
                  <a:lnTo>
                    <a:pt x="0" y="69"/>
                  </a:lnTo>
                  <a:lnTo>
                    <a:pt x="5" y="92"/>
                  </a:lnTo>
                  <a:lnTo>
                    <a:pt x="14" y="112"/>
                  </a:lnTo>
                  <a:lnTo>
                    <a:pt x="30" y="126"/>
                  </a:lnTo>
                  <a:lnTo>
                    <a:pt x="49" y="137"/>
                  </a:lnTo>
                  <a:lnTo>
                    <a:pt x="71" y="140"/>
                  </a:lnTo>
                  <a:lnTo>
                    <a:pt x="93" y="137"/>
                  </a:lnTo>
                  <a:lnTo>
                    <a:pt x="112" y="126"/>
                  </a:lnTo>
                  <a:lnTo>
                    <a:pt x="127" y="112"/>
                  </a:lnTo>
                  <a:lnTo>
                    <a:pt x="137" y="92"/>
                  </a:lnTo>
                  <a:lnTo>
                    <a:pt x="140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0" name="Freeform 470"/>
            <p:cNvSpPr>
              <a:spLocks/>
            </p:cNvSpPr>
            <p:nvPr/>
          </p:nvSpPr>
          <p:spPr bwMode="auto">
            <a:xfrm>
              <a:off x="4520" y="3231"/>
              <a:ext cx="140" cy="141"/>
            </a:xfrm>
            <a:custGeom>
              <a:avLst/>
              <a:gdLst>
                <a:gd name="T0" fmla="*/ 140 w 140"/>
                <a:gd name="T1" fmla="*/ 71 h 141"/>
                <a:gd name="T2" fmla="*/ 137 w 140"/>
                <a:gd name="T3" fmla="*/ 49 h 141"/>
                <a:gd name="T4" fmla="*/ 127 w 140"/>
                <a:gd name="T5" fmla="*/ 29 h 141"/>
                <a:gd name="T6" fmla="*/ 112 w 140"/>
                <a:gd name="T7" fmla="*/ 14 h 141"/>
                <a:gd name="T8" fmla="*/ 93 w 140"/>
                <a:gd name="T9" fmla="*/ 3 h 141"/>
                <a:gd name="T10" fmla="*/ 71 w 140"/>
                <a:gd name="T11" fmla="*/ 0 h 141"/>
                <a:gd name="T12" fmla="*/ 49 w 140"/>
                <a:gd name="T13" fmla="*/ 3 h 141"/>
                <a:gd name="T14" fmla="*/ 30 w 140"/>
                <a:gd name="T15" fmla="*/ 14 h 141"/>
                <a:gd name="T16" fmla="*/ 14 w 140"/>
                <a:gd name="T17" fmla="*/ 29 h 141"/>
                <a:gd name="T18" fmla="*/ 4 w 140"/>
                <a:gd name="T19" fmla="*/ 49 h 141"/>
                <a:gd name="T20" fmla="*/ 0 w 140"/>
                <a:gd name="T21" fmla="*/ 71 h 141"/>
                <a:gd name="T22" fmla="*/ 4 w 140"/>
                <a:gd name="T23" fmla="*/ 93 h 141"/>
                <a:gd name="T24" fmla="*/ 14 w 140"/>
                <a:gd name="T25" fmla="*/ 112 h 141"/>
                <a:gd name="T26" fmla="*/ 30 w 140"/>
                <a:gd name="T27" fmla="*/ 126 h 141"/>
                <a:gd name="T28" fmla="*/ 49 w 140"/>
                <a:gd name="T29" fmla="*/ 137 h 141"/>
                <a:gd name="T30" fmla="*/ 71 w 140"/>
                <a:gd name="T31" fmla="*/ 141 h 141"/>
                <a:gd name="T32" fmla="*/ 93 w 140"/>
                <a:gd name="T33" fmla="*/ 137 h 141"/>
                <a:gd name="T34" fmla="*/ 112 w 140"/>
                <a:gd name="T35" fmla="*/ 126 h 141"/>
                <a:gd name="T36" fmla="*/ 127 w 140"/>
                <a:gd name="T37" fmla="*/ 112 h 141"/>
                <a:gd name="T38" fmla="*/ 137 w 140"/>
                <a:gd name="T39" fmla="*/ 93 h 141"/>
                <a:gd name="T40" fmla="*/ 140 w 140"/>
                <a:gd name="T41" fmla="*/ 71 h 1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1"/>
                <a:gd name="T65" fmla="*/ 140 w 140"/>
                <a:gd name="T66" fmla="*/ 141 h 1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1">
                  <a:moveTo>
                    <a:pt x="140" y="71"/>
                  </a:moveTo>
                  <a:lnTo>
                    <a:pt x="137" y="49"/>
                  </a:lnTo>
                  <a:lnTo>
                    <a:pt x="127" y="29"/>
                  </a:lnTo>
                  <a:lnTo>
                    <a:pt x="112" y="14"/>
                  </a:lnTo>
                  <a:lnTo>
                    <a:pt x="93" y="3"/>
                  </a:lnTo>
                  <a:lnTo>
                    <a:pt x="71" y="0"/>
                  </a:lnTo>
                  <a:lnTo>
                    <a:pt x="49" y="3"/>
                  </a:lnTo>
                  <a:lnTo>
                    <a:pt x="30" y="14"/>
                  </a:lnTo>
                  <a:lnTo>
                    <a:pt x="14" y="29"/>
                  </a:lnTo>
                  <a:lnTo>
                    <a:pt x="4" y="49"/>
                  </a:lnTo>
                  <a:lnTo>
                    <a:pt x="0" y="71"/>
                  </a:lnTo>
                  <a:lnTo>
                    <a:pt x="4" y="93"/>
                  </a:lnTo>
                  <a:lnTo>
                    <a:pt x="14" y="112"/>
                  </a:lnTo>
                  <a:lnTo>
                    <a:pt x="30" y="126"/>
                  </a:lnTo>
                  <a:lnTo>
                    <a:pt x="49" y="137"/>
                  </a:lnTo>
                  <a:lnTo>
                    <a:pt x="71" y="141"/>
                  </a:lnTo>
                  <a:lnTo>
                    <a:pt x="93" y="137"/>
                  </a:lnTo>
                  <a:lnTo>
                    <a:pt x="112" y="126"/>
                  </a:lnTo>
                  <a:lnTo>
                    <a:pt x="127" y="112"/>
                  </a:lnTo>
                  <a:lnTo>
                    <a:pt x="137" y="93"/>
                  </a:lnTo>
                  <a:lnTo>
                    <a:pt x="140" y="71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1" name="Freeform 472"/>
            <p:cNvSpPr>
              <a:spLocks/>
            </p:cNvSpPr>
            <p:nvPr/>
          </p:nvSpPr>
          <p:spPr bwMode="auto">
            <a:xfrm>
              <a:off x="5227" y="2787"/>
              <a:ext cx="141" cy="138"/>
            </a:xfrm>
            <a:custGeom>
              <a:avLst/>
              <a:gdLst>
                <a:gd name="T0" fmla="*/ 141 w 141"/>
                <a:gd name="T1" fmla="*/ 69 h 138"/>
                <a:gd name="T2" fmla="*/ 138 w 141"/>
                <a:gd name="T3" fmla="*/ 47 h 138"/>
                <a:gd name="T4" fmla="*/ 127 w 141"/>
                <a:gd name="T5" fmla="*/ 28 h 138"/>
                <a:gd name="T6" fmla="*/ 112 w 141"/>
                <a:gd name="T7" fmla="*/ 12 h 138"/>
                <a:gd name="T8" fmla="*/ 93 w 141"/>
                <a:gd name="T9" fmla="*/ 3 h 138"/>
                <a:gd name="T10" fmla="*/ 71 w 141"/>
                <a:gd name="T11" fmla="*/ 0 h 138"/>
                <a:gd name="T12" fmla="*/ 49 w 141"/>
                <a:gd name="T13" fmla="*/ 3 h 138"/>
                <a:gd name="T14" fmla="*/ 29 w 141"/>
                <a:gd name="T15" fmla="*/ 12 h 138"/>
                <a:gd name="T16" fmla="*/ 15 w 141"/>
                <a:gd name="T17" fmla="*/ 28 h 138"/>
                <a:gd name="T18" fmla="*/ 5 w 141"/>
                <a:gd name="T19" fmla="*/ 47 h 138"/>
                <a:gd name="T20" fmla="*/ 0 w 141"/>
                <a:gd name="T21" fmla="*/ 69 h 138"/>
                <a:gd name="T22" fmla="*/ 5 w 141"/>
                <a:gd name="T23" fmla="*/ 91 h 138"/>
                <a:gd name="T24" fmla="*/ 15 w 141"/>
                <a:gd name="T25" fmla="*/ 110 h 138"/>
                <a:gd name="T26" fmla="*/ 29 w 141"/>
                <a:gd name="T27" fmla="*/ 126 h 138"/>
                <a:gd name="T28" fmla="*/ 49 w 141"/>
                <a:gd name="T29" fmla="*/ 135 h 138"/>
                <a:gd name="T30" fmla="*/ 71 w 141"/>
                <a:gd name="T31" fmla="*/ 138 h 138"/>
                <a:gd name="T32" fmla="*/ 93 w 141"/>
                <a:gd name="T33" fmla="*/ 135 h 138"/>
                <a:gd name="T34" fmla="*/ 112 w 141"/>
                <a:gd name="T35" fmla="*/ 126 h 138"/>
                <a:gd name="T36" fmla="*/ 127 w 141"/>
                <a:gd name="T37" fmla="*/ 110 h 138"/>
                <a:gd name="T38" fmla="*/ 138 w 141"/>
                <a:gd name="T39" fmla="*/ 91 h 138"/>
                <a:gd name="T40" fmla="*/ 141 w 141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38"/>
                <a:gd name="T65" fmla="*/ 141 w 141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38">
                  <a:moveTo>
                    <a:pt x="141" y="69"/>
                  </a:moveTo>
                  <a:lnTo>
                    <a:pt x="138" y="47"/>
                  </a:lnTo>
                  <a:lnTo>
                    <a:pt x="127" y="28"/>
                  </a:lnTo>
                  <a:lnTo>
                    <a:pt x="112" y="12"/>
                  </a:lnTo>
                  <a:lnTo>
                    <a:pt x="93" y="3"/>
                  </a:lnTo>
                  <a:lnTo>
                    <a:pt x="71" y="0"/>
                  </a:lnTo>
                  <a:lnTo>
                    <a:pt x="49" y="3"/>
                  </a:lnTo>
                  <a:lnTo>
                    <a:pt x="29" y="12"/>
                  </a:lnTo>
                  <a:lnTo>
                    <a:pt x="15" y="28"/>
                  </a:lnTo>
                  <a:lnTo>
                    <a:pt x="5" y="47"/>
                  </a:lnTo>
                  <a:lnTo>
                    <a:pt x="0" y="69"/>
                  </a:lnTo>
                  <a:lnTo>
                    <a:pt x="5" y="91"/>
                  </a:lnTo>
                  <a:lnTo>
                    <a:pt x="15" y="110"/>
                  </a:lnTo>
                  <a:lnTo>
                    <a:pt x="29" y="126"/>
                  </a:lnTo>
                  <a:lnTo>
                    <a:pt x="49" y="135"/>
                  </a:lnTo>
                  <a:lnTo>
                    <a:pt x="71" y="138"/>
                  </a:lnTo>
                  <a:lnTo>
                    <a:pt x="93" y="135"/>
                  </a:lnTo>
                  <a:lnTo>
                    <a:pt x="112" y="126"/>
                  </a:lnTo>
                  <a:lnTo>
                    <a:pt x="127" y="110"/>
                  </a:lnTo>
                  <a:lnTo>
                    <a:pt x="138" y="91"/>
                  </a:lnTo>
                  <a:lnTo>
                    <a:pt x="141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2" name="Freeform 474"/>
            <p:cNvSpPr>
              <a:spLocks/>
            </p:cNvSpPr>
            <p:nvPr/>
          </p:nvSpPr>
          <p:spPr bwMode="auto">
            <a:xfrm>
              <a:off x="4813" y="2297"/>
              <a:ext cx="139" cy="138"/>
            </a:xfrm>
            <a:custGeom>
              <a:avLst/>
              <a:gdLst>
                <a:gd name="T0" fmla="*/ 139 w 139"/>
                <a:gd name="T1" fmla="*/ 69 h 138"/>
                <a:gd name="T2" fmla="*/ 136 w 139"/>
                <a:gd name="T3" fmla="*/ 47 h 138"/>
                <a:gd name="T4" fmla="*/ 126 w 139"/>
                <a:gd name="T5" fmla="*/ 28 h 138"/>
                <a:gd name="T6" fmla="*/ 110 w 139"/>
                <a:gd name="T7" fmla="*/ 12 h 138"/>
                <a:gd name="T8" fmla="*/ 91 w 139"/>
                <a:gd name="T9" fmla="*/ 3 h 138"/>
                <a:gd name="T10" fmla="*/ 69 w 139"/>
                <a:gd name="T11" fmla="*/ 0 h 138"/>
                <a:gd name="T12" fmla="*/ 47 w 139"/>
                <a:gd name="T13" fmla="*/ 3 h 138"/>
                <a:gd name="T14" fmla="*/ 28 w 139"/>
                <a:gd name="T15" fmla="*/ 12 h 138"/>
                <a:gd name="T16" fmla="*/ 13 w 139"/>
                <a:gd name="T17" fmla="*/ 28 h 138"/>
                <a:gd name="T18" fmla="*/ 3 w 139"/>
                <a:gd name="T19" fmla="*/ 47 h 138"/>
                <a:gd name="T20" fmla="*/ 0 w 139"/>
                <a:gd name="T21" fmla="*/ 69 h 138"/>
                <a:gd name="T22" fmla="*/ 3 w 139"/>
                <a:gd name="T23" fmla="*/ 91 h 138"/>
                <a:gd name="T24" fmla="*/ 13 w 139"/>
                <a:gd name="T25" fmla="*/ 110 h 138"/>
                <a:gd name="T26" fmla="*/ 28 w 139"/>
                <a:gd name="T27" fmla="*/ 126 h 138"/>
                <a:gd name="T28" fmla="*/ 47 w 139"/>
                <a:gd name="T29" fmla="*/ 135 h 138"/>
                <a:gd name="T30" fmla="*/ 69 w 139"/>
                <a:gd name="T31" fmla="*/ 138 h 138"/>
                <a:gd name="T32" fmla="*/ 91 w 139"/>
                <a:gd name="T33" fmla="*/ 135 h 138"/>
                <a:gd name="T34" fmla="*/ 110 w 139"/>
                <a:gd name="T35" fmla="*/ 126 h 138"/>
                <a:gd name="T36" fmla="*/ 126 w 139"/>
                <a:gd name="T37" fmla="*/ 110 h 138"/>
                <a:gd name="T38" fmla="*/ 136 w 139"/>
                <a:gd name="T39" fmla="*/ 91 h 138"/>
                <a:gd name="T40" fmla="*/ 139 w 139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9"/>
                <a:gd name="T64" fmla="*/ 0 h 138"/>
                <a:gd name="T65" fmla="*/ 139 w 139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9" h="138">
                  <a:moveTo>
                    <a:pt x="139" y="69"/>
                  </a:moveTo>
                  <a:lnTo>
                    <a:pt x="136" y="47"/>
                  </a:lnTo>
                  <a:lnTo>
                    <a:pt x="126" y="28"/>
                  </a:lnTo>
                  <a:lnTo>
                    <a:pt x="110" y="12"/>
                  </a:lnTo>
                  <a:lnTo>
                    <a:pt x="91" y="3"/>
                  </a:lnTo>
                  <a:lnTo>
                    <a:pt x="69" y="0"/>
                  </a:lnTo>
                  <a:lnTo>
                    <a:pt x="47" y="3"/>
                  </a:lnTo>
                  <a:lnTo>
                    <a:pt x="28" y="12"/>
                  </a:lnTo>
                  <a:lnTo>
                    <a:pt x="13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3" y="110"/>
                  </a:lnTo>
                  <a:lnTo>
                    <a:pt x="28" y="126"/>
                  </a:lnTo>
                  <a:lnTo>
                    <a:pt x="47" y="135"/>
                  </a:lnTo>
                  <a:lnTo>
                    <a:pt x="69" y="138"/>
                  </a:lnTo>
                  <a:lnTo>
                    <a:pt x="91" y="135"/>
                  </a:lnTo>
                  <a:lnTo>
                    <a:pt x="110" y="126"/>
                  </a:lnTo>
                  <a:lnTo>
                    <a:pt x="126" y="110"/>
                  </a:lnTo>
                  <a:lnTo>
                    <a:pt x="136" y="91"/>
                  </a:lnTo>
                  <a:lnTo>
                    <a:pt x="139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3" name="Freeform 476"/>
            <p:cNvSpPr>
              <a:spLocks/>
            </p:cNvSpPr>
            <p:nvPr/>
          </p:nvSpPr>
          <p:spPr bwMode="auto">
            <a:xfrm>
              <a:off x="5240" y="2044"/>
              <a:ext cx="140" cy="139"/>
            </a:xfrm>
            <a:custGeom>
              <a:avLst/>
              <a:gdLst>
                <a:gd name="T0" fmla="*/ 140 w 140"/>
                <a:gd name="T1" fmla="*/ 70 h 139"/>
                <a:gd name="T2" fmla="*/ 136 w 140"/>
                <a:gd name="T3" fmla="*/ 48 h 139"/>
                <a:gd name="T4" fmla="*/ 126 w 140"/>
                <a:gd name="T5" fmla="*/ 29 h 139"/>
                <a:gd name="T6" fmla="*/ 110 w 140"/>
                <a:gd name="T7" fmla="*/ 13 h 139"/>
                <a:gd name="T8" fmla="*/ 92 w 140"/>
                <a:gd name="T9" fmla="*/ 3 h 139"/>
                <a:gd name="T10" fmla="*/ 69 w 140"/>
                <a:gd name="T11" fmla="*/ 0 h 139"/>
                <a:gd name="T12" fmla="*/ 47 w 140"/>
                <a:gd name="T13" fmla="*/ 3 h 139"/>
                <a:gd name="T14" fmla="*/ 28 w 140"/>
                <a:gd name="T15" fmla="*/ 13 h 139"/>
                <a:gd name="T16" fmla="*/ 13 w 140"/>
                <a:gd name="T17" fmla="*/ 29 h 139"/>
                <a:gd name="T18" fmla="*/ 3 w 140"/>
                <a:gd name="T19" fmla="*/ 48 h 139"/>
                <a:gd name="T20" fmla="*/ 0 w 140"/>
                <a:gd name="T21" fmla="*/ 70 h 139"/>
                <a:gd name="T22" fmla="*/ 3 w 140"/>
                <a:gd name="T23" fmla="*/ 92 h 139"/>
                <a:gd name="T24" fmla="*/ 13 w 140"/>
                <a:gd name="T25" fmla="*/ 111 h 139"/>
                <a:gd name="T26" fmla="*/ 28 w 140"/>
                <a:gd name="T27" fmla="*/ 126 h 139"/>
                <a:gd name="T28" fmla="*/ 47 w 140"/>
                <a:gd name="T29" fmla="*/ 136 h 139"/>
                <a:gd name="T30" fmla="*/ 69 w 140"/>
                <a:gd name="T31" fmla="*/ 139 h 139"/>
                <a:gd name="T32" fmla="*/ 92 w 140"/>
                <a:gd name="T33" fmla="*/ 136 h 139"/>
                <a:gd name="T34" fmla="*/ 110 w 140"/>
                <a:gd name="T35" fmla="*/ 126 h 139"/>
                <a:gd name="T36" fmla="*/ 126 w 140"/>
                <a:gd name="T37" fmla="*/ 111 h 139"/>
                <a:gd name="T38" fmla="*/ 136 w 140"/>
                <a:gd name="T39" fmla="*/ 92 h 139"/>
                <a:gd name="T40" fmla="*/ 140 w 140"/>
                <a:gd name="T41" fmla="*/ 70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39"/>
                <a:gd name="T65" fmla="*/ 140 w 140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39">
                  <a:moveTo>
                    <a:pt x="140" y="70"/>
                  </a:moveTo>
                  <a:lnTo>
                    <a:pt x="136" y="48"/>
                  </a:lnTo>
                  <a:lnTo>
                    <a:pt x="126" y="29"/>
                  </a:lnTo>
                  <a:lnTo>
                    <a:pt x="110" y="13"/>
                  </a:lnTo>
                  <a:lnTo>
                    <a:pt x="92" y="3"/>
                  </a:lnTo>
                  <a:lnTo>
                    <a:pt x="69" y="0"/>
                  </a:lnTo>
                  <a:lnTo>
                    <a:pt x="47" y="3"/>
                  </a:lnTo>
                  <a:lnTo>
                    <a:pt x="28" y="13"/>
                  </a:lnTo>
                  <a:lnTo>
                    <a:pt x="13" y="29"/>
                  </a:lnTo>
                  <a:lnTo>
                    <a:pt x="3" y="48"/>
                  </a:lnTo>
                  <a:lnTo>
                    <a:pt x="0" y="70"/>
                  </a:lnTo>
                  <a:lnTo>
                    <a:pt x="3" y="92"/>
                  </a:lnTo>
                  <a:lnTo>
                    <a:pt x="13" y="111"/>
                  </a:lnTo>
                  <a:lnTo>
                    <a:pt x="28" y="126"/>
                  </a:lnTo>
                  <a:lnTo>
                    <a:pt x="47" y="136"/>
                  </a:lnTo>
                  <a:lnTo>
                    <a:pt x="69" y="139"/>
                  </a:lnTo>
                  <a:lnTo>
                    <a:pt x="92" y="136"/>
                  </a:lnTo>
                  <a:lnTo>
                    <a:pt x="110" y="126"/>
                  </a:lnTo>
                  <a:lnTo>
                    <a:pt x="126" y="111"/>
                  </a:lnTo>
                  <a:lnTo>
                    <a:pt x="136" y="92"/>
                  </a:lnTo>
                  <a:lnTo>
                    <a:pt x="140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4" name="Freeform 478"/>
            <p:cNvSpPr>
              <a:spLocks/>
            </p:cNvSpPr>
            <p:nvPr/>
          </p:nvSpPr>
          <p:spPr bwMode="auto">
            <a:xfrm>
              <a:off x="3063" y="1165"/>
              <a:ext cx="141" cy="138"/>
            </a:xfrm>
            <a:custGeom>
              <a:avLst/>
              <a:gdLst>
                <a:gd name="T0" fmla="*/ 141 w 141"/>
                <a:gd name="T1" fmla="*/ 69 h 138"/>
                <a:gd name="T2" fmla="*/ 136 w 141"/>
                <a:gd name="T3" fmla="*/ 47 h 138"/>
                <a:gd name="T4" fmla="*/ 126 w 141"/>
                <a:gd name="T5" fmla="*/ 28 h 138"/>
                <a:gd name="T6" fmla="*/ 111 w 141"/>
                <a:gd name="T7" fmla="*/ 12 h 138"/>
                <a:gd name="T8" fmla="*/ 92 w 141"/>
                <a:gd name="T9" fmla="*/ 3 h 138"/>
                <a:gd name="T10" fmla="*/ 70 w 141"/>
                <a:gd name="T11" fmla="*/ 0 h 138"/>
                <a:gd name="T12" fmla="*/ 48 w 141"/>
                <a:gd name="T13" fmla="*/ 3 h 138"/>
                <a:gd name="T14" fmla="*/ 29 w 141"/>
                <a:gd name="T15" fmla="*/ 12 h 138"/>
                <a:gd name="T16" fmla="*/ 13 w 141"/>
                <a:gd name="T17" fmla="*/ 28 h 138"/>
                <a:gd name="T18" fmla="*/ 3 w 141"/>
                <a:gd name="T19" fmla="*/ 47 h 138"/>
                <a:gd name="T20" fmla="*/ 0 w 141"/>
                <a:gd name="T21" fmla="*/ 69 h 138"/>
                <a:gd name="T22" fmla="*/ 3 w 141"/>
                <a:gd name="T23" fmla="*/ 91 h 138"/>
                <a:gd name="T24" fmla="*/ 13 w 141"/>
                <a:gd name="T25" fmla="*/ 110 h 138"/>
                <a:gd name="T26" fmla="*/ 29 w 141"/>
                <a:gd name="T27" fmla="*/ 126 h 138"/>
                <a:gd name="T28" fmla="*/ 48 w 141"/>
                <a:gd name="T29" fmla="*/ 135 h 138"/>
                <a:gd name="T30" fmla="*/ 70 w 141"/>
                <a:gd name="T31" fmla="*/ 138 h 138"/>
                <a:gd name="T32" fmla="*/ 92 w 141"/>
                <a:gd name="T33" fmla="*/ 135 h 138"/>
                <a:gd name="T34" fmla="*/ 111 w 141"/>
                <a:gd name="T35" fmla="*/ 126 h 138"/>
                <a:gd name="T36" fmla="*/ 126 w 141"/>
                <a:gd name="T37" fmla="*/ 110 h 138"/>
                <a:gd name="T38" fmla="*/ 136 w 141"/>
                <a:gd name="T39" fmla="*/ 91 h 138"/>
                <a:gd name="T40" fmla="*/ 141 w 141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38"/>
                <a:gd name="T65" fmla="*/ 141 w 141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38">
                  <a:moveTo>
                    <a:pt x="141" y="69"/>
                  </a:moveTo>
                  <a:lnTo>
                    <a:pt x="136" y="47"/>
                  </a:lnTo>
                  <a:lnTo>
                    <a:pt x="126" y="28"/>
                  </a:lnTo>
                  <a:lnTo>
                    <a:pt x="111" y="12"/>
                  </a:lnTo>
                  <a:lnTo>
                    <a:pt x="92" y="3"/>
                  </a:lnTo>
                  <a:lnTo>
                    <a:pt x="70" y="0"/>
                  </a:lnTo>
                  <a:lnTo>
                    <a:pt x="48" y="3"/>
                  </a:lnTo>
                  <a:lnTo>
                    <a:pt x="29" y="12"/>
                  </a:lnTo>
                  <a:lnTo>
                    <a:pt x="13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3" y="110"/>
                  </a:lnTo>
                  <a:lnTo>
                    <a:pt x="29" y="126"/>
                  </a:lnTo>
                  <a:lnTo>
                    <a:pt x="48" y="135"/>
                  </a:lnTo>
                  <a:lnTo>
                    <a:pt x="70" y="138"/>
                  </a:lnTo>
                  <a:lnTo>
                    <a:pt x="92" y="135"/>
                  </a:lnTo>
                  <a:lnTo>
                    <a:pt x="111" y="126"/>
                  </a:lnTo>
                  <a:lnTo>
                    <a:pt x="126" y="110"/>
                  </a:lnTo>
                  <a:lnTo>
                    <a:pt x="136" y="91"/>
                  </a:lnTo>
                  <a:lnTo>
                    <a:pt x="141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5" name="Freeform 481"/>
            <p:cNvSpPr>
              <a:spLocks/>
            </p:cNvSpPr>
            <p:nvPr/>
          </p:nvSpPr>
          <p:spPr bwMode="auto">
            <a:xfrm>
              <a:off x="4296" y="1333"/>
              <a:ext cx="140" cy="141"/>
            </a:xfrm>
            <a:custGeom>
              <a:avLst/>
              <a:gdLst>
                <a:gd name="T0" fmla="*/ 140 w 140"/>
                <a:gd name="T1" fmla="*/ 70 h 141"/>
                <a:gd name="T2" fmla="*/ 137 w 140"/>
                <a:gd name="T3" fmla="*/ 48 h 141"/>
                <a:gd name="T4" fmla="*/ 128 w 140"/>
                <a:gd name="T5" fmla="*/ 29 h 141"/>
                <a:gd name="T6" fmla="*/ 112 w 140"/>
                <a:gd name="T7" fmla="*/ 15 h 141"/>
                <a:gd name="T8" fmla="*/ 93 w 140"/>
                <a:gd name="T9" fmla="*/ 4 h 141"/>
                <a:gd name="T10" fmla="*/ 71 w 140"/>
                <a:gd name="T11" fmla="*/ 0 h 141"/>
                <a:gd name="T12" fmla="*/ 49 w 140"/>
                <a:gd name="T13" fmla="*/ 4 h 141"/>
                <a:gd name="T14" fmla="*/ 30 w 140"/>
                <a:gd name="T15" fmla="*/ 15 h 141"/>
                <a:gd name="T16" fmla="*/ 14 w 140"/>
                <a:gd name="T17" fmla="*/ 29 h 141"/>
                <a:gd name="T18" fmla="*/ 5 w 140"/>
                <a:gd name="T19" fmla="*/ 48 h 141"/>
                <a:gd name="T20" fmla="*/ 0 w 140"/>
                <a:gd name="T21" fmla="*/ 70 h 141"/>
                <a:gd name="T22" fmla="*/ 5 w 140"/>
                <a:gd name="T23" fmla="*/ 92 h 141"/>
                <a:gd name="T24" fmla="*/ 14 w 140"/>
                <a:gd name="T25" fmla="*/ 112 h 141"/>
                <a:gd name="T26" fmla="*/ 30 w 140"/>
                <a:gd name="T27" fmla="*/ 127 h 141"/>
                <a:gd name="T28" fmla="*/ 49 w 140"/>
                <a:gd name="T29" fmla="*/ 136 h 141"/>
                <a:gd name="T30" fmla="*/ 71 w 140"/>
                <a:gd name="T31" fmla="*/ 141 h 141"/>
                <a:gd name="T32" fmla="*/ 93 w 140"/>
                <a:gd name="T33" fmla="*/ 136 h 141"/>
                <a:gd name="T34" fmla="*/ 112 w 140"/>
                <a:gd name="T35" fmla="*/ 127 h 141"/>
                <a:gd name="T36" fmla="*/ 128 w 140"/>
                <a:gd name="T37" fmla="*/ 112 h 141"/>
                <a:gd name="T38" fmla="*/ 137 w 140"/>
                <a:gd name="T39" fmla="*/ 92 h 141"/>
                <a:gd name="T40" fmla="*/ 140 w 140"/>
                <a:gd name="T41" fmla="*/ 70 h 1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1"/>
                <a:gd name="T65" fmla="*/ 140 w 140"/>
                <a:gd name="T66" fmla="*/ 141 h 1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1">
                  <a:moveTo>
                    <a:pt x="140" y="70"/>
                  </a:moveTo>
                  <a:lnTo>
                    <a:pt x="137" y="48"/>
                  </a:lnTo>
                  <a:lnTo>
                    <a:pt x="128" y="29"/>
                  </a:lnTo>
                  <a:lnTo>
                    <a:pt x="112" y="15"/>
                  </a:lnTo>
                  <a:lnTo>
                    <a:pt x="93" y="4"/>
                  </a:lnTo>
                  <a:lnTo>
                    <a:pt x="71" y="0"/>
                  </a:lnTo>
                  <a:lnTo>
                    <a:pt x="49" y="4"/>
                  </a:lnTo>
                  <a:lnTo>
                    <a:pt x="30" y="15"/>
                  </a:lnTo>
                  <a:lnTo>
                    <a:pt x="14" y="29"/>
                  </a:lnTo>
                  <a:lnTo>
                    <a:pt x="5" y="48"/>
                  </a:lnTo>
                  <a:lnTo>
                    <a:pt x="0" y="70"/>
                  </a:lnTo>
                  <a:lnTo>
                    <a:pt x="5" y="92"/>
                  </a:lnTo>
                  <a:lnTo>
                    <a:pt x="14" y="112"/>
                  </a:lnTo>
                  <a:lnTo>
                    <a:pt x="30" y="127"/>
                  </a:lnTo>
                  <a:lnTo>
                    <a:pt x="49" y="136"/>
                  </a:lnTo>
                  <a:lnTo>
                    <a:pt x="71" y="141"/>
                  </a:lnTo>
                  <a:lnTo>
                    <a:pt x="93" y="136"/>
                  </a:lnTo>
                  <a:lnTo>
                    <a:pt x="112" y="127"/>
                  </a:lnTo>
                  <a:lnTo>
                    <a:pt x="128" y="112"/>
                  </a:lnTo>
                  <a:lnTo>
                    <a:pt x="137" y="92"/>
                  </a:lnTo>
                  <a:lnTo>
                    <a:pt x="140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6" name="Freeform 483"/>
            <p:cNvSpPr>
              <a:spLocks/>
            </p:cNvSpPr>
            <p:nvPr/>
          </p:nvSpPr>
          <p:spPr bwMode="auto">
            <a:xfrm>
              <a:off x="4312" y="1966"/>
              <a:ext cx="140" cy="140"/>
            </a:xfrm>
            <a:custGeom>
              <a:avLst/>
              <a:gdLst>
                <a:gd name="T0" fmla="*/ 140 w 140"/>
                <a:gd name="T1" fmla="*/ 69 h 140"/>
                <a:gd name="T2" fmla="*/ 135 w 140"/>
                <a:gd name="T3" fmla="*/ 47 h 140"/>
                <a:gd name="T4" fmla="*/ 126 w 140"/>
                <a:gd name="T5" fmla="*/ 28 h 140"/>
                <a:gd name="T6" fmla="*/ 110 w 140"/>
                <a:gd name="T7" fmla="*/ 14 h 140"/>
                <a:gd name="T8" fmla="*/ 91 w 140"/>
                <a:gd name="T9" fmla="*/ 3 h 140"/>
                <a:gd name="T10" fmla="*/ 69 w 140"/>
                <a:gd name="T11" fmla="*/ 0 h 140"/>
                <a:gd name="T12" fmla="*/ 47 w 140"/>
                <a:gd name="T13" fmla="*/ 3 h 140"/>
                <a:gd name="T14" fmla="*/ 28 w 140"/>
                <a:gd name="T15" fmla="*/ 14 h 140"/>
                <a:gd name="T16" fmla="*/ 12 w 140"/>
                <a:gd name="T17" fmla="*/ 28 h 140"/>
                <a:gd name="T18" fmla="*/ 3 w 140"/>
                <a:gd name="T19" fmla="*/ 47 h 140"/>
                <a:gd name="T20" fmla="*/ 0 w 140"/>
                <a:gd name="T21" fmla="*/ 69 h 140"/>
                <a:gd name="T22" fmla="*/ 3 w 140"/>
                <a:gd name="T23" fmla="*/ 91 h 140"/>
                <a:gd name="T24" fmla="*/ 12 w 140"/>
                <a:gd name="T25" fmla="*/ 111 h 140"/>
                <a:gd name="T26" fmla="*/ 28 w 140"/>
                <a:gd name="T27" fmla="*/ 126 h 140"/>
                <a:gd name="T28" fmla="*/ 47 w 140"/>
                <a:gd name="T29" fmla="*/ 137 h 140"/>
                <a:gd name="T30" fmla="*/ 69 w 140"/>
                <a:gd name="T31" fmla="*/ 140 h 140"/>
                <a:gd name="T32" fmla="*/ 91 w 140"/>
                <a:gd name="T33" fmla="*/ 137 h 140"/>
                <a:gd name="T34" fmla="*/ 110 w 140"/>
                <a:gd name="T35" fmla="*/ 126 h 140"/>
                <a:gd name="T36" fmla="*/ 126 w 140"/>
                <a:gd name="T37" fmla="*/ 111 h 140"/>
                <a:gd name="T38" fmla="*/ 135 w 140"/>
                <a:gd name="T39" fmla="*/ 91 h 140"/>
                <a:gd name="T40" fmla="*/ 140 w 140"/>
                <a:gd name="T41" fmla="*/ 69 h 1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0"/>
                <a:gd name="T65" fmla="*/ 140 w 140"/>
                <a:gd name="T66" fmla="*/ 140 h 1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0">
                  <a:moveTo>
                    <a:pt x="140" y="69"/>
                  </a:moveTo>
                  <a:lnTo>
                    <a:pt x="135" y="47"/>
                  </a:lnTo>
                  <a:lnTo>
                    <a:pt x="126" y="28"/>
                  </a:lnTo>
                  <a:lnTo>
                    <a:pt x="110" y="14"/>
                  </a:lnTo>
                  <a:lnTo>
                    <a:pt x="91" y="3"/>
                  </a:lnTo>
                  <a:lnTo>
                    <a:pt x="69" y="0"/>
                  </a:lnTo>
                  <a:lnTo>
                    <a:pt x="47" y="3"/>
                  </a:lnTo>
                  <a:lnTo>
                    <a:pt x="28" y="14"/>
                  </a:lnTo>
                  <a:lnTo>
                    <a:pt x="12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2" y="111"/>
                  </a:lnTo>
                  <a:lnTo>
                    <a:pt x="28" y="126"/>
                  </a:lnTo>
                  <a:lnTo>
                    <a:pt x="47" y="137"/>
                  </a:lnTo>
                  <a:lnTo>
                    <a:pt x="69" y="140"/>
                  </a:lnTo>
                  <a:lnTo>
                    <a:pt x="91" y="137"/>
                  </a:lnTo>
                  <a:lnTo>
                    <a:pt x="110" y="126"/>
                  </a:lnTo>
                  <a:lnTo>
                    <a:pt x="126" y="111"/>
                  </a:lnTo>
                  <a:lnTo>
                    <a:pt x="135" y="91"/>
                  </a:lnTo>
                  <a:lnTo>
                    <a:pt x="140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</p:grpSp>
      <p:sp>
        <p:nvSpPr>
          <p:cNvPr id="3100" name="Freeform 534"/>
          <p:cNvSpPr>
            <a:spLocks/>
          </p:cNvSpPr>
          <p:nvPr/>
        </p:nvSpPr>
        <p:spPr bwMode="auto">
          <a:xfrm>
            <a:off x="5538389" y="3105459"/>
            <a:ext cx="3130550" cy="1455737"/>
          </a:xfrm>
          <a:custGeom>
            <a:avLst/>
            <a:gdLst>
              <a:gd name="T0" fmla="*/ 1972 w 1972"/>
              <a:gd name="T1" fmla="*/ 917 h 917"/>
              <a:gd name="T2" fmla="*/ 909 w 1972"/>
              <a:gd name="T3" fmla="*/ 300 h 917"/>
              <a:gd name="T4" fmla="*/ 0 w 1972"/>
              <a:gd name="T5" fmla="*/ 0 h 917"/>
              <a:gd name="T6" fmla="*/ 0 60000 65536"/>
              <a:gd name="T7" fmla="*/ 0 60000 65536"/>
              <a:gd name="T8" fmla="*/ 0 60000 65536"/>
              <a:gd name="T9" fmla="*/ 0 w 1972"/>
              <a:gd name="T10" fmla="*/ 0 h 917"/>
              <a:gd name="T11" fmla="*/ 1972 w 1972"/>
              <a:gd name="T12" fmla="*/ 917 h 9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72" h="917">
                <a:moveTo>
                  <a:pt x="1972" y="917"/>
                </a:moveTo>
                <a:cubicBezTo>
                  <a:pt x="1605" y="685"/>
                  <a:pt x="1238" y="453"/>
                  <a:pt x="909" y="300"/>
                </a:cubicBezTo>
                <a:cubicBezTo>
                  <a:pt x="580" y="147"/>
                  <a:pt x="290" y="73"/>
                  <a:pt x="0" y="0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47" name="Picture 146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95838" y="3686483"/>
            <a:ext cx="139446" cy="177546"/>
          </a:xfrm>
          <a:prstGeom prst="rect">
            <a:avLst/>
          </a:prstGeom>
          <a:noFill/>
          <a:ln/>
          <a:effectLst/>
        </p:spPr>
      </p:pic>
      <p:sp>
        <p:nvSpPr>
          <p:cNvPr id="3098" name="Freeform 531"/>
          <p:cNvSpPr>
            <a:spLocks/>
          </p:cNvSpPr>
          <p:nvPr/>
        </p:nvSpPr>
        <p:spPr bwMode="auto">
          <a:xfrm>
            <a:off x="5744764" y="2254559"/>
            <a:ext cx="1430338" cy="2654300"/>
          </a:xfrm>
          <a:custGeom>
            <a:avLst/>
            <a:gdLst>
              <a:gd name="T0" fmla="*/ 0 w 901"/>
              <a:gd name="T1" fmla="*/ 1672 h 1672"/>
              <a:gd name="T2" fmla="*/ 211 w 901"/>
              <a:gd name="T3" fmla="*/ 755 h 1672"/>
              <a:gd name="T4" fmla="*/ 901 w 901"/>
              <a:gd name="T5" fmla="*/ 0 h 1672"/>
              <a:gd name="T6" fmla="*/ 0 60000 65536"/>
              <a:gd name="T7" fmla="*/ 0 60000 65536"/>
              <a:gd name="T8" fmla="*/ 0 60000 65536"/>
              <a:gd name="T9" fmla="*/ 0 w 901"/>
              <a:gd name="T10" fmla="*/ 0 h 1672"/>
              <a:gd name="T11" fmla="*/ 901 w 901"/>
              <a:gd name="T12" fmla="*/ 1672 h 1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1" h="1672">
                <a:moveTo>
                  <a:pt x="0" y="1672"/>
                </a:moveTo>
                <a:cubicBezTo>
                  <a:pt x="35" y="1519"/>
                  <a:pt x="61" y="1034"/>
                  <a:pt x="211" y="755"/>
                </a:cubicBezTo>
                <a:cubicBezTo>
                  <a:pt x="361" y="476"/>
                  <a:pt x="757" y="157"/>
                  <a:pt x="901" y="0"/>
                </a:cubicBezTo>
              </a:path>
            </a:pathLst>
          </a:custGeom>
          <a:noFill/>
          <a:ln w="57150">
            <a:solidFill>
              <a:schemeClr val="accent3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46" name="Picture 145" descr="txp_fi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03713" y="2976871"/>
            <a:ext cx="139446" cy="177546"/>
          </a:xfrm>
          <a:prstGeom prst="rect">
            <a:avLst/>
          </a:prstGeom>
          <a:noFill/>
          <a:ln/>
          <a:effectLst/>
        </p:spPr>
      </p:pic>
      <p:sp>
        <p:nvSpPr>
          <p:cNvPr id="3096" name="Freeform 532"/>
          <p:cNvSpPr>
            <a:spLocks/>
          </p:cNvSpPr>
          <p:nvPr/>
        </p:nvSpPr>
        <p:spPr bwMode="auto">
          <a:xfrm>
            <a:off x="4470002" y="2654609"/>
            <a:ext cx="3052762" cy="2614612"/>
          </a:xfrm>
          <a:custGeom>
            <a:avLst/>
            <a:gdLst>
              <a:gd name="T0" fmla="*/ 0 w 1923"/>
              <a:gd name="T1" fmla="*/ 0 h 1647"/>
              <a:gd name="T2" fmla="*/ 754 w 1923"/>
              <a:gd name="T3" fmla="*/ 957 h 1647"/>
              <a:gd name="T4" fmla="*/ 1923 w 1923"/>
              <a:gd name="T5" fmla="*/ 1647 h 1647"/>
              <a:gd name="T6" fmla="*/ 0 60000 65536"/>
              <a:gd name="T7" fmla="*/ 0 60000 65536"/>
              <a:gd name="T8" fmla="*/ 0 60000 65536"/>
              <a:gd name="T9" fmla="*/ 0 w 1923"/>
              <a:gd name="T10" fmla="*/ 0 h 1647"/>
              <a:gd name="T11" fmla="*/ 1923 w 1923"/>
              <a:gd name="T12" fmla="*/ 1647 h 16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3" h="1647">
                <a:moveTo>
                  <a:pt x="0" y="0"/>
                </a:moveTo>
                <a:cubicBezTo>
                  <a:pt x="126" y="159"/>
                  <a:pt x="434" y="683"/>
                  <a:pt x="754" y="957"/>
                </a:cubicBezTo>
                <a:cubicBezTo>
                  <a:pt x="1074" y="1231"/>
                  <a:pt x="1679" y="1503"/>
                  <a:pt x="1923" y="1647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48" name="Picture 147" descr="txp_fi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55839" y="3726170"/>
            <a:ext cx="114300" cy="17754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uiExpand="1" build="p"/>
      <p:bldP spid="3100" grpId="0" animBg="1"/>
      <p:bldP spid="3098" grpId="0" animBg="1"/>
      <p:bldP spid="309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41338" lvl="1" indent="-271463"/>
            <a:r>
              <a:rPr lang="en-US" dirty="0" smtClean="0"/>
              <a:t>An oblivious routing scheme can be represented by </a:t>
            </a:r>
            <a:br>
              <a:rPr lang="en-US" dirty="0" smtClean="0"/>
            </a:br>
            <a:r>
              <a:rPr lang="en-US" dirty="0" smtClean="0"/>
              <a:t>an                   -dimensional matrix     :</a:t>
            </a:r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endParaRPr lang="en-US" dirty="0" smtClean="0"/>
          </a:p>
          <a:p>
            <a:pPr marL="541338" lvl="1" indent="-271463"/>
            <a:r>
              <a:rPr lang="en-US" dirty="0" smtClean="0"/>
              <a:t>The competitive ratio is: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066800" y="3454400"/>
            <a:ext cx="246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dirty="0" smtClean="0">
                <a:latin typeface="+mj-lt"/>
              </a:rPr>
              <a:t>routing matrix</a:t>
            </a:r>
            <a:r>
              <a:rPr lang="de-DE" sz="2400" dirty="0" smtClean="0">
                <a:latin typeface="+mj-lt"/>
              </a:rPr>
              <a:t>    </a:t>
            </a:r>
            <a:endParaRPr lang="de-DE" sz="2400" dirty="0">
              <a:latin typeface="+mj-lt"/>
            </a:endParaRPr>
          </a:p>
        </p:txBody>
      </p:sp>
      <p:sp>
        <p:nvSpPr>
          <p:cNvPr id="60" name="Rounded Rectangle 59"/>
          <p:cNvSpPr/>
          <p:nvPr/>
        </p:nvSpPr>
        <p:spPr bwMode="auto">
          <a:xfrm>
            <a:off x="1231900" y="1981200"/>
            <a:ext cx="647700" cy="1193800"/>
          </a:xfrm>
          <a:prstGeom prst="roundRect">
            <a:avLst>
              <a:gd name="adj" fmla="val 24510"/>
            </a:avLst>
          </a:prstGeom>
          <a:solidFill>
            <a:schemeClr val="accent1">
              <a:lumMod val="20000"/>
              <a:lumOff val="80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Rounded Rectangle 60"/>
          <p:cNvSpPr/>
          <p:nvPr/>
        </p:nvSpPr>
        <p:spPr bwMode="auto">
          <a:xfrm>
            <a:off x="4343400" y="1968500"/>
            <a:ext cx="584200" cy="355600"/>
          </a:xfrm>
          <a:prstGeom prst="roundRect">
            <a:avLst>
              <a:gd name="adj" fmla="val 24510"/>
            </a:avLst>
          </a:prstGeom>
          <a:solidFill>
            <a:schemeClr val="accent1">
              <a:lumMod val="20000"/>
              <a:lumOff val="80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4" name="Picture 7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61747" y="1989135"/>
            <a:ext cx="5469286" cy="1209684"/>
          </a:xfrm>
          <a:prstGeom prst="rect">
            <a:avLst/>
          </a:prstGeom>
          <a:noFill/>
          <a:ln/>
          <a:effectLst/>
        </p:spPr>
      </p:pic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Pure Nash Equilibrium (k = 1,    = id) </a:t>
            </a:r>
            <a:endParaRPr lang="en-US" b="1" dirty="0"/>
          </a:p>
        </p:txBody>
      </p:sp>
      <p:pic>
        <p:nvPicPr>
          <p:cNvPr id="59" name="Picture 5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86501" y="3357561"/>
            <a:ext cx="2523524" cy="165940"/>
          </a:xfrm>
          <a:prstGeom prst="rect">
            <a:avLst/>
          </a:prstGeom>
          <a:noFill/>
          <a:ln/>
          <a:effectLst/>
        </p:spPr>
      </p:pic>
      <p:pic>
        <p:nvPicPr>
          <p:cNvPr id="56" name="Picture 5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05789" y="3357579"/>
            <a:ext cx="904547" cy="165922"/>
          </a:xfrm>
          <a:prstGeom prst="rect">
            <a:avLst/>
          </a:prstGeom>
          <a:noFill/>
          <a:ln/>
          <a:effectLst/>
        </p:spPr>
      </p:pic>
      <p:pic>
        <p:nvPicPr>
          <p:cNvPr id="75" name="Picture 7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17569" y="3357624"/>
            <a:ext cx="751183" cy="165825"/>
          </a:xfrm>
          <a:prstGeom prst="rect">
            <a:avLst/>
          </a:prstGeom>
          <a:noFill/>
          <a:ln/>
          <a:effectLst/>
        </p:spPr>
      </p:pic>
      <p:pic>
        <p:nvPicPr>
          <p:cNvPr id="63" name="Picture 62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161237" y="3603622"/>
            <a:ext cx="222230" cy="187178"/>
          </a:xfrm>
          <a:prstGeom prst="rect">
            <a:avLst/>
          </a:prstGeom>
          <a:noFill/>
          <a:ln/>
          <a:effectLst/>
        </p:spPr>
      </p:pic>
      <p:grpSp>
        <p:nvGrpSpPr>
          <p:cNvPr id="20" name="Group 19"/>
          <p:cNvGrpSpPr/>
          <p:nvPr/>
        </p:nvGrpSpPr>
        <p:grpSpPr>
          <a:xfrm>
            <a:off x="1382200" y="1414351"/>
            <a:ext cx="3981323" cy="344270"/>
            <a:chOff x="1382200" y="1414351"/>
            <a:chExt cx="3981323" cy="344270"/>
          </a:xfrm>
        </p:grpSpPr>
        <p:pic>
          <p:nvPicPr>
            <p:cNvPr id="17" name="Picture 16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382200" y="1414351"/>
              <a:ext cx="1122320" cy="34427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6" name="Picture 65" descr="txp_fig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121005" y="1452562"/>
              <a:ext cx="242518" cy="204266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7" name="TextBox 66"/>
          <p:cNvSpPr txBox="1"/>
          <p:nvPr/>
        </p:nvSpPr>
        <p:spPr>
          <a:xfrm>
            <a:off x="3968750" y="3485178"/>
            <a:ext cx="1130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dirty="0" smtClean="0">
                <a:latin typeface="+mj-lt"/>
              </a:rPr>
              <a:t>demand</a:t>
            </a:r>
            <a:endParaRPr lang="de-DE" sz="2400" dirty="0">
              <a:latin typeface="+mj-lt"/>
            </a:endParaRPr>
          </a:p>
        </p:txBody>
      </p:sp>
      <p:pic>
        <p:nvPicPr>
          <p:cNvPr id="69" name="Picture 68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75808" y="3540121"/>
            <a:ext cx="152286" cy="257554"/>
          </a:xfrm>
          <a:prstGeom prst="rect">
            <a:avLst/>
          </a:prstGeom>
          <a:noFill/>
          <a:ln/>
          <a:effectLst/>
        </p:spPr>
      </p:pic>
      <p:sp>
        <p:nvSpPr>
          <p:cNvPr id="70" name="TextBox 69"/>
          <p:cNvSpPr txBox="1"/>
          <p:nvPr/>
        </p:nvSpPr>
        <p:spPr>
          <a:xfrm>
            <a:off x="5597525" y="3454400"/>
            <a:ext cx="793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flow</a:t>
            </a:r>
            <a:endParaRPr lang="de-DE" sz="2400" dirty="0">
              <a:latin typeface="+mj-lt"/>
            </a:endParaRPr>
          </a:p>
        </p:txBody>
      </p:sp>
      <p:pic>
        <p:nvPicPr>
          <p:cNvPr id="73" name="Picture 72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08558" y="3540121"/>
            <a:ext cx="175984" cy="246379"/>
          </a:xfrm>
          <a:prstGeom prst="rect">
            <a:avLst/>
          </a:prstGeom>
          <a:noFill/>
          <a:ln/>
          <a:effectLst/>
        </p:spPr>
      </p:pic>
      <p:pic>
        <p:nvPicPr>
          <p:cNvPr id="78" name="Picture 77" descr="txp_fi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718851" y="4914801"/>
            <a:ext cx="2576697" cy="837827"/>
          </a:xfrm>
          <a:prstGeom prst="rect">
            <a:avLst/>
          </a:prstGeom>
          <a:noFill/>
          <a:ln/>
          <a:effectLst/>
        </p:spPr>
      </p:pic>
      <p:pic>
        <p:nvPicPr>
          <p:cNvPr id="85" name="Picture 84" descr="txp_fi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48854" y="253836"/>
            <a:ext cx="169446" cy="28714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899" grpId="0" uiExpand="1" build="p"/>
      <p:bldP spid="65" grpId="0"/>
      <p:bldP spid="60" grpId="0" animBg="1"/>
      <p:bldP spid="61" grpId="0" animBg="1"/>
      <p:bldP spid="67" grpId="0"/>
      <p:bldP spid="7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>
          <a:xfrm>
            <a:off x="330202" y="901700"/>
            <a:ext cx="8653463" cy="5734050"/>
          </a:xfrm>
        </p:spPr>
        <p:txBody>
          <a:bodyPr/>
          <a:lstStyle/>
          <a:p>
            <a:pPr marL="1087438" indent="-1187450">
              <a:buNone/>
            </a:pPr>
            <a:r>
              <a:rPr lang="en-US" dirty="0" smtClean="0"/>
              <a:t>Lemma: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If       is tree-based, there is a vector     maximizing the expression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1"/>
                </a:solidFill>
              </a:rPr>
              <a:t/>
            </a:r>
            <a:br>
              <a:rPr lang="en-US" sz="10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that is routed by OPT with single-hop routing.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Proof (for tree-routing):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400" dirty="0" smtClean="0"/>
          </a:p>
          <a:p>
            <a:pPr marL="539750" lvl="1" indent="-273050"/>
            <a:r>
              <a:rPr lang="en-US" dirty="0" smtClean="0"/>
              <a:t>the proof easily generalizes to convex combinations of trees</a:t>
            </a:r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23" name="Group 68"/>
          <p:cNvGrpSpPr/>
          <p:nvPr/>
        </p:nvGrpSpPr>
        <p:grpSpPr>
          <a:xfrm>
            <a:off x="2331855" y="3893970"/>
            <a:ext cx="4149725" cy="1985963"/>
            <a:chOff x="2462213" y="1600200"/>
            <a:chExt cx="4149725" cy="1985963"/>
          </a:xfrm>
        </p:grpSpPr>
        <p:sp>
          <p:nvSpPr>
            <p:cNvPr id="24" name="Line 27"/>
            <p:cNvSpPr>
              <a:spLocks noChangeShapeType="1"/>
            </p:cNvSpPr>
            <p:nvPr/>
          </p:nvSpPr>
          <p:spPr bwMode="auto">
            <a:xfrm>
              <a:off x="4386263" y="1600200"/>
              <a:ext cx="541338" cy="1143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 flipV="1">
              <a:off x="2462213" y="1720850"/>
              <a:ext cx="541338" cy="9017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2462213" y="2622550"/>
              <a:ext cx="781050" cy="7223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18"/>
            <p:cNvSpPr>
              <a:spLocks noChangeShapeType="1"/>
            </p:cNvSpPr>
            <p:nvPr/>
          </p:nvSpPr>
          <p:spPr bwMode="auto">
            <a:xfrm flipV="1">
              <a:off x="3243263" y="2743200"/>
              <a:ext cx="1684338" cy="6016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19"/>
            <p:cNvSpPr>
              <a:spLocks noChangeShapeType="1"/>
            </p:cNvSpPr>
            <p:nvPr/>
          </p:nvSpPr>
          <p:spPr bwMode="auto">
            <a:xfrm flipV="1">
              <a:off x="4386263" y="3163888"/>
              <a:ext cx="1865313" cy="4222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>
              <a:off x="5229225" y="2020888"/>
              <a:ext cx="1022350" cy="1143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 flipV="1">
              <a:off x="5229225" y="1720850"/>
              <a:ext cx="1382713" cy="3000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22"/>
            <p:cNvSpPr>
              <a:spLocks noChangeShapeType="1"/>
            </p:cNvSpPr>
            <p:nvPr/>
          </p:nvSpPr>
          <p:spPr bwMode="auto">
            <a:xfrm>
              <a:off x="4386263" y="1600200"/>
              <a:ext cx="2225675" cy="1206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23"/>
            <p:cNvSpPr>
              <a:spLocks noChangeShapeType="1"/>
            </p:cNvSpPr>
            <p:nvPr/>
          </p:nvSpPr>
          <p:spPr bwMode="auto">
            <a:xfrm flipH="1">
              <a:off x="6251575" y="1720850"/>
              <a:ext cx="360363" cy="14430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24"/>
            <p:cNvSpPr>
              <a:spLocks noChangeShapeType="1"/>
            </p:cNvSpPr>
            <p:nvPr/>
          </p:nvSpPr>
          <p:spPr bwMode="auto">
            <a:xfrm>
              <a:off x="4386263" y="1600200"/>
              <a:ext cx="1588" cy="19859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25"/>
            <p:cNvSpPr>
              <a:spLocks noChangeShapeType="1"/>
            </p:cNvSpPr>
            <p:nvPr/>
          </p:nvSpPr>
          <p:spPr bwMode="auto">
            <a:xfrm flipV="1">
              <a:off x="3724275" y="1600200"/>
              <a:ext cx="661988" cy="7826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26"/>
            <p:cNvSpPr>
              <a:spLocks noChangeShapeType="1"/>
            </p:cNvSpPr>
            <p:nvPr/>
          </p:nvSpPr>
          <p:spPr bwMode="auto">
            <a:xfrm flipV="1">
              <a:off x="3003550" y="1600200"/>
              <a:ext cx="1382713" cy="1206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28"/>
            <p:cNvSpPr>
              <a:spLocks noChangeShapeType="1"/>
            </p:cNvSpPr>
            <p:nvPr/>
          </p:nvSpPr>
          <p:spPr bwMode="auto">
            <a:xfrm>
              <a:off x="4927600" y="2743200"/>
              <a:ext cx="1323975" cy="4206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29"/>
            <p:cNvSpPr>
              <a:spLocks noChangeShapeType="1"/>
            </p:cNvSpPr>
            <p:nvPr/>
          </p:nvSpPr>
          <p:spPr bwMode="auto">
            <a:xfrm flipH="1" flipV="1">
              <a:off x="3003550" y="1720850"/>
              <a:ext cx="720725" cy="6619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40"/>
            <p:cNvSpPr>
              <a:spLocks noChangeShapeType="1"/>
            </p:cNvSpPr>
            <p:nvPr/>
          </p:nvSpPr>
          <p:spPr bwMode="auto">
            <a:xfrm>
              <a:off x="2462213" y="2622550"/>
              <a:ext cx="1924050" cy="9636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41"/>
            <p:cNvSpPr>
              <a:spLocks noChangeShapeType="1"/>
            </p:cNvSpPr>
            <p:nvPr/>
          </p:nvSpPr>
          <p:spPr bwMode="auto">
            <a:xfrm>
              <a:off x="3243263" y="3344863"/>
              <a:ext cx="1143000" cy="2413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42"/>
            <p:cNvSpPr>
              <a:spLocks noChangeShapeType="1"/>
            </p:cNvSpPr>
            <p:nvPr/>
          </p:nvSpPr>
          <p:spPr bwMode="auto">
            <a:xfrm flipV="1">
              <a:off x="4927600" y="2020888"/>
              <a:ext cx="301625" cy="7223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2330636" y="3900066"/>
            <a:ext cx="4149725" cy="1985963"/>
            <a:chOff x="2484255" y="4167020"/>
            <a:chExt cx="4149725" cy="1985963"/>
          </a:xfrm>
        </p:grpSpPr>
        <p:sp>
          <p:nvSpPr>
            <p:cNvPr id="64" name="Line 25"/>
            <p:cNvSpPr>
              <a:spLocks noChangeShapeType="1"/>
            </p:cNvSpPr>
            <p:nvPr/>
          </p:nvSpPr>
          <p:spPr bwMode="auto">
            <a:xfrm flipV="1">
              <a:off x="3746317" y="4167020"/>
              <a:ext cx="661988" cy="782638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27"/>
            <p:cNvSpPr>
              <a:spLocks noChangeShapeType="1"/>
            </p:cNvSpPr>
            <p:nvPr/>
          </p:nvSpPr>
          <p:spPr bwMode="auto">
            <a:xfrm>
              <a:off x="4408305" y="4167020"/>
              <a:ext cx="541338" cy="114300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19"/>
            <p:cNvSpPr>
              <a:spLocks noChangeShapeType="1"/>
            </p:cNvSpPr>
            <p:nvPr/>
          </p:nvSpPr>
          <p:spPr bwMode="auto">
            <a:xfrm flipV="1">
              <a:off x="4408305" y="5730708"/>
              <a:ext cx="1865313" cy="422275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21"/>
            <p:cNvSpPr>
              <a:spLocks noChangeShapeType="1"/>
            </p:cNvSpPr>
            <p:nvPr/>
          </p:nvSpPr>
          <p:spPr bwMode="auto">
            <a:xfrm flipV="1">
              <a:off x="5251267" y="4287670"/>
              <a:ext cx="1382713" cy="300038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28"/>
            <p:cNvSpPr>
              <a:spLocks noChangeShapeType="1"/>
            </p:cNvSpPr>
            <p:nvPr/>
          </p:nvSpPr>
          <p:spPr bwMode="auto">
            <a:xfrm>
              <a:off x="4949642" y="5310020"/>
              <a:ext cx="1323975" cy="420688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29"/>
            <p:cNvSpPr>
              <a:spLocks noChangeShapeType="1"/>
            </p:cNvSpPr>
            <p:nvPr/>
          </p:nvSpPr>
          <p:spPr bwMode="auto">
            <a:xfrm flipH="1" flipV="1">
              <a:off x="3025592" y="4287670"/>
              <a:ext cx="720725" cy="661988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40"/>
            <p:cNvSpPr>
              <a:spLocks noChangeShapeType="1"/>
            </p:cNvSpPr>
            <p:nvPr/>
          </p:nvSpPr>
          <p:spPr bwMode="auto">
            <a:xfrm>
              <a:off x="2484255" y="5189370"/>
              <a:ext cx="1924050" cy="963613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41"/>
            <p:cNvSpPr>
              <a:spLocks noChangeShapeType="1"/>
            </p:cNvSpPr>
            <p:nvPr/>
          </p:nvSpPr>
          <p:spPr bwMode="auto">
            <a:xfrm>
              <a:off x="3265305" y="5911683"/>
              <a:ext cx="1143000" cy="24130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42"/>
            <p:cNvSpPr>
              <a:spLocks noChangeShapeType="1"/>
            </p:cNvSpPr>
            <p:nvPr/>
          </p:nvSpPr>
          <p:spPr bwMode="auto">
            <a:xfrm flipV="1">
              <a:off x="4949642" y="4587708"/>
              <a:ext cx="301625" cy="722313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796022" y="4020716"/>
            <a:ext cx="1684338" cy="1022351"/>
            <a:chOff x="4796022" y="4141366"/>
            <a:chExt cx="1684338" cy="1022351"/>
          </a:xfrm>
        </p:grpSpPr>
        <p:sp>
          <p:nvSpPr>
            <p:cNvPr id="87" name="Line 21"/>
            <p:cNvSpPr>
              <a:spLocks noChangeShapeType="1"/>
            </p:cNvSpPr>
            <p:nvPr/>
          </p:nvSpPr>
          <p:spPr bwMode="auto">
            <a:xfrm flipV="1">
              <a:off x="5097647" y="4141366"/>
              <a:ext cx="1382713" cy="300038"/>
            </a:xfrm>
            <a:prstGeom prst="line">
              <a:avLst/>
            </a:prstGeom>
            <a:noFill/>
            <a:ln w="57150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42"/>
            <p:cNvSpPr>
              <a:spLocks noChangeShapeType="1"/>
            </p:cNvSpPr>
            <p:nvPr/>
          </p:nvSpPr>
          <p:spPr bwMode="auto">
            <a:xfrm flipV="1">
              <a:off x="4796022" y="4441404"/>
              <a:ext cx="301625" cy="722313"/>
            </a:xfrm>
            <a:prstGeom prst="line">
              <a:avLst/>
            </a:prstGeom>
            <a:noFill/>
            <a:ln w="57150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4796022" y="4020716"/>
            <a:ext cx="1684338" cy="1022351"/>
            <a:chOff x="4796022" y="4141366"/>
            <a:chExt cx="1684338" cy="1022351"/>
          </a:xfrm>
        </p:grpSpPr>
        <p:sp>
          <p:nvSpPr>
            <p:cNvPr id="89" name="Line 21"/>
            <p:cNvSpPr>
              <a:spLocks noChangeShapeType="1"/>
            </p:cNvSpPr>
            <p:nvPr/>
          </p:nvSpPr>
          <p:spPr bwMode="auto">
            <a:xfrm flipV="1">
              <a:off x="5097647" y="4141366"/>
              <a:ext cx="1382713" cy="300038"/>
            </a:xfrm>
            <a:prstGeom prst="line">
              <a:avLst/>
            </a:prstGeom>
            <a:noFill/>
            <a:ln w="76200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42"/>
            <p:cNvSpPr>
              <a:spLocks noChangeShapeType="1"/>
            </p:cNvSpPr>
            <p:nvPr/>
          </p:nvSpPr>
          <p:spPr bwMode="auto">
            <a:xfrm flipV="1">
              <a:off x="4796022" y="4441404"/>
              <a:ext cx="301625" cy="722313"/>
            </a:xfrm>
            <a:prstGeom prst="line">
              <a:avLst/>
            </a:prstGeom>
            <a:noFill/>
            <a:ln w="76200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3" name="Line 27"/>
          <p:cNvSpPr>
            <a:spLocks noChangeShapeType="1"/>
          </p:cNvSpPr>
          <p:nvPr/>
        </p:nvSpPr>
        <p:spPr bwMode="auto">
          <a:xfrm>
            <a:off x="4256274" y="3900066"/>
            <a:ext cx="541338" cy="1143000"/>
          </a:xfrm>
          <a:prstGeom prst="line">
            <a:avLst/>
          </a:prstGeom>
          <a:noFill/>
          <a:ln w="57150">
            <a:solidFill>
              <a:schemeClr val="accent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Line 28"/>
          <p:cNvSpPr>
            <a:spLocks noChangeShapeType="1"/>
          </p:cNvSpPr>
          <p:nvPr/>
        </p:nvSpPr>
        <p:spPr bwMode="auto">
          <a:xfrm>
            <a:off x="4797611" y="5043066"/>
            <a:ext cx="1323975" cy="420688"/>
          </a:xfrm>
          <a:prstGeom prst="line">
            <a:avLst/>
          </a:prstGeom>
          <a:noFill/>
          <a:ln w="57150">
            <a:solidFill>
              <a:schemeClr val="accent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Pure Nash Equilibrium (k = 1,    = id) </a:t>
            </a:r>
            <a:endParaRPr lang="en-US" b="1" dirty="0"/>
          </a:p>
        </p:txBody>
      </p:sp>
      <p:pic>
        <p:nvPicPr>
          <p:cNvPr id="85" name="Picture 8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48854" y="253836"/>
            <a:ext cx="169446" cy="287144"/>
          </a:xfrm>
          <a:prstGeom prst="rect">
            <a:avLst/>
          </a:prstGeom>
          <a:noFill/>
          <a:ln/>
          <a:effectLst/>
        </p:spPr>
      </p:pic>
      <p:grpSp>
        <p:nvGrpSpPr>
          <p:cNvPr id="63" name="Group 62"/>
          <p:cNvGrpSpPr/>
          <p:nvPr/>
        </p:nvGrpSpPr>
        <p:grpSpPr>
          <a:xfrm>
            <a:off x="699731" y="1410095"/>
            <a:ext cx="4351509" cy="1180959"/>
            <a:chOff x="699731" y="1410095"/>
            <a:chExt cx="4351509" cy="1180959"/>
          </a:xfrm>
        </p:grpSpPr>
        <p:pic>
          <p:nvPicPr>
            <p:cNvPr id="22" name="Picture 21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103055" y="1842414"/>
              <a:ext cx="1574199" cy="7486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0" name="Picture 19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9731" y="1474164"/>
              <a:ext cx="242518" cy="20426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1" name="Picture 20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885556" y="1410095"/>
              <a:ext cx="165684" cy="280213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42" name="Line 22"/>
          <p:cNvSpPr>
            <a:spLocks noChangeShapeType="1"/>
          </p:cNvSpPr>
          <p:nvPr/>
        </p:nvSpPr>
        <p:spPr bwMode="auto">
          <a:xfrm>
            <a:off x="4255905" y="3893970"/>
            <a:ext cx="2225675" cy="120650"/>
          </a:xfrm>
          <a:prstGeom prst="line">
            <a:avLst/>
          </a:prstGeom>
          <a:noFill/>
          <a:ln w="5715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Line 23"/>
          <p:cNvSpPr>
            <a:spLocks noChangeShapeType="1"/>
          </p:cNvSpPr>
          <p:nvPr/>
        </p:nvSpPr>
        <p:spPr bwMode="auto">
          <a:xfrm flipH="1">
            <a:off x="6121217" y="4014620"/>
            <a:ext cx="360363" cy="1443038"/>
          </a:xfrm>
          <a:prstGeom prst="line">
            <a:avLst/>
          </a:prstGeom>
          <a:noFill/>
          <a:ln w="57150">
            <a:solidFill>
              <a:srgbClr val="7030A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79"/>
          <p:cNvSpPr/>
          <p:nvPr/>
        </p:nvSpPr>
        <p:spPr bwMode="auto">
          <a:xfrm>
            <a:off x="4354417" y="3981677"/>
            <a:ext cx="1655769" cy="1405764"/>
          </a:xfrm>
          <a:custGeom>
            <a:avLst/>
            <a:gdLst>
              <a:gd name="connsiteX0" fmla="*/ 0 w 1219200"/>
              <a:gd name="connsiteY0" fmla="*/ 0 h 1511300"/>
              <a:gd name="connsiteX1" fmla="*/ 787400 w 1219200"/>
              <a:gd name="connsiteY1" fmla="*/ 1054100 h 1511300"/>
              <a:gd name="connsiteX2" fmla="*/ 1219200 w 1219200"/>
              <a:gd name="connsiteY2" fmla="*/ 1511300 h 1511300"/>
              <a:gd name="connsiteX0" fmla="*/ 0 w 1219200"/>
              <a:gd name="connsiteY0" fmla="*/ 0 h 1511300"/>
              <a:gd name="connsiteX1" fmla="*/ 787400 w 1219200"/>
              <a:gd name="connsiteY1" fmla="*/ 1054100 h 1511300"/>
              <a:gd name="connsiteX2" fmla="*/ 1219200 w 1219200"/>
              <a:gd name="connsiteY2" fmla="*/ 1511300 h 1511300"/>
              <a:gd name="connsiteX0" fmla="*/ 0 w 1135380"/>
              <a:gd name="connsiteY0" fmla="*/ 0 h 1541780"/>
              <a:gd name="connsiteX1" fmla="*/ 703580 w 1135380"/>
              <a:gd name="connsiteY1" fmla="*/ 1084580 h 1541780"/>
              <a:gd name="connsiteX2" fmla="*/ 1135380 w 1135380"/>
              <a:gd name="connsiteY2" fmla="*/ 1541780 h 1541780"/>
              <a:gd name="connsiteX0" fmla="*/ 0 w 1135380"/>
              <a:gd name="connsiteY0" fmla="*/ 0 h 1541780"/>
              <a:gd name="connsiteX1" fmla="*/ 703580 w 1135380"/>
              <a:gd name="connsiteY1" fmla="*/ 1084580 h 1541780"/>
              <a:gd name="connsiteX2" fmla="*/ 1135380 w 1135380"/>
              <a:gd name="connsiteY2" fmla="*/ 1541780 h 1541780"/>
              <a:gd name="connsiteX0" fmla="*/ 0 w 1181100"/>
              <a:gd name="connsiteY0" fmla="*/ 0 h 1572260"/>
              <a:gd name="connsiteX1" fmla="*/ 703580 w 1181100"/>
              <a:gd name="connsiteY1" fmla="*/ 1084580 h 1572260"/>
              <a:gd name="connsiteX2" fmla="*/ 1181100 w 1181100"/>
              <a:gd name="connsiteY2" fmla="*/ 1572260 h 1572260"/>
              <a:gd name="connsiteX0" fmla="*/ 0 w 1303020"/>
              <a:gd name="connsiteY0" fmla="*/ 0 h 1450340"/>
              <a:gd name="connsiteX1" fmla="*/ 825500 w 1303020"/>
              <a:gd name="connsiteY1" fmla="*/ 962660 h 1450340"/>
              <a:gd name="connsiteX2" fmla="*/ 1303020 w 1303020"/>
              <a:gd name="connsiteY2" fmla="*/ 1450340 h 1450340"/>
              <a:gd name="connsiteX0" fmla="*/ 0 w 1303020"/>
              <a:gd name="connsiteY0" fmla="*/ 0 h 1557020"/>
              <a:gd name="connsiteX1" fmla="*/ 825500 w 1303020"/>
              <a:gd name="connsiteY1" fmla="*/ 1069340 h 1557020"/>
              <a:gd name="connsiteX2" fmla="*/ 1303020 w 130302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424940"/>
              <a:gd name="connsiteY0" fmla="*/ 0 h 1557020"/>
              <a:gd name="connsiteX1" fmla="*/ 947420 w 1424940"/>
              <a:gd name="connsiteY1" fmla="*/ 1069340 h 1557020"/>
              <a:gd name="connsiteX2" fmla="*/ 1424940 w 142494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372209"/>
              <a:gd name="connsiteY0" fmla="*/ 0 h 1300988"/>
              <a:gd name="connsiteX1" fmla="*/ 726440 w 1372209"/>
              <a:gd name="connsiteY1" fmla="*/ 1069340 h 1300988"/>
              <a:gd name="connsiteX2" fmla="*/ 1372209 w 1372209"/>
              <a:gd name="connsiteY2" fmla="*/ 1300988 h 1300988"/>
              <a:gd name="connsiteX0" fmla="*/ 0 w 1372209"/>
              <a:gd name="connsiteY0" fmla="*/ 0 h 1300988"/>
              <a:gd name="connsiteX1" fmla="*/ 821537 w 1372209"/>
              <a:gd name="connsiteY1" fmla="*/ 871829 h 1300988"/>
              <a:gd name="connsiteX2" fmla="*/ 1372209 w 1372209"/>
              <a:gd name="connsiteY2" fmla="*/ 1300988 h 1300988"/>
              <a:gd name="connsiteX0" fmla="*/ 0 w 1481937"/>
              <a:gd name="connsiteY0" fmla="*/ 0 h 1300988"/>
              <a:gd name="connsiteX1" fmla="*/ 931265 w 1481937"/>
              <a:gd name="connsiteY1" fmla="*/ 871829 h 1300988"/>
              <a:gd name="connsiteX2" fmla="*/ 1481937 w 1481937"/>
              <a:gd name="connsiteY2" fmla="*/ 1300988 h 1300988"/>
              <a:gd name="connsiteX0" fmla="*/ 0 w 1108081"/>
              <a:gd name="connsiteY0" fmla="*/ 0 h 1474820"/>
              <a:gd name="connsiteX1" fmla="*/ 557409 w 1108081"/>
              <a:gd name="connsiteY1" fmla="*/ 1045661 h 1474820"/>
              <a:gd name="connsiteX2" fmla="*/ 1108081 w 1108081"/>
              <a:gd name="connsiteY2" fmla="*/ 1474820 h 1474820"/>
              <a:gd name="connsiteX0" fmla="*/ 0 w 1517656"/>
              <a:gd name="connsiteY0" fmla="*/ 0 h 1310514"/>
              <a:gd name="connsiteX1" fmla="*/ 966984 w 1517656"/>
              <a:gd name="connsiteY1" fmla="*/ 881355 h 1310514"/>
              <a:gd name="connsiteX2" fmla="*/ 1517656 w 1517656"/>
              <a:gd name="connsiteY2" fmla="*/ 1310514 h 1310514"/>
              <a:gd name="connsiteX0" fmla="*/ 0 w 1517656"/>
              <a:gd name="connsiteY0" fmla="*/ 0 h 1310514"/>
              <a:gd name="connsiteX1" fmla="*/ 966984 w 1517656"/>
              <a:gd name="connsiteY1" fmla="*/ 881355 h 1310514"/>
              <a:gd name="connsiteX2" fmla="*/ 1517656 w 1517656"/>
              <a:gd name="connsiteY2" fmla="*/ 1310514 h 1310514"/>
              <a:gd name="connsiteX0" fmla="*/ 0 w 1517656"/>
              <a:gd name="connsiteY0" fmla="*/ 0 h 1310514"/>
              <a:gd name="connsiteX1" fmla="*/ 966984 w 1517656"/>
              <a:gd name="connsiteY1" fmla="*/ 881355 h 1310514"/>
              <a:gd name="connsiteX2" fmla="*/ 1517656 w 1517656"/>
              <a:gd name="connsiteY2" fmla="*/ 1310514 h 1310514"/>
              <a:gd name="connsiteX0" fmla="*/ 0 w 1655769"/>
              <a:gd name="connsiteY0" fmla="*/ 0 h 1405764"/>
              <a:gd name="connsiteX1" fmla="*/ 966984 w 1655769"/>
              <a:gd name="connsiteY1" fmla="*/ 881355 h 1405764"/>
              <a:gd name="connsiteX2" fmla="*/ 1655769 w 1655769"/>
              <a:gd name="connsiteY2" fmla="*/ 1405764 h 1405764"/>
              <a:gd name="connsiteX0" fmla="*/ 0 w 1655769"/>
              <a:gd name="connsiteY0" fmla="*/ 0 h 1405764"/>
              <a:gd name="connsiteX1" fmla="*/ 900309 w 1655769"/>
              <a:gd name="connsiteY1" fmla="*/ 752768 h 1405764"/>
              <a:gd name="connsiteX2" fmla="*/ 1655769 w 1655769"/>
              <a:gd name="connsiteY2" fmla="*/ 1405764 h 1405764"/>
              <a:gd name="connsiteX0" fmla="*/ 0 w 1655769"/>
              <a:gd name="connsiteY0" fmla="*/ 0 h 1405764"/>
              <a:gd name="connsiteX1" fmla="*/ 900309 w 1655769"/>
              <a:gd name="connsiteY1" fmla="*/ 752768 h 1405764"/>
              <a:gd name="connsiteX2" fmla="*/ 1655769 w 1655769"/>
              <a:gd name="connsiteY2" fmla="*/ 1405764 h 14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5769" h="1405764">
                <a:moveTo>
                  <a:pt x="0" y="0"/>
                </a:moveTo>
                <a:cubicBezTo>
                  <a:pt x="337343" y="324432"/>
                  <a:pt x="624348" y="518474"/>
                  <a:pt x="900309" y="752768"/>
                </a:cubicBezTo>
                <a:cubicBezTo>
                  <a:pt x="1176271" y="987062"/>
                  <a:pt x="1529298" y="1294110"/>
                  <a:pt x="1655769" y="1405764"/>
                </a:cubicBezTo>
              </a:path>
            </a:pathLst>
          </a:cu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Freeform 80"/>
          <p:cNvSpPr/>
          <p:nvPr/>
        </p:nvSpPr>
        <p:spPr bwMode="auto">
          <a:xfrm>
            <a:off x="4348067" y="3459809"/>
            <a:ext cx="2049469" cy="441732"/>
          </a:xfrm>
          <a:custGeom>
            <a:avLst/>
            <a:gdLst>
              <a:gd name="connsiteX0" fmla="*/ 0 w 1219200"/>
              <a:gd name="connsiteY0" fmla="*/ 0 h 1511300"/>
              <a:gd name="connsiteX1" fmla="*/ 787400 w 1219200"/>
              <a:gd name="connsiteY1" fmla="*/ 1054100 h 1511300"/>
              <a:gd name="connsiteX2" fmla="*/ 1219200 w 1219200"/>
              <a:gd name="connsiteY2" fmla="*/ 1511300 h 1511300"/>
              <a:gd name="connsiteX0" fmla="*/ 0 w 1219200"/>
              <a:gd name="connsiteY0" fmla="*/ 0 h 1511300"/>
              <a:gd name="connsiteX1" fmla="*/ 787400 w 1219200"/>
              <a:gd name="connsiteY1" fmla="*/ 1054100 h 1511300"/>
              <a:gd name="connsiteX2" fmla="*/ 1219200 w 1219200"/>
              <a:gd name="connsiteY2" fmla="*/ 1511300 h 1511300"/>
              <a:gd name="connsiteX0" fmla="*/ 0 w 1135380"/>
              <a:gd name="connsiteY0" fmla="*/ 0 h 1541780"/>
              <a:gd name="connsiteX1" fmla="*/ 703580 w 1135380"/>
              <a:gd name="connsiteY1" fmla="*/ 1084580 h 1541780"/>
              <a:gd name="connsiteX2" fmla="*/ 1135380 w 1135380"/>
              <a:gd name="connsiteY2" fmla="*/ 1541780 h 1541780"/>
              <a:gd name="connsiteX0" fmla="*/ 0 w 1135380"/>
              <a:gd name="connsiteY0" fmla="*/ 0 h 1541780"/>
              <a:gd name="connsiteX1" fmla="*/ 703580 w 1135380"/>
              <a:gd name="connsiteY1" fmla="*/ 1084580 h 1541780"/>
              <a:gd name="connsiteX2" fmla="*/ 1135380 w 1135380"/>
              <a:gd name="connsiteY2" fmla="*/ 1541780 h 1541780"/>
              <a:gd name="connsiteX0" fmla="*/ 0 w 1181100"/>
              <a:gd name="connsiteY0" fmla="*/ 0 h 1572260"/>
              <a:gd name="connsiteX1" fmla="*/ 703580 w 1181100"/>
              <a:gd name="connsiteY1" fmla="*/ 1084580 h 1572260"/>
              <a:gd name="connsiteX2" fmla="*/ 1181100 w 1181100"/>
              <a:gd name="connsiteY2" fmla="*/ 1572260 h 1572260"/>
              <a:gd name="connsiteX0" fmla="*/ 0 w 1303020"/>
              <a:gd name="connsiteY0" fmla="*/ 0 h 1450340"/>
              <a:gd name="connsiteX1" fmla="*/ 825500 w 1303020"/>
              <a:gd name="connsiteY1" fmla="*/ 962660 h 1450340"/>
              <a:gd name="connsiteX2" fmla="*/ 1303020 w 1303020"/>
              <a:gd name="connsiteY2" fmla="*/ 1450340 h 1450340"/>
              <a:gd name="connsiteX0" fmla="*/ 0 w 1303020"/>
              <a:gd name="connsiteY0" fmla="*/ 0 h 1557020"/>
              <a:gd name="connsiteX1" fmla="*/ 825500 w 1303020"/>
              <a:gd name="connsiteY1" fmla="*/ 1069340 h 1557020"/>
              <a:gd name="connsiteX2" fmla="*/ 1303020 w 130302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424940"/>
              <a:gd name="connsiteY0" fmla="*/ 0 h 1557020"/>
              <a:gd name="connsiteX1" fmla="*/ 947420 w 1424940"/>
              <a:gd name="connsiteY1" fmla="*/ 1069340 h 1557020"/>
              <a:gd name="connsiteX2" fmla="*/ 1424940 w 142494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372209"/>
              <a:gd name="connsiteY0" fmla="*/ 0 h 1300988"/>
              <a:gd name="connsiteX1" fmla="*/ 726440 w 1372209"/>
              <a:gd name="connsiteY1" fmla="*/ 1069340 h 1300988"/>
              <a:gd name="connsiteX2" fmla="*/ 1372209 w 1372209"/>
              <a:gd name="connsiteY2" fmla="*/ 1300988 h 1300988"/>
              <a:gd name="connsiteX0" fmla="*/ 0 w 1372209"/>
              <a:gd name="connsiteY0" fmla="*/ 0 h 1300988"/>
              <a:gd name="connsiteX1" fmla="*/ 821537 w 1372209"/>
              <a:gd name="connsiteY1" fmla="*/ 871829 h 1300988"/>
              <a:gd name="connsiteX2" fmla="*/ 1372209 w 1372209"/>
              <a:gd name="connsiteY2" fmla="*/ 1300988 h 1300988"/>
              <a:gd name="connsiteX0" fmla="*/ 0 w 1481937"/>
              <a:gd name="connsiteY0" fmla="*/ 0 h 1300988"/>
              <a:gd name="connsiteX1" fmla="*/ 931265 w 1481937"/>
              <a:gd name="connsiteY1" fmla="*/ 871829 h 1300988"/>
              <a:gd name="connsiteX2" fmla="*/ 1481937 w 1481937"/>
              <a:gd name="connsiteY2" fmla="*/ 1300988 h 1300988"/>
              <a:gd name="connsiteX0" fmla="*/ 0 w 1108081"/>
              <a:gd name="connsiteY0" fmla="*/ 0 h 1474820"/>
              <a:gd name="connsiteX1" fmla="*/ 557409 w 1108081"/>
              <a:gd name="connsiteY1" fmla="*/ 1045661 h 1474820"/>
              <a:gd name="connsiteX2" fmla="*/ 1108081 w 1108081"/>
              <a:gd name="connsiteY2" fmla="*/ 1474820 h 1474820"/>
              <a:gd name="connsiteX0" fmla="*/ 0 w 1517656"/>
              <a:gd name="connsiteY0" fmla="*/ 0 h 1310514"/>
              <a:gd name="connsiteX1" fmla="*/ 966984 w 1517656"/>
              <a:gd name="connsiteY1" fmla="*/ 881355 h 1310514"/>
              <a:gd name="connsiteX2" fmla="*/ 1517656 w 1517656"/>
              <a:gd name="connsiteY2" fmla="*/ 1310514 h 1310514"/>
              <a:gd name="connsiteX0" fmla="*/ 0 w 1517656"/>
              <a:gd name="connsiteY0" fmla="*/ 0 h 1310514"/>
              <a:gd name="connsiteX1" fmla="*/ 966984 w 1517656"/>
              <a:gd name="connsiteY1" fmla="*/ 881355 h 1310514"/>
              <a:gd name="connsiteX2" fmla="*/ 1517656 w 1517656"/>
              <a:gd name="connsiteY2" fmla="*/ 1310514 h 1310514"/>
              <a:gd name="connsiteX0" fmla="*/ 0 w 1517656"/>
              <a:gd name="connsiteY0" fmla="*/ 0 h 1310514"/>
              <a:gd name="connsiteX1" fmla="*/ 966984 w 1517656"/>
              <a:gd name="connsiteY1" fmla="*/ 881355 h 1310514"/>
              <a:gd name="connsiteX2" fmla="*/ 1517656 w 1517656"/>
              <a:gd name="connsiteY2" fmla="*/ 1310514 h 1310514"/>
              <a:gd name="connsiteX0" fmla="*/ 0 w 1655769"/>
              <a:gd name="connsiteY0" fmla="*/ 0 h 1405764"/>
              <a:gd name="connsiteX1" fmla="*/ 966984 w 1655769"/>
              <a:gd name="connsiteY1" fmla="*/ 881355 h 1405764"/>
              <a:gd name="connsiteX2" fmla="*/ 1655769 w 1655769"/>
              <a:gd name="connsiteY2" fmla="*/ 1405764 h 1405764"/>
              <a:gd name="connsiteX0" fmla="*/ 0 w 1655769"/>
              <a:gd name="connsiteY0" fmla="*/ 0 h 1405764"/>
              <a:gd name="connsiteX1" fmla="*/ 900309 w 1655769"/>
              <a:gd name="connsiteY1" fmla="*/ 752768 h 1405764"/>
              <a:gd name="connsiteX2" fmla="*/ 1655769 w 1655769"/>
              <a:gd name="connsiteY2" fmla="*/ 1405764 h 1405764"/>
              <a:gd name="connsiteX0" fmla="*/ 0 w 1655769"/>
              <a:gd name="connsiteY0" fmla="*/ 0 h 1405764"/>
              <a:gd name="connsiteX1" fmla="*/ 900309 w 1655769"/>
              <a:gd name="connsiteY1" fmla="*/ 752768 h 1405764"/>
              <a:gd name="connsiteX2" fmla="*/ 1655769 w 1655769"/>
              <a:gd name="connsiteY2" fmla="*/ 1405764 h 1405764"/>
              <a:gd name="connsiteX0" fmla="*/ 0 w 1846269"/>
              <a:gd name="connsiteY0" fmla="*/ 42443 h 775107"/>
              <a:gd name="connsiteX1" fmla="*/ 1090809 w 1846269"/>
              <a:gd name="connsiteY1" fmla="*/ 122111 h 775107"/>
              <a:gd name="connsiteX2" fmla="*/ 1846269 w 1846269"/>
              <a:gd name="connsiteY2" fmla="*/ 775107 h 775107"/>
              <a:gd name="connsiteX0" fmla="*/ 0 w 1846269"/>
              <a:gd name="connsiteY0" fmla="*/ 355018 h 1087682"/>
              <a:gd name="connsiteX1" fmla="*/ 1090809 w 1846269"/>
              <a:gd name="connsiteY1" fmla="*/ 434686 h 1087682"/>
              <a:gd name="connsiteX2" fmla="*/ 1846269 w 1846269"/>
              <a:gd name="connsiteY2" fmla="*/ 1087682 h 1087682"/>
              <a:gd name="connsiteX0" fmla="*/ 0 w 2049469"/>
              <a:gd name="connsiteY0" fmla="*/ 355018 h 459032"/>
              <a:gd name="connsiteX1" fmla="*/ 1090809 w 2049469"/>
              <a:gd name="connsiteY1" fmla="*/ 434686 h 459032"/>
              <a:gd name="connsiteX2" fmla="*/ 2049469 w 2049469"/>
              <a:gd name="connsiteY2" fmla="*/ 459032 h 459032"/>
              <a:gd name="connsiteX0" fmla="*/ 0 w 2049469"/>
              <a:gd name="connsiteY0" fmla="*/ 445668 h 549682"/>
              <a:gd name="connsiteX1" fmla="*/ 951109 w 2049469"/>
              <a:gd name="connsiteY1" fmla="*/ 17336 h 549682"/>
              <a:gd name="connsiteX2" fmla="*/ 2049469 w 2049469"/>
              <a:gd name="connsiteY2" fmla="*/ 549682 h 549682"/>
              <a:gd name="connsiteX0" fmla="*/ 0 w 2049469"/>
              <a:gd name="connsiteY0" fmla="*/ 445668 h 549682"/>
              <a:gd name="connsiteX1" fmla="*/ 951109 w 2049469"/>
              <a:gd name="connsiteY1" fmla="*/ 17336 h 549682"/>
              <a:gd name="connsiteX2" fmla="*/ 2049469 w 2049469"/>
              <a:gd name="connsiteY2" fmla="*/ 549682 h 549682"/>
              <a:gd name="connsiteX0" fmla="*/ 0 w 2049469"/>
              <a:gd name="connsiteY0" fmla="*/ 445668 h 549682"/>
              <a:gd name="connsiteX1" fmla="*/ 951109 w 2049469"/>
              <a:gd name="connsiteY1" fmla="*/ 17336 h 549682"/>
              <a:gd name="connsiteX2" fmla="*/ 2049469 w 2049469"/>
              <a:gd name="connsiteY2" fmla="*/ 549682 h 549682"/>
              <a:gd name="connsiteX0" fmla="*/ 0 w 2049469"/>
              <a:gd name="connsiteY0" fmla="*/ 445668 h 549682"/>
              <a:gd name="connsiteX1" fmla="*/ 951109 w 2049469"/>
              <a:gd name="connsiteY1" fmla="*/ 17336 h 549682"/>
              <a:gd name="connsiteX2" fmla="*/ 2049469 w 2049469"/>
              <a:gd name="connsiteY2" fmla="*/ 549682 h 549682"/>
              <a:gd name="connsiteX0" fmla="*/ 0 w 2049469"/>
              <a:gd name="connsiteY0" fmla="*/ 445668 h 549682"/>
              <a:gd name="connsiteX1" fmla="*/ 951109 w 2049469"/>
              <a:gd name="connsiteY1" fmla="*/ 17336 h 549682"/>
              <a:gd name="connsiteX2" fmla="*/ 2049469 w 2049469"/>
              <a:gd name="connsiteY2" fmla="*/ 549682 h 549682"/>
              <a:gd name="connsiteX0" fmla="*/ 0 w 2049469"/>
              <a:gd name="connsiteY0" fmla="*/ 337718 h 441732"/>
              <a:gd name="connsiteX1" fmla="*/ 1059059 w 2049469"/>
              <a:gd name="connsiteY1" fmla="*/ 17336 h 441732"/>
              <a:gd name="connsiteX2" fmla="*/ 2049469 w 2049469"/>
              <a:gd name="connsiteY2" fmla="*/ 441732 h 441732"/>
              <a:gd name="connsiteX0" fmla="*/ 0 w 2049469"/>
              <a:gd name="connsiteY0" fmla="*/ 337718 h 441732"/>
              <a:gd name="connsiteX1" fmla="*/ 1059059 w 2049469"/>
              <a:gd name="connsiteY1" fmla="*/ 17336 h 441732"/>
              <a:gd name="connsiteX2" fmla="*/ 2049469 w 2049469"/>
              <a:gd name="connsiteY2" fmla="*/ 441732 h 44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9469" h="441732">
                <a:moveTo>
                  <a:pt x="0" y="337718"/>
                </a:moveTo>
                <a:cubicBezTo>
                  <a:pt x="159543" y="173200"/>
                  <a:pt x="717481" y="0"/>
                  <a:pt x="1059059" y="17336"/>
                </a:cubicBezTo>
                <a:cubicBezTo>
                  <a:pt x="1400637" y="34672"/>
                  <a:pt x="1948398" y="304678"/>
                  <a:pt x="2049469" y="441732"/>
                </a:cubicBezTo>
              </a:path>
            </a:pathLst>
          </a:cu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6251486" y="4102327"/>
            <a:ext cx="685195" cy="1376660"/>
          </a:xfrm>
          <a:custGeom>
            <a:avLst/>
            <a:gdLst>
              <a:gd name="connsiteX0" fmla="*/ 0 w 1219200"/>
              <a:gd name="connsiteY0" fmla="*/ 0 h 1511300"/>
              <a:gd name="connsiteX1" fmla="*/ 787400 w 1219200"/>
              <a:gd name="connsiteY1" fmla="*/ 1054100 h 1511300"/>
              <a:gd name="connsiteX2" fmla="*/ 1219200 w 1219200"/>
              <a:gd name="connsiteY2" fmla="*/ 1511300 h 1511300"/>
              <a:gd name="connsiteX0" fmla="*/ 0 w 1219200"/>
              <a:gd name="connsiteY0" fmla="*/ 0 h 1511300"/>
              <a:gd name="connsiteX1" fmla="*/ 787400 w 1219200"/>
              <a:gd name="connsiteY1" fmla="*/ 1054100 h 1511300"/>
              <a:gd name="connsiteX2" fmla="*/ 1219200 w 1219200"/>
              <a:gd name="connsiteY2" fmla="*/ 1511300 h 1511300"/>
              <a:gd name="connsiteX0" fmla="*/ 0 w 1135380"/>
              <a:gd name="connsiteY0" fmla="*/ 0 h 1541780"/>
              <a:gd name="connsiteX1" fmla="*/ 703580 w 1135380"/>
              <a:gd name="connsiteY1" fmla="*/ 1084580 h 1541780"/>
              <a:gd name="connsiteX2" fmla="*/ 1135380 w 1135380"/>
              <a:gd name="connsiteY2" fmla="*/ 1541780 h 1541780"/>
              <a:gd name="connsiteX0" fmla="*/ 0 w 1135380"/>
              <a:gd name="connsiteY0" fmla="*/ 0 h 1541780"/>
              <a:gd name="connsiteX1" fmla="*/ 703580 w 1135380"/>
              <a:gd name="connsiteY1" fmla="*/ 1084580 h 1541780"/>
              <a:gd name="connsiteX2" fmla="*/ 1135380 w 1135380"/>
              <a:gd name="connsiteY2" fmla="*/ 1541780 h 1541780"/>
              <a:gd name="connsiteX0" fmla="*/ 0 w 1181100"/>
              <a:gd name="connsiteY0" fmla="*/ 0 h 1572260"/>
              <a:gd name="connsiteX1" fmla="*/ 703580 w 1181100"/>
              <a:gd name="connsiteY1" fmla="*/ 1084580 h 1572260"/>
              <a:gd name="connsiteX2" fmla="*/ 1181100 w 1181100"/>
              <a:gd name="connsiteY2" fmla="*/ 1572260 h 1572260"/>
              <a:gd name="connsiteX0" fmla="*/ 0 w 1303020"/>
              <a:gd name="connsiteY0" fmla="*/ 0 h 1450340"/>
              <a:gd name="connsiteX1" fmla="*/ 825500 w 1303020"/>
              <a:gd name="connsiteY1" fmla="*/ 962660 h 1450340"/>
              <a:gd name="connsiteX2" fmla="*/ 1303020 w 1303020"/>
              <a:gd name="connsiteY2" fmla="*/ 1450340 h 1450340"/>
              <a:gd name="connsiteX0" fmla="*/ 0 w 1303020"/>
              <a:gd name="connsiteY0" fmla="*/ 0 h 1557020"/>
              <a:gd name="connsiteX1" fmla="*/ 825500 w 1303020"/>
              <a:gd name="connsiteY1" fmla="*/ 1069340 h 1557020"/>
              <a:gd name="connsiteX2" fmla="*/ 1303020 w 130302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424940"/>
              <a:gd name="connsiteY0" fmla="*/ 0 h 1557020"/>
              <a:gd name="connsiteX1" fmla="*/ 947420 w 1424940"/>
              <a:gd name="connsiteY1" fmla="*/ 1069340 h 1557020"/>
              <a:gd name="connsiteX2" fmla="*/ 1424940 w 142494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203960"/>
              <a:gd name="connsiteY0" fmla="*/ 0 h 1557020"/>
              <a:gd name="connsiteX1" fmla="*/ 726440 w 1203960"/>
              <a:gd name="connsiteY1" fmla="*/ 1069340 h 1557020"/>
              <a:gd name="connsiteX2" fmla="*/ 1203960 w 1203960"/>
              <a:gd name="connsiteY2" fmla="*/ 1557020 h 1557020"/>
              <a:gd name="connsiteX0" fmla="*/ 0 w 1372209"/>
              <a:gd name="connsiteY0" fmla="*/ 0 h 1300988"/>
              <a:gd name="connsiteX1" fmla="*/ 726440 w 1372209"/>
              <a:gd name="connsiteY1" fmla="*/ 1069340 h 1300988"/>
              <a:gd name="connsiteX2" fmla="*/ 1372209 w 1372209"/>
              <a:gd name="connsiteY2" fmla="*/ 1300988 h 1300988"/>
              <a:gd name="connsiteX0" fmla="*/ 0 w 1372209"/>
              <a:gd name="connsiteY0" fmla="*/ 0 h 1300988"/>
              <a:gd name="connsiteX1" fmla="*/ 821537 w 1372209"/>
              <a:gd name="connsiteY1" fmla="*/ 871829 h 1300988"/>
              <a:gd name="connsiteX2" fmla="*/ 1372209 w 1372209"/>
              <a:gd name="connsiteY2" fmla="*/ 1300988 h 1300988"/>
              <a:gd name="connsiteX0" fmla="*/ 0 w 1481937"/>
              <a:gd name="connsiteY0" fmla="*/ 0 h 1300988"/>
              <a:gd name="connsiteX1" fmla="*/ 931265 w 1481937"/>
              <a:gd name="connsiteY1" fmla="*/ 871829 h 1300988"/>
              <a:gd name="connsiteX2" fmla="*/ 1481937 w 1481937"/>
              <a:gd name="connsiteY2" fmla="*/ 1300988 h 1300988"/>
              <a:gd name="connsiteX0" fmla="*/ 0 w 1108081"/>
              <a:gd name="connsiteY0" fmla="*/ 0 h 1474820"/>
              <a:gd name="connsiteX1" fmla="*/ 557409 w 1108081"/>
              <a:gd name="connsiteY1" fmla="*/ 1045661 h 1474820"/>
              <a:gd name="connsiteX2" fmla="*/ 1108081 w 1108081"/>
              <a:gd name="connsiteY2" fmla="*/ 1474820 h 1474820"/>
              <a:gd name="connsiteX0" fmla="*/ 0 w 1517656"/>
              <a:gd name="connsiteY0" fmla="*/ 0 h 1310514"/>
              <a:gd name="connsiteX1" fmla="*/ 966984 w 1517656"/>
              <a:gd name="connsiteY1" fmla="*/ 881355 h 1310514"/>
              <a:gd name="connsiteX2" fmla="*/ 1517656 w 1517656"/>
              <a:gd name="connsiteY2" fmla="*/ 1310514 h 1310514"/>
              <a:gd name="connsiteX0" fmla="*/ 0 w 1517656"/>
              <a:gd name="connsiteY0" fmla="*/ 0 h 1310514"/>
              <a:gd name="connsiteX1" fmla="*/ 966984 w 1517656"/>
              <a:gd name="connsiteY1" fmla="*/ 881355 h 1310514"/>
              <a:gd name="connsiteX2" fmla="*/ 1517656 w 1517656"/>
              <a:gd name="connsiteY2" fmla="*/ 1310514 h 1310514"/>
              <a:gd name="connsiteX0" fmla="*/ 0 w 1517656"/>
              <a:gd name="connsiteY0" fmla="*/ 0 h 1310514"/>
              <a:gd name="connsiteX1" fmla="*/ 966984 w 1517656"/>
              <a:gd name="connsiteY1" fmla="*/ 881355 h 1310514"/>
              <a:gd name="connsiteX2" fmla="*/ 1517656 w 1517656"/>
              <a:gd name="connsiteY2" fmla="*/ 1310514 h 1310514"/>
              <a:gd name="connsiteX0" fmla="*/ 0 w 1655769"/>
              <a:gd name="connsiteY0" fmla="*/ 0 h 1405764"/>
              <a:gd name="connsiteX1" fmla="*/ 966984 w 1655769"/>
              <a:gd name="connsiteY1" fmla="*/ 881355 h 1405764"/>
              <a:gd name="connsiteX2" fmla="*/ 1655769 w 1655769"/>
              <a:gd name="connsiteY2" fmla="*/ 1405764 h 1405764"/>
              <a:gd name="connsiteX0" fmla="*/ 0 w 1655769"/>
              <a:gd name="connsiteY0" fmla="*/ 0 h 1405764"/>
              <a:gd name="connsiteX1" fmla="*/ 900309 w 1655769"/>
              <a:gd name="connsiteY1" fmla="*/ 752768 h 1405764"/>
              <a:gd name="connsiteX2" fmla="*/ 1655769 w 1655769"/>
              <a:gd name="connsiteY2" fmla="*/ 1405764 h 1405764"/>
              <a:gd name="connsiteX0" fmla="*/ 0 w 1655769"/>
              <a:gd name="connsiteY0" fmla="*/ 0 h 1405764"/>
              <a:gd name="connsiteX1" fmla="*/ 900309 w 1655769"/>
              <a:gd name="connsiteY1" fmla="*/ 752768 h 1405764"/>
              <a:gd name="connsiteX2" fmla="*/ 1655769 w 1655769"/>
              <a:gd name="connsiteY2" fmla="*/ 1405764 h 1405764"/>
              <a:gd name="connsiteX0" fmla="*/ 195861 w 867380"/>
              <a:gd name="connsiteY0" fmla="*/ 0 h 1405764"/>
              <a:gd name="connsiteX1" fmla="*/ 111920 w 867380"/>
              <a:gd name="connsiteY1" fmla="*/ 752768 h 1405764"/>
              <a:gd name="connsiteX2" fmla="*/ 867380 w 867380"/>
              <a:gd name="connsiteY2" fmla="*/ 1405764 h 1405764"/>
              <a:gd name="connsiteX0" fmla="*/ 1315502 w 1652845"/>
              <a:gd name="connsiteY0" fmla="*/ 0 h 1227964"/>
              <a:gd name="connsiteX1" fmla="*/ 1231561 w 1652845"/>
              <a:gd name="connsiteY1" fmla="*/ 752768 h 1227964"/>
              <a:gd name="connsiteX2" fmla="*/ 126471 w 1652845"/>
              <a:gd name="connsiteY2" fmla="*/ 1227964 h 1227964"/>
              <a:gd name="connsiteX0" fmla="*/ 464602 w 1287916"/>
              <a:gd name="connsiteY0" fmla="*/ 0 h 1374014"/>
              <a:gd name="connsiteX1" fmla="*/ 1231561 w 1287916"/>
              <a:gd name="connsiteY1" fmla="*/ 898818 h 1374014"/>
              <a:gd name="connsiteX2" fmla="*/ 126471 w 1287916"/>
              <a:gd name="connsiteY2" fmla="*/ 1374014 h 1374014"/>
              <a:gd name="connsiteX0" fmla="*/ 464602 w 1287916"/>
              <a:gd name="connsiteY0" fmla="*/ 0 h 1374014"/>
              <a:gd name="connsiteX1" fmla="*/ 1231561 w 1287916"/>
              <a:gd name="connsiteY1" fmla="*/ 898818 h 1374014"/>
              <a:gd name="connsiteX2" fmla="*/ 126471 w 1287916"/>
              <a:gd name="connsiteY2" fmla="*/ 1374014 h 1374014"/>
              <a:gd name="connsiteX0" fmla="*/ 464602 w 881516"/>
              <a:gd name="connsiteY0" fmla="*/ 0 h 1374014"/>
              <a:gd name="connsiteX1" fmla="*/ 825161 w 881516"/>
              <a:gd name="connsiteY1" fmla="*/ 721018 h 1374014"/>
              <a:gd name="connsiteX2" fmla="*/ 126471 w 881516"/>
              <a:gd name="connsiteY2" fmla="*/ 1374014 h 1374014"/>
              <a:gd name="connsiteX0" fmla="*/ 338131 w 755045"/>
              <a:gd name="connsiteY0" fmla="*/ 0 h 1374014"/>
              <a:gd name="connsiteX1" fmla="*/ 698690 w 755045"/>
              <a:gd name="connsiteY1" fmla="*/ 721018 h 1374014"/>
              <a:gd name="connsiteX2" fmla="*/ 0 w 755045"/>
              <a:gd name="connsiteY2" fmla="*/ 1374014 h 1374014"/>
              <a:gd name="connsiteX0" fmla="*/ 338131 w 755045"/>
              <a:gd name="connsiteY0" fmla="*/ 0 h 1374014"/>
              <a:gd name="connsiteX1" fmla="*/ 698690 w 755045"/>
              <a:gd name="connsiteY1" fmla="*/ 721018 h 1374014"/>
              <a:gd name="connsiteX2" fmla="*/ 0 w 755045"/>
              <a:gd name="connsiteY2" fmla="*/ 1374014 h 1374014"/>
              <a:gd name="connsiteX0" fmla="*/ 338131 w 755045"/>
              <a:gd name="connsiteY0" fmla="*/ 0 h 1376660"/>
              <a:gd name="connsiteX1" fmla="*/ 698690 w 755045"/>
              <a:gd name="connsiteY1" fmla="*/ 721018 h 1376660"/>
              <a:gd name="connsiteX2" fmla="*/ 0 w 755045"/>
              <a:gd name="connsiteY2" fmla="*/ 1374014 h 1376660"/>
              <a:gd name="connsiteX0" fmla="*/ 338131 w 666145"/>
              <a:gd name="connsiteY0" fmla="*/ 0 h 1376660"/>
              <a:gd name="connsiteX1" fmla="*/ 609790 w 666145"/>
              <a:gd name="connsiteY1" fmla="*/ 721018 h 1376660"/>
              <a:gd name="connsiteX2" fmla="*/ 0 w 666145"/>
              <a:gd name="connsiteY2" fmla="*/ 1374014 h 1376660"/>
              <a:gd name="connsiteX0" fmla="*/ 338131 w 653445"/>
              <a:gd name="connsiteY0" fmla="*/ 0 h 1376660"/>
              <a:gd name="connsiteX1" fmla="*/ 609790 w 653445"/>
              <a:gd name="connsiteY1" fmla="*/ 721018 h 1376660"/>
              <a:gd name="connsiteX2" fmla="*/ 0 w 653445"/>
              <a:gd name="connsiteY2" fmla="*/ 1374014 h 1376660"/>
              <a:gd name="connsiteX0" fmla="*/ 338131 w 653445"/>
              <a:gd name="connsiteY0" fmla="*/ 0 h 1376660"/>
              <a:gd name="connsiteX1" fmla="*/ 609790 w 653445"/>
              <a:gd name="connsiteY1" fmla="*/ 721018 h 1376660"/>
              <a:gd name="connsiteX2" fmla="*/ 0 w 653445"/>
              <a:gd name="connsiteY2" fmla="*/ 1374014 h 1376660"/>
              <a:gd name="connsiteX0" fmla="*/ 338131 w 685195"/>
              <a:gd name="connsiteY0" fmla="*/ 0 h 1376660"/>
              <a:gd name="connsiteX1" fmla="*/ 609790 w 685195"/>
              <a:gd name="connsiteY1" fmla="*/ 721018 h 1376660"/>
              <a:gd name="connsiteX2" fmla="*/ 0 w 685195"/>
              <a:gd name="connsiteY2" fmla="*/ 1374014 h 1376660"/>
              <a:gd name="connsiteX0" fmla="*/ 338131 w 685195"/>
              <a:gd name="connsiteY0" fmla="*/ 0 h 1376660"/>
              <a:gd name="connsiteX1" fmla="*/ 609790 w 685195"/>
              <a:gd name="connsiteY1" fmla="*/ 721018 h 1376660"/>
              <a:gd name="connsiteX2" fmla="*/ 0 w 685195"/>
              <a:gd name="connsiteY2" fmla="*/ 1374014 h 1376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5195" h="1376660">
                <a:moveTo>
                  <a:pt x="338131" y="0"/>
                </a:moveTo>
                <a:cubicBezTo>
                  <a:pt x="484974" y="89482"/>
                  <a:pt x="685195" y="428516"/>
                  <a:pt x="609790" y="721018"/>
                </a:cubicBezTo>
                <a:cubicBezTo>
                  <a:pt x="534385" y="1013520"/>
                  <a:pt x="311679" y="1376660"/>
                  <a:pt x="0" y="1374014"/>
                </a:cubicBezTo>
              </a:path>
            </a:pathLst>
          </a:cu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5" name="Group 65"/>
          <p:cNvGrpSpPr/>
          <p:nvPr/>
        </p:nvGrpSpPr>
        <p:grpSpPr>
          <a:xfrm>
            <a:off x="2196917" y="3760620"/>
            <a:ext cx="4419600" cy="2254250"/>
            <a:chOff x="2327275" y="1466850"/>
            <a:chExt cx="4419600" cy="2254250"/>
          </a:xfrm>
        </p:grpSpPr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2868613" y="1585913"/>
              <a:ext cx="268288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a</a:t>
              </a: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794250" y="2608263"/>
              <a:ext cx="268288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g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4251325" y="1466850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b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108325" y="3211513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e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6477000" y="1585913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err="1" smtClean="0">
                  <a:latin typeface="Arial Rounded MT Bold" pitchFamily="34" charset="0"/>
                </a:rPr>
                <a:t>i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6116638" y="3030538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j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4251325" y="3451225"/>
              <a:ext cx="269875" cy="269875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f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53" name="Freeform 13"/>
            <p:cNvSpPr>
              <a:spLocks/>
            </p:cNvSpPr>
            <p:nvPr/>
          </p:nvSpPr>
          <p:spPr bwMode="auto">
            <a:xfrm>
              <a:off x="5094288" y="1887538"/>
              <a:ext cx="269875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h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2327275" y="2489200"/>
              <a:ext cx="268288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d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3590925" y="2249488"/>
              <a:ext cx="268288" cy="268288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>
                  <a:latin typeface="Arial Rounded MT Bold" pitchFamily="34" charset="0"/>
                </a:rPr>
                <a:t>c</a:t>
              </a:r>
              <a:endParaRPr lang="en-US" sz="1600" dirty="0" smtClean="0">
                <a:latin typeface="Arial Rounded MT Bold" pitchFamily="34" charset="0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 rot="159605">
            <a:off x="5201107" y="3624731"/>
            <a:ext cx="56675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7030A0"/>
                </a:solidFill>
                <a:latin typeface="+mj-lt"/>
              </a:rPr>
              <a:t>OPT</a:t>
            </a:r>
            <a:endParaRPr lang="de-DE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99" name="TextBox 98"/>
          <p:cNvSpPr txBox="1"/>
          <p:nvPr/>
        </p:nvSpPr>
        <p:spPr>
          <a:xfrm rot="1077327">
            <a:off x="5014104" y="5148731"/>
            <a:ext cx="55976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3"/>
                </a:solidFill>
                <a:latin typeface="+mj-lt"/>
              </a:rPr>
              <a:t>OBL</a:t>
            </a:r>
            <a:endParaRPr lang="de-DE" dirty="0">
              <a:solidFill>
                <a:schemeClr val="accent3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899" grpId="0" uiExpand="1" build="p"/>
      <p:bldP spid="83" grpId="0" animBg="1"/>
      <p:bldP spid="83" grpId="1" animBg="1"/>
      <p:bldP spid="83" grpId="2" animBg="1"/>
      <p:bldP spid="84" grpId="0" animBg="1"/>
      <p:bldP spid="84" grpId="1" animBg="1"/>
      <p:bldP spid="84" grpId="2" animBg="1"/>
      <p:bldP spid="42" grpId="0" animBg="1"/>
      <p:bldP spid="43" grpId="0" animBg="1"/>
      <p:bldP spid="80" grpId="0" animBg="1"/>
      <p:bldP spid="80" grpId="1" animBg="1"/>
      <p:bldP spid="81" grpId="0" animBg="1"/>
      <p:bldP spid="82" grpId="0" animBg="1"/>
      <p:bldP spid="98" grpId="0"/>
      <p:bldP spid="99" grpId="0"/>
      <p:bldP spid="99" grpId="1"/>
      <p:bldP spid="99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Pure Nash Equilibrium (k = 1,    = id) </a:t>
            </a:r>
            <a:endParaRPr lang="en-US" b="1" dirty="0"/>
          </a:p>
        </p:txBody>
      </p:sp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087438" indent="-1187450">
              <a:buNone/>
            </a:pPr>
            <a:r>
              <a:rPr lang="en-US" dirty="0" smtClean="0"/>
              <a:t>Consequence: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The competitive ratio of a tree-based oblivious scheme given by matrix      is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which is sometimes called the p-norm of the matrix     .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If we show that for any tree-based routing matrix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 expression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has a unique maximizing vector (up to scaling), then the game has a pure equilibrium.</a:t>
            </a:r>
          </a:p>
        </p:txBody>
      </p:sp>
      <p:pic>
        <p:nvPicPr>
          <p:cNvPr id="66" name="Picture 6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62231" y="2000910"/>
            <a:ext cx="1967811" cy="838015"/>
          </a:xfrm>
          <a:prstGeom prst="rect">
            <a:avLst/>
          </a:prstGeom>
          <a:noFill/>
          <a:ln/>
          <a:effectLst/>
        </p:spPr>
      </p:pic>
      <p:pic>
        <p:nvPicPr>
          <p:cNvPr id="85" name="Picture 8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48854" y="253836"/>
            <a:ext cx="169446" cy="287144"/>
          </a:xfrm>
          <a:prstGeom prst="rect">
            <a:avLst/>
          </a:prstGeom>
          <a:noFill/>
          <a:ln/>
          <a:effectLst/>
        </p:spPr>
      </p:pic>
      <p:pic>
        <p:nvPicPr>
          <p:cNvPr id="63" name="Picture 6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11005" y="1833085"/>
            <a:ext cx="242518" cy="204266"/>
          </a:xfrm>
          <a:prstGeom prst="rect">
            <a:avLst/>
          </a:prstGeom>
          <a:noFill/>
          <a:ln/>
          <a:effectLst/>
        </p:spPr>
      </p:pic>
      <p:pic>
        <p:nvPicPr>
          <p:cNvPr id="67" name="Picture 66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49830" y="3154203"/>
            <a:ext cx="242518" cy="204266"/>
          </a:xfrm>
          <a:prstGeom prst="rect">
            <a:avLst/>
          </a:prstGeom>
          <a:noFill/>
          <a:ln/>
          <a:effectLst/>
        </p:spPr>
      </p:pic>
      <p:pic>
        <p:nvPicPr>
          <p:cNvPr id="73" name="Picture 72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81358" y="4028597"/>
            <a:ext cx="242518" cy="204266"/>
          </a:xfrm>
          <a:prstGeom prst="rect">
            <a:avLst/>
          </a:prstGeom>
          <a:noFill/>
          <a:ln/>
          <a:effectLst/>
        </p:spPr>
      </p:pic>
      <p:pic>
        <p:nvPicPr>
          <p:cNvPr id="75" name="Picture 74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625782" y="4684601"/>
            <a:ext cx="965118" cy="786872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899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Pure Nash Equilibrium (k = 1,    = id) </a:t>
            </a:r>
            <a:endParaRPr lang="en-US" b="1" dirty="0"/>
          </a:p>
        </p:txBody>
      </p:sp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087438" indent="-1187450">
              <a:buNone/>
            </a:pPr>
            <a:r>
              <a:rPr lang="en-US" dirty="0" smtClean="0"/>
              <a:t>Proof: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Suppose that the min-player (matrix-player) plays strategy       with probability      , and the max-player plays      with probability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payoff: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The min-player doesn’t worsen his payoff by moving to     regardless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of the strategy of the max-player.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Therefore, there is a Nash in which the min-player plays pure.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But for this Nash the max-player needs to play pure, as well, as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he has a unique vector maximizing the payoff-function.   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85" name="Picture 8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48854" y="253836"/>
            <a:ext cx="169446" cy="287144"/>
          </a:xfrm>
          <a:prstGeom prst="rect">
            <a:avLst/>
          </a:prstGeom>
          <a:noFill/>
          <a:ln/>
          <a:effectLst/>
        </p:spPr>
      </p:pic>
      <p:pic>
        <p:nvPicPr>
          <p:cNvPr id="67" name="Picture 6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76148" y="3593459"/>
            <a:ext cx="242518" cy="204266"/>
          </a:xfrm>
          <a:prstGeom prst="rect">
            <a:avLst/>
          </a:prstGeom>
          <a:noFill/>
          <a:ln/>
          <a:effectLst/>
        </p:spPr>
      </p:pic>
      <p:grpSp>
        <p:nvGrpSpPr>
          <p:cNvPr id="14" name="Group 13"/>
          <p:cNvGrpSpPr/>
          <p:nvPr/>
        </p:nvGrpSpPr>
        <p:grpSpPr>
          <a:xfrm>
            <a:off x="1829873" y="1488223"/>
            <a:ext cx="6257581" cy="667068"/>
            <a:chOff x="1829873" y="1488223"/>
            <a:chExt cx="6257581" cy="667068"/>
          </a:xfrm>
        </p:grpSpPr>
        <p:pic>
          <p:nvPicPr>
            <p:cNvPr id="11" name="Picture 10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829873" y="1897359"/>
              <a:ext cx="319358" cy="216734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3" name="Picture 12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687142" y="1488223"/>
              <a:ext cx="357651" cy="26804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2" name="Picture 21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12355" y="1768367"/>
              <a:ext cx="242629" cy="38269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1" name="Picture 20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844266" y="1886786"/>
              <a:ext cx="243188" cy="268505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35" name="Picture 3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95909" y="2494682"/>
            <a:ext cx="2527524" cy="672838"/>
          </a:xfrm>
          <a:prstGeom prst="rect">
            <a:avLst/>
          </a:prstGeom>
          <a:noFill/>
          <a:ln/>
          <a:effectLst/>
        </p:spPr>
      </p:pic>
      <p:pic>
        <p:nvPicPr>
          <p:cNvPr id="37" name="Picture 36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049834" y="2494612"/>
            <a:ext cx="2718264" cy="672897"/>
          </a:xfrm>
          <a:prstGeom prst="rect">
            <a:avLst/>
          </a:prstGeom>
          <a:noFill/>
          <a:ln/>
          <a:effectLst/>
        </p:spPr>
      </p:pic>
      <p:pic>
        <p:nvPicPr>
          <p:cNvPr id="39" name="Picture 38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25931" y="2494714"/>
            <a:ext cx="1967226" cy="672497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899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Pure Nash Equilibrium (k = 1,    = id) </a:t>
            </a:r>
            <a:endParaRPr lang="en-US" b="1" dirty="0"/>
          </a:p>
        </p:txBody>
      </p:sp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087438" indent="-118745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1087438" indent="-118745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1087438" indent="-1187450">
              <a:buNone/>
            </a:pPr>
            <a:r>
              <a:rPr lang="en-US" dirty="0" smtClean="0">
                <a:solidFill>
                  <a:schemeClr val="tx1"/>
                </a:solidFill>
              </a:rPr>
              <a:t>Change the payoff function of the game function slightly: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where          is a matrix in which every entry is            .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85" name="Picture 8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48854" y="253836"/>
            <a:ext cx="169446" cy="287144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42161" y="2413981"/>
            <a:ext cx="4419241" cy="787082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92566" y="3428056"/>
            <a:ext cx="698698" cy="203437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32478" y="3412179"/>
            <a:ext cx="457330" cy="25381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Pure Nash Equilibrium (k = 1,    = id) </a:t>
            </a:r>
            <a:endParaRPr lang="en-US" b="1" dirty="0"/>
          </a:p>
        </p:txBody>
      </p:sp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087438" indent="-1187450">
              <a:buNone/>
            </a:pPr>
            <a:endParaRPr lang="en-US" dirty="0" smtClean="0"/>
          </a:p>
          <a:p>
            <a:pPr marL="1087438" indent="-1187450">
              <a:buNone/>
            </a:pPr>
            <a:endParaRPr lang="en-US" dirty="0" smtClean="0"/>
          </a:p>
          <a:p>
            <a:pPr marL="1087438" indent="-1187450">
              <a:buNone/>
            </a:pPr>
            <a:endParaRPr lang="en-US" dirty="0" smtClean="0"/>
          </a:p>
          <a:p>
            <a:pPr marL="1087438" indent="-1187450">
              <a:buNone/>
            </a:pPr>
            <a:r>
              <a:rPr lang="en-US" dirty="0" smtClean="0"/>
              <a:t>Lemma:</a:t>
            </a:r>
          </a:p>
          <a:p>
            <a:pPr marL="0" lvl="1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Let             , and let       be a matrix with strictly positive entries. Then the vector in the positive </a:t>
            </a:r>
            <a:r>
              <a:rPr lang="en-US" dirty="0" err="1" smtClean="0">
                <a:solidFill>
                  <a:schemeClr val="tx1"/>
                </a:solidFill>
              </a:rPr>
              <a:t>orthant</a:t>
            </a:r>
            <a:r>
              <a:rPr lang="en-US" dirty="0" smtClean="0">
                <a:solidFill>
                  <a:schemeClr val="tx1"/>
                </a:solidFill>
              </a:rPr>
              <a:t> that maximizes the expression                             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             is unique up to scalar multiplication. 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85" name="Picture 8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48854" y="253836"/>
            <a:ext cx="169446" cy="287144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2575" y="3534393"/>
            <a:ext cx="1866755" cy="368018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01968" y="2822652"/>
            <a:ext cx="735740" cy="241188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793790" y="2810855"/>
            <a:ext cx="304445" cy="20321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 bwMode="auto">
          <a:xfrm>
            <a:off x="1693871" y="3089376"/>
            <a:ext cx="4869655" cy="3202782"/>
          </a:xfrm>
          <a:custGeom>
            <a:avLst/>
            <a:gdLst>
              <a:gd name="connsiteX0" fmla="*/ 0 w 4829175"/>
              <a:gd name="connsiteY0" fmla="*/ 3228975 h 3228975"/>
              <a:gd name="connsiteX1" fmla="*/ 1762125 w 4829175"/>
              <a:gd name="connsiteY1" fmla="*/ 485775 h 3228975"/>
              <a:gd name="connsiteX2" fmla="*/ 4829175 w 4829175"/>
              <a:gd name="connsiteY2" fmla="*/ 0 h 3228975"/>
              <a:gd name="connsiteX3" fmla="*/ 3067050 w 4829175"/>
              <a:gd name="connsiteY3" fmla="*/ 2733675 h 3228975"/>
              <a:gd name="connsiteX0" fmla="*/ 0 w 4688681"/>
              <a:gd name="connsiteY0" fmla="*/ 3371850 h 3371850"/>
              <a:gd name="connsiteX1" fmla="*/ 1621631 w 4688681"/>
              <a:gd name="connsiteY1" fmla="*/ 485775 h 3371850"/>
              <a:gd name="connsiteX2" fmla="*/ 4688681 w 4688681"/>
              <a:gd name="connsiteY2" fmla="*/ 0 h 3371850"/>
              <a:gd name="connsiteX3" fmla="*/ 2926556 w 4688681"/>
              <a:gd name="connsiteY3" fmla="*/ 2733675 h 3371850"/>
              <a:gd name="connsiteX0" fmla="*/ 0 w 4688681"/>
              <a:gd name="connsiteY0" fmla="*/ 3371850 h 3371850"/>
              <a:gd name="connsiteX1" fmla="*/ 1621631 w 4688681"/>
              <a:gd name="connsiteY1" fmla="*/ 485775 h 3371850"/>
              <a:gd name="connsiteX2" fmla="*/ 4688681 w 4688681"/>
              <a:gd name="connsiteY2" fmla="*/ 0 h 3371850"/>
              <a:gd name="connsiteX3" fmla="*/ 2926556 w 4688681"/>
              <a:gd name="connsiteY3" fmla="*/ 2733675 h 3371850"/>
              <a:gd name="connsiteX4" fmla="*/ 0 w 4688681"/>
              <a:gd name="connsiteY4" fmla="*/ 3371850 h 3371850"/>
              <a:gd name="connsiteX0" fmla="*/ 0 w 4688681"/>
              <a:gd name="connsiteY0" fmla="*/ 3371850 h 3371850"/>
              <a:gd name="connsiteX1" fmla="*/ 1782359 w 4688681"/>
              <a:gd name="connsiteY1" fmla="*/ 655616 h 3371850"/>
              <a:gd name="connsiteX2" fmla="*/ 4688681 w 4688681"/>
              <a:gd name="connsiteY2" fmla="*/ 0 h 3371850"/>
              <a:gd name="connsiteX3" fmla="*/ 2926556 w 4688681"/>
              <a:gd name="connsiteY3" fmla="*/ 2733675 h 3371850"/>
              <a:gd name="connsiteX4" fmla="*/ 0 w 4688681"/>
              <a:gd name="connsiteY4" fmla="*/ 3371850 h 3371850"/>
              <a:gd name="connsiteX0" fmla="*/ 0 w 4688681"/>
              <a:gd name="connsiteY0" fmla="*/ 3371850 h 3371850"/>
              <a:gd name="connsiteX1" fmla="*/ 1721129 w 4688681"/>
              <a:gd name="connsiteY1" fmla="*/ 505756 h 3371850"/>
              <a:gd name="connsiteX2" fmla="*/ 4688681 w 4688681"/>
              <a:gd name="connsiteY2" fmla="*/ 0 h 3371850"/>
              <a:gd name="connsiteX3" fmla="*/ 2926556 w 4688681"/>
              <a:gd name="connsiteY3" fmla="*/ 2733675 h 3371850"/>
              <a:gd name="connsiteX4" fmla="*/ 0 w 4688681"/>
              <a:gd name="connsiteY4" fmla="*/ 3371850 h 3371850"/>
              <a:gd name="connsiteX0" fmla="*/ 0 w 4688681"/>
              <a:gd name="connsiteY0" fmla="*/ 3188688 h 3188688"/>
              <a:gd name="connsiteX1" fmla="*/ 1721129 w 4688681"/>
              <a:gd name="connsiteY1" fmla="*/ 322594 h 3188688"/>
              <a:gd name="connsiteX2" fmla="*/ 4688681 w 4688681"/>
              <a:gd name="connsiteY2" fmla="*/ 0 h 3188688"/>
              <a:gd name="connsiteX3" fmla="*/ 2926556 w 4688681"/>
              <a:gd name="connsiteY3" fmla="*/ 2550513 h 3188688"/>
              <a:gd name="connsiteX4" fmla="*/ 0 w 4688681"/>
              <a:gd name="connsiteY4" fmla="*/ 3188688 h 3188688"/>
              <a:gd name="connsiteX0" fmla="*/ 0 w 4688681"/>
              <a:gd name="connsiteY0" fmla="*/ 3340175 h 3340175"/>
              <a:gd name="connsiteX1" fmla="*/ 1721129 w 4688681"/>
              <a:gd name="connsiteY1" fmla="*/ 474081 h 3340175"/>
              <a:gd name="connsiteX2" fmla="*/ 4688681 w 4688681"/>
              <a:gd name="connsiteY2" fmla="*/ 0 h 3340175"/>
              <a:gd name="connsiteX3" fmla="*/ 2926556 w 4688681"/>
              <a:gd name="connsiteY3" fmla="*/ 2702000 h 3340175"/>
              <a:gd name="connsiteX4" fmla="*/ 0 w 4688681"/>
              <a:gd name="connsiteY4" fmla="*/ 3340175 h 3340175"/>
              <a:gd name="connsiteX0" fmla="*/ 0 w 4688681"/>
              <a:gd name="connsiteY0" fmla="*/ 3340175 h 3340175"/>
              <a:gd name="connsiteX1" fmla="*/ 1721129 w 4688681"/>
              <a:gd name="connsiteY1" fmla="*/ 474081 h 3340175"/>
              <a:gd name="connsiteX2" fmla="*/ 4688681 w 4688681"/>
              <a:gd name="connsiteY2" fmla="*/ 0 h 3340175"/>
              <a:gd name="connsiteX3" fmla="*/ 3776404 w 4688681"/>
              <a:gd name="connsiteY3" fmla="*/ 2417237 h 3340175"/>
              <a:gd name="connsiteX4" fmla="*/ 0 w 4688681"/>
              <a:gd name="connsiteY4" fmla="*/ 3340175 h 3340175"/>
              <a:gd name="connsiteX0" fmla="*/ 0 w 4688681"/>
              <a:gd name="connsiteY0" fmla="*/ 3340175 h 3340175"/>
              <a:gd name="connsiteX1" fmla="*/ 1721129 w 4688681"/>
              <a:gd name="connsiteY1" fmla="*/ 474081 h 3340175"/>
              <a:gd name="connsiteX2" fmla="*/ 4688681 w 4688681"/>
              <a:gd name="connsiteY2" fmla="*/ 0 h 3340175"/>
              <a:gd name="connsiteX3" fmla="*/ 2981583 w 4688681"/>
              <a:gd name="connsiteY3" fmla="*/ 2831138 h 3340175"/>
              <a:gd name="connsiteX4" fmla="*/ 0 w 4688681"/>
              <a:gd name="connsiteY4" fmla="*/ 3340175 h 3340175"/>
              <a:gd name="connsiteX0" fmla="*/ 0 w 4688681"/>
              <a:gd name="connsiteY0" fmla="*/ 3340175 h 3340175"/>
              <a:gd name="connsiteX1" fmla="*/ 1721129 w 4688681"/>
              <a:gd name="connsiteY1" fmla="*/ 474081 h 3340175"/>
              <a:gd name="connsiteX2" fmla="*/ 1721858 w 4688681"/>
              <a:gd name="connsiteY2" fmla="*/ 504130 h 3340175"/>
              <a:gd name="connsiteX3" fmla="*/ 4688681 w 4688681"/>
              <a:gd name="connsiteY3" fmla="*/ 0 h 3340175"/>
              <a:gd name="connsiteX4" fmla="*/ 2981583 w 4688681"/>
              <a:gd name="connsiteY4" fmla="*/ 2831138 h 3340175"/>
              <a:gd name="connsiteX5" fmla="*/ 0 w 4688681"/>
              <a:gd name="connsiteY5" fmla="*/ 3340175 h 3340175"/>
              <a:gd name="connsiteX0" fmla="*/ 0 w 4688681"/>
              <a:gd name="connsiteY0" fmla="*/ 3340175 h 3340175"/>
              <a:gd name="connsiteX1" fmla="*/ 1721858 w 4688681"/>
              <a:gd name="connsiteY1" fmla="*/ 504130 h 3340175"/>
              <a:gd name="connsiteX2" fmla="*/ 4688681 w 4688681"/>
              <a:gd name="connsiteY2" fmla="*/ 0 h 3340175"/>
              <a:gd name="connsiteX3" fmla="*/ 2981583 w 4688681"/>
              <a:gd name="connsiteY3" fmla="*/ 2831138 h 3340175"/>
              <a:gd name="connsiteX4" fmla="*/ 0 w 4688681"/>
              <a:gd name="connsiteY4" fmla="*/ 3340175 h 334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8681" h="3340175">
                <a:moveTo>
                  <a:pt x="0" y="3340175"/>
                </a:moveTo>
                <a:lnTo>
                  <a:pt x="1721858" y="504130"/>
                </a:lnTo>
                <a:lnTo>
                  <a:pt x="4688681" y="0"/>
                </a:lnTo>
                <a:lnTo>
                  <a:pt x="2981583" y="2831138"/>
                </a:lnTo>
                <a:lnTo>
                  <a:pt x="0" y="3340175"/>
                </a:lnTo>
                <a:close/>
              </a:path>
            </a:pathLst>
          </a:cu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Pure Nash Equilibrium (k = 1,    = id) </a:t>
            </a:r>
            <a:endParaRPr lang="en-US" b="1" dirty="0"/>
          </a:p>
        </p:txBody>
      </p:sp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087438" indent="-1187450">
              <a:buNone/>
            </a:pPr>
            <a:endParaRPr lang="en-US" dirty="0" smtClean="0"/>
          </a:p>
          <a:p>
            <a:pPr marL="1087438" indent="-1187450">
              <a:buNone/>
            </a:pPr>
            <a:endParaRPr lang="en-US" dirty="0" smtClean="0"/>
          </a:p>
          <a:p>
            <a:pPr marL="1087438" indent="-1187450">
              <a:buNone/>
            </a:pPr>
            <a:endParaRPr lang="en-US" dirty="0" smtClean="0"/>
          </a:p>
          <a:p>
            <a:pPr marL="1087438" indent="-1187450">
              <a:buNone/>
            </a:pP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85" name="Picture 8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48854" y="253836"/>
            <a:ext cx="169446" cy="287144"/>
          </a:xfrm>
          <a:prstGeom prst="rect">
            <a:avLst/>
          </a:prstGeom>
          <a:noFill/>
          <a:ln/>
          <a:effectLst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682869" y="3823664"/>
            <a:ext cx="2475115" cy="2477120"/>
          </a:xfrm>
          <a:prstGeom prst="rect">
            <a:avLst/>
          </a:prstGeom>
          <a:noFill/>
          <a:ln w="9525">
            <a:solidFill>
              <a:schemeClr val="accent3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1682869" y="3831684"/>
            <a:ext cx="2472107" cy="246910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14" y="1"/>
              </a:cxn>
              <a:cxn ang="0">
                <a:pos x="228" y="0"/>
              </a:cxn>
              <a:cxn ang="0">
                <a:pos x="343" y="1"/>
              </a:cxn>
              <a:cxn ang="0">
                <a:pos x="457" y="1"/>
              </a:cxn>
              <a:cxn ang="0">
                <a:pos x="570" y="3"/>
              </a:cxn>
              <a:cxn ang="0">
                <a:pos x="682" y="6"/>
              </a:cxn>
              <a:cxn ang="0">
                <a:pos x="793" y="10"/>
              </a:cxn>
              <a:cxn ang="0">
                <a:pos x="903" y="16"/>
              </a:cxn>
              <a:cxn ang="0">
                <a:pos x="1011" y="23"/>
              </a:cxn>
              <a:cxn ang="0">
                <a:pos x="1116" y="32"/>
              </a:cxn>
              <a:cxn ang="0">
                <a:pos x="1220" y="44"/>
              </a:cxn>
              <a:cxn ang="0">
                <a:pos x="1319" y="59"/>
              </a:cxn>
              <a:cxn ang="0">
                <a:pos x="1417" y="75"/>
              </a:cxn>
              <a:cxn ang="0">
                <a:pos x="1510" y="94"/>
              </a:cxn>
              <a:cxn ang="0">
                <a:pos x="1599" y="117"/>
              </a:cxn>
              <a:cxn ang="0">
                <a:pos x="1685" y="142"/>
              </a:cxn>
              <a:cxn ang="0">
                <a:pos x="1766" y="170"/>
              </a:cxn>
              <a:cxn ang="0">
                <a:pos x="1843" y="203"/>
              </a:cxn>
              <a:cxn ang="0">
                <a:pos x="1914" y="240"/>
              </a:cxn>
              <a:cxn ang="0">
                <a:pos x="1981" y="280"/>
              </a:cxn>
              <a:cxn ang="0">
                <a:pos x="2040" y="324"/>
              </a:cxn>
              <a:cxn ang="0">
                <a:pos x="2095" y="373"/>
              </a:cxn>
              <a:cxn ang="0">
                <a:pos x="2148" y="432"/>
              </a:cxn>
              <a:cxn ang="0">
                <a:pos x="2197" y="497"/>
              </a:cxn>
              <a:cxn ang="0">
                <a:pos x="2240" y="567"/>
              </a:cxn>
              <a:cxn ang="0">
                <a:pos x="2277" y="642"/>
              </a:cxn>
              <a:cxn ang="0">
                <a:pos x="2311" y="724"/>
              </a:cxn>
              <a:cxn ang="0">
                <a:pos x="2341" y="810"/>
              </a:cxn>
              <a:cxn ang="0">
                <a:pos x="2366" y="900"/>
              </a:cxn>
              <a:cxn ang="0">
                <a:pos x="2388" y="996"/>
              </a:cxn>
              <a:cxn ang="0">
                <a:pos x="2407" y="1097"/>
              </a:cxn>
              <a:cxn ang="0">
                <a:pos x="2422" y="1200"/>
              </a:cxn>
              <a:cxn ang="0">
                <a:pos x="2434" y="1310"/>
              </a:cxn>
              <a:cxn ang="0">
                <a:pos x="2444" y="1422"/>
              </a:cxn>
              <a:cxn ang="0">
                <a:pos x="2452" y="1541"/>
              </a:cxn>
              <a:cxn ang="0">
                <a:pos x="2458" y="1662"/>
              </a:cxn>
              <a:cxn ang="0">
                <a:pos x="2462" y="1787"/>
              </a:cxn>
              <a:cxn ang="0">
                <a:pos x="2463" y="1916"/>
              </a:cxn>
              <a:cxn ang="0">
                <a:pos x="2465" y="2047"/>
              </a:cxn>
              <a:cxn ang="0">
                <a:pos x="2466" y="2183"/>
              </a:cxn>
              <a:cxn ang="0">
                <a:pos x="2465" y="2321"/>
              </a:cxn>
              <a:cxn ang="0">
                <a:pos x="2465" y="2463"/>
              </a:cxn>
            </a:cxnLst>
            <a:rect l="0" t="0" r="r" b="b"/>
            <a:pathLst>
              <a:path w="2466" h="2463">
                <a:moveTo>
                  <a:pt x="0" y="1"/>
                </a:moveTo>
                <a:lnTo>
                  <a:pt x="114" y="1"/>
                </a:lnTo>
                <a:lnTo>
                  <a:pt x="228" y="0"/>
                </a:lnTo>
                <a:lnTo>
                  <a:pt x="343" y="1"/>
                </a:lnTo>
                <a:lnTo>
                  <a:pt x="457" y="1"/>
                </a:lnTo>
                <a:lnTo>
                  <a:pt x="570" y="3"/>
                </a:lnTo>
                <a:lnTo>
                  <a:pt x="682" y="6"/>
                </a:lnTo>
                <a:lnTo>
                  <a:pt x="793" y="10"/>
                </a:lnTo>
                <a:lnTo>
                  <a:pt x="903" y="16"/>
                </a:lnTo>
                <a:lnTo>
                  <a:pt x="1011" y="23"/>
                </a:lnTo>
                <a:lnTo>
                  <a:pt x="1116" y="32"/>
                </a:lnTo>
                <a:lnTo>
                  <a:pt x="1220" y="44"/>
                </a:lnTo>
                <a:lnTo>
                  <a:pt x="1319" y="59"/>
                </a:lnTo>
                <a:lnTo>
                  <a:pt x="1417" y="75"/>
                </a:lnTo>
                <a:lnTo>
                  <a:pt x="1510" y="94"/>
                </a:lnTo>
                <a:lnTo>
                  <a:pt x="1599" y="117"/>
                </a:lnTo>
                <a:lnTo>
                  <a:pt x="1685" y="142"/>
                </a:lnTo>
                <a:lnTo>
                  <a:pt x="1766" y="170"/>
                </a:lnTo>
                <a:lnTo>
                  <a:pt x="1843" y="203"/>
                </a:lnTo>
                <a:lnTo>
                  <a:pt x="1914" y="240"/>
                </a:lnTo>
                <a:lnTo>
                  <a:pt x="1981" y="280"/>
                </a:lnTo>
                <a:lnTo>
                  <a:pt x="2040" y="324"/>
                </a:lnTo>
                <a:lnTo>
                  <a:pt x="2095" y="373"/>
                </a:lnTo>
                <a:lnTo>
                  <a:pt x="2148" y="432"/>
                </a:lnTo>
                <a:lnTo>
                  <a:pt x="2197" y="497"/>
                </a:lnTo>
                <a:lnTo>
                  <a:pt x="2240" y="567"/>
                </a:lnTo>
                <a:lnTo>
                  <a:pt x="2277" y="642"/>
                </a:lnTo>
                <a:lnTo>
                  <a:pt x="2311" y="724"/>
                </a:lnTo>
                <a:lnTo>
                  <a:pt x="2341" y="810"/>
                </a:lnTo>
                <a:lnTo>
                  <a:pt x="2366" y="900"/>
                </a:lnTo>
                <a:lnTo>
                  <a:pt x="2388" y="996"/>
                </a:lnTo>
                <a:lnTo>
                  <a:pt x="2407" y="1097"/>
                </a:lnTo>
                <a:lnTo>
                  <a:pt x="2422" y="1200"/>
                </a:lnTo>
                <a:lnTo>
                  <a:pt x="2434" y="1310"/>
                </a:lnTo>
                <a:lnTo>
                  <a:pt x="2444" y="1422"/>
                </a:lnTo>
                <a:lnTo>
                  <a:pt x="2452" y="1541"/>
                </a:lnTo>
                <a:lnTo>
                  <a:pt x="2458" y="1662"/>
                </a:lnTo>
                <a:lnTo>
                  <a:pt x="2462" y="1787"/>
                </a:lnTo>
                <a:lnTo>
                  <a:pt x="2463" y="1916"/>
                </a:lnTo>
                <a:lnTo>
                  <a:pt x="2465" y="2047"/>
                </a:lnTo>
                <a:lnTo>
                  <a:pt x="2466" y="2183"/>
                </a:lnTo>
                <a:lnTo>
                  <a:pt x="2465" y="2321"/>
                </a:lnTo>
                <a:lnTo>
                  <a:pt x="2465" y="2463"/>
                </a:lnTo>
              </a:path>
            </a:pathLst>
          </a:custGeom>
          <a:noFill/>
          <a:ln w="28575">
            <a:solidFill>
              <a:schemeClr val="accent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3476233" y="3371524"/>
            <a:ext cx="2398927" cy="2437021"/>
          </a:xfrm>
          <a:custGeom>
            <a:avLst/>
            <a:gdLst/>
            <a:ahLst/>
            <a:cxnLst>
              <a:cxn ang="0">
                <a:pos x="0" y="203"/>
              </a:cxn>
              <a:cxn ang="0">
                <a:pos x="587" y="111"/>
              </a:cxn>
              <a:cxn ang="0">
                <a:pos x="966" y="59"/>
              </a:cxn>
              <a:cxn ang="0">
                <a:pos x="1148" y="40"/>
              </a:cxn>
              <a:cxn ang="0">
                <a:pos x="1325" y="24"/>
              </a:cxn>
              <a:cxn ang="0">
                <a:pos x="1490" y="13"/>
              </a:cxn>
              <a:cxn ang="0">
                <a:pos x="1647" y="7"/>
              </a:cxn>
              <a:cxn ang="0">
                <a:pos x="1792" y="10"/>
              </a:cxn>
              <a:cxn ang="0">
                <a:pos x="1926" y="19"/>
              </a:cxn>
              <a:cxn ang="0">
                <a:pos x="2043" y="37"/>
              </a:cxn>
              <a:cxn ang="0">
                <a:pos x="2099" y="46"/>
              </a:cxn>
              <a:cxn ang="0">
                <a:pos x="2097" y="49"/>
              </a:cxn>
              <a:cxn ang="0">
                <a:pos x="2094" y="49"/>
              </a:cxn>
              <a:cxn ang="0">
                <a:pos x="2189" y="80"/>
              </a:cxn>
              <a:cxn ang="0">
                <a:pos x="2266" y="121"/>
              </a:cxn>
              <a:cxn ang="0">
                <a:pos x="2324" y="173"/>
              </a:cxn>
              <a:cxn ang="0">
                <a:pos x="2361" y="238"/>
              </a:cxn>
              <a:cxn ang="0">
                <a:pos x="2382" y="312"/>
              </a:cxn>
              <a:cxn ang="0">
                <a:pos x="2385" y="400"/>
              </a:cxn>
              <a:cxn ang="0">
                <a:pos x="2374" y="496"/>
              </a:cxn>
              <a:cxn ang="0">
                <a:pos x="2367" y="545"/>
              </a:cxn>
              <a:cxn ang="0">
                <a:pos x="2362" y="548"/>
              </a:cxn>
              <a:cxn ang="0">
                <a:pos x="2362" y="546"/>
              </a:cxn>
              <a:cxn ang="0">
                <a:pos x="2330" y="659"/>
              </a:cxn>
              <a:cxn ang="0">
                <a:pos x="2285" y="780"/>
              </a:cxn>
              <a:cxn ang="0">
                <a:pos x="2226" y="911"/>
              </a:cxn>
              <a:cxn ang="0">
                <a:pos x="2158" y="1050"/>
              </a:cxn>
              <a:cxn ang="0">
                <a:pos x="2078" y="1198"/>
              </a:cxn>
              <a:cxn ang="0">
                <a:pos x="1989" y="1353"/>
              </a:cxn>
              <a:cxn ang="0">
                <a:pos x="1890" y="1516"/>
              </a:cxn>
              <a:cxn ang="0">
                <a:pos x="1785" y="1686"/>
              </a:cxn>
              <a:cxn ang="0">
                <a:pos x="1672" y="1864"/>
              </a:cxn>
              <a:cxn ang="0">
                <a:pos x="1553" y="2046"/>
              </a:cxn>
              <a:cxn ang="0">
                <a:pos x="1302" y="2431"/>
              </a:cxn>
              <a:cxn ang="0">
                <a:pos x="1439" y="2234"/>
              </a:cxn>
              <a:cxn ang="0">
                <a:pos x="1622" y="1953"/>
              </a:cxn>
              <a:cxn ang="0">
                <a:pos x="1738" y="1772"/>
              </a:cxn>
              <a:cxn ang="0">
                <a:pos x="1847" y="1599"/>
              </a:cxn>
              <a:cxn ang="0">
                <a:pos x="1949" y="1432"/>
              </a:cxn>
              <a:cxn ang="0">
                <a:pos x="2043" y="1273"/>
              </a:cxn>
              <a:cxn ang="0">
                <a:pos x="2128" y="1121"/>
              </a:cxn>
              <a:cxn ang="0">
                <a:pos x="2203" y="977"/>
              </a:cxn>
              <a:cxn ang="0">
                <a:pos x="2266" y="842"/>
              </a:cxn>
              <a:cxn ang="0">
                <a:pos x="2318" y="717"/>
              </a:cxn>
              <a:cxn ang="0">
                <a:pos x="2358" y="600"/>
              </a:cxn>
              <a:cxn ang="0">
                <a:pos x="2371" y="542"/>
              </a:cxn>
              <a:cxn ang="0">
                <a:pos x="2391" y="440"/>
              </a:cxn>
              <a:cxn ang="0">
                <a:pos x="2393" y="349"/>
              </a:cxn>
              <a:cxn ang="0">
                <a:pos x="2382" y="268"/>
              </a:cxn>
              <a:cxn ang="0">
                <a:pos x="2354" y="198"/>
              </a:cxn>
              <a:cxn ang="0">
                <a:pos x="2306" y="141"/>
              </a:cxn>
              <a:cxn ang="0">
                <a:pos x="2238" y="93"/>
              </a:cxn>
              <a:cxn ang="0">
                <a:pos x="2152" y="56"/>
              </a:cxn>
              <a:cxn ang="0">
                <a:pos x="2102" y="42"/>
              </a:cxn>
              <a:cxn ang="0">
                <a:pos x="1991" y="19"/>
              </a:cxn>
              <a:cxn ang="0">
                <a:pos x="1865" y="6"/>
              </a:cxn>
              <a:cxn ang="0">
                <a:pos x="1726" y="0"/>
              </a:cxn>
              <a:cxn ang="0">
                <a:pos x="1575" y="2"/>
              </a:cxn>
              <a:cxn ang="0">
                <a:pos x="1413" y="10"/>
              </a:cxn>
              <a:cxn ang="0">
                <a:pos x="1242" y="24"/>
              </a:cxn>
              <a:cxn ang="0">
                <a:pos x="1063" y="42"/>
              </a:cxn>
              <a:cxn ang="0">
                <a:pos x="783" y="77"/>
              </a:cxn>
              <a:cxn ang="0">
                <a:pos x="396" y="133"/>
              </a:cxn>
            </a:cxnLst>
            <a:rect l="0" t="0" r="r" b="b"/>
            <a:pathLst>
              <a:path w="2393" h="2431">
                <a:moveTo>
                  <a:pt x="4" y="195"/>
                </a:moveTo>
                <a:lnTo>
                  <a:pt x="0" y="203"/>
                </a:lnTo>
                <a:lnTo>
                  <a:pt x="392" y="141"/>
                </a:lnTo>
                <a:lnTo>
                  <a:pt x="587" y="111"/>
                </a:lnTo>
                <a:lnTo>
                  <a:pt x="778" y="84"/>
                </a:lnTo>
                <a:lnTo>
                  <a:pt x="966" y="59"/>
                </a:lnTo>
                <a:lnTo>
                  <a:pt x="1058" y="49"/>
                </a:lnTo>
                <a:lnTo>
                  <a:pt x="1148" y="40"/>
                </a:lnTo>
                <a:lnTo>
                  <a:pt x="1237" y="31"/>
                </a:lnTo>
                <a:lnTo>
                  <a:pt x="1325" y="24"/>
                </a:lnTo>
                <a:lnTo>
                  <a:pt x="1409" y="18"/>
                </a:lnTo>
                <a:lnTo>
                  <a:pt x="1490" y="13"/>
                </a:lnTo>
                <a:lnTo>
                  <a:pt x="1570" y="9"/>
                </a:lnTo>
                <a:lnTo>
                  <a:pt x="1647" y="7"/>
                </a:lnTo>
                <a:lnTo>
                  <a:pt x="1721" y="7"/>
                </a:lnTo>
                <a:lnTo>
                  <a:pt x="1792" y="10"/>
                </a:lnTo>
                <a:lnTo>
                  <a:pt x="1861" y="13"/>
                </a:lnTo>
                <a:lnTo>
                  <a:pt x="1926" y="19"/>
                </a:lnTo>
                <a:lnTo>
                  <a:pt x="1986" y="27"/>
                </a:lnTo>
                <a:lnTo>
                  <a:pt x="2043" y="37"/>
                </a:lnTo>
                <a:lnTo>
                  <a:pt x="2097" y="49"/>
                </a:lnTo>
                <a:lnTo>
                  <a:pt x="2099" y="46"/>
                </a:lnTo>
                <a:lnTo>
                  <a:pt x="2094" y="49"/>
                </a:lnTo>
                <a:lnTo>
                  <a:pt x="2097" y="49"/>
                </a:lnTo>
                <a:lnTo>
                  <a:pt x="2099" y="46"/>
                </a:lnTo>
                <a:lnTo>
                  <a:pt x="2094" y="49"/>
                </a:lnTo>
                <a:lnTo>
                  <a:pt x="2143" y="62"/>
                </a:lnTo>
                <a:lnTo>
                  <a:pt x="2189" y="80"/>
                </a:lnTo>
                <a:lnTo>
                  <a:pt x="2229" y="99"/>
                </a:lnTo>
                <a:lnTo>
                  <a:pt x="2266" y="121"/>
                </a:lnTo>
                <a:lnTo>
                  <a:pt x="2297" y="147"/>
                </a:lnTo>
                <a:lnTo>
                  <a:pt x="2324" y="173"/>
                </a:lnTo>
                <a:lnTo>
                  <a:pt x="2345" y="204"/>
                </a:lnTo>
                <a:lnTo>
                  <a:pt x="2361" y="238"/>
                </a:lnTo>
                <a:lnTo>
                  <a:pt x="2373" y="274"/>
                </a:lnTo>
                <a:lnTo>
                  <a:pt x="2382" y="312"/>
                </a:lnTo>
                <a:lnTo>
                  <a:pt x="2385" y="355"/>
                </a:lnTo>
                <a:lnTo>
                  <a:pt x="2385" y="400"/>
                </a:lnTo>
                <a:lnTo>
                  <a:pt x="2382" y="446"/>
                </a:lnTo>
                <a:lnTo>
                  <a:pt x="2374" y="496"/>
                </a:lnTo>
                <a:lnTo>
                  <a:pt x="2362" y="548"/>
                </a:lnTo>
                <a:lnTo>
                  <a:pt x="2367" y="545"/>
                </a:lnTo>
                <a:lnTo>
                  <a:pt x="2362" y="546"/>
                </a:lnTo>
                <a:lnTo>
                  <a:pt x="2362" y="548"/>
                </a:lnTo>
                <a:lnTo>
                  <a:pt x="2367" y="545"/>
                </a:lnTo>
                <a:lnTo>
                  <a:pt x="2362" y="546"/>
                </a:lnTo>
                <a:lnTo>
                  <a:pt x="2349" y="601"/>
                </a:lnTo>
                <a:lnTo>
                  <a:pt x="2330" y="659"/>
                </a:lnTo>
                <a:lnTo>
                  <a:pt x="2309" y="718"/>
                </a:lnTo>
                <a:lnTo>
                  <a:pt x="2285" y="780"/>
                </a:lnTo>
                <a:lnTo>
                  <a:pt x="2257" y="844"/>
                </a:lnTo>
                <a:lnTo>
                  <a:pt x="2226" y="911"/>
                </a:lnTo>
                <a:lnTo>
                  <a:pt x="2194" y="979"/>
                </a:lnTo>
                <a:lnTo>
                  <a:pt x="2158" y="1050"/>
                </a:lnTo>
                <a:lnTo>
                  <a:pt x="2120" y="1122"/>
                </a:lnTo>
                <a:lnTo>
                  <a:pt x="2078" y="1198"/>
                </a:lnTo>
                <a:lnTo>
                  <a:pt x="2034" y="1275"/>
                </a:lnTo>
                <a:lnTo>
                  <a:pt x="1989" y="1353"/>
                </a:lnTo>
                <a:lnTo>
                  <a:pt x="1940" y="1433"/>
                </a:lnTo>
                <a:lnTo>
                  <a:pt x="1890" y="1516"/>
                </a:lnTo>
                <a:lnTo>
                  <a:pt x="1838" y="1601"/>
                </a:lnTo>
                <a:lnTo>
                  <a:pt x="1785" y="1686"/>
                </a:lnTo>
                <a:lnTo>
                  <a:pt x="1729" y="1774"/>
                </a:lnTo>
                <a:lnTo>
                  <a:pt x="1672" y="1864"/>
                </a:lnTo>
                <a:lnTo>
                  <a:pt x="1613" y="1954"/>
                </a:lnTo>
                <a:lnTo>
                  <a:pt x="1553" y="2046"/>
                </a:lnTo>
                <a:lnTo>
                  <a:pt x="1430" y="2236"/>
                </a:lnTo>
                <a:lnTo>
                  <a:pt x="1302" y="2431"/>
                </a:lnTo>
                <a:lnTo>
                  <a:pt x="1310" y="2430"/>
                </a:lnTo>
                <a:lnTo>
                  <a:pt x="1439" y="2234"/>
                </a:lnTo>
                <a:lnTo>
                  <a:pt x="1561" y="2045"/>
                </a:lnTo>
                <a:lnTo>
                  <a:pt x="1622" y="1953"/>
                </a:lnTo>
                <a:lnTo>
                  <a:pt x="1681" y="1863"/>
                </a:lnTo>
                <a:lnTo>
                  <a:pt x="1738" y="1772"/>
                </a:lnTo>
                <a:lnTo>
                  <a:pt x="1794" y="1685"/>
                </a:lnTo>
                <a:lnTo>
                  <a:pt x="1847" y="1599"/>
                </a:lnTo>
                <a:lnTo>
                  <a:pt x="1899" y="1515"/>
                </a:lnTo>
                <a:lnTo>
                  <a:pt x="1949" y="1432"/>
                </a:lnTo>
                <a:lnTo>
                  <a:pt x="1998" y="1352"/>
                </a:lnTo>
                <a:lnTo>
                  <a:pt x="2043" y="1273"/>
                </a:lnTo>
                <a:lnTo>
                  <a:pt x="2087" y="1196"/>
                </a:lnTo>
                <a:lnTo>
                  <a:pt x="2128" y="1121"/>
                </a:lnTo>
                <a:lnTo>
                  <a:pt x="2167" y="1048"/>
                </a:lnTo>
                <a:lnTo>
                  <a:pt x="2203" y="977"/>
                </a:lnTo>
                <a:lnTo>
                  <a:pt x="2235" y="909"/>
                </a:lnTo>
                <a:lnTo>
                  <a:pt x="2266" y="842"/>
                </a:lnTo>
                <a:lnTo>
                  <a:pt x="2294" y="779"/>
                </a:lnTo>
                <a:lnTo>
                  <a:pt x="2318" y="717"/>
                </a:lnTo>
                <a:lnTo>
                  <a:pt x="2339" y="657"/>
                </a:lnTo>
                <a:lnTo>
                  <a:pt x="2358" y="600"/>
                </a:lnTo>
                <a:lnTo>
                  <a:pt x="2371" y="545"/>
                </a:lnTo>
                <a:lnTo>
                  <a:pt x="2371" y="542"/>
                </a:lnTo>
                <a:lnTo>
                  <a:pt x="2383" y="490"/>
                </a:lnTo>
                <a:lnTo>
                  <a:pt x="2391" y="440"/>
                </a:lnTo>
                <a:lnTo>
                  <a:pt x="2393" y="394"/>
                </a:lnTo>
                <a:lnTo>
                  <a:pt x="2393" y="349"/>
                </a:lnTo>
                <a:lnTo>
                  <a:pt x="2391" y="307"/>
                </a:lnTo>
                <a:lnTo>
                  <a:pt x="2382" y="268"/>
                </a:lnTo>
                <a:lnTo>
                  <a:pt x="2370" y="232"/>
                </a:lnTo>
                <a:lnTo>
                  <a:pt x="2354" y="198"/>
                </a:lnTo>
                <a:lnTo>
                  <a:pt x="2333" y="167"/>
                </a:lnTo>
                <a:lnTo>
                  <a:pt x="2306" y="141"/>
                </a:lnTo>
                <a:lnTo>
                  <a:pt x="2275" y="116"/>
                </a:lnTo>
                <a:lnTo>
                  <a:pt x="2238" y="93"/>
                </a:lnTo>
                <a:lnTo>
                  <a:pt x="2198" y="74"/>
                </a:lnTo>
                <a:lnTo>
                  <a:pt x="2152" y="56"/>
                </a:lnTo>
                <a:lnTo>
                  <a:pt x="2103" y="43"/>
                </a:lnTo>
                <a:lnTo>
                  <a:pt x="2102" y="42"/>
                </a:lnTo>
                <a:lnTo>
                  <a:pt x="2047" y="30"/>
                </a:lnTo>
                <a:lnTo>
                  <a:pt x="1991" y="19"/>
                </a:lnTo>
                <a:lnTo>
                  <a:pt x="1930" y="12"/>
                </a:lnTo>
                <a:lnTo>
                  <a:pt x="1865" y="6"/>
                </a:lnTo>
                <a:lnTo>
                  <a:pt x="1797" y="3"/>
                </a:lnTo>
                <a:lnTo>
                  <a:pt x="1726" y="0"/>
                </a:lnTo>
                <a:lnTo>
                  <a:pt x="1652" y="0"/>
                </a:lnTo>
                <a:lnTo>
                  <a:pt x="1575" y="2"/>
                </a:lnTo>
                <a:lnTo>
                  <a:pt x="1495" y="6"/>
                </a:lnTo>
                <a:lnTo>
                  <a:pt x="1413" y="10"/>
                </a:lnTo>
                <a:lnTo>
                  <a:pt x="1329" y="16"/>
                </a:lnTo>
                <a:lnTo>
                  <a:pt x="1242" y="24"/>
                </a:lnTo>
                <a:lnTo>
                  <a:pt x="1153" y="33"/>
                </a:lnTo>
                <a:lnTo>
                  <a:pt x="1063" y="42"/>
                </a:lnTo>
                <a:lnTo>
                  <a:pt x="971" y="52"/>
                </a:lnTo>
                <a:lnTo>
                  <a:pt x="783" y="77"/>
                </a:lnTo>
                <a:lnTo>
                  <a:pt x="592" y="104"/>
                </a:lnTo>
                <a:lnTo>
                  <a:pt x="396" y="133"/>
                </a:lnTo>
                <a:lnTo>
                  <a:pt x="4" y="195"/>
                </a:lnTo>
                <a:close/>
              </a:path>
            </a:pathLst>
          </a:custGeom>
          <a:solidFill>
            <a:srgbClr val="000000"/>
          </a:solidFill>
          <a:ln w="28575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1682869" y="1959209"/>
            <a:ext cx="4349637" cy="4341575"/>
          </a:xfrm>
          <a:custGeom>
            <a:avLst/>
            <a:gdLst/>
            <a:ahLst/>
            <a:cxnLst>
              <a:cxn ang="0">
                <a:pos x="274" y="11"/>
              </a:cxn>
              <a:cxn ang="0">
                <a:pos x="1094" y="19"/>
              </a:cxn>
              <a:cxn ang="0">
                <a:pos x="1754" y="51"/>
              </a:cxn>
              <a:cxn ang="0">
                <a:pos x="2129" y="88"/>
              </a:cxn>
              <a:cxn ang="0">
                <a:pos x="2484" y="143"/>
              </a:cxn>
              <a:cxn ang="0">
                <a:pos x="2813" y="219"/>
              </a:cxn>
              <a:cxn ang="0">
                <a:pos x="3110" y="319"/>
              </a:cxn>
              <a:cxn ang="0">
                <a:pos x="3110" y="319"/>
              </a:cxn>
              <a:cxn ang="0">
                <a:pos x="3198" y="356"/>
              </a:cxn>
              <a:cxn ang="0">
                <a:pos x="3446" y="494"/>
              </a:cxn>
              <a:cxn ang="0">
                <a:pos x="3654" y="661"/>
              </a:cxn>
              <a:cxn ang="0">
                <a:pos x="3821" y="863"/>
              </a:cxn>
              <a:cxn ang="0">
                <a:pos x="3957" y="1100"/>
              </a:cxn>
              <a:cxn ang="0">
                <a:pos x="4037" y="1270"/>
              </a:cxn>
              <a:cxn ang="0">
                <a:pos x="4037" y="1270"/>
              </a:cxn>
              <a:cxn ang="0">
                <a:pos x="4095" y="1458"/>
              </a:cxn>
              <a:cxn ang="0">
                <a:pos x="4170" y="1767"/>
              </a:cxn>
              <a:cxn ang="0">
                <a:pos x="4227" y="2103"/>
              </a:cxn>
              <a:cxn ang="0">
                <a:pos x="4264" y="2466"/>
              </a:cxn>
              <a:cxn ang="0">
                <a:pos x="4287" y="2854"/>
              </a:cxn>
              <a:cxn ang="0">
                <a:pos x="4299" y="3266"/>
              </a:cxn>
              <a:cxn ang="0">
                <a:pos x="4304" y="3699"/>
              </a:cxn>
              <a:cxn ang="0">
                <a:pos x="4302" y="4308"/>
              </a:cxn>
              <a:cxn ang="0">
                <a:pos x="4316" y="4000"/>
              </a:cxn>
              <a:cxn ang="0">
                <a:pos x="4313" y="3408"/>
              </a:cxn>
              <a:cxn ang="0">
                <a:pos x="4304" y="2989"/>
              </a:cxn>
              <a:cxn ang="0">
                <a:pos x="4284" y="2593"/>
              </a:cxn>
              <a:cxn ang="0">
                <a:pos x="4252" y="2222"/>
              </a:cxn>
              <a:cxn ang="0">
                <a:pos x="4203" y="1875"/>
              </a:cxn>
              <a:cxn ang="0">
                <a:pos x="4135" y="1559"/>
              </a:cxn>
              <a:cxn ang="0">
                <a:pos x="4043" y="1270"/>
              </a:cxn>
              <a:cxn ang="0">
                <a:pos x="3966" y="1091"/>
              </a:cxn>
              <a:cxn ang="0">
                <a:pos x="3830" y="854"/>
              </a:cxn>
              <a:cxn ang="0">
                <a:pos x="3663" y="652"/>
              </a:cxn>
              <a:cxn ang="0">
                <a:pos x="3455" y="485"/>
              </a:cxn>
              <a:cxn ang="0">
                <a:pos x="3207" y="347"/>
              </a:cxn>
              <a:cxn ang="0">
                <a:pos x="3014" y="270"/>
              </a:cxn>
              <a:cxn ang="0">
                <a:pos x="2706" y="180"/>
              </a:cxn>
              <a:cxn ang="0">
                <a:pos x="2369" y="111"/>
              </a:cxn>
              <a:cxn ang="0">
                <a:pos x="2006" y="63"/>
              </a:cxn>
              <a:cxn ang="0">
                <a:pos x="1494" y="22"/>
              </a:cxn>
              <a:cxn ang="0">
                <a:pos x="823" y="2"/>
              </a:cxn>
              <a:cxn ang="0">
                <a:pos x="0" y="1"/>
              </a:cxn>
            </a:cxnLst>
            <a:rect l="0" t="0" r="r" b="b"/>
            <a:pathLst>
              <a:path w="4316" h="4308">
                <a:moveTo>
                  <a:pt x="0" y="1"/>
                </a:moveTo>
                <a:lnTo>
                  <a:pt x="0" y="13"/>
                </a:lnTo>
                <a:lnTo>
                  <a:pt x="274" y="11"/>
                </a:lnTo>
                <a:lnTo>
                  <a:pt x="549" y="11"/>
                </a:lnTo>
                <a:lnTo>
                  <a:pt x="823" y="14"/>
                </a:lnTo>
                <a:lnTo>
                  <a:pt x="1094" y="19"/>
                </a:lnTo>
                <a:lnTo>
                  <a:pt x="1362" y="28"/>
                </a:lnTo>
                <a:lnTo>
                  <a:pt x="1494" y="34"/>
                </a:lnTo>
                <a:lnTo>
                  <a:pt x="1754" y="51"/>
                </a:lnTo>
                <a:lnTo>
                  <a:pt x="1882" y="62"/>
                </a:lnTo>
                <a:lnTo>
                  <a:pt x="2006" y="75"/>
                </a:lnTo>
                <a:lnTo>
                  <a:pt x="2129" y="88"/>
                </a:lnTo>
                <a:lnTo>
                  <a:pt x="2250" y="105"/>
                </a:lnTo>
                <a:lnTo>
                  <a:pt x="2369" y="122"/>
                </a:lnTo>
                <a:lnTo>
                  <a:pt x="2484" y="143"/>
                </a:lnTo>
                <a:lnTo>
                  <a:pt x="2597" y="167"/>
                </a:lnTo>
                <a:lnTo>
                  <a:pt x="2706" y="192"/>
                </a:lnTo>
                <a:lnTo>
                  <a:pt x="2813" y="219"/>
                </a:lnTo>
                <a:lnTo>
                  <a:pt x="2915" y="250"/>
                </a:lnTo>
                <a:lnTo>
                  <a:pt x="3014" y="282"/>
                </a:lnTo>
                <a:lnTo>
                  <a:pt x="3110" y="319"/>
                </a:lnTo>
                <a:lnTo>
                  <a:pt x="3110" y="313"/>
                </a:lnTo>
                <a:lnTo>
                  <a:pt x="3106" y="318"/>
                </a:lnTo>
                <a:lnTo>
                  <a:pt x="3110" y="319"/>
                </a:lnTo>
                <a:lnTo>
                  <a:pt x="3110" y="313"/>
                </a:lnTo>
                <a:lnTo>
                  <a:pt x="3106" y="318"/>
                </a:lnTo>
                <a:lnTo>
                  <a:pt x="3198" y="356"/>
                </a:lnTo>
                <a:lnTo>
                  <a:pt x="3285" y="399"/>
                </a:lnTo>
                <a:lnTo>
                  <a:pt x="3368" y="444"/>
                </a:lnTo>
                <a:lnTo>
                  <a:pt x="3446" y="494"/>
                </a:lnTo>
                <a:lnTo>
                  <a:pt x="3521" y="546"/>
                </a:lnTo>
                <a:lnTo>
                  <a:pt x="3590" y="602"/>
                </a:lnTo>
                <a:lnTo>
                  <a:pt x="3654" y="661"/>
                </a:lnTo>
                <a:lnTo>
                  <a:pt x="3713" y="725"/>
                </a:lnTo>
                <a:lnTo>
                  <a:pt x="3769" y="792"/>
                </a:lnTo>
                <a:lnTo>
                  <a:pt x="3821" y="863"/>
                </a:lnTo>
                <a:lnTo>
                  <a:pt x="3870" y="938"/>
                </a:lnTo>
                <a:lnTo>
                  <a:pt x="3916" y="1017"/>
                </a:lnTo>
                <a:lnTo>
                  <a:pt x="3957" y="1100"/>
                </a:lnTo>
                <a:lnTo>
                  <a:pt x="3997" y="1185"/>
                </a:lnTo>
                <a:lnTo>
                  <a:pt x="4033" y="1274"/>
                </a:lnTo>
                <a:lnTo>
                  <a:pt x="4037" y="1270"/>
                </a:lnTo>
                <a:lnTo>
                  <a:pt x="4031" y="1270"/>
                </a:lnTo>
                <a:lnTo>
                  <a:pt x="4033" y="1274"/>
                </a:lnTo>
                <a:lnTo>
                  <a:pt x="4037" y="1270"/>
                </a:lnTo>
                <a:lnTo>
                  <a:pt x="4031" y="1270"/>
                </a:lnTo>
                <a:lnTo>
                  <a:pt x="4065" y="1363"/>
                </a:lnTo>
                <a:lnTo>
                  <a:pt x="4095" y="1458"/>
                </a:lnTo>
                <a:lnTo>
                  <a:pt x="4123" y="1559"/>
                </a:lnTo>
                <a:lnTo>
                  <a:pt x="4148" y="1661"/>
                </a:lnTo>
                <a:lnTo>
                  <a:pt x="4170" y="1767"/>
                </a:lnTo>
                <a:lnTo>
                  <a:pt x="4191" y="1875"/>
                </a:lnTo>
                <a:lnTo>
                  <a:pt x="4210" y="1988"/>
                </a:lnTo>
                <a:lnTo>
                  <a:pt x="4227" y="2103"/>
                </a:lnTo>
                <a:lnTo>
                  <a:pt x="4240" y="2222"/>
                </a:lnTo>
                <a:lnTo>
                  <a:pt x="4253" y="2342"/>
                </a:lnTo>
                <a:lnTo>
                  <a:pt x="4264" y="2466"/>
                </a:lnTo>
                <a:lnTo>
                  <a:pt x="4273" y="2593"/>
                </a:lnTo>
                <a:lnTo>
                  <a:pt x="4280" y="2722"/>
                </a:lnTo>
                <a:lnTo>
                  <a:pt x="4287" y="2854"/>
                </a:lnTo>
                <a:lnTo>
                  <a:pt x="4292" y="2989"/>
                </a:lnTo>
                <a:lnTo>
                  <a:pt x="4296" y="3126"/>
                </a:lnTo>
                <a:lnTo>
                  <a:pt x="4299" y="3266"/>
                </a:lnTo>
                <a:lnTo>
                  <a:pt x="4301" y="3408"/>
                </a:lnTo>
                <a:lnTo>
                  <a:pt x="4302" y="3553"/>
                </a:lnTo>
                <a:lnTo>
                  <a:pt x="4304" y="3699"/>
                </a:lnTo>
                <a:lnTo>
                  <a:pt x="4304" y="4000"/>
                </a:lnTo>
                <a:lnTo>
                  <a:pt x="4302" y="4152"/>
                </a:lnTo>
                <a:lnTo>
                  <a:pt x="4302" y="4308"/>
                </a:lnTo>
                <a:lnTo>
                  <a:pt x="4314" y="4308"/>
                </a:lnTo>
                <a:lnTo>
                  <a:pt x="4314" y="4152"/>
                </a:lnTo>
                <a:lnTo>
                  <a:pt x="4316" y="4000"/>
                </a:lnTo>
                <a:lnTo>
                  <a:pt x="4316" y="3699"/>
                </a:lnTo>
                <a:lnTo>
                  <a:pt x="4314" y="3553"/>
                </a:lnTo>
                <a:lnTo>
                  <a:pt x="4313" y="3408"/>
                </a:lnTo>
                <a:lnTo>
                  <a:pt x="4311" y="3266"/>
                </a:lnTo>
                <a:lnTo>
                  <a:pt x="4308" y="3126"/>
                </a:lnTo>
                <a:lnTo>
                  <a:pt x="4304" y="2989"/>
                </a:lnTo>
                <a:lnTo>
                  <a:pt x="4299" y="2854"/>
                </a:lnTo>
                <a:lnTo>
                  <a:pt x="4292" y="2722"/>
                </a:lnTo>
                <a:lnTo>
                  <a:pt x="4284" y="2593"/>
                </a:lnTo>
                <a:lnTo>
                  <a:pt x="4276" y="2466"/>
                </a:lnTo>
                <a:lnTo>
                  <a:pt x="4265" y="2342"/>
                </a:lnTo>
                <a:lnTo>
                  <a:pt x="4252" y="2222"/>
                </a:lnTo>
                <a:lnTo>
                  <a:pt x="4239" y="2103"/>
                </a:lnTo>
                <a:lnTo>
                  <a:pt x="4222" y="1988"/>
                </a:lnTo>
                <a:lnTo>
                  <a:pt x="4203" y="1875"/>
                </a:lnTo>
                <a:lnTo>
                  <a:pt x="4182" y="1767"/>
                </a:lnTo>
                <a:lnTo>
                  <a:pt x="4160" y="1661"/>
                </a:lnTo>
                <a:lnTo>
                  <a:pt x="4135" y="1559"/>
                </a:lnTo>
                <a:lnTo>
                  <a:pt x="4107" y="1458"/>
                </a:lnTo>
                <a:lnTo>
                  <a:pt x="4077" y="1363"/>
                </a:lnTo>
                <a:lnTo>
                  <a:pt x="4043" y="1270"/>
                </a:lnTo>
                <a:lnTo>
                  <a:pt x="4042" y="1265"/>
                </a:lnTo>
                <a:lnTo>
                  <a:pt x="4006" y="1177"/>
                </a:lnTo>
                <a:lnTo>
                  <a:pt x="3966" y="1091"/>
                </a:lnTo>
                <a:lnTo>
                  <a:pt x="3925" y="1008"/>
                </a:lnTo>
                <a:lnTo>
                  <a:pt x="3879" y="929"/>
                </a:lnTo>
                <a:lnTo>
                  <a:pt x="3830" y="854"/>
                </a:lnTo>
                <a:lnTo>
                  <a:pt x="3778" y="783"/>
                </a:lnTo>
                <a:lnTo>
                  <a:pt x="3722" y="716"/>
                </a:lnTo>
                <a:lnTo>
                  <a:pt x="3663" y="652"/>
                </a:lnTo>
                <a:lnTo>
                  <a:pt x="3599" y="593"/>
                </a:lnTo>
                <a:lnTo>
                  <a:pt x="3529" y="537"/>
                </a:lnTo>
                <a:lnTo>
                  <a:pt x="3455" y="485"/>
                </a:lnTo>
                <a:lnTo>
                  <a:pt x="3377" y="435"/>
                </a:lnTo>
                <a:lnTo>
                  <a:pt x="3294" y="390"/>
                </a:lnTo>
                <a:lnTo>
                  <a:pt x="3207" y="347"/>
                </a:lnTo>
                <a:lnTo>
                  <a:pt x="3115" y="309"/>
                </a:lnTo>
                <a:lnTo>
                  <a:pt x="3110" y="307"/>
                </a:lnTo>
                <a:lnTo>
                  <a:pt x="3014" y="270"/>
                </a:lnTo>
                <a:lnTo>
                  <a:pt x="2915" y="238"/>
                </a:lnTo>
                <a:lnTo>
                  <a:pt x="2813" y="207"/>
                </a:lnTo>
                <a:lnTo>
                  <a:pt x="2706" y="180"/>
                </a:lnTo>
                <a:lnTo>
                  <a:pt x="2597" y="155"/>
                </a:lnTo>
                <a:lnTo>
                  <a:pt x="2484" y="131"/>
                </a:lnTo>
                <a:lnTo>
                  <a:pt x="2369" y="111"/>
                </a:lnTo>
                <a:lnTo>
                  <a:pt x="2250" y="93"/>
                </a:lnTo>
                <a:lnTo>
                  <a:pt x="2129" y="76"/>
                </a:lnTo>
                <a:lnTo>
                  <a:pt x="2006" y="63"/>
                </a:lnTo>
                <a:lnTo>
                  <a:pt x="1882" y="50"/>
                </a:lnTo>
                <a:lnTo>
                  <a:pt x="1754" y="39"/>
                </a:lnTo>
                <a:lnTo>
                  <a:pt x="1494" y="22"/>
                </a:lnTo>
                <a:lnTo>
                  <a:pt x="1362" y="16"/>
                </a:lnTo>
                <a:lnTo>
                  <a:pt x="1094" y="7"/>
                </a:lnTo>
                <a:lnTo>
                  <a:pt x="823" y="2"/>
                </a:lnTo>
                <a:lnTo>
                  <a:pt x="549" y="0"/>
                </a:lnTo>
                <a:lnTo>
                  <a:pt x="274" y="0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 w="28575">
            <a:solidFill>
              <a:schemeClr val="accent4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cxnSp>
        <p:nvCxnSpPr>
          <p:cNvPr id="45" name="Straight Arrow Connector 44"/>
          <p:cNvCxnSpPr/>
          <p:nvPr/>
        </p:nvCxnSpPr>
        <p:spPr bwMode="auto">
          <a:xfrm rot="5400000" flipH="1" flipV="1">
            <a:off x="-892623" y="3728467"/>
            <a:ext cx="5152572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pic>
        <p:nvPicPr>
          <p:cNvPr id="52" name="Picture 5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06232" y="3516252"/>
            <a:ext cx="1554483" cy="294438"/>
          </a:xfrm>
          <a:prstGeom prst="rect">
            <a:avLst/>
          </a:prstGeom>
          <a:solidFill>
            <a:schemeClr val="bg1">
              <a:alpha val="59000"/>
            </a:schemeClr>
          </a:solidFill>
          <a:ln/>
          <a:effectLst/>
        </p:spPr>
      </p:pic>
      <p:pic>
        <p:nvPicPr>
          <p:cNvPr id="57" name="Picture 56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21060000">
            <a:off x="3420177" y="3130680"/>
            <a:ext cx="1828804" cy="294438"/>
          </a:xfrm>
          <a:prstGeom prst="rect">
            <a:avLst/>
          </a:prstGeom>
          <a:noFill/>
          <a:ln/>
          <a:effectLst/>
        </p:spPr>
      </p:pic>
      <p:pic>
        <p:nvPicPr>
          <p:cNvPr id="63" name="Picture 62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05665" y="1642089"/>
            <a:ext cx="1848921" cy="294438"/>
          </a:xfrm>
          <a:prstGeom prst="rect">
            <a:avLst/>
          </a:prstGeom>
          <a:noFill/>
          <a:ln/>
          <a:effectLst/>
        </p:spPr>
      </p:pic>
      <p:pic>
        <p:nvPicPr>
          <p:cNvPr id="115" name="Picture 11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106373" y="6300727"/>
            <a:ext cx="102870" cy="285980"/>
          </a:xfrm>
          <a:prstGeom prst="rect">
            <a:avLst/>
          </a:prstGeom>
          <a:noFill/>
          <a:ln/>
          <a:effectLst/>
        </p:spPr>
      </p:pic>
      <p:pic>
        <p:nvPicPr>
          <p:cNvPr id="111" name="Picture 110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95517" y="3765011"/>
            <a:ext cx="184253" cy="160790"/>
          </a:xfrm>
          <a:prstGeom prst="rect">
            <a:avLst/>
          </a:prstGeom>
          <a:noFill/>
          <a:ln/>
          <a:effectLst/>
        </p:spPr>
      </p:pic>
      <p:cxnSp>
        <p:nvCxnSpPr>
          <p:cNvPr id="43" name="Straight Arrow Connector 42"/>
          <p:cNvCxnSpPr/>
          <p:nvPr/>
        </p:nvCxnSpPr>
        <p:spPr bwMode="auto">
          <a:xfrm>
            <a:off x="1682869" y="6303959"/>
            <a:ext cx="6545943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116" name="Oval 115"/>
          <p:cNvSpPr/>
          <p:nvPr/>
        </p:nvSpPr>
        <p:spPr bwMode="auto">
          <a:xfrm>
            <a:off x="5843134" y="3626530"/>
            <a:ext cx="58058" cy="58058"/>
          </a:xfrm>
          <a:prstGeom prst="ellips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030" grpId="0" animBg="1"/>
      <p:bldP spid="1031" grpId="0" animBg="1"/>
      <p:bldP spid="1033" grpId="0" animBg="1"/>
      <p:bldP spid="1035" grpId="0" animBg="1"/>
      <p:bldP spid="1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3037" indent="-279400"/>
            <a:endParaRPr lang="en-GB" b="1" dirty="0" smtClean="0"/>
          </a:p>
          <a:p>
            <a:pPr marL="173037" indent="-279400">
              <a:buNone/>
            </a:pPr>
            <a:endParaRPr lang="en-GB" dirty="0" smtClean="0"/>
          </a:p>
          <a:p>
            <a:pPr marL="173037" indent="-279400">
              <a:buNone/>
            </a:pPr>
            <a:r>
              <a:rPr lang="en-GB" dirty="0" smtClean="0"/>
              <a:t>How to extend the technique to norms?</a:t>
            </a:r>
          </a:p>
          <a:p>
            <a:pPr marL="173037" indent="-279400">
              <a:buNone/>
            </a:pPr>
            <a:endParaRPr lang="en-GB" dirty="0" smtClean="0"/>
          </a:p>
          <a:p>
            <a:pPr marL="173037" indent="-27940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B29B0-E1B9-4018-9EC9-37E0DAE64D9C}" type="slidenum">
              <a:rPr lang="en-US" smtClean="0"/>
              <a:pPr/>
              <a:t>27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>
              <a:buNone/>
            </a:pPr>
            <a:r>
              <a:rPr lang="de-DE" dirty="0" smtClean="0"/>
              <a:t>Input: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undirected network G = (V,  E)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source/target pairs (</a:t>
            </a:r>
            <a:r>
              <a:rPr lang="en-US" dirty="0" err="1" smtClean="0">
                <a:latin typeface="+mj-lt"/>
              </a:rPr>
              <a:t>s</a:t>
            </a:r>
            <a:r>
              <a:rPr lang="en-US" baseline="-25000" dirty="0" err="1" smtClean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t</a:t>
            </a:r>
            <a:r>
              <a:rPr lang="en-US" baseline="-25000" dirty="0" err="1" smtClean="0">
                <a:latin typeface="+mj-lt"/>
              </a:rPr>
              <a:t>i</a:t>
            </a:r>
            <a:r>
              <a:rPr lang="en-US" dirty="0" smtClean="0">
                <a:latin typeface="+mj-lt"/>
              </a:rPr>
              <a:t>)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for every source/target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pair (s, t) a demand d</a:t>
            </a:r>
            <a:r>
              <a:rPr lang="en-US" baseline="-25000" dirty="0" smtClean="0">
                <a:latin typeface="+mj-lt"/>
              </a:rPr>
              <a:t>st</a:t>
            </a:r>
          </a:p>
          <a:p>
            <a:pPr marL="531813" lvl="1" indent="-258763"/>
            <a:endParaRPr lang="en-US" dirty="0" smtClean="0">
              <a:latin typeface="+mj-lt"/>
            </a:endParaRPr>
          </a:p>
          <a:p>
            <a:pPr marL="161925" indent="-258763">
              <a:buNone/>
            </a:pPr>
            <a:r>
              <a:rPr lang="en-US" dirty="0" smtClean="0"/>
              <a:t>Output: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a flow of value d</a:t>
            </a:r>
            <a:r>
              <a:rPr lang="en-US" baseline="-25000" dirty="0" smtClean="0">
                <a:latin typeface="+mj-lt"/>
              </a:rPr>
              <a:t>st</a:t>
            </a:r>
            <a:r>
              <a:rPr lang="en-US" dirty="0" smtClean="0">
                <a:latin typeface="+mj-lt"/>
              </a:rPr>
              <a:t> for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every pair</a:t>
            </a:r>
          </a:p>
          <a:p>
            <a:pPr marL="531813" lvl="1" indent="-258763"/>
            <a:r>
              <a:rPr lang="en-US" dirty="0" smtClean="0">
                <a:latin typeface="+mj-lt"/>
              </a:rPr>
              <a:t>minimize </a:t>
            </a:r>
            <a:r>
              <a:rPr lang="en-US" dirty="0" smtClean="0">
                <a:solidFill>
                  <a:schemeClr val="accent4"/>
                </a:solidFill>
                <a:latin typeface="+mj-lt"/>
              </a:rPr>
              <a:t>cost</a:t>
            </a:r>
          </a:p>
          <a:p>
            <a:pPr marL="531813" lvl="1" indent="-258763"/>
            <a:endParaRPr lang="en-US" dirty="0" smtClean="0">
              <a:latin typeface="Arial" charset="0"/>
            </a:endParaRPr>
          </a:p>
          <a:p>
            <a:pPr marL="531813" lvl="1" indent="-258763"/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3075" name="Rectangle 6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b="1" dirty="0" smtClean="0"/>
              <a:t>Routing in Networks</a:t>
            </a:r>
            <a:r>
              <a:rPr lang="de-DE" sz="2400" b="1" dirty="0" smtClean="0"/>
              <a:t> </a:t>
            </a:r>
          </a:p>
        </p:txBody>
      </p:sp>
      <p:grpSp>
        <p:nvGrpSpPr>
          <p:cNvPr id="2" name="Group 523"/>
          <p:cNvGrpSpPr>
            <a:grpSpLocks/>
          </p:cNvGrpSpPr>
          <p:nvPr/>
        </p:nvGrpSpPr>
        <p:grpSpPr bwMode="auto">
          <a:xfrm>
            <a:off x="4473177" y="1986271"/>
            <a:ext cx="4200525" cy="3282950"/>
            <a:chOff x="2663" y="1234"/>
            <a:chExt cx="2646" cy="2068"/>
          </a:xfrm>
        </p:grpSpPr>
        <p:sp>
          <p:nvSpPr>
            <p:cNvPr id="3177" name="Line 431"/>
            <p:cNvSpPr>
              <a:spLocks noChangeShapeType="1"/>
            </p:cNvSpPr>
            <p:nvPr/>
          </p:nvSpPr>
          <p:spPr bwMode="auto">
            <a:xfrm>
              <a:off x="2663" y="1660"/>
              <a:ext cx="101" cy="8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78" name="Line 432"/>
            <p:cNvSpPr>
              <a:spLocks noChangeShapeType="1"/>
            </p:cNvSpPr>
            <p:nvPr/>
          </p:nvSpPr>
          <p:spPr bwMode="auto">
            <a:xfrm>
              <a:off x="2764" y="2467"/>
              <a:ext cx="706" cy="60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79" name="Line 435"/>
            <p:cNvSpPr>
              <a:spLocks noChangeShapeType="1"/>
            </p:cNvSpPr>
            <p:nvPr/>
          </p:nvSpPr>
          <p:spPr bwMode="auto">
            <a:xfrm flipH="1" flipV="1">
              <a:off x="3773" y="2366"/>
              <a:ext cx="364" cy="4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0" name="Line 441"/>
            <p:cNvSpPr>
              <a:spLocks noChangeShapeType="1"/>
            </p:cNvSpPr>
            <p:nvPr/>
          </p:nvSpPr>
          <p:spPr bwMode="auto">
            <a:xfrm flipV="1">
              <a:off x="2710" y="2467"/>
              <a:ext cx="54" cy="73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1" name="Line 379"/>
            <p:cNvSpPr>
              <a:spLocks noChangeShapeType="1"/>
            </p:cNvSpPr>
            <p:nvPr/>
          </p:nvSpPr>
          <p:spPr bwMode="auto">
            <a:xfrm flipV="1">
              <a:off x="2663" y="1234"/>
              <a:ext cx="470" cy="4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2" name="Line 389"/>
            <p:cNvSpPr>
              <a:spLocks noChangeShapeType="1"/>
            </p:cNvSpPr>
            <p:nvPr/>
          </p:nvSpPr>
          <p:spPr bwMode="auto">
            <a:xfrm>
              <a:off x="4381" y="2035"/>
              <a:ext cx="501" cy="3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3" name="Line 397"/>
            <p:cNvSpPr>
              <a:spLocks noChangeShapeType="1"/>
            </p:cNvSpPr>
            <p:nvPr/>
          </p:nvSpPr>
          <p:spPr bwMode="auto">
            <a:xfrm flipV="1">
              <a:off x="3470" y="2366"/>
              <a:ext cx="303" cy="70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4" name="Line 434"/>
            <p:cNvSpPr>
              <a:spLocks noChangeShapeType="1"/>
            </p:cNvSpPr>
            <p:nvPr/>
          </p:nvSpPr>
          <p:spPr bwMode="auto">
            <a:xfrm flipV="1">
              <a:off x="4591" y="2856"/>
              <a:ext cx="707" cy="44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5" name="Line 436"/>
            <p:cNvSpPr>
              <a:spLocks noChangeShapeType="1"/>
            </p:cNvSpPr>
            <p:nvPr/>
          </p:nvSpPr>
          <p:spPr bwMode="auto">
            <a:xfrm>
              <a:off x="4367" y="1403"/>
              <a:ext cx="813" cy="24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6" name="Line 438"/>
            <p:cNvSpPr>
              <a:spLocks noChangeShapeType="1"/>
            </p:cNvSpPr>
            <p:nvPr/>
          </p:nvSpPr>
          <p:spPr bwMode="auto">
            <a:xfrm flipV="1">
              <a:off x="4882" y="2114"/>
              <a:ext cx="427" cy="2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7" name="Line 439"/>
            <p:cNvSpPr>
              <a:spLocks noChangeShapeType="1"/>
            </p:cNvSpPr>
            <p:nvPr/>
          </p:nvSpPr>
          <p:spPr bwMode="auto">
            <a:xfrm flipH="1" flipV="1">
              <a:off x="3338" y="1940"/>
              <a:ext cx="435" cy="4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8" name="Line 440"/>
            <p:cNvSpPr>
              <a:spLocks noChangeShapeType="1"/>
            </p:cNvSpPr>
            <p:nvPr/>
          </p:nvSpPr>
          <p:spPr bwMode="auto">
            <a:xfrm flipV="1">
              <a:off x="2764" y="1940"/>
              <a:ext cx="574" cy="5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9" name="Line 442"/>
            <p:cNvSpPr>
              <a:spLocks noChangeShapeType="1"/>
            </p:cNvSpPr>
            <p:nvPr/>
          </p:nvSpPr>
          <p:spPr bwMode="auto">
            <a:xfrm flipV="1">
              <a:off x="2710" y="3072"/>
              <a:ext cx="760" cy="12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0" name="Line 443"/>
            <p:cNvSpPr>
              <a:spLocks noChangeShapeType="1"/>
            </p:cNvSpPr>
            <p:nvPr/>
          </p:nvSpPr>
          <p:spPr bwMode="auto">
            <a:xfrm flipH="1" flipV="1">
              <a:off x="4381" y="2035"/>
              <a:ext cx="210" cy="126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1" name="Line 444"/>
            <p:cNvSpPr>
              <a:spLocks noChangeShapeType="1"/>
            </p:cNvSpPr>
            <p:nvPr/>
          </p:nvSpPr>
          <p:spPr bwMode="auto">
            <a:xfrm flipV="1">
              <a:off x="2663" y="1403"/>
              <a:ext cx="1704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2" name="Line 446"/>
            <p:cNvSpPr>
              <a:spLocks noChangeShapeType="1"/>
            </p:cNvSpPr>
            <p:nvPr/>
          </p:nvSpPr>
          <p:spPr bwMode="auto">
            <a:xfrm flipV="1">
              <a:off x="3338" y="1403"/>
              <a:ext cx="1029" cy="53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3" name="Line 448"/>
            <p:cNvSpPr>
              <a:spLocks noChangeShapeType="1"/>
            </p:cNvSpPr>
            <p:nvPr/>
          </p:nvSpPr>
          <p:spPr bwMode="auto">
            <a:xfrm flipV="1">
              <a:off x="3773" y="2035"/>
              <a:ext cx="608" cy="3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4" name="Line 450"/>
            <p:cNvSpPr>
              <a:spLocks noChangeShapeType="1"/>
            </p:cNvSpPr>
            <p:nvPr/>
          </p:nvSpPr>
          <p:spPr bwMode="auto">
            <a:xfrm>
              <a:off x="4882" y="2366"/>
              <a:ext cx="416" cy="49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5" name="Line 480"/>
            <p:cNvSpPr>
              <a:spLocks noChangeShapeType="1"/>
            </p:cNvSpPr>
            <p:nvPr/>
          </p:nvSpPr>
          <p:spPr bwMode="auto">
            <a:xfrm>
              <a:off x="4367" y="1403"/>
              <a:ext cx="14" cy="6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3" name="Group 501"/>
          <p:cNvGrpSpPr>
            <a:grpSpLocks/>
          </p:cNvGrpSpPr>
          <p:nvPr/>
        </p:nvGrpSpPr>
        <p:grpSpPr bwMode="auto">
          <a:xfrm>
            <a:off x="5527277" y="3087996"/>
            <a:ext cx="3119437" cy="1528763"/>
            <a:chOff x="3327" y="1928"/>
            <a:chExt cx="1965" cy="963"/>
          </a:xfrm>
          <a:solidFill>
            <a:schemeClr val="accent2"/>
          </a:solidFill>
        </p:grpSpPr>
        <p:sp>
          <p:nvSpPr>
            <p:cNvPr id="3165" name="Freeform 380"/>
            <p:cNvSpPr>
              <a:spLocks/>
            </p:cNvSpPr>
            <p:nvPr/>
          </p:nvSpPr>
          <p:spPr bwMode="auto">
            <a:xfrm>
              <a:off x="4849" y="2378"/>
              <a:ext cx="443" cy="513"/>
            </a:xfrm>
            <a:custGeom>
              <a:avLst/>
              <a:gdLst>
                <a:gd name="T0" fmla="*/ 416 w 443"/>
                <a:gd name="T1" fmla="*/ 513 h 513"/>
                <a:gd name="T2" fmla="*/ 443 w 443"/>
                <a:gd name="T3" fmla="*/ 491 h 513"/>
                <a:gd name="T4" fmla="*/ 27 w 443"/>
                <a:gd name="T5" fmla="*/ 0 h 513"/>
                <a:gd name="T6" fmla="*/ 0 w 443"/>
                <a:gd name="T7" fmla="*/ 23 h 513"/>
                <a:gd name="T8" fmla="*/ 416 w 443"/>
                <a:gd name="T9" fmla="*/ 513 h 5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3"/>
                <a:gd name="T16" fmla="*/ 0 h 513"/>
                <a:gd name="T17" fmla="*/ 443 w 443"/>
                <a:gd name="T18" fmla="*/ 513 h 5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3" h="513">
                  <a:moveTo>
                    <a:pt x="416" y="513"/>
                  </a:moveTo>
                  <a:lnTo>
                    <a:pt x="443" y="491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416" y="513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6" name="Freeform 395"/>
            <p:cNvSpPr>
              <a:spLocks noEditPoints="1"/>
            </p:cNvSpPr>
            <p:nvPr/>
          </p:nvSpPr>
          <p:spPr bwMode="auto">
            <a:xfrm>
              <a:off x="5012" y="2566"/>
              <a:ext cx="99" cy="107"/>
            </a:xfrm>
            <a:custGeom>
              <a:avLst/>
              <a:gdLst>
                <a:gd name="T0" fmla="*/ 47 w 99"/>
                <a:gd name="T1" fmla="*/ 32 h 107"/>
                <a:gd name="T2" fmla="*/ 17 w 99"/>
                <a:gd name="T3" fmla="*/ 43 h 107"/>
                <a:gd name="T4" fmla="*/ 34 w 99"/>
                <a:gd name="T5" fmla="*/ 87 h 107"/>
                <a:gd name="T6" fmla="*/ 64 w 99"/>
                <a:gd name="T7" fmla="*/ 74 h 107"/>
                <a:gd name="T8" fmla="*/ 47 w 99"/>
                <a:gd name="T9" fmla="*/ 32 h 107"/>
                <a:gd name="T10" fmla="*/ 39 w 99"/>
                <a:gd name="T11" fmla="*/ 69 h 107"/>
                <a:gd name="T12" fmla="*/ 59 w 99"/>
                <a:gd name="T13" fmla="*/ 93 h 107"/>
                <a:gd name="T14" fmla="*/ 82 w 99"/>
                <a:gd name="T15" fmla="*/ 74 h 107"/>
                <a:gd name="T16" fmla="*/ 61 w 99"/>
                <a:gd name="T17" fmla="*/ 49 h 107"/>
                <a:gd name="T18" fmla="*/ 39 w 99"/>
                <a:gd name="T19" fmla="*/ 69 h 107"/>
                <a:gd name="T20" fmla="*/ 64 w 99"/>
                <a:gd name="T21" fmla="*/ 76 h 107"/>
                <a:gd name="T22" fmla="*/ 80 w 99"/>
                <a:gd name="T23" fmla="*/ 49 h 107"/>
                <a:gd name="T24" fmla="*/ 41 w 99"/>
                <a:gd name="T25" fmla="*/ 24 h 107"/>
                <a:gd name="T26" fmla="*/ 23 w 99"/>
                <a:gd name="T27" fmla="*/ 51 h 107"/>
                <a:gd name="T28" fmla="*/ 64 w 99"/>
                <a:gd name="T29" fmla="*/ 76 h 107"/>
                <a:gd name="T30" fmla="*/ 0 w 99"/>
                <a:gd name="T31" fmla="*/ 0 h 107"/>
                <a:gd name="T32" fmla="*/ 17 w 99"/>
                <a:gd name="T33" fmla="*/ 43 h 107"/>
                <a:gd name="T34" fmla="*/ 31 w 99"/>
                <a:gd name="T35" fmla="*/ 38 h 107"/>
                <a:gd name="T36" fmla="*/ 41 w 99"/>
                <a:gd name="T37" fmla="*/ 24 h 107"/>
                <a:gd name="T38" fmla="*/ 0 w 99"/>
                <a:gd name="T39" fmla="*/ 0 h 107"/>
                <a:gd name="T40" fmla="*/ 42 w 99"/>
                <a:gd name="T41" fmla="*/ 107 h 107"/>
                <a:gd name="T42" fmla="*/ 59 w 99"/>
                <a:gd name="T43" fmla="*/ 93 h 107"/>
                <a:gd name="T44" fmla="*/ 48 w 99"/>
                <a:gd name="T45" fmla="*/ 80 h 107"/>
                <a:gd name="T46" fmla="*/ 34 w 99"/>
                <a:gd name="T47" fmla="*/ 87 h 107"/>
                <a:gd name="T48" fmla="*/ 42 w 99"/>
                <a:gd name="T49" fmla="*/ 107 h 107"/>
                <a:gd name="T50" fmla="*/ 99 w 99"/>
                <a:gd name="T51" fmla="*/ 60 h 107"/>
                <a:gd name="T52" fmla="*/ 80 w 99"/>
                <a:gd name="T53" fmla="*/ 49 h 107"/>
                <a:gd name="T54" fmla="*/ 72 w 99"/>
                <a:gd name="T55" fmla="*/ 62 h 107"/>
                <a:gd name="T56" fmla="*/ 82 w 99"/>
                <a:gd name="T57" fmla="*/ 74 h 107"/>
                <a:gd name="T58" fmla="*/ 99 w 99"/>
                <a:gd name="T59" fmla="*/ 60 h 107"/>
                <a:gd name="T60" fmla="*/ 0 w 99"/>
                <a:gd name="T61" fmla="*/ 0 h 107"/>
                <a:gd name="T62" fmla="*/ 17 w 99"/>
                <a:gd name="T63" fmla="*/ 43 h 107"/>
                <a:gd name="T64" fmla="*/ 31 w 99"/>
                <a:gd name="T65" fmla="*/ 38 h 107"/>
                <a:gd name="T66" fmla="*/ 41 w 99"/>
                <a:gd name="T67" fmla="*/ 24 h 107"/>
                <a:gd name="T68" fmla="*/ 0 w 99"/>
                <a:gd name="T69" fmla="*/ 0 h 1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9"/>
                <a:gd name="T106" fmla="*/ 0 h 107"/>
                <a:gd name="T107" fmla="*/ 99 w 99"/>
                <a:gd name="T108" fmla="*/ 107 h 1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9" h="107">
                  <a:moveTo>
                    <a:pt x="47" y="32"/>
                  </a:moveTo>
                  <a:lnTo>
                    <a:pt x="17" y="43"/>
                  </a:lnTo>
                  <a:lnTo>
                    <a:pt x="34" y="87"/>
                  </a:lnTo>
                  <a:lnTo>
                    <a:pt x="64" y="74"/>
                  </a:lnTo>
                  <a:lnTo>
                    <a:pt x="47" y="32"/>
                  </a:lnTo>
                  <a:close/>
                  <a:moveTo>
                    <a:pt x="39" y="69"/>
                  </a:moveTo>
                  <a:lnTo>
                    <a:pt x="59" y="93"/>
                  </a:lnTo>
                  <a:lnTo>
                    <a:pt x="82" y="74"/>
                  </a:lnTo>
                  <a:lnTo>
                    <a:pt x="61" y="49"/>
                  </a:lnTo>
                  <a:lnTo>
                    <a:pt x="39" y="69"/>
                  </a:lnTo>
                  <a:close/>
                  <a:moveTo>
                    <a:pt x="64" y="76"/>
                  </a:moveTo>
                  <a:lnTo>
                    <a:pt x="80" y="49"/>
                  </a:lnTo>
                  <a:lnTo>
                    <a:pt x="41" y="24"/>
                  </a:lnTo>
                  <a:lnTo>
                    <a:pt x="23" y="51"/>
                  </a:lnTo>
                  <a:lnTo>
                    <a:pt x="64" y="76"/>
                  </a:lnTo>
                  <a:close/>
                  <a:moveTo>
                    <a:pt x="0" y="0"/>
                  </a:moveTo>
                  <a:lnTo>
                    <a:pt x="17" y="43"/>
                  </a:lnTo>
                  <a:lnTo>
                    <a:pt x="31" y="38"/>
                  </a:lnTo>
                  <a:lnTo>
                    <a:pt x="41" y="24"/>
                  </a:lnTo>
                  <a:lnTo>
                    <a:pt x="0" y="0"/>
                  </a:lnTo>
                  <a:close/>
                  <a:moveTo>
                    <a:pt x="42" y="107"/>
                  </a:moveTo>
                  <a:lnTo>
                    <a:pt x="59" y="93"/>
                  </a:lnTo>
                  <a:lnTo>
                    <a:pt x="48" y="80"/>
                  </a:lnTo>
                  <a:lnTo>
                    <a:pt x="34" y="87"/>
                  </a:lnTo>
                  <a:lnTo>
                    <a:pt x="42" y="107"/>
                  </a:lnTo>
                  <a:close/>
                  <a:moveTo>
                    <a:pt x="99" y="60"/>
                  </a:moveTo>
                  <a:lnTo>
                    <a:pt x="80" y="49"/>
                  </a:lnTo>
                  <a:lnTo>
                    <a:pt x="72" y="62"/>
                  </a:lnTo>
                  <a:lnTo>
                    <a:pt x="82" y="74"/>
                  </a:lnTo>
                  <a:lnTo>
                    <a:pt x="99" y="60"/>
                  </a:lnTo>
                  <a:close/>
                  <a:moveTo>
                    <a:pt x="0" y="0"/>
                  </a:moveTo>
                  <a:lnTo>
                    <a:pt x="17" y="43"/>
                  </a:lnTo>
                  <a:lnTo>
                    <a:pt x="31" y="38"/>
                  </a:lnTo>
                  <a:lnTo>
                    <a:pt x="41" y="2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7" name="Freeform 370"/>
            <p:cNvSpPr>
              <a:spLocks/>
            </p:cNvSpPr>
            <p:nvPr/>
          </p:nvSpPr>
          <p:spPr bwMode="auto">
            <a:xfrm>
              <a:off x="3746" y="1997"/>
              <a:ext cx="624" cy="359"/>
            </a:xfrm>
            <a:custGeom>
              <a:avLst/>
              <a:gdLst>
                <a:gd name="T0" fmla="*/ 0 w 624"/>
                <a:gd name="T1" fmla="*/ 329 h 359"/>
                <a:gd name="T2" fmla="*/ 16 w 624"/>
                <a:gd name="T3" fmla="*/ 359 h 359"/>
                <a:gd name="T4" fmla="*/ 624 w 624"/>
                <a:gd name="T5" fmla="*/ 30 h 359"/>
                <a:gd name="T6" fmla="*/ 608 w 624"/>
                <a:gd name="T7" fmla="*/ 0 h 359"/>
                <a:gd name="T8" fmla="*/ 0 w 624"/>
                <a:gd name="T9" fmla="*/ 329 h 3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359"/>
                <a:gd name="T17" fmla="*/ 624 w 624"/>
                <a:gd name="T18" fmla="*/ 359 h 3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359">
                  <a:moveTo>
                    <a:pt x="0" y="329"/>
                  </a:moveTo>
                  <a:lnTo>
                    <a:pt x="16" y="359"/>
                  </a:lnTo>
                  <a:lnTo>
                    <a:pt x="624" y="30"/>
                  </a:lnTo>
                  <a:lnTo>
                    <a:pt x="608" y="0"/>
                  </a:lnTo>
                  <a:lnTo>
                    <a:pt x="0" y="329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8" name="Freeform 381"/>
            <p:cNvSpPr>
              <a:spLocks/>
            </p:cNvSpPr>
            <p:nvPr/>
          </p:nvSpPr>
          <p:spPr bwMode="auto">
            <a:xfrm>
              <a:off x="4348" y="2041"/>
              <a:ext cx="520" cy="358"/>
            </a:xfrm>
            <a:custGeom>
              <a:avLst/>
              <a:gdLst>
                <a:gd name="T0" fmla="*/ 501 w 520"/>
                <a:gd name="T1" fmla="*/ 358 h 358"/>
                <a:gd name="T2" fmla="*/ 520 w 520"/>
                <a:gd name="T3" fmla="*/ 330 h 358"/>
                <a:gd name="T4" fmla="*/ 19 w 520"/>
                <a:gd name="T5" fmla="*/ 0 h 358"/>
                <a:gd name="T6" fmla="*/ 0 w 520"/>
                <a:gd name="T7" fmla="*/ 29 h 358"/>
                <a:gd name="T8" fmla="*/ 501 w 520"/>
                <a:gd name="T9" fmla="*/ 358 h 3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0"/>
                <a:gd name="T16" fmla="*/ 0 h 358"/>
                <a:gd name="T17" fmla="*/ 520 w 520"/>
                <a:gd name="T18" fmla="*/ 358 h 3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0" h="358">
                  <a:moveTo>
                    <a:pt x="501" y="358"/>
                  </a:moveTo>
                  <a:lnTo>
                    <a:pt x="520" y="330"/>
                  </a:lnTo>
                  <a:lnTo>
                    <a:pt x="19" y="0"/>
                  </a:lnTo>
                  <a:lnTo>
                    <a:pt x="0" y="29"/>
                  </a:lnTo>
                  <a:lnTo>
                    <a:pt x="501" y="358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9" name="Freeform 387"/>
            <p:cNvSpPr>
              <a:spLocks noEditPoints="1"/>
            </p:cNvSpPr>
            <p:nvPr/>
          </p:nvSpPr>
          <p:spPr bwMode="auto">
            <a:xfrm>
              <a:off x="4547" y="2180"/>
              <a:ext cx="111" cy="90"/>
            </a:xfrm>
            <a:custGeom>
              <a:avLst/>
              <a:gdLst>
                <a:gd name="T0" fmla="*/ 53 w 111"/>
                <a:gd name="T1" fmla="*/ 17 h 90"/>
                <a:gd name="T2" fmla="*/ 28 w 111"/>
                <a:gd name="T3" fmla="*/ 36 h 90"/>
                <a:gd name="T4" fmla="*/ 56 w 111"/>
                <a:gd name="T5" fmla="*/ 74 h 90"/>
                <a:gd name="T6" fmla="*/ 82 w 111"/>
                <a:gd name="T7" fmla="*/ 53 h 90"/>
                <a:gd name="T8" fmla="*/ 53 w 111"/>
                <a:gd name="T9" fmla="*/ 17 h 90"/>
                <a:gd name="T10" fmla="*/ 56 w 111"/>
                <a:gd name="T11" fmla="*/ 55 h 90"/>
                <a:gd name="T12" fmla="*/ 83 w 111"/>
                <a:gd name="T13" fmla="*/ 72 h 90"/>
                <a:gd name="T14" fmla="*/ 99 w 111"/>
                <a:gd name="T15" fmla="*/ 47 h 90"/>
                <a:gd name="T16" fmla="*/ 72 w 111"/>
                <a:gd name="T17" fmla="*/ 30 h 90"/>
                <a:gd name="T18" fmla="*/ 56 w 111"/>
                <a:gd name="T19" fmla="*/ 55 h 90"/>
                <a:gd name="T20" fmla="*/ 82 w 111"/>
                <a:gd name="T21" fmla="*/ 53 h 90"/>
                <a:gd name="T22" fmla="*/ 89 w 111"/>
                <a:gd name="T23" fmla="*/ 24 h 90"/>
                <a:gd name="T24" fmla="*/ 45 w 111"/>
                <a:gd name="T25" fmla="*/ 12 h 90"/>
                <a:gd name="T26" fmla="*/ 37 w 111"/>
                <a:gd name="T27" fmla="*/ 42 h 90"/>
                <a:gd name="T28" fmla="*/ 82 w 111"/>
                <a:gd name="T29" fmla="*/ 53 h 90"/>
                <a:gd name="T30" fmla="*/ 0 w 111"/>
                <a:gd name="T31" fmla="*/ 0 h 90"/>
                <a:gd name="T32" fmla="*/ 28 w 111"/>
                <a:gd name="T33" fmla="*/ 36 h 90"/>
                <a:gd name="T34" fmla="*/ 41 w 111"/>
                <a:gd name="T35" fmla="*/ 27 h 90"/>
                <a:gd name="T36" fmla="*/ 45 w 111"/>
                <a:gd name="T37" fmla="*/ 12 h 90"/>
                <a:gd name="T38" fmla="*/ 0 w 111"/>
                <a:gd name="T39" fmla="*/ 0 h 90"/>
                <a:gd name="T40" fmla="*/ 70 w 111"/>
                <a:gd name="T41" fmla="*/ 90 h 90"/>
                <a:gd name="T42" fmla="*/ 83 w 111"/>
                <a:gd name="T43" fmla="*/ 72 h 90"/>
                <a:gd name="T44" fmla="*/ 69 w 111"/>
                <a:gd name="T45" fmla="*/ 63 h 90"/>
                <a:gd name="T46" fmla="*/ 56 w 111"/>
                <a:gd name="T47" fmla="*/ 74 h 90"/>
                <a:gd name="T48" fmla="*/ 70 w 111"/>
                <a:gd name="T49" fmla="*/ 90 h 90"/>
                <a:gd name="T50" fmla="*/ 111 w 111"/>
                <a:gd name="T51" fmla="*/ 30 h 90"/>
                <a:gd name="T52" fmla="*/ 89 w 111"/>
                <a:gd name="T53" fmla="*/ 24 h 90"/>
                <a:gd name="T54" fmla="*/ 86 w 111"/>
                <a:gd name="T55" fmla="*/ 39 h 90"/>
                <a:gd name="T56" fmla="*/ 99 w 111"/>
                <a:gd name="T57" fmla="*/ 47 h 90"/>
                <a:gd name="T58" fmla="*/ 111 w 111"/>
                <a:gd name="T59" fmla="*/ 30 h 90"/>
                <a:gd name="T60" fmla="*/ 0 w 111"/>
                <a:gd name="T61" fmla="*/ 0 h 90"/>
                <a:gd name="T62" fmla="*/ 28 w 111"/>
                <a:gd name="T63" fmla="*/ 36 h 90"/>
                <a:gd name="T64" fmla="*/ 41 w 111"/>
                <a:gd name="T65" fmla="*/ 27 h 90"/>
                <a:gd name="T66" fmla="*/ 45 w 111"/>
                <a:gd name="T67" fmla="*/ 12 h 90"/>
                <a:gd name="T68" fmla="*/ 0 w 111"/>
                <a:gd name="T69" fmla="*/ 0 h 9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1"/>
                <a:gd name="T106" fmla="*/ 0 h 90"/>
                <a:gd name="T107" fmla="*/ 111 w 111"/>
                <a:gd name="T108" fmla="*/ 90 h 9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1" h="90">
                  <a:moveTo>
                    <a:pt x="53" y="17"/>
                  </a:moveTo>
                  <a:lnTo>
                    <a:pt x="28" y="36"/>
                  </a:lnTo>
                  <a:lnTo>
                    <a:pt x="56" y="74"/>
                  </a:lnTo>
                  <a:lnTo>
                    <a:pt x="82" y="53"/>
                  </a:lnTo>
                  <a:lnTo>
                    <a:pt x="53" y="17"/>
                  </a:lnTo>
                  <a:close/>
                  <a:moveTo>
                    <a:pt x="56" y="55"/>
                  </a:moveTo>
                  <a:lnTo>
                    <a:pt x="83" y="72"/>
                  </a:lnTo>
                  <a:lnTo>
                    <a:pt x="99" y="47"/>
                  </a:lnTo>
                  <a:lnTo>
                    <a:pt x="72" y="30"/>
                  </a:lnTo>
                  <a:lnTo>
                    <a:pt x="56" y="55"/>
                  </a:lnTo>
                  <a:close/>
                  <a:moveTo>
                    <a:pt x="82" y="53"/>
                  </a:moveTo>
                  <a:lnTo>
                    <a:pt x="89" y="24"/>
                  </a:lnTo>
                  <a:lnTo>
                    <a:pt x="45" y="12"/>
                  </a:lnTo>
                  <a:lnTo>
                    <a:pt x="37" y="42"/>
                  </a:lnTo>
                  <a:lnTo>
                    <a:pt x="82" y="53"/>
                  </a:lnTo>
                  <a:close/>
                  <a:moveTo>
                    <a:pt x="0" y="0"/>
                  </a:moveTo>
                  <a:lnTo>
                    <a:pt x="28" y="36"/>
                  </a:lnTo>
                  <a:lnTo>
                    <a:pt x="41" y="27"/>
                  </a:lnTo>
                  <a:lnTo>
                    <a:pt x="45" y="12"/>
                  </a:lnTo>
                  <a:lnTo>
                    <a:pt x="0" y="0"/>
                  </a:lnTo>
                  <a:close/>
                  <a:moveTo>
                    <a:pt x="70" y="90"/>
                  </a:moveTo>
                  <a:lnTo>
                    <a:pt x="83" y="72"/>
                  </a:lnTo>
                  <a:lnTo>
                    <a:pt x="69" y="63"/>
                  </a:lnTo>
                  <a:lnTo>
                    <a:pt x="56" y="74"/>
                  </a:lnTo>
                  <a:lnTo>
                    <a:pt x="70" y="90"/>
                  </a:lnTo>
                  <a:close/>
                  <a:moveTo>
                    <a:pt x="111" y="30"/>
                  </a:moveTo>
                  <a:lnTo>
                    <a:pt x="89" y="24"/>
                  </a:lnTo>
                  <a:lnTo>
                    <a:pt x="86" y="39"/>
                  </a:lnTo>
                  <a:lnTo>
                    <a:pt x="99" y="47"/>
                  </a:lnTo>
                  <a:lnTo>
                    <a:pt x="111" y="30"/>
                  </a:lnTo>
                  <a:close/>
                  <a:moveTo>
                    <a:pt x="0" y="0"/>
                  </a:moveTo>
                  <a:lnTo>
                    <a:pt x="28" y="36"/>
                  </a:lnTo>
                  <a:lnTo>
                    <a:pt x="41" y="27"/>
                  </a:lnTo>
                  <a:lnTo>
                    <a:pt x="45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0" name="Freeform 437"/>
            <p:cNvSpPr>
              <a:spLocks/>
            </p:cNvSpPr>
            <p:nvPr/>
          </p:nvSpPr>
          <p:spPr bwMode="auto">
            <a:xfrm>
              <a:off x="3327" y="1928"/>
              <a:ext cx="457" cy="449"/>
            </a:xfrm>
            <a:custGeom>
              <a:avLst/>
              <a:gdLst>
                <a:gd name="T0" fmla="*/ 22 w 457"/>
                <a:gd name="T1" fmla="*/ 0 h 449"/>
                <a:gd name="T2" fmla="*/ 0 w 457"/>
                <a:gd name="T3" fmla="*/ 23 h 449"/>
                <a:gd name="T4" fmla="*/ 435 w 457"/>
                <a:gd name="T5" fmla="*/ 449 h 449"/>
                <a:gd name="T6" fmla="*/ 457 w 457"/>
                <a:gd name="T7" fmla="*/ 427 h 449"/>
                <a:gd name="T8" fmla="*/ 22 w 457"/>
                <a:gd name="T9" fmla="*/ 0 h 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7"/>
                <a:gd name="T16" fmla="*/ 0 h 449"/>
                <a:gd name="T17" fmla="*/ 457 w 457"/>
                <a:gd name="T18" fmla="*/ 449 h 4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7" h="449">
                  <a:moveTo>
                    <a:pt x="22" y="0"/>
                  </a:moveTo>
                  <a:lnTo>
                    <a:pt x="0" y="23"/>
                  </a:lnTo>
                  <a:lnTo>
                    <a:pt x="435" y="449"/>
                  </a:lnTo>
                  <a:lnTo>
                    <a:pt x="457" y="427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1" name="Freeform 403"/>
            <p:cNvSpPr>
              <a:spLocks noEditPoints="1"/>
            </p:cNvSpPr>
            <p:nvPr/>
          </p:nvSpPr>
          <p:spPr bwMode="auto">
            <a:xfrm>
              <a:off x="3494" y="2093"/>
              <a:ext cx="104" cy="103"/>
            </a:xfrm>
            <a:custGeom>
              <a:avLst/>
              <a:gdLst>
                <a:gd name="T0" fmla="*/ 50 w 104"/>
                <a:gd name="T1" fmla="*/ 27 h 103"/>
                <a:gd name="T2" fmla="*/ 22 w 104"/>
                <a:gd name="T3" fmla="*/ 41 h 103"/>
                <a:gd name="T4" fmla="*/ 42 w 104"/>
                <a:gd name="T5" fmla="*/ 84 h 103"/>
                <a:gd name="T6" fmla="*/ 71 w 104"/>
                <a:gd name="T7" fmla="*/ 70 h 103"/>
                <a:gd name="T8" fmla="*/ 50 w 104"/>
                <a:gd name="T9" fmla="*/ 27 h 103"/>
                <a:gd name="T10" fmla="*/ 45 w 104"/>
                <a:gd name="T11" fmla="*/ 65 h 103"/>
                <a:gd name="T12" fmla="*/ 67 w 104"/>
                <a:gd name="T13" fmla="*/ 87 h 103"/>
                <a:gd name="T14" fmla="*/ 88 w 104"/>
                <a:gd name="T15" fmla="*/ 66 h 103"/>
                <a:gd name="T16" fmla="*/ 66 w 104"/>
                <a:gd name="T17" fmla="*/ 44 h 103"/>
                <a:gd name="T18" fmla="*/ 45 w 104"/>
                <a:gd name="T19" fmla="*/ 65 h 103"/>
                <a:gd name="T20" fmla="*/ 71 w 104"/>
                <a:gd name="T21" fmla="*/ 70 h 103"/>
                <a:gd name="T22" fmla="*/ 85 w 104"/>
                <a:gd name="T23" fmla="*/ 41 h 103"/>
                <a:gd name="T24" fmla="*/ 42 w 104"/>
                <a:gd name="T25" fmla="*/ 21 h 103"/>
                <a:gd name="T26" fmla="*/ 28 w 104"/>
                <a:gd name="T27" fmla="*/ 49 h 103"/>
                <a:gd name="T28" fmla="*/ 71 w 104"/>
                <a:gd name="T29" fmla="*/ 70 h 103"/>
                <a:gd name="T30" fmla="*/ 0 w 104"/>
                <a:gd name="T31" fmla="*/ 0 h 103"/>
                <a:gd name="T32" fmla="*/ 22 w 104"/>
                <a:gd name="T33" fmla="*/ 41 h 103"/>
                <a:gd name="T34" fmla="*/ 36 w 104"/>
                <a:gd name="T35" fmla="*/ 35 h 103"/>
                <a:gd name="T36" fmla="*/ 42 w 104"/>
                <a:gd name="T37" fmla="*/ 21 h 103"/>
                <a:gd name="T38" fmla="*/ 0 w 104"/>
                <a:gd name="T39" fmla="*/ 0 h 103"/>
                <a:gd name="T40" fmla="*/ 53 w 104"/>
                <a:gd name="T41" fmla="*/ 103 h 103"/>
                <a:gd name="T42" fmla="*/ 67 w 104"/>
                <a:gd name="T43" fmla="*/ 87 h 103"/>
                <a:gd name="T44" fmla="*/ 56 w 104"/>
                <a:gd name="T45" fmla="*/ 76 h 103"/>
                <a:gd name="T46" fmla="*/ 42 w 104"/>
                <a:gd name="T47" fmla="*/ 84 h 103"/>
                <a:gd name="T48" fmla="*/ 53 w 104"/>
                <a:gd name="T49" fmla="*/ 103 h 103"/>
                <a:gd name="T50" fmla="*/ 104 w 104"/>
                <a:gd name="T51" fmla="*/ 51 h 103"/>
                <a:gd name="T52" fmla="*/ 85 w 104"/>
                <a:gd name="T53" fmla="*/ 41 h 103"/>
                <a:gd name="T54" fmla="*/ 77 w 104"/>
                <a:gd name="T55" fmla="*/ 55 h 103"/>
                <a:gd name="T56" fmla="*/ 88 w 104"/>
                <a:gd name="T57" fmla="*/ 66 h 103"/>
                <a:gd name="T58" fmla="*/ 104 w 104"/>
                <a:gd name="T59" fmla="*/ 51 h 103"/>
                <a:gd name="T60" fmla="*/ 0 w 104"/>
                <a:gd name="T61" fmla="*/ 0 h 103"/>
                <a:gd name="T62" fmla="*/ 22 w 104"/>
                <a:gd name="T63" fmla="*/ 41 h 103"/>
                <a:gd name="T64" fmla="*/ 36 w 104"/>
                <a:gd name="T65" fmla="*/ 35 h 103"/>
                <a:gd name="T66" fmla="*/ 42 w 104"/>
                <a:gd name="T67" fmla="*/ 21 h 103"/>
                <a:gd name="T68" fmla="*/ 0 w 104"/>
                <a:gd name="T69" fmla="*/ 0 h 10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4"/>
                <a:gd name="T106" fmla="*/ 0 h 103"/>
                <a:gd name="T107" fmla="*/ 104 w 104"/>
                <a:gd name="T108" fmla="*/ 103 h 10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4" h="103">
                  <a:moveTo>
                    <a:pt x="50" y="27"/>
                  </a:moveTo>
                  <a:lnTo>
                    <a:pt x="22" y="41"/>
                  </a:lnTo>
                  <a:lnTo>
                    <a:pt x="42" y="84"/>
                  </a:lnTo>
                  <a:lnTo>
                    <a:pt x="71" y="70"/>
                  </a:lnTo>
                  <a:lnTo>
                    <a:pt x="50" y="27"/>
                  </a:lnTo>
                  <a:close/>
                  <a:moveTo>
                    <a:pt x="45" y="65"/>
                  </a:moveTo>
                  <a:lnTo>
                    <a:pt x="67" y="87"/>
                  </a:lnTo>
                  <a:lnTo>
                    <a:pt x="88" y="66"/>
                  </a:lnTo>
                  <a:lnTo>
                    <a:pt x="66" y="44"/>
                  </a:lnTo>
                  <a:lnTo>
                    <a:pt x="45" y="65"/>
                  </a:lnTo>
                  <a:close/>
                  <a:moveTo>
                    <a:pt x="71" y="70"/>
                  </a:moveTo>
                  <a:lnTo>
                    <a:pt x="85" y="41"/>
                  </a:lnTo>
                  <a:lnTo>
                    <a:pt x="42" y="21"/>
                  </a:lnTo>
                  <a:lnTo>
                    <a:pt x="28" y="49"/>
                  </a:lnTo>
                  <a:lnTo>
                    <a:pt x="71" y="70"/>
                  </a:lnTo>
                  <a:close/>
                  <a:moveTo>
                    <a:pt x="0" y="0"/>
                  </a:moveTo>
                  <a:lnTo>
                    <a:pt x="22" y="41"/>
                  </a:lnTo>
                  <a:lnTo>
                    <a:pt x="36" y="35"/>
                  </a:lnTo>
                  <a:lnTo>
                    <a:pt x="42" y="21"/>
                  </a:lnTo>
                  <a:lnTo>
                    <a:pt x="0" y="0"/>
                  </a:lnTo>
                  <a:close/>
                  <a:moveTo>
                    <a:pt x="53" y="103"/>
                  </a:moveTo>
                  <a:lnTo>
                    <a:pt x="67" y="87"/>
                  </a:lnTo>
                  <a:lnTo>
                    <a:pt x="56" y="76"/>
                  </a:lnTo>
                  <a:lnTo>
                    <a:pt x="42" y="84"/>
                  </a:lnTo>
                  <a:lnTo>
                    <a:pt x="53" y="103"/>
                  </a:lnTo>
                  <a:close/>
                  <a:moveTo>
                    <a:pt x="104" y="51"/>
                  </a:moveTo>
                  <a:lnTo>
                    <a:pt x="85" y="41"/>
                  </a:lnTo>
                  <a:lnTo>
                    <a:pt x="77" y="55"/>
                  </a:lnTo>
                  <a:lnTo>
                    <a:pt x="88" y="66"/>
                  </a:lnTo>
                  <a:lnTo>
                    <a:pt x="104" y="51"/>
                  </a:lnTo>
                  <a:close/>
                  <a:moveTo>
                    <a:pt x="0" y="0"/>
                  </a:moveTo>
                  <a:lnTo>
                    <a:pt x="22" y="41"/>
                  </a:lnTo>
                  <a:lnTo>
                    <a:pt x="36" y="35"/>
                  </a:lnTo>
                  <a:lnTo>
                    <a:pt x="42" y="2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2" name="Freeform 386"/>
            <p:cNvSpPr>
              <a:spLocks/>
            </p:cNvSpPr>
            <p:nvPr/>
          </p:nvSpPr>
          <p:spPr bwMode="auto">
            <a:xfrm>
              <a:off x="4588" y="2207"/>
              <a:ext cx="45" cy="36"/>
            </a:xfrm>
            <a:custGeom>
              <a:avLst/>
              <a:gdLst>
                <a:gd name="T0" fmla="*/ 0 w 45"/>
                <a:gd name="T1" fmla="*/ 0 h 36"/>
                <a:gd name="T2" fmla="*/ 28 w 45"/>
                <a:gd name="T3" fmla="*/ 36 h 36"/>
                <a:gd name="T4" fmla="*/ 45 w 45"/>
                <a:gd name="T5" fmla="*/ 12 h 36"/>
                <a:gd name="T6" fmla="*/ 0 w 45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36"/>
                <a:gd name="T14" fmla="*/ 45 w 45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36">
                  <a:moveTo>
                    <a:pt x="0" y="0"/>
                  </a:moveTo>
                  <a:lnTo>
                    <a:pt x="28" y="36"/>
                  </a:lnTo>
                  <a:lnTo>
                    <a:pt x="45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3" name="Freeform 369"/>
            <p:cNvSpPr>
              <a:spLocks noEditPoints="1"/>
            </p:cNvSpPr>
            <p:nvPr/>
          </p:nvSpPr>
          <p:spPr bwMode="auto">
            <a:xfrm>
              <a:off x="3996" y="2125"/>
              <a:ext cx="114" cy="85"/>
            </a:xfrm>
            <a:custGeom>
              <a:avLst/>
              <a:gdLst>
                <a:gd name="T0" fmla="*/ 41 w 114"/>
                <a:gd name="T1" fmla="*/ 45 h 85"/>
                <a:gd name="T2" fmla="*/ 48 w 114"/>
                <a:gd name="T3" fmla="*/ 77 h 85"/>
                <a:gd name="T4" fmla="*/ 93 w 114"/>
                <a:gd name="T5" fmla="*/ 67 h 85"/>
                <a:gd name="T6" fmla="*/ 87 w 114"/>
                <a:gd name="T7" fmla="*/ 38 h 85"/>
                <a:gd name="T8" fmla="*/ 41 w 114"/>
                <a:gd name="T9" fmla="*/ 45 h 85"/>
                <a:gd name="T10" fmla="*/ 76 w 114"/>
                <a:gd name="T11" fmla="*/ 60 h 85"/>
                <a:gd name="T12" fmla="*/ 104 w 114"/>
                <a:gd name="T13" fmla="*/ 45 h 85"/>
                <a:gd name="T14" fmla="*/ 90 w 114"/>
                <a:gd name="T15" fmla="*/ 19 h 85"/>
                <a:gd name="T16" fmla="*/ 62 w 114"/>
                <a:gd name="T17" fmla="*/ 34 h 85"/>
                <a:gd name="T18" fmla="*/ 76 w 114"/>
                <a:gd name="T19" fmla="*/ 60 h 85"/>
                <a:gd name="T20" fmla="*/ 87 w 114"/>
                <a:gd name="T21" fmla="*/ 38 h 85"/>
                <a:gd name="T22" fmla="*/ 65 w 114"/>
                <a:gd name="T23" fmla="*/ 15 h 85"/>
                <a:gd name="T24" fmla="*/ 34 w 114"/>
                <a:gd name="T25" fmla="*/ 50 h 85"/>
                <a:gd name="T26" fmla="*/ 56 w 114"/>
                <a:gd name="T27" fmla="*/ 72 h 85"/>
                <a:gd name="T28" fmla="*/ 87 w 114"/>
                <a:gd name="T29" fmla="*/ 38 h 85"/>
                <a:gd name="T30" fmla="*/ 0 w 114"/>
                <a:gd name="T31" fmla="*/ 85 h 85"/>
                <a:gd name="T32" fmla="*/ 48 w 114"/>
                <a:gd name="T33" fmla="*/ 77 h 85"/>
                <a:gd name="T34" fmla="*/ 45 w 114"/>
                <a:gd name="T35" fmla="*/ 61 h 85"/>
                <a:gd name="T36" fmla="*/ 34 w 114"/>
                <a:gd name="T37" fmla="*/ 50 h 85"/>
                <a:gd name="T38" fmla="*/ 0 w 114"/>
                <a:gd name="T39" fmla="*/ 85 h 85"/>
                <a:gd name="T40" fmla="*/ 114 w 114"/>
                <a:gd name="T41" fmla="*/ 64 h 85"/>
                <a:gd name="T42" fmla="*/ 104 w 114"/>
                <a:gd name="T43" fmla="*/ 45 h 85"/>
                <a:gd name="T44" fmla="*/ 90 w 114"/>
                <a:gd name="T45" fmla="*/ 53 h 85"/>
                <a:gd name="T46" fmla="*/ 93 w 114"/>
                <a:gd name="T47" fmla="*/ 67 h 85"/>
                <a:gd name="T48" fmla="*/ 114 w 114"/>
                <a:gd name="T49" fmla="*/ 64 h 85"/>
                <a:gd name="T50" fmla="*/ 79 w 114"/>
                <a:gd name="T51" fmla="*/ 0 h 85"/>
                <a:gd name="T52" fmla="*/ 65 w 114"/>
                <a:gd name="T53" fmla="*/ 15 h 85"/>
                <a:gd name="T54" fmla="*/ 76 w 114"/>
                <a:gd name="T55" fmla="*/ 27 h 85"/>
                <a:gd name="T56" fmla="*/ 90 w 114"/>
                <a:gd name="T57" fmla="*/ 19 h 85"/>
                <a:gd name="T58" fmla="*/ 79 w 114"/>
                <a:gd name="T59" fmla="*/ 0 h 85"/>
                <a:gd name="T60" fmla="*/ 0 w 114"/>
                <a:gd name="T61" fmla="*/ 85 h 85"/>
                <a:gd name="T62" fmla="*/ 48 w 114"/>
                <a:gd name="T63" fmla="*/ 77 h 85"/>
                <a:gd name="T64" fmla="*/ 45 w 114"/>
                <a:gd name="T65" fmla="*/ 61 h 85"/>
                <a:gd name="T66" fmla="*/ 34 w 114"/>
                <a:gd name="T67" fmla="*/ 50 h 85"/>
                <a:gd name="T68" fmla="*/ 0 w 114"/>
                <a:gd name="T69" fmla="*/ 85 h 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4"/>
                <a:gd name="T106" fmla="*/ 0 h 85"/>
                <a:gd name="T107" fmla="*/ 114 w 114"/>
                <a:gd name="T108" fmla="*/ 85 h 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" h="85">
                  <a:moveTo>
                    <a:pt x="41" y="45"/>
                  </a:moveTo>
                  <a:lnTo>
                    <a:pt x="48" y="77"/>
                  </a:lnTo>
                  <a:lnTo>
                    <a:pt x="93" y="67"/>
                  </a:lnTo>
                  <a:lnTo>
                    <a:pt x="87" y="38"/>
                  </a:lnTo>
                  <a:lnTo>
                    <a:pt x="41" y="45"/>
                  </a:lnTo>
                  <a:close/>
                  <a:moveTo>
                    <a:pt x="76" y="60"/>
                  </a:moveTo>
                  <a:lnTo>
                    <a:pt x="104" y="45"/>
                  </a:lnTo>
                  <a:lnTo>
                    <a:pt x="90" y="19"/>
                  </a:lnTo>
                  <a:lnTo>
                    <a:pt x="62" y="34"/>
                  </a:lnTo>
                  <a:lnTo>
                    <a:pt x="76" y="60"/>
                  </a:lnTo>
                  <a:close/>
                  <a:moveTo>
                    <a:pt x="87" y="38"/>
                  </a:moveTo>
                  <a:lnTo>
                    <a:pt x="65" y="15"/>
                  </a:lnTo>
                  <a:lnTo>
                    <a:pt x="34" y="50"/>
                  </a:lnTo>
                  <a:lnTo>
                    <a:pt x="56" y="72"/>
                  </a:lnTo>
                  <a:lnTo>
                    <a:pt x="87" y="38"/>
                  </a:lnTo>
                  <a:close/>
                  <a:moveTo>
                    <a:pt x="0" y="85"/>
                  </a:moveTo>
                  <a:lnTo>
                    <a:pt x="48" y="77"/>
                  </a:lnTo>
                  <a:lnTo>
                    <a:pt x="45" y="61"/>
                  </a:lnTo>
                  <a:lnTo>
                    <a:pt x="34" y="50"/>
                  </a:lnTo>
                  <a:lnTo>
                    <a:pt x="0" y="85"/>
                  </a:lnTo>
                  <a:close/>
                  <a:moveTo>
                    <a:pt x="114" y="64"/>
                  </a:moveTo>
                  <a:lnTo>
                    <a:pt x="104" y="45"/>
                  </a:lnTo>
                  <a:lnTo>
                    <a:pt x="90" y="53"/>
                  </a:lnTo>
                  <a:lnTo>
                    <a:pt x="93" y="67"/>
                  </a:lnTo>
                  <a:lnTo>
                    <a:pt x="114" y="64"/>
                  </a:lnTo>
                  <a:close/>
                  <a:moveTo>
                    <a:pt x="79" y="0"/>
                  </a:moveTo>
                  <a:lnTo>
                    <a:pt x="65" y="15"/>
                  </a:lnTo>
                  <a:lnTo>
                    <a:pt x="76" y="27"/>
                  </a:lnTo>
                  <a:lnTo>
                    <a:pt x="90" y="19"/>
                  </a:lnTo>
                  <a:lnTo>
                    <a:pt x="79" y="0"/>
                  </a:lnTo>
                  <a:close/>
                  <a:moveTo>
                    <a:pt x="0" y="85"/>
                  </a:moveTo>
                  <a:lnTo>
                    <a:pt x="48" y="77"/>
                  </a:lnTo>
                  <a:lnTo>
                    <a:pt x="45" y="61"/>
                  </a:lnTo>
                  <a:lnTo>
                    <a:pt x="34" y="50"/>
                  </a:lnTo>
                  <a:lnTo>
                    <a:pt x="0" y="85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4" name="Freeform 368"/>
            <p:cNvSpPr>
              <a:spLocks/>
            </p:cNvSpPr>
            <p:nvPr/>
          </p:nvSpPr>
          <p:spPr bwMode="auto">
            <a:xfrm>
              <a:off x="4041" y="2152"/>
              <a:ext cx="45" cy="34"/>
            </a:xfrm>
            <a:custGeom>
              <a:avLst/>
              <a:gdLst>
                <a:gd name="T0" fmla="*/ 0 w 45"/>
                <a:gd name="T1" fmla="*/ 34 h 34"/>
                <a:gd name="T2" fmla="*/ 45 w 45"/>
                <a:gd name="T3" fmla="*/ 26 h 34"/>
                <a:gd name="T4" fmla="*/ 31 w 45"/>
                <a:gd name="T5" fmla="*/ 0 h 34"/>
                <a:gd name="T6" fmla="*/ 0 w 45"/>
                <a:gd name="T7" fmla="*/ 34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34"/>
                <a:gd name="T14" fmla="*/ 45 w 45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34">
                  <a:moveTo>
                    <a:pt x="0" y="34"/>
                  </a:moveTo>
                  <a:lnTo>
                    <a:pt x="45" y="26"/>
                  </a:lnTo>
                  <a:lnTo>
                    <a:pt x="31" y="0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" name="Freeform 402"/>
            <p:cNvSpPr>
              <a:spLocks/>
            </p:cNvSpPr>
            <p:nvPr/>
          </p:nvSpPr>
          <p:spPr bwMode="auto">
            <a:xfrm>
              <a:off x="3530" y="2128"/>
              <a:ext cx="41" cy="41"/>
            </a:xfrm>
            <a:custGeom>
              <a:avLst/>
              <a:gdLst>
                <a:gd name="T0" fmla="*/ 0 w 41"/>
                <a:gd name="T1" fmla="*/ 0 h 41"/>
                <a:gd name="T2" fmla="*/ 20 w 41"/>
                <a:gd name="T3" fmla="*/ 41 h 41"/>
                <a:gd name="T4" fmla="*/ 41 w 41"/>
                <a:gd name="T5" fmla="*/ 20 h 41"/>
                <a:gd name="T6" fmla="*/ 0 w 4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41"/>
                <a:gd name="T14" fmla="*/ 41 w 41"/>
                <a:gd name="T15" fmla="*/ 41 h 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41">
                  <a:moveTo>
                    <a:pt x="0" y="0"/>
                  </a:moveTo>
                  <a:lnTo>
                    <a:pt x="20" y="41"/>
                  </a:lnTo>
                  <a:lnTo>
                    <a:pt x="41" y="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" name="Freeform 394"/>
            <p:cNvSpPr>
              <a:spLocks/>
            </p:cNvSpPr>
            <p:nvPr/>
          </p:nvSpPr>
          <p:spPr bwMode="auto">
            <a:xfrm>
              <a:off x="5043" y="2604"/>
              <a:ext cx="41" cy="42"/>
            </a:xfrm>
            <a:custGeom>
              <a:avLst/>
              <a:gdLst>
                <a:gd name="T0" fmla="*/ 0 w 41"/>
                <a:gd name="T1" fmla="*/ 0 h 42"/>
                <a:gd name="T2" fmla="*/ 17 w 41"/>
                <a:gd name="T3" fmla="*/ 42 h 42"/>
                <a:gd name="T4" fmla="*/ 41 w 41"/>
                <a:gd name="T5" fmla="*/ 24 h 42"/>
                <a:gd name="T6" fmla="*/ 0 w 41"/>
                <a:gd name="T7" fmla="*/ 0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42"/>
                <a:gd name="T14" fmla="*/ 41 w 41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42">
                  <a:moveTo>
                    <a:pt x="0" y="0"/>
                  </a:moveTo>
                  <a:lnTo>
                    <a:pt x="17" y="42"/>
                  </a:lnTo>
                  <a:lnTo>
                    <a:pt x="41" y="2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6" name="Picture 13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58047" y="2354571"/>
            <a:ext cx="253747" cy="190500"/>
          </a:xfrm>
          <a:prstGeom prst="rect">
            <a:avLst/>
          </a:prstGeom>
          <a:noFill/>
          <a:ln/>
          <a:effectLst/>
        </p:spPr>
      </p:pic>
      <p:pic>
        <p:nvPicPr>
          <p:cNvPr id="149" name="Picture 14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50211" y="5315258"/>
            <a:ext cx="253494" cy="228372"/>
          </a:xfrm>
          <a:prstGeom prst="rect">
            <a:avLst/>
          </a:prstGeom>
          <a:noFill/>
          <a:ln/>
          <a:effectLst/>
        </p:spPr>
      </p:pic>
      <p:pic>
        <p:nvPicPr>
          <p:cNvPr id="131" name="Picture 13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12937" y="1952934"/>
            <a:ext cx="266701" cy="228600"/>
          </a:xfrm>
          <a:prstGeom prst="rect">
            <a:avLst/>
          </a:prstGeom>
          <a:noFill/>
          <a:ln/>
          <a:effectLst/>
        </p:spPr>
      </p:pic>
      <p:pic>
        <p:nvPicPr>
          <p:cNvPr id="132" name="Picture 13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90646" y="5059671"/>
            <a:ext cx="266701" cy="190500"/>
          </a:xfrm>
          <a:prstGeom prst="rect">
            <a:avLst/>
          </a:prstGeom>
          <a:noFill/>
          <a:ln/>
          <a:effectLst/>
        </p:spPr>
      </p:pic>
      <p:pic>
        <p:nvPicPr>
          <p:cNvPr id="140" name="Picture 139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507658" y="4702483"/>
            <a:ext cx="266701" cy="190500"/>
          </a:xfrm>
          <a:prstGeom prst="rect">
            <a:avLst/>
          </a:prstGeom>
          <a:noFill/>
          <a:ln/>
          <a:effectLst/>
        </p:spPr>
      </p:pic>
      <p:pic>
        <p:nvPicPr>
          <p:cNvPr id="142" name="Picture 141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99974" y="2859396"/>
            <a:ext cx="266701" cy="228600"/>
          </a:xfrm>
          <a:prstGeom prst="rect">
            <a:avLst/>
          </a:prstGeom>
          <a:noFill/>
          <a:ln/>
          <a:effectLst/>
        </p:spPr>
      </p:pic>
      <p:grpSp>
        <p:nvGrpSpPr>
          <p:cNvPr id="4" name="Group 522"/>
          <p:cNvGrpSpPr>
            <a:grpSpLocks/>
          </p:cNvGrpSpPr>
          <p:nvPr/>
        </p:nvGrpSpPr>
        <p:grpSpPr bwMode="auto">
          <a:xfrm>
            <a:off x="5732064" y="2262496"/>
            <a:ext cx="1481138" cy="2651125"/>
            <a:chOff x="3456" y="1408"/>
            <a:chExt cx="933" cy="1670"/>
          </a:xfrm>
          <a:solidFill>
            <a:schemeClr val="accent3"/>
          </a:solidFill>
        </p:grpSpPr>
        <p:grpSp>
          <p:nvGrpSpPr>
            <p:cNvPr id="5" name="Group 521"/>
            <p:cNvGrpSpPr>
              <a:grpSpLocks/>
            </p:cNvGrpSpPr>
            <p:nvPr/>
          </p:nvGrpSpPr>
          <p:grpSpPr bwMode="auto">
            <a:xfrm>
              <a:off x="4309" y="1408"/>
              <a:ext cx="74" cy="633"/>
              <a:chOff x="4309" y="1408"/>
              <a:chExt cx="74" cy="633"/>
            </a:xfrm>
            <a:grpFill/>
          </p:grpSpPr>
          <p:grpSp>
            <p:nvGrpSpPr>
              <p:cNvPr id="6" name="Group 519"/>
              <p:cNvGrpSpPr>
                <a:grpSpLocks/>
              </p:cNvGrpSpPr>
              <p:nvPr/>
            </p:nvGrpSpPr>
            <p:grpSpPr bwMode="auto">
              <a:xfrm>
                <a:off x="4309" y="1646"/>
                <a:ext cx="74" cy="110"/>
                <a:chOff x="4309" y="1646"/>
                <a:chExt cx="74" cy="110"/>
              </a:xfrm>
              <a:grpFill/>
            </p:grpSpPr>
            <p:sp>
              <p:nvSpPr>
                <p:cNvPr id="3163" name="Freeform 372"/>
                <p:cNvSpPr>
                  <a:spLocks/>
                </p:cNvSpPr>
                <p:nvPr/>
              </p:nvSpPr>
              <p:spPr bwMode="auto">
                <a:xfrm>
                  <a:off x="4331" y="1696"/>
                  <a:ext cx="30" cy="44"/>
                </a:xfrm>
                <a:custGeom>
                  <a:avLst/>
                  <a:gdLst>
                    <a:gd name="T0" fmla="*/ 14 w 30"/>
                    <a:gd name="T1" fmla="*/ 0 h 44"/>
                    <a:gd name="T2" fmla="*/ 0 w 30"/>
                    <a:gd name="T3" fmla="*/ 44 h 44"/>
                    <a:gd name="T4" fmla="*/ 30 w 30"/>
                    <a:gd name="T5" fmla="*/ 43 h 44"/>
                    <a:gd name="T6" fmla="*/ 14 w 30"/>
                    <a:gd name="T7" fmla="*/ 0 h 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0"/>
                    <a:gd name="T13" fmla="*/ 0 h 44"/>
                    <a:gd name="T14" fmla="*/ 30 w 30"/>
                    <a:gd name="T15" fmla="*/ 44 h 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0" h="44">
                      <a:moveTo>
                        <a:pt x="14" y="0"/>
                      </a:moveTo>
                      <a:lnTo>
                        <a:pt x="0" y="44"/>
                      </a:lnTo>
                      <a:lnTo>
                        <a:pt x="30" y="43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64" name="Freeform 373"/>
                <p:cNvSpPr>
                  <a:spLocks noEditPoints="1"/>
                </p:cNvSpPr>
                <p:nvPr/>
              </p:nvSpPr>
              <p:spPr bwMode="auto">
                <a:xfrm>
                  <a:off x="4309" y="1646"/>
                  <a:ext cx="74" cy="110"/>
                </a:xfrm>
                <a:custGeom>
                  <a:avLst/>
                  <a:gdLst>
                    <a:gd name="T0" fmla="*/ 50 w 74"/>
                    <a:gd name="T1" fmla="*/ 53 h 110"/>
                    <a:gd name="T2" fmla="*/ 20 w 74"/>
                    <a:gd name="T3" fmla="*/ 45 h 110"/>
                    <a:gd name="T4" fmla="*/ 6 w 74"/>
                    <a:gd name="T5" fmla="*/ 89 h 110"/>
                    <a:gd name="T6" fmla="*/ 37 w 74"/>
                    <a:gd name="T7" fmla="*/ 99 h 110"/>
                    <a:gd name="T8" fmla="*/ 50 w 74"/>
                    <a:gd name="T9" fmla="*/ 53 h 110"/>
                    <a:gd name="T10" fmla="*/ 22 w 74"/>
                    <a:gd name="T11" fmla="*/ 78 h 110"/>
                    <a:gd name="T12" fmla="*/ 22 w 74"/>
                    <a:gd name="T13" fmla="*/ 110 h 110"/>
                    <a:gd name="T14" fmla="*/ 52 w 74"/>
                    <a:gd name="T15" fmla="*/ 108 h 110"/>
                    <a:gd name="T16" fmla="*/ 50 w 74"/>
                    <a:gd name="T17" fmla="*/ 77 h 110"/>
                    <a:gd name="T18" fmla="*/ 22 w 74"/>
                    <a:gd name="T19" fmla="*/ 78 h 110"/>
                    <a:gd name="T20" fmla="*/ 36 w 74"/>
                    <a:gd name="T21" fmla="*/ 99 h 110"/>
                    <a:gd name="T22" fmla="*/ 66 w 74"/>
                    <a:gd name="T23" fmla="*/ 88 h 110"/>
                    <a:gd name="T24" fmla="*/ 50 w 74"/>
                    <a:gd name="T25" fmla="*/ 44 h 110"/>
                    <a:gd name="T26" fmla="*/ 20 w 74"/>
                    <a:gd name="T27" fmla="*/ 55 h 110"/>
                    <a:gd name="T28" fmla="*/ 36 w 74"/>
                    <a:gd name="T29" fmla="*/ 99 h 110"/>
                    <a:gd name="T30" fmla="*/ 34 w 74"/>
                    <a:gd name="T31" fmla="*/ 0 h 110"/>
                    <a:gd name="T32" fmla="*/ 20 w 74"/>
                    <a:gd name="T33" fmla="*/ 45 h 110"/>
                    <a:gd name="T34" fmla="*/ 36 w 74"/>
                    <a:gd name="T35" fmla="*/ 50 h 110"/>
                    <a:gd name="T36" fmla="*/ 50 w 74"/>
                    <a:gd name="T37" fmla="*/ 44 h 110"/>
                    <a:gd name="T38" fmla="*/ 34 w 74"/>
                    <a:gd name="T39" fmla="*/ 0 h 110"/>
                    <a:gd name="T40" fmla="*/ 0 w 74"/>
                    <a:gd name="T41" fmla="*/ 110 h 110"/>
                    <a:gd name="T42" fmla="*/ 22 w 74"/>
                    <a:gd name="T43" fmla="*/ 110 h 110"/>
                    <a:gd name="T44" fmla="*/ 22 w 74"/>
                    <a:gd name="T45" fmla="*/ 94 h 110"/>
                    <a:gd name="T46" fmla="*/ 6 w 74"/>
                    <a:gd name="T47" fmla="*/ 89 h 110"/>
                    <a:gd name="T48" fmla="*/ 0 w 74"/>
                    <a:gd name="T49" fmla="*/ 110 h 110"/>
                    <a:gd name="T50" fmla="*/ 74 w 74"/>
                    <a:gd name="T51" fmla="*/ 108 h 110"/>
                    <a:gd name="T52" fmla="*/ 66 w 74"/>
                    <a:gd name="T53" fmla="*/ 88 h 110"/>
                    <a:gd name="T54" fmla="*/ 52 w 74"/>
                    <a:gd name="T55" fmla="*/ 93 h 110"/>
                    <a:gd name="T56" fmla="*/ 52 w 74"/>
                    <a:gd name="T57" fmla="*/ 108 h 110"/>
                    <a:gd name="T58" fmla="*/ 74 w 74"/>
                    <a:gd name="T59" fmla="*/ 108 h 110"/>
                    <a:gd name="T60" fmla="*/ 34 w 74"/>
                    <a:gd name="T61" fmla="*/ 0 h 110"/>
                    <a:gd name="T62" fmla="*/ 20 w 74"/>
                    <a:gd name="T63" fmla="*/ 45 h 110"/>
                    <a:gd name="T64" fmla="*/ 36 w 74"/>
                    <a:gd name="T65" fmla="*/ 50 h 110"/>
                    <a:gd name="T66" fmla="*/ 50 w 74"/>
                    <a:gd name="T67" fmla="*/ 44 h 110"/>
                    <a:gd name="T68" fmla="*/ 34 w 74"/>
                    <a:gd name="T69" fmla="*/ 0 h 110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74"/>
                    <a:gd name="T106" fmla="*/ 0 h 110"/>
                    <a:gd name="T107" fmla="*/ 74 w 74"/>
                    <a:gd name="T108" fmla="*/ 110 h 110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74" h="110">
                      <a:moveTo>
                        <a:pt x="50" y="53"/>
                      </a:moveTo>
                      <a:lnTo>
                        <a:pt x="20" y="45"/>
                      </a:lnTo>
                      <a:lnTo>
                        <a:pt x="6" y="89"/>
                      </a:lnTo>
                      <a:lnTo>
                        <a:pt x="37" y="99"/>
                      </a:lnTo>
                      <a:lnTo>
                        <a:pt x="50" y="53"/>
                      </a:lnTo>
                      <a:close/>
                      <a:moveTo>
                        <a:pt x="22" y="78"/>
                      </a:moveTo>
                      <a:lnTo>
                        <a:pt x="22" y="110"/>
                      </a:lnTo>
                      <a:lnTo>
                        <a:pt x="52" y="108"/>
                      </a:lnTo>
                      <a:lnTo>
                        <a:pt x="50" y="77"/>
                      </a:lnTo>
                      <a:lnTo>
                        <a:pt x="22" y="78"/>
                      </a:lnTo>
                      <a:close/>
                      <a:moveTo>
                        <a:pt x="36" y="99"/>
                      </a:moveTo>
                      <a:lnTo>
                        <a:pt x="66" y="88"/>
                      </a:lnTo>
                      <a:lnTo>
                        <a:pt x="50" y="44"/>
                      </a:lnTo>
                      <a:lnTo>
                        <a:pt x="20" y="55"/>
                      </a:lnTo>
                      <a:lnTo>
                        <a:pt x="36" y="99"/>
                      </a:lnTo>
                      <a:close/>
                      <a:moveTo>
                        <a:pt x="34" y="0"/>
                      </a:moveTo>
                      <a:lnTo>
                        <a:pt x="20" y="45"/>
                      </a:lnTo>
                      <a:lnTo>
                        <a:pt x="36" y="50"/>
                      </a:lnTo>
                      <a:lnTo>
                        <a:pt x="50" y="44"/>
                      </a:lnTo>
                      <a:lnTo>
                        <a:pt x="34" y="0"/>
                      </a:lnTo>
                      <a:close/>
                      <a:moveTo>
                        <a:pt x="0" y="110"/>
                      </a:moveTo>
                      <a:lnTo>
                        <a:pt x="22" y="110"/>
                      </a:lnTo>
                      <a:lnTo>
                        <a:pt x="22" y="94"/>
                      </a:lnTo>
                      <a:lnTo>
                        <a:pt x="6" y="89"/>
                      </a:lnTo>
                      <a:lnTo>
                        <a:pt x="0" y="110"/>
                      </a:lnTo>
                      <a:close/>
                      <a:moveTo>
                        <a:pt x="74" y="108"/>
                      </a:moveTo>
                      <a:lnTo>
                        <a:pt x="66" y="88"/>
                      </a:lnTo>
                      <a:lnTo>
                        <a:pt x="52" y="93"/>
                      </a:lnTo>
                      <a:lnTo>
                        <a:pt x="52" y="108"/>
                      </a:lnTo>
                      <a:lnTo>
                        <a:pt x="74" y="108"/>
                      </a:lnTo>
                      <a:close/>
                      <a:moveTo>
                        <a:pt x="34" y="0"/>
                      </a:moveTo>
                      <a:lnTo>
                        <a:pt x="20" y="45"/>
                      </a:lnTo>
                      <a:lnTo>
                        <a:pt x="36" y="50"/>
                      </a:lnTo>
                      <a:lnTo>
                        <a:pt x="50" y="44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162" name="Freeform 374"/>
              <p:cNvSpPr>
                <a:spLocks/>
              </p:cNvSpPr>
              <p:nvPr/>
            </p:nvSpPr>
            <p:spPr bwMode="auto">
              <a:xfrm>
                <a:off x="4321" y="1408"/>
                <a:ext cx="49" cy="633"/>
              </a:xfrm>
              <a:custGeom>
                <a:avLst/>
                <a:gdLst>
                  <a:gd name="T0" fmla="*/ 14 w 49"/>
                  <a:gd name="T1" fmla="*/ 633 h 633"/>
                  <a:gd name="T2" fmla="*/ 49 w 49"/>
                  <a:gd name="T3" fmla="*/ 632 h 633"/>
                  <a:gd name="T4" fmla="*/ 33 w 49"/>
                  <a:gd name="T5" fmla="*/ 0 h 633"/>
                  <a:gd name="T6" fmla="*/ 0 w 49"/>
                  <a:gd name="T7" fmla="*/ 1 h 633"/>
                  <a:gd name="T8" fmla="*/ 14 w 49"/>
                  <a:gd name="T9" fmla="*/ 633 h 6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633"/>
                  <a:gd name="T17" fmla="*/ 49 w 49"/>
                  <a:gd name="T18" fmla="*/ 633 h 6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633">
                    <a:moveTo>
                      <a:pt x="14" y="633"/>
                    </a:moveTo>
                    <a:lnTo>
                      <a:pt x="49" y="632"/>
                    </a:lnTo>
                    <a:lnTo>
                      <a:pt x="33" y="0"/>
                    </a:lnTo>
                    <a:lnTo>
                      <a:pt x="0" y="1"/>
                    </a:lnTo>
                    <a:lnTo>
                      <a:pt x="14" y="633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516"/>
            <p:cNvGrpSpPr>
              <a:grpSpLocks/>
            </p:cNvGrpSpPr>
            <p:nvPr/>
          </p:nvGrpSpPr>
          <p:grpSpPr bwMode="auto">
            <a:xfrm>
              <a:off x="3456" y="2022"/>
              <a:ext cx="933" cy="1056"/>
              <a:chOff x="3456" y="2022"/>
              <a:chExt cx="933" cy="1056"/>
            </a:xfrm>
            <a:grpFill/>
          </p:grpSpPr>
          <p:sp>
            <p:nvSpPr>
              <p:cNvPr id="3155" name="Freeform 447"/>
              <p:cNvSpPr>
                <a:spLocks/>
              </p:cNvSpPr>
              <p:nvPr/>
            </p:nvSpPr>
            <p:spPr bwMode="auto">
              <a:xfrm>
                <a:off x="3765" y="2022"/>
                <a:ext cx="624" cy="358"/>
              </a:xfrm>
              <a:custGeom>
                <a:avLst/>
                <a:gdLst>
                  <a:gd name="T0" fmla="*/ 0 w 624"/>
                  <a:gd name="T1" fmla="*/ 330 h 358"/>
                  <a:gd name="T2" fmla="*/ 16 w 624"/>
                  <a:gd name="T3" fmla="*/ 358 h 358"/>
                  <a:gd name="T4" fmla="*/ 624 w 624"/>
                  <a:gd name="T5" fmla="*/ 27 h 358"/>
                  <a:gd name="T6" fmla="*/ 610 w 624"/>
                  <a:gd name="T7" fmla="*/ 0 h 358"/>
                  <a:gd name="T8" fmla="*/ 0 w 624"/>
                  <a:gd name="T9" fmla="*/ 330 h 3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358"/>
                  <a:gd name="T17" fmla="*/ 624 w 624"/>
                  <a:gd name="T18" fmla="*/ 358 h 3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358">
                    <a:moveTo>
                      <a:pt x="0" y="330"/>
                    </a:moveTo>
                    <a:lnTo>
                      <a:pt x="16" y="358"/>
                    </a:lnTo>
                    <a:lnTo>
                      <a:pt x="624" y="27"/>
                    </a:lnTo>
                    <a:lnTo>
                      <a:pt x="610" y="0"/>
                    </a:lnTo>
                    <a:lnTo>
                      <a:pt x="0" y="33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6" name="Freeform 365"/>
              <p:cNvSpPr>
                <a:spLocks/>
              </p:cNvSpPr>
              <p:nvPr/>
            </p:nvSpPr>
            <p:spPr bwMode="auto">
              <a:xfrm>
                <a:off x="3456" y="2360"/>
                <a:ext cx="331" cy="718"/>
              </a:xfrm>
              <a:custGeom>
                <a:avLst/>
                <a:gdLst>
                  <a:gd name="T0" fmla="*/ 0 w 331"/>
                  <a:gd name="T1" fmla="*/ 706 h 718"/>
                  <a:gd name="T2" fmla="*/ 28 w 331"/>
                  <a:gd name="T3" fmla="*/ 718 h 718"/>
                  <a:gd name="T4" fmla="*/ 331 w 331"/>
                  <a:gd name="T5" fmla="*/ 12 h 718"/>
                  <a:gd name="T6" fmla="*/ 302 w 331"/>
                  <a:gd name="T7" fmla="*/ 0 h 718"/>
                  <a:gd name="T8" fmla="*/ 0 w 331"/>
                  <a:gd name="T9" fmla="*/ 706 h 7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718"/>
                  <a:gd name="T17" fmla="*/ 331 w 331"/>
                  <a:gd name="T18" fmla="*/ 718 h 7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718">
                    <a:moveTo>
                      <a:pt x="0" y="706"/>
                    </a:moveTo>
                    <a:lnTo>
                      <a:pt x="28" y="718"/>
                    </a:lnTo>
                    <a:lnTo>
                      <a:pt x="331" y="12"/>
                    </a:lnTo>
                    <a:lnTo>
                      <a:pt x="302" y="0"/>
                    </a:lnTo>
                    <a:lnTo>
                      <a:pt x="0" y="706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7" name="Freeform 364"/>
              <p:cNvSpPr>
                <a:spLocks noEditPoints="1"/>
              </p:cNvSpPr>
              <p:nvPr/>
            </p:nvSpPr>
            <p:spPr bwMode="auto">
              <a:xfrm>
                <a:off x="3579" y="2640"/>
                <a:ext cx="75" cy="115"/>
              </a:xfrm>
              <a:custGeom>
                <a:avLst/>
                <a:gdLst>
                  <a:gd name="T0" fmla="*/ 68 w 75"/>
                  <a:gd name="T1" fmla="*/ 57 h 115"/>
                  <a:gd name="T2" fmla="*/ 44 w 75"/>
                  <a:gd name="T3" fmla="*/ 36 h 115"/>
                  <a:gd name="T4" fmla="*/ 14 w 75"/>
                  <a:gd name="T5" fmla="*/ 71 h 115"/>
                  <a:gd name="T6" fmla="*/ 38 w 75"/>
                  <a:gd name="T7" fmla="*/ 92 h 115"/>
                  <a:gd name="T8" fmla="*/ 68 w 75"/>
                  <a:gd name="T9" fmla="*/ 57 h 115"/>
                  <a:gd name="T10" fmla="*/ 31 w 75"/>
                  <a:gd name="T11" fmla="*/ 66 h 115"/>
                  <a:gd name="T12" fmla="*/ 19 w 75"/>
                  <a:gd name="T13" fmla="*/ 95 h 115"/>
                  <a:gd name="T14" fmla="*/ 47 w 75"/>
                  <a:gd name="T15" fmla="*/ 107 h 115"/>
                  <a:gd name="T16" fmla="*/ 58 w 75"/>
                  <a:gd name="T17" fmla="*/ 77 h 115"/>
                  <a:gd name="T18" fmla="*/ 31 w 75"/>
                  <a:gd name="T19" fmla="*/ 66 h 115"/>
                  <a:gd name="T20" fmla="*/ 38 w 75"/>
                  <a:gd name="T21" fmla="*/ 92 h 115"/>
                  <a:gd name="T22" fmla="*/ 68 w 75"/>
                  <a:gd name="T23" fmla="*/ 93 h 115"/>
                  <a:gd name="T24" fmla="*/ 72 w 75"/>
                  <a:gd name="T25" fmla="*/ 47 h 115"/>
                  <a:gd name="T26" fmla="*/ 41 w 75"/>
                  <a:gd name="T27" fmla="*/ 44 h 115"/>
                  <a:gd name="T28" fmla="*/ 38 w 75"/>
                  <a:gd name="T29" fmla="*/ 92 h 115"/>
                  <a:gd name="T30" fmla="*/ 75 w 75"/>
                  <a:gd name="T31" fmla="*/ 0 h 115"/>
                  <a:gd name="T32" fmla="*/ 44 w 75"/>
                  <a:gd name="T33" fmla="*/ 36 h 115"/>
                  <a:gd name="T34" fmla="*/ 57 w 75"/>
                  <a:gd name="T35" fmla="*/ 46 h 115"/>
                  <a:gd name="T36" fmla="*/ 72 w 75"/>
                  <a:gd name="T37" fmla="*/ 47 h 115"/>
                  <a:gd name="T38" fmla="*/ 75 w 75"/>
                  <a:gd name="T39" fmla="*/ 0 h 115"/>
                  <a:gd name="T40" fmla="*/ 0 w 75"/>
                  <a:gd name="T41" fmla="*/ 87 h 115"/>
                  <a:gd name="T42" fmla="*/ 19 w 75"/>
                  <a:gd name="T43" fmla="*/ 95 h 115"/>
                  <a:gd name="T44" fmla="*/ 25 w 75"/>
                  <a:gd name="T45" fmla="*/ 81 h 115"/>
                  <a:gd name="T46" fmla="*/ 14 w 75"/>
                  <a:gd name="T47" fmla="*/ 71 h 115"/>
                  <a:gd name="T48" fmla="*/ 0 w 75"/>
                  <a:gd name="T49" fmla="*/ 87 h 115"/>
                  <a:gd name="T50" fmla="*/ 66 w 75"/>
                  <a:gd name="T51" fmla="*/ 115 h 115"/>
                  <a:gd name="T52" fmla="*/ 68 w 75"/>
                  <a:gd name="T53" fmla="*/ 93 h 115"/>
                  <a:gd name="T54" fmla="*/ 52 w 75"/>
                  <a:gd name="T55" fmla="*/ 93 h 115"/>
                  <a:gd name="T56" fmla="*/ 47 w 75"/>
                  <a:gd name="T57" fmla="*/ 107 h 115"/>
                  <a:gd name="T58" fmla="*/ 66 w 75"/>
                  <a:gd name="T59" fmla="*/ 115 h 115"/>
                  <a:gd name="T60" fmla="*/ 75 w 75"/>
                  <a:gd name="T61" fmla="*/ 0 h 115"/>
                  <a:gd name="T62" fmla="*/ 44 w 75"/>
                  <a:gd name="T63" fmla="*/ 36 h 115"/>
                  <a:gd name="T64" fmla="*/ 57 w 75"/>
                  <a:gd name="T65" fmla="*/ 46 h 115"/>
                  <a:gd name="T66" fmla="*/ 72 w 75"/>
                  <a:gd name="T67" fmla="*/ 47 h 115"/>
                  <a:gd name="T68" fmla="*/ 75 w 75"/>
                  <a:gd name="T69" fmla="*/ 0 h 11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"/>
                  <a:gd name="T106" fmla="*/ 0 h 115"/>
                  <a:gd name="T107" fmla="*/ 75 w 75"/>
                  <a:gd name="T108" fmla="*/ 115 h 11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" h="115">
                    <a:moveTo>
                      <a:pt x="68" y="57"/>
                    </a:moveTo>
                    <a:lnTo>
                      <a:pt x="44" y="36"/>
                    </a:lnTo>
                    <a:lnTo>
                      <a:pt x="14" y="71"/>
                    </a:lnTo>
                    <a:lnTo>
                      <a:pt x="38" y="92"/>
                    </a:lnTo>
                    <a:lnTo>
                      <a:pt x="68" y="57"/>
                    </a:lnTo>
                    <a:close/>
                    <a:moveTo>
                      <a:pt x="31" y="66"/>
                    </a:moveTo>
                    <a:lnTo>
                      <a:pt x="19" y="95"/>
                    </a:lnTo>
                    <a:lnTo>
                      <a:pt x="47" y="107"/>
                    </a:lnTo>
                    <a:lnTo>
                      <a:pt x="58" y="77"/>
                    </a:lnTo>
                    <a:lnTo>
                      <a:pt x="31" y="66"/>
                    </a:lnTo>
                    <a:close/>
                    <a:moveTo>
                      <a:pt x="38" y="92"/>
                    </a:moveTo>
                    <a:lnTo>
                      <a:pt x="68" y="93"/>
                    </a:lnTo>
                    <a:lnTo>
                      <a:pt x="72" y="47"/>
                    </a:lnTo>
                    <a:lnTo>
                      <a:pt x="41" y="44"/>
                    </a:lnTo>
                    <a:lnTo>
                      <a:pt x="38" y="92"/>
                    </a:lnTo>
                    <a:close/>
                    <a:moveTo>
                      <a:pt x="75" y="0"/>
                    </a:moveTo>
                    <a:lnTo>
                      <a:pt x="44" y="36"/>
                    </a:lnTo>
                    <a:lnTo>
                      <a:pt x="57" y="46"/>
                    </a:lnTo>
                    <a:lnTo>
                      <a:pt x="72" y="47"/>
                    </a:lnTo>
                    <a:lnTo>
                      <a:pt x="75" y="0"/>
                    </a:lnTo>
                    <a:close/>
                    <a:moveTo>
                      <a:pt x="0" y="87"/>
                    </a:moveTo>
                    <a:lnTo>
                      <a:pt x="19" y="95"/>
                    </a:lnTo>
                    <a:lnTo>
                      <a:pt x="25" y="81"/>
                    </a:lnTo>
                    <a:lnTo>
                      <a:pt x="14" y="71"/>
                    </a:lnTo>
                    <a:lnTo>
                      <a:pt x="0" y="87"/>
                    </a:lnTo>
                    <a:close/>
                    <a:moveTo>
                      <a:pt x="66" y="115"/>
                    </a:moveTo>
                    <a:lnTo>
                      <a:pt x="68" y="93"/>
                    </a:lnTo>
                    <a:lnTo>
                      <a:pt x="52" y="93"/>
                    </a:lnTo>
                    <a:lnTo>
                      <a:pt x="47" y="107"/>
                    </a:lnTo>
                    <a:lnTo>
                      <a:pt x="66" y="115"/>
                    </a:lnTo>
                    <a:close/>
                    <a:moveTo>
                      <a:pt x="75" y="0"/>
                    </a:moveTo>
                    <a:lnTo>
                      <a:pt x="44" y="36"/>
                    </a:lnTo>
                    <a:lnTo>
                      <a:pt x="57" y="46"/>
                    </a:lnTo>
                    <a:lnTo>
                      <a:pt x="72" y="47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8" name="Freeform 399"/>
              <p:cNvSpPr>
                <a:spLocks/>
              </p:cNvSpPr>
              <p:nvPr/>
            </p:nvSpPr>
            <p:spPr bwMode="auto">
              <a:xfrm>
                <a:off x="4060" y="2185"/>
                <a:ext cx="45" cy="34"/>
              </a:xfrm>
              <a:custGeom>
                <a:avLst/>
                <a:gdLst>
                  <a:gd name="T0" fmla="*/ 45 w 45"/>
                  <a:gd name="T1" fmla="*/ 0 h 34"/>
                  <a:gd name="T2" fmla="*/ 0 w 45"/>
                  <a:gd name="T3" fmla="*/ 7 h 34"/>
                  <a:gd name="T4" fmla="*/ 14 w 45"/>
                  <a:gd name="T5" fmla="*/ 34 h 34"/>
                  <a:gd name="T6" fmla="*/ 45 w 4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34"/>
                  <a:gd name="T14" fmla="*/ 45 w 4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34">
                    <a:moveTo>
                      <a:pt x="45" y="0"/>
                    </a:moveTo>
                    <a:lnTo>
                      <a:pt x="0" y="7"/>
                    </a:lnTo>
                    <a:lnTo>
                      <a:pt x="14" y="34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9" name="Freeform 400"/>
              <p:cNvSpPr>
                <a:spLocks noEditPoints="1"/>
              </p:cNvSpPr>
              <p:nvPr/>
            </p:nvSpPr>
            <p:spPr bwMode="auto">
              <a:xfrm>
                <a:off x="4036" y="2161"/>
                <a:ext cx="113" cy="85"/>
              </a:xfrm>
              <a:custGeom>
                <a:avLst/>
                <a:gdLst>
                  <a:gd name="T0" fmla="*/ 72 w 113"/>
                  <a:gd name="T1" fmla="*/ 39 h 85"/>
                  <a:gd name="T2" fmla="*/ 68 w 113"/>
                  <a:gd name="T3" fmla="*/ 8 h 85"/>
                  <a:gd name="T4" fmla="*/ 22 w 113"/>
                  <a:gd name="T5" fmla="*/ 17 h 85"/>
                  <a:gd name="T6" fmla="*/ 27 w 113"/>
                  <a:gd name="T7" fmla="*/ 47 h 85"/>
                  <a:gd name="T8" fmla="*/ 72 w 113"/>
                  <a:gd name="T9" fmla="*/ 39 h 85"/>
                  <a:gd name="T10" fmla="*/ 38 w 113"/>
                  <a:gd name="T11" fmla="*/ 25 h 85"/>
                  <a:gd name="T12" fmla="*/ 11 w 113"/>
                  <a:gd name="T13" fmla="*/ 39 h 85"/>
                  <a:gd name="T14" fmla="*/ 24 w 113"/>
                  <a:gd name="T15" fmla="*/ 66 h 85"/>
                  <a:gd name="T16" fmla="*/ 52 w 113"/>
                  <a:gd name="T17" fmla="*/ 50 h 85"/>
                  <a:gd name="T18" fmla="*/ 38 w 113"/>
                  <a:gd name="T19" fmla="*/ 25 h 85"/>
                  <a:gd name="T20" fmla="*/ 27 w 113"/>
                  <a:gd name="T21" fmla="*/ 47 h 85"/>
                  <a:gd name="T22" fmla="*/ 50 w 113"/>
                  <a:gd name="T23" fmla="*/ 69 h 85"/>
                  <a:gd name="T24" fmla="*/ 82 w 113"/>
                  <a:gd name="T25" fmla="*/ 35 h 85"/>
                  <a:gd name="T26" fmla="*/ 58 w 113"/>
                  <a:gd name="T27" fmla="*/ 14 h 85"/>
                  <a:gd name="T28" fmla="*/ 27 w 113"/>
                  <a:gd name="T29" fmla="*/ 47 h 85"/>
                  <a:gd name="T30" fmla="*/ 113 w 113"/>
                  <a:gd name="T31" fmla="*/ 0 h 85"/>
                  <a:gd name="T32" fmla="*/ 68 w 113"/>
                  <a:gd name="T33" fmla="*/ 8 h 85"/>
                  <a:gd name="T34" fmla="*/ 69 w 113"/>
                  <a:gd name="T35" fmla="*/ 24 h 85"/>
                  <a:gd name="T36" fmla="*/ 82 w 113"/>
                  <a:gd name="T37" fmla="*/ 35 h 85"/>
                  <a:gd name="T38" fmla="*/ 113 w 113"/>
                  <a:gd name="T39" fmla="*/ 0 h 85"/>
                  <a:gd name="T40" fmla="*/ 0 w 113"/>
                  <a:gd name="T41" fmla="*/ 20 h 85"/>
                  <a:gd name="T42" fmla="*/ 11 w 113"/>
                  <a:gd name="T43" fmla="*/ 39 h 85"/>
                  <a:gd name="T44" fmla="*/ 24 w 113"/>
                  <a:gd name="T45" fmla="*/ 31 h 85"/>
                  <a:gd name="T46" fmla="*/ 22 w 113"/>
                  <a:gd name="T47" fmla="*/ 17 h 85"/>
                  <a:gd name="T48" fmla="*/ 0 w 113"/>
                  <a:gd name="T49" fmla="*/ 20 h 85"/>
                  <a:gd name="T50" fmla="*/ 35 w 113"/>
                  <a:gd name="T51" fmla="*/ 85 h 85"/>
                  <a:gd name="T52" fmla="*/ 50 w 113"/>
                  <a:gd name="T53" fmla="*/ 69 h 85"/>
                  <a:gd name="T54" fmla="*/ 38 w 113"/>
                  <a:gd name="T55" fmla="*/ 58 h 85"/>
                  <a:gd name="T56" fmla="*/ 24 w 113"/>
                  <a:gd name="T57" fmla="*/ 66 h 85"/>
                  <a:gd name="T58" fmla="*/ 35 w 113"/>
                  <a:gd name="T59" fmla="*/ 85 h 85"/>
                  <a:gd name="T60" fmla="*/ 113 w 113"/>
                  <a:gd name="T61" fmla="*/ 0 h 85"/>
                  <a:gd name="T62" fmla="*/ 68 w 113"/>
                  <a:gd name="T63" fmla="*/ 8 h 85"/>
                  <a:gd name="T64" fmla="*/ 69 w 113"/>
                  <a:gd name="T65" fmla="*/ 24 h 85"/>
                  <a:gd name="T66" fmla="*/ 82 w 113"/>
                  <a:gd name="T67" fmla="*/ 35 h 85"/>
                  <a:gd name="T68" fmla="*/ 113 w 113"/>
                  <a:gd name="T69" fmla="*/ 0 h 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85"/>
                  <a:gd name="T107" fmla="*/ 113 w 113"/>
                  <a:gd name="T108" fmla="*/ 85 h 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85">
                    <a:moveTo>
                      <a:pt x="72" y="39"/>
                    </a:moveTo>
                    <a:lnTo>
                      <a:pt x="68" y="8"/>
                    </a:lnTo>
                    <a:lnTo>
                      <a:pt x="22" y="17"/>
                    </a:lnTo>
                    <a:lnTo>
                      <a:pt x="27" y="47"/>
                    </a:lnTo>
                    <a:lnTo>
                      <a:pt x="72" y="39"/>
                    </a:lnTo>
                    <a:close/>
                    <a:moveTo>
                      <a:pt x="38" y="25"/>
                    </a:moveTo>
                    <a:lnTo>
                      <a:pt x="11" y="39"/>
                    </a:lnTo>
                    <a:lnTo>
                      <a:pt x="24" y="66"/>
                    </a:lnTo>
                    <a:lnTo>
                      <a:pt x="52" y="50"/>
                    </a:lnTo>
                    <a:lnTo>
                      <a:pt x="38" y="25"/>
                    </a:lnTo>
                    <a:close/>
                    <a:moveTo>
                      <a:pt x="27" y="47"/>
                    </a:moveTo>
                    <a:lnTo>
                      <a:pt x="50" y="69"/>
                    </a:lnTo>
                    <a:lnTo>
                      <a:pt x="82" y="35"/>
                    </a:lnTo>
                    <a:lnTo>
                      <a:pt x="58" y="14"/>
                    </a:lnTo>
                    <a:lnTo>
                      <a:pt x="27" y="47"/>
                    </a:lnTo>
                    <a:close/>
                    <a:moveTo>
                      <a:pt x="113" y="0"/>
                    </a:moveTo>
                    <a:lnTo>
                      <a:pt x="68" y="8"/>
                    </a:lnTo>
                    <a:lnTo>
                      <a:pt x="69" y="24"/>
                    </a:lnTo>
                    <a:lnTo>
                      <a:pt x="82" y="35"/>
                    </a:lnTo>
                    <a:lnTo>
                      <a:pt x="113" y="0"/>
                    </a:lnTo>
                    <a:close/>
                    <a:moveTo>
                      <a:pt x="0" y="20"/>
                    </a:moveTo>
                    <a:lnTo>
                      <a:pt x="11" y="39"/>
                    </a:lnTo>
                    <a:lnTo>
                      <a:pt x="24" y="31"/>
                    </a:lnTo>
                    <a:lnTo>
                      <a:pt x="22" y="17"/>
                    </a:lnTo>
                    <a:lnTo>
                      <a:pt x="0" y="20"/>
                    </a:lnTo>
                    <a:close/>
                    <a:moveTo>
                      <a:pt x="35" y="85"/>
                    </a:moveTo>
                    <a:lnTo>
                      <a:pt x="50" y="69"/>
                    </a:lnTo>
                    <a:lnTo>
                      <a:pt x="38" y="58"/>
                    </a:lnTo>
                    <a:lnTo>
                      <a:pt x="24" y="66"/>
                    </a:lnTo>
                    <a:lnTo>
                      <a:pt x="35" y="85"/>
                    </a:lnTo>
                    <a:close/>
                    <a:moveTo>
                      <a:pt x="113" y="0"/>
                    </a:moveTo>
                    <a:lnTo>
                      <a:pt x="68" y="8"/>
                    </a:lnTo>
                    <a:lnTo>
                      <a:pt x="69" y="24"/>
                    </a:lnTo>
                    <a:lnTo>
                      <a:pt x="82" y="35"/>
                    </a:lnTo>
                    <a:lnTo>
                      <a:pt x="113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0" name="Freeform 363"/>
              <p:cNvSpPr>
                <a:spLocks/>
              </p:cNvSpPr>
              <p:nvPr/>
            </p:nvSpPr>
            <p:spPr bwMode="auto">
              <a:xfrm>
                <a:off x="3604" y="2686"/>
                <a:ext cx="32" cy="47"/>
              </a:xfrm>
              <a:custGeom>
                <a:avLst/>
                <a:gdLst>
                  <a:gd name="T0" fmla="*/ 32 w 32"/>
                  <a:gd name="T1" fmla="*/ 0 h 47"/>
                  <a:gd name="T2" fmla="*/ 0 w 32"/>
                  <a:gd name="T3" fmla="*/ 35 h 47"/>
                  <a:gd name="T4" fmla="*/ 27 w 32"/>
                  <a:gd name="T5" fmla="*/ 47 h 47"/>
                  <a:gd name="T6" fmla="*/ 32 w 32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47"/>
                  <a:gd name="T14" fmla="*/ 32 w 32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47">
                    <a:moveTo>
                      <a:pt x="32" y="0"/>
                    </a:moveTo>
                    <a:lnTo>
                      <a:pt x="0" y="35"/>
                    </a:lnTo>
                    <a:lnTo>
                      <a:pt x="27" y="47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512"/>
          <p:cNvGrpSpPr>
            <a:grpSpLocks/>
          </p:cNvGrpSpPr>
          <p:nvPr/>
        </p:nvGrpSpPr>
        <p:grpSpPr bwMode="auto">
          <a:xfrm>
            <a:off x="5501877" y="2191059"/>
            <a:ext cx="3171825" cy="2386012"/>
            <a:chOff x="3311" y="1363"/>
            <a:chExt cx="1998" cy="1503"/>
          </a:xfrm>
          <a:solidFill>
            <a:schemeClr val="accent2"/>
          </a:solidFill>
        </p:grpSpPr>
        <p:sp>
          <p:nvSpPr>
            <p:cNvPr id="3139" name="Freeform 449"/>
            <p:cNvSpPr>
              <a:spLocks/>
            </p:cNvSpPr>
            <p:nvPr/>
          </p:nvSpPr>
          <p:spPr bwMode="auto">
            <a:xfrm>
              <a:off x="4870" y="2356"/>
              <a:ext cx="439" cy="510"/>
            </a:xfrm>
            <a:custGeom>
              <a:avLst/>
              <a:gdLst>
                <a:gd name="T0" fmla="*/ 25 w 439"/>
                <a:gd name="T1" fmla="*/ 0 h 510"/>
                <a:gd name="T2" fmla="*/ 0 w 439"/>
                <a:gd name="T3" fmla="*/ 19 h 510"/>
                <a:gd name="T4" fmla="*/ 416 w 439"/>
                <a:gd name="T5" fmla="*/ 510 h 510"/>
                <a:gd name="T6" fmla="*/ 439 w 439"/>
                <a:gd name="T7" fmla="*/ 489 h 510"/>
                <a:gd name="T8" fmla="*/ 25 w 439"/>
                <a:gd name="T9" fmla="*/ 0 h 5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9"/>
                <a:gd name="T16" fmla="*/ 0 h 510"/>
                <a:gd name="T17" fmla="*/ 439 w 439"/>
                <a:gd name="T18" fmla="*/ 510 h 5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9" h="510">
                  <a:moveTo>
                    <a:pt x="25" y="0"/>
                  </a:moveTo>
                  <a:lnTo>
                    <a:pt x="0" y="19"/>
                  </a:lnTo>
                  <a:lnTo>
                    <a:pt x="416" y="510"/>
                  </a:lnTo>
                  <a:lnTo>
                    <a:pt x="439" y="489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0" name="Freeform 388"/>
            <p:cNvSpPr>
              <a:spLocks/>
            </p:cNvSpPr>
            <p:nvPr/>
          </p:nvSpPr>
          <p:spPr bwMode="auto">
            <a:xfrm>
              <a:off x="4373" y="2022"/>
              <a:ext cx="519" cy="356"/>
            </a:xfrm>
            <a:custGeom>
              <a:avLst/>
              <a:gdLst>
                <a:gd name="T0" fmla="*/ 18 w 519"/>
                <a:gd name="T1" fmla="*/ 0 h 356"/>
                <a:gd name="T2" fmla="*/ 0 w 519"/>
                <a:gd name="T3" fmla="*/ 27 h 356"/>
                <a:gd name="T4" fmla="*/ 500 w 519"/>
                <a:gd name="T5" fmla="*/ 356 h 356"/>
                <a:gd name="T6" fmla="*/ 519 w 519"/>
                <a:gd name="T7" fmla="*/ 331 h 356"/>
                <a:gd name="T8" fmla="*/ 18 w 519"/>
                <a:gd name="T9" fmla="*/ 0 h 3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9"/>
                <a:gd name="T16" fmla="*/ 0 h 356"/>
                <a:gd name="T17" fmla="*/ 519 w 519"/>
                <a:gd name="T18" fmla="*/ 356 h 3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9" h="356">
                  <a:moveTo>
                    <a:pt x="18" y="0"/>
                  </a:moveTo>
                  <a:lnTo>
                    <a:pt x="0" y="27"/>
                  </a:lnTo>
                  <a:lnTo>
                    <a:pt x="500" y="356"/>
                  </a:lnTo>
                  <a:lnTo>
                    <a:pt x="519" y="331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1" name="Freeform 375"/>
            <p:cNvSpPr>
              <a:spLocks/>
            </p:cNvSpPr>
            <p:nvPr/>
          </p:nvSpPr>
          <p:spPr bwMode="auto">
            <a:xfrm>
              <a:off x="4378" y="1403"/>
              <a:ext cx="50" cy="633"/>
            </a:xfrm>
            <a:custGeom>
              <a:avLst/>
              <a:gdLst>
                <a:gd name="T0" fmla="*/ 35 w 50"/>
                <a:gd name="T1" fmla="*/ 0 h 633"/>
                <a:gd name="T2" fmla="*/ 0 w 50"/>
                <a:gd name="T3" fmla="*/ 1 h 633"/>
                <a:gd name="T4" fmla="*/ 16 w 50"/>
                <a:gd name="T5" fmla="*/ 633 h 633"/>
                <a:gd name="T6" fmla="*/ 50 w 50"/>
                <a:gd name="T7" fmla="*/ 632 h 633"/>
                <a:gd name="T8" fmla="*/ 35 w 50"/>
                <a:gd name="T9" fmla="*/ 0 h 6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33"/>
                <a:gd name="T17" fmla="*/ 50 w 50"/>
                <a:gd name="T18" fmla="*/ 633 h 6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33">
                  <a:moveTo>
                    <a:pt x="35" y="0"/>
                  </a:moveTo>
                  <a:lnTo>
                    <a:pt x="0" y="1"/>
                  </a:lnTo>
                  <a:lnTo>
                    <a:pt x="16" y="633"/>
                  </a:lnTo>
                  <a:lnTo>
                    <a:pt x="50" y="632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2" name="Freeform 376"/>
            <p:cNvSpPr>
              <a:spLocks/>
            </p:cNvSpPr>
            <p:nvPr/>
          </p:nvSpPr>
          <p:spPr bwMode="auto">
            <a:xfrm>
              <a:off x="4387" y="1693"/>
              <a:ext cx="40" cy="343"/>
            </a:xfrm>
            <a:custGeom>
              <a:avLst/>
              <a:gdLst>
                <a:gd name="T0" fmla="*/ 8 w 40"/>
                <a:gd name="T1" fmla="*/ 343 h 343"/>
                <a:gd name="T2" fmla="*/ 40 w 40"/>
                <a:gd name="T3" fmla="*/ 342 h 343"/>
                <a:gd name="T4" fmla="*/ 32 w 40"/>
                <a:gd name="T5" fmla="*/ 0 h 343"/>
                <a:gd name="T6" fmla="*/ 0 w 40"/>
                <a:gd name="T7" fmla="*/ 1 h 343"/>
                <a:gd name="T8" fmla="*/ 8 w 40"/>
                <a:gd name="T9" fmla="*/ 343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43"/>
                <a:gd name="T17" fmla="*/ 40 w 40"/>
                <a:gd name="T18" fmla="*/ 343 h 3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43">
                  <a:moveTo>
                    <a:pt x="8" y="343"/>
                  </a:moveTo>
                  <a:lnTo>
                    <a:pt x="40" y="342"/>
                  </a:lnTo>
                  <a:lnTo>
                    <a:pt x="32" y="0"/>
                  </a:lnTo>
                  <a:lnTo>
                    <a:pt x="0" y="1"/>
                  </a:lnTo>
                  <a:lnTo>
                    <a:pt x="8" y="343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3" name="Freeform 378"/>
            <p:cNvSpPr>
              <a:spLocks noEditPoints="1"/>
            </p:cNvSpPr>
            <p:nvPr/>
          </p:nvSpPr>
          <p:spPr bwMode="auto">
            <a:xfrm>
              <a:off x="4367" y="1644"/>
              <a:ext cx="74" cy="110"/>
            </a:xfrm>
            <a:custGeom>
              <a:avLst/>
              <a:gdLst>
                <a:gd name="T0" fmla="*/ 50 w 74"/>
                <a:gd name="T1" fmla="*/ 55 h 110"/>
                <a:gd name="T2" fmla="*/ 20 w 74"/>
                <a:gd name="T3" fmla="*/ 46 h 110"/>
                <a:gd name="T4" fmla="*/ 6 w 74"/>
                <a:gd name="T5" fmla="*/ 90 h 110"/>
                <a:gd name="T6" fmla="*/ 38 w 74"/>
                <a:gd name="T7" fmla="*/ 99 h 110"/>
                <a:gd name="T8" fmla="*/ 50 w 74"/>
                <a:gd name="T9" fmla="*/ 55 h 110"/>
                <a:gd name="T10" fmla="*/ 22 w 74"/>
                <a:gd name="T11" fmla="*/ 79 h 110"/>
                <a:gd name="T12" fmla="*/ 22 w 74"/>
                <a:gd name="T13" fmla="*/ 110 h 110"/>
                <a:gd name="T14" fmla="*/ 52 w 74"/>
                <a:gd name="T15" fmla="*/ 109 h 110"/>
                <a:gd name="T16" fmla="*/ 50 w 74"/>
                <a:gd name="T17" fmla="*/ 77 h 110"/>
                <a:gd name="T18" fmla="*/ 22 w 74"/>
                <a:gd name="T19" fmla="*/ 79 h 110"/>
                <a:gd name="T20" fmla="*/ 36 w 74"/>
                <a:gd name="T21" fmla="*/ 99 h 110"/>
                <a:gd name="T22" fmla="*/ 66 w 74"/>
                <a:gd name="T23" fmla="*/ 88 h 110"/>
                <a:gd name="T24" fmla="*/ 50 w 74"/>
                <a:gd name="T25" fmla="*/ 44 h 110"/>
                <a:gd name="T26" fmla="*/ 20 w 74"/>
                <a:gd name="T27" fmla="*/ 55 h 110"/>
                <a:gd name="T28" fmla="*/ 36 w 74"/>
                <a:gd name="T29" fmla="*/ 99 h 110"/>
                <a:gd name="T30" fmla="*/ 35 w 74"/>
                <a:gd name="T31" fmla="*/ 0 h 110"/>
                <a:gd name="T32" fmla="*/ 20 w 74"/>
                <a:gd name="T33" fmla="*/ 46 h 110"/>
                <a:gd name="T34" fmla="*/ 36 w 74"/>
                <a:gd name="T35" fmla="*/ 50 h 110"/>
                <a:gd name="T36" fmla="*/ 50 w 74"/>
                <a:gd name="T37" fmla="*/ 44 h 110"/>
                <a:gd name="T38" fmla="*/ 35 w 74"/>
                <a:gd name="T39" fmla="*/ 0 h 110"/>
                <a:gd name="T40" fmla="*/ 0 w 74"/>
                <a:gd name="T41" fmla="*/ 110 h 110"/>
                <a:gd name="T42" fmla="*/ 22 w 74"/>
                <a:gd name="T43" fmla="*/ 110 h 110"/>
                <a:gd name="T44" fmla="*/ 22 w 74"/>
                <a:gd name="T45" fmla="*/ 95 h 110"/>
                <a:gd name="T46" fmla="*/ 6 w 74"/>
                <a:gd name="T47" fmla="*/ 90 h 110"/>
                <a:gd name="T48" fmla="*/ 0 w 74"/>
                <a:gd name="T49" fmla="*/ 110 h 110"/>
                <a:gd name="T50" fmla="*/ 74 w 74"/>
                <a:gd name="T51" fmla="*/ 109 h 110"/>
                <a:gd name="T52" fmla="*/ 66 w 74"/>
                <a:gd name="T53" fmla="*/ 88 h 110"/>
                <a:gd name="T54" fmla="*/ 52 w 74"/>
                <a:gd name="T55" fmla="*/ 93 h 110"/>
                <a:gd name="T56" fmla="*/ 52 w 74"/>
                <a:gd name="T57" fmla="*/ 109 h 110"/>
                <a:gd name="T58" fmla="*/ 74 w 74"/>
                <a:gd name="T59" fmla="*/ 109 h 110"/>
                <a:gd name="T60" fmla="*/ 35 w 74"/>
                <a:gd name="T61" fmla="*/ 0 h 110"/>
                <a:gd name="T62" fmla="*/ 20 w 74"/>
                <a:gd name="T63" fmla="*/ 46 h 110"/>
                <a:gd name="T64" fmla="*/ 36 w 74"/>
                <a:gd name="T65" fmla="*/ 50 h 110"/>
                <a:gd name="T66" fmla="*/ 50 w 74"/>
                <a:gd name="T67" fmla="*/ 44 h 110"/>
                <a:gd name="T68" fmla="*/ 35 w 74"/>
                <a:gd name="T69" fmla="*/ 0 h 11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110"/>
                <a:gd name="T107" fmla="*/ 74 w 74"/>
                <a:gd name="T108" fmla="*/ 110 h 11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110">
                  <a:moveTo>
                    <a:pt x="50" y="55"/>
                  </a:moveTo>
                  <a:lnTo>
                    <a:pt x="20" y="46"/>
                  </a:lnTo>
                  <a:lnTo>
                    <a:pt x="6" y="90"/>
                  </a:lnTo>
                  <a:lnTo>
                    <a:pt x="38" y="99"/>
                  </a:lnTo>
                  <a:lnTo>
                    <a:pt x="50" y="55"/>
                  </a:lnTo>
                  <a:close/>
                  <a:moveTo>
                    <a:pt x="22" y="79"/>
                  </a:moveTo>
                  <a:lnTo>
                    <a:pt x="22" y="110"/>
                  </a:lnTo>
                  <a:lnTo>
                    <a:pt x="52" y="109"/>
                  </a:lnTo>
                  <a:lnTo>
                    <a:pt x="50" y="77"/>
                  </a:lnTo>
                  <a:lnTo>
                    <a:pt x="22" y="79"/>
                  </a:lnTo>
                  <a:close/>
                  <a:moveTo>
                    <a:pt x="36" y="99"/>
                  </a:moveTo>
                  <a:lnTo>
                    <a:pt x="66" y="88"/>
                  </a:lnTo>
                  <a:lnTo>
                    <a:pt x="50" y="44"/>
                  </a:lnTo>
                  <a:lnTo>
                    <a:pt x="20" y="55"/>
                  </a:lnTo>
                  <a:lnTo>
                    <a:pt x="36" y="99"/>
                  </a:lnTo>
                  <a:close/>
                  <a:moveTo>
                    <a:pt x="35" y="0"/>
                  </a:moveTo>
                  <a:lnTo>
                    <a:pt x="20" y="46"/>
                  </a:lnTo>
                  <a:lnTo>
                    <a:pt x="36" y="50"/>
                  </a:lnTo>
                  <a:lnTo>
                    <a:pt x="50" y="44"/>
                  </a:lnTo>
                  <a:lnTo>
                    <a:pt x="35" y="0"/>
                  </a:lnTo>
                  <a:close/>
                  <a:moveTo>
                    <a:pt x="0" y="110"/>
                  </a:moveTo>
                  <a:lnTo>
                    <a:pt x="22" y="110"/>
                  </a:lnTo>
                  <a:lnTo>
                    <a:pt x="22" y="95"/>
                  </a:lnTo>
                  <a:lnTo>
                    <a:pt x="6" y="90"/>
                  </a:lnTo>
                  <a:lnTo>
                    <a:pt x="0" y="110"/>
                  </a:lnTo>
                  <a:close/>
                  <a:moveTo>
                    <a:pt x="74" y="109"/>
                  </a:moveTo>
                  <a:lnTo>
                    <a:pt x="66" y="88"/>
                  </a:lnTo>
                  <a:lnTo>
                    <a:pt x="52" y="93"/>
                  </a:lnTo>
                  <a:lnTo>
                    <a:pt x="52" y="109"/>
                  </a:lnTo>
                  <a:lnTo>
                    <a:pt x="74" y="109"/>
                  </a:lnTo>
                  <a:close/>
                  <a:moveTo>
                    <a:pt x="35" y="0"/>
                  </a:moveTo>
                  <a:lnTo>
                    <a:pt x="20" y="46"/>
                  </a:lnTo>
                  <a:lnTo>
                    <a:pt x="36" y="50"/>
                  </a:lnTo>
                  <a:lnTo>
                    <a:pt x="50" y="4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4" name="Freeform 384"/>
            <p:cNvSpPr>
              <a:spLocks noEditPoints="1"/>
            </p:cNvSpPr>
            <p:nvPr/>
          </p:nvSpPr>
          <p:spPr bwMode="auto">
            <a:xfrm>
              <a:off x="4562" y="2155"/>
              <a:ext cx="112" cy="91"/>
            </a:xfrm>
            <a:custGeom>
              <a:avLst/>
              <a:gdLst>
                <a:gd name="T0" fmla="*/ 54 w 112"/>
                <a:gd name="T1" fmla="*/ 17 h 91"/>
                <a:gd name="T2" fmla="*/ 30 w 112"/>
                <a:gd name="T3" fmla="*/ 37 h 91"/>
                <a:gd name="T4" fmla="*/ 59 w 112"/>
                <a:gd name="T5" fmla="*/ 74 h 91"/>
                <a:gd name="T6" fmla="*/ 84 w 112"/>
                <a:gd name="T7" fmla="*/ 55 h 91"/>
                <a:gd name="T8" fmla="*/ 54 w 112"/>
                <a:gd name="T9" fmla="*/ 17 h 91"/>
                <a:gd name="T10" fmla="*/ 57 w 112"/>
                <a:gd name="T11" fmla="*/ 55 h 91"/>
                <a:gd name="T12" fmla="*/ 84 w 112"/>
                <a:gd name="T13" fmla="*/ 72 h 91"/>
                <a:gd name="T14" fmla="*/ 100 w 112"/>
                <a:gd name="T15" fmla="*/ 49 h 91"/>
                <a:gd name="T16" fmla="*/ 74 w 112"/>
                <a:gd name="T17" fmla="*/ 31 h 91"/>
                <a:gd name="T18" fmla="*/ 57 w 112"/>
                <a:gd name="T19" fmla="*/ 55 h 91"/>
                <a:gd name="T20" fmla="*/ 82 w 112"/>
                <a:gd name="T21" fmla="*/ 55 h 91"/>
                <a:gd name="T22" fmla="*/ 92 w 112"/>
                <a:gd name="T23" fmla="*/ 23 h 91"/>
                <a:gd name="T24" fmla="*/ 46 w 112"/>
                <a:gd name="T25" fmla="*/ 12 h 91"/>
                <a:gd name="T26" fmla="*/ 38 w 112"/>
                <a:gd name="T27" fmla="*/ 42 h 91"/>
                <a:gd name="T28" fmla="*/ 82 w 112"/>
                <a:gd name="T29" fmla="*/ 55 h 91"/>
                <a:gd name="T30" fmla="*/ 0 w 112"/>
                <a:gd name="T31" fmla="*/ 0 h 91"/>
                <a:gd name="T32" fmla="*/ 30 w 112"/>
                <a:gd name="T33" fmla="*/ 37 h 91"/>
                <a:gd name="T34" fmla="*/ 41 w 112"/>
                <a:gd name="T35" fmla="*/ 28 h 91"/>
                <a:gd name="T36" fmla="*/ 46 w 112"/>
                <a:gd name="T37" fmla="*/ 12 h 91"/>
                <a:gd name="T38" fmla="*/ 0 w 112"/>
                <a:gd name="T39" fmla="*/ 0 h 91"/>
                <a:gd name="T40" fmla="*/ 71 w 112"/>
                <a:gd name="T41" fmla="*/ 91 h 91"/>
                <a:gd name="T42" fmla="*/ 84 w 112"/>
                <a:gd name="T43" fmla="*/ 72 h 91"/>
                <a:gd name="T44" fmla="*/ 71 w 112"/>
                <a:gd name="T45" fmla="*/ 64 h 91"/>
                <a:gd name="T46" fmla="*/ 59 w 112"/>
                <a:gd name="T47" fmla="*/ 74 h 91"/>
                <a:gd name="T48" fmla="*/ 71 w 112"/>
                <a:gd name="T49" fmla="*/ 91 h 91"/>
                <a:gd name="T50" fmla="*/ 112 w 112"/>
                <a:gd name="T51" fmla="*/ 30 h 91"/>
                <a:gd name="T52" fmla="*/ 92 w 112"/>
                <a:gd name="T53" fmla="*/ 23 h 91"/>
                <a:gd name="T54" fmla="*/ 87 w 112"/>
                <a:gd name="T55" fmla="*/ 39 h 91"/>
                <a:gd name="T56" fmla="*/ 100 w 112"/>
                <a:gd name="T57" fmla="*/ 49 h 91"/>
                <a:gd name="T58" fmla="*/ 112 w 112"/>
                <a:gd name="T59" fmla="*/ 30 h 91"/>
                <a:gd name="T60" fmla="*/ 0 w 112"/>
                <a:gd name="T61" fmla="*/ 0 h 91"/>
                <a:gd name="T62" fmla="*/ 30 w 112"/>
                <a:gd name="T63" fmla="*/ 37 h 91"/>
                <a:gd name="T64" fmla="*/ 41 w 112"/>
                <a:gd name="T65" fmla="*/ 28 h 91"/>
                <a:gd name="T66" fmla="*/ 46 w 112"/>
                <a:gd name="T67" fmla="*/ 12 h 91"/>
                <a:gd name="T68" fmla="*/ 0 w 112"/>
                <a:gd name="T69" fmla="*/ 0 h 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2"/>
                <a:gd name="T106" fmla="*/ 0 h 91"/>
                <a:gd name="T107" fmla="*/ 112 w 112"/>
                <a:gd name="T108" fmla="*/ 91 h 9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2" h="91">
                  <a:moveTo>
                    <a:pt x="54" y="17"/>
                  </a:moveTo>
                  <a:lnTo>
                    <a:pt x="30" y="37"/>
                  </a:lnTo>
                  <a:lnTo>
                    <a:pt x="59" y="74"/>
                  </a:lnTo>
                  <a:lnTo>
                    <a:pt x="84" y="55"/>
                  </a:lnTo>
                  <a:lnTo>
                    <a:pt x="54" y="17"/>
                  </a:lnTo>
                  <a:close/>
                  <a:moveTo>
                    <a:pt x="57" y="55"/>
                  </a:moveTo>
                  <a:lnTo>
                    <a:pt x="84" y="72"/>
                  </a:lnTo>
                  <a:lnTo>
                    <a:pt x="100" y="49"/>
                  </a:lnTo>
                  <a:lnTo>
                    <a:pt x="74" y="31"/>
                  </a:lnTo>
                  <a:lnTo>
                    <a:pt x="57" y="55"/>
                  </a:lnTo>
                  <a:close/>
                  <a:moveTo>
                    <a:pt x="82" y="55"/>
                  </a:moveTo>
                  <a:lnTo>
                    <a:pt x="92" y="23"/>
                  </a:lnTo>
                  <a:lnTo>
                    <a:pt x="46" y="12"/>
                  </a:lnTo>
                  <a:lnTo>
                    <a:pt x="38" y="42"/>
                  </a:lnTo>
                  <a:lnTo>
                    <a:pt x="82" y="55"/>
                  </a:lnTo>
                  <a:close/>
                  <a:moveTo>
                    <a:pt x="0" y="0"/>
                  </a:moveTo>
                  <a:lnTo>
                    <a:pt x="30" y="37"/>
                  </a:lnTo>
                  <a:lnTo>
                    <a:pt x="41" y="28"/>
                  </a:lnTo>
                  <a:lnTo>
                    <a:pt x="46" y="12"/>
                  </a:lnTo>
                  <a:lnTo>
                    <a:pt x="0" y="0"/>
                  </a:lnTo>
                  <a:close/>
                  <a:moveTo>
                    <a:pt x="71" y="91"/>
                  </a:moveTo>
                  <a:lnTo>
                    <a:pt x="84" y="72"/>
                  </a:lnTo>
                  <a:lnTo>
                    <a:pt x="71" y="64"/>
                  </a:lnTo>
                  <a:lnTo>
                    <a:pt x="59" y="74"/>
                  </a:lnTo>
                  <a:lnTo>
                    <a:pt x="71" y="91"/>
                  </a:lnTo>
                  <a:close/>
                  <a:moveTo>
                    <a:pt x="112" y="30"/>
                  </a:moveTo>
                  <a:lnTo>
                    <a:pt x="92" y="23"/>
                  </a:lnTo>
                  <a:lnTo>
                    <a:pt x="87" y="39"/>
                  </a:lnTo>
                  <a:lnTo>
                    <a:pt x="100" y="49"/>
                  </a:lnTo>
                  <a:lnTo>
                    <a:pt x="112" y="30"/>
                  </a:lnTo>
                  <a:close/>
                  <a:moveTo>
                    <a:pt x="0" y="0"/>
                  </a:moveTo>
                  <a:lnTo>
                    <a:pt x="30" y="37"/>
                  </a:lnTo>
                  <a:lnTo>
                    <a:pt x="41" y="28"/>
                  </a:lnTo>
                  <a:lnTo>
                    <a:pt x="46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5" name="Freeform 392"/>
            <p:cNvSpPr>
              <a:spLocks noEditPoints="1"/>
            </p:cNvSpPr>
            <p:nvPr/>
          </p:nvSpPr>
          <p:spPr bwMode="auto">
            <a:xfrm>
              <a:off x="5035" y="2546"/>
              <a:ext cx="99" cy="107"/>
            </a:xfrm>
            <a:custGeom>
              <a:avLst/>
              <a:gdLst>
                <a:gd name="T0" fmla="*/ 47 w 99"/>
                <a:gd name="T1" fmla="*/ 33 h 107"/>
                <a:gd name="T2" fmla="*/ 18 w 99"/>
                <a:gd name="T3" fmla="*/ 44 h 107"/>
                <a:gd name="T4" fmla="*/ 35 w 99"/>
                <a:gd name="T5" fmla="*/ 86 h 107"/>
                <a:gd name="T6" fmla="*/ 63 w 99"/>
                <a:gd name="T7" fmla="*/ 75 h 107"/>
                <a:gd name="T8" fmla="*/ 47 w 99"/>
                <a:gd name="T9" fmla="*/ 33 h 107"/>
                <a:gd name="T10" fmla="*/ 40 w 99"/>
                <a:gd name="T11" fmla="*/ 69 h 107"/>
                <a:gd name="T12" fmla="*/ 60 w 99"/>
                <a:gd name="T13" fmla="*/ 93 h 107"/>
                <a:gd name="T14" fmla="*/ 82 w 99"/>
                <a:gd name="T15" fmla="*/ 74 h 107"/>
                <a:gd name="T16" fmla="*/ 62 w 99"/>
                <a:gd name="T17" fmla="*/ 50 h 107"/>
                <a:gd name="T18" fmla="*/ 40 w 99"/>
                <a:gd name="T19" fmla="*/ 69 h 107"/>
                <a:gd name="T20" fmla="*/ 63 w 99"/>
                <a:gd name="T21" fmla="*/ 75 h 107"/>
                <a:gd name="T22" fmla="*/ 81 w 99"/>
                <a:gd name="T23" fmla="*/ 48 h 107"/>
                <a:gd name="T24" fmla="*/ 40 w 99"/>
                <a:gd name="T25" fmla="*/ 25 h 107"/>
                <a:gd name="T26" fmla="*/ 24 w 99"/>
                <a:gd name="T27" fmla="*/ 52 h 107"/>
                <a:gd name="T28" fmla="*/ 63 w 99"/>
                <a:gd name="T29" fmla="*/ 75 h 107"/>
                <a:gd name="T30" fmla="*/ 0 w 99"/>
                <a:gd name="T31" fmla="*/ 0 h 107"/>
                <a:gd name="T32" fmla="*/ 18 w 99"/>
                <a:gd name="T33" fmla="*/ 44 h 107"/>
                <a:gd name="T34" fmla="*/ 32 w 99"/>
                <a:gd name="T35" fmla="*/ 37 h 107"/>
                <a:gd name="T36" fmla="*/ 40 w 99"/>
                <a:gd name="T37" fmla="*/ 25 h 107"/>
                <a:gd name="T38" fmla="*/ 0 w 99"/>
                <a:gd name="T39" fmla="*/ 0 h 107"/>
                <a:gd name="T40" fmla="*/ 43 w 99"/>
                <a:gd name="T41" fmla="*/ 107 h 107"/>
                <a:gd name="T42" fmla="*/ 60 w 99"/>
                <a:gd name="T43" fmla="*/ 93 h 107"/>
                <a:gd name="T44" fmla="*/ 49 w 99"/>
                <a:gd name="T45" fmla="*/ 82 h 107"/>
                <a:gd name="T46" fmla="*/ 35 w 99"/>
                <a:gd name="T47" fmla="*/ 86 h 107"/>
                <a:gd name="T48" fmla="*/ 43 w 99"/>
                <a:gd name="T49" fmla="*/ 107 h 107"/>
                <a:gd name="T50" fmla="*/ 99 w 99"/>
                <a:gd name="T51" fmla="*/ 59 h 107"/>
                <a:gd name="T52" fmla="*/ 81 w 99"/>
                <a:gd name="T53" fmla="*/ 48 h 107"/>
                <a:gd name="T54" fmla="*/ 71 w 99"/>
                <a:gd name="T55" fmla="*/ 63 h 107"/>
                <a:gd name="T56" fmla="*/ 82 w 99"/>
                <a:gd name="T57" fmla="*/ 74 h 107"/>
                <a:gd name="T58" fmla="*/ 99 w 99"/>
                <a:gd name="T59" fmla="*/ 59 h 107"/>
                <a:gd name="T60" fmla="*/ 0 w 99"/>
                <a:gd name="T61" fmla="*/ 0 h 107"/>
                <a:gd name="T62" fmla="*/ 18 w 99"/>
                <a:gd name="T63" fmla="*/ 44 h 107"/>
                <a:gd name="T64" fmla="*/ 32 w 99"/>
                <a:gd name="T65" fmla="*/ 37 h 107"/>
                <a:gd name="T66" fmla="*/ 40 w 99"/>
                <a:gd name="T67" fmla="*/ 25 h 107"/>
                <a:gd name="T68" fmla="*/ 0 w 99"/>
                <a:gd name="T69" fmla="*/ 0 h 1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9"/>
                <a:gd name="T106" fmla="*/ 0 h 107"/>
                <a:gd name="T107" fmla="*/ 99 w 99"/>
                <a:gd name="T108" fmla="*/ 107 h 1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9" h="107">
                  <a:moveTo>
                    <a:pt x="47" y="33"/>
                  </a:moveTo>
                  <a:lnTo>
                    <a:pt x="18" y="44"/>
                  </a:lnTo>
                  <a:lnTo>
                    <a:pt x="35" y="86"/>
                  </a:lnTo>
                  <a:lnTo>
                    <a:pt x="63" y="75"/>
                  </a:lnTo>
                  <a:lnTo>
                    <a:pt x="47" y="33"/>
                  </a:lnTo>
                  <a:close/>
                  <a:moveTo>
                    <a:pt x="40" y="69"/>
                  </a:moveTo>
                  <a:lnTo>
                    <a:pt x="60" y="93"/>
                  </a:lnTo>
                  <a:lnTo>
                    <a:pt x="82" y="74"/>
                  </a:lnTo>
                  <a:lnTo>
                    <a:pt x="62" y="50"/>
                  </a:lnTo>
                  <a:lnTo>
                    <a:pt x="40" y="69"/>
                  </a:lnTo>
                  <a:close/>
                  <a:moveTo>
                    <a:pt x="63" y="75"/>
                  </a:moveTo>
                  <a:lnTo>
                    <a:pt x="81" y="48"/>
                  </a:lnTo>
                  <a:lnTo>
                    <a:pt x="40" y="25"/>
                  </a:lnTo>
                  <a:lnTo>
                    <a:pt x="24" y="52"/>
                  </a:lnTo>
                  <a:lnTo>
                    <a:pt x="63" y="75"/>
                  </a:lnTo>
                  <a:close/>
                  <a:moveTo>
                    <a:pt x="0" y="0"/>
                  </a:moveTo>
                  <a:lnTo>
                    <a:pt x="18" y="44"/>
                  </a:lnTo>
                  <a:lnTo>
                    <a:pt x="32" y="37"/>
                  </a:lnTo>
                  <a:lnTo>
                    <a:pt x="40" y="25"/>
                  </a:lnTo>
                  <a:lnTo>
                    <a:pt x="0" y="0"/>
                  </a:lnTo>
                  <a:close/>
                  <a:moveTo>
                    <a:pt x="43" y="107"/>
                  </a:moveTo>
                  <a:lnTo>
                    <a:pt x="60" y="93"/>
                  </a:lnTo>
                  <a:lnTo>
                    <a:pt x="49" y="82"/>
                  </a:lnTo>
                  <a:lnTo>
                    <a:pt x="35" y="86"/>
                  </a:lnTo>
                  <a:lnTo>
                    <a:pt x="43" y="107"/>
                  </a:lnTo>
                  <a:close/>
                  <a:moveTo>
                    <a:pt x="99" y="59"/>
                  </a:moveTo>
                  <a:lnTo>
                    <a:pt x="81" y="48"/>
                  </a:lnTo>
                  <a:lnTo>
                    <a:pt x="71" y="63"/>
                  </a:lnTo>
                  <a:lnTo>
                    <a:pt x="82" y="74"/>
                  </a:lnTo>
                  <a:lnTo>
                    <a:pt x="99" y="59"/>
                  </a:lnTo>
                  <a:close/>
                  <a:moveTo>
                    <a:pt x="0" y="0"/>
                  </a:moveTo>
                  <a:lnTo>
                    <a:pt x="18" y="44"/>
                  </a:lnTo>
                  <a:lnTo>
                    <a:pt x="32" y="37"/>
                  </a:lnTo>
                  <a:lnTo>
                    <a:pt x="40" y="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6" name="Freeform 404"/>
            <p:cNvSpPr>
              <a:spLocks/>
            </p:cNvSpPr>
            <p:nvPr/>
          </p:nvSpPr>
          <p:spPr bwMode="auto">
            <a:xfrm>
              <a:off x="3311" y="1363"/>
              <a:ext cx="1043" cy="568"/>
            </a:xfrm>
            <a:custGeom>
              <a:avLst/>
              <a:gdLst>
                <a:gd name="T0" fmla="*/ 0 w 1043"/>
                <a:gd name="T1" fmla="*/ 538 h 568"/>
                <a:gd name="T2" fmla="*/ 14 w 1043"/>
                <a:gd name="T3" fmla="*/ 568 h 568"/>
                <a:gd name="T4" fmla="*/ 1043 w 1043"/>
                <a:gd name="T5" fmla="*/ 32 h 568"/>
                <a:gd name="T6" fmla="*/ 1029 w 1043"/>
                <a:gd name="T7" fmla="*/ 0 h 568"/>
                <a:gd name="T8" fmla="*/ 0 w 1043"/>
                <a:gd name="T9" fmla="*/ 538 h 5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3"/>
                <a:gd name="T16" fmla="*/ 0 h 568"/>
                <a:gd name="T17" fmla="*/ 1043 w 1043"/>
                <a:gd name="T18" fmla="*/ 568 h 5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3" h="568">
                  <a:moveTo>
                    <a:pt x="0" y="538"/>
                  </a:moveTo>
                  <a:lnTo>
                    <a:pt x="14" y="568"/>
                  </a:lnTo>
                  <a:lnTo>
                    <a:pt x="1043" y="32"/>
                  </a:lnTo>
                  <a:lnTo>
                    <a:pt x="1029" y="0"/>
                  </a:lnTo>
                  <a:lnTo>
                    <a:pt x="0" y="538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7" name="Freeform 405"/>
            <p:cNvSpPr>
              <a:spLocks/>
            </p:cNvSpPr>
            <p:nvPr/>
          </p:nvSpPr>
          <p:spPr bwMode="auto">
            <a:xfrm>
              <a:off x="3796" y="1365"/>
              <a:ext cx="558" cy="312"/>
            </a:xfrm>
            <a:custGeom>
              <a:avLst/>
              <a:gdLst>
                <a:gd name="T0" fmla="*/ 558 w 558"/>
                <a:gd name="T1" fmla="*/ 28 h 312"/>
                <a:gd name="T2" fmla="*/ 544 w 558"/>
                <a:gd name="T3" fmla="*/ 0 h 312"/>
                <a:gd name="T4" fmla="*/ 0 w 558"/>
                <a:gd name="T5" fmla="*/ 284 h 312"/>
                <a:gd name="T6" fmla="*/ 14 w 558"/>
                <a:gd name="T7" fmla="*/ 312 h 312"/>
                <a:gd name="T8" fmla="*/ 558 w 558"/>
                <a:gd name="T9" fmla="*/ 28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8"/>
                <a:gd name="T16" fmla="*/ 0 h 312"/>
                <a:gd name="T17" fmla="*/ 558 w 558"/>
                <a:gd name="T18" fmla="*/ 312 h 3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8" h="312">
                  <a:moveTo>
                    <a:pt x="558" y="28"/>
                  </a:moveTo>
                  <a:lnTo>
                    <a:pt x="544" y="0"/>
                  </a:lnTo>
                  <a:lnTo>
                    <a:pt x="0" y="284"/>
                  </a:lnTo>
                  <a:lnTo>
                    <a:pt x="14" y="312"/>
                  </a:lnTo>
                  <a:lnTo>
                    <a:pt x="558" y="28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8" name="Freeform 407"/>
            <p:cNvSpPr>
              <a:spLocks noEditPoints="1"/>
            </p:cNvSpPr>
            <p:nvPr/>
          </p:nvSpPr>
          <p:spPr bwMode="auto">
            <a:xfrm>
              <a:off x="3758" y="1603"/>
              <a:ext cx="116" cy="82"/>
            </a:xfrm>
            <a:custGeom>
              <a:avLst/>
              <a:gdLst>
                <a:gd name="T0" fmla="*/ 43 w 116"/>
                <a:gd name="T1" fmla="*/ 44 h 82"/>
                <a:gd name="T2" fmla="*/ 48 w 116"/>
                <a:gd name="T3" fmla="*/ 76 h 82"/>
                <a:gd name="T4" fmla="*/ 93 w 116"/>
                <a:gd name="T5" fmla="*/ 68 h 82"/>
                <a:gd name="T6" fmla="*/ 89 w 116"/>
                <a:gd name="T7" fmla="*/ 36 h 82"/>
                <a:gd name="T8" fmla="*/ 43 w 116"/>
                <a:gd name="T9" fmla="*/ 44 h 82"/>
                <a:gd name="T10" fmla="*/ 78 w 116"/>
                <a:gd name="T11" fmla="*/ 60 h 82"/>
                <a:gd name="T12" fmla="*/ 104 w 116"/>
                <a:gd name="T13" fmla="*/ 46 h 82"/>
                <a:gd name="T14" fmla="*/ 92 w 116"/>
                <a:gd name="T15" fmla="*/ 19 h 82"/>
                <a:gd name="T16" fmla="*/ 63 w 116"/>
                <a:gd name="T17" fmla="*/ 33 h 82"/>
                <a:gd name="T18" fmla="*/ 78 w 116"/>
                <a:gd name="T19" fmla="*/ 60 h 82"/>
                <a:gd name="T20" fmla="*/ 89 w 116"/>
                <a:gd name="T21" fmla="*/ 38 h 82"/>
                <a:gd name="T22" fmla="*/ 67 w 116"/>
                <a:gd name="T23" fmla="*/ 16 h 82"/>
                <a:gd name="T24" fmla="*/ 34 w 116"/>
                <a:gd name="T25" fmla="*/ 49 h 82"/>
                <a:gd name="T26" fmla="*/ 56 w 116"/>
                <a:gd name="T27" fmla="*/ 71 h 82"/>
                <a:gd name="T28" fmla="*/ 89 w 116"/>
                <a:gd name="T29" fmla="*/ 38 h 82"/>
                <a:gd name="T30" fmla="*/ 0 w 116"/>
                <a:gd name="T31" fmla="*/ 82 h 82"/>
                <a:gd name="T32" fmla="*/ 48 w 116"/>
                <a:gd name="T33" fmla="*/ 76 h 82"/>
                <a:gd name="T34" fmla="*/ 45 w 116"/>
                <a:gd name="T35" fmla="*/ 60 h 82"/>
                <a:gd name="T36" fmla="*/ 34 w 116"/>
                <a:gd name="T37" fmla="*/ 49 h 82"/>
                <a:gd name="T38" fmla="*/ 0 w 116"/>
                <a:gd name="T39" fmla="*/ 82 h 82"/>
                <a:gd name="T40" fmla="*/ 116 w 116"/>
                <a:gd name="T41" fmla="*/ 65 h 82"/>
                <a:gd name="T42" fmla="*/ 104 w 116"/>
                <a:gd name="T43" fmla="*/ 46 h 82"/>
                <a:gd name="T44" fmla="*/ 90 w 116"/>
                <a:gd name="T45" fmla="*/ 52 h 82"/>
                <a:gd name="T46" fmla="*/ 93 w 116"/>
                <a:gd name="T47" fmla="*/ 68 h 82"/>
                <a:gd name="T48" fmla="*/ 116 w 116"/>
                <a:gd name="T49" fmla="*/ 65 h 82"/>
                <a:gd name="T50" fmla="*/ 81 w 116"/>
                <a:gd name="T51" fmla="*/ 0 h 82"/>
                <a:gd name="T52" fmla="*/ 67 w 116"/>
                <a:gd name="T53" fmla="*/ 16 h 82"/>
                <a:gd name="T54" fmla="*/ 78 w 116"/>
                <a:gd name="T55" fmla="*/ 27 h 82"/>
                <a:gd name="T56" fmla="*/ 92 w 116"/>
                <a:gd name="T57" fmla="*/ 19 h 82"/>
                <a:gd name="T58" fmla="*/ 81 w 116"/>
                <a:gd name="T59" fmla="*/ 0 h 82"/>
                <a:gd name="T60" fmla="*/ 0 w 116"/>
                <a:gd name="T61" fmla="*/ 82 h 82"/>
                <a:gd name="T62" fmla="*/ 48 w 116"/>
                <a:gd name="T63" fmla="*/ 76 h 82"/>
                <a:gd name="T64" fmla="*/ 45 w 116"/>
                <a:gd name="T65" fmla="*/ 60 h 82"/>
                <a:gd name="T66" fmla="*/ 34 w 116"/>
                <a:gd name="T67" fmla="*/ 49 h 82"/>
                <a:gd name="T68" fmla="*/ 0 w 116"/>
                <a:gd name="T69" fmla="*/ 82 h 8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6"/>
                <a:gd name="T106" fmla="*/ 0 h 82"/>
                <a:gd name="T107" fmla="*/ 116 w 116"/>
                <a:gd name="T108" fmla="*/ 82 h 8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6" h="82">
                  <a:moveTo>
                    <a:pt x="43" y="44"/>
                  </a:moveTo>
                  <a:lnTo>
                    <a:pt x="48" y="76"/>
                  </a:lnTo>
                  <a:lnTo>
                    <a:pt x="93" y="68"/>
                  </a:lnTo>
                  <a:lnTo>
                    <a:pt x="89" y="36"/>
                  </a:lnTo>
                  <a:lnTo>
                    <a:pt x="43" y="44"/>
                  </a:lnTo>
                  <a:close/>
                  <a:moveTo>
                    <a:pt x="78" y="60"/>
                  </a:moveTo>
                  <a:lnTo>
                    <a:pt x="104" y="46"/>
                  </a:lnTo>
                  <a:lnTo>
                    <a:pt x="92" y="19"/>
                  </a:lnTo>
                  <a:lnTo>
                    <a:pt x="63" y="33"/>
                  </a:lnTo>
                  <a:lnTo>
                    <a:pt x="78" y="60"/>
                  </a:lnTo>
                  <a:close/>
                  <a:moveTo>
                    <a:pt x="89" y="38"/>
                  </a:moveTo>
                  <a:lnTo>
                    <a:pt x="67" y="16"/>
                  </a:lnTo>
                  <a:lnTo>
                    <a:pt x="34" y="49"/>
                  </a:lnTo>
                  <a:lnTo>
                    <a:pt x="56" y="71"/>
                  </a:lnTo>
                  <a:lnTo>
                    <a:pt x="89" y="38"/>
                  </a:lnTo>
                  <a:close/>
                  <a:moveTo>
                    <a:pt x="0" y="82"/>
                  </a:moveTo>
                  <a:lnTo>
                    <a:pt x="48" y="76"/>
                  </a:lnTo>
                  <a:lnTo>
                    <a:pt x="45" y="60"/>
                  </a:lnTo>
                  <a:lnTo>
                    <a:pt x="34" y="49"/>
                  </a:lnTo>
                  <a:lnTo>
                    <a:pt x="0" y="82"/>
                  </a:lnTo>
                  <a:close/>
                  <a:moveTo>
                    <a:pt x="116" y="65"/>
                  </a:moveTo>
                  <a:lnTo>
                    <a:pt x="104" y="46"/>
                  </a:lnTo>
                  <a:lnTo>
                    <a:pt x="90" y="52"/>
                  </a:lnTo>
                  <a:lnTo>
                    <a:pt x="93" y="68"/>
                  </a:lnTo>
                  <a:lnTo>
                    <a:pt x="116" y="65"/>
                  </a:lnTo>
                  <a:close/>
                  <a:moveTo>
                    <a:pt x="81" y="0"/>
                  </a:moveTo>
                  <a:lnTo>
                    <a:pt x="67" y="16"/>
                  </a:lnTo>
                  <a:lnTo>
                    <a:pt x="78" y="27"/>
                  </a:lnTo>
                  <a:lnTo>
                    <a:pt x="92" y="19"/>
                  </a:lnTo>
                  <a:lnTo>
                    <a:pt x="81" y="0"/>
                  </a:lnTo>
                  <a:close/>
                  <a:moveTo>
                    <a:pt x="0" y="82"/>
                  </a:moveTo>
                  <a:lnTo>
                    <a:pt x="48" y="76"/>
                  </a:lnTo>
                  <a:lnTo>
                    <a:pt x="45" y="60"/>
                  </a:lnTo>
                  <a:lnTo>
                    <a:pt x="34" y="49"/>
                  </a:lnTo>
                  <a:lnTo>
                    <a:pt x="0" y="82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9" name="Freeform 377"/>
            <p:cNvSpPr>
              <a:spLocks/>
            </p:cNvSpPr>
            <p:nvPr/>
          </p:nvSpPr>
          <p:spPr bwMode="auto">
            <a:xfrm>
              <a:off x="4389" y="1694"/>
              <a:ext cx="30" cy="45"/>
            </a:xfrm>
            <a:custGeom>
              <a:avLst/>
              <a:gdLst>
                <a:gd name="T0" fmla="*/ 14 w 30"/>
                <a:gd name="T1" fmla="*/ 0 h 45"/>
                <a:gd name="T2" fmla="*/ 0 w 30"/>
                <a:gd name="T3" fmla="*/ 45 h 45"/>
                <a:gd name="T4" fmla="*/ 30 w 30"/>
                <a:gd name="T5" fmla="*/ 43 h 45"/>
                <a:gd name="T6" fmla="*/ 14 w 30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45"/>
                <a:gd name="T14" fmla="*/ 30 w 30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45">
                  <a:moveTo>
                    <a:pt x="14" y="0"/>
                  </a:moveTo>
                  <a:lnTo>
                    <a:pt x="0" y="45"/>
                  </a:lnTo>
                  <a:lnTo>
                    <a:pt x="30" y="43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0" name="Freeform 383"/>
            <p:cNvSpPr>
              <a:spLocks/>
            </p:cNvSpPr>
            <p:nvPr/>
          </p:nvSpPr>
          <p:spPr bwMode="auto">
            <a:xfrm>
              <a:off x="4603" y="2183"/>
              <a:ext cx="46" cy="36"/>
            </a:xfrm>
            <a:custGeom>
              <a:avLst/>
              <a:gdLst>
                <a:gd name="T0" fmla="*/ 0 w 46"/>
                <a:gd name="T1" fmla="*/ 0 h 36"/>
                <a:gd name="T2" fmla="*/ 30 w 46"/>
                <a:gd name="T3" fmla="*/ 36 h 36"/>
                <a:gd name="T4" fmla="*/ 46 w 46"/>
                <a:gd name="T5" fmla="*/ 11 h 36"/>
                <a:gd name="T6" fmla="*/ 0 w 46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36"/>
                <a:gd name="T14" fmla="*/ 46 w 46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36">
                  <a:moveTo>
                    <a:pt x="0" y="0"/>
                  </a:moveTo>
                  <a:lnTo>
                    <a:pt x="30" y="36"/>
                  </a:lnTo>
                  <a:lnTo>
                    <a:pt x="46" y="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1" name="Freeform 391"/>
            <p:cNvSpPr>
              <a:spLocks/>
            </p:cNvSpPr>
            <p:nvPr/>
          </p:nvSpPr>
          <p:spPr bwMode="auto">
            <a:xfrm>
              <a:off x="5067" y="2583"/>
              <a:ext cx="39" cy="45"/>
            </a:xfrm>
            <a:custGeom>
              <a:avLst/>
              <a:gdLst>
                <a:gd name="T0" fmla="*/ 0 w 39"/>
                <a:gd name="T1" fmla="*/ 0 h 45"/>
                <a:gd name="T2" fmla="*/ 17 w 39"/>
                <a:gd name="T3" fmla="*/ 45 h 45"/>
                <a:gd name="T4" fmla="*/ 39 w 39"/>
                <a:gd name="T5" fmla="*/ 26 h 45"/>
                <a:gd name="T6" fmla="*/ 0 w 39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45"/>
                <a:gd name="T14" fmla="*/ 39 w 39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45">
                  <a:moveTo>
                    <a:pt x="0" y="0"/>
                  </a:moveTo>
                  <a:lnTo>
                    <a:pt x="17" y="45"/>
                  </a:lnTo>
                  <a:lnTo>
                    <a:pt x="39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2" name="Freeform 406"/>
            <p:cNvSpPr>
              <a:spLocks/>
            </p:cNvSpPr>
            <p:nvPr/>
          </p:nvSpPr>
          <p:spPr bwMode="auto">
            <a:xfrm>
              <a:off x="3803" y="1630"/>
              <a:ext cx="45" cy="33"/>
            </a:xfrm>
            <a:custGeom>
              <a:avLst/>
              <a:gdLst>
                <a:gd name="T0" fmla="*/ 0 w 45"/>
                <a:gd name="T1" fmla="*/ 33 h 33"/>
                <a:gd name="T2" fmla="*/ 45 w 45"/>
                <a:gd name="T3" fmla="*/ 25 h 33"/>
                <a:gd name="T4" fmla="*/ 33 w 45"/>
                <a:gd name="T5" fmla="*/ 0 h 33"/>
                <a:gd name="T6" fmla="*/ 0 w 45"/>
                <a:gd name="T7" fmla="*/ 33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33"/>
                <a:gd name="T14" fmla="*/ 45 w 45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33">
                  <a:moveTo>
                    <a:pt x="0" y="33"/>
                  </a:moveTo>
                  <a:lnTo>
                    <a:pt x="45" y="25"/>
                  </a:lnTo>
                  <a:lnTo>
                    <a:pt x="33" y="0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504"/>
          <p:cNvGrpSpPr>
            <a:grpSpLocks/>
          </p:cNvGrpSpPr>
          <p:nvPr/>
        </p:nvGrpSpPr>
        <p:grpSpPr bwMode="auto">
          <a:xfrm>
            <a:off x="4522389" y="2232334"/>
            <a:ext cx="2665413" cy="2898775"/>
            <a:chOff x="2694" y="1389"/>
            <a:chExt cx="1679" cy="1826"/>
          </a:xfrm>
          <a:solidFill>
            <a:schemeClr val="accent3"/>
          </a:solidFill>
        </p:grpSpPr>
        <p:sp>
          <p:nvSpPr>
            <p:cNvPr id="3127" name="Freeform 430"/>
            <p:cNvSpPr>
              <a:spLocks/>
            </p:cNvSpPr>
            <p:nvPr/>
          </p:nvSpPr>
          <p:spPr bwMode="auto">
            <a:xfrm>
              <a:off x="2694" y="2465"/>
              <a:ext cx="86" cy="736"/>
            </a:xfrm>
            <a:custGeom>
              <a:avLst/>
              <a:gdLst>
                <a:gd name="T0" fmla="*/ 0 w 86"/>
                <a:gd name="T1" fmla="*/ 735 h 736"/>
                <a:gd name="T2" fmla="*/ 32 w 86"/>
                <a:gd name="T3" fmla="*/ 736 h 736"/>
                <a:gd name="T4" fmla="*/ 86 w 86"/>
                <a:gd name="T5" fmla="*/ 3 h 736"/>
                <a:gd name="T6" fmla="*/ 54 w 86"/>
                <a:gd name="T7" fmla="*/ 0 h 736"/>
                <a:gd name="T8" fmla="*/ 0 w 86"/>
                <a:gd name="T9" fmla="*/ 735 h 7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736"/>
                <a:gd name="T17" fmla="*/ 86 w 86"/>
                <a:gd name="T18" fmla="*/ 736 h 7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736">
                  <a:moveTo>
                    <a:pt x="0" y="735"/>
                  </a:moveTo>
                  <a:lnTo>
                    <a:pt x="32" y="736"/>
                  </a:lnTo>
                  <a:lnTo>
                    <a:pt x="86" y="3"/>
                  </a:lnTo>
                  <a:lnTo>
                    <a:pt x="54" y="0"/>
                  </a:lnTo>
                  <a:lnTo>
                    <a:pt x="0" y="735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8" name="Freeform 427"/>
            <p:cNvSpPr>
              <a:spLocks/>
            </p:cNvSpPr>
            <p:nvPr/>
          </p:nvSpPr>
          <p:spPr bwMode="auto">
            <a:xfrm>
              <a:off x="2707" y="3056"/>
              <a:ext cx="766" cy="159"/>
            </a:xfrm>
            <a:custGeom>
              <a:avLst/>
              <a:gdLst>
                <a:gd name="T0" fmla="*/ 0 w 766"/>
                <a:gd name="T1" fmla="*/ 130 h 159"/>
                <a:gd name="T2" fmla="*/ 6 w 766"/>
                <a:gd name="T3" fmla="*/ 159 h 159"/>
                <a:gd name="T4" fmla="*/ 766 w 766"/>
                <a:gd name="T5" fmla="*/ 32 h 159"/>
                <a:gd name="T6" fmla="*/ 760 w 766"/>
                <a:gd name="T7" fmla="*/ 0 h 159"/>
                <a:gd name="T8" fmla="*/ 0 w 766"/>
                <a:gd name="T9" fmla="*/ 13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6"/>
                <a:gd name="T16" fmla="*/ 0 h 159"/>
                <a:gd name="T17" fmla="*/ 766 w 766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6" h="159">
                  <a:moveTo>
                    <a:pt x="0" y="130"/>
                  </a:moveTo>
                  <a:lnTo>
                    <a:pt x="6" y="159"/>
                  </a:lnTo>
                  <a:lnTo>
                    <a:pt x="766" y="32"/>
                  </a:lnTo>
                  <a:lnTo>
                    <a:pt x="760" y="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9" name="Freeform 429"/>
            <p:cNvSpPr>
              <a:spLocks/>
            </p:cNvSpPr>
            <p:nvPr/>
          </p:nvSpPr>
          <p:spPr bwMode="auto">
            <a:xfrm>
              <a:off x="2753" y="1928"/>
              <a:ext cx="596" cy="550"/>
            </a:xfrm>
            <a:custGeom>
              <a:avLst/>
              <a:gdLst>
                <a:gd name="T0" fmla="*/ 0 w 596"/>
                <a:gd name="T1" fmla="*/ 528 h 550"/>
                <a:gd name="T2" fmla="*/ 22 w 596"/>
                <a:gd name="T3" fmla="*/ 550 h 550"/>
                <a:gd name="T4" fmla="*/ 596 w 596"/>
                <a:gd name="T5" fmla="*/ 23 h 550"/>
                <a:gd name="T6" fmla="*/ 574 w 596"/>
                <a:gd name="T7" fmla="*/ 0 h 550"/>
                <a:gd name="T8" fmla="*/ 0 w 596"/>
                <a:gd name="T9" fmla="*/ 528 h 5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6"/>
                <a:gd name="T16" fmla="*/ 0 h 550"/>
                <a:gd name="T17" fmla="*/ 596 w 596"/>
                <a:gd name="T18" fmla="*/ 550 h 5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6" h="550">
                  <a:moveTo>
                    <a:pt x="0" y="528"/>
                  </a:moveTo>
                  <a:lnTo>
                    <a:pt x="22" y="550"/>
                  </a:lnTo>
                  <a:lnTo>
                    <a:pt x="596" y="23"/>
                  </a:lnTo>
                  <a:lnTo>
                    <a:pt x="574" y="0"/>
                  </a:lnTo>
                  <a:lnTo>
                    <a:pt x="0" y="528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0" name="Freeform 445"/>
            <p:cNvSpPr>
              <a:spLocks/>
            </p:cNvSpPr>
            <p:nvPr/>
          </p:nvSpPr>
          <p:spPr bwMode="auto">
            <a:xfrm>
              <a:off x="3330" y="1389"/>
              <a:ext cx="1043" cy="564"/>
            </a:xfrm>
            <a:custGeom>
              <a:avLst/>
              <a:gdLst>
                <a:gd name="T0" fmla="*/ 0 w 1043"/>
                <a:gd name="T1" fmla="*/ 537 h 564"/>
                <a:gd name="T2" fmla="*/ 14 w 1043"/>
                <a:gd name="T3" fmla="*/ 564 h 564"/>
                <a:gd name="T4" fmla="*/ 1043 w 1043"/>
                <a:gd name="T5" fmla="*/ 28 h 564"/>
                <a:gd name="T6" fmla="*/ 1029 w 1043"/>
                <a:gd name="T7" fmla="*/ 0 h 564"/>
                <a:gd name="T8" fmla="*/ 0 w 1043"/>
                <a:gd name="T9" fmla="*/ 537 h 5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3"/>
                <a:gd name="T16" fmla="*/ 0 h 564"/>
                <a:gd name="T17" fmla="*/ 1043 w 1043"/>
                <a:gd name="T18" fmla="*/ 564 h 5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3" h="564">
                  <a:moveTo>
                    <a:pt x="0" y="537"/>
                  </a:moveTo>
                  <a:lnTo>
                    <a:pt x="14" y="564"/>
                  </a:lnTo>
                  <a:lnTo>
                    <a:pt x="1043" y="28"/>
                  </a:lnTo>
                  <a:lnTo>
                    <a:pt x="1029" y="0"/>
                  </a:lnTo>
                  <a:lnTo>
                    <a:pt x="0" y="537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1" name="Freeform 416"/>
            <p:cNvSpPr>
              <a:spLocks noEditPoints="1"/>
            </p:cNvSpPr>
            <p:nvPr/>
          </p:nvSpPr>
          <p:spPr bwMode="auto">
            <a:xfrm>
              <a:off x="2698" y="2755"/>
              <a:ext cx="74" cy="114"/>
            </a:xfrm>
            <a:custGeom>
              <a:avLst/>
              <a:gdLst>
                <a:gd name="T0" fmla="*/ 55 w 74"/>
                <a:gd name="T1" fmla="*/ 57 h 114"/>
                <a:gd name="T2" fmla="*/ 26 w 74"/>
                <a:gd name="T3" fmla="*/ 44 h 114"/>
                <a:gd name="T4" fmla="*/ 9 w 74"/>
                <a:gd name="T5" fmla="*/ 87 h 114"/>
                <a:gd name="T6" fmla="*/ 37 w 74"/>
                <a:gd name="T7" fmla="*/ 100 h 114"/>
                <a:gd name="T8" fmla="*/ 55 w 74"/>
                <a:gd name="T9" fmla="*/ 57 h 114"/>
                <a:gd name="T10" fmla="*/ 25 w 74"/>
                <a:gd name="T11" fmla="*/ 77 h 114"/>
                <a:gd name="T12" fmla="*/ 22 w 74"/>
                <a:gd name="T13" fmla="*/ 109 h 114"/>
                <a:gd name="T14" fmla="*/ 52 w 74"/>
                <a:gd name="T15" fmla="*/ 112 h 114"/>
                <a:gd name="T16" fmla="*/ 53 w 74"/>
                <a:gd name="T17" fmla="*/ 81 h 114"/>
                <a:gd name="T18" fmla="*/ 25 w 74"/>
                <a:gd name="T19" fmla="*/ 77 h 114"/>
                <a:gd name="T20" fmla="*/ 37 w 74"/>
                <a:gd name="T21" fmla="*/ 100 h 114"/>
                <a:gd name="T22" fmla="*/ 67 w 74"/>
                <a:gd name="T23" fmla="*/ 92 h 114"/>
                <a:gd name="T24" fmla="*/ 56 w 74"/>
                <a:gd name="T25" fmla="*/ 48 h 114"/>
                <a:gd name="T26" fmla="*/ 26 w 74"/>
                <a:gd name="T27" fmla="*/ 54 h 114"/>
                <a:gd name="T28" fmla="*/ 37 w 74"/>
                <a:gd name="T29" fmla="*/ 100 h 114"/>
                <a:gd name="T30" fmla="*/ 45 w 74"/>
                <a:gd name="T31" fmla="*/ 0 h 114"/>
                <a:gd name="T32" fmla="*/ 26 w 74"/>
                <a:gd name="T33" fmla="*/ 44 h 114"/>
                <a:gd name="T34" fmla="*/ 41 w 74"/>
                <a:gd name="T35" fmla="*/ 51 h 114"/>
                <a:gd name="T36" fmla="*/ 56 w 74"/>
                <a:gd name="T37" fmla="*/ 48 h 114"/>
                <a:gd name="T38" fmla="*/ 45 w 74"/>
                <a:gd name="T39" fmla="*/ 0 h 114"/>
                <a:gd name="T40" fmla="*/ 0 w 74"/>
                <a:gd name="T41" fmla="*/ 107 h 114"/>
                <a:gd name="T42" fmla="*/ 22 w 74"/>
                <a:gd name="T43" fmla="*/ 109 h 114"/>
                <a:gd name="T44" fmla="*/ 23 w 74"/>
                <a:gd name="T45" fmla="*/ 93 h 114"/>
                <a:gd name="T46" fmla="*/ 9 w 74"/>
                <a:gd name="T47" fmla="*/ 87 h 114"/>
                <a:gd name="T48" fmla="*/ 0 w 74"/>
                <a:gd name="T49" fmla="*/ 107 h 114"/>
                <a:gd name="T50" fmla="*/ 74 w 74"/>
                <a:gd name="T51" fmla="*/ 114 h 114"/>
                <a:gd name="T52" fmla="*/ 67 w 74"/>
                <a:gd name="T53" fmla="*/ 92 h 114"/>
                <a:gd name="T54" fmla="*/ 52 w 74"/>
                <a:gd name="T55" fmla="*/ 96 h 114"/>
                <a:gd name="T56" fmla="*/ 52 w 74"/>
                <a:gd name="T57" fmla="*/ 112 h 114"/>
                <a:gd name="T58" fmla="*/ 74 w 74"/>
                <a:gd name="T59" fmla="*/ 114 h 114"/>
                <a:gd name="T60" fmla="*/ 45 w 74"/>
                <a:gd name="T61" fmla="*/ 0 h 114"/>
                <a:gd name="T62" fmla="*/ 26 w 74"/>
                <a:gd name="T63" fmla="*/ 44 h 114"/>
                <a:gd name="T64" fmla="*/ 41 w 74"/>
                <a:gd name="T65" fmla="*/ 51 h 114"/>
                <a:gd name="T66" fmla="*/ 56 w 74"/>
                <a:gd name="T67" fmla="*/ 48 h 114"/>
                <a:gd name="T68" fmla="*/ 45 w 74"/>
                <a:gd name="T69" fmla="*/ 0 h 1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114"/>
                <a:gd name="T107" fmla="*/ 74 w 74"/>
                <a:gd name="T108" fmla="*/ 114 h 11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114">
                  <a:moveTo>
                    <a:pt x="55" y="57"/>
                  </a:moveTo>
                  <a:lnTo>
                    <a:pt x="26" y="44"/>
                  </a:lnTo>
                  <a:lnTo>
                    <a:pt x="9" y="87"/>
                  </a:lnTo>
                  <a:lnTo>
                    <a:pt x="37" y="100"/>
                  </a:lnTo>
                  <a:lnTo>
                    <a:pt x="55" y="57"/>
                  </a:lnTo>
                  <a:close/>
                  <a:moveTo>
                    <a:pt x="25" y="77"/>
                  </a:moveTo>
                  <a:lnTo>
                    <a:pt x="22" y="109"/>
                  </a:lnTo>
                  <a:lnTo>
                    <a:pt x="52" y="112"/>
                  </a:lnTo>
                  <a:lnTo>
                    <a:pt x="53" y="81"/>
                  </a:lnTo>
                  <a:lnTo>
                    <a:pt x="25" y="77"/>
                  </a:lnTo>
                  <a:close/>
                  <a:moveTo>
                    <a:pt x="37" y="100"/>
                  </a:moveTo>
                  <a:lnTo>
                    <a:pt x="67" y="92"/>
                  </a:lnTo>
                  <a:lnTo>
                    <a:pt x="56" y="48"/>
                  </a:lnTo>
                  <a:lnTo>
                    <a:pt x="26" y="54"/>
                  </a:lnTo>
                  <a:lnTo>
                    <a:pt x="37" y="100"/>
                  </a:lnTo>
                  <a:close/>
                  <a:moveTo>
                    <a:pt x="45" y="0"/>
                  </a:moveTo>
                  <a:lnTo>
                    <a:pt x="26" y="44"/>
                  </a:lnTo>
                  <a:lnTo>
                    <a:pt x="41" y="51"/>
                  </a:lnTo>
                  <a:lnTo>
                    <a:pt x="56" y="48"/>
                  </a:lnTo>
                  <a:lnTo>
                    <a:pt x="45" y="0"/>
                  </a:lnTo>
                  <a:close/>
                  <a:moveTo>
                    <a:pt x="0" y="107"/>
                  </a:moveTo>
                  <a:lnTo>
                    <a:pt x="22" y="109"/>
                  </a:lnTo>
                  <a:lnTo>
                    <a:pt x="23" y="93"/>
                  </a:lnTo>
                  <a:lnTo>
                    <a:pt x="9" y="87"/>
                  </a:lnTo>
                  <a:lnTo>
                    <a:pt x="0" y="107"/>
                  </a:lnTo>
                  <a:close/>
                  <a:moveTo>
                    <a:pt x="74" y="114"/>
                  </a:moveTo>
                  <a:lnTo>
                    <a:pt x="67" y="92"/>
                  </a:lnTo>
                  <a:lnTo>
                    <a:pt x="52" y="96"/>
                  </a:lnTo>
                  <a:lnTo>
                    <a:pt x="52" y="112"/>
                  </a:lnTo>
                  <a:lnTo>
                    <a:pt x="74" y="114"/>
                  </a:lnTo>
                  <a:close/>
                  <a:moveTo>
                    <a:pt x="45" y="0"/>
                  </a:moveTo>
                  <a:lnTo>
                    <a:pt x="26" y="44"/>
                  </a:lnTo>
                  <a:lnTo>
                    <a:pt x="41" y="51"/>
                  </a:lnTo>
                  <a:lnTo>
                    <a:pt x="56" y="48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2" name="Freeform 410"/>
            <p:cNvSpPr>
              <a:spLocks noEditPoints="1"/>
            </p:cNvSpPr>
            <p:nvPr/>
          </p:nvSpPr>
          <p:spPr bwMode="auto">
            <a:xfrm>
              <a:off x="3806" y="1636"/>
              <a:ext cx="115" cy="84"/>
            </a:xfrm>
            <a:custGeom>
              <a:avLst/>
              <a:gdLst>
                <a:gd name="T0" fmla="*/ 72 w 115"/>
                <a:gd name="T1" fmla="*/ 38 h 84"/>
                <a:gd name="T2" fmla="*/ 68 w 115"/>
                <a:gd name="T3" fmla="*/ 8 h 84"/>
                <a:gd name="T4" fmla="*/ 22 w 115"/>
                <a:gd name="T5" fmla="*/ 14 h 84"/>
                <a:gd name="T6" fmla="*/ 27 w 115"/>
                <a:gd name="T7" fmla="*/ 46 h 84"/>
                <a:gd name="T8" fmla="*/ 72 w 115"/>
                <a:gd name="T9" fmla="*/ 38 h 84"/>
                <a:gd name="T10" fmla="*/ 39 w 115"/>
                <a:gd name="T11" fmla="*/ 22 h 84"/>
                <a:gd name="T12" fmla="*/ 11 w 115"/>
                <a:gd name="T13" fmla="*/ 38 h 84"/>
                <a:gd name="T14" fmla="*/ 23 w 115"/>
                <a:gd name="T15" fmla="*/ 63 h 84"/>
                <a:gd name="T16" fmla="*/ 52 w 115"/>
                <a:gd name="T17" fmla="*/ 49 h 84"/>
                <a:gd name="T18" fmla="*/ 39 w 115"/>
                <a:gd name="T19" fmla="*/ 22 h 84"/>
                <a:gd name="T20" fmla="*/ 27 w 115"/>
                <a:gd name="T21" fmla="*/ 46 h 84"/>
                <a:gd name="T22" fmla="*/ 49 w 115"/>
                <a:gd name="T23" fmla="*/ 68 h 84"/>
                <a:gd name="T24" fmla="*/ 82 w 115"/>
                <a:gd name="T25" fmla="*/ 33 h 84"/>
                <a:gd name="T26" fmla="*/ 60 w 115"/>
                <a:gd name="T27" fmla="*/ 11 h 84"/>
                <a:gd name="T28" fmla="*/ 27 w 115"/>
                <a:gd name="T29" fmla="*/ 46 h 84"/>
                <a:gd name="T30" fmla="*/ 115 w 115"/>
                <a:gd name="T31" fmla="*/ 0 h 84"/>
                <a:gd name="T32" fmla="*/ 68 w 115"/>
                <a:gd name="T33" fmla="*/ 8 h 84"/>
                <a:gd name="T34" fmla="*/ 71 w 115"/>
                <a:gd name="T35" fmla="*/ 22 h 84"/>
                <a:gd name="T36" fmla="*/ 82 w 115"/>
                <a:gd name="T37" fmla="*/ 33 h 84"/>
                <a:gd name="T38" fmla="*/ 115 w 115"/>
                <a:gd name="T39" fmla="*/ 0 h 84"/>
                <a:gd name="T40" fmla="*/ 0 w 115"/>
                <a:gd name="T41" fmla="*/ 17 h 84"/>
                <a:gd name="T42" fmla="*/ 11 w 115"/>
                <a:gd name="T43" fmla="*/ 38 h 84"/>
                <a:gd name="T44" fmla="*/ 25 w 115"/>
                <a:gd name="T45" fmla="*/ 30 h 84"/>
                <a:gd name="T46" fmla="*/ 22 w 115"/>
                <a:gd name="T47" fmla="*/ 14 h 84"/>
                <a:gd name="T48" fmla="*/ 0 w 115"/>
                <a:gd name="T49" fmla="*/ 17 h 84"/>
                <a:gd name="T50" fmla="*/ 34 w 115"/>
                <a:gd name="T51" fmla="*/ 84 h 84"/>
                <a:gd name="T52" fmla="*/ 49 w 115"/>
                <a:gd name="T53" fmla="*/ 68 h 84"/>
                <a:gd name="T54" fmla="*/ 38 w 115"/>
                <a:gd name="T55" fmla="*/ 57 h 84"/>
                <a:gd name="T56" fmla="*/ 23 w 115"/>
                <a:gd name="T57" fmla="*/ 63 h 84"/>
                <a:gd name="T58" fmla="*/ 34 w 115"/>
                <a:gd name="T59" fmla="*/ 84 h 84"/>
                <a:gd name="T60" fmla="*/ 115 w 115"/>
                <a:gd name="T61" fmla="*/ 0 h 84"/>
                <a:gd name="T62" fmla="*/ 68 w 115"/>
                <a:gd name="T63" fmla="*/ 8 h 84"/>
                <a:gd name="T64" fmla="*/ 71 w 115"/>
                <a:gd name="T65" fmla="*/ 22 h 84"/>
                <a:gd name="T66" fmla="*/ 82 w 115"/>
                <a:gd name="T67" fmla="*/ 33 h 84"/>
                <a:gd name="T68" fmla="*/ 115 w 115"/>
                <a:gd name="T69" fmla="*/ 0 h 8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5"/>
                <a:gd name="T106" fmla="*/ 0 h 84"/>
                <a:gd name="T107" fmla="*/ 115 w 115"/>
                <a:gd name="T108" fmla="*/ 84 h 8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5" h="84">
                  <a:moveTo>
                    <a:pt x="72" y="38"/>
                  </a:moveTo>
                  <a:lnTo>
                    <a:pt x="68" y="8"/>
                  </a:lnTo>
                  <a:lnTo>
                    <a:pt x="22" y="14"/>
                  </a:lnTo>
                  <a:lnTo>
                    <a:pt x="27" y="46"/>
                  </a:lnTo>
                  <a:lnTo>
                    <a:pt x="72" y="38"/>
                  </a:lnTo>
                  <a:close/>
                  <a:moveTo>
                    <a:pt x="39" y="22"/>
                  </a:moveTo>
                  <a:lnTo>
                    <a:pt x="11" y="38"/>
                  </a:lnTo>
                  <a:lnTo>
                    <a:pt x="23" y="63"/>
                  </a:lnTo>
                  <a:lnTo>
                    <a:pt x="52" y="49"/>
                  </a:lnTo>
                  <a:lnTo>
                    <a:pt x="39" y="22"/>
                  </a:lnTo>
                  <a:close/>
                  <a:moveTo>
                    <a:pt x="27" y="46"/>
                  </a:moveTo>
                  <a:lnTo>
                    <a:pt x="49" y="68"/>
                  </a:lnTo>
                  <a:lnTo>
                    <a:pt x="82" y="33"/>
                  </a:lnTo>
                  <a:lnTo>
                    <a:pt x="60" y="11"/>
                  </a:lnTo>
                  <a:lnTo>
                    <a:pt x="27" y="46"/>
                  </a:lnTo>
                  <a:close/>
                  <a:moveTo>
                    <a:pt x="115" y="0"/>
                  </a:moveTo>
                  <a:lnTo>
                    <a:pt x="68" y="8"/>
                  </a:lnTo>
                  <a:lnTo>
                    <a:pt x="71" y="22"/>
                  </a:lnTo>
                  <a:lnTo>
                    <a:pt x="82" y="33"/>
                  </a:lnTo>
                  <a:lnTo>
                    <a:pt x="115" y="0"/>
                  </a:lnTo>
                  <a:close/>
                  <a:moveTo>
                    <a:pt x="0" y="17"/>
                  </a:moveTo>
                  <a:lnTo>
                    <a:pt x="11" y="38"/>
                  </a:lnTo>
                  <a:lnTo>
                    <a:pt x="25" y="30"/>
                  </a:lnTo>
                  <a:lnTo>
                    <a:pt x="22" y="14"/>
                  </a:lnTo>
                  <a:lnTo>
                    <a:pt x="0" y="17"/>
                  </a:lnTo>
                  <a:close/>
                  <a:moveTo>
                    <a:pt x="34" y="84"/>
                  </a:moveTo>
                  <a:lnTo>
                    <a:pt x="49" y="68"/>
                  </a:lnTo>
                  <a:lnTo>
                    <a:pt x="38" y="57"/>
                  </a:lnTo>
                  <a:lnTo>
                    <a:pt x="23" y="63"/>
                  </a:lnTo>
                  <a:lnTo>
                    <a:pt x="34" y="84"/>
                  </a:lnTo>
                  <a:close/>
                  <a:moveTo>
                    <a:pt x="115" y="0"/>
                  </a:moveTo>
                  <a:lnTo>
                    <a:pt x="68" y="8"/>
                  </a:lnTo>
                  <a:lnTo>
                    <a:pt x="71" y="22"/>
                  </a:lnTo>
                  <a:lnTo>
                    <a:pt x="82" y="33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3" name="Freeform 413"/>
            <p:cNvSpPr>
              <a:spLocks noEditPoints="1"/>
            </p:cNvSpPr>
            <p:nvPr/>
          </p:nvSpPr>
          <p:spPr bwMode="auto">
            <a:xfrm>
              <a:off x="3011" y="3096"/>
              <a:ext cx="114" cy="72"/>
            </a:xfrm>
            <a:custGeom>
              <a:avLst/>
              <a:gdLst>
                <a:gd name="T0" fmla="*/ 52 w 114"/>
                <a:gd name="T1" fmla="*/ 30 h 72"/>
                <a:gd name="T2" fmla="*/ 48 w 114"/>
                <a:gd name="T3" fmla="*/ 61 h 72"/>
                <a:gd name="T4" fmla="*/ 93 w 114"/>
                <a:gd name="T5" fmla="*/ 67 h 72"/>
                <a:gd name="T6" fmla="*/ 98 w 114"/>
                <a:gd name="T7" fmla="*/ 38 h 72"/>
                <a:gd name="T8" fmla="*/ 52 w 114"/>
                <a:gd name="T9" fmla="*/ 30 h 72"/>
                <a:gd name="T10" fmla="*/ 79 w 114"/>
                <a:gd name="T11" fmla="*/ 55 h 72"/>
                <a:gd name="T12" fmla="*/ 111 w 114"/>
                <a:gd name="T13" fmla="*/ 50 h 72"/>
                <a:gd name="T14" fmla="*/ 106 w 114"/>
                <a:gd name="T15" fmla="*/ 20 h 72"/>
                <a:gd name="T16" fmla="*/ 74 w 114"/>
                <a:gd name="T17" fmla="*/ 26 h 72"/>
                <a:gd name="T18" fmla="*/ 79 w 114"/>
                <a:gd name="T19" fmla="*/ 55 h 72"/>
                <a:gd name="T20" fmla="*/ 98 w 114"/>
                <a:gd name="T21" fmla="*/ 38 h 72"/>
                <a:gd name="T22" fmla="*/ 82 w 114"/>
                <a:gd name="T23" fmla="*/ 9 h 72"/>
                <a:gd name="T24" fmla="*/ 41 w 114"/>
                <a:gd name="T25" fmla="*/ 31 h 72"/>
                <a:gd name="T26" fmla="*/ 57 w 114"/>
                <a:gd name="T27" fmla="*/ 60 h 72"/>
                <a:gd name="T28" fmla="*/ 98 w 114"/>
                <a:gd name="T29" fmla="*/ 38 h 72"/>
                <a:gd name="T30" fmla="*/ 0 w 114"/>
                <a:gd name="T31" fmla="*/ 53 h 72"/>
                <a:gd name="T32" fmla="*/ 48 w 114"/>
                <a:gd name="T33" fmla="*/ 61 h 72"/>
                <a:gd name="T34" fmla="*/ 49 w 114"/>
                <a:gd name="T35" fmla="*/ 45 h 72"/>
                <a:gd name="T36" fmla="*/ 41 w 114"/>
                <a:gd name="T37" fmla="*/ 31 h 72"/>
                <a:gd name="T38" fmla="*/ 0 w 114"/>
                <a:gd name="T39" fmla="*/ 53 h 72"/>
                <a:gd name="T40" fmla="*/ 114 w 114"/>
                <a:gd name="T41" fmla="*/ 72 h 72"/>
                <a:gd name="T42" fmla="*/ 111 w 114"/>
                <a:gd name="T43" fmla="*/ 50 h 72"/>
                <a:gd name="T44" fmla="*/ 95 w 114"/>
                <a:gd name="T45" fmla="*/ 52 h 72"/>
                <a:gd name="T46" fmla="*/ 93 w 114"/>
                <a:gd name="T47" fmla="*/ 67 h 72"/>
                <a:gd name="T48" fmla="*/ 114 w 114"/>
                <a:gd name="T49" fmla="*/ 72 h 72"/>
                <a:gd name="T50" fmla="*/ 103 w 114"/>
                <a:gd name="T51" fmla="*/ 0 h 72"/>
                <a:gd name="T52" fmla="*/ 82 w 114"/>
                <a:gd name="T53" fmla="*/ 9 h 72"/>
                <a:gd name="T54" fmla="*/ 90 w 114"/>
                <a:gd name="T55" fmla="*/ 23 h 72"/>
                <a:gd name="T56" fmla="*/ 106 w 114"/>
                <a:gd name="T57" fmla="*/ 20 h 72"/>
                <a:gd name="T58" fmla="*/ 103 w 114"/>
                <a:gd name="T59" fmla="*/ 0 h 72"/>
                <a:gd name="T60" fmla="*/ 0 w 114"/>
                <a:gd name="T61" fmla="*/ 53 h 72"/>
                <a:gd name="T62" fmla="*/ 48 w 114"/>
                <a:gd name="T63" fmla="*/ 61 h 72"/>
                <a:gd name="T64" fmla="*/ 49 w 114"/>
                <a:gd name="T65" fmla="*/ 45 h 72"/>
                <a:gd name="T66" fmla="*/ 41 w 114"/>
                <a:gd name="T67" fmla="*/ 31 h 72"/>
                <a:gd name="T68" fmla="*/ 0 w 114"/>
                <a:gd name="T69" fmla="*/ 53 h 7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4"/>
                <a:gd name="T106" fmla="*/ 0 h 72"/>
                <a:gd name="T107" fmla="*/ 114 w 114"/>
                <a:gd name="T108" fmla="*/ 72 h 7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" h="72">
                  <a:moveTo>
                    <a:pt x="52" y="30"/>
                  </a:moveTo>
                  <a:lnTo>
                    <a:pt x="48" y="61"/>
                  </a:lnTo>
                  <a:lnTo>
                    <a:pt x="93" y="67"/>
                  </a:lnTo>
                  <a:lnTo>
                    <a:pt x="98" y="38"/>
                  </a:lnTo>
                  <a:lnTo>
                    <a:pt x="52" y="30"/>
                  </a:lnTo>
                  <a:close/>
                  <a:moveTo>
                    <a:pt x="79" y="55"/>
                  </a:moveTo>
                  <a:lnTo>
                    <a:pt x="111" y="50"/>
                  </a:lnTo>
                  <a:lnTo>
                    <a:pt x="106" y="20"/>
                  </a:lnTo>
                  <a:lnTo>
                    <a:pt x="74" y="26"/>
                  </a:lnTo>
                  <a:lnTo>
                    <a:pt x="79" y="55"/>
                  </a:lnTo>
                  <a:close/>
                  <a:moveTo>
                    <a:pt x="98" y="38"/>
                  </a:moveTo>
                  <a:lnTo>
                    <a:pt x="82" y="9"/>
                  </a:lnTo>
                  <a:lnTo>
                    <a:pt x="41" y="31"/>
                  </a:lnTo>
                  <a:lnTo>
                    <a:pt x="57" y="60"/>
                  </a:lnTo>
                  <a:lnTo>
                    <a:pt x="98" y="38"/>
                  </a:lnTo>
                  <a:close/>
                  <a:moveTo>
                    <a:pt x="0" y="53"/>
                  </a:moveTo>
                  <a:lnTo>
                    <a:pt x="48" y="61"/>
                  </a:lnTo>
                  <a:lnTo>
                    <a:pt x="49" y="45"/>
                  </a:lnTo>
                  <a:lnTo>
                    <a:pt x="41" y="31"/>
                  </a:lnTo>
                  <a:lnTo>
                    <a:pt x="0" y="53"/>
                  </a:lnTo>
                  <a:close/>
                  <a:moveTo>
                    <a:pt x="114" y="72"/>
                  </a:moveTo>
                  <a:lnTo>
                    <a:pt x="111" y="50"/>
                  </a:lnTo>
                  <a:lnTo>
                    <a:pt x="95" y="52"/>
                  </a:lnTo>
                  <a:lnTo>
                    <a:pt x="93" y="67"/>
                  </a:lnTo>
                  <a:lnTo>
                    <a:pt x="114" y="72"/>
                  </a:lnTo>
                  <a:close/>
                  <a:moveTo>
                    <a:pt x="103" y="0"/>
                  </a:moveTo>
                  <a:lnTo>
                    <a:pt x="82" y="9"/>
                  </a:lnTo>
                  <a:lnTo>
                    <a:pt x="90" y="23"/>
                  </a:lnTo>
                  <a:lnTo>
                    <a:pt x="106" y="20"/>
                  </a:lnTo>
                  <a:lnTo>
                    <a:pt x="103" y="0"/>
                  </a:lnTo>
                  <a:close/>
                  <a:moveTo>
                    <a:pt x="0" y="53"/>
                  </a:moveTo>
                  <a:lnTo>
                    <a:pt x="48" y="61"/>
                  </a:lnTo>
                  <a:lnTo>
                    <a:pt x="49" y="45"/>
                  </a:lnTo>
                  <a:lnTo>
                    <a:pt x="41" y="31"/>
                  </a:lnTo>
                  <a:lnTo>
                    <a:pt x="0" y="53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4" name="Freeform 419"/>
            <p:cNvSpPr>
              <a:spLocks noEditPoints="1"/>
            </p:cNvSpPr>
            <p:nvPr/>
          </p:nvSpPr>
          <p:spPr bwMode="auto">
            <a:xfrm>
              <a:off x="3011" y="2142"/>
              <a:ext cx="106" cy="101"/>
            </a:xfrm>
            <a:custGeom>
              <a:avLst/>
              <a:gdLst>
                <a:gd name="T0" fmla="*/ 76 w 106"/>
                <a:gd name="T1" fmla="*/ 49 h 101"/>
                <a:gd name="T2" fmla="*/ 63 w 106"/>
                <a:gd name="T3" fmla="*/ 19 h 101"/>
                <a:gd name="T4" fmla="*/ 21 w 106"/>
                <a:gd name="T5" fmla="*/ 38 h 101"/>
                <a:gd name="T6" fmla="*/ 33 w 106"/>
                <a:gd name="T7" fmla="*/ 68 h 101"/>
                <a:gd name="T8" fmla="*/ 76 w 106"/>
                <a:gd name="T9" fmla="*/ 49 h 101"/>
                <a:gd name="T10" fmla="*/ 38 w 106"/>
                <a:gd name="T11" fmla="*/ 43 h 101"/>
                <a:gd name="T12" fmla="*/ 16 w 106"/>
                <a:gd name="T13" fmla="*/ 63 h 101"/>
                <a:gd name="T14" fmla="*/ 35 w 106"/>
                <a:gd name="T15" fmla="*/ 85 h 101"/>
                <a:gd name="T16" fmla="*/ 59 w 106"/>
                <a:gd name="T17" fmla="*/ 63 h 101"/>
                <a:gd name="T18" fmla="*/ 38 w 106"/>
                <a:gd name="T19" fmla="*/ 43 h 101"/>
                <a:gd name="T20" fmla="*/ 33 w 106"/>
                <a:gd name="T21" fmla="*/ 66 h 101"/>
                <a:gd name="T22" fmla="*/ 60 w 106"/>
                <a:gd name="T23" fmla="*/ 82 h 101"/>
                <a:gd name="T24" fmla="*/ 84 w 106"/>
                <a:gd name="T25" fmla="*/ 41 h 101"/>
                <a:gd name="T26" fmla="*/ 55 w 106"/>
                <a:gd name="T27" fmla="*/ 27 h 101"/>
                <a:gd name="T28" fmla="*/ 33 w 106"/>
                <a:gd name="T29" fmla="*/ 66 h 101"/>
                <a:gd name="T30" fmla="*/ 106 w 106"/>
                <a:gd name="T31" fmla="*/ 0 h 101"/>
                <a:gd name="T32" fmla="*/ 63 w 106"/>
                <a:gd name="T33" fmla="*/ 19 h 101"/>
                <a:gd name="T34" fmla="*/ 70 w 106"/>
                <a:gd name="T35" fmla="*/ 33 h 101"/>
                <a:gd name="T36" fmla="*/ 84 w 106"/>
                <a:gd name="T37" fmla="*/ 41 h 101"/>
                <a:gd name="T38" fmla="*/ 106 w 106"/>
                <a:gd name="T39" fmla="*/ 0 h 101"/>
                <a:gd name="T40" fmla="*/ 0 w 106"/>
                <a:gd name="T41" fmla="*/ 47 h 101"/>
                <a:gd name="T42" fmla="*/ 16 w 106"/>
                <a:gd name="T43" fmla="*/ 63 h 101"/>
                <a:gd name="T44" fmla="*/ 27 w 106"/>
                <a:gd name="T45" fmla="*/ 52 h 101"/>
                <a:gd name="T46" fmla="*/ 21 w 106"/>
                <a:gd name="T47" fmla="*/ 38 h 101"/>
                <a:gd name="T48" fmla="*/ 0 w 106"/>
                <a:gd name="T49" fmla="*/ 47 h 101"/>
                <a:gd name="T50" fmla="*/ 51 w 106"/>
                <a:gd name="T51" fmla="*/ 101 h 101"/>
                <a:gd name="T52" fmla="*/ 60 w 106"/>
                <a:gd name="T53" fmla="*/ 82 h 101"/>
                <a:gd name="T54" fmla="*/ 48 w 106"/>
                <a:gd name="T55" fmla="*/ 74 h 101"/>
                <a:gd name="T56" fmla="*/ 35 w 106"/>
                <a:gd name="T57" fmla="*/ 85 h 101"/>
                <a:gd name="T58" fmla="*/ 51 w 106"/>
                <a:gd name="T59" fmla="*/ 101 h 101"/>
                <a:gd name="T60" fmla="*/ 106 w 106"/>
                <a:gd name="T61" fmla="*/ 0 h 101"/>
                <a:gd name="T62" fmla="*/ 63 w 106"/>
                <a:gd name="T63" fmla="*/ 19 h 101"/>
                <a:gd name="T64" fmla="*/ 70 w 106"/>
                <a:gd name="T65" fmla="*/ 33 h 101"/>
                <a:gd name="T66" fmla="*/ 84 w 106"/>
                <a:gd name="T67" fmla="*/ 41 h 101"/>
                <a:gd name="T68" fmla="*/ 106 w 106"/>
                <a:gd name="T69" fmla="*/ 0 h 10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6"/>
                <a:gd name="T106" fmla="*/ 0 h 101"/>
                <a:gd name="T107" fmla="*/ 106 w 106"/>
                <a:gd name="T108" fmla="*/ 101 h 10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6" h="101">
                  <a:moveTo>
                    <a:pt x="76" y="49"/>
                  </a:moveTo>
                  <a:lnTo>
                    <a:pt x="63" y="19"/>
                  </a:lnTo>
                  <a:lnTo>
                    <a:pt x="21" y="38"/>
                  </a:lnTo>
                  <a:lnTo>
                    <a:pt x="33" y="68"/>
                  </a:lnTo>
                  <a:lnTo>
                    <a:pt x="76" y="49"/>
                  </a:lnTo>
                  <a:close/>
                  <a:moveTo>
                    <a:pt x="38" y="43"/>
                  </a:moveTo>
                  <a:lnTo>
                    <a:pt x="16" y="63"/>
                  </a:lnTo>
                  <a:lnTo>
                    <a:pt x="35" y="85"/>
                  </a:lnTo>
                  <a:lnTo>
                    <a:pt x="59" y="63"/>
                  </a:lnTo>
                  <a:lnTo>
                    <a:pt x="38" y="43"/>
                  </a:lnTo>
                  <a:close/>
                  <a:moveTo>
                    <a:pt x="33" y="66"/>
                  </a:moveTo>
                  <a:lnTo>
                    <a:pt x="60" y="82"/>
                  </a:lnTo>
                  <a:lnTo>
                    <a:pt x="84" y="41"/>
                  </a:lnTo>
                  <a:lnTo>
                    <a:pt x="55" y="27"/>
                  </a:lnTo>
                  <a:lnTo>
                    <a:pt x="33" y="66"/>
                  </a:lnTo>
                  <a:close/>
                  <a:moveTo>
                    <a:pt x="106" y="0"/>
                  </a:moveTo>
                  <a:lnTo>
                    <a:pt x="63" y="19"/>
                  </a:lnTo>
                  <a:lnTo>
                    <a:pt x="70" y="33"/>
                  </a:lnTo>
                  <a:lnTo>
                    <a:pt x="84" y="41"/>
                  </a:lnTo>
                  <a:lnTo>
                    <a:pt x="106" y="0"/>
                  </a:lnTo>
                  <a:close/>
                  <a:moveTo>
                    <a:pt x="0" y="47"/>
                  </a:moveTo>
                  <a:lnTo>
                    <a:pt x="16" y="63"/>
                  </a:lnTo>
                  <a:lnTo>
                    <a:pt x="27" y="52"/>
                  </a:lnTo>
                  <a:lnTo>
                    <a:pt x="21" y="38"/>
                  </a:lnTo>
                  <a:lnTo>
                    <a:pt x="0" y="47"/>
                  </a:lnTo>
                  <a:close/>
                  <a:moveTo>
                    <a:pt x="51" y="101"/>
                  </a:moveTo>
                  <a:lnTo>
                    <a:pt x="60" y="82"/>
                  </a:lnTo>
                  <a:lnTo>
                    <a:pt x="48" y="74"/>
                  </a:lnTo>
                  <a:lnTo>
                    <a:pt x="35" y="85"/>
                  </a:lnTo>
                  <a:lnTo>
                    <a:pt x="51" y="101"/>
                  </a:lnTo>
                  <a:close/>
                  <a:moveTo>
                    <a:pt x="106" y="0"/>
                  </a:moveTo>
                  <a:lnTo>
                    <a:pt x="63" y="19"/>
                  </a:lnTo>
                  <a:lnTo>
                    <a:pt x="70" y="33"/>
                  </a:lnTo>
                  <a:lnTo>
                    <a:pt x="84" y="41"/>
                  </a:lnTo>
                  <a:lnTo>
                    <a:pt x="106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5" name="Freeform 415"/>
            <p:cNvSpPr>
              <a:spLocks/>
            </p:cNvSpPr>
            <p:nvPr/>
          </p:nvSpPr>
          <p:spPr bwMode="auto">
            <a:xfrm>
              <a:off x="2721" y="2806"/>
              <a:ext cx="29" cy="45"/>
            </a:xfrm>
            <a:custGeom>
              <a:avLst/>
              <a:gdLst>
                <a:gd name="T0" fmla="*/ 18 w 29"/>
                <a:gd name="T1" fmla="*/ 0 h 45"/>
                <a:gd name="T2" fmla="*/ 0 w 29"/>
                <a:gd name="T3" fmla="*/ 42 h 45"/>
                <a:gd name="T4" fmla="*/ 29 w 29"/>
                <a:gd name="T5" fmla="*/ 45 h 45"/>
                <a:gd name="T6" fmla="*/ 18 w 29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45"/>
                <a:gd name="T14" fmla="*/ 29 w 29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45">
                  <a:moveTo>
                    <a:pt x="18" y="0"/>
                  </a:moveTo>
                  <a:lnTo>
                    <a:pt x="0" y="42"/>
                  </a:lnTo>
                  <a:lnTo>
                    <a:pt x="29" y="45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6" name="Freeform 409"/>
            <p:cNvSpPr>
              <a:spLocks/>
            </p:cNvSpPr>
            <p:nvPr/>
          </p:nvSpPr>
          <p:spPr bwMode="auto">
            <a:xfrm>
              <a:off x="3831" y="1658"/>
              <a:ext cx="46" cy="35"/>
            </a:xfrm>
            <a:custGeom>
              <a:avLst/>
              <a:gdLst>
                <a:gd name="T0" fmla="*/ 46 w 46"/>
                <a:gd name="T1" fmla="*/ 0 h 35"/>
                <a:gd name="T2" fmla="*/ 0 w 46"/>
                <a:gd name="T3" fmla="*/ 8 h 35"/>
                <a:gd name="T4" fmla="*/ 13 w 46"/>
                <a:gd name="T5" fmla="*/ 35 h 35"/>
                <a:gd name="T6" fmla="*/ 46 w 46"/>
                <a:gd name="T7" fmla="*/ 0 h 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35"/>
                <a:gd name="T14" fmla="*/ 46 w 46"/>
                <a:gd name="T15" fmla="*/ 35 h 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35">
                  <a:moveTo>
                    <a:pt x="46" y="0"/>
                  </a:moveTo>
                  <a:lnTo>
                    <a:pt x="0" y="8"/>
                  </a:lnTo>
                  <a:lnTo>
                    <a:pt x="13" y="35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7" name="Freeform 412"/>
            <p:cNvSpPr>
              <a:spLocks/>
            </p:cNvSpPr>
            <p:nvPr/>
          </p:nvSpPr>
          <p:spPr bwMode="auto">
            <a:xfrm>
              <a:off x="3060" y="3119"/>
              <a:ext cx="46" cy="29"/>
            </a:xfrm>
            <a:custGeom>
              <a:avLst/>
              <a:gdLst>
                <a:gd name="T0" fmla="*/ 0 w 46"/>
                <a:gd name="T1" fmla="*/ 22 h 29"/>
                <a:gd name="T2" fmla="*/ 46 w 46"/>
                <a:gd name="T3" fmla="*/ 29 h 29"/>
                <a:gd name="T4" fmla="*/ 41 w 46"/>
                <a:gd name="T5" fmla="*/ 0 h 29"/>
                <a:gd name="T6" fmla="*/ 0 w 46"/>
                <a:gd name="T7" fmla="*/ 22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29"/>
                <a:gd name="T14" fmla="*/ 46 w 46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29">
                  <a:moveTo>
                    <a:pt x="0" y="22"/>
                  </a:moveTo>
                  <a:lnTo>
                    <a:pt x="46" y="29"/>
                  </a:lnTo>
                  <a:lnTo>
                    <a:pt x="41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8" name="Freeform 418"/>
            <p:cNvSpPr>
              <a:spLocks/>
            </p:cNvSpPr>
            <p:nvPr/>
          </p:nvSpPr>
          <p:spPr bwMode="auto">
            <a:xfrm>
              <a:off x="3038" y="2175"/>
              <a:ext cx="43" cy="41"/>
            </a:xfrm>
            <a:custGeom>
              <a:avLst/>
              <a:gdLst>
                <a:gd name="T0" fmla="*/ 43 w 43"/>
                <a:gd name="T1" fmla="*/ 0 h 41"/>
                <a:gd name="T2" fmla="*/ 0 w 43"/>
                <a:gd name="T3" fmla="*/ 19 h 41"/>
                <a:gd name="T4" fmla="*/ 21 w 43"/>
                <a:gd name="T5" fmla="*/ 41 h 41"/>
                <a:gd name="T6" fmla="*/ 43 w 43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1"/>
                <a:gd name="T14" fmla="*/ 43 w 43"/>
                <a:gd name="T15" fmla="*/ 41 h 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1">
                  <a:moveTo>
                    <a:pt x="43" y="0"/>
                  </a:moveTo>
                  <a:lnTo>
                    <a:pt x="0" y="19"/>
                  </a:lnTo>
                  <a:lnTo>
                    <a:pt x="21" y="4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solidFill>
                <a:schemeClr val="accent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515"/>
          <p:cNvGrpSpPr>
            <a:grpSpLocks/>
          </p:cNvGrpSpPr>
          <p:nvPr/>
        </p:nvGrpSpPr>
        <p:grpSpPr bwMode="auto">
          <a:xfrm>
            <a:off x="4470002" y="2229159"/>
            <a:ext cx="3087687" cy="3043237"/>
            <a:chOff x="2661" y="1387"/>
            <a:chExt cx="1945" cy="1917"/>
          </a:xfrm>
          <a:solidFill>
            <a:srgbClr val="993300"/>
          </a:solidFill>
        </p:grpSpPr>
        <p:grpSp>
          <p:nvGrpSpPr>
            <p:cNvPr id="11" name="Group 513"/>
            <p:cNvGrpSpPr>
              <a:grpSpLocks/>
            </p:cNvGrpSpPr>
            <p:nvPr/>
          </p:nvGrpSpPr>
          <p:grpSpPr bwMode="auto">
            <a:xfrm>
              <a:off x="2661" y="1387"/>
              <a:ext cx="1945" cy="1917"/>
              <a:chOff x="2661" y="1387"/>
              <a:chExt cx="1945" cy="1917"/>
            </a:xfrm>
            <a:grpFill/>
          </p:grpSpPr>
          <p:sp>
            <p:nvSpPr>
              <p:cNvPr id="3122" name="Freeform 426"/>
              <p:cNvSpPr>
                <a:spLocks/>
              </p:cNvSpPr>
              <p:nvPr/>
            </p:nvSpPr>
            <p:spPr bwMode="auto">
              <a:xfrm>
                <a:off x="4351" y="1403"/>
                <a:ext cx="46" cy="633"/>
              </a:xfrm>
              <a:custGeom>
                <a:avLst/>
                <a:gdLst>
                  <a:gd name="T0" fmla="*/ 32 w 46"/>
                  <a:gd name="T1" fmla="*/ 0 h 633"/>
                  <a:gd name="T2" fmla="*/ 0 w 46"/>
                  <a:gd name="T3" fmla="*/ 1 h 633"/>
                  <a:gd name="T4" fmla="*/ 14 w 46"/>
                  <a:gd name="T5" fmla="*/ 633 h 633"/>
                  <a:gd name="T6" fmla="*/ 46 w 46"/>
                  <a:gd name="T7" fmla="*/ 632 h 633"/>
                  <a:gd name="T8" fmla="*/ 32 w 46"/>
                  <a:gd name="T9" fmla="*/ 0 h 6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633"/>
                  <a:gd name="T17" fmla="*/ 46 w 46"/>
                  <a:gd name="T18" fmla="*/ 633 h 6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633">
                    <a:moveTo>
                      <a:pt x="32" y="0"/>
                    </a:moveTo>
                    <a:lnTo>
                      <a:pt x="0" y="1"/>
                    </a:lnTo>
                    <a:lnTo>
                      <a:pt x="14" y="633"/>
                    </a:lnTo>
                    <a:lnTo>
                      <a:pt x="46" y="63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3" name="Freeform 453"/>
              <p:cNvSpPr>
                <a:spLocks noEditPoints="1"/>
              </p:cNvSpPr>
              <p:nvPr/>
            </p:nvSpPr>
            <p:spPr bwMode="auto">
              <a:xfrm>
                <a:off x="4337" y="1693"/>
                <a:ext cx="72" cy="110"/>
              </a:xfrm>
              <a:custGeom>
                <a:avLst/>
                <a:gdLst>
                  <a:gd name="T0" fmla="*/ 22 w 72"/>
                  <a:gd name="T1" fmla="*/ 55 h 110"/>
                  <a:gd name="T2" fmla="*/ 54 w 72"/>
                  <a:gd name="T3" fmla="*/ 64 h 110"/>
                  <a:gd name="T4" fmla="*/ 66 w 72"/>
                  <a:gd name="T5" fmla="*/ 20 h 110"/>
                  <a:gd name="T6" fmla="*/ 36 w 72"/>
                  <a:gd name="T7" fmla="*/ 11 h 110"/>
                  <a:gd name="T8" fmla="*/ 22 w 72"/>
                  <a:gd name="T9" fmla="*/ 55 h 110"/>
                  <a:gd name="T10" fmla="*/ 52 w 72"/>
                  <a:gd name="T11" fmla="*/ 31 h 110"/>
                  <a:gd name="T12" fmla="*/ 50 w 72"/>
                  <a:gd name="T13" fmla="*/ 0 h 110"/>
                  <a:gd name="T14" fmla="*/ 22 w 72"/>
                  <a:gd name="T15" fmla="*/ 0 h 110"/>
                  <a:gd name="T16" fmla="*/ 22 w 72"/>
                  <a:gd name="T17" fmla="*/ 31 h 110"/>
                  <a:gd name="T18" fmla="*/ 52 w 72"/>
                  <a:gd name="T19" fmla="*/ 31 h 110"/>
                  <a:gd name="T20" fmla="*/ 36 w 72"/>
                  <a:gd name="T21" fmla="*/ 11 h 110"/>
                  <a:gd name="T22" fmla="*/ 8 w 72"/>
                  <a:gd name="T23" fmla="*/ 22 h 110"/>
                  <a:gd name="T24" fmla="*/ 24 w 72"/>
                  <a:gd name="T25" fmla="*/ 66 h 110"/>
                  <a:gd name="T26" fmla="*/ 52 w 72"/>
                  <a:gd name="T27" fmla="*/ 55 h 110"/>
                  <a:gd name="T28" fmla="*/ 36 w 72"/>
                  <a:gd name="T29" fmla="*/ 11 h 110"/>
                  <a:gd name="T30" fmla="*/ 39 w 72"/>
                  <a:gd name="T31" fmla="*/ 110 h 110"/>
                  <a:gd name="T32" fmla="*/ 54 w 72"/>
                  <a:gd name="T33" fmla="*/ 64 h 110"/>
                  <a:gd name="T34" fmla="*/ 38 w 72"/>
                  <a:gd name="T35" fmla="*/ 60 h 110"/>
                  <a:gd name="T36" fmla="*/ 24 w 72"/>
                  <a:gd name="T37" fmla="*/ 66 h 110"/>
                  <a:gd name="T38" fmla="*/ 39 w 72"/>
                  <a:gd name="T39" fmla="*/ 110 h 110"/>
                  <a:gd name="T40" fmla="*/ 72 w 72"/>
                  <a:gd name="T41" fmla="*/ 0 h 110"/>
                  <a:gd name="T42" fmla="*/ 50 w 72"/>
                  <a:gd name="T43" fmla="*/ 0 h 110"/>
                  <a:gd name="T44" fmla="*/ 52 w 72"/>
                  <a:gd name="T45" fmla="*/ 16 h 110"/>
                  <a:gd name="T46" fmla="*/ 66 w 72"/>
                  <a:gd name="T47" fmla="*/ 20 h 110"/>
                  <a:gd name="T48" fmla="*/ 72 w 72"/>
                  <a:gd name="T49" fmla="*/ 0 h 110"/>
                  <a:gd name="T50" fmla="*/ 0 w 72"/>
                  <a:gd name="T51" fmla="*/ 1 h 110"/>
                  <a:gd name="T52" fmla="*/ 8 w 72"/>
                  <a:gd name="T53" fmla="*/ 22 h 110"/>
                  <a:gd name="T54" fmla="*/ 22 w 72"/>
                  <a:gd name="T55" fmla="*/ 16 h 110"/>
                  <a:gd name="T56" fmla="*/ 22 w 72"/>
                  <a:gd name="T57" fmla="*/ 0 h 110"/>
                  <a:gd name="T58" fmla="*/ 0 w 72"/>
                  <a:gd name="T59" fmla="*/ 1 h 110"/>
                  <a:gd name="T60" fmla="*/ 39 w 72"/>
                  <a:gd name="T61" fmla="*/ 110 h 110"/>
                  <a:gd name="T62" fmla="*/ 54 w 72"/>
                  <a:gd name="T63" fmla="*/ 64 h 110"/>
                  <a:gd name="T64" fmla="*/ 38 w 72"/>
                  <a:gd name="T65" fmla="*/ 60 h 110"/>
                  <a:gd name="T66" fmla="*/ 24 w 72"/>
                  <a:gd name="T67" fmla="*/ 66 h 110"/>
                  <a:gd name="T68" fmla="*/ 39 w 72"/>
                  <a:gd name="T69" fmla="*/ 110 h 11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2"/>
                  <a:gd name="T106" fmla="*/ 0 h 110"/>
                  <a:gd name="T107" fmla="*/ 72 w 72"/>
                  <a:gd name="T108" fmla="*/ 110 h 11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2" h="110">
                    <a:moveTo>
                      <a:pt x="22" y="55"/>
                    </a:moveTo>
                    <a:lnTo>
                      <a:pt x="54" y="64"/>
                    </a:lnTo>
                    <a:lnTo>
                      <a:pt x="66" y="20"/>
                    </a:lnTo>
                    <a:lnTo>
                      <a:pt x="36" y="11"/>
                    </a:lnTo>
                    <a:lnTo>
                      <a:pt x="22" y="55"/>
                    </a:lnTo>
                    <a:close/>
                    <a:moveTo>
                      <a:pt x="52" y="31"/>
                    </a:moveTo>
                    <a:lnTo>
                      <a:pt x="50" y="0"/>
                    </a:lnTo>
                    <a:lnTo>
                      <a:pt x="22" y="0"/>
                    </a:lnTo>
                    <a:lnTo>
                      <a:pt x="22" y="31"/>
                    </a:lnTo>
                    <a:lnTo>
                      <a:pt x="52" y="31"/>
                    </a:lnTo>
                    <a:close/>
                    <a:moveTo>
                      <a:pt x="36" y="11"/>
                    </a:moveTo>
                    <a:lnTo>
                      <a:pt x="8" y="22"/>
                    </a:lnTo>
                    <a:lnTo>
                      <a:pt x="24" y="66"/>
                    </a:lnTo>
                    <a:lnTo>
                      <a:pt x="52" y="55"/>
                    </a:lnTo>
                    <a:lnTo>
                      <a:pt x="36" y="11"/>
                    </a:lnTo>
                    <a:close/>
                    <a:moveTo>
                      <a:pt x="39" y="110"/>
                    </a:moveTo>
                    <a:lnTo>
                      <a:pt x="54" y="64"/>
                    </a:lnTo>
                    <a:lnTo>
                      <a:pt x="38" y="60"/>
                    </a:lnTo>
                    <a:lnTo>
                      <a:pt x="24" y="66"/>
                    </a:lnTo>
                    <a:lnTo>
                      <a:pt x="39" y="110"/>
                    </a:lnTo>
                    <a:close/>
                    <a:moveTo>
                      <a:pt x="72" y="0"/>
                    </a:moveTo>
                    <a:lnTo>
                      <a:pt x="50" y="0"/>
                    </a:lnTo>
                    <a:lnTo>
                      <a:pt x="52" y="16"/>
                    </a:lnTo>
                    <a:lnTo>
                      <a:pt x="66" y="20"/>
                    </a:lnTo>
                    <a:lnTo>
                      <a:pt x="72" y="0"/>
                    </a:lnTo>
                    <a:close/>
                    <a:moveTo>
                      <a:pt x="0" y="1"/>
                    </a:moveTo>
                    <a:lnTo>
                      <a:pt x="8" y="22"/>
                    </a:lnTo>
                    <a:lnTo>
                      <a:pt x="22" y="16"/>
                    </a:lnTo>
                    <a:lnTo>
                      <a:pt x="22" y="0"/>
                    </a:lnTo>
                    <a:lnTo>
                      <a:pt x="0" y="1"/>
                    </a:lnTo>
                    <a:close/>
                    <a:moveTo>
                      <a:pt x="39" y="110"/>
                    </a:moveTo>
                    <a:lnTo>
                      <a:pt x="54" y="64"/>
                    </a:lnTo>
                    <a:lnTo>
                      <a:pt x="38" y="60"/>
                    </a:lnTo>
                    <a:lnTo>
                      <a:pt x="24" y="66"/>
                    </a:lnTo>
                    <a:lnTo>
                      <a:pt x="39" y="110"/>
                    </a:lnTo>
                    <a:close/>
                  </a:path>
                </a:pathLst>
              </a:custGeom>
              <a:grpFill/>
              <a:ln w="0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4" name="Freeform 428"/>
              <p:cNvSpPr>
                <a:spLocks/>
              </p:cNvSpPr>
              <p:nvPr/>
            </p:nvSpPr>
            <p:spPr bwMode="auto">
              <a:xfrm>
                <a:off x="2661" y="1387"/>
                <a:ext cx="1707" cy="288"/>
              </a:xfrm>
              <a:custGeom>
                <a:avLst/>
                <a:gdLst>
                  <a:gd name="T0" fmla="*/ 0 w 1707"/>
                  <a:gd name="T1" fmla="*/ 257 h 288"/>
                  <a:gd name="T2" fmla="*/ 4 w 1707"/>
                  <a:gd name="T3" fmla="*/ 288 h 288"/>
                  <a:gd name="T4" fmla="*/ 1707 w 1707"/>
                  <a:gd name="T5" fmla="*/ 32 h 288"/>
                  <a:gd name="T6" fmla="*/ 1703 w 1707"/>
                  <a:gd name="T7" fmla="*/ 0 h 288"/>
                  <a:gd name="T8" fmla="*/ 0 w 1707"/>
                  <a:gd name="T9" fmla="*/ 257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07"/>
                  <a:gd name="T16" fmla="*/ 0 h 288"/>
                  <a:gd name="T17" fmla="*/ 1707 w 1707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07" h="288">
                    <a:moveTo>
                      <a:pt x="0" y="257"/>
                    </a:moveTo>
                    <a:lnTo>
                      <a:pt x="4" y="288"/>
                    </a:lnTo>
                    <a:lnTo>
                      <a:pt x="1707" y="32"/>
                    </a:lnTo>
                    <a:lnTo>
                      <a:pt x="1703" y="0"/>
                    </a:lnTo>
                    <a:lnTo>
                      <a:pt x="0" y="257"/>
                    </a:lnTo>
                    <a:close/>
                  </a:path>
                </a:pathLst>
              </a:custGeom>
              <a:grpFill/>
              <a:ln w="0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5" name="Freeform 425"/>
              <p:cNvSpPr>
                <a:spLocks noEditPoints="1"/>
              </p:cNvSpPr>
              <p:nvPr/>
            </p:nvSpPr>
            <p:spPr bwMode="auto">
              <a:xfrm>
                <a:off x="3487" y="1499"/>
                <a:ext cx="114" cy="72"/>
              </a:xfrm>
              <a:custGeom>
                <a:avLst/>
                <a:gdLst>
                  <a:gd name="T0" fmla="*/ 62 w 114"/>
                  <a:gd name="T1" fmla="*/ 42 h 72"/>
                  <a:gd name="T2" fmla="*/ 67 w 114"/>
                  <a:gd name="T3" fmla="*/ 11 h 72"/>
                  <a:gd name="T4" fmla="*/ 21 w 114"/>
                  <a:gd name="T5" fmla="*/ 3 h 72"/>
                  <a:gd name="T6" fmla="*/ 16 w 114"/>
                  <a:gd name="T7" fmla="*/ 35 h 72"/>
                  <a:gd name="T8" fmla="*/ 62 w 114"/>
                  <a:gd name="T9" fmla="*/ 42 h 72"/>
                  <a:gd name="T10" fmla="*/ 35 w 114"/>
                  <a:gd name="T11" fmla="*/ 17 h 72"/>
                  <a:gd name="T12" fmla="*/ 3 w 114"/>
                  <a:gd name="T13" fmla="*/ 22 h 72"/>
                  <a:gd name="T14" fmla="*/ 8 w 114"/>
                  <a:gd name="T15" fmla="*/ 50 h 72"/>
                  <a:gd name="T16" fmla="*/ 38 w 114"/>
                  <a:gd name="T17" fmla="*/ 46 h 72"/>
                  <a:gd name="T18" fmla="*/ 35 w 114"/>
                  <a:gd name="T19" fmla="*/ 17 h 72"/>
                  <a:gd name="T20" fmla="*/ 16 w 114"/>
                  <a:gd name="T21" fmla="*/ 35 h 72"/>
                  <a:gd name="T22" fmla="*/ 30 w 114"/>
                  <a:gd name="T23" fmla="*/ 61 h 72"/>
                  <a:gd name="T24" fmla="*/ 71 w 114"/>
                  <a:gd name="T25" fmla="*/ 41 h 72"/>
                  <a:gd name="T26" fmla="*/ 57 w 114"/>
                  <a:gd name="T27" fmla="*/ 13 h 72"/>
                  <a:gd name="T28" fmla="*/ 16 w 114"/>
                  <a:gd name="T29" fmla="*/ 35 h 72"/>
                  <a:gd name="T30" fmla="*/ 114 w 114"/>
                  <a:gd name="T31" fmla="*/ 19 h 72"/>
                  <a:gd name="T32" fmla="*/ 67 w 114"/>
                  <a:gd name="T33" fmla="*/ 11 h 72"/>
                  <a:gd name="T34" fmla="*/ 65 w 114"/>
                  <a:gd name="T35" fmla="*/ 27 h 72"/>
                  <a:gd name="T36" fmla="*/ 71 w 114"/>
                  <a:gd name="T37" fmla="*/ 41 h 72"/>
                  <a:gd name="T38" fmla="*/ 114 w 114"/>
                  <a:gd name="T39" fmla="*/ 19 h 72"/>
                  <a:gd name="T40" fmla="*/ 0 w 114"/>
                  <a:gd name="T41" fmla="*/ 0 h 72"/>
                  <a:gd name="T42" fmla="*/ 3 w 114"/>
                  <a:gd name="T43" fmla="*/ 22 h 72"/>
                  <a:gd name="T44" fmla="*/ 19 w 114"/>
                  <a:gd name="T45" fmla="*/ 19 h 72"/>
                  <a:gd name="T46" fmla="*/ 21 w 114"/>
                  <a:gd name="T47" fmla="*/ 3 h 72"/>
                  <a:gd name="T48" fmla="*/ 0 w 114"/>
                  <a:gd name="T49" fmla="*/ 0 h 72"/>
                  <a:gd name="T50" fmla="*/ 11 w 114"/>
                  <a:gd name="T51" fmla="*/ 72 h 72"/>
                  <a:gd name="T52" fmla="*/ 30 w 114"/>
                  <a:gd name="T53" fmla="*/ 61 h 72"/>
                  <a:gd name="T54" fmla="*/ 22 w 114"/>
                  <a:gd name="T55" fmla="*/ 49 h 72"/>
                  <a:gd name="T56" fmla="*/ 8 w 114"/>
                  <a:gd name="T57" fmla="*/ 50 h 72"/>
                  <a:gd name="T58" fmla="*/ 11 w 114"/>
                  <a:gd name="T59" fmla="*/ 72 h 72"/>
                  <a:gd name="T60" fmla="*/ 114 w 114"/>
                  <a:gd name="T61" fmla="*/ 19 h 72"/>
                  <a:gd name="T62" fmla="*/ 67 w 114"/>
                  <a:gd name="T63" fmla="*/ 11 h 72"/>
                  <a:gd name="T64" fmla="*/ 65 w 114"/>
                  <a:gd name="T65" fmla="*/ 27 h 72"/>
                  <a:gd name="T66" fmla="*/ 71 w 114"/>
                  <a:gd name="T67" fmla="*/ 41 h 72"/>
                  <a:gd name="T68" fmla="*/ 114 w 114"/>
                  <a:gd name="T69" fmla="*/ 19 h 7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4"/>
                  <a:gd name="T106" fmla="*/ 0 h 72"/>
                  <a:gd name="T107" fmla="*/ 114 w 114"/>
                  <a:gd name="T108" fmla="*/ 72 h 7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4" h="72">
                    <a:moveTo>
                      <a:pt x="62" y="42"/>
                    </a:moveTo>
                    <a:lnTo>
                      <a:pt x="67" y="11"/>
                    </a:lnTo>
                    <a:lnTo>
                      <a:pt x="21" y="3"/>
                    </a:lnTo>
                    <a:lnTo>
                      <a:pt x="16" y="35"/>
                    </a:lnTo>
                    <a:lnTo>
                      <a:pt x="62" y="42"/>
                    </a:lnTo>
                    <a:close/>
                    <a:moveTo>
                      <a:pt x="35" y="17"/>
                    </a:moveTo>
                    <a:lnTo>
                      <a:pt x="3" y="22"/>
                    </a:lnTo>
                    <a:lnTo>
                      <a:pt x="8" y="50"/>
                    </a:lnTo>
                    <a:lnTo>
                      <a:pt x="38" y="46"/>
                    </a:lnTo>
                    <a:lnTo>
                      <a:pt x="35" y="17"/>
                    </a:lnTo>
                    <a:close/>
                    <a:moveTo>
                      <a:pt x="16" y="35"/>
                    </a:moveTo>
                    <a:lnTo>
                      <a:pt x="30" y="61"/>
                    </a:lnTo>
                    <a:lnTo>
                      <a:pt x="71" y="41"/>
                    </a:lnTo>
                    <a:lnTo>
                      <a:pt x="57" y="13"/>
                    </a:lnTo>
                    <a:lnTo>
                      <a:pt x="16" y="35"/>
                    </a:lnTo>
                    <a:close/>
                    <a:moveTo>
                      <a:pt x="114" y="19"/>
                    </a:moveTo>
                    <a:lnTo>
                      <a:pt x="67" y="11"/>
                    </a:lnTo>
                    <a:lnTo>
                      <a:pt x="65" y="27"/>
                    </a:lnTo>
                    <a:lnTo>
                      <a:pt x="71" y="41"/>
                    </a:lnTo>
                    <a:lnTo>
                      <a:pt x="114" y="19"/>
                    </a:lnTo>
                    <a:close/>
                    <a:moveTo>
                      <a:pt x="0" y="0"/>
                    </a:moveTo>
                    <a:lnTo>
                      <a:pt x="3" y="22"/>
                    </a:lnTo>
                    <a:lnTo>
                      <a:pt x="19" y="19"/>
                    </a:lnTo>
                    <a:lnTo>
                      <a:pt x="21" y="3"/>
                    </a:lnTo>
                    <a:lnTo>
                      <a:pt x="0" y="0"/>
                    </a:lnTo>
                    <a:close/>
                    <a:moveTo>
                      <a:pt x="11" y="72"/>
                    </a:moveTo>
                    <a:lnTo>
                      <a:pt x="30" y="61"/>
                    </a:lnTo>
                    <a:lnTo>
                      <a:pt x="22" y="49"/>
                    </a:lnTo>
                    <a:lnTo>
                      <a:pt x="8" y="50"/>
                    </a:lnTo>
                    <a:lnTo>
                      <a:pt x="11" y="72"/>
                    </a:lnTo>
                    <a:close/>
                    <a:moveTo>
                      <a:pt x="114" y="19"/>
                    </a:moveTo>
                    <a:lnTo>
                      <a:pt x="67" y="11"/>
                    </a:lnTo>
                    <a:lnTo>
                      <a:pt x="65" y="27"/>
                    </a:lnTo>
                    <a:lnTo>
                      <a:pt x="71" y="41"/>
                    </a:lnTo>
                    <a:lnTo>
                      <a:pt x="114" y="19"/>
                    </a:lnTo>
                    <a:close/>
                  </a:path>
                </a:pathLst>
              </a:custGeom>
              <a:grpFill/>
              <a:ln w="0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6" name="Freeform 433"/>
              <p:cNvSpPr>
                <a:spLocks/>
              </p:cNvSpPr>
              <p:nvPr/>
            </p:nvSpPr>
            <p:spPr bwMode="auto">
              <a:xfrm>
                <a:off x="4365" y="2033"/>
                <a:ext cx="241" cy="1271"/>
              </a:xfrm>
              <a:custGeom>
                <a:avLst/>
                <a:gdLst>
                  <a:gd name="T0" fmla="*/ 32 w 241"/>
                  <a:gd name="T1" fmla="*/ 0 h 1271"/>
                  <a:gd name="T2" fmla="*/ 0 w 241"/>
                  <a:gd name="T3" fmla="*/ 5 h 1271"/>
                  <a:gd name="T4" fmla="*/ 210 w 241"/>
                  <a:gd name="T5" fmla="*/ 1271 h 1271"/>
                  <a:gd name="T6" fmla="*/ 241 w 241"/>
                  <a:gd name="T7" fmla="*/ 1266 h 1271"/>
                  <a:gd name="T8" fmla="*/ 32 w 241"/>
                  <a:gd name="T9" fmla="*/ 0 h 1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1"/>
                  <a:gd name="T16" fmla="*/ 0 h 1271"/>
                  <a:gd name="T17" fmla="*/ 241 w 241"/>
                  <a:gd name="T18" fmla="*/ 1271 h 1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1" h="1271">
                    <a:moveTo>
                      <a:pt x="32" y="0"/>
                    </a:moveTo>
                    <a:lnTo>
                      <a:pt x="0" y="5"/>
                    </a:lnTo>
                    <a:lnTo>
                      <a:pt x="210" y="1271"/>
                    </a:lnTo>
                    <a:lnTo>
                      <a:pt x="241" y="1266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0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18" name="Freeform 452"/>
            <p:cNvSpPr>
              <a:spLocks/>
            </p:cNvSpPr>
            <p:nvPr/>
          </p:nvSpPr>
          <p:spPr bwMode="auto">
            <a:xfrm>
              <a:off x="4359" y="1709"/>
              <a:ext cx="30" cy="44"/>
            </a:xfrm>
            <a:custGeom>
              <a:avLst/>
              <a:gdLst>
                <a:gd name="T0" fmla="*/ 16 w 30"/>
                <a:gd name="T1" fmla="*/ 44 h 44"/>
                <a:gd name="T2" fmla="*/ 30 w 30"/>
                <a:gd name="T3" fmla="*/ 0 h 44"/>
                <a:gd name="T4" fmla="*/ 0 w 30"/>
                <a:gd name="T5" fmla="*/ 0 h 44"/>
                <a:gd name="T6" fmla="*/ 16 w 30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44"/>
                <a:gd name="T14" fmla="*/ 30 w 30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44">
                  <a:moveTo>
                    <a:pt x="16" y="44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9" name="Freeform 422"/>
            <p:cNvSpPr>
              <a:spLocks noEditPoints="1"/>
            </p:cNvSpPr>
            <p:nvPr/>
          </p:nvSpPr>
          <p:spPr bwMode="auto">
            <a:xfrm>
              <a:off x="4446" y="2632"/>
              <a:ext cx="71" cy="115"/>
            </a:xfrm>
            <a:custGeom>
              <a:avLst/>
              <a:gdLst>
                <a:gd name="T0" fmla="*/ 30 w 71"/>
                <a:gd name="T1" fmla="*/ 63 h 115"/>
                <a:gd name="T2" fmla="*/ 60 w 71"/>
                <a:gd name="T3" fmla="*/ 68 h 115"/>
                <a:gd name="T4" fmla="*/ 67 w 71"/>
                <a:gd name="T5" fmla="*/ 22 h 115"/>
                <a:gd name="T6" fmla="*/ 36 w 71"/>
                <a:gd name="T7" fmla="*/ 18 h 115"/>
                <a:gd name="T8" fmla="*/ 30 w 71"/>
                <a:gd name="T9" fmla="*/ 63 h 115"/>
                <a:gd name="T10" fmla="*/ 55 w 71"/>
                <a:gd name="T11" fmla="*/ 35 h 115"/>
                <a:gd name="T12" fmla="*/ 50 w 71"/>
                <a:gd name="T13" fmla="*/ 5 h 115"/>
                <a:gd name="T14" fmla="*/ 20 w 71"/>
                <a:gd name="T15" fmla="*/ 10 h 115"/>
                <a:gd name="T16" fmla="*/ 25 w 71"/>
                <a:gd name="T17" fmla="*/ 40 h 115"/>
                <a:gd name="T18" fmla="*/ 55 w 71"/>
                <a:gd name="T19" fmla="*/ 35 h 115"/>
                <a:gd name="T20" fmla="*/ 38 w 71"/>
                <a:gd name="T21" fmla="*/ 18 h 115"/>
                <a:gd name="T22" fmla="*/ 9 w 71"/>
                <a:gd name="T23" fmla="*/ 32 h 115"/>
                <a:gd name="T24" fmla="*/ 31 w 71"/>
                <a:gd name="T25" fmla="*/ 73 h 115"/>
                <a:gd name="T26" fmla="*/ 58 w 71"/>
                <a:gd name="T27" fmla="*/ 59 h 115"/>
                <a:gd name="T28" fmla="*/ 38 w 71"/>
                <a:gd name="T29" fmla="*/ 18 h 115"/>
                <a:gd name="T30" fmla="*/ 53 w 71"/>
                <a:gd name="T31" fmla="*/ 115 h 115"/>
                <a:gd name="T32" fmla="*/ 60 w 71"/>
                <a:gd name="T33" fmla="*/ 68 h 115"/>
                <a:gd name="T34" fmla="*/ 45 w 71"/>
                <a:gd name="T35" fmla="*/ 66 h 115"/>
                <a:gd name="T36" fmla="*/ 31 w 71"/>
                <a:gd name="T37" fmla="*/ 73 h 115"/>
                <a:gd name="T38" fmla="*/ 53 w 71"/>
                <a:gd name="T39" fmla="*/ 115 h 115"/>
                <a:gd name="T40" fmla="*/ 71 w 71"/>
                <a:gd name="T41" fmla="*/ 0 h 115"/>
                <a:gd name="T42" fmla="*/ 50 w 71"/>
                <a:gd name="T43" fmla="*/ 5 h 115"/>
                <a:gd name="T44" fmla="*/ 52 w 71"/>
                <a:gd name="T45" fmla="*/ 21 h 115"/>
                <a:gd name="T46" fmla="*/ 67 w 71"/>
                <a:gd name="T47" fmla="*/ 22 h 115"/>
                <a:gd name="T48" fmla="*/ 71 w 71"/>
                <a:gd name="T49" fmla="*/ 0 h 115"/>
                <a:gd name="T50" fmla="*/ 0 w 71"/>
                <a:gd name="T51" fmla="*/ 13 h 115"/>
                <a:gd name="T52" fmla="*/ 9 w 71"/>
                <a:gd name="T53" fmla="*/ 32 h 115"/>
                <a:gd name="T54" fmla="*/ 23 w 71"/>
                <a:gd name="T55" fmla="*/ 25 h 115"/>
                <a:gd name="T56" fmla="*/ 20 w 71"/>
                <a:gd name="T57" fmla="*/ 10 h 115"/>
                <a:gd name="T58" fmla="*/ 0 w 71"/>
                <a:gd name="T59" fmla="*/ 13 h 115"/>
                <a:gd name="T60" fmla="*/ 53 w 71"/>
                <a:gd name="T61" fmla="*/ 115 h 115"/>
                <a:gd name="T62" fmla="*/ 60 w 71"/>
                <a:gd name="T63" fmla="*/ 68 h 115"/>
                <a:gd name="T64" fmla="*/ 45 w 71"/>
                <a:gd name="T65" fmla="*/ 66 h 115"/>
                <a:gd name="T66" fmla="*/ 31 w 71"/>
                <a:gd name="T67" fmla="*/ 73 h 115"/>
                <a:gd name="T68" fmla="*/ 53 w 71"/>
                <a:gd name="T69" fmla="*/ 115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1"/>
                <a:gd name="T106" fmla="*/ 0 h 115"/>
                <a:gd name="T107" fmla="*/ 71 w 71"/>
                <a:gd name="T108" fmla="*/ 115 h 1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1" h="115">
                  <a:moveTo>
                    <a:pt x="30" y="63"/>
                  </a:moveTo>
                  <a:lnTo>
                    <a:pt x="60" y="68"/>
                  </a:lnTo>
                  <a:lnTo>
                    <a:pt x="67" y="22"/>
                  </a:lnTo>
                  <a:lnTo>
                    <a:pt x="36" y="18"/>
                  </a:lnTo>
                  <a:lnTo>
                    <a:pt x="30" y="63"/>
                  </a:lnTo>
                  <a:close/>
                  <a:moveTo>
                    <a:pt x="55" y="35"/>
                  </a:moveTo>
                  <a:lnTo>
                    <a:pt x="50" y="5"/>
                  </a:lnTo>
                  <a:lnTo>
                    <a:pt x="20" y="10"/>
                  </a:lnTo>
                  <a:lnTo>
                    <a:pt x="25" y="40"/>
                  </a:lnTo>
                  <a:lnTo>
                    <a:pt x="55" y="35"/>
                  </a:lnTo>
                  <a:close/>
                  <a:moveTo>
                    <a:pt x="38" y="18"/>
                  </a:moveTo>
                  <a:lnTo>
                    <a:pt x="9" y="32"/>
                  </a:lnTo>
                  <a:lnTo>
                    <a:pt x="31" y="73"/>
                  </a:lnTo>
                  <a:lnTo>
                    <a:pt x="58" y="59"/>
                  </a:lnTo>
                  <a:lnTo>
                    <a:pt x="38" y="18"/>
                  </a:lnTo>
                  <a:close/>
                  <a:moveTo>
                    <a:pt x="53" y="115"/>
                  </a:moveTo>
                  <a:lnTo>
                    <a:pt x="60" y="68"/>
                  </a:lnTo>
                  <a:lnTo>
                    <a:pt x="45" y="66"/>
                  </a:lnTo>
                  <a:lnTo>
                    <a:pt x="31" y="73"/>
                  </a:lnTo>
                  <a:lnTo>
                    <a:pt x="53" y="115"/>
                  </a:lnTo>
                  <a:close/>
                  <a:moveTo>
                    <a:pt x="71" y="0"/>
                  </a:moveTo>
                  <a:lnTo>
                    <a:pt x="50" y="5"/>
                  </a:lnTo>
                  <a:lnTo>
                    <a:pt x="52" y="21"/>
                  </a:lnTo>
                  <a:lnTo>
                    <a:pt x="67" y="22"/>
                  </a:lnTo>
                  <a:lnTo>
                    <a:pt x="71" y="0"/>
                  </a:lnTo>
                  <a:close/>
                  <a:moveTo>
                    <a:pt x="0" y="13"/>
                  </a:moveTo>
                  <a:lnTo>
                    <a:pt x="9" y="32"/>
                  </a:lnTo>
                  <a:lnTo>
                    <a:pt x="23" y="25"/>
                  </a:lnTo>
                  <a:lnTo>
                    <a:pt x="20" y="10"/>
                  </a:lnTo>
                  <a:lnTo>
                    <a:pt x="0" y="13"/>
                  </a:lnTo>
                  <a:close/>
                  <a:moveTo>
                    <a:pt x="53" y="115"/>
                  </a:moveTo>
                  <a:lnTo>
                    <a:pt x="60" y="68"/>
                  </a:lnTo>
                  <a:lnTo>
                    <a:pt x="45" y="66"/>
                  </a:lnTo>
                  <a:lnTo>
                    <a:pt x="31" y="73"/>
                  </a:lnTo>
                  <a:lnTo>
                    <a:pt x="53" y="115"/>
                  </a:lnTo>
                  <a:close/>
                </a:path>
              </a:pathLst>
            </a:custGeom>
            <a:grpFill/>
            <a:ln w="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0" name="Freeform 424"/>
            <p:cNvSpPr>
              <a:spLocks/>
            </p:cNvSpPr>
            <p:nvPr/>
          </p:nvSpPr>
          <p:spPr bwMode="auto">
            <a:xfrm>
              <a:off x="3506" y="1518"/>
              <a:ext cx="46" cy="30"/>
            </a:xfrm>
            <a:custGeom>
              <a:avLst/>
              <a:gdLst>
                <a:gd name="T0" fmla="*/ 46 w 46"/>
                <a:gd name="T1" fmla="*/ 8 h 30"/>
                <a:gd name="T2" fmla="*/ 0 w 46"/>
                <a:gd name="T3" fmla="*/ 0 h 30"/>
                <a:gd name="T4" fmla="*/ 3 w 46"/>
                <a:gd name="T5" fmla="*/ 30 h 30"/>
                <a:gd name="T6" fmla="*/ 46 w 46"/>
                <a:gd name="T7" fmla="*/ 8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30"/>
                <a:gd name="T14" fmla="*/ 46 w 46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30">
                  <a:moveTo>
                    <a:pt x="46" y="8"/>
                  </a:moveTo>
                  <a:lnTo>
                    <a:pt x="0" y="0"/>
                  </a:lnTo>
                  <a:lnTo>
                    <a:pt x="3" y="30"/>
                  </a:lnTo>
                  <a:lnTo>
                    <a:pt x="46" y="8"/>
                  </a:lnTo>
                  <a:close/>
                </a:path>
              </a:pathLst>
            </a:custGeom>
            <a:grpFill/>
            <a:ln w="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1" name="Freeform 421"/>
            <p:cNvSpPr>
              <a:spLocks/>
            </p:cNvSpPr>
            <p:nvPr/>
          </p:nvSpPr>
          <p:spPr bwMode="auto">
            <a:xfrm>
              <a:off x="4469" y="2653"/>
              <a:ext cx="29" cy="45"/>
            </a:xfrm>
            <a:custGeom>
              <a:avLst/>
              <a:gdLst>
                <a:gd name="T0" fmla="*/ 22 w 29"/>
                <a:gd name="T1" fmla="*/ 45 h 45"/>
                <a:gd name="T2" fmla="*/ 29 w 29"/>
                <a:gd name="T3" fmla="*/ 0 h 45"/>
                <a:gd name="T4" fmla="*/ 0 w 29"/>
                <a:gd name="T5" fmla="*/ 4 h 45"/>
                <a:gd name="T6" fmla="*/ 22 w 29"/>
                <a:gd name="T7" fmla="*/ 45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45"/>
                <a:gd name="T14" fmla="*/ 29 w 29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45">
                  <a:moveTo>
                    <a:pt x="22" y="45"/>
                  </a:moveTo>
                  <a:lnTo>
                    <a:pt x="29" y="0"/>
                  </a:lnTo>
                  <a:lnTo>
                    <a:pt x="0" y="4"/>
                  </a:lnTo>
                  <a:lnTo>
                    <a:pt x="22" y="45"/>
                  </a:lnTo>
                  <a:close/>
                </a:path>
              </a:pathLst>
            </a:custGeom>
            <a:grpFill/>
            <a:ln w="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489"/>
          <p:cNvGrpSpPr>
            <a:grpSpLocks/>
          </p:cNvGrpSpPr>
          <p:nvPr/>
        </p:nvGrpSpPr>
        <p:grpSpPr bwMode="auto">
          <a:xfrm>
            <a:off x="4363639" y="1876734"/>
            <a:ext cx="4422775" cy="3503612"/>
            <a:chOff x="2594" y="1165"/>
            <a:chExt cx="2786" cy="2207"/>
          </a:xfrm>
        </p:grpSpPr>
        <p:sp>
          <p:nvSpPr>
            <p:cNvPr id="3102" name="Freeform 456"/>
            <p:cNvSpPr>
              <a:spLocks/>
            </p:cNvSpPr>
            <p:nvPr/>
          </p:nvSpPr>
          <p:spPr bwMode="auto">
            <a:xfrm>
              <a:off x="3267" y="1869"/>
              <a:ext cx="140" cy="141"/>
            </a:xfrm>
            <a:custGeom>
              <a:avLst/>
              <a:gdLst>
                <a:gd name="T0" fmla="*/ 140 w 140"/>
                <a:gd name="T1" fmla="*/ 71 h 141"/>
                <a:gd name="T2" fmla="*/ 137 w 140"/>
                <a:gd name="T3" fmla="*/ 49 h 141"/>
                <a:gd name="T4" fmla="*/ 127 w 140"/>
                <a:gd name="T5" fmla="*/ 29 h 141"/>
                <a:gd name="T6" fmla="*/ 112 w 140"/>
                <a:gd name="T7" fmla="*/ 15 h 141"/>
                <a:gd name="T8" fmla="*/ 93 w 140"/>
                <a:gd name="T9" fmla="*/ 4 h 141"/>
                <a:gd name="T10" fmla="*/ 71 w 140"/>
                <a:gd name="T11" fmla="*/ 0 h 141"/>
                <a:gd name="T12" fmla="*/ 49 w 140"/>
                <a:gd name="T13" fmla="*/ 4 h 141"/>
                <a:gd name="T14" fmla="*/ 30 w 140"/>
                <a:gd name="T15" fmla="*/ 15 h 141"/>
                <a:gd name="T16" fmla="*/ 14 w 140"/>
                <a:gd name="T17" fmla="*/ 29 h 141"/>
                <a:gd name="T18" fmla="*/ 4 w 140"/>
                <a:gd name="T19" fmla="*/ 49 h 141"/>
                <a:gd name="T20" fmla="*/ 0 w 140"/>
                <a:gd name="T21" fmla="*/ 71 h 141"/>
                <a:gd name="T22" fmla="*/ 4 w 140"/>
                <a:gd name="T23" fmla="*/ 93 h 141"/>
                <a:gd name="T24" fmla="*/ 14 w 140"/>
                <a:gd name="T25" fmla="*/ 112 h 141"/>
                <a:gd name="T26" fmla="*/ 30 w 140"/>
                <a:gd name="T27" fmla="*/ 126 h 141"/>
                <a:gd name="T28" fmla="*/ 49 w 140"/>
                <a:gd name="T29" fmla="*/ 137 h 141"/>
                <a:gd name="T30" fmla="*/ 71 w 140"/>
                <a:gd name="T31" fmla="*/ 141 h 141"/>
                <a:gd name="T32" fmla="*/ 93 w 140"/>
                <a:gd name="T33" fmla="*/ 137 h 141"/>
                <a:gd name="T34" fmla="*/ 112 w 140"/>
                <a:gd name="T35" fmla="*/ 126 h 141"/>
                <a:gd name="T36" fmla="*/ 127 w 140"/>
                <a:gd name="T37" fmla="*/ 112 h 141"/>
                <a:gd name="T38" fmla="*/ 137 w 140"/>
                <a:gd name="T39" fmla="*/ 93 h 141"/>
                <a:gd name="T40" fmla="*/ 140 w 140"/>
                <a:gd name="T41" fmla="*/ 71 h 1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1"/>
                <a:gd name="T65" fmla="*/ 140 w 140"/>
                <a:gd name="T66" fmla="*/ 141 h 1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1">
                  <a:moveTo>
                    <a:pt x="140" y="71"/>
                  </a:moveTo>
                  <a:lnTo>
                    <a:pt x="137" y="49"/>
                  </a:lnTo>
                  <a:lnTo>
                    <a:pt x="127" y="29"/>
                  </a:lnTo>
                  <a:lnTo>
                    <a:pt x="112" y="15"/>
                  </a:lnTo>
                  <a:lnTo>
                    <a:pt x="93" y="4"/>
                  </a:lnTo>
                  <a:lnTo>
                    <a:pt x="71" y="0"/>
                  </a:lnTo>
                  <a:lnTo>
                    <a:pt x="49" y="4"/>
                  </a:lnTo>
                  <a:lnTo>
                    <a:pt x="30" y="15"/>
                  </a:lnTo>
                  <a:lnTo>
                    <a:pt x="14" y="29"/>
                  </a:lnTo>
                  <a:lnTo>
                    <a:pt x="4" y="49"/>
                  </a:lnTo>
                  <a:lnTo>
                    <a:pt x="0" y="71"/>
                  </a:lnTo>
                  <a:lnTo>
                    <a:pt x="4" y="93"/>
                  </a:lnTo>
                  <a:lnTo>
                    <a:pt x="14" y="112"/>
                  </a:lnTo>
                  <a:lnTo>
                    <a:pt x="30" y="126"/>
                  </a:lnTo>
                  <a:lnTo>
                    <a:pt x="49" y="137"/>
                  </a:lnTo>
                  <a:lnTo>
                    <a:pt x="71" y="141"/>
                  </a:lnTo>
                  <a:lnTo>
                    <a:pt x="93" y="137"/>
                  </a:lnTo>
                  <a:lnTo>
                    <a:pt x="112" y="126"/>
                  </a:lnTo>
                  <a:lnTo>
                    <a:pt x="127" y="112"/>
                  </a:lnTo>
                  <a:lnTo>
                    <a:pt x="137" y="93"/>
                  </a:lnTo>
                  <a:lnTo>
                    <a:pt x="140" y="71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3" name="Freeform 454"/>
            <p:cNvSpPr>
              <a:spLocks/>
            </p:cNvSpPr>
            <p:nvPr/>
          </p:nvSpPr>
          <p:spPr bwMode="auto">
            <a:xfrm>
              <a:off x="5111" y="1582"/>
              <a:ext cx="140" cy="139"/>
            </a:xfrm>
            <a:custGeom>
              <a:avLst/>
              <a:gdLst>
                <a:gd name="T0" fmla="*/ 140 w 140"/>
                <a:gd name="T1" fmla="*/ 70 h 139"/>
                <a:gd name="T2" fmla="*/ 135 w 140"/>
                <a:gd name="T3" fmla="*/ 48 h 139"/>
                <a:gd name="T4" fmla="*/ 126 w 140"/>
                <a:gd name="T5" fmla="*/ 29 h 139"/>
                <a:gd name="T6" fmla="*/ 110 w 140"/>
                <a:gd name="T7" fmla="*/ 13 h 139"/>
                <a:gd name="T8" fmla="*/ 91 w 140"/>
                <a:gd name="T9" fmla="*/ 4 h 139"/>
                <a:gd name="T10" fmla="*/ 69 w 140"/>
                <a:gd name="T11" fmla="*/ 0 h 139"/>
                <a:gd name="T12" fmla="*/ 47 w 140"/>
                <a:gd name="T13" fmla="*/ 4 h 139"/>
                <a:gd name="T14" fmla="*/ 28 w 140"/>
                <a:gd name="T15" fmla="*/ 13 h 139"/>
                <a:gd name="T16" fmla="*/ 12 w 140"/>
                <a:gd name="T17" fmla="*/ 29 h 139"/>
                <a:gd name="T18" fmla="*/ 3 w 140"/>
                <a:gd name="T19" fmla="*/ 48 h 139"/>
                <a:gd name="T20" fmla="*/ 0 w 140"/>
                <a:gd name="T21" fmla="*/ 70 h 139"/>
                <a:gd name="T22" fmla="*/ 3 w 140"/>
                <a:gd name="T23" fmla="*/ 92 h 139"/>
                <a:gd name="T24" fmla="*/ 12 w 140"/>
                <a:gd name="T25" fmla="*/ 111 h 139"/>
                <a:gd name="T26" fmla="*/ 28 w 140"/>
                <a:gd name="T27" fmla="*/ 127 h 139"/>
                <a:gd name="T28" fmla="*/ 47 w 140"/>
                <a:gd name="T29" fmla="*/ 136 h 139"/>
                <a:gd name="T30" fmla="*/ 69 w 140"/>
                <a:gd name="T31" fmla="*/ 139 h 139"/>
                <a:gd name="T32" fmla="*/ 91 w 140"/>
                <a:gd name="T33" fmla="*/ 136 h 139"/>
                <a:gd name="T34" fmla="*/ 110 w 140"/>
                <a:gd name="T35" fmla="*/ 127 h 139"/>
                <a:gd name="T36" fmla="*/ 126 w 140"/>
                <a:gd name="T37" fmla="*/ 111 h 139"/>
                <a:gd name="T38" fmla="*/ 135 w 140"/>
                <a:gd name="T39" fmla="*/ 92 h 139"/>
                <a:gd name="T40" fmla="*/ 140 w 140"/>
                <a:gd name="T41" fmla="*/ 70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39"/>
                <a:gd name="T65" fmla="*/ 140 w 140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39">
                  <a:moveTo>
                    <a:pt x="140" y="70"/>
                  </a:moveTo>
                  <a:lnTo>
                    <a:pt x="135" y="48"/>
                  </a:lnTo>
                  <a:lnTo>
                    <a:pt x="126" y="29"/>
                  </a:lnTo>
                  <a:lnTo>
                    <a:pt x="110" y="13"/>
                  </a:lnTo>
                  <a:lnTo>
                    <a:pt x="91" y="4"/>
                  </a:lnTo>
                  <a:lnTo>
                    <a:pt x="69" y="0"/>
                  </a:lnTo>
                  <a:lnTo>
                    <a:pt x="47" y="4"/>
                  </a:lnTo>
                  <a:lnTo>
                    <a:pt x="28" y="13"/>
                  </a:lnTo>
                  <a:lnTo>
                    <a:pt x="12" y="29"/>
                  </a:lnTo>
                  <a:lnTo>
                    <a:pt x="3" y="48"/>
                  </a:lnTo>
                  <a:lnTo>
                    <a:pt x="0" y="70"/>
                  </a:lnTo>
                  <a:lnTo>
                    <a:pt x="3" y="92"/>
                  </a:lnTo>
                  <a:lnTo>
                    <a:pt x="12" y="111"/>
                  </a:lnTo>
                  <a:lnTo>
                    <a:pt x="28" y="127"/>
                  </a:lnTo>
                  <a:lnTo>
                    <a:pt x="47" y="136"/>
                  </a:lnTo>
                  <a:lnTo>
                    <a:pt x="69" y="139"/>
                  </a:lnTo>
                  <a:lnTo>
                    <a:pt x="91" y="136"/>
                  </a:lnTo>
                  <a:lnTo>
                    <a:pt x="110" y="127"/>
                  </a:lnTo>
                  <a:lnTo>
                    <a:pt x="126" y="111"/>
                  </a:lnTo>
                  <a:lnTo>
                    <a:pt x="135" y="92"/>
                  </a:lnTo>
                  <a:lnTo>
                    <a:pt x="140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4" name="Freeform 458"/>
            <p:cNvSpPr>
              <a:spLocks/>
            </p:cNvSpPr>
            <p:nvPr/>
          </p:nvSpPr>
          <p:spPr bwMode="auto">
            <a:xfrm>
              <a:off x="2594" y="1590"/>
              <a:ext cx="138" cy="139"/>
            </a:xfrm>
            <a:custGeom>
              <a:avLst/>
              <a:gdLst>
                <a:gd name="T0" fmla="*/ 138 w 138"/>
                <a:gd name="T1" fmla="*/ 70 h 139"/>
                <a:gd name="T2" fmla="*/ 135 w 138"/>
                <a:gd name="T3" fmla="*/ 48 h 139"/>
                <a:gd name="T4" fmla="*/ 126 w 138"/>
                <a:gd name="T5" fmla="*/ 29 h 139"/>
                <a:gd name="T6" fmla="*/ 110 w 138"/>
                <a:gd name="T7" fmla="*/ 13 h 139"/>
                <a:gd name="T8" fmla="*/ 91 w 138"/>
                <a:gd name="T9" fmla="*/ 4 h 139"/>
                <a:gd name="T10" fmla="*/ 69 w 138"/>
                <a:gd name="T11" fmla="*/ 0 h 139"/>
                <a:gd name="T12" fmla="*/ 47 w 138"/>
                <a:gd name="T13" fmla="*/ 4 h 139"/>
                <a:gd name="T14" fmla="*/ 28 w 138"/>
                <a:gd name="T15" fmla="*/ 13 h 139"/>
                <a:gd name="T16" fmla="*/ 12 w 138"/>
                <a:gd name="T17" fmla="*/ 29 h 139"/>
                <a:gd name="T18" fmla="*/ 3 w 138"/>
                <a:gd name="T19" fmla="*/ 48 h 139"/>
                <a:gd name="T20" fmla="*/ 0 w 138"/>
                <a:gd name="T21" fmla="*/ 70 h 139"/>
                <a:gd name="T22" fmla="*/ 3 w 138"/>
                <a:gd name="T23" fmla="*/ 92 h 139"/>
                <a:gd name="T24" fmla="*/ 12 w 138"/>
                <a:gd name="T25" fmla="*/ 111 h 139"/>
                <a:gd name="T26" fmla="*/ 28 w 138"/>
                <a:gd name="T27" fmla="*/ 126 h 139"/>
                <a:gd name="T28" fmla="*/ 47 w 138"/>
                <a:gd name="T29" fmla="*/ 136 h 139"/>
                <a:gd name="T30" fmla="*/ 69 w 138"/>
                <a:gd name="T31" fmla="*/ 139 h 139"/>
                <a:gd name="T32" fmla="*/ 91 w 138"/>
                <a:gd name="T33" fmla="*/ 136 h 139"/>
                <a:gd name="T34" fmla="*/ 110 w 138"/>
                <a:gd name="T35" fmla="*/ 126 h 139"/>
                <a:gd name="T36" fmla="*/ 126 w 138"/>
                <a:gd name="T37" fmla="*/ 111 h 139"/>
                <a:gd name="T38" fmla="*/ 135 w 138"/>
                <a:gd name="T39" fmla="*/ 92 h 139"/>
                <a:gd name="T40" fmla="*/ 138 w 138"/>
                <a:gd name="T41" fmla="*/ 70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8"/>
                <a:gd name="T64" fmla="*/ 0 h 139"/>
                <a:gd name="T65" fmla="*/ 138 w 138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8" h="139">
                  <a:moveTo>
                    <a:pt x="138" y="70"/>
                  </a:moveTo>
                  <a:lnTo>
                    <a:pt x="135" y="48"/>
                  </a:lnTo>
                  <a:lnTo>
                    <a:pt x="126" y="29"/>
                  </a:lnTo>
                  <a:lnTo>
                    <a:pt x="110" y="13"/>
                  </a:lnTo>
                  <a:lnTo>
                    <a:pt x="91" y="4"/>
                  </a:lnTo>
                  <a:lnTo>
                    <a:pt x="69" y="0"/>
                  </a:lnTo>
                  <a:lnTo>
                    <a:pt x="47" y="4"/>
                  </a:lnTo>
                  <a:lnTo>
                    <a:pt x="28" y="13"/>
                  </a:lnTo>
                  <a:lnTo>
                    <a:pt x="12" y="29"/>
                  </a:lnTo>
                  <a:lnTo>
                    <a:pt x="3" y="48"/>
                  </a:lnTo>
                  <a:lnTo>
                    <a:pt x="0" y="70"/>
                  </a:lnTo>
                  <a:lnTo>
                    <a:pt x="3" y="92"/>
                  </a:lnTo>
                  <a:lnTo>
                    <a:pt x="12" y="111"/>
                  </a:lnTo>
                  <a:lnTo>
                    <a:pt x="28" y="126"/>
                  </a:lnTo>
                  <a:lnTo>
                    <a:pt x="47" y="136"/>
                  </a:lnTo>
                  <a:lnTo>
                    <a:pt x="69" y="139"/>
                  </a:lnTo>
                  <a:lnTo>
                    <a:pt x="91" y="136"/>
                  </a:lnTo>
                  <a:lnTo>
                    <a:pt x="110" y="126"/>
                  </a:lnTo>
                  <a:lnTo>
                    <a:pt x="126" y="111"/>
                  </a:lnTo>
                  <a:lnTo>
                    <a:pt x="135" y="92"/>
                  </a:lnTo>
                  <a:lnTo>
                    <a:pt x="138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5" name="Freeform 460"/>
            <p:cNvSpPr>
              <a:spLocks/>
            </p:cNvSpPr>
            <p:nvPr/>
          </p:nvSpPr>
          <p:spPr bwMode="auto">
            <a:xfrm>
              <a:off x="3703" y="2297"/>
              <a:ext cx="139" cy="138"/>
            </a:xfrm>
            <a:custGeom>
              <a:avLst/>
              <a:gdLst>
                <a:gd name="T0" fmla="*/ 139 w 139"/>
                <a:gd name="T1" fmla="*/ 69 h 138"/>
                <a:gd name="T2" fmla="*/ 136 w 139"/>
                <a:gd name="T3" fmla="*/ 47 h 138"/>
                <a:gd name="T4" fmla="*/ 126 w 139"/>
                <a:gd name="T5" fmla="*/ 28 h 138"/>
                <a:gd name="T6" fmla="*/ 111 w 139"/>
                <a:gd name="T7" fmla="*/ 12 h 138"/>
                <a:gd name="T8" fmla="*/ 92 w 139"/>
                <a:gd name="T9" fmla="*/ 3 h 138"/>
                <a:gd name="T10" fmla="*/ 70 w 139"/>
                <a:gd name="T11" fmla="*/ 0 h 138"/>
                <a:gd name="T12" fmla="*/ 48 w 139"/>
                <a:gd name="T13" fmla="*/ 3 h 138"/>
                <a:gd name="T14" fmla="*/ 29 w 139"/>
                <a:gd name="T15" fmla="*/ 12 h 138"/>
                <a:gd name="T16" fmla="*/ 13 w 139"/>
                <a:gd name="T17" fmla="*/ 28 h 138"/>
                <a:gd name="T18" fmla="*/ 3 w 139"/>
                <a:gd name="T19" fmla="*/ 47 h 138"/>
                <a:gd name="T20" fmla="*/ 0 w 139"/>
                <a:gd name="T21" fmla="*/ 69 h 138"/>
                <a:gd name="T22" fmla="*/ 3 w 139"/>
                <a:gd name="T23" fmla="*/ 91 h 138"/>
                <a:gd name="T24" fmla="*/ 13 w 139"/>
                <a:gd name="T25" fmla="*/ 110 h 138"/>
                <a:gd name="T26" fmla="*/ 29 w 139"/>
                <a:gd name="T27" fmla="*/ 126 h 138"/>
                <a:gd name="T28" fmla="*/ 48 w 139"/>
                <a:gd name="T29" fmla="*/ 135 h 138"/>
                <a:gd name="T30" fmla="*/ 70 w 139"/>
                <a:gd name="T31" fmla="*/ 138 h 138"/>
                <a:gd name="T32" fmla="*/ 92 w 139"/>
                <a:gd name="T33" fmla="*/ 135 h 138"/>
                <a:gd name="T34" fmla="*/ 111 w 139"/>
                <a:gd name="T35" fmla="*/ 126 h 138"/>
                <a:gd name="T36" fmla="*/ 126 w 139"/>
                <a:gd name="T37" fmla="*/ 110 h 138"/>
                <a:gd name="T38" fmla="*/ 136 w 139"/>
                <a:gd name="T39" fmla="*/ 91 h 138"/>
                <a:gd name="T40" fmla="*/ 139 w 139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9"/>
                <a:gd name="T64" fmla="*/ 0 h 138"/>
                <a:gd name="T65" fmla="*/ 139 w 139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9" h="138">
                  <a:moveTo>
                    <a:pt x="139" y="69"/>
                  </a:moveTo>
                  <a:lnTo>
                    <a:pt x="136" y="47"/>
                  </a:lnTo>
                  <a:lnTo>
                    <a:pt x="126" y="28"/>
                  </a:lnTo>
                  <a:lnTo>
                    <a:pt x="111" y="12"/>
                  </a:lnTo>
                  <a:lnTo>
                    <a:pt x="92" y="3"/>
                  </a:lnTo>
                  <a:lnTo>
                    <a:pt x="70" y="0"/>
                  </a:lnTo>
                  <a:lnTo>
                    <a:pt x="48" y="3"/>
                  </a:lnTo>
                  <a:lnTo>
                    <a:pt x="29" y="12"/>
                  </a:lnTo>
                  <a:lnTo>
                    <a:pt x="13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3" y="110"/>
                  </a:lnTo>
                  <a:lnTo>
                    <a:pt x="29" y="126"/>
                  </a:lnTo>
                  <a:lnTo>
                    <a:pt x="48" y="135"/>
                  </a:lnTo>
                  <a:lnTo>
                    <a:pt x="70" y="138"/>
                  </a:lnTo>
                  <a:lnTo>
                    <a:pt x="92" y="135"/>
                  </a:lnTo>
                  <a:lnTo>
                    <a:pt x="111" y="126"/>
                  </a:lnTo>
                  <a:lnTo>
                    <a:pt x="126" y="110"/>
                  </a:lnTo>
                  <a:lnTo>
                    <a:pt x="136" y="91"/>
                  </a:lnTo>
                  <a:lnTo>
                    <a:pt x="139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6" name="Freeform 462"/>
            <p:cNvSpPr>
              <a:spLocks/>
            </p:cNvSpPr>
            <p:nvPr/>
          </p:nvSpPr>
          <p:spPr bwMode="auto">
            <a:xfrm>
              <a:off x="2694" y="2397"/>
              <a:ext cx="139" cy="139"/>
            </a:xfrm>
            <a:custGeom>
              <a:avLst/>
              <a:gdLst>
                <a:gd name="T0" fmla="*/ 139 w 139"/>
                <a:gd name="T1" fmla="*/ 70 h 139"/>
                <a:gd name="T2" fmla="*/ 136 w 139"/>
                <a:gd name="T3" fmla="*/ 48 h 139"/>
                <a:gd name="T4" fmla="*/ 127 w 139"/>
                <a:gd name="T5" fmla="*/ 29 h 139"/>
                <a:gd name="T6" fmla="*/ 111 w 139"/>
                <a:gd name="T7" fmla="*/ 13 h 139"/>
                <a:gd name="T8" fmla="*/ 92 w 139"/>
                <a:gd name="T9" fmla="*/ 4 h 139"/>
                <a:gd name="T10" fmla="*/ 70 w 139"/>
                <a:gd name="T11" fmla="*/ 0 h 139"/>
                <a:gd name="T12" fmla="*/ 48 w 139"/>
                <a:gd name="T13" fmla="*/ 4 h 139"/>
                <a:gd name="T14" fmla="*/ 29 w 139"/>
                <a:gd name="T15" fmla="*/ 13 h 139"/>
                <a:gd name="T16" fmla="*/ 13 w 139"/>
                <a:gd name="T17" fmla="*/ 29 h 139"/>
                <a:gd name="T18" fmla="*/ 4 w 139"/>
                <a:gd name="T19" fmla="*/ 48 h 139"/>
                <a:gd name="T20" fmla="*/ 0 w 139"/>
                <a:gd name="T21" fmla="*/ 70 h 139"/>
                <a:gd name="T22" fmla="*/ 4 w 139"/>
                <a:gd name="T23" fmla="*/ 92 h 139"/>
                <a:gd name="T24" fmla="*/ 13 w 139"/>
                <a:gd name="T25" fmla="*/ 111 h 139"/>
                <a:gd name="T26" fmla="*/ 29 w 139"/>
                <a:gd name="T27" fmla="*/ 127 h 139"/>
                <a:gd name="T28" fmla="*/ 48 w 139"/>
                <a:gd name="T29" fmla="*/ 136 h 139"/>
                <a:gd name="T30" fmla="*/ 70 w 139"/>
                <a:gd name="T31" fmla="*/ 139 h 139"/>
                <a:gd name="T32" fmla="*/ 92 w 139"/>
                <a:gd name="T33" fmla="*/ 136 h 139"/>
                <a:gd name="T34" fmla="*/ 111 w 139"/>
                <a:gd name="T35" fmla="*/ 127 h 139"/>
                <a:gd name="T36" fmla="*/ 127 w 139"/>
                <a:gd name="T37" fmla="*/ 111 h 139"/>
                <a:gd name="T38" fmla="*/ 136 w 139"/>
                <a:gd name="T39" fmla="*/ 92 h 139"/>
                <a:gd name="T40" fmla="*/ 139 w 139"/>
                <a:gd name="T41" fmla="*/ 70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9"/>
                <a:gd name="T64" fmla="*/ 0 h 139"/>
                <a:gd name="T65" fmla="*/ 139 w 139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9" h="139">
                  <a:moveTo>
                    <a:pt x="139" y="70"/>
                  </a:moveTo>
                  <a:lnTo>
                    <a:pt x="136" y="48"/>
                  </a:lnTo>
                  <a:lnTo>
                    <a:pt x="127" y="29"/>
                  </a:lnTo>
                  <a:lnTo>
                    <a:pt x="111" y="13"/>
                  </a:lnTo>
                  <a:lnTo>
                    <a:pt x="92" y="4"/>
                  </a:lnTo>
                  <a:lnTo>
                    <a:pt x="70" y="0"/>
                  </a:lnTo>
                  <a:lnTo>
                    <a:pt x="48" y="4"/>
                  </a:lnTo>
                  <a:lnTo>
                    <a:pt x="29" y="13"/>
                  </a:lnTo>
                  <a:lnTo>
                    <a:pt x="13" y="29"/>
                  </a:lnTo>
                  <a:lnTo>
                    <a:pt x="4" y="48"/>
                  </a:lnTo>
                  <a:lnTo>
                    <a:pt x="0" y="70"/>
                  </a:lnTo>
                  <a:lnTo>
                    <a:pt x="4" y="92"/>
                  </a:lnTo>
                  <a:lnTo>
                    <a:pt x="13" y="111"/>
                  </a:lnTo>
                  <a:lnTo>
                    <a:pt x="29" y="127"/>
                  </a:lnTo>
                  <a:lnTo>
                    <a:pt x="48" y="136"/>
                  </a:lnTo>
                  <a:lnTo>
                    <a:pt x="70" y="139"/>
                  </a:lnTo>
                  <a:lnTo>
                    <a:pt x="92" y="136"/>
                  </a:lnTo>
                  <a:lnTo>
                    <a:pt x="111" y="127"/>
                  </a:lnTo>
                  <a:lnTo>
                    <a:pt x="127" y="111"/>
                  </a:lnTo>
                  <a:lnTo>
                    <a:pt x="136" y="92"/>
                  </a:lnTo>
                  <a:lnTo>
                    <a:pt x="139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7" name="Freeform 464"/>
            <p:cNvSpPr>
              <a:spLocks/>
            </p:cNvSpPr>
            <p:nvPr/>
          </p:nvSpPr>
          <p:spPr bwMode="auto">
            <a:xfrm>
              <a:off x="2639" y="3130"/>
              <a:ext cx="141" cy="141"/>
            </a:xfrm>
            <a:custGeom>
              <a:avLst/>
              <a:gdLst>
                <a:gd name="T0" fmla="*/ 141 w 141"/>
                <a:gd name="T1" fmla="*/ 71 h 141"/>
                <a:gd name="T2" fmla="*/ 137 w 141"/>
                <a:gd name="T3" fmla="*/ 49 h 141"/>
                <a:gd name="T4" fmla="*/ 128 w 141"/>
                <a:gd name="T5" fmla="*/ 29 h 141"/>
                <a:gd name="T6" fmla="*/ 112 w 141"/>
                <a:gd name="T7" fmla="*/ 15 h 141"/>
                <a:gd name="T8" fmla="*/ 93 w 141"/>
                <a:gd name="T9" fmla="*/ 4 h 141"/>
                <a:gd name="T10" fmla="*/ 71 w 141"/>
                <a:gd name="T11" fmla="*/ 0 h 141"/>
                <a:gd name="T12" fmla="*/ 49 w 141"/>
                <a:gd name="T13" fmla="*/ 4 h 141"/>
                <a:gd name="T14" fmla="*/ 30 w 141"/>
                <a:gd name="T15" fmla="*/ 15 h 141"/>
                <a:gd name="T16" fmla="*/ 15 w 141"/>
                <a:gd name="T17" fmla="*/ 29 h 141"/>
                <a:gd name="T18" fmla="*/ 5 w 141"/>
                <a:gd name="T19" fmla="*/ 49 h 141"/>
                <a:gd name="T20" fmla="*/ 0 w 141"/>
                <a:gd name="T21" fmla="*/ 71 h 141"/>
                <a:gd name="T22" fmla="*/ 5 w 141"/>
                <a:gd name="T23" fmla="*/ 93 h 141"/>
                <a:gd name="T24" fmla="*/ 15 w 141"/>
                <a:gd name="T25" fmla="*/ 112 h 141"/>
                <a:gd name="T26" fmla="*/ 30 w 141"/>
                <a:gd name="T27" fmla="*/ 126 h 141"/>
                <a:gd name="T28" fmla="*/ 49 w 141"/>
                <a:gd name="T29" fmla="*/ 138 h 141"/>
                <a:gd name="T30" fmla="*/ 71 w 141"/>
                <a:gd name="T31" fmla="*/ 141 h 141"/>
                <a:gd name="T32" fmla="*/ 93 w 141"/>
                <a:gd name="T33" fmla="*/ 138 h 141"/>
                <a:gd name="T34" fmla="*/ 112 w 141"/>
                <a:gd name="T35" fmla="*/ 126 h 141"/>
                <a:gd name="T36" fmla="*/ 128 w 141"/>
                <a:gd name="T37" fmla="*/ 112 h 141"/>
                <a:gd name="T38" fmla="*/ 137 w 141"/>
                <a:gd name="T39" fmla="*/ 93 h 141"/>
                <a:gd name="T40" fmla="*/ 141 w 141"/>
                <a:gd name="T41" fmla="*/ 71 h 1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41"/>
                <a:gd name="T65" fmla="*/ 141 w 141"/>
                <a:gd name="T66" fmla="*/ 141 h 1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41">
                  <a:moveTo>
                    <a:pt x="141" y="71"/>
                  </a:moveTo>
                  <a:lnTo>
                    <a:pt x="137" y="49"/>
                  </a:lnTo>
                  <a:lnTo>
                    <a:pt x="128" y="29"/>
                  </a:lnTo>
                  <a:lnTo>
                    <a:pt x="112" y="15"/>
                  </a:lnTo>
                  <a:lnTo>
                    <a:pt x="93" y="4"/>
                  </a:lnTo>
                  <a:lnTo>
                    <a:pt x="71" y="0"/>
                  </a:lnTo>
                  <a:lnTo>
                    <a:pt x="49" y="4"/>
                  </a:lnTo>
                  <a:lnTo>
                    <a:pt x="30" y="15"/>
                  </a:lnTo>
                  <a:lnTo>
                    <a:pt x="15" y="29"/>
                  </a:lnTo>
                  <a:lnTo>
                    <a:pt x="5" y="49"/>
                  </a:lnTo>
                  <a:lnTo>
                    <a:pt x="0" y="71"/>
                  </a:lnTo>
                  <a:lnTo>
                    <a:pt x="5" y="93"/>
                  </a:lnTo>
                  <a:lnTo>
                    <a:pt x="15" y="112"/>
                  </a:lnTo>
                  <a:lnTo>
                    <a:pt x="30" y="126"/>
                  </a:lnTo>
                  <a:lnTo>
                    <a:pt x="49" y="138"/>
                  </a:lnTo>
                  <a:lnTo>
                    <a:pt x="71" y="141"/>
                  </a:lnTo>
                  <a:lnTo>
                    <a:pt x="93" y="138"/>
                  </a:lnTo>
                  <a:lnTo>
                    <a:pt x="112" y="126"/>
                  </a:lnTo>
                  <a:lnTo>
                    <a:pt x="128" y="112"/>
                  </a:lnTo>
                  <a:lnTo>
                    <a:pt x="137" y="93"/>
                  </a:lnTo>
                  <a:lnTo>
                    <a:pt x="141" y="71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8" name="Freeform 466"/>
            <p:cNvSpPr>
              <a:spLocks/>
            </p:cNvSpPr>
            <p:nvPr/>
          </p:nvSpPr>
          <p:spPr bwMode="auto">
            <a:xfrm>
              <a:off x="3401" y="3003"/>
              <a:ext cx="138" cy="138"/>
            </a:xfrm>
            <a:custGeom>
              <a:avLst/>
              <a:gdLst>
                <a:gd name="T0" fmla="*/ 138 w 138"/>
                <a:gd name="T1" fmla="*/ 69 h 138"/>
                <a:gd name="T2" fmla="*/ 135 w 138"/>
                <a:gd name="T3" fmla="*/ 47 h 138"/>
                <a:gd name="T4" fmla="*/ 126 w 138"/>
                <a:gd name="T5" fmla="*/ 28 h 138"/>
                <a:gd name="T6" fmla="*/ 110 w 138"/>
                <a:gd name="T7" fmla="*/ 12 h 138"/>
                <a:gd name="T8" fmla="*/ 91 w 138"/>
                <a:gd name="T9" fmla="*/ 3 h 138"/>
                <a:gd name="T10" fmla="*/ 69 w 138"/>
                <a:gd name="T11" fmla="*/ 0 h 138"/>
                <a:gd name="T12" fmla="*/ 47 w 138"/>
                <a:gd name="T13" fmla="*/ 3 h 138"/>
                <a:gd name="T14" fmla="*/ 28 w 138"/>
                <a:gd name="T15" fmla="*/ 12 h 138"/>
                <a:gd name="T16" fmla="*/ 12 w 138"/>
                <a:gd name="T17" fmla="*/ 28 h 138"/>
                <a:gd name="T18" fmla="*/ 3 w 138"/>
                <a:gd name="T19" fmla="*/ 47 h 138"/>
                <a:gd name="T20" fmla="*/ 0 w 138"/>
                <a:gd name="T21" fmla="*/ 69 h 138"/>
                <a:gd name="T22" fmla="*/ 3 w 138"/>
                <a:gd name="T23" fmla="*/ 91 h 138"/>
                <a:gd name="T24" fmla="*/ 12 w 138"/>
                <a:gd name="T25" fmla="*/ 110 h 138"/>
                <a:gd name="T26" fmla="*/ 28 w 138"/>
                <a:gd name="T27" fmla="*/ 126 h 138"/>
                <a:gd name="T28" fmla="*/ 47 w 138"/>
                <a:gd name="T29" fmla="*/ 135 h 138"/>
                <a:gd name="T30" fmla="*/ 69 w 138"/>
                <a:gd name="T31" fmla="*/ 138 h 138"/>
                <a:gd name="T32" fmla="*/ 91 w 138"/>
                <a:gd name="T33" fmla="*/ 135 h 138"/>
                <a:gd name="T34" fmla="*/ 110 w 138"/>
                <a:gd name="T35" fmla="*/ 126 h 138"/>
                <a:gd name="T36" fmla="*/ 126 w 138"/>
                <a:gd name="T37" fmla="*/ 110 h 138"/>
                <a:gd name="T38" fmla="*/ 135 w 138"/>
                <a:gd name="T39" fmla="*/ 91 h 138"/>
                <a:gd name="T40" fmla="*/ 138 w 138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8"/>
                <a:gd name="T64" fmla="*/ 0 h 138"/>
                <a:gd name="T65" fmla="*/ 138 w 138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8" h="138">
                  <a:moveTo>
                    <a:pt x="138" y="69"/>
                  </a:moveTo>
                  <a:lnTo>
                    <a:pt x="135" y="47"/>
                  </a:lnTo>
                  <a:lnTo>
                    <a:pt x="126" y="28"/>
                  </a:lnTo>
                  <a:lnTo>
                    <a:pt x="110" y="12"/>
                  </a:lnTo>
                  <a:lnTo>
                    <a:pt x="91" y="3"/>
                  </a:lnTo>
                  <a:lnTo>
                    <a:pt x="69" y="0"/>
                  </a:lnTo>
                  <a:lnTo>
                    <a:pt x="47" y="3"/>
                  </a:lnTo>
                  <a:lnTo>
                    <a:pt x="28" y="12"/>
                  </a:lnTo>
                  <a:lnTo>
                    <a:pt x="12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2" y="110"/>
                  </a:lnTo>
                  <a:lnTo>
                    <a:pt x="28" y="126"/>
                  </a:lnTo>
                  <a:lnTo>
                    <a:pt x="47" y="135"/>
                  </a:lnTo>
                  <a:lnTo>
                    <a:pt x="69" y="138"/>
                  </a:lnTo>
                  <a:lnTo>
                    <a:pt x="91" y="135"/>
                  </a:lnTo>
                  <a:lnTo>
                    <a:pt x="110" y="126"/>
                  </a:lnTo>
                  <a:lnTo>
                    <a:pt x="126" y="110"/>
                  </a:lnTo>
                  <a:lnTo>
                    <a:pt x="135" y="91"/>
                  </a:lnTo>
                  <a:lnTo>
                    <a:pt x="138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09" name="Freeform 468"/>
            <p:cNvSpPr>
              <a:spLocks/>
            </p:cNvSpPr>
            <p:nvPr/>
          </p:nvSpPr>
          <p:spPr bwMode="auto">
            <a:xfrm>
              <a:off x="4066" y="2722"/>
              <a:ext cx="140" cy="140"/>
            </a:xfrm>
            <a:custGeom>
              <a:avLst/>
              <a:gdLst>
                <a:gd name="T0" fmla="*/ 140 w 140"/>
                <a:gd name="T1" fmla="*/ 69 h 140"/>
                <a:gd name="T2" fmla="*/ 137 w 140"/>
                <a:gd name="T3" fmla="*/ 47 h 140"/>
                <a:gd name="T4" fmla="*/ 127 w 140"/>
                <a:gd name="T5" fmla="*/ 28 h 140"/>
                <a:gd name="T6" fmla="*/ 112 w 140"/>
                <a:gd name="T7" fmla="*/ 14 h 140"/>
                <a:gd name="T8" fmla="*/ 93 w 140"/>
                <a:gd name="T9" fmla="*/ 3 h 140"/>
                <a:gd name="T10" fmla="*/ 71 w 140"/>
                <a:gd name="T11" fmla="*/ 0 h 140"/>
                <a:gd name="T12" fmla="*/ 49 w 140"/>
                <a:gd name="T13" fmla="*/ 3 h 140"/>
                <a:gd name="T14" fmla="*/ 30 w 140"/>
                <a:gd name="T15" fmla="*/ 14 h 140"/>
                <a:gd name="T16" fmla="*/ 14 w 140"/>
                <a:gd name="T17" fmla="*/ 28 h 140"/>
                <a:gd name="T18" fmla="*/ 5 w 140"/>
                <a:gd name="T19" fmla="*/ 47 h 140"/>
                <a:gd name="T20" fmla="*/ 0 w 140"/>
                <a:gd name="T21" fmla="*/ 69 h 140"/>
                <a:gd name="T22" fmla="*/ 5 w 140"/>
                <a:gd name="T23" fmla="*/ 92 h 140"/>
                <a:gd name="T24" fmla="*/ 14 w 140"/>
                <a:gd name="T25" fmla="*/ 112 h 140"/>
                <a:gd name="T26" fmla="*/ 30 w 140"/>
                <a:gd name="T27" fmla="*/ 126 h 140"/>
                <a:gd name="T28" fmla="*/ 49 w 140"/>
                <a:gd name="T29" fmla="*/ 137 h 140"/>
                <a:gd name="T30" fmla="*/ 71 w 140"/>
                <a:gd name="T31" fmla="*/ 140 h 140"/>
                <a:gd name="T32" fmla="*/ 93 w 140"/>
                <a:gd name="T33" fmla="*/ 137 h 140"/>
                <a:gd name="T34" fmla="*/ 112 w 140"/>
                <a:gd name="T35" fmla="*/ 126 h 140"/>
                <a:gd name="T36" fmla="*/ 127 w 140"/>
                <a:gd name="T37" fmla="*/ 112 h 140"/>
                <a:gd name="T38" fmla="*/ 137 w 140"/>
                <a:gd name="T39" fmla="*/ 92 h 140"/>
                <a:gd name="T40" fmla="*/ 140 w 140"/>
                <a:gd name="T41" fmla="*/ 69 h 1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0"/>
                <a:gd name="T65" fmla="*/ 140 w 140"/>
                <a:gd name="T66" fmla="*/ 140 h 1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0">
                  <a:moveTo>
                    <a:pt x="140" y="69"/>
                  </a:moveTo>
                  <a:lnTo>
                    <a:pt x="137" y="47"/>
                  </a:lnTo>
                  <a:lnTo>
                    <a:pt x="127" y="28"/>
                  </a:lnTo>
                  <a:lnTo>
                    <a:pt x="112" y="14"/>
                  </a:lnTo>
                  <a:lnTo>
                    <a:pt x="93" y="3"/>
                  </a:lnTo>
                  <a:lnTo>
                    <a:pt x="71" y="0"/>
                  </a:lnTo>
                  <a:lnTo>
                    <a:pt x="49" y="3"/>
                  </a:lnTo>
                  <a:lnTo>
                    <a:pt x="30" y="14"/>
                  </a:lnTo>
                  <a:lnTo>
                    <a:pt x="14" y="28"/>
                  </a:lnTo>
                  <a:lnTo>
                    <a:pt x="5" y="47"/>
                  </a:lnTo>
                  <a:lnTo>
                    <a:pt x="0" y="69"/>
                  </a:lnTo>
                  <a:lnTo>
                    <a:pt x="5" y="92"/>
                  </a:lnTo>
                  <a:lnTo>
                    <a:pt x="14" y="112"/>
                  </a:lnTo>
                  <a:lnTo>
                    <a:pt x="30" y="126"/>
                  </a:lnTo>
                  <a:lnTo>
                    <a:pt x="49" y="137"/>
                  </a:lnTo>
                  <a:lnTo>
                    <a:pt x="71" y="140"/>
                  </a:lnTo>
                  <a:lnTo>
                    <a:pt x="93" y="137"/>
                  </a:lnTo>
                  <a:lnTo>
                    <a:pt x="112" y="126"/>
                  </a:lnTo>
                  <a:lnTo>
                    <a:pt x="127" y="112"/>
                  </a:lnTo>
                  <a:lnTo>
                    <a:pt x="137" y="92"/>
                  </a:lnTo>
                  <a:lnTo>
                    <a:pt x="140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0" name="Freeform 470"/>
            <p:cNvSpPr>
              <a:spLocks/>
            </p:cNvSpPr>
            <p:nvPr/>
          </p:nvSpPr>
          <p:spPr bwMode="auto">
            <a:xfrm>
              <a:off x="4520" y="3231"/>
              <a:ext cx="140" cy="141"/>
            </a:xfrm>
            <a:custGeom>
              <a:avLst/>
              <a:gdLst>
                <a:gd name="T0" fmla="*/ 140 w 140"/>
                <a:gd name="T1" fmla="*/ 71 h 141"/>
                <a:gd name="T2" fmla="*/ 137 w 140"/>
                <a:gd name="T3" fmla="*/ 49 h 141"/>
                <a:gd name="T4" fmla="*/ 127 w 140"/>
                <a:gd name="T5" fmla="*/ 29 h 141"/>
                <a:gd name="T6" fmla="*/ 112 w 140"/>
                <a:gd name="T7" fmla="*/ 14 h 141"/>
                <a:gd name="T8" fmla="*/ 93 w 140"/>
                <a:gd name="T9" fmla="*/ 3 h 141"/>
                <a:gd name="T10" fmla="*/ 71 w 140"/>
                <a:gd name="T11" fmla="*/ 0 h 141"/>
                <a:gd name="T12" fmla="*/ 49 w 140"/>
                <a:gd name="T13" fmla="*/ 3 h 141"/>
                <a:gd name="T14" fmla="*/ 30 w 140"/>
                <a:gd name="T15" fmla="*/ 14 h 141"/>
                <a:gd name="T16" fmla="*/ 14 w 140"/>
                <a:gd name="T17" fmla="*/ 29 h 141"/>
                <a:gd name="T18" fmla="*/ 4 w 140"/>
                <a:gd name="T19" fmla="*/ 49 h 141"/>
                <a:gd name="T20" fmla="*/ 0 w 140"/>
                <a:gd name="T21" fmla="*/ 71 h 141"/>
                <a:gd name="T22" fmla="*/ 4 w 140"/>
                <a:gd name="T23" fmla="*/ 93 h 141"/>
                <a:gd name="T24" fmla="*/ 14 w 140"/>
                <a:gd name="T25" fmla="*/ 112 h 141"/>
                <a:gd name="T26" fmla="*/ 30 w 140"/>
                <a:gd name="T27" fmla="*/ 126 h 141"/>
                <a:gd name="T28" fmla="*/ 49 w 140"/>
                <a:gd name="T29" fmla="*/ 137 h 141"/>
                <a:gd name="T30" fmla="*/ 71 w 140"/>
                <a:gd name="T31" fmla="*/ 141 h 141"/>
                <a:gd name="T32" fmla="*/ 93 w 140"/>
                <a:gd name="T33" fmla="*/ 137 h 141"/>
                <a:gd name="T34" fmla="*/ 112 w 140"/>
                <a:gd name="T35" fmla="*/ 126 h 141"/>
                <a:gd name="T36" fmla="*/ 127 w 140"/>
                <a:gd name="T37" fmla="*/ 112 h 141"/>
                <a:gd name="T38" fmla="*/ 137 w 140"/>
                <a:gd name="T39" fmla="*/ 93 h 141"/>
                <a:gd name="T40" fmla="*/ 140 w 140"/>
                <a:gd name="T41" fmla="*/ 71 h 1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1"/>
                <a:gd name="T65" fmla="*/ 140 w 140"/>
                <a:gd name="T66" fmla="*/ 141 h 1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1">
                  <a:moveTo>
                    <a:pt x="140" y="71"/>
                  </a:moveTo>
                  <a:lnTo>
                    <a:pt x="137" y="49"/>
                  </a:lnTo>
                  <a:lnTo>
                    <a:pt x="127" y="29"/>
                  </a:lnTo>
                  <a:lnTo>
                    <a:pt x="112" y="14"/>
                  </a:lnTo>
                  <a:lnTo>
                    <a:pt x="93" y="3"/>
                  </a:lnTo>
                  <a:lnTo>
                    <a:pt x="71" y="0"/>
                  </a:lnTo>
                  <a:lnTo>
                    <a:pt x="49" y="3"/>
                  </a:lnTo>
                  <a:lnTo>
                    <a:pt x="30" y="14"/>
                  </a:lnTo>
                  <a:lnTo>
                    <a:pt x="14" y="29"/>
                  </a:lnTo>
                  <a:lnTo>
                    <a:pt x="4" y="49"/>
                  </a:lnTo>
                  <a:lnTo>
                    <a:pt x="0" y="71"/>
                  </a:lnTo>
                  <a:lnTo>
                    <a:pt x="4" y="93"/>
                  </a:lnTo>
                  <a:lnTo>
                    <a:pt x="14" y="112"/>
                  </a:lnTo>
                  <a:lnTo>
                    <a:pt x="30" y="126"/>
                  </a:lnTo>
                  <a:lnTo>
                    <a:pt x="49" y="137"/>
                  </a:lnTo>
                  <a:lnTo>
                    <a:pt x="71" y="141"/>
                  </a:lnTo>
                  <a:lnTo>
                    <a:pt x="93" y="137"/>
                  </a:lnTo>
                  <a:lnTo>
                    <a:pt x="112" y="126"/>
                  </a:lnTo>
                  <a:lnTo>
                    <a:pt x="127" y="112"/>
                  </a:lnTo>
                  <a:lnTo>
                    <a:pt x="137" y="93"/>
                  </a:lnTo>
                  <a:lnTo>
                    <a:pt x="140" y="71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1" name="Freeform 472"/>
            <p:cNvSpPr>
              <a:spLocks/>
            </p:cNvSpPr>
            <p:nvPr/>
          </p:nvSpPr>
          <p:spPr bwMode="auto">
            <a:xfrm>
              <a:off x="5227" y="2787"/>
              <a:ext cx="141" cy="138"/>
            </a:xfrm>
            <a:custGeom>
              <a:avLst/>
              <a:gdLst>
                <a:gd name="T0" fmla="*/ 141 w 141"/>
                <a:gd name="T1" fmla="*/ 69 h 138"/>
                <a:gd name="T2" fmla="*/ 138 w 141"/>
                <a:gd name="T3" fmla="*/ 47 h 138"/>
                <a:gd name="T4" fmla="*/ 127 w 141"/>
                <a:gd name="T5" fmla="*/ 28 h 138"/>
                <a:gd name="T6" fmla="*/ 112 w 141"/>
                <a:gd name="T7" fmla="*/ 12 h 138"/>
                <a:gd name="T8" fmla="*/ 93 w 141"/>
                <a:gd name="T9" fmla="*/ 3 h 138"/>
                <a:gd name="T10" fmla="*/ 71 w 141"/>
                <a:gd name="T11" fmla="*/ 0 h 138"/>
                <a:gd name="T12" fmla="*/ 49 w 141"/>
                <a:gd name="T13" fmla="*/ 3 h 138"/>
                <a:gd name="T14" fmla="*/ 29 w 141"/>
                <a:gd name="T15" fmla="*/ 12 h 138"/>
                <a:gd name="T16" fmla="*/ 15 w 141"/>
                <a:gd name="T17" fmla="*/ 28 h 138"/>
                <a:gd name="T18" fmla="*/ 5 w 141"/>
                <a:gd name="T19" fmla="*/ 47 h 138"/>
                <a:gd name="T20" fmla="*/ 0 w 141"/>
                <a:gd name="T21" fmla="*/ 69 h 138"/>
                <a:gd name="T22" fmla="*/ 5 w 141"/>
                <a:gd name="T23" fmla="*/ 91 h 138"/>
                <a:gd name="T24" fmla="*/ 15 w 141"/>
                <a:gd name="T25" fmla="*/ 110 h 138"/>
                <a:gd name="T26" fmla="*/ 29 w 141"/>
                <a:gd name="T27" fmla="*/ 126 h 138"/>
                <a:gd name="T28" fmla="*/ 49 w 141"/>
                <a:gd name="T29" fmla="*/ 135 h 138"/>
                <a:gd name="T30" fmla="*/ 71 w 141"/>
                <a:gd name="T31" fmla="*/ 138 h 138"/>
                <a:gd name="T32" fmla="*/ 93 w 141"/>
                <a:gd name="T33" fmla="*/ 135 h 138"/>
                <a:gd name="T34" fmla="*/ 112 w 141"/>
                <a:gd name="T35" fmla="*/ 126 h 138"/>
                <a:gd name="T36" fmla="*/ 127 w 141"/>
                <a:gd name="T37" fmla="*/ 110 h 138"/>
                <a:gd name="T38" fmla="*/ 138 w 141"/>
                <a:gd name="T39" fmla="*/ 91 h 138"/>
                <a:gd name="T40" fmla="*/ 141 w 141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38"/>
                <a:gd name="T65" fmla="*/ 141 w 141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38">
                  <a:moveTo>
                    <a:pt x="141" y="69"/>
                  </a:moveTo>
                  <a:lnTo>
                    <a:pt x="138" y="47"/>
                  </a:lnTo>
                  <a:lnTo>
                    <a:pt x="127" y="28"/>
                  </a:lnTo>
                  <a:lnTo>
                    <a:pt x="112" y="12"/>
                  </a:lnTo>
                  <a:lnTo>
                    <a:pt x="93" y="3"/>
                  </a:lnTo>
                  <a:lnTo>
                    <a:pt x="71" y="0"/>
                  </a:lnTo>
                  <a:lnTo>
                    <a:pt x="49" y="3"/>
                  </a:lnTo>
                  <a:lnTo>
                    <a:pt x="29" y="12"/>
                  </a:lnTo>
                  <a:lnTo>
                    <a:pt x="15" y="28"/>
                  </a:lnTo>
                  <a:lnTo>
                    <a:pt x="5" y="47"/>
                  </a:lnTo>
                  <a:lnTo>
                    <a:pt x="0" y="69"/>
                  </a:lnTo>
                  <a:lnTo>
                    <a:pt x="5" y="91"/>
                  </a:lnTo>
                  <a:lnTo>
                    <a:pt x="15" y="110"/>
                  </a:lnTo>
                  <a:lnTo>
                    <a:pt x="29" y="126"/>
                  </a:lnTo>
                  <a:lnTo>
                    <a:pt x="49" y="135"/>
                  </a:lnTo>
                  <a:lnTo>
                    <a:pt x="71" y="138"/>
                  </a:lnTo>
                  <a:lnTo>
                    <a:pt x="93" y="135"/>
                  </a:lnTo>
                  <a:lnTo>
                    <a:pt x="112" y="126"/>
                  </a:lnTo>
                  <a:lnTo>
                    <a:pt x="127" y="110"/>
                  </a:lnTo>
                  <a:lnTo>
                    <a:pt x="138" y="91"/>
                  </a:lnTo>
                  <a:lnTo>
                    <a:pt x="141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2" name="Freeform 474"/>
            <p:cNvSpPr>
              <a:spLocks/>
            </p:cNvSpPr>
            <p:nvPr/>
          </p:nvSpPr>
          <p:spPr bwMode="auto">
            <a:xfrm>
              <a:off x="4813" y="2297"/>
              <a:ext cx="139" cy="138"/>
            </a:xfrm>
            <a:custGeom>
              <a:avLst/>
              <a:gdLst>
                <a:gd name="T0" fmla="*/ 139 w 139"/>
                <a:gd name="T1" fmla="*/ 69 h 138"/>
                <a:gd name="T2" fmla="*/ 136 w 139"/>
                <a:gd name="T3" fmla="*/ 47 h 138"/>
                <a:gd name="T4" fmla="*/ 126 w 139"/>
                <a:gd name="T5" fmla="*/ 28 h 138"/>
                <a:gd name="T6" fmla="*/ 110 w 139"/>
                <a:gd name="T7" fmla="*/ 12 h 138"/>
                <a:gd name="T8" fmla="*/ 91 w 139"/>
                <a:gd name="T9" fmla="*/ 3 h 138"/>
                <a:gd name="T10" fmla="*/ 69 w 139"/>
                <a:gd name="T11" fmla="*/ 0 h 138"/>
                <a:gd name="T12" fmla="*/ 47 w 139"/>
                <a:gd name="T13" fmla="*/ 3 h 138"/>
                <a:gd name="T14" fmla="*/ 28 w 139"/>
                <a:gd name="T15" fmla="*/ 12 h 138"/>
                <a:gd name="T16" fmla="*/ 13 w 139"/>
                <a:gd name="T17" fmla="*/ 28 h 138"/>
                <a:gd name="T18" fmla="*/ 3 w 139"/>
                <a:gd name="T19" fmla="*/ 47 h 138"/>
                <a:gd name="T20" fmla="*/ 0 w 139"/>
                <a:gd name="T21" fmla="*/ 69 h 138"/>
                <a:gd name="T22" fmla="*/ 3 w 139"/>
                <a:gd name="T23" fmla="*/ 91 h 138"/>
                <a:gd name="T24" fmla="*/ 13 w 139"/>
                <a:gd name="T25" fmla="*/ 110 h 138"/>
                <a:gd name="T26" fmla="*/ 28 w 139"/>
                <a:gd name="T27" fmla="*/ 126 h 138"/>
                <a:gd name="T28" fmla="*/ 47 w 139"/>
                <a:gd name="T29" fmla="*/ 135 h 138"/>
                <a:gd name="T30" fmla="*/ 69 w 139"/>
                <a:gd name="T31" fmla="*/ 138 h 138"/>
                <a:gd name="T32" fmla="*/ 91 w 139"/>
                <a:gd name="T33" fmla="*/ 135 h 138"/>
                <a:gd name="T34" fmla="*/ 110 w 139"/>
                <a:gd name="T35" fmla="*/ 126 h 138"/>
                <a:gd name="T36" fmla="*/ 126 w 139"/>
                <a:gd name="T37" fmla="*/ 110 h 138"/>
                <a:gd name="T38" fmla="*/ 136 w 139"/>
                <a:gd name="T39" fmla="*/ 91 h 138"/>
                <a:gd name="T40" fmla="*/ 139 w 139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9"/>
                <a:gd name="T64" fmla="*/ 0 h 138"/>
                <a:gd name="T65" fmla="*/ 139 w 139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9" h="138">
                  <a:moveTo>
                    <a:pt x="139" y="69"/>
                  </a:moveTo>
                  <a:lnTo>
                    <a:pt x="136" y="47"/>
                  </a:lnTo>
                  <a:lnTo>
                    <a:pt x="126" y="28"/>
                  </a:lnTo>
                  <a:lnTo>
                    <a:pt x="110" y="12"/>
                  </a:lnTo>
                  <a:lnTo>
                    <a:pt x="91" y="3"/>
                  </a:lnTo>
                  <a:lnTo>
                    <a:pt x="69" y="0"/>
                  </a:lnTo>
                  <a:lnTo>
                    <a:pt x="47" y="3"/>
                  </a:lnTo>
                  <a:lnTo>
                    <a:pt x="28" y="12"/>
                  </a:lnTo>
                  <a:lnTo>
                    <a:pt x="13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3" y="110"/>
                  </a:lnTo>
                  <a:lnTo>
                    <a:pt x="28" y="126"/>
                  </a:lnTo>
                  <a:lnTo>
                    <a:pt x="47" y="135"/>
                  </a:lnTo>
                  <a:lnTo>
                    <a:pt x="69" y="138"/>
                  </a:lnTo>
                  <a:lnTo>
                    <a:pt x="91" y="135"/>
                  </a:lnTo>
                  <a:lnTo>
                    <a:pt x="110" y="126"/>
                  </a:lnTo>
                  <a:lnTo>
                    <a:pt x="126" y="110"/>
                  </a:lnTo>
                  <a:lnTo>
                    <a:pt x="136" y="91"/>
                  </a:lnTo>
                  <a:lnTo>
                    <a:pt x="139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3" name="Freeform 476"/>
            <p:cNvSpPr>
              <a:spLocks/>
            </p:cNvSpPr>
            <p:nvPr/>
          </p:nvSpPr>
          <p:spPr bwMode="auto">
            <a:xfrm>
              <a:off x="5240" y="2044"/>
              <a:ext cx="140" cy="139"/>
            </a:xfrm>
            <a:custGeom>
              <a:avLst/>
              <a:gdLst>
                <a:gd name="T0" fmla="*/ 140 w 140"/>
                <a:gd name="T1" fmla="*/ 70 h 139"/>
                <a:gd name="T2" fmla="*/ 136 w 140"/>
                <a:gd name="T3" fmla="*/ 48 h 139"/>
                <a:gd name="T4" fmla="*/ 126 w 140"/>
                <a:gd name="T5" fmla="*/ 29 h 139"/>
                <a:gd name="T6" fmla="*/ 110 w 140"/>
                <a:gd name="T7" fmla="*/ 13 h 139"/>
                <a:gd name="T8" fmla="*/ 92 w 140"/>
                <a:gd name="T9" fmla="*/ 3 h 139"/>
                <a:gd name="T10" fmla="*/ 69 w 140"/>
                <a:gd name="T11" fmla="*/ 0 h 139"/>
                <a:gd name="T12" fmla="*/ 47 w 140"/>
                <a:gd name="T13" fmla="*/ 3 h 139"/>
                <a:gd name="T14" fmla="*/ 28 w 140"/>
                <a:gd name="T15" fmla="*/ 13 h 139"/>
                <a:gd name="T16" fmla="*/ 13 w 140"/>
                <a:gd name="T17" fmla="*/ 29 h 139"/>
                <a:gd name="T18" fmla="*/ 3 w 140"/>
                <a:gd name="T19" fmla="*/ 48 h 139"/>
                <a:gd name="T20" fmla="*/ 0 w 140"/>
                <a:gd name="T21" fmla="*/ 70 h 139"/>
                <a:gd name="T22" fmla="*/ 3 w 140"/>
                <a:gd name="T23" fmla="*/ 92 h 139"/>
                <a:gd name="T24" fmla="*/ 13 w 140"/>
                <a:gd name="T25" fmla="*/ 111 h 139"/>
                <a:gd name="T26" fmla="*/ 28 w 140"/>
                <a:gd name="T27" fmla="*/ 126 h 139"/>
                <a:gd name="T28" fmla="*/ 47 w 140"/>
                <a:gd name="T29" fmla="*/ 136 h 139"/>
                <a:gd name="T30" fmla="*/ 69 w 140"/>
                <a:gd name="T31" fmla="*/ 139 h 139"/>
                <a:gd name="T32" fmla="*/ 92 w 140"/>
                <a:gd name="T33" fmla="*/ 136 h 139"/>
                <a:gd name="T34" fmla="*/ 110 w 140"/>
                <a:gd name="T35" fmla="*/ 126 h 139"/>
                <a:gd name="T36" fmla="*/ 126 w 140"/>
                <a:gd name="T37" fmla="*/ 111 h 139"/>
                <a:gd name="T38" fmla="*/ 136 w 140"/>
                <a:gd name="T39" fmla="*/ 92 h 139"/>
                <a:gd name="T40" fmla="*/ 140 w 140"/>
                <a:gd name="T41" fmla="*/ 70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39"/>
                <a:gd name="T65" fmla="*/ 140 w 140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39">
                  <a:moveTo>
                    <a:pt x="140" y="70"/>
                  </a:moveTo>
                  <a:lnTo>
                    <a:pt x="136" y="48"/>
                  </a:lnTo>
                  <a:lnTo>
                    <a:pt x="126" y="29"/>
                  </a:lnTo>
                  <a:lnTo>
                    <a:pt x="110" y="13"/>
                  </a:lnTo>
                  <a:lnTo>
                    <a:pt x="92" y="3"/>
                  </a:lnTo>
                  <a:lnTo>
                    <a:pt x="69" y="0"/>
                  </a:lnTo>
                  <a:lnTo>
                    <a:pt x="47" y="3"/>
                  </a:lnTo>
                  <a:lnTo>
                    <a:pt x="28" y="13"/>
                  </a:lnTo>
                  <a:lnTo>
                    <a:pt x="13" y="29"/>
                  </a:lnTo>
                  <a:lnTo>
                    <a:pt x="3" y="48"/>
                  </a:lnTo>
                  <a:lnTo>
                    <a:pt x="0" y="70"/>
                  </a:lnTo>
                  <a:lnTo>
                    <a:pt x="3" y="92"/>
                  </a:lnTo>
                  <a:lnTo>
                    <a:pt x="13" y="111"/>
                  </a:lnTo>
                  <a:lnTo>
                    <a:pt x="28" y="126"/>
                  </a:lnTo>
                  <a:lnTo>
                    <a:pt x="47" y="136"/>
                  </a:lnTo>
                  <a:lnTo>
                    <a:pt x="69" y="139"/>
                  </a:lnTo>
                  <a:lnTo>
                    <a:pt x="92" y="136"/>
                  </a:lnTo>
                  <a:lnTo>
                    <a:pt x="110" y="126"/>
                  </a:lnTo>
                  <a:lnTo>
                    <a:pt x="126" y="111"/>
                  </a:lnTo>
                  <a:lnTo>
                    <a:pt x="136" y="92"/>
                  </a:lnTo>
                  <a:lnTo>
                    <a:pt x="140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4" name="Freeform 478"/>
            <p:cNvSpPr>
              <a:spLocks/>
            </p:cNvSpPr>
            <p:nvPr/>
          </p:nvSpPr>
          <p:spPr bwMode="auto">
            <a:xfrm>
              <a:off x="3063" y="1165"/>
              <a:ext cx="141" cy="138"/>
            </a:xfrm>
            <a:custGeom>
              <a:avLst/>
              <a:gdLst>
                <a:gd name="T0" fmla="*/ 141 w 141"/>
                <a:gd name="T1" fmla="*/ 69 h 138"/>
                <a:gd name="T2" fmla="*/ 136 w 141"/>
                <a:gd name="T3" fmla="*/ 47 h 138"/>
                <a:gd name="T4" fmla="*/ 126 w 141"/>
                <a:gd name="T5" fmla="*/ 28 h 138"/>
                <a:gd name="T6" fmla="*/ 111 w 141"/>
                <a:gd name="T7" fmla="*/ 12 h 138"/>
                <a:gd name="T8" fmla="*/ 92 w 141"/>
                <a:gd name="T9" fmla="*/ 3 h 138"/>
                <a:gd name="T10" fmla="*/ 70 w 141"/>
                <a:gd name="T11" fmla="*/ 0 h 138"/>
                <a:gd name="T12" fmla="*/ 48 w 141"/>
                <a:gd name="T13" fmla="*/ 3 h 138"/>
                <a:gd name="T14" fmla="*/ 29 w 141"/>
                <a:gd name="T15" fmla="*/ 12 h 138"/>
                <a:gd name="T16" fmla="*/ 13 w 141"/>
                <a:gd name="T17" fmla="*/ 28 h 138"/>
                <a:gd name="T18" fmla="*/ 3 w 141"/>
                <a:gd name="T19" fmla="*/ 47 h 138"/>
                <a:gd name="T20" fmla="*/ 0 w 141"/>
                <a:gd name="T21" fmla="*/ 69 h 138"/>
                <a:gd name="T22" fmla="*/ 3 w 141"/>
                <a:gd name="T23" fmla="*/ 91 h 138"/>
                <a:gd name="T24" fmla="*/ 13 w 141"/>
                <a:gd name="T25" fmla="*/ 110 h 138"/>
                <a:gd name="T26" fmla="*/ 29 w 141"/>
                <a:gd name="T27" fmla="*/ 126 h 138"/>
                <a:gd name="T28" fmla="*/ 48 w 141"/>
                <a:gd name="T29" fmla="*/ 135 h 138"/>
                <a:gd name="T30" fmla="*/ 70 w 141"/>
                <a:gd name="T31" fmla="*/ 138 h 138"/>
                <a:gd name="T32" fmla="*/ 92 w 141"/>
                <a:gd name="T33" fmla="*/ 135 h 138"/>
                <a:gd name="T34" fmla="*/ 111 w 141"/>
                <a:gd name="T35" fmla="*/ 126 h 138"/>
                <a:gd name="T36" fmla="*/ 126 w 141"/>
                <a:gd name="T37" fmla="*/ 110 h 138"/>
                <a:gd name="T38" fmla="*/ 136 w 141"/>
                <a:gd name="T39" fmla="*/ 91 h 138"/>
                <a:gd name="T40" fmla="*/ 141 w 141"/>
                <a:gd name="T41" fmla="*/ 69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38"/>
                <a:gd name="T65" fmla="*/ 141 w 141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38">
                  <a:moveTo>
                    <a:pt x="141" y="69"/>
                  </a:moveTo>
                  <a:lnTo>
                    <a:pt x="136" y="47"/>
                  </a:lnTo>
                  <a:lnTo>
                    <a:pt x="126" y="28"/>
                  </a:lnTo>
                  <a:lnTo>
                    <a:pt x="111" y="12"/>
                  </a:lnTo>
                  <a:lnTo>
                    <a:pt x="92" y="3"/>
                  </a:lnTo>
                  <a:lnTo>
                    <a:pt x="70" y="0"/>
                  </a:lnTo>
                  <a:lnTo>
                    <a:pt x="48" y="3"/>
                  </a:lnTo>
                  <a:lnTo>
                    <a:pt x="29" y="12"/>
                  </a:lnTo>
                  <a:lnTo>
                    <a:pt x="13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3" y="110"/>
                  </a:lnTo>
                  <a:lnTo>
                    <a:pt x="29" y="126"/>
                  </a:lnTo>
                  <a:lnTo>
                    <a:pt x="48" y="135"/>
                  </a:lnTo>
                  <a:lnTo>
                    <a:pt x="70" y="138"/>
                  </a:lnTo>
                  <a:lnTo>
                    <a:pt x="92" y="135"/>
                  </a:lnTo>
                  <a:lnTo>
                    <a:pt x="111" y="126"/>
                  </a:lnTo>
                  <a:lnTo>
                    <a:pt x="126" y="110"/>
                  </a:lnTo>
                  <a:lnTo>
                    <a:pt x="136" y="91"/>
                  </a:lnTo>
                  <a:lnTo>
                    <a:pt x="141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5" name="Freeform 481"/>
            <p:cNvSpPr>
              <a:spLocks/>
            </p:cNvSpPr>
            <p:nvPr/>
          </p:nvSpPr>
          <p:spPr bwMode="auto">
            <a:xfrm>
              <a:off x="4296" y="1333"/>
              <a:ext cx="140" cy="141"/>
            </a:xfrm>
            <a:custGeom>
              <a:avLst/>
              <a:gdLst>
                <a:gd name="T0" fmla="*/ 140 w 140"/>
                <a:gd name="T1" fmla="*/ 70 h 141"/>
                <a:gd name="T2" fmla="*/ 137 w 140"/>
                <a:gd name="T3" fmla="*/ 48 h 141"/>
                <a:gd name="T4" fmla="*/ 128 w 140"/>
                <a:gd name="T5" fmla="*/ 29 h 141"/>
                <a:gd name="T6" fmla="*/ 112 w 140"/>
                <a:gd name="T7" fmla="*/ 15 h 141"/>
                <a:gd name="T8" fmla="*/ 93 w 140"/>
                <a:gd name="T9" fmla="*/ 4 h 141"/>
                <a:gd name="T10" fmla="*/ 71 w 140"/>
                <a:gd name="T11" fmla="*/ 0 h 141"/>
                <a:gd name="T12" fmla="*/ 49 w 140"/>
                <a:gd name="T13" fmla="*/ 4 h 141"/>
                <a:gd name="T14" fmla="*/ 30 w 140"/>
                <a:gd name="T15" fmla="*/ 15 h 141"/>
                <a:gd name="T16" fmla="*/ 14 w 140"/>
                <a:gd name="T17" fmla="*/ 29 h 141"/>
                <a:gd name="T18" fmla="*/ 5 w 140"/>
                <a:gd name="T19" fmla="*/ 48 h 141"/>
                <a:gd name="T20" fmla="*/ 0 w 140"/>
                <a:gd name="T21" fmla="*/ 70 h 141"/>
                <a:gd name="T22" fmla="*/ 5 w 140"/>
                <a:gd name="T23" fmla="*/ 92 h 141"/>
                <a:gd name="T24" fmla="*/ 14 w 140"/>
                <a:gd name="T25" fmla="*/ 112 h 141"/>
                <a:gd name="T26" fmla="*/ 30 w 140"/>
                <a:gd name="T27" fmla="*/ 127 h 141"/>
                <a:gd name="T28" fmla="*/ 49 w 140"/>
                <a:gd name="T29" fmla="*/ 136 h 141"/>
                <a:gd name="T30" fmla="*/ 71 w 140"/>
                <a:gd name="T31" fmla="*/ 141 h 141"/>
                <a:gd name="T32" fmla="*/ 93 w 140"/>
                <a:gd name="T33" fmla="*/ 136 h 141"/>
                <a:gd name="T34" fmla="*/ 112 w 140"/>
                <a:gd name="T35" fmla="*/ 127 h 141"/>
                <a:gd name="T36" fmla="*/ 128 w 140"/>
                <a:gd name="T37" fmla="*/ 112 h 141"/>
                <a:gd name="T38" fmla="*/ 137 w 140"/>
                <a:gd name="T39" fmla="*/ 92 h 141"/>
                <a:gd name="T40" fmla="*/ 140 w 140"/>
                <a:gd name="T41" fmla="*/ 70 h 1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1"/>
                <a:gd name="T65" fmla="*/ 140 w 140"/>
                <a:gd name="T66" fmla="*/ 141 h 1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1">
                  <a:moveTo>
                    <a:pt x="140" y="70"/>
                  </a:moveTo>
                  <a:lnTo>
                    <a:pt x="137" y="48"/>
                  </a:lnTo>
                  <a:lnTo>
                    <a:pt x="128" y="29"/>
                  </a:lnTo>
                  <a:lnTo>
                    <a:pt x="112" y="15"/>
                  </a:lnTo>
                  <a:lnTo>
                    <a:pt x="93" y="4"/>
                  </a:lnTo>
                  <a:lnTo>
                    <a:pt x="71" y="0"/>
                  </a:lnTo>
                  <a:lnTo>
                    <a:pt x="49" y="4"/>
                  </a:lnTo>
                  <a:lnTo>
                    <a:pt x="30" y="15"/>
                  </a:lnTo>
                  <a:lnTo>
                    <a:pt x="14" y="29"/>
                  </a:lnTo>
                  <a:lnTo>
                    <a:pt x="5" y="48"/>
                  </a:lnTo>
                  <a:lnTo>
                    <a:pt x="0" y="70"/>
                  </a:lnTo>
                  <a:lnTo>
                    <a:pt x="5" y="92"/>
                  </a:lnTo>
                  <a:lnTo>
                    <a:pt x="14" y="112"/>
                  </a:lnTo>
                  <a:lnTo>
                    <a:pt x="30" y="127"/>
                  </a:lnTo>
                  <a:lnTo>
                    <a:pt x="49" y="136"/>
                  </a:lnTo>
                  <a:lnTo>
                    <a:pt x="71" y="141"/>
                  </a:lnTo>
                  <a:lnTo>
                    <a:pt x="93" y="136"/>
                  </a:lnTo>
                  <a:lnTo>
                    <a:pt x="112" y="127"/>
                  </a:lnTo>
                  <a:lnTo>
                    <a:pt x="128" y="112"/>
                  </a:lnTo>
                  <a:lnTo>
                    <a:pt x="137" y="92"/>
                  </a:lnTo>
                  <a:lnTo>
                    <a:pt x="140" y="7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  <p:sp>
          <p:nvSpPr>
            <p:cNvPr id="3116" name="Freeform 483"/>
            <p:cNvSpPr>
              <a:spLocks/>
            </p:cNvSpPr>
            <p:nvPr/>
          </p:nvSpPr>
          <p:spPr bwMode="auto">
            <a:xfrm>
              <a:off x="4312" y="1966"/>
              <a:ext cx="140" cy="140"/>
            </a:xfrm>
            <a:custGeom>
              <a:avLst/>
              <a:gdLst>
                <a:gd name="T0" fmla="*/ 140 w 140"/>
                <a:gd name="T1" fmla="*/ 69 h 140"/>
                <a:gd name="T2" fmla="*/ 135 w 140"/>
                <a:gd name="T3" fmla="*/ 47 h 140"/>
                <a:gd name="T4" fmla="*/ 126 w 140"/>
                <a:gd name="T5" fmla="*/ 28 h 140"/>
                <a:gd name="T6" fmla="*/ 110 w 140"/>
                <a:gd name="T7" fmla="*/ 14 h 140"/>
                <a:gd name="T8" fmla="*/ 91 w 140"/>
                <a:gd name="T9" fmla="*/ 3 h 140"/>
                <a:gd name="T10" fmla="*/ 69 w 140"/>
                <a:gd name="T11" fmla="*/ 0 h 140"/>
                <a:gd name="T12" fmla="*/ 47 w 140"/>
                <a:gd name="T13" fmla="*/ 3 h 140"/>
                <a:gd name="T14" fmla="*/ 28 w 140"/>
                <a:gd name="T15" fmla="*/ 14 h 140"/>
                <a:gd name="T16" fmla="*/ 12 w 140"/>
                <a:gd name="T17" fmla="*/ 28 h 140"/>
                <a:gd name="T18" fmla="*/ 3 w 140"/>
                <a:gd name="T19" fmla="*/ 47 h 140"/>
                <a:gd name="T20" fmla="*/ 0 w 140"/>
                <a:gd name="T21" fmla="*/ 69 h 140"/>
                <a:gd name="T22" fmla="*/ 3 w 140"/>
                <a:gd name="T23" fmla="*/ 91 h 140"/>
                <a:gd name="T24" fmla="*/ 12 w 140"/>
                <a:gd name="T25" fmla="*/ 111 h 140"/>
                <a:gd name="T26" fmla="*/ 28 w 140"/>
                <a:gd name="T27" fmla="*/ 126 h 140"/>
                <a:gd name="T28" fmla="*/ 47 w 140"/>
                <a:gd name="T29" fmla="*/ 137 h 140"/>
                <a:gd name="T30" fmla="*/ 69 w 140"/>
                <a:gd name="T31" fmla="*/ 140 h 140"/>
                <a:gd name="T32" fmla="*/ 91 w 140"/>
                <a:gd name="T33" fmla="*/ 137 h 140"/>
                <a:gd name="T34" fmla="*/ 110 w 140"/>
                <a:gd name="T35" fmla="*/ 126 h 140"/>
                <a:gd name="T36" fmla="*/ 126 w 140"/>
                <a:gd name="T37" fmla="*/ 111 h 140"/>
                <a:gd name="T38" fmla="*/ 135 w 140"/>
                <a:gd name="T39" fmla="*/ 91 h 140"/>
                <a:gd name="T40" fmla="*/ 140 w 140"/>
                <a:gd name="T41" fmla="*/ 69 h 1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"/>
                <a:gd name="T64" fmla="*/ 0 h 140"/>
                <a:gd name="T65" fmla="*/ 140 w 140"/>
                <a:gd name="T66" fmla="*/ 140 h 1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" h="140">
                  <a:moveTo>
                    <a:pt x="140" y="69"/>
                  </a:moveTo>
                  <a:lnTo>
                    <a:pt x="135" y="47"/>
                  </a:lnTo>
                  <a:lnTo>
                    <a:pt x="126" y="28"/>
                  </a:lnTo>
                  <a:lnTo>
                    <a:pt x="110" y="14"/>
                  </a:lnTo>
                  <a:lnTo>
                    <a:pt x="91" y="3"/>
                  </a:lnTo>
                  <a:lnTo>
                    <a:pt x="69" y="0"/>
                  </a:lnTo>
                  <a:lnTo>
                    <a:pt x="47" y="3"/>
                  </a:lnTo>
                  <a:lnTo>
                    <a:pt x="28" y="14"/>
                  </a:lnTo>
                  <a:lnTo>
                    <a:pt x="12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3" y="91"/>
                  </a:lnTo>
                  <a:lnTo>
                    <a:pt x="12" y="111"/>
                  </a:lnTo>
                  <a:lnTo>
                    <a:pt x="28" y="126"/>
                  </a:lnTo>
                  <a:lnTo>
                    <a:pt x="47" y="137"/>
                  </a:lnTo>
                  <a:lnTo>
                    <a:pt x="69" y="140"/>
                  </a:lnTo>
                  <a:lnTo>
                    <a:pt x="91" y="137"/>
                  </a:lnTo>
                  <a:lnTo>
                    <a:pt x="110" y="126"/>
                  </a:lnTo>
                  <a:lnTo>
                    <a:pt x="126" y="111"/>
                  </a:lnTo>
                  <a:lnTo>
                    <a:pt x="135" y="91"/>
                  </a:lnTo>
                  <a:lnTo>
                    <a:pt x="140" y="69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dirty="0" smtClean="0">
                <a:latin typeface="Arial Rounded MT Bold" pitchFamily="34" charset="0"/>
              </a:endParaRPr>
            </a:p>
          </p:txBody>
        </p:sp>
      </p:grpSp>
      <p:sp>
        <p:nvSpPr>
          <p:cNvPr id="3100" name="Freeform 534"/>
          <p:cNvSpPr>
            <a:spLocks/>
          </p:cNvSpPr>
          <p:nvPr/>
        </p:nvSpPr>
        <p:spPr bwMode="auto">
          <a:xfrm>
            <a:off x="5538389" y="3105459"/>
            <a:ext cx="3130550" cy="1455737"/>
          </a:xfrm>
          <a:custGeom>
            <a:avLst/>
            <a:gdLst>
              <a:gd name="T0" fmla="*/ 1972 w 1972"/>
              <a:gd name="T1" fmla="*/ 917 h 917"/>
              <a:gd name="T2" fmla="*/ 909 w 1972"/>
              <a:gd name="T3" fmla="*/ 300 h 917"/>
              <a:gd name="T4" fmla="*/ 0 w 1972"/>
              <a:gd name="T5" fmla="*/ 0 h 917"/>
              <a:gd name="T6" fmla="*/ 0 60000 65536"/>
              <a:gd name="T7" fmla="*/ 0 60000 65536"/>
              <a:gd name="T8" fmla="*/ 0 60000 65536"/>
              <a:gd name="T9" fmla="*/ 0 w 1972"/>
              <a:gd name="T10" fmla="*/ 0 h 917"/>
              <a:gd name="T11" fmla="*/ 1972 w 1972"/>
              <a:gd name="T12" fmla="*/ 917 h 9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72" h="917">
                <a:moveTo>
                  <a:pt x="1972" y="917"/>
                </a:moveTo>
                <a:cubicBezTo>
                  <a:pt x="1605" y="685"/>
                  <a:pt x="1238" y="453"/>
                  <a:pt x="909" y="300"/>
                </a:cubicBezTo>
                <a:cubicBezTo>
                  <a:pt x="580" y="147"/>
                  <a:pt x="290" y="73"/>
                  <a:pt x="0" y="0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47" name="Picture 146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95838" y="3686483"/>
            <a:ext cx="139446" cy="177546"/>
          </a:xfrm>
          <a:prstGeom prst="rect">
            <a:avLst/>
          </a:prstGeom>
          <a:noFill/>
          <a:ln/>
          <a:effectLst/>
        </p:spPr>
      </p:pic>
      <p:sp>
        <p:nvSpPr>
          <p:cNvPr id="3098" name="Freeform 531"/>
          <p:cNvSpPr>
            <a:spLocks/>
          </p:cNvSpPr>
          <p:nvPr/>
        </p:nvSpPr>
        <p:spPr bwMode="auto">
          <a:xfrm>
            <a:off x="5744764" y="2254559"/>
            <a:ext cx="1430338" cy="2654300"/>
          </a:xfrm>
          <a:custGeom>
            <a:avLst/>
            <a:gdLst>
              <a:gd name="T0" fmla="*/ 0 w 901"/>
              <a:gd name="T1" fmla="*/ 1672 h 1672"/>
              <a:gd name="T2" fmla="*/ 211 w 901"/>
              <a:gd name="T3" fmla="*/ 755 h 1672"/>
              <a:gd name="T4" fmla="*/ 901 w 901"/>
              <a:gd name="T5" fmla="*/ 0 h 1672"/>
              <a:gd name="T6" fmla="*/ 0 60000 65536"/>
              <a:gd name="T7" fmla="*/ 0 60000 65536"/>
              <a:gd name="T8" fmla="*/ 0 60000 65536"/>
              <a:gd name="T9" fmla="*/ 0 w 901"/>
              <a:gd name="T10" fmla="*/ 0 h 1672"/>
              <a:gd name="T11" fmla="*/ 901 w 901"/>
              <a:gd name="T12" fmla="*/ 1672 h 1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1" h="1672">
                <a:moveTo>
                  <a:pt x="0" y="1672"/>
                </a:moveTo>
                <a:cubicBezTo>
                  <a:pt x="35" y="1519"/>
                  <a:pt x="61" y="1034"/>
                  <a:pt x="211" y="755"/>
                </a:cubicBezTo>
                <a:cubicBezTo>
                  <a:pt x="361" y="476"/>
                  <a:pt x="757" y="157"/>
                  <a:pt x="901" y="0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46" name="Picture 145" descr="txp_fi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03713" y="2976871"/>
            <a:ext cx="139446" cy="177546"/>
          </a:xfrm>
          <a:prstGeom prst="rect">
            <a:avLst/>
          </a:prstGeom>
          <a:noFill/>
          <a:ln/>
          <a:effectLst/>
        </p:spPr>
      </p:pic>
      <p:sp>
        <p:nvSpPr>
          <p:cNvPr id="3096" name="Freeform 532"/>
          <p:cNvSpPr>
            <a:spLocks/>
          </p:cNvSpPr>
          <p:nvPr/>
        </p:nvSpPr>
        <p:spPr bwMode="auto">
          <a:xfrm>
            <a:off x="4470002" y="2654609"/>
            <a:ext cx="3052762" cy="2614612"/>
          </a:xfrm>
          <a:custGeom>
            <a:avLst/>
            <a:gdLst>
              <a:gd name="T0" fmla="*/ 0 w 1923"/>
              <a:gd name="T1" fmla="*/ 0 h 1647"/>
              <a:gd name="T2" fmla="*/ 754 w 1923"/>
              <a:gd name="T3" fmla="*/ 957 h 1647"/>
              <a:gd name="T4" fmla="*/ 1923 w 1923"/>
              <a:gd name="T5" fmla="*/ 1647 h 1647"/>
              <a:gd name="T6" fmla="*/ 0 60000 65536"/>
              <a:gd name="T7" fmla="*/ 0 60000 65536"/>
              <a:gd name="T8" fmla="*/ 0 60000 65536"/>
              <a:gd name="T9" fmla="*/ 0 w 1923"/>
              <a:gd name="T10" fmla="*/ 0 h 1647"/>
              <a:gd name="T11" fmla="*/ 1923 w 1923"/>
              <a:gd name="T12" fmla="*/ 1647 h 16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3" h="1647">
                <a:moveTo>
                  <a:pt x="0" y="0"/>
                </a:moveTo>
                <a:cubicBezTo>
                  <a:pt x="126" y="159"/>
                  <a:pt x="434" y="683"/>
                  <a:pt x="754" y="957"/>
                </a:cubicBezTo>
                <a:cubicBezTo>
                  <a:pt x="1074" y="1231"/>
                  <a:pt x="1679" y="1503"/>
                  <a:pt x="1923" y="1647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48" name="Picture 147" descr="txp_fi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55839" y="3726170"/>
            <a:ext cx="114300" cy="17754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build="p"/>
      <p:bldP spid="3100" grpId="0" animBg="1"/>
      <p:bldP spid="3098" grpId="0" animBg="1"/>
      <p:bldP spid="30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defTabSz="1346200">
              <a:buNone/>
            </a:pPr>
            <a:r>
              <a:rPr lang="en-US" dirty="0" smtClean="0"/>
              <a:t>Problem:</a:t>
            </a:r>
            <a:r>
              <a:rPr lang="en-US" b="1" i="1" dirty="0" smtClean="0"/>
              <a:t> </a:t>
            </a:r>
            <a:br>
              <a:rPr lang="en-US" b="1" i="1" dirty="0" smtClean="0"/>
            </a:br>
            <a:r>
              <a:rPr lang="en-US" dirty="0" smtClean="0">
                <a:solidFill>
                  <a:schemeClr val="tx1"/>
                </a:solidFill>
              </a:rPr>
              <a:t>Algorithm </a:t>
            </a:r>
            <a:r>
              <a:rPr lang="en-US" dirty="0">
                <a:solidFill>
                  <a:schemeClr val="tx1"/>
                </a:solidFill>
              </a:rPr>
              <a:t>cannot be implemented in a </a:t>
            </a:r>
            <a:r>
              <a:rPr lang="en-US" dirty="0" smtClean="0">
                <a:solidFill>
                  <a:schemeClr val="accent4"/>
                </a:solidFill>
              </a:rPr>
              <a:t>distributed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fashion.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i="1" dirty="0"/>
          </a:p>
          <a:p>
            <a:pPr>
              <a:buFont typeface="Wingdings" pitchFamily="2" charset="2"/>
              <a:buNone/>
            </a:pPr>
            <a:endParaRPr lang="en-US" i="1" dirty="0"/>
          </a:p>
          <a:p>
            <a:pPr>
              <a:buFont typeface="Wingdings" pitchFamily="2" charset="2"/>
              <a:buNone/>
            </a:pPr>
            <a:endParaRPr lang="en-US" i="1" dirty="0"/>
          </a:p>
          <a:p>
            <a:pPr>
              <a:buFont typeface="Wingdings" pitchFamily="2" charset="2"/>
              <a:buNone/>
            </a:pPr>
            <a:endParaRPr lang="en-US" i="1" dirty="0"/>
          </a:p>
          <a:p>
            <a:pPr>
              <a:buFont typeface="Wingdings" pitchFamily="2" charset="2"/>
              <a:buNone/>
            </a:pPr>
            <a:endParaRPr lang="en-US" i="1" dirty="0" smtClean="0"/>
          </a:p>
          <a:p>
            <a:pPr>
              <a:buFont typeface="Wingdings" pitchFamily="2" charset="2"/>
              <a:buNone/>
            </a:pPr>
            <a:endParaRPr lang="en-US" sz="1000" i="1" dirty="0"/>
          </a:p>
          <a:p>
            <a:pPr marL="533400" lvl="1" indent="-266700"/>
            <a:r>
              <a:rPr lang="en-US" dirty="0"/>
              <a:t>ideally you want an algorithm that is </a:t>
            </a:r>
            <a:r>
              <a:rPr lang="en-US" dirty="0">
                <a:solidFill>
                  <a:schemeClr val="accent4"/>
                </a:solidFill>
              </a:rPr>
              <a:t>independent of demands</a:t>
            </a:r>
          </a:p>
          <a:p>
            <a:pPr>
              <a:buNone/>
            </a:pP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5524500" y="2857500"/>
            <a:ext cx="2501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+mj-lt"/>
              </a:rPr>
              <a:t>path system with</a:t>
            </a:r>
            <a:br>
              <a:rPr lang="de-DE" sz="2200" dirty="0" smtClean="0">
                <a:latin typeface="+mj-lt"/>
              </a:rPr>
            </a:br>
            <a:r>
              <a:rPr lang="de-DE" sz="2200" dirty="0" smtClean="0">
                <a:latin typeface="+mj-lt"/>
              </a:rPr>
              <a:t>close to optimum</a:t>
            </a:r>
          </a:p>
          <a:p>
            <a:r>
              <a:rPr lang="de-DE" sz="2200" dirty="0" smtClean="0">
                <a:latin typeface="+mj-lt"/>
              </a:rPr>
              <a:t>cost</a:t>
            </a:r>
            <a:endParaRPr lang="de-DE" sz="2200" dirty="0">
              <a:latin typeface="+mj-lt"/>
            </a:endParaRPr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Oblivious Routing</a:t>
            </a:r>
            <a:endParaRPr lang="en-US" b="1" dirty="0"/>
          </a:p>
        </p:txBody>
      </p:sp>
      <p:sp>
        <p:nvSpPr>
          <p:cNvPr id="368650" name="AutoShape 10"/>
          <p:cNvSpPr>
            <a:spLocks noChangeArrowheads="1"/>
          </p:cNvSpPr>
          <p:nvPr/>
        </p:nvSpPr>
        <p:spPr bwMode="auto">
          <a:xfrm>
            <a:off x="2085975" y="2543175"/>
            <a:ext cx="577850" cy="530225"/>
          </a:xfrm>
          <a:prstGeom prst="rightArrow">
            <a:avLst>
              <a:gd name="adj1" fmla="val 51500"/>
              <a:gd name="adj2" fmla="val 42215"/>
            </a:avLst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68652" name="AutoShape 12"/>
          <p:cNvSpPr>
            <a:spLocks noChangeArrowheads="1"/>
          </p:cNvSpPr>
          <p:nvPr/>
        </p:nvSpPr>
        <p:spPr bwMode="auto">
          <a:xfrm>
            <a:off x="2665413" y="2273300"/>
            <a:ext cx="2703512" cy="2292350"/>
          </a:xfrm>
          <a:prstGeom prst="rightArrowCallout">
            <a:avLst>
              <a:gd name="adj1" fmla="val 13852"/>
              <a:gd name="adj2" fmla="val 13366"/>
              <a:gd name="adj3" fmla="val 8447"/>
              <a:gd name="adj4" fmla="val 84718"/>
            </a:avLst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en-US" sz="2200" dirty="0">
                <a:latin typeface="+mj-lt"/>
              </a:rPr>
              <a:t>routing</a:t>
            </a:r>
          </a:p>
          <a:p>
            <a:pPr marL="342900" indent="-342900" algn="ctr"/>
            <a:r>
              <a:rPr lang="en-US" sz="2200" dirty="0">
                <a:latin typeface="+mj-lt"/>
              </a:rPr>
              <a:t>algorithm</a:t>
            </a:r>
          </a:p>
        </p:txBody>
      </p:sp>
      <p:sp>
        <p:nvSpPr>
          <p:cNvPr id="368653" name="Text Box 13"/>
          <p:cNvSpPr txBox="1">
            <a:spLocks noChangeArrowheads="1"/>
          </p:cNvSpPr>
          <p:nvPr/>
        </p:nvSpPr>
        <p:spPr bwMode="auto">
          <a:xfrm>
            <a:off x="646113" y="2593975"/>
            <a:ext cx="1401762" cy="43088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200" b="0" i="0" dirty="0">
                <a:latin typeface="+mj-lt"/>
              </a:rPr>
              <a:t>demands</a:t>
            </a:r>
          </a:p>
        </p:txBody>
      </p:sp>
      <p:sp>
        <p:nvSpPr>
          <p:cNvPr id="368655" name="Text Box 15"/>
          <p:cNvSpPr txBox="1">
            <a:spLocks noChangeArrowheads="1"/>
          </p:cNvSpPr>
          <p:nvPr/>
        </p:nvSpPr>
        <p:spPr bwMode="auto">
          <a:xfrm>
            <a:off x="646113" y="3840163"/>
            <a:ext cx="1401762" cy="43088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200" b="0" i="0" dirty="0">
                <a:latin typeface="+mj-lt"/>
              </a:rPr>
              <a:t>network</a:t>
            </a:r>
          </a:p>
        </p:txBody>
      </p:sp>
      <p:sp>
        <p:nvSpPr>
          <p:cNvPr id="368656" name="AutoShape 16"/>
          <p:cNvSpPr>
            <a:spLocks noChangeArrowheads="1"/>
          </p:cNvSpPr>
          <p:nvPr/>
        </p:nvSpPr>
        <p:spPr bwMode="auto">
          <a:xfrm>
            <a:off x="2085975" y="3802063"/>
            <a:ext cx="577850" cy="530225"/>
          </a:xfrm>
          <a:prstGeom prst="rightArrow">
            <a:avLst>
              <a:gd name="adj1" fmla="val 51500"/>
              <a:gd name="adj2" fmla="val 42215"/>
            </a:avLst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619125" y="2543175"/>
            <a:ext cx="1366838" cy="542925"/>
            <a:chOff x="390" y="1648"/>
            <a:chExt cx="1932" cy="390"/>
          </a:xfrm>
        </p:grpSpPr>
        <p:sp>
          <p:nvSpPr>
            <p:cNvPr id="368659" name="Line 19"/>
            <p:cNvSpPr>
              <a:spLocks noChangeShapeType="1"/>
            </p:cNvSpPr>
            <p:nvPr/>
          </p:nvSpPr>
          <p:spPr bwMode="auto">
            <a:xfrm flipV="1">
              <a:off x="390" y="1648"/>
              <a:ext cx="1932" cy="39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368660" name="Line 20"/>
            <p:cNvSpPr>
              <a:spLocks noChangeShapeType="1"/>
            </p:cNvSpPr>
            <p:nvPr/>
          </p:nvSpPr>
          <p:spPr bwMode="auto">
            <a:xfrm>
              <a:off x="390" y="1648"/>
              <a:ext cx="1932" cy="39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8661" name="WordArt 21"/>
          <p:cNvSpPr>
            <a:spLocks noChangeArrowheads="1" noChangeShapeType="1" noTextEdit="1"/>
          </p:cNvSpPr>
          <p:nvPr/>
        </p:nvSpPr>
        <p:spPr bwMode="auto">
          <a:xfrm>
            <a:off x="7753350" y="2805113"/>
            <a:ext cx="585788" cy="1085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de-DE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Palatino Linotype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3" grpId="0" uiExpand="1" build="p"/>
      <p:bldP spid="368661" grpId="0" uiExpan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Oblivious Routing</a:t>
            </a:r>
            <a:endParaRPr lang="en-US" b="1" dirty="0"/>
          </a:p>
        </p:txBody>
      </p:sp>
      <p:sp>
        <p:nvSpPr>
          <p:cNvPr id="370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63512" indent="-266700">
              <a:buNone/>
            </a:pPr>
            <a:endParaRPr lang="de-DE" dirty="0" smtClean="0"/>
          </a:p>
          <a:p>
            <a:pPr marL="163512" indent="-266700">
              <a:buNone/>
            </a:pPr>
            <a:r>
              <a:rPr lang="de-DE" dirty="0" smtClean="0"/>
              <a:t>Oblivious Routing:</a:t>
            </a:r>
          </a:p>
          <a:p>
            <a:pPr marL="533400" lvl="1" indent="-266700"/>
            <a:r>
              <a:rPr lang="de-DE" dirty="0" smtClean="0"/>
              <a:t>specifies </a:t>
            </a:r>
            <a:r>
              <a:rPr lang="de-DE" dirty="0"/>
              <a:t>a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/>
              <a:t>probability distribution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>
                <a:latin typeface="+mj-lt"/>
              </a:rPr>
              <a:t>over</a:t>
            </a:r>
            <a:r>
              <a:rPr lang="de-DE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s-t</a:t>
            </a:r>
            <a:r>
              <a:rPr lang="de-DE" dirty="0">
                <a:latin typeface="+mj-lt"/>
              </a:rPr>
              <a:t> paths </a:t>
            </a:r>
            <a:r>
              <a:rPr lang="de-DE" dirty="0"/>
              <a:t>for every </a:t>
            </a:r>
            <a:br>
              <a:rPr lang="de-DE" dirty="0"/>
            </a:br>
            <a:r>
              <a:rPr lang="de-DE" dirty="0"/>
              <a:t>source-target pair </a:t>
            </a:r>
            <a:r>
              <a:rPr lang="de-DE" dirty="0">
                <a:solidFill>
                  <a:srgbClr val="FF0000"/>
                </a:solidFill>
              </a:rPr>
              <a:t>without knowing any demands</a:t>
            </a:r>
            <a:endParaRPr lang="de-DE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pPr marL="533400" lvl="1" indent="-266700"/>
            <a:r>
              <a:rPr lang="en-US" dirty="0"/>
              <a:t>when a message has to be routed a random path according</a:t>
            </a:r>
            <a:br>
              <a:rPr lang="en-US" dirty="0"/>
            </a:br>
            <a:r>
              <a:rPr lang="en-US" dirty="0"/>
              <a:t>to the distribution is chosen</a:t>
            </a:r>
          </a:p>
          <a:p>
            <a:endParaRPr lang="en-US" dirty="0"/>
          </a:p>
          <a:p>
            <a:pPr>
              <a:buNone/>
            </a:pPr>
            <a:r>
              <a:rPr lang="de-DE" dirty="0" smtClean="0"/>
              <a:t>Advantage:</a:t>
            </a:r>
            <a:endParaRPr lang="en-US" dirty="0">
              <a:solidFill>
                <a:schemeClr val="tx1"/>
              </a:solidFill>
            </a:endParaRPr>
          </a:p>
          <a:p>
            <a:pPr marL="533400" lvl="1" indent="-266700"/>
            <a:r>
              <a:rPr lang="en-US" dirty="0"/>
              <a:t>very simple, good to implement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Oblivious Routing</a:t>
            </a:r>
            <a:endParaRPr lang="en-US" b="1" dirty="0"/>
          </a:p>
        </p:txBody>
      </p:sp>
      <p:sp>
        <p:nvSpPr>
          <p:cNvPr id="370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63512" indent="-266700">
              <a:buNone/>
            </a:pPr>
            <a:endParaRPr lang="de-DE" dirty="0" smtClean="0"/>
          </a:p>
          <a:p>
            <a:pPr marL="163512" indent="-266700">
              <a:buNone/>
            </a:pPr>
            <a:r>
              <a:rPr lang="de-DE" dirty="0" smtClean="0"/>
              <a:t>Oblivious Routing:</a:t>
            </a:r>
          </a:p>
          <a:p>
            <a:pPr marL="533400" lvl="1" indent="-266700"/>
            <a:r>
              <a:rPr lang="de-DE" dirty="0" smtClean="0"/>
              <a:t>specifies a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smtClean="0"/>
              <a:t>unit flow from s to t for every source target </a:t>
            </a:r>
            <a:br>
              <a:rPr lang="de-DE" dirty="0" smtClean="0"/>
            </a:br>
            <a:r>
              <a:rPr lang="de-DE" dirty="0" smtClean="0">
                <a:solidFill>
                  <a:srgbClr val="FF0000"/>
                </a:solidFill>
              </a:rPr>
              <a:t>without </a:t>
            </a:r>
            <a:r>
              <a:rPr lang="de-DE" dirty="0">
                <a:solidFill>
                  <a:srgbClr val="FF0000"/>
                </a:solidFill>
              </a:rPr>
              <a:t>knowing any </a:t>
            </a:r>
            <a:r>
              <a:rPr lang="de-DE" dirty="0" smtClean="0">
                <a:solidFill>
                  <a:srgbClr val="FF0000"/>
                </a:solidFill>
              </a:rPr>
              <a:t>demands</a:t>
            </a:r>
            <a:endParaRPr lang="de-DE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pPr marL="533400" lvl="1" indent="-266700"/>
            <a:r>
              <a:rPr lang="en-US" dirty="0"/>
              <a:t>when </a:t>
            </a:r>
            <a:r>
              <a:rPr lang="en-US" dirty="0" smtClean="0"/>
              <a:t>demands appear the unit flow between s and t is </a:t>
            </a:r>
            <a:br>
              <a:rPr lang="en-US" dirty="0" smtClean="0"/>
            </a:br>
            <a:r>
              <a:rPr lang="en-US" dirty="0" smtClean="0"/>
              <a:t>scaled by the demand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st</a:t>
            </a:r>
            <a:r>
              <a:rPr lang="en-US" dirty="0" smtClean="0"/>
              <a:t> to fulfill the routing requirement</a:t>
            </a: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de-DE" dirty="0" smtClean="0"/>
              <a:t>Advantage:</a:t>
            </a:r>
            <a:endParaRPr lang="en-US" dirty="0">
              <a:solidFill>
                <a:schemeClr val="tx1"/>
              </a:solidFill>
            </a:endParaRPr>
          </a:p>
          <a:p>
            <a:pPr marL="533400" lvl="1" indent="-266700"/>
            <a:r>
              <a:rPr lang="en-US" dirty="0"/>
              <a:t>very simple, good to implement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Oblivious Routing</a:t>
            </a:r>
            <a:endParaRPr lang="en-US" b="1" dirty="0"/>
          </a:p>
        </p:txBody>
      </p:sp>
      <p:sp>
        <p:nvSpPr>
          <p:cNvPr id="370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63512" indent="-266700">
              <a:buNone/>
            </a:pPr>
            <a:endParaRPr lang="de-DE" dirty="0" smtClean="0"/>
          </a:p>
          <a:p>
            <a:pPr marL="163512" indent="-266700">
              <a:buNone/>
            </a:pPr>
            <a:r>
              <a:rPr lang="de-DE" dirty="0" smtClean="0"/>
              <a:t>Oblivious Routing:</a:t>
            </a:r>
          </a:p>
          <a:p>
            <a:pPr marL="533400" lvl="1" indent="-266700"/>
            <a:r>
              <a:rPr lang="de-DE" dirty="0" smtClean="0"/>
              <a:t>specifies a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smtClean="0"/>
              <a:t>unit flow from s to t for every source target </a:t>
            </a:r>
            <a:br>
              <a:rPr lang="de-DE" dirty="0" smtClean="0"/>
            </a:br>
            <a:r>
              <a:rPr lang="de-DE" dirty="0" smtClean="0">
                <a:solidFill>
                  <a:srgbClr val="FF0000"/>
                </a:solidFill>
              </a:rPr>
              <a:t>without </a:t>
            </a:r>
            <a:r>
              <a:rPr lang="de-DE" dirty="0">
                <a:solidFill>
                  <a:srgbClr val="FF0000"/>
                </a:solidFill>
              </a:rPr>
              <a:t>knowing any </a:t>
            </a:r>
            <a:r>
              <a:rPr lang="de-DE" dirty="0" smtClean="0">
                <a:solidFill>
                  <a:srgbClr val="FF0000"/>
                </a:solidFill>
              </a:rPr>
              <a:t>demands</a:t>
            </a:r>
            <a:endParaRPr lang="de-DE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pPr marL="533400" lvl="1" indent="-266700"/>
            <a:r>
              <a:rPr lang="en-US" dirty="0"/>
              <a:t>when </a:t>
            </a:r>
            <a:r>
              <a:rPr lang="en-US" dirty="0" smtClean="0"/>
              <a:t>demands appear the unit flow between s and t is </a:t>
            </a:r>
            <a:br>
              <a:rPr lang="en-US" dirty="0" smtClean="0"/>
            </a:br>
            <a:r>
              <a:rPr lang="en-US" dirty="0" smtClean="0"/>
              <a:t>scaled by the demand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st</a:t>
            </a:r>
            <a:r>
              <a:rPr lang="en-US" dirty="0" smtClean="0"/>
              <a:t> to fulfill the routing requirement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b="1" dirty="0"/>
          </a:p>
        </p:txBody>
      </p:sp>
      <p:sp>
        <p:nvSpPr>
          <p:cNvPr id="418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Our Cost Model: </a:t>
            </a:r>
          </a:p>
          <a:p>
            <a:pPr marL="533400" lvl="1" indent="-266700"/>
            <a:r>
              <a:rPr lang="en-US" dirty="0" smtClean="0"/>
              <a:t>flow of different types/commodities              </a:t>
            </a:r>
            <a:endParaRPr lang="en-US" dirty="0"/>
          </a:p>
          <a:p>
            <a:pPr>
              <a:buNone/>
            </a:pPr>
            <a:r>
              <a:rPr lang="en-US" sz="1200" dirty="0" smtClean="0"/>
              <a:t>   </a:t>
            </a:r>
          </a:p>
          <a:p>
            <a:pPr marL="533400" lvl="1" indent="-266700"/>
            <a:r>
              <a:rPr lang="en-US" dirty="0" smtClean="0"/>
              <a:t>          denotes flow of type    along edge  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Load function:</a:t>
            </a:r>
          </a:p>
          <a:p>
            <a:pPr marL="533400" lvl="1" indent="-266700"/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Aggregation function:</a:t>
            </a:r>
          </a:p>
          <a:p>
            <a:pPr marL="533400" lvl="1" indent="-266700"/>
            <a:r>
              <a:rPr lang="en-US" dirty="0" smtClean="0"/>
              <a:t> </a:t>
            </a:r>
            <a:endParaRPr lang="en-US" dirty="0"/>
          </a:p>
          <a:p>
            <a:endParaRPr lang="en-US" b="1" dirty="0" smtClean="0"/>
          </a:p>
          <a:p>
            <a:pPr>
              <a:buFont typeface="Wingdings" pitchFamily="2" charset="2"/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8" name="Picture 1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15745" y="1473200"/>
            <a:ext cx="1739650" cy="266701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56822" y="2177095"/>
            <a:ext cx="127254" cy="203454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88801" y="2240598"/>
            <a:ext cx="139445" cy="139445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33791" y="2161221"/>
            <a:ext cx="660963" cy="291983"/>
          </a:xfrm>
          <a:prstGeom prst="rect">
            <a:avLst/>
          </a:prstGeom>
          <a:noFill/>
          <a:ln/>
          <a:effectLst/>
        </p:spPr>
      </p:pic>
      <p:pic>
        <p:nvPicPr>
          <p:cNvPr id="24" name="Picture 23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91129" y="4007158"/>
            <a:ext cx="3949454" cy="291847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49344" y="3463929"/>
            <a:ext cx="2069564" cy="418940"/>
          </a:xfrm>
          <a:prstGeom prst="rect">
            <a:avLst/>
          </a:prstGeom>
          <a:noFill/>
          <a:ln/>
          <a:effectLst/>
        </p:spPr>
      </p:pic>
      <p:sp>
        <p:nvSpPr>
          <p:cNvPr id="418832" name="Text Box 16"/>
          <p:cNvSpPr txBox="1">
            <a:spLocks noChangeArrowheads="1"/>
          </p:cNvSpPr>
          <p:nvPr/>
        </p:nvSpPr>
        <p:spPr bwMode="auto">
          <a:xfrm>
            <a:off x="6497329" y="3289110"/>
            <a:ext cx="2401011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b="1" i="1" dirty="0">
                <a:latin typeface="+mj-lt"/>
              </a:rPr>
              <a:t>assigns load to   </a:t>
            </a:r>
            <a:br>
              <a:rPr lang="en-US" sz="2400" b="1" i="1" dirty="0">
                <a:latin typeface="+mj-lt"/>
              </a:rPr>
            </a:br>
            <a:r>
              <a:rPr lang="en-US" sz="2400" b="1" i="1" dirty="0">
                <a:latin typeface="+mj-lt"/>
              </a:rPr>
              <a:t>every edge</a:t>
            </a:r>
          </a:p>
        </p:txBody>
      </p:sp>
      <p:sp>
        <p:nvSpPr>
          <p:cNvPr id="418836" name="Text Box 20"/>
          <p:cNvSpPr txBox="1">
            <a:spLocks noChangeArrowheads="1"/>
          </p:cNvSpPr>
          <p:nvPr/>
        </p:nvSpPr>
        <p:spPr bwMode="auto">
          <a:xfrm>
            <a:off x="6497329" y="5090614"/>
            <a:ext cx="2394117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b="1" i="1" dirty="0">
                <a:latin typeface="+mj-lt"/>
              </a:rPr>
              <a:t>aggregates edge </a:t>
            </a:r>
            <a:br>
              <a:rPr lang="en-US" sz="2400" b="1" i="1" dirty="0">
                <a:latin typeface="+mj-lt"/>
              </a:rPr>
            </a:br>
            <a:r>
              <a:rPr lang="en-US" sz="2400" b="1" i="1" dirty="0">
                <a:latin typeface="+mj-lt"/>
              </a:rPr>
              <a:t>loads to cost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963611" y="5201288"/>
            <a:ext cx="4610109" cy="874801"/>
            <a:chOff x="963611" y="5201288"/>
            <a:chExt cx="4610109" cy="874801"/>
          </a:xfrm>
        </p:grpSpPr>
        <p:pic>
          <p:nvPicPr>
            <p:cNvPr id="25" name="Picture 24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78251" y="5201288"/>
              <a:ext cx="2400305" cy="48234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6" name="Picture 25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63611" y="5784242"/>
              <a:ext cx="4610109" cy="291847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19" grpId="0" uiExpand="1" build="p"/>
      <p:bldP spid="418832" grpId="0" animBg="1"/>
      <p:bldP spid="4188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</a:t>
            </a:r>
            <a:endParaRPr lang="en-US" b="1" dirty="0"/>
          </a:p>
        </p:txBody>
      </p:sp>
      <p:sp>
        <p:nvSpPr>
          <p:cNvPr id="420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531813" lvl="1" indent="-258763"/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 marL="531813" lvl="1" indent="-258763"/>
            <a:endParaRPr lang="en-US" b="1" dirty="0" smtClean="0">
              <a:solidFill>
                <a:srgbClr val="FF0000"/>
              </a:solidFill>
            </a:endParaRPr>
          </a:p>
          <a:p>
            <a:pPr marL="531813" lvl="1" indent="-258763"/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 marL="531813" lvl="1" indent="-258763"/>
            <a:endParaRPr lang="en-US" b="1" dirty="0" smtClean="0">
              <a:solidFill>
                <a:srgbClr val="FF0000"/>
              </a:solidFill>
            </a:endParaRPr>
          </a:p>
          <a:p>
            <a:pPr marL="531813" lvl="1" indent="-258763"/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 marL="531813" lvl="1" indent="-258763"/>
            <a:endParaRPr lang="en-US" b="1" dirty="0" smtClean="0">
              <a:solidFill>
                <a:srgbClr val="FF0000"/>
              </a:solidFill>
            </a:endParaRPr>
          </a:p>
          <a:p>
            <a:pPr marL="531813" lvl="1" indent="-258763"/>
            <a:r>
              <a:rPr lang="en-US" b="1" dirty="0" smtClean="0">
                <a:solidFill>
                  <a:srgbClr val="FF0000"/>
                </a:solidFill>
              </a:rPr>
              <a:t>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  </a:t>
            </a:r>
          </a:p>
          <a:p>
            <a:pPr marL="531813" lvl="1" indent="-258763"/>
            <a:endParaRPr lang="en-US" b="1" dirty="0" smtClean="0">
              <a:solidFill>
                <a:srgbClr val="FF0000"/>
              </a:solidFill>
            </a:endParaRPr>
          </a:p>
          <a:p>
            <a:pPr marL="531813" lvl="1" indent="-258763"/>
            <a:endParaRPr lang="en-US" dirty="0"/>
          </a:p>
          <a:p>
            <a:pPr>
              <a:buFont typeface="Wingdings" pitchFamily="2" charset="2"/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20886" name="Text Box 22"/>
          <p:cNvSpPr txBox="1">
            <a:spLocks noChangeArrowheads="1"/>
          </p:cNvSpPr>
          <p:nvPr/>
        </p:nvSpPr>
        <p:spPr bwMode="auto">
          <a:xfrm>
            <a:off x="6098892" y="2351904"/>
            <a:ext cx="3001566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2000" b="1" dirty="0" smtClean="0">
                <a:latin typeface="+mj-lt"/>
              </a:rPr>
              <a:t>congestion</a:t>
            </a:r>
            <a:endParaRPr lang="en-US" sz="2000" b="1" dirty="0">
              <a:latin typeface="+mj-lt"/>
            </a:endParaRPr>
          </a:p>
        </p:txBody>
      </p:sp>
      <p:sp>
        <p:nvSpPr>
          <p:cNvPr id="420887" name="Text Box 23"/>
          <p:cNvSpPr txBox="1">
            <a:spLocks noChangeArrowheads="1"/>
          </p:cNvSpPr>
          <p:nvPr/>
        </p:nvSpPr>
        <p:spPr bwMode="auto">
          <a:xfrm>
            <a:off x="6098892" y="3304102"/>
            <a:ext cx="3001566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2000" b="1" dirty="0" smtClean="0">
                <a:latin typeface="+mj-lt"/>
              </a:rPr>
              <a:t>fractional Steiner network</a:t>
            </a:r>
          </a:p>
        </p:txBody>
      </p:sp>
      <p:sp>
        <p:nvSpPr>
          <p:cNvPr id="420892" name="Text Box 28"/>
          <p:cNvSpPr txBox="1">
            <a:spLocks noChangeArrowheads="1"/>
          </p:cNvSpPr>
          <p:nvPr/>
        </p:nvSpPr>
        <p:spPr bwMode="auto">
          <a:xfrm>
            <a:off x="6098892" y="1392954"/>
            <a:ext cx="3001566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2000" b="1" dirty="0" smtClean="0">
                <a:latin typeface="+mj-lt"/>
              </a:rPr>
              <a:t>total flow in the network</a:t>
            </a:r>
            <a:endParaRPr lang="en-US" sz="2000" b="1" dirty="0">
              <a:latin typeface="+mj-lt"/>
            </a:endParaRPr>
          </a:p>
        </p:txBody>
      </p:sp>
      <p:sp>
        <p:nvSpPr>
          <p:cNvPr id="420893" name="Text Box 29"/>
          <p:cNvSpPr txBox="1">
            <a:spLocks noChangeArrowheads="1"/>
          </p:cNvSpPr>
          <p:nvPr/>
        </p:nvSpPr>
        <p:spPr bwMode="auto">
          <a:xfrm>
            <a:off x="6098892" y="4257022"/>
            <a:ext cx="3001566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2000" b="1" dirty="0">
                <a:latin typeface="+mj-lt"/>
              </a:rPr>
              <a:t>average latency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53475" y="1464194"/>
            <a:ext cx="4555416" cy="307078"/>
            <a:chOff x="953475" y="1464194"/>
            <a:chExt cx="4555416" cy="307078"/>
          </a:xfrm>
        </p:grpSpPr>
        <p:pic>
          <p:nvPicPr>
            <p:cNvPr id="23" name="Picture 22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53475" y="1464194"/>
              <a:ext cx="1651260" cy="30480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4" name="Picture 23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35840" y="1466471"/>
              <a:ext cx="2273051" cy="30480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9" name="Group 18"/>
          <p:cNvGrpSpPr/>
          <p:nvPr/>
        </p:nvGrpSpPr>
        <p:grpSpPr>
          <a:xfrm>
            <a:off x="953475" y="2400869"/>
            <a:ext cx="4795770" cy="313045"/>
            <a:chOff x="953475" y="2400869"/>
            <a:chExt cx="4795770" cy="313045"/>
          </a:xfrm>
        </p:grpSpPr>
        <p:pic>
          <p:nvPicPr>
            <p:cNvPr id="25" name="Picture 24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35840" y="2400869"/>
              <a:ext cx="2513405" cy="27952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6" name="Picture 25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53475" y="2409112"/>
              <a:ext cx="1651260" cy="304802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20" name="Group 19"/>
          <p:cNvGrpSpPr/>
          <p:nvPr/>
        </p:nvGrpSpPr>
        <p:grpSpPr>
          <a:xfrm>
            <a:off x="953475" y="3369031"/>
            <a:ext cx="4555416" cy="319941"/>
            <a:chOff x="953475" y="3369031"/>
            <a:chExt cx="4555416" cy="319941"/>
          </a:xfrm>
        </p:grpSpPr>
        <p:pic>
          <p:nvPicPr>
            <p:cNvPr id="27" name="Picture 26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53475" y="3369031"/>
              <a:ext cx="1891147" cy="29170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8" name="Picture 27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35840" y="3384171"/>
              <a:ext cx="2273051" cy="30480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21" name="Group 20"/>
          <p:cNvGrpSpPr/>
          <p:nvPr/>
        </p:nvGrpSpPr>
        <p:grpSpPr>
          <a:xfrm>
            <a:off x="953475" y="4240893"/>
            <a:ext cx="4555416" cy="393955"/>
            <a:chOff x="953475" y="4240893"/>
            <a:chExt cx="4555416" cy="393955"/>
          </a:xfrm>
        </p:grpSpPr>
        <p:pic>
          <p:nvPicPr>
            <p:cNvPr id="29" name="Picture 28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53475" y="4240893"/>
              <a:ext cx="2108458" cy="39395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0" name="Picture 29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35840" y="4328141"/>
              <a:ext cx="2273051" cy="30480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22" name="Group 21"/>
          <p:cNvGrpSpPr/>
          <p:nvPr/>
        </p:nvGrpSpPr>
        <p:grpSpPr>
          <a:xfrm>
            <a:off x="953475" y="5052040"/>
            <a:ext cx="5012317" cy="508199"/>
            <a:chOff x="953475" y="5052040"/>
            <a:chExt cx="5012317" cy="508199"/>
          </a:xfrm>
        </p:grpSpPr>
        <p:pic>
          <p:nvPicPr>
            <p:cNvPr id="31" name="Picture 30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53475" y="5203112"/>
              <a:ext cx="1651260" cy="30480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3" name="Picture 32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35840" y="5052040"/>
              <a:ext cx="2729952" cy="508199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7" grpId="0" uiExpand="1" build="p"/>
      <p:bldP spid="420886" grpId="0" animBg="1"/>
      <p:bldP spid="420887" grpId="0" animBg="1"/>
      <p:bldP spid="420892" grpId="0" animBg="1"/>
      <p:bldP spid="42089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HARRY@CQWMDARAEDXKFZJO" val="2962"/>
  <p:tag name="FIRSTHARRY@YFGRKITFUVWXY5M3" val="3001"/>
  <p:tag name="DEFAULTDISPLAYSOURCE" val="\documentclass{article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1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9"/>
  <p:tag name="PICTUREFILESIZE" val="319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,amsmath,amssymb}&#10;\usepackage[eulermath,scaleuptt,scaleupmath]{tpslifonts}&#10;%\definecolor{background}{rgb}{1.0,0.9843,0.9216}&#10;%definecolor{darkgreen}{rgb}{0.5059,0.6588,0.1216}&#10;%\definecolor{myorange}{rgb}{1.0,0.6,0}&#10;%\definecolor{myred}{rgb}{1.0,0.1569,0}&#10;%\pagestyle{empty}&#10;%\newcommand{\out}{\mathop{\mathrm{out}}}&#10;%\newcommand{\dem}{\mathop{\mathrm{dem}}}&#10;%\newcommand{\capac}{\mathop{\mathrm{cap}}}&#10;%\newcommand{\pro}{\mathop{\mathrm{prod}}}&#10;%\newcommand{\abs}{\mathop{\mathrm{abs}}}&#10;%\newcommand{\height}{h}&#10;%\newcommand{\weight}{\mathop{\mathrm{weight}}}&#10;%\renewcommand{\b}{\mathop{\mathrm{b}}}&#10;%\newcommand{\w}{\mathop{\mathrm{w}}\nolimits}&#10;\begin{document}&#10;$$&#10;\begin{pmatrix}&#10;a_{1\,1}   &amp; \hdots &amp; a_{1\,\binom{n}{2}}\\&#10;\vdots      &amp; \ddots &amp; \vdots                    \\ &#10;a_{|E|\,1} &amp; \hdots &amp; a_{|E|\,\binom{n}{2}} &#10;\end{pmatrix}&#10;\cdot &#10;\begin{pmatrix}&#10;d_1    \\ &#10;\vdots \\ &#10;d_{\binom{n}{2}}&#10;\end{pmatrix}&#10; =&#10;\begin{pmatrix}&#10;f_{e_1} \\&#10;\vdots                      \\&#10;f_{e_{|E|}}&#10;\end{pmatrix}&#10;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17"/>
  <p:tag name="PICTUREFILESIZE" val="14719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underbrace{\hspace*{6.9cm}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8"/>
  <p:tag name="PICTUREFILESIZE" val="2143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underbrace{\hspace*{2.4cm}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71"/>
  <p:tag name="PICTUREFILESIZE" val="182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underbrace{\hspace*{2cm}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59"/>
  <p:tag name="PICTUREFILESIZE" val="168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A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"/>
  <p:tag name="PICTUREFILESIZE" val="113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vec{d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3"/>
  <p:tag name="PICTUREFILESIZE" val="102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vec{f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5"/>
  <p:tag name="PICTUREFILESIZE" val="70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max_{\vec{d}}\left\{\frac{\|A\vec{d}\|_p}{%&#10;\operatorname{cost}_{\operatorname{OPT}}(\vec{d})}\right\}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03"/>
  <p:tag name="PICTUREFILESIZE" val="1780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purple}{rgb}{0.4,0,0.4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mathversion{bold}&#10;$\color{mypurple}\ell$&#10;\mathversion{normal}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2017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|E|\times\binom{n}{2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88"/>
  <p:tag name="PICTUREFILESIZE" val="476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definecolor{darkbrown}{rgb}{0.5,0.2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darkbrown}s_1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0"/>
  <p:tag name="PICTUREFILESIZE" val="338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A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"/>
  <p:tag name="PICTUREFILESIZE" val="113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purple}{rgb}{0.4,0,0.4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mathversion{bold}&#10;$\color{mypurple}\ell$&#10;\mathversion{normal}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2017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\|A\vec{d}\|_p}{%&#10;\operatorname{cost}_{\operatorname{OPT}}(\vec{d})}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24"/>
  <p:tag name="PICTUREFILESIZE" val="10523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A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"/>
  <p:tag name="PICTUREFILESIZE" val="113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vec{d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3"/>
  <p:tag name="PICTUREFILESIZE" val="102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max_{\vec{d}}\left\{\frac{\|A\vec{d}\|_p}{\|\vec{d}\|_p}\right\}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55"/>
  <p:tag name="PICTUREFILESIZE" val="13299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purple}{rgb}{0.4,0,0.4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mathversion{bold}&#10;$\color{mypurple}\ell$&#10;\mathversion{normal}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2017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A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"/>
  <p:tag name="PICTUREFILESIZE" val="113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A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"/>
  <p:tag name="PICTUREFILESIZE" val="113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A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"/>
  <p:tag name="PICTUREFILESIZE" val="113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definecolor{darkbrown}{rgb}{0.5,0.2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darkbrown}t_1$&#10;\end{document}&#10;"/>
  <p:tag name="FILENAME" val="txp_fig"/>
  <p:tag name="FORMAT" val="png16m"/>
  <p:tag name="RES" val="1200"/>
  <p:tag name="BLEND" val="0"/>
  <p:tag name="TRANSPARENT" val="1"/>
  <p:tag name="TBUG" val="0"/>
  <p:tag name="ALLOWFS" val="0"/>
  <p:tag name="ORIGWIDTH" val="20"/>
  <p:tag name="PICTUREFILESIZE" val="1703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\|A\vec{d}\|_p}{\|\vec{d}\|_p}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76"/>
  <p:tag name="PICTUREFILESIZE" val="5878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purple}{rgb}{0.4,0,0.4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mathversion{bold}&#10;$\color{mypurple}\ell$&#10;\mathversion{normal}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2017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A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"/>
  <p:tag name="PICTUREFILESIZE" val="113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sum_j{\color{red}\sum_ip_i}q_j\frac{\|{\color{red}A_i}\vec{d}_j\|_p}{\|\vec{d}_j\|_p}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99"/>
  <p:tag name="PICTUREFILESIZE" val="2629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ge\sum_jq_j\frac{\|{\color{red}\sum_ip_iA_i}\vec{d}_j\|_p}{\|\vec{d}_j\|_p}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4"/>
  <p:tag name="PICTUREFILESIZE" val="27437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=\sum_jq_j\frac{\|{\color{red}A}\vec{d}_j\|_p}{\|\vec{d}_j\|_p}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55"/>
  <p:tag name="PICTUREFILESIZE" val="2110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p_i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5"/>
  <p:tag name="PICTUREFILESIZE" val="129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A_i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8"/>
  <p:tag name="PICTUREFILESIZE" val="1573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vec{d}_j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"/>
  <p:tag name="PICTUREFILESIZE" val="155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q_j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9"/>
  <p:tag name="PICTUREFILESIZE" val="12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,0.4,0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darkgreen}t_2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"/>
  <p:tag name="PICTUREFILESIZE" val="245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purple}{rgb}{0.4,0,0.4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mathversion{bold}&#10;$\color{mypurple}\ell$&#10;\mathversion{normal}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2017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\|A\vec{d}\|_p}{\|\vec{d}\|_p}\quad\longrightarrow\quad&#10;\frac{\|(A+M_\epsilon)\vec{d}\|_p}{\|\vec{d}\|_p}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348"/>
  <p:tag name="PICTUREFILESIZE" val="1793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epsilon&gt;0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55"/>
  <p:tag name="PICTUREFILESIZE" val="233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M_\epsilon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36"/>
  <p:tag name="PICTUREFILESIZE" val="210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purple}{rgb}{0.4,0,0.4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mathversion{bold}&#10;$\color{mypurple}\ell$&#10;\mathversion{normal}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2017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{\|M\vec{d}\|_p}/{\|\vec{d}\|_p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47"/>
  <p:tag name="PICTUREFILESIZE" val="740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p&gt;1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58"/>
  <p:tag name="PICTUREFILESIZE" val="2028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M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4"/>
  <p:tag name="PICTUREFILESIZE" val="140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purple}{rgb}{0.4,0,0.4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mathversion{bold}&#10;$\color{mypurple}\ell$&#10;\mathversion{normal}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2017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green}{rgb}{0,0.4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mygreen}\{\vec{d}\mid \|\vec{d}\|_p=1\}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53"/>
  <p:tag name="PICTUREFILESIZE" val="1340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,0.4,0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darkgreen}s_2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"/>
  <p:tag name="PICTUREFILESIZE" val="267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blue}{rgb}{0,0.2,0.8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myblue}\{M\vec{d}\mid \|\vec{d}\|_p=1\}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80"/>
  <p:tag name="PICTUREFILESIZE" val="16206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purple}{rgb}{0.5,0,0.5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mypurple}\{\vec{d}\mid \|\vec{d}\|_p=\max\}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82"/>
  <p:tag name="PICTUREFILESIZE" val="2474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green}{rgb}{0,0.4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begin{center}&#10;\rule{1.5pt}{5pt}\\[-0.3\baselineskip]&#10;$1$&#10;\end{center}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4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green}{rgb}{0,0.4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begin{center}&#10;$1$\rule[0.25\baselineskip]{5pt}{1.5pt}&#10;\end{center}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6"/>
  <p:tag name="PICTUREFILESIZE" val="162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definecolor{darkblue}{rgb}{0,0,0.6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darkblue}s_3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"/>
  <p:tag name="PICTUREFILESIZE" val="272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definecolor{darkblue}{rgb}{0,0,0.6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darkblue}t_3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"/>
  <p:tag name="PICTUREFILESIZE" val="250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2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1"/>
  <p:tag name="PICTUREFILESIZE" val="9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2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1"/>
  <p:tag name="PICTUREFILESIZE" val="90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1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9"/>
  <p:tag name="PICTUREFILESIZE" val="3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definecolor{darkbrown}{rgb}{0.5,0.2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s_1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0"/>
  <p:tag name="PICTUREFILESIZE" val="105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i\in\{1,\dots,k\}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37"/>
  <p:tag name="PICTUREFILESIZE" val="441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i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177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e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1"/>
  <p:tag name="PICTUREFILESIZE" val="177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f_i(e)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52"/>
  <p:tag name="PICTUREFILESIZE" val="536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mathrm{load}(e):= \ell(f_1(e),\ldots,f_k(e))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311"/>
  <p:tag name="PICTUREFILESIZE" val="2342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:\mathbb{R}_{\ge0}^k\longrightarrow\mathbb{R}_{\ge0}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63"/>
  <p:tag name="PICTUREFILESIZE" val="1389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mathrm{agg}:\mathbb{R}_{\ge0}^{|E|}\longrightarrow\mathbb{R}_{\ge0}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89"/>
  <p:tag name="PICTUREFILESIZE" val="1748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text{cost}:= \mathrm{agg}(\mathrm{load}(e_1),\ldots,\mathrm{load}(e_k))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363"/>
  <p:tag name="PICTUREFILESIZE" val="2818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=\sum\nolimits_if_i(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30"/>
  <p:tag name="PICTUREFILESIZE" val="1000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mathrm{agg}=\sqrt{\sum\nolimits_e\mathrm{load}(e)^2}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5"/>
  <p:tag name="PICTUREFILESIZE" val="2094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definecolor{darkbrown}{rgb}{0.5,0.2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t_1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0"/>
  <p:tag name="PICTUREFILESIZE" val="61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=\big(\sum\nolimits_if_i(e)\big)^2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66"/>
  <p:tag name="PICTUREFILESIZE" val="1484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mathrm{agg}=\sum\nolimits_e\mathrm{load}(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79"/>
  <p:tag name="PICTUREFILESIZE" val="1445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=\max\nolimits_if_i(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49"/>
  <p:tag name="PICTUREFILESIZE" val="1229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mathrm{agg}=\sum\nolimits_e\mathrm{load}(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79"/>
  <p:tag name="PICTUREFILESIZE" val="1445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mathrm{agg}=\max\nolimits_e\mathrm{load}(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98"/>
  <p:tag name="PICTUREFILESIZE" val="1620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=\sum\nolimits_if_i(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30"/>
  <p:tag name="PICTUREFILESIZE" val="1000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=\sum\nolimits_if_i(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30"/>
  <p:tag name="PICTUREFILESIZE" val="1000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mathrm{agg}=\sum\nolimits_e\mathrm{load}(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79"/>
  <p:tag name="PICTUREFILESIZE" val="1445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begin{equation*}&#10;\max\limits_{\text{demand-vector $\vec{d}$}}\left\{\frac{\text{cost of $\mathrm{OBL}$ for $\vec{d}$}}{\text{optimum cost for $\vec{d}$}}\right\}&#10;\end{equation*}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384"/>
  <p:tag name="PICTUREFILESIZE" val="3146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91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,0.4,0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t_2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"/>
  <p:tag name="PICTUREFILESIZE" val="246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^3 n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0"/>
  <p:tag name="PICTUREFILESIZE" val="1055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=\sum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461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mathrm{agg}=\sum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89"/>
  <p:tag name="PICTUREFILESIZE" val="663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^2 n\log\log n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89"/>
  <p:tag name="PICTUREFILESIZE" val="1746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 n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89"/>
  <p:tag name="PICTUREFILESIZE" val="922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^2 n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0"/>
  <p:tag name="PICTUREFILESIZE" val="1048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 n\log\log n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78"/>
  <p:tag name="PICTUREFILESIZE" val="1608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 n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89"/>
  <p:tag name="PICTUREFILESIZE" val="92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=\sum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461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mathrm{agg}=\max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09"/>
  <p:tag name="PICTUREFILESIZE" val="79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,0.4,0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s_2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"/>
  <p:tag name="PICTUREFILESIZE" val="270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V\cup I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55"/>
  <p:tag name="PICTUREFILESIZE" val="441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G=(V,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13"/>
  <p:tag name="PICTUREFILESIZE" val="827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V\cup I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55"/>
  <p:tag name="PICTUREFILESIZE" val="441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G=(V,E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13"/>
  <p:tag name="PICTUREFILESIZE" val="827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p\ge 1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59"/>
  <p:tag name="PICTUREFILESIZE" val="442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 n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89"/>
  <p:tag name="PICTUREFILESIZE" val="922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operatorname{agg}=\|\cdot\|_p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21"/>
  <p:tag name="PICTUREFILESIZE" val="939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L_p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5"/>
  <p:tag name="PICTUREFILESIZE" val="266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ell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91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\begin{equation*}&#10;\max\limits_{\text{demand $\vec{d}$}}\left\{\frac{\operatorname{cost}_{\operatorname{OBL}}(\vec{d})}{%&#10;\operatorname{cost}_{\operatorname{OPT}}(\vec{d})}\right\}&#10;\end{equation*}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48"/>
  <p:tag name="PICTUREFILESIZE" val="2413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definecolor{darkblue}{rgb}{0,0,0.6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s_3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"/>
  <p:tag name="PICTUREFILESIZE" val="272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operatorname{OBL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48"/>
  <p:tag name="PICTUREFILESIZE" val="218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vec{d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3"/>
  <p:tag name="PICTUREFILESIZE" val="102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frac{\operatorname{cost}_{\operatorname{OBL}}(\vec{d})}{%&#10;\operatorname{cost}_{\operatorname{OPT}}(\vec{d})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04"/>
  <p:tag name="PICTUREFILESIZE" val="1021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max_{\vec{d}}\left\{\frac{\operatorname{cost}_{\operatorname{OBL}}(\vec{d})}{%&#10;\operatorname{cost}_{\operatorname{OPT}}(\vec{d})}\right\}\le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29"/>
  <p:tag name="PICTUREFILESIZE" val="2203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\operatorname{cost}_{\operatorname{OBL}}(\vec{d}')}{%&#10;\operatorname{cost}_{\operatorname{OPT}}(\vec{d}')}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32"/>
  <p:tag name="PICTUREFILESIZE" val="1417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le\frac{\operatorname{cost}_{\smash{\color{red}\operatorname{OTB}(\vec{d}')}}(\vec{d}')}%&#10;%&#10;%{\smash{\operatorname{TB}}(vec{d}')}}&#10;%{%&#10;{\operatorname{cost}_{\operatorname{OPT}}(\vec{d}')}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95"/>
  <p:tag name="PICTUREFILESIZE" val="3130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vec{d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3"/>
  <p:tag name="PICTUREFILESIZE" val="102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 n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89"/>
  <p:tag name="PICTUREFILESIZE" val="922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blue}{rgb}{0,0.2,0.6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myblue}\operatorname{OBL}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48"/>
  <p:tag name="PICTUREFILESIZE" val="465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blue}{rgb}{0,0.2,0.6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myblue}\vec{d}'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2"/>
  <p:tag name="PICTUREFILESIZE" val="299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definecolor{darkblue}{rgb}{0,0,0.6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t_3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"/>
  <p:tag name="PICTUREFILESIZE" val="251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color{red}\operatorname{OTB}(\vec{d}')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95"/>
  <p:tag name="PICTUREFILESIZE" val="980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vec{d}'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2"/>
  <p:tag name="PICTUREFILESIZE" val="142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max_{\vec{d}}\left\{\frac{{\color{red}\widetilde{\color{black}\operatorname{cost}}}_{\operatorname{OBL}}(\vec{d})}{%&#10;\operatorname{cost}_{\operatorname{OPT}}(\vec{d})}\right\}\le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29"/>
  <p:tag name="PICTUREFILESIZE" val="4010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{\color{red}\widetilde{\color{black}\operatorname{cost}}}_{\operatorname{OBL}}(\vec{d}')}{%&#10;\operatorname{cost}_{\operatorname{OPT}}(\vec{d}')}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32"/>
  <p:tag name="PICTUREFILESIZE" val="2522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le\frac{{\color{red}\widetilde{\color{black}\operatorname{cost}}}_{\smash{\color{red}\operatorname{OTB}(\vec{d}')}}(\vec{d}')}%&#10;%&#10;%{\smash{\operatorname{TB}}(vec{d}')}}&#10;%{%&#10;{\operatorname{cost}_{\operatorname{OPT}}(\vec{d}')}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95"/>
  <p:tag name="PICTUREFILESIZE" val="3171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{\color{red}\widetilde{{\color{black}\operatorname{cost}}}}_{\operatorname{OBL}}(\vec{d})}{%&#10;\operatorname{cost}_{\operatorname{OPT}}(\vec{d})}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24"/>
  <p:tag name="PICTUREFILESIZE" val="2425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operatorname{cost}_{\operatorname{OBL}}(\vec{d})&#10;\le{\color{red}\widetilde{\color{black}\operatorname{cost}}}_{\operatorname{OBL}}(\vec{d})\le \operatorname{cost}_{\operatorname{OBL}}(\vec{d})+\operatorname{cost}_{\operatorname{OPT}}(\vec{d})&#10;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564"/>
  <p:tag name="PICTUREFILESIZE" val="4681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max_{\vec{d}}\left\{\frac{\operatorname{cost}_{\operatorname{OBL}}(\vec{d})}{%&#10;\operatorname{cost}_{\operatorname{OPT}}(\vec{d})}\right\}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03"/>
  <p:tag name="PICTUREFILESIZE" val="2046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le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6"/>
  <p:tag name="PICTUREFILESIZE" val="118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le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6"/>
  <p:tag name="PICTUREFILESIZE" val="118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2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1"/>
  <p:tag name="PICTUREFILESIZE" val="90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\operatorname{cost}_{\smash{\color{red}\operatorname{OTB}(\vec{d}')}}(\vec{d}')}%&#10;%&#10;%{\smash{\operatorname{TB}}(vec{d}')}}&#10;%{%&#10;{\operatorname{cost}_{\operatorname{OPT}}(\vec{d}')}+1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1"/>
  <p:tag name="PICTUREFILESIZE" val="3160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max_{\vec{d}}\left\{\frac{{\color{red}\widetilde{\color{black}\operatorname{cost}}}_{\operatorname{OBL}}(\vec{d})}{%&#10;\operatorname{cost}_{\operatorname{OPT}}(\vec{d})}\right\}\le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29"/>
  <p:tag name="PICTUREFILESIZE" val="4010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{\color{red}\widetilde{\color{black}\operatorname{cost}}}_{\operatorname{OBL}}(\vec{d}')}{%&#10;\operatorname{cost}_{\operatorname{OPT}}(\vec{d}')}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32"/>
  <p:tag name="PICTUREFILESIZE" val="2522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le\frac{{\color{red}\widetilde{\color{black}\operatorname{cost}}}_{\smash{\color{red}\operatorname{OTB}(\vec{d}')}}(\vec{d}')}%&#10;%&#10;%{\smash{\operatorname{TB}}(vec{d}')}}&#10;%{%&#10;{\operatorname{cost}_{\operatorname{OPT}}(\vec{d}')}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95"/>
  <p:tag name="PICTUREFILESIZE" val="3171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{\color{red}\widetilde{{\color{black}\operatorname{cost}}}}_{\operatorname{OBL}}(\vec{d})}{%&#10;\operatorname{cost}_{\operatorname{OPT}}(\vec{d})}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124"/>
  <p:tag name="PICTUREFILESIZE" val="2425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operatorname{cost}_{\operatorname{OBL}}(\vec{d})&#10;\le{\color{red}\widetilde{\color{black}\operatorname{cost}}}_{\operatorname{OBL}}(\vec{d})\le \operatorname{cost}_{\operatorname{OBL}}(\vec{d})+\operatorname{cost}_{\operatorname{OPT}}(\vec{d})&#10;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564"/>
  <p:tag name="PICTUREFILESIZE" val="4681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max_{\vec{d}}\left\{\frac{\operatorname{cost}_{\operatorname{OBL}}(\vec{d})}{%&#10;\operatorname{cost}_{\operatorname{OPT}}(\vec{d})}\right\}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03"/>
  <p:tag name="PICTUREFILESIZE" val="2046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le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6"/>
  <p:tag name="PICTUREFILESIZE" val="1187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le$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6"/>
  <p:tag name="PICTUREFILESIZE" val="118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$\frac{\operatorname{cost}_{\smash{\color{red}\operatorname{OTB}(\vec{d}')}}(\vec{d}')}%&#10;%&#10;%{\smash{\operatorname{TB}}(vec{d}')}}&#10;%{%&#10;{\operatorname{cost}_{\operatorname{OPT}}(\vec{d}')}+1$$&#10;\end{document}&#10;"/>
  <p:tag name="FILENAME" val="txp_fig"/>
  <p:tag name="FORMAT" val="png256"/>
  <p:tag name="RES" val="1200"/>
  <p:tag name="BLEND" val="0"/>
  <p:tag name="TRANSPARENT" val="1"/>
  <p:tag name="TBUG" val="0"/>
  <p:tag name="ALLOWFS" val="0"/>
  <p:tag name="ORIGWIDTH" val="211"/>
  <p:tag name="PICTUREFILESIZE" val="3160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2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1"/>
  <p:tag name="PICTUREFILESIZE" val="908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 n)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89"/>
  <p:tag name="PICTUREFILESIZE" val="476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 n)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89"/>
  <p:tag name="PICTUREFILESIZE" val="476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O(\log n)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89"/>
  <p:tag name="PICTUREFILESIZE" val="476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operatorname{agg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34"/>
  <p:tag name="PICTUREFILESIZE" val="231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operatorname{agg}=\max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09"/>
  <p:tag name="PICTUREFILESIZE" val="4876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vec{d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3"/>
  <p:tag name="PICTUREFILESIZE" val="102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L_{\operatorname{opt}}(\vec{d})[e]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06"/>
  <p:tag name="PICTUREFILESIZE" val="539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e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1"/>
  <p:tag name="PICTUREFILESIZE" val="84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\vec{d}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3"/>
  <p:tag name="PICTUREFILESIZE" val="1023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color,amsmath,amssymb}&#10;\usepackage[eulermath,scaleuptt,scaleupmath]{tpslifonts}&#10;\definecolor{background}{rgb}{1.0,0.9843,0.9216}&#10;\definecolor{darkgreen}{rgb}{0.5059,0.6588,0.1216}&#10;\definecolor{myorange}{rgb}{1.0,0.6,0}&#10;\definecolor{myred}{rgb}{1.0,0.1569,0}&#10;\pagestyle{empty}&#10;\newcommand{\out}{\mathop{\mathrm{out}}}&#10;\newcommand{\dem}{\mathop{\mathrm{dem}}}&#10;\newcommand{\capac}{\mathop{\mathrm{cap}}}&#10;\newcommand{\pro}{\mathop{\mathrm{prod}}}&#10;\newcommand{\abs}{\mathop{\mathrm{abs}}}&#10;\newcommand{\height}{h}&#10;\newcommand{\weight}{\mathop{\mathrm{weight}}}&#10;\renewcommand{\b}{\mathop{\mathrm{b}}}&#10;\newcommand{\w}{\mathop{\mathrm{w}}\nolimits}&#10;\begin{document}&#10;$L_{\operatorname{opt}}(\vec{d})$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76"/>
  <p:tag name="PICTUREFILESIZE" val="4010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341-slides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33CC"/>
      </a:accent2>
      <a:accent3>
        <a:srgbClr val="006600"/>
      </a:accent3>
      <a:accent4>
        <a:srgbClr val="800080"/>
      </a:accent4>
      <a:accent5>
        <a:srgbClr val="FFFF00"/>
      </a:accent5>
      <a:accent6>
        <a:srgbClr val="FF99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s423-handouts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423-handouts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423-handouts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423-handouts 4">
        <a:dk1>
          <a:srgbClr val="000000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B9"/>
        </a:accent6>
        <a:hlink>
          <a:srgbClr val="FF66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423-handouts 5">
        <a:dk1>
          <a:srgbClr val="000000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B9"/>
        </a:accent6>
        <a:hlink>
          <a:srgbClr val="FF66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423-handouts 6">
        <a:dk1>
          <a:srgbClr val="000000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B9"/>
        </a:accent6>
        <a:hlink>
          <a:srgbClr val="FF66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423-handouts 7">
        <a:dk1>
          <a:srgbClr val="000000"/>
        </a:dk1>
        <a:lt1>
          <a:srgbClr val="FFFFFF"/>
        </a:lt1>
        <a:dk2>
          <a:srgbClr val="969696"/>
        </a:dk2>
        <a:lt2>
          <a:srgbClr val="010000"/>
        </a:lt2>
        <a:accent1>
          <a:srgbClr val="A50021"/>
        </a:accent1>
        <a:accent2>
          <a:srgbClr val="FFFFCC"/>
        </a:accent2>
        <a:accent3>
          <a:srgbClr val="FFFFFF"/>
        </a:accent3>
        <a:accent4>
          <a:srgbClr val="000000"/>
        </a:accent4>
        <a:accent5>
          <a:srgbClr val="CFAAAB"/>
        </a:accent5>
        <a:accent6>
          <a:srgbClr val="E7E7B9"/>
        </a:accent6>
        <a:hlink>
          <a:srgbClr val="FF66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30305</TotalTime>
  <Words>608</Words>
  <Application>Microsoft Office PowerPoint</Application>
  <PresentationFormat>On-screen Show (4:3)</PresentationFormat>
  <Paragraphs>339</Paragraphs>
  <Slides>27</Slides>
  <Notes>22</Notes>
  <HiddenSlides>4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Wingdings</vt:lpstr>
      <vt:lpstr>Arial Rounded MT Bold</vt:lpstr>
      <vt:lpstr>Palatino Linotype</vt:lpstr>
      <vt:lpstr>Arial Narrow</vt:lpstr>
      <vt:lpstr>CS341-slides</vt:lpstr>
      <vt:lpstr>Slide 1</vt:lpstr>
      <vt:lpstr>Routing in Networks </vt:lpstr>
      <vt:lpstr>Routing in Networks </vt:lpstr>
      <vt:lpstr>Oblivious Routing</vt:lpstr>
      <vt:lpstr>Oblivious Routing</vt:lpstr>
      <vt:lpstr>Oblivious Routing</vt:lpstr>
      <vt:lpstr>Oblivious Routing</vt:lpstr>
      <vt:lpstr>Cost</vt:lpstr>
      <vt:lpstr>Examples</vt:lpstr>
      <vt:lpstr>Competitive Analysis</vt:lpstr>
      <vt:lpstr>Previous Work</vt:lpstr>
      <vt:lpstr>Tree-based Routing</vt:lpstr>
      <vt:lpstr>Tree-based Routing</vt:lpstr>
      <vt:lpstr>Our Results</vt:lpstr>
      <vt:lpstr>Analysis</vt:lpstr>
      <vt:lpstr>Analysis</vt:lpstr>
      <vt:lpstr>Analysis</vt:lpstr>
      <vt:lpstr>Analysis</vt:lpstr>
      <vt:lpstr>Good Response for Min-player </vt:lpstr>
      <vt:lpstr>Pure Nash Equilibrium (k = 1,    = id) </vt:lpstr>
      <vt:lpstr>Pure Nash Equilibrium (k = 1,    = id) </vt:lpstr>
      <vt:lpstr>Pure Nash Equilibrium (k = 1,    = id) </vt:lpstr>
      <vt:lpstr>Pure Nash Equilibrium (k = 1,    = id) </vt:lpstr>
      <vt:lpstr>Pure Nash Equilibrium (k = 1,    = id) </vt:lpstr>
      <vt:lpstr>Pure Nash Equilibrium (k = 1,    = id) </vt:lpstr>
      <vt:lpstr>Pure Nash Equilibrium (k = 1,    = id) </vt:lpstr>
      <vt:lpstr>Open Problems</vt:lpstr>
    </vt:vector>
  </TitlesOfParts>
  <Company>Dell Computer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Trees</dc:title>
  <dc:creator>Kevin Wayne</dc:creator>
  <cp:lastModifiedBy>Harald Raecke</cp:lastModifiedBy>
  <cp:revision>1259</cp:revision>
  <cp:lastPrinted>2000-12-31T20:44:51Z</cp:lastPrinted>
  <dcterms:created xsi:type="dcterms:W3CDTF">1999-12-31T01:41:01Z</dcterms:created>
  <dcterms:modified xsi:type="dcterms:W3CDTF">2010-07-14T21:44:40Z</dcterms:modified>
</cp:coreProperties>
</file>