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5" r:id="rId2"/>
  </p:sldMasterIdLst>
  <p:notesMasterIdLst>
    <p:notesMasterId r:id="rId47"/>
  </p:notesMasterIdLst>
  <p:sldIdLst>
    <p:sldId id="256" r:id="rId3"/>
    <p:sldId id="480" r:id="rId4"/>
    <p:sldId id="456" r:id="rId5"/>
    <p:sldId id="460" r:id="rId6"/>
    <p:sldId id="461" r:id="rId7"/>
    <p:sldId id="463" r:id="rId8"/>
    <p:sldId id="511" r:id="rId9"/>
    <p:sldId id="457" r:id="rId10"/>
    <p:sldId id="464" r:id="rId11"/>
    <p:sldId id="465" r:id="rId12"/>
    <p:sldId id="459" r:id="rId13"/>
    <p:sldId id="466" r:id="rId14"/>
    <p:sldId id="478" r:id="rId15"/>
    <p:sldId id="479" r:id="rId16"/>
    <p:sldId id="472" r:id="rId17"/>
    <p:sldId id="476" r:id="rId18"/>
    <p:sldId id="474" r:id="rId19"/>
    <p:sldId id="475" r:id="rId20"/>
    <p:sldId id="477" r:id="rId21"/>
    <p:sldId id="481" r:id="rId22"/>
    <p:sldId id="482" r:id="rId23"/>
    <p:sldId id="483" r:id="rId24"/>
    <p:sldId id="485" r:id="rId25"/>
    <p:sldId id="488" r:id="rId26"/>
    <p:sldId id="395" r:id="rId27"/>
    <p:sldId id="489" r:id="rId28"/>
    <p:sldId id="492" r:id="rId29"/>
    <p:sldId id="491" r:id="rId30"/>
    <p:sldId id="493" r:id="rId31"/>
    <p:sldId id="498" r:id="rId32"/>
    <p:sldId id="499" r:id="rId33"/>
    <p:sldId id="500" r:id="rId34"/>
    <p:sldId id="506" r:id="rId35"/>
    <p:sldId id="502" r:id="rId36"/>
    <p:sldId id="503" r:id="rId37"/>
    <p:sldId id="505" r:id="rId38"/>
    <p:sldId id="507" r:id="rId39"/>
    <p:sldId id="508" r:id="rId40"/>
    <p:sldId id="515" r:id="rId41"/>
    <p:sldId id="278" r:id="rId42"/>
    <p:sldId id="514" r:id="rId43"/>
    <p:sldId id="512" r:id="rId44"/>
    <p:sldId id="513" r:id="rId45"/>
    <p:sldId id="501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3333CC"/>
    <a:srgbClr val="FDF9EA"/>
    <a:srgbClr val="FFFF66"/>
    <a:srgbClr val="FF0066"/>
    <a:srgbClr val="FF6699"/>
    <a:srgbClr val="E9A34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40" autoAdjust="0"/>
    <p:restoredTop sz="96318" autoAdjust="0"/>
  </p:normalViewPr>
  <p:slideViewPr>
    <p:cSldViewPr snapToGrid="0">
      <p:cViewPr>
        <p:scale>
          <a:sx n="100" d="100"/>
          <a:sy n="100" d="100"/>
        </p:scale>
        <p:origin x="307" y="245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E0137-C90C-40A6-B42F-4CF0B8D8130F}" type="datetimeFigureOut">
              <a:rPr lang="en-GB" smtClean="0"/>
              <a:t>26/05/2020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1B409-AEDC-42B3-BD59-E38069A8D2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8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1B409-AEDC-42B3-BD59-E38069A8D2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356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41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1B409-AEDC-42B3-BD59-E38069A8D225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008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baseline="0" dirty="0" smtClean="0"/>
              <a:t>Subset sum instance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1B409-AEDC-42B3-BD59-E38069A8D22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29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1B409-AEDC-42B3-BD59-E38069A8D22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275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1B409-AEDC-42B3-BD59-E38069A8D22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035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1B409-AEDC-42B3-BD59-E38069A8D22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512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1B409-AEDC-42B3-BD59-E38069A8D22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49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1B409-AEDC-42B3-BD59-E38069A8D22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63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AC4A6C-E0B0-4224-BFA7-3C786C7C4DD7}" type="slidenum">
              <a:rPr lang="zh-CN" altLang="en-US" smtClean="0"/>
              <a:pPr/>
              <a:t>26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zh-CN" dirty="0" smtClean="0"/>
              <a:t>14’</a:t>
            </a:r>
          </a:p>
          <a:p>
            <a:pPr eaLnBrk="1" hangingPunct="1"/>
            <a:r>
              <a:rPr lang="en-US" altLang="zh-CN" dirty="0" smtClean="0"/>
              <a:t>These</a:t>
            </a:r>
            <a:r>
              <a:rPr lang="en-US" altLang="zh-CN" baseline="0" dirty="0" smtClean="0"/>
              <a:t> statements </a:t>
            </a:r>
            <a:r>
              <a:rPr lang="en-US" altLang="zh-CN" dirty="0" smtClean="0"/>
              <a:t>can be encoded in the obvious way as n^2 equation</a:t>
            </a:r>
            <a:r>
              <a:rPr lang="en-US" altLang="zh-CN" baseline="0" dirty="0" smtClean="0"/>
              <a:t>s 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Hard=</a:t>
            </a:r>
            <a:r>
              <a:rPr lang="en-US" altLang="zh-CN" baseline="0" dirty="0" smtClean="0"/>
              <a:t> super-polynomial size lower bounds 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Conj</a:t>
            </a:r>
            <a:r>
              <a:rPr lang="en-US" altLang="zh-CN" baseline="0" dirty="0" smtClean="0"/>
              <a:t> 2 also yields a quasipolynomial Frege proof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14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Almost: shows </a:t>
            </a:r>
            <a:r>
              <a:rPr lang="en-GB" dirty="0" err="1" smtClean="0"/>
              <a:t>Shub</a:t>
            </a:r>
            <a:r>
              <a:rPr lang="en-GB" dirty="0" smtClean="0"/>
              <a:t> </a:t>
            </a:r>
            <a:r>
              <a:rPr lang="en-GB" dirty="0" err="1" smtClean="0"/>
              <a:t>Smale</a:t>
            </a:r>
            <a:r>
              <a:rPr lang="en-GB" dirty="0" smtClean="0"/>
              <a:t> is false for</a:t>
            </a:r>
            <a:r>
              <a:rPr lang="en-GB" baseline="0" dirty="0" smtClean="0"/>
              <a:t> power of 2’s.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51B409-AEDC-42B3-BD59-E38069A8D22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500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2636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6218"/>
            <a:ext cx="7886700" cy="512618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6326" y="6567055"/>
            <a:ext cx="609023" cy="154421"/>
          </a:xfrm>
        </p:spPr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099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A53A46-B6EE-487B-B9D3-C698E2D527F4}" type="datetime1">
              <a:rPr lang="en-GB" smtClean="0"/>
              <a:t>26/05/2020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8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8E8C085-0638-4816-84C0-E727BB5D3DAE}" type="datetime1">
              <a:rPr lang="en-GB" smtClean="0"/>
              <a:t>26/05/2020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440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A3F6397-F975-4741-B459-192A2E635E1C}" type="datetime1">
              <a:rPr lang="en-GB" smtClean="0"/>
              <a:t>26/05/2020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486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8918-111B-41AD-9944-4626C40DC0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38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950A8-2D04-4BB0-882C-D301AFA347F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328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6E0-81F5-4418-8B2A-03B527E998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463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592-8F15-4DDD-B7DD-E7B07B319E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196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E6AA-D7FD-453D-B089-33C444B0619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166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238C4-AFFF-496A-855C-56275FB3FD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729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B073-2FF0-455A-9411-7E2140FA4A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90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D6D719-A83C-49A8-B5C2-4F09B9664552}" type="datetime1">
              <a:rPr lang="en-GB" smtClean="0"/>
              <a:t>26/05/2020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179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9482-8837-4CE0-ACDD-6CD5B7FFD7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093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0596-A8F5-42D5-B11D-4EEAD4201C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553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158E-7644-4379-BE40-A78A5A3D2A3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75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90BC5-60E1-43DB-952B-B0AF15F3FFF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312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9" name="Rectangle 17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66788" y="2051050"/>
            <a:ext cx="6821487" cy="1470025"/>
          </a:xfrm>
          <a:prstGeom prst="rect">
            <a:avLst/>
          </a:prstGeom>
        </p:spPr>
        <p:txBody>
          <a:bodyPr/>
          <a:lstStyle>
            <a:lvl1pPr algn="ctr">
              <a:defRPr sz="3600">
                <a:solidFill>
                  <a:srgbClr val="A45A10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22631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כותרת, טקסט ו- 2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04788" y="74613"/>
            <a:ext cx="8737600" cy="728662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sz="half" idx="1"/>
          </p:nvPr>
        </p:nvSpPr>
        <p:spPr>
          <a:xfrm>
            <a:off x="204788" y="1106488"/>
            <a:ext cx="4292600" cy="4913312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quarter" idx="2"/>
          </p:nvPr>
        </p:nvSpPr>
        <p:spPr>
          <a:xfrm>
            <a:off x="4649788" y="1106488"/>
            <a:ext cx="4292600" cy="2379662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תוכן 4"/>
          <p:cNvSpPr>
            <a:spLocks noGrp="1"/>
          </p:cNvSpPr>
          <p:nvPr>
            <p:ph sz="quarter" idx="3"/>
          </p:nvPr>
        </p:nvSpPr>
        <p:spPr>
          <a:xfrm>
            <a:off x="4649788" y="3638550"/>
            <a:ext cx="4292600" cy="2381250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0"/>
          </p:nvPr>
        </p:nvSpPr>
        <p:spPr>
          <a:xfrm>
            <a:off x="8305800" y="6400800"/>
            <a:ext cx="609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488BB35-C75F-4B5D-85B3-A8C02977B6A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z="1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43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2636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6218"/>
            <a:ext cx="7886700" cy="512618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6326" y="6567055"/>
            <a:ext cx="609023" cy="154421"/>
          </a:xfrm>
        </p:spPr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741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ACC1522-E4E2-4C3A-8513-0B43E3112E18}" type="datetime1">
              <a:rPr lang="en-GB" smtClean="0"/>
              <a:t>26/05/2020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9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9A15E4F-9DF6-493D-9333-B001CB00DC09}" type="datetime1">
              <a:rPr lang="en-GB" smtClean="0"/>
              <a:t>26/05/2020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695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9A13F31-981C-43B0-9919-62AC2C8BFE25}" type="datetime1">
              <a:rPr lang="en-GB" smtClean="0"/>
              <a:t>26/05/2020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969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A3B91A4-83DC-4E2C-873F-6D5FD8C64F66}" type="datetime1">
              <a:rPr lang="en-GB" smtClean="0"/>
              <a:t>26/05/2020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4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4FEA7E-40D7-4C3E-8A03-5936FE29D97E}" type="datetime1">
              <a:rPr lang="en-GB" smtClean="0"/>
              <a:t>26/05/2020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652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6A8DC7-94AF-4C0A-9416-B15A599CE5F2}" type="datetime1">
              <a:rPr lang="en-GB" smtClean="0"/>
              <a:t>26/05/2020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12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69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32560"/>
            <a:ext cx="7886700" cy="4983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522720"/>
            <a:ext cx="514350" cy="198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83855-8F56-4F6A-966A-26F8E8100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751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DF9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AAA364-CEE3-48FA-9DBF-CAB8997E152E}" type="datetime1">
              <a:rPr lang="en-US" smtClean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Gulim" pitchFamily="34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5/26/2020</a:t>
            </a:fld>
            <a:endParaRPr lang="en-US">
              <a:solidFill>
                <a:prstClr val="black">
                  <a:tint val="7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83DC56-F8C5-4498-92CB-1A60EF30B900}" type="slidenum">
              <a:rPr lang="en-US" smtClean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Gulim" pitchFamily="34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867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2048" y="1188720"/>
            <a:ext cx="8179904" cy="1750170"/>
          </a:xfrm>
        </p:spPr>
        <p:txBody>
          <a:bodyPr>
            <a:normAutofit/>
          </a:bodyPr>
          <a:lstStyle/>
          <a:p>
            <a:r>
              <a:rPr lang="en-GB" sz="5400" cap="all" dirty="0" smtClean="0">
                <a:solidFill>
                  <a:schemeClr val="tx2"/>
                </a:solidFill>
              </a:rPr>
              <a:t>C</a:t>
            </a:r>
            <a:r>
              <a:rPr lang="en-GB" sz="4400" cap="all" dirty="0" smtClean="0">
                <a:solidFill>
                  <a:schemeClr val="tx2"/>
                </a:solidFill>
              </a:rPr>
              <a:t>an</a:t>
            </a:r>
            <a:r>
              <a:rPr lang="en-GB" sz="5400" cap="all" dirty="0" smtClean="0">
                <a:solidFill>
                  <a:schemeClr val="tx2"/>
                </a:solidFill>
              </a:rPr>
              <a:t> </a:t>
            </a:r>
            <a:r>
              <a:rPr lang="en-GB" sz="4400" cap="all" dirty="0" smtClean="0">
                <a:solidFill>
                  <a:schemeClr val="tx2"/>
                </a:solidFill>
              </a:rPr>
              <a:t>a</a:t>
            </a:r>
            <a:r>
              <a:rPr lang="en-GB" sz="5400" cap="all" dirty="0" smtClean="0">
                <a:solidFill>
                  <a:schemeClr val="tx2"/>
                </a:solidFill>
              </a:rPr>
              <a:t> n</a:t>
            </a:r>
            <a:r>
              <a:rPr lang="en-GB" sz="4400" cap="all" dirty="0" smtClean="0">
                <a:solidFill>
                  <a:schemeClr val="tx2"/>
                </a:solidFill>
              </a:rPr>
              <a:t>atural</a:t>
            </a:r>
            <a:r>
              <a:rPr lang="en-GB" sz="5400" cap="all" dirty="0" smtClean="0">
                <a:solidFill>
                  <a:schemeClr val="tx2"/>
                </a:solidFill>
              </a:rPr>
              <a:t> n</a:t>
            </a:r>
            <a:r>
              <a:rPr lang="en-GB" sz="4400" cap="all" dirty="0" smtClean="0">
                <a:solidFill>
                  <a:schemeClr val="tx2"/>
                </a:solidFill>
              </a:rPr>
              <a:t>umber </a:t>
            </a:r>
            <a:r>
              <a:rPr lang="en-GB" sz="5400" cap="all" dirty="0" smtClean="0">
                <a:solidFill>
                  <a:schemeClr val="tx2"/>
                </a:solidFill>
              </a:rPr>
              <a:t>b</a:t>
            </a:r>
            <a:r>
              <a:rPr lang="en-GB" sz="4400" cap="all" dirty="0" smtClean="0">
                <a:solidFill>
                  <a:schemeClr val="tx2"/>
                </a:solidFill>
              </a:rPr>
              <a:t>e </a:t>
            </a:r>
            <a:r>
              <a:rPr lang="en-GB" sz="5400" cap="all" dirty="0" smtClean="0">
                <a:solidFill>
                  <a:schemeClr val="tx2"/>
                </a:solidFill>
              </a:rPr>
              <a:t>n</a:t>
            </a:r>
            <a:r>
              <a:rPr lang="en-GB" sz="4400" cap="all" dirty="0" smtClean="0">
                <a:solidFill>
                  <a:schemeClr val="tx2"/>
                </a:solidFill>
              </a:rPr>
              <a:t>egative</a:t>
            </a:r>
            <a:r>
              <a:rPr lang="en-GB" sz="5400" cap="all" dirty="0" smtClean="0">
                <a:solidFill>
                  <a:schemeClr val="tx2"/>
                </a:solidFill>
              </a:rPr>
              <a:t>?</a:t>
            </a:r>
            <a:endParaRPr lang="en-GB" sz="5400" cap="all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97768"/>
            <a:ext cx="6858000" cy="1655762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80000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80000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Iddo Tzameret 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80000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80000"/>
            </a:pPr>
            <a:r>
              <a:rPr lang="en-GB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Joint work with 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80000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Yaroslav Alekseev, Dima Grigoriev and Edward Hirsch </a:t>
            </a:r>
            <a:endParaRPr lang="en-GB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591" y="5318305"/>
            <a:ext cx="1794807" cy="105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82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Semi-Algebraic Proofs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313236"/>
                <a:ext cx="7886700" cy="5237804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GB" sz="4500" dirty="0" smtClean="0"/>
                  <a:t>Inference in the </a:t>
                </a:r>
                <a:r>
                  <a:rPr lang="en-GB" sz="4500" b="1" dirty="0" smtClean="0"/>
                  <a:t>cone </a:t>
                </a:r>
                <a:r>
                  <a:rPr lang="en-GB" sz="4500" dirty="0" smtClean="0"/>
                  <a:t>over reals </a:t>
                </a:r>
                <a:r>
                  <a:rPr lang="en-US" sz="4500" dirty="0" smtClean="0">
                    <a:solidFill>
                      <a:srgbClr val="0000CC"/>
                    </a:solidFill>
                    <a:latin typeface="Cambria Math"/>
                    <a:ea typeface="Cambria Math"/>
                  </a:rPr>
                  <a:t>ℝ</a:t>
                </a:r>
                <a:r>
                  <a:rPr lang="en-GB" sz="4500" dirty="0" smtClean="0"/>
                  <a:t>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GB" sz="4500" dirty="0" smtClean="0"/>
                  <a:t>I</a:t>
                </a:r>
                <a:r>
                  <a:rPr lang="en-GB" sz="4500" b="0" dirty="0" smtClean="0"/>
                  <a:t>f </a:t>
                </a:r>
                <a14:m>
                  <m:oMath xmlns:m="http://schemas.openxmlformats.org/officeDocument/2006/math">
                    <m:r>
                      <a:rPr lang="en-GB" sz="45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45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45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sz="4500" b="0" i="1" smtClean="0">
                        <a:latin typeface="Cambria Math" panose="02040503050406030204" pitchFamily="18" charset="0"/>
                      </a:rPr>
                      <m:t> ∈</m:t>
                    </m:r>
                    <m:r>
                      <m:rPr>
                        <m:sty m:val="p"/>
                      </m:rPr>
                      <a:rPr lang="en-GB" sz="4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cone</m:t>
                    </m:r>
                    <m:r>
                      <a:rPr lang="en-GB" sz="4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sz="4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4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GB" sz="4500" dirty="0" smtClean="0"/>
              </a:p>
              <a:p>
                <a:pPr marL="0" indent="0">
                  <a:buNone/>
                </a:pPr>
                <a:r>
                  <a:rPr lang="en-GB" sz="4500" dirty="0" smtClean="0"/>
                  <a:t>then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45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4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4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GB" sz="4500" i="1">
                        <a:latin typeface="Cambria Math" panose="02040503050406030204" pitchFamily="18" charset="0"/>
                      </a:rPr>
                      <m:t> ∈</m:t>
                    </m:r>
                    <m:r>
                      <m:rPr>
                        <m:sty m:val="p"/>
                      </m:rPr>
                      <a:rPr lang="en-GB" sz="45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cone</m:t>
                    </m:r>
                    <m:r>
                      <a:rPr lang="en-GB" sz="4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sz="4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GB" sz="4500" dirty="0" smtClean="0"/>
                  <a:t>    and  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45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45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4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GB" sz="4500" i="1">
                        <a:latin typeface="Cambria Math" panose="02040503050406030204" pitchFamily="18" charset="0"/>
                      </a:rPr>
                      <m:t> ∈</m:t>
                    </m:r>
                    <m:r>
                      <m:rPr>
                        <m:sty m:val="p"/>
                      </m:rPr>
                      <a:rPr lang="en-GB" sz="45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cone</m:t>
                    </m:r>
                    <m:r>
                      <a:rPr lang="en-GB" sz="4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sz="4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GB" sz="4500" dirty="0" smtClean="0"/>
                  <a:t>,</a:t>
                </a:r>
              </a:p>
              <a:p>
                <a:pPr marL="514350" indent="-514350">
                  <a:lnSpc>
                    <a:spcPts val="3800"/>
                  </a:lnSpc>
                  <a:buFont typeface="+mj-lt"/>
                  <a:buAutoNum type="arabicParenR" startAt="2"/>
                </a:pPr>
                <a:r>
                  <a:rPr lang="en-GB" sz="4500" dirty="0" smtClean="0"/>
                  <a:t> and for any polynomial </a:t>
                </a:r>
                <a14:m>
                  <m:oMath xmlns:m="http://schemas.openxmlformats.org/officeDocument/2006/math">
                    <m:r>
                      <a:rPr lang="en-GB" sz="45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4500" dirty="0" smtClean="0"/>
              </a:p>
              <a:p>
                <a:pPr marL="0" indent="0">
                  <a:lnSpc>
                    <a:spcPts val="38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4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45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4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4500" i="1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GB" sz="45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cone</m:t>
                    </m:r>
                    <m:r>
                      <a:rPr lang="en-GB" sz="4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sz="4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GB" sz="4500" dirty="0" smtClean="0"/>
                  <a:t>, and</a:t>
                </a:r>
              </a:p>
              <a:p>
                <a:pPr marL="514350" indent="-514350">
                  <a:lnSpc>
                    <a:spcPts val="3800"/>
                  </a:lnSpc>
                  <a:buFont typeface="+mj-lt"/>
                  <a:buAutoNum type="arabicParenR" startAt="3"/>
                </a:pPr>
                <a:r>
                  <a:rPr lang="en-GB" sz="4500" dirty="0" smtClean="0"/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45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GB" sz="4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sz="4500" b="0" i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sz="4500" dirty="0" smtClean="0"/>
                  <a:t> then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45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GB" sz="4500" i="1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GB" sz="45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cone</m:t>
                    </m:r>
                    <m:r>
                      <a:rPr lang="en-GB" sz="4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sz="4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GB" sz="3200" dirty="0" smtClean="0"/>
              </a:p>
              <a:p>
                <a:pPr marL="0" indent="0">
                  <a:buNone/>
                </a:pPr>
                <a:endParaRPr lang="en-GB" sz="3200" dirty="0" smtClean="0"/>
              </a:p>
              <a:p>
                <a:pPr marL="0" indent="0">
                  <a:buNone/>
                </a:pPr>
                <a:r>
                  <a:rPr lang="en-GB" sz="4400" dirty="0" smtClean="0"/>
                  <a:t>Observe: </a:t>
                </a:r>
                <a:r>
                  <a:rPr lang="en-GB" sz="4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preserves </a:t>
                </a:r>
                <a:r>
                  <a:rPr lang="en-GB" sz="4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inequalities </a:t>
                </a:r>
                <a14:m>
                  <m:oMath xmlns:m="http://schemas.openxmlformats.org/officeDocument/2006/math">
                    <m:r>
                      <a:rPr lang="en-GB" sz="4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sz="440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sz="4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: </a:t>
                </a:r>
              </a:p>
              <a:p>
                <a:pPr marL="0" indent="0">
                  <a:buNone/>
                </a:pPr>
                <a:r>
                  <a:rPr lang="en-GB" sz="4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if</a:t>
                </a:r>
                <a:r>
                  <a:rPr lang="en-GB" sz="4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sz="4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</m:d>
                    <m:r>
                      <a:rPr lang="en-GB" sz="4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sz="44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4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GB" sz="4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4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sz="4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4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</m:d>
                    <m:r>
                      <a:rPr lang="en-GB" sz="4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sz="44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4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4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44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4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GB" sz="4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field assignment) </a:t>
                </a:r>
              </a:p>
              <a:p>
                <a:pPr marL="0" indent="0">
                  <a:buNone/>
                </a:pPr>
                <a:r>
                  <a:rPr lang="en-GB" sz="4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then</a:t>
                </a:r>
                <a:r>
                  <a:rPr lang="en-GB" sz="4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all inferred polynomials </a:t>
                </a:r>
                <a14:m>
                  <m:oMath xmlns:m="http://schemas.openxmlformats.org/officeDocument/2006/math">
                    <m:r>
                      <a:rPr lang="en-GB" sz="4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sz="44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4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4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(under assignment).  </a:t>
                </a:r>
                <a:endParaRPr lang="en-GB" sz="44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313236"/>
                <a:ext cx="7886700" cy="5237804"/>
              </a:xfrm>
              <a:blipFill rotWithShape="0">
                <a:blip r:embed="rId2"/>
                <a:stretch>
                  <a:fillRect l="-1314" t="-2907" b="-2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050" y="778308"/>
            <a:ext cx="2012551" cy="187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1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What’s Stronger: Algebraic or Semi-Algebraic Proofs?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GB" sz="2000" dirty="0" smtClean="0"/>
                  <a:t>In our setting we freely have semi-algebraic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GB" sz="2000" dirty="0" smtClean="0"/>
                  <a:t> algebraic proofs: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GB" dirty="0" smtClean="0"/>
                  <a:t>Semi-algebraic proofs refute both unsatisfiable sets of </a:t>
                </a:r>
                <a:r>
                  <a:rPr lang="en-GB" b="1" i="1" dirty="0" smtClean="0"/>
                  <a:t>equalities</a:t>
                </a:r>
                <a:r>
                  <a:rPr lang="en-GB" b="1" dirty="0" smtClean="0"/>
                  <a:t> </a:t>
                </a:r>
                <a:r>
                  <a:rPr lang="en-GB" b="1" i="1" dirty="0" smtClean="0"/>
                  <a:t>and inequalities:</a:t>
                </a:r>
                <a:endParaRPr lang="en-GB" b="1" dirty="0"/>
              </a:p>
              <a:p>
                <a:pPr marL="457200" lvl="1" indent="0">
                  <a:buNone/>
                </a:pPr>
                <a:r>
                  <a:rPr lang="en-GB" dirty="0" smtClean="0"/>
                  <a:t>	For equalities we will be working in the ideal (e.g., in 	PC):</a:t>
                </a:r>
              </a:p>
              <a:p>
                <a:pPr marL="457200" lvl="1" indent="0">
                  <a:buNone/>
                </a:pPr>
                <a:endParaRPr lang="en-GB" dirty="0"/>
              </a:p>
              <a:p>
                <a:pPr marL="457200" lvl="1" indent="0">
                  <a:buNone/>
                </a:pPr>
                <a:endParaRPr lang="en-GB" dirty="0" smtClean="0"/>
              </a:p>
              <a:p>
                <a:pPr marL="914400" lvl="1" indent="-457200">
                  <a:buFont typeface="+mj-lt"/>
                  <a:buAutoNum type="arabicParenR" startAt="2"/>
                </a:pPr>
                <a:r>
                  <a:rPr lang="en-GB" dirty="0" smtClean="0"/>
                  <a:t>Otherwise (even without the boolean axioms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GB" dirty="0" smtClean="0"/>
                  <a:t>):</a:t>
                </a:r>
              </a:p>
              <a:p>
                <a:pPr lvl="2">
                  <a:buFontTx/>
                  <a:buChar char="-"/>
                </a:pPr>
                <a:r>
                  <a:rPr lang="en-GB" dirty="0" smtClean="0"/>
                  <a:t>Can treat equalities: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 as a pair of inequalities: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GB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dirty="0" smtClean="0"/>
                  <a:t> and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pPr lvl="2">
                  <a:buFontTx/>
                  <a:buChar char="-"/>
                </a:pPr>
                <a:r>
                  <a:rPr lang="en-GB" dirty="0" smtClean="0"/>
                  <a:t>Then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cone</m:t>
                    </m:r>
                    <m:d>
                      <m:dPr>
                        <m:ctrlP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,−</m:t>
                        </m:r>
                        <m: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⊇</m:t>
                    </m:r>
                    <m:d>
                      <m:dPr>
                        <m:begChr m:val="⟨"/>
                        <m:endChr m:val="⟩"/>
                        <m:ctrlP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GB" dirty="0" smtClean="0">
                    <a:solidFill>
                      <a:schemeClr val="bg1">
                        <a:lumMod val="85000"/>
                      </a:schemeClr>
                    </a:solidFill>
                  </a:rPr>
                  <a:t>:  to derive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GB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dirty="0" smtClean="0">
                    <a:solidFill>
                      <a:schemeClr val="bg1">
                        <a:lumMod val="85000"/>
                      </a:schemeClr>
                    </a:solidFill>
                  </a:rPr>
                  <a:t>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cone</m:t>
                    </m:r>
                    <m:d>
                      <m:dPr>
                        <m:ctrlPr>
                          <a:rPr lang="en-GB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GB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,−</m:t>
                        </m:r>
                        <m:r>
                          <a:rPr lang="en-GB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GB" dirty="0" smtClean="0">
                    <a:solidFill>
                      <a:schemeClr val="bg1">
                        <a:lumMod val="85000"/>
                      </a:schemeClr>
                    </a:solidFill>
                  </a:rPr>
                  <a:t>, for any polynomial </a:t>
                </a:r>
                <a:r>
                  <a:rPr lang="en-GB" i="1" dirty="0" smtClean="0">
                    <a:solidFill>
                      <a:schemeClr val="bg1">
                        <a:lumMod val="85000"/>
                      </a:schemeClr>
                    </a:solidFill>
                  </a:rPr>
                  <a:t>h</a:t>
                </a:r>
              </a:p>
              <a:p>
                <a:pPr lvl="2">
                  <a:buFontTx/>
                  <a:buChar char="-"/>
                </a:pPr>
                <a:r>
                  <a:rPr lang="en-GB" dirty="0" smtClean="0">
                    <a:solidFill>
                      <a:schemeClr val="bg1">
                        <a:lumMod val="85000"/>
                      </a:schemeClr>
                    </a:solidFill>
                  </a:rPr>
                  <a:t>Nice trick: every poly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"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some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sos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"</m:t>
                    </m:r>
                    <m:r>
                      <a:rPr lang="en-US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some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sos</m:t>
                    </m:r>
                    <m:r>
                      <a:rPr lang="en-US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“</m:t>
                    </m:r>
                  </m:oMath>
                </a14:m>
                <a:endParaRPr lang="en-GB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  <a:p>
                <a:pPr lvl="2">
                  <a:buFontTx/>
                  <a:buChar char="-"/>
                </a:pPr>
                <a:r>
                  <a:rPr lang="en-US" dirty="0" smtClean="0">
                    <a:solidFill>
                      <a:schemeClr val="bg1">
                        <a:lumMod val="85000"/>
                      </a:schemeClr>
                    </a:solidFill>
                  </a:rPr>
                  <a:t>Example: x = </a:t>
                </a:r>
                <a:r>
                  <a:rPr lang="en-GB" dirty="0">
                    <a:solidFill>
                      <a:schemeClr val="bg1">
                        <a:lumMod val="85000"/>
                      </a:schemeClr>
                    </a:solidFill>
                  </a:rPr>
                  <a:t> ¼(1+x)</a:t>
                </a:r>
                <a:r>
                  <a:rPr lang="en-GB" baseline="30000" dirty="0">
                    <a:solidFill>
                      <a:schemeClr val="bg1">
                        <a:lumMod val="85000"/>
                      </a:schemeClr>
                    </a:solidFill>
                  </a:rPr>
                  <a:t>2</a:t>
                </a:r>
                <a:r>
                  <a:rPr lang="en-GB" dirty="0">
                    <a:solidFill>
                      <a:schemeClr val="bg1">
                        <a:lumMod val="85000"/>
                      </a:schemeClr>
                    </a:solidFill>
                  </a:rPr>
                  <a:t> </a:t>
                </a:r>
                <a:r>
                  <a:rPr lang="en-GB" dirty="0" smtClean="0">
                    <a:solidFill>
                      <a:schemeClr val="bg1">
                        <a:lumMod val="85000"/>
                      </a:schemeClr>
                    </a:solidFill>
                  </a:rPr>
                  <a:t>- ¼(</a:t>
                </a:r>
                <a:r>
                  <a:rPr lang="en-GB" dirty="0">
                    <a:solidFill>
                      <a:schemeClr val="bg1">
                        <a:lumMod val="85000"/>
                      </a:schemeClr>
                    </a:solidFill>
                  </a:rPr>
                  <a:t>1-x)</a:t>
                </a:r>
                <a:r>
                  <a:rPr lang="en-GB" baseline="30000" dirty="0">
                    <a:solidFill>
                      <a:schemeClr val="bg1">
                        <a:lumMod val="85000"/>
                      </a:schemeClr>
                    </a:solidFill>
                  </a:rPr>
                  <a:t>2</a:t>
                </a:r>
                <a:r>
                  <a:rPr lang="en-GB" dirty="0">
                    <a:solidFill>
                      <a:schemeClr val="bg1">
                        <a:lumMod val="85000"/>
                      </a:schemeClr>
                    </a:solidFill>
                  </a:rPr>
                  <a:t> </a:t>
                </a:r>
              </a:p>
              <a:p>
                <a:pPr lvl="2">
                  <a:buFontTx/>
                  <a:buChar char="-"/>
                </a:pPr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96" t="-1308" r="-4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11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2003898" y="3286438"/>
            <a:ext cx="5622587" cy="652871"/>
            <a:chOff x="2003898" y="3286438"/>
            <a:chExt cx="5622587" cy="652871"/>
          </a:xfrm>
        </p:grpSpPr>
        <p:sp>
          <p:nvSpPr>
            <p:cNvPr id="5" name="TextBox 4"/>
            <p:cNvSpPr txBox="1"/>
            <p:nvPr/>
          </p:nvSpPr>
          <p:spPr>
            <a:xfrm>
              <a:off x="2003898" y="3292978"/>
              <a:ext cx="2568102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polynomials in the ideal of equalities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06046" y="3286438"/>
              <a:ext cx="2237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/>
                <a:t>+</a:t>
              </a:r>
              <a:endParaRPr lang="en-GB" sz="3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58383" y="3292978"/>
              <a:ext cx="2568102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polynomials in the cone of inequalities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8996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Motivation 2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(Conditional) lower bounds on strong proof systems.</a:t>
            </a:r>
          </a:p>
          <a:p>
            <a:r>
              <a:rPr lang="en-GB" sz="4000" dirty="0" smtClean="0"/>
              <a:t>Unknown for e.g. Frege and beyond.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98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>
                <a:solidFill>
                  <a:schemeClr val="bg2">
                    <a:lumMod val="25000"/>
                  </a:schemeClr>
                </a:solidFill>
              </a:rPr>
              <a:t>Our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49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Our Results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3200" b="1" dirty="0" smtClean="0"/>
              <a:t>1. Algebraic proofs weaker than semi-algebraic ones (under complexity assumptions)</a:t>
            </a:r>
          </a:p>
          <a:p>
            <a:r>
              <a:rPr lang="en-GB" dirty="0" smtClean="0"/>
              <a:t>Formulate the </a:t>
            </a:r>
            <a:r>
              <a:rPr lang="en-GB" b="1" dirty="0" smtClean="0">
                <a:solidFill>
                  <a:srgbClr val="FF0000"/>
                </a:solidFill>
              </a:rPr>
              <a:t>Cone Proof System (CPS)</a:t>
            </a:r>
          </a:p>
          <a:p>
            <a:pPr lvl="1"/>
            <a:r>
              <a:rPr lang="en-GB" dirty="0" smtClean="0"/>
              <a:t>A proof system that characterises very strong semi-algebraic reasoning</a:t>
            </a:r>
          </a:p>
          <a:p>
            <a:pPr lvl="1"/>
            <a:r>
              <a:rPr lang="en-GB" dirty="0" smtClean="0"/>
              <a:t>Cone Proof System = Positivstellensatz over algebraic circuits</a:t>
            </a:r>
          </a:p>
          <a:p>
            <a:pPr lvl="2"/>
            <a:r>
              <a:rPr lang="en-GB" sz="2600" dirty="0" smtClean="0"/>
              <a:t>Semi-algebraic analogue of IPS (GP14)</a:t>
            </a:r>
          </a:p>
          <a:p>
            <a:r>
              <a:rPr lang="en-GB" dirty="0">
                <a:solidFill>
                  <a:srgbClr val="FF0000"/>
                </a:solidFill>
              </a:rPr>
              <a:t>CPS is strictly stronger than IPS </a:t>
            </a:r>
            <a:r>
              <a:rPr lang="en-GB" dirty="0"/>
              <a:t>(under complexity assumptions)</a:t>
            </a:r>
          </a:p>
          <a:p>
            <a:pPr lvl="1"/>
            <a:r>
              <a:rPr lang="en-GB" dirty="0" smtClean="0"/>
              <a:t>Even the strongest algebraic proof system (IPS) cannot simulate the “weakest” semi-algebraic proof system (under complexity assumptions)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76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573298" y="1502342"/>
            <a:ext cx="1769249" cy="4671060"/>
          </a:xfrm>
          <a:prstGeom prst="rect">
            <a:avLst/>
          </a:prstGeom>
          <a:solidFill>
            <a:srgbClr val="A6B72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689338" y="1495991"/>
            <a:ext cx="1962691" cy="4671060"/>
          </a:xfrm>
          <a:prstGeom prst="rect">
            <a:avLst/>
          </a:prstGeom>
          <a:solidFill>
            <a:srgbClr val="DF532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1786702" y="1449002"/>
            <a:ext cx="1367987" cy="4724400"/>
          </a:xfrm>
          <a:custGeom>
            <a:avLst/>
            <a:gdLst>
              <a:gd name="connsiteX0" fmla="*/ 447040 w 1828800"/>
              <a:gd name="connsiteY0" fmla="*/ 0 h 6228080"/>
              <a:gd name="connsiteX1" fmla="*/ 508000 w 1828800"/>
              <a:gd name="connsiteY1" fmla="*/ 4267200 h 6228080"/>
              <a:gd name="connsiteX2" fmla="*/ 477520 w 1828800"/>
              <a:gd name="connsiteY2" fmla="*/ 4511040 h 6228080"/>
              <a:gd name="connsiteX3" fmla="*/ 406400 w 1828800"/>
              <a:gd name="connsiteY3" fmla="*/ 4704080 h 6228080"/>
              <a:gd name="connsiteX4" fmla="*/ 284480 w 1828800"/>
              <a:gd name="connsiteY4" fmla="*/ 4805680 h 6228080"/>
              <a:gd name="connsiteX5" fmla="*/ 193040 w 1828800"/>
              <a:gd name="connsiteY5" fmla="*/ 4907280 h 6228080"/>
              <a:gd name="connsiteX6" fmla="*/ 142240 w 1828800"/>
              <a:gd name="connsiteY6" fmla="*/ 5232400 h 6228080"/>
              <a:gd name="connsiteX7" fmla="*/ 60960 w 1828800"/>
              <a:gd name="connsiteY7" fmla="*/ 5669280 h 6228080"/>
              <a:gd name="connsiteX8" fmla="*/ 10160 w 1828800"/>
              <a:gd name="connsiteY8" fmla="*/ 6024880 h 6228080"/>
              <a:gd name="connsiteX9" fmla="*/ 0 w 1828800"/>
              <a:gd name="connsiteY9" fmla="*/ 6217920 h 6228080"/>
              <a:gd name="connsiteX10" fmla="*/ 1828800 w 1828800"/>
              <a:gd name="connsiteY10" fmla="*/ 6228080 h 6228080"/>
              <a:gd name="connsiteX11" fmla="*/ 1798320 w 1828800"/>
              <a:gd name="connsiteY11" fmla="*/ 5059680 h 6228080"/>
              <a:gd name="connsiteX12" fmla="*/ 1706880 w 1828800"/>
              <a:gd name="connsiteY12" fmla="*/ 4704080 h 6228080"/>
              <a:gd name="connsiteX13" fmla="*/ 1493520 w 1828800"/>
              <a:gd name="connsiteY13" fmla="*/ 4541520 h 6228080"/>
              <a:gd name="connsiteX14" fmla="*/ 1300480 w 1828800"/>
              <a:gd name="connsiteY14" fmla="*/ 4470400 h 6228080"/>
              <a:gd name="connsiteX15" fmla="*/ 1239520 w 1828800"/>
              <a:gd name="connsiteY15" fmla="*/ 4246880 h 6228080"/>
              <a:gd name="connsiteX16" fmla="*/ 1249680 w 1828800"/>
              <a:gd name="connsiteY16" fmla="*/ 3820160 h 6228080"/>
              <a:gd name="connsiteX17" fmla="*/ 1361440 w 1828800"/>
              <a:gd name="connsiteY17" fmla="*/ 3647440 h 6228080"/>
              <a:gd name="connsiteX18" fmla="*/ 1503680 w 1828800"/>
              <a:gd name="connsiteY18" fmla="*/ 3566160 h 6228080"/>
              <a:gd name="connsiteX19" fmla="*/ 1635760 w 1828800"/>
              <a:gd name="connsiteY19" fmla="*/ 3352800 h 6228080"/>
              <a:gd name="connsiteX20" fmla="*/ 1584960 w 1828800"/>
              <a:gd name="connsiteY20" fmla="*/ 50800 h 6228080"/>
              <a:gd name="connsiteX21" fmla="*/ 447040 w 1828800"/>
              <a:gd name="connsiteY21" fmla="*/ 0 h 622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828800" h="6228080">
                <a:moveTo>
                  <a:pt x="447040" y="0"/>
                </a:moveTo>
                <a:lnTo>
                  <a:pt x="508000" y="4267200"/>
                </a:lnTo>
                <a:lnTo>
                  <a:pt x="477520" y="4511040"/>
                </a:lnTo>
                <a:lnTo>
                  <a:pt x="406400" y="4704080"/>
                </a:lnTo>
                <a:lnTo>
                  <a:pt x="284480" y="4805680"/>
                </a:lnTo>
                <a:lnTo>
                  <a:pt x="193040" y="4907280"/>
                </a:lnTo>
                <a:lnTo>
                  <a:pt x="142240" y="5232400"/>
                </a:lnTo>
                <a:lnTo>
                  <a:pt x="60960" y="5669280"/>
                </a:lnTo>
                <a:lnTo>
                  <a:pt x="10160" y="6024880"/>
                </a:lnTo>
                <a:lnTo>
                  <a:pt x="0" y="6217920"/>
                </a:lnTo>
                <a:lnTo>
                  <a:pt x="1828800" y="6228080"/>
                </a:lnTo>
                <a:lnTo>
                  <a:pt x="1798320" y="5059680"/>
                </a:lnTo>
                <a:lnTo>
                  <a:pt x="1706880" y="4704080"/>
                </a:lnTo>
                <a:lnTo>
                  <a:pt x="1493520" y="4541520"/>
                </a:lnTo>
                <a:lnTo>
                  <a:pt x="1300480" y="4470400"/>
                </a:lnTo>
                <a:lnTo>
                  <a:pt x="1239520" y="4246880"/>
                </a:lnTo>
                <a:lnTo>
                  <a:pt x="1249680" y="3820160"/>
                </a:lnTo>
                <a:lnTo>
                  <a:pt x="1361440" y="3647440"/>
                </a:lnTo>
                <a:lnTo>
                  <a:pt x="1503680" y="3566160"/>
                </a:lnTo>
                <a:lnTo>
                  <a:pt x="1635760" y="3352800"/>
                </a:lnTo>
                <a:lnTo>
                  <a:pt x="1584960" y="50800"/>
                </a:lnTo>
                <a:lnTo>
                  <a:pt x="447040" y="0"/>
                </a:lnTo>
                <a:close/>
              </a:path>
            </a:pathLst>
          </a:custGeom>
          <a:solidFill>
            <a:srgbClr val="FEC306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>
            <a:off x="569221" y="2871916"/>
            <a:ext cx="4082804" cy="11153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cxnSp>
        <p:nvCxnSpPr>
          <p:cNvPr id="116" name="Straight Connector 115"/>
          <p:cNvCxnSpPr/>
          <p:nvPr/>
        </p:nvCxnSpPr>
        <p:spPr>
          <a:xfrm>
            <a:off x="569221" y="3900609"/>
            <a:ext cx="4082804" cy="9837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sp>
        <p:nvSpPr>
          <p:cNvPr id="117" name="TextBox 116"/>
          <p:cNvSpPr txBox="1"/>
          <p:nvPr/>
        </p:nvSpPr>
        <p:spPr>
          <a:xfrm>
            <a:off x="4652028" y="3173843"/>
            <a:ext cx="102640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652028" y="1824417"/>
            <a:ext cx="10264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52028" y="4730883"/>
            <a:ext cx="126643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to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Medium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50029" y="716719"/>
            <a:ext cx="1538599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Semi-Algebraic Proofs</a:t>
            </a:r>
          </a:p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sets of  polynomial equations and inequalities over a field with 0-1 variables 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2118995" y="627714"/>
            <a:ext cx="1058961" cy="861928"/>
          </a:xfrm>
          <a:prstGeom prst="rect">
            <a:avLst/>
          </a:prstGeom>
          <a:solidFill>
            <a:srgbClr val="FDF9EA"/>
          </a:solidFill>
        </p:spPr>
        <p:txBody>
          <a:bodyPr wrap="square" lIns="0" tIns="0" rIns="0" bIns="0">
            <a:noAutofit/>
          </a:bodyPr>
          <a:lstStyle/>
          <a:p>
            <a:pPr>
              <a:lnSpc>
                <a:spcPts val="825"/>
              </a:lnSpc>
              <a:defRPr/>
            </a:pPr>
            <a:endParaRPr lang="en-US" sz="10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975"/>
              </a:lnSpc>
              <a:defRPr/>
            </a:pP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Algebraic Proofs</a:t>
            </a:r>
          </a:p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sets of polynomial equations over a field with 0-1 variables </a:t>
            </a:r>
          </a:p>
          <a:p>
            <a:pPr>
              <a:lnSpc>
                <a:spcPts val="825"/>
              </a:lnSpc>
              <a:defRPr/>
            </a:pPr>
            <a:endParaRPr lang="en-US" sz="10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3250864" y="721747"/>
            <a:ext cx="1358472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</a:t>
            </a: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propositional logic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5829300" y="1502342"/>
            <a:ext cx="22315" cy="459257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108313" y="3481444"/>
            <a:ext cx="185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Proof Complexity Strength</a:t>
            </a:r>
            <a:endParaRPr lang="en-GB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69222" y="474819"/>
            <a:ext cx="3982250" cy="9983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01768" y="109048"/>
            <a:ext cx="2750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Expressivity</a:t>
            </a:r>
            <a:endParaRPr lang="en-GB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28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573298" y="1502342"/>
            <a:ext cx="1769249" cy="4671060"/>
          </a:xfrm>
          <a:prstGeom prst="rect">
            <a:avLst/>
          </a:prstGeom>
          <a:solidFill>
            <a:srgbClr val="A6B72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689338" y="1495991"/>
            <a:ext cx="1962691" cy="4671060"/>
          </a:xfrm>
          <a:prstGeom prst="rect">
            <a:avLst/>
          </a:prstGeom>
          <a:solidFill>
            <a:srgbClr val="DF532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1786702" y="1449002"/>
            <a:ext cx="1367987" cy="4724400"/>
          </a:xfrm>
          <a:custGeom>
            <a:avLst/>
            <a:gdLst>
              <a:gd name="connsiteX0" fmla="*/ 447040 w 1828800"/>
              <a:gd name="connsiteY0" fmla="*/ 0 h 6228080"/>
              <a:gd name="connsiteX1" fmla="*/ 508000 w 1828800"/>
              <a:gd name="connsiteY1" fmla="*/ 4267200 h 6228080"/>
              <a:gd name="connsiteX2" fmla="*/ 477520 w 1828800"/>
              <a:gd name="connsiteY2" fmla="*/ 4511040 h 6228080"/>
              <a:gd name="connsiteX3" fmla="*/ 406400 w 1828800"/>
              <a:gd name="connsiteY3" fmla="*/ 4704080 h 6228080"/>
              <a:gd name="connsiteX4" fmla="*/ 284480 w 1828800"/>
              <a:gd name="connsiteY4" fmla="*/ 4805680 h 6228080"/>
              <a:gd name="connsiteX5" fmla="*/ 193040 w 1828800"/>
              <a:gd name="connsiteY5" fmla="*/ 4907280 h 6228080"/>
              <a:gd name="connsiteX6" fmla="*/ 142240 w 1828800"/>
              <a:gd name="connsiteY6" fmla="*/ 5232400 h 6228080"/>
              <a:gd name="connsiteX7" fmla="*/ 60960 w 1828800"/>
              <a:gd name="connsiteY7" fmla="*/ 5669280 h 6228080"/>
              <a:gd name="connsiteX8" fmla="*/ 10160 w 1828800"/>
              <a:gd name="connsiteY8" fmla="*/ 6024880 h 6228080"/>
              <a:gd name="connsiteX9" fmla="*/ 0 w 1828800"/>
              <a:gd name="connsiteY9" fmla="*/ 6217920 h 6228080"/>
              <a:gd name="connsiteX10" fmla="*/ 1828800 w 1828800"/>
              <a:gd name="connsiteY10" fmla="*/ 6228080 h 6228080"/>
              <a:gd name="connsiteX11" fmla="*/ 1798320 w 1828800"/>
              <a:gd name="connsiteY11" fmla="*/ 5059680 h 6228080"/>
              <a:gd name="connsiteX12" fmla="*/ 1706880 w 1828800"/>
              <a:gd name="connsiteY12" fmla="*/ 4704080 h 6228080"/>
              <a:gd name="connsiteX13" fmla="*/ 1493520 w 1828800"/>
              <a:gd name="connsiteY13" fmla="*/ 4541520 h 6228080"/>
              <a:gd name="connsiteX14" fmla="*/ 1300480 w 1828800"/>
              <a:gd name="connsiteY14" fmla="*/ 4470400 h 6228080"/>
              <a:gd name="connsiteX15" fmla="*/ 1239520 w 1828800"/>
              <a:gd name="connsiteY15" fmla="*/ 4246880 h 6228080"/>
              <a:gd name="connsiteX16" fmla="*/ 1249680 w 1828800"/>
              <a:gd name="connsiteY16" fmla="*/ 3820160 h 6228080"/>
              <a:gd name="connsiteX17" fmla="*/ 1361440 w 1828800"/>
              <a:gd name="connsiteY17" fmla="*/ 3647440 h 6228080"/>
              <a:gd name="connsiteX18" fmla="*/ 1503680 w 1828800"/>
              <a:gd name="connsiteY18" fmla="*/ 3566160 h 6228080"/>
              <a:gd name="connsiteX19" fmla="*/ 1635760 w 1828800"/>
              <a:gd name="connsiteY19" fmla="*/ 3352800 h 6228080"/>
              <a:gd name="connsiteX20" fmla="*/ 1584960 w 1828800"/>
              <a:gd name="connsiteY20" fmla="*/ 50800 h 6228080"/>
              <a:gd name="connsiteX21" fmla="*/ 447040 w 1828800"/>
              <a:gd name="connsiteY21" fmla="*/ 0 h 622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828800" h="6228080">
                <a:moveTo>
                  <a:pt x="447040" y="0"/>
                </a:moveTo>
                <a:lnTo>
                  <a:pt x="508000" y="4267200"/>
                </a:lnTo>
                <a:lnTo>
                  <a:pt x="477520" y="4511040"/>
                </a:lnTo>
                <a:lnTo>
                  <a:pt x="406400" y="4704080"/>
                </a:lnTo>
                <a:lnTo>
                  <a:pt x="284480" y="4805680"/>
                </a:lnTo>
                <a:lnTo>
                  <a:pt x="193040" y="4907280"/>
                </a:lnTo>
                <a:lnTo>
                  <a:pt x="142240" y="5232400"/>
                </a:lnTo>
                <a:lnTo>
                  <a:pt x="60960" y="5669280"/>
                </a:lnTo>
                <a:lnTo>
                  <a:pt x="10160" y="6024880"/>
                </a:lnTo>
                <a:lnTo>
                  <a:pt x="0" y="6217920"/>
                </a:lnTo>
                <a:lnTo>
                  <a:pt x="1828800" y="6228080"/>
                </a:lnTo>
                <a:lnTo>
                  <a:pt x="1798320" y="5059680"/>
                </a:lnTo>
                <a:lnTo>
                  <a:pt x="1706880" y="4704080"/>
                </a:lnTo>
                <a:lnTo>
                  <a:pt x="1493520" y="4541520"/>
                </a:lnTo>
                <a:lnTo>
                  <a:pt x="1300480" y="4470400"/>
                </a:lnTo>
                <a:lnTo>
                  <a:pt x="1239520" y="4246880"/>
                </a:lnTo>
                <a:lnTo>
                  <a:pt x="1249680" y="3820160"/>
                </a:lnTo>
                <a:lnTo>
                  <a:pt x="1361440" y="3647440"/>
                </a:lnTo>
                <a:lnTo>
                  <a:pt x="1503680" y="3566160"/>
                </a:lnTo>
                <a:lnTo>
                  <a:pt x="1635760" y="3352800"/>
                </a:lnTo>
                <a:lnTo>
                  <a:pt x="1584960" y="50800"/>
                </a:lnTo>
                <a:lnTo>
                  <a:pt x="447040" y="0"/>
                </a:lnTo>
                <a:close/>
              </a:path>
            </a:pathLst>
          </a:custGeom>
          <a:solidFill>
            <a:srgbClr val="FEC306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2000175" y="5087047"/>
            <a:ext cx="885825" cy="314201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Polynomial Calculus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1863014" y="5829496"/>
            <a:ext cx="1160145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Nullstellensatz </a:t>
            </a:r>
          </a:p>
        </p:txBody>
      </p:sp>
      <p:sp>
        <p:nvSpPr>
          <p:cNvPr id="98" name="Rounded Rectangle 97"/>
          <p:cNvSpPr/>
          <p:nvPr/>
        </p:nvSpPr>
        <p:spPr>
          <a:xfrm>
            <a:off x="1139747" y="4586929"/>
            <a:ext cx="492484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</a:p>
        </p:txBody>
      </p:sp>
      <p:sp>
        <p:nvSpPr>
          <p:cNvPr id="99" name="Rounded Rectangle 98"/>
          <p:cNvSpPr/>
          <p:nvPr/>
        </p:nvSpPr>
        <p:spPr>
          <a:xfrm>
            <a:off x="703039" y="4066219"/>
            <a:ext cx="1365885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Positivstellensatz</a:t>
            </a:r>
          </a:p>
        </p:txBody>
      </p:sp>
      <p:cxnSp>
        <p:nvCxnSpPr>
          <p:cNvPr id="103" name="Straight Arrow Connector 102"/>
          <p:cNvCxnSpPr>
            <a:stCxn id="98" idx="0"/>
            <a:endCxn id="99" idx="2"/>
          </p:cNvCxnSpPr>
          <p:nvPr/>
        </p:nvCxnSpPr>
        <p:spPr>
          <a:xfrm flipH="1" flipV="1">
            <a:off x="1385981" y="4306495"/>
            <a:ext cx="5" cy="280431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5" name="Straight Arrow Connector 104"/>
          <p:cNvCxnSpPr>
            <a:stCxn id="97" idx="0"/>
            <a:endCxn id="96" idx="2"/>
          </p:cNvCxnSpPr>
          <p:nvPr/>
        </p:nvCxnSpPr>
        <p:spPr>
          <a:xfrm flipV="1">
            <a:off x="2443097" y="5401248"/>
            <a:ext cx="1" cy="428248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6" name="Straight Arrow Connector 105"/>
          <p:cNvCxnSpPr>
            <a:stCxn id="96" idx="0"/>
            <a:endCxn id="98" idx="3"/>
          </p:cNvCxnSpPr>
          <p:nvPr/>
        </p:nvCxnSpPr>
        <p:spPr>
          <a:xfrm flipH="1" flipV="1">
            <a:off x="1632222" y="4707070"/>
            <a:ext cx="810866" cy="37997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8" name="Rounded Rectangle 107"/>
          <p:cNvSpPr/>
          <p:nvPr/>
        </p:nvSpPr>
        <p:spPr>
          <a:xfrm>
            <a:off x="3250864" y="5829495"/>
            <a:ext cx="887952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 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2838206" y="4369687"/>
            <a:ext cx="1713266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 depth Frege</a:t>
            </a:r>
          </a:p>
        </p:txBody>
      </p:sp>
      <p:cxnSp>
        <p:nvCxnSpPr>
          <p:cNvPr id="113" name="Straight Arrow Connector 112"/>
          <p:cNvCxnSpPr>
            <a:stCxn id="108" idx="0"/>
            <a:endCxn id="109" idx="2"/>
          </p:cNvCxnSpPr>
          <p:nvPr/>
        </p:nvCxnSpPr>
        <p:spPr>
          <a:xfrm flipH="1" flipV="1">
            <a:off x="3694842" y="4609966"/>
            <a:ext cx="1" cy="121952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5" name="Straight Connector 114"/>
          <p:cNvCxnSpPr/>
          <p:nvPr/>
        </p:nvCxnSpPr>
        <p:spPr>
          <a:xfrm>
            <a:off x="569221" y="2871916"/>
            <a:ext cx="4082804" cy="11153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cxnSp>
        <p:nvCxnSpPr>
          <p:cNvPr id="116" name="Straight Connector 115"/>
          <p:cNvCxnSpPr/>
          <p:nvPr/>
        </p:nvCxnSpPr>
        <p:spPr>
          <a:xfrm>
            <a:off x="569221" y="3900609"/>
            <a:ext cx="4082804" cy="9837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sp>
        <p:nvSpPr>
          <p:cNvPr id="117" name="TextBox 116"/>
          <p:cNvSpPr txBox="1"/>
          <p:nvPr/>
        </p:nvSpPr>
        <p:spPr>
          <a:xfrm>
            <a:off x="4652028" y="3173843"/>
            <a:ext cx="102640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652028" y="1824417"/>
            <a:ext cx="10264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52028" y="4730883"/>
            <a:ext cx="126643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to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Medium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50029" y="716719"/>
            <a:ext cx="1538599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Semi-Algebraic Proofs</a:t>
            </a:r>
          </a:p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sets of  polynomial equations and inequalities over a field with 0-1 variables 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2118995" y="627714"/>
            <a:ext cx="1058961" cy="861928"/>
          </a:xfrm>
          <a:prstGeom prst="rect">
            <a:avLst/>
          </a:prstGeom>
          <a:solidFill>
            <a:srgbClr val="FDF9EA"/>
          </a:solidFill>
        </p:spPr>
        <p:txBody>
          <a:bodyPr wrap="square" lIns="0" tIns="0" rIns="0" bIns="0">
            <a:noAutofit/>
          </a:bodyPr>
          <a:lstStyle/>
          <a:p>
            <a:pPr>
              <a:lnSpc>
                <a:spcPts val="825"/>
              </a:lnSpc>
              <a:defRPr/>
            </a:pPr>
            <a:endParaRPr lang="en-US" sz="10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975"/>
              </a:lnSpc>
              <a:defRPr/>
            </a:pP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Algebraic Proofs</a:t>
            </a:r>
          </a:p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sets of polynomial equations over a field with 0-1 variables </a:t>
            </a:r>
          </a:p>
          <a:p>
            <a:pPr>
              <a:lnSpc>
                <a:spcPts val="825"/>
              </a:lnSpc>
              <a:defRPr/>
            </a:pPr>
            <a:endParaRPr lang="en-US" sz="10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3250864" y="721747"/>
            <a:ext cx="1358472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</a:t>
            </a: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propositional logic</a:t>
            </a:r>
          </a:p>
        </p:txBody>
      </p:sp>
      <p:cxnSp>
        <p:nvCxnSpPr>
          <p:cNvPr id="123" name="Straight Arrow Connector 122"/>
          <p:cNvCxnSpPr>
            <a:stCxn id="97" idx="3"/>
            <a:endCxn id="108" idx="1"/>
          </p:cNvCxnSpPr>
          <p:nvPr/>
        </p:nvCxnSpPr>
        <p:spPr>
          <a:xfrm flipV="1">
            <a:off x="3023169" y="5949634"/>
            <a:ext cx="227704" cy="1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2274110" y="5488405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894885" y="4621015"/>
            <a:ext cx="831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[Gri01]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503483" y="5021114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5833641" y="1502342"/>
            <a:ext cx="17974" cy="459257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108313" y="3481444"/>
            <a:ext cx="185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Proof Complexity Strength</a:t>
            </a:r>
            <a:endParaRPr lang="en-GB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69222" y="474819"/>
            <a:ext cx="3982250" cy="9983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01768" y="109048"/>
            <a:ext cx="2750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Expressivity</a:t>
            </a:r>
            <a:endParaRPr lang="en-GB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18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573298" y="1502342"/>
            <a:ext cx="1769249" cy="4671060"/>
          </a:xfrm>
          <a:prstGeom prst="rect">
            <a:avLst/>
          </a:prstGeom>
          <a:solidFill>
            <a:srgbClr val="A6B72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689338" y="1495991"/>
            <a:ext cx="1962691" cy="4671060"/>
          </a:xfrm>
          <a:prstGeom prst="rect">
            <a:avLst/>
          </a:prstGeom>
          <a:solidFill>
            <a:srgbClr val="DF532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1786702" y="1449002"/>
            <a:ext cx="1367987" cy="4724400"/>
          </a:xfrm>
          <a:custGeom>
            <a:avLst/>
            <a:gdLst>
              <a:gd name="connsiteX0" fmla="*/ 447040 w 1828800"/>
              <a:gd name="connsiteY0" fmla="*/ 0 h 6228080"/>
              <a:gd name="connsiteX1" fmla="*/ 508000 w 1828800"/>
              <a:gd name="connsiteY1" fmla="*/ 4267200 h 6228080"/>
              <a:gd name="connsiteX2" fmla="*/ 477520 w 1828800"/>
              <a:gd name="connsiteY2" fmla="*/ 4511040 h 6228080"/>
              <a:gd name="connsiteX3" fmla="*/ 406400 w 1828800"/>
              <a:gd name="connsiteY3" fmla="*/ 4704080 h 6228080"/>
              <a:gd name="connsiteX4" fmla="*/ 284480 w 1828800"/>
              <a:gd name="connsiteY4" fmla="*/ 4805680 h 6228080"/>
              <a:gd name="connsiteX5" fmla="*/ 193040 w 1828800"/>
              <a:gd name="connsiteY5" fmla="*/ 4907280 h 6228080"/>
              <a:gd name="connsiteX6" fmla="*/ 142240 w 1828800"/>
              <a:gd name="connsiteY6" fmla="*/ 5232400 h 6228080"/>
              <a:gd name="connsiteX7" fmla="*/ 60960 w 1828800"/>
              <a:gd name="connsiteY7" fmla="*/ 5669280 h 6228080"/>
              <a:gd name="connsiteX8" fmla="*/ 10160 w 1828800"/>
              <a:gd name="connsiteY8" fmla="*/ 6024880 h 6228080"/>
              <a:gd name="connsiteX9" fmla="*/ 0 w 1828800"/>
              <a:gd name="connsiteY9" fmla="*/ 6217920 h 6228080"/>
              <a:gd name="connsiteX10" fmla="*/ 1828800 w 1828800"/>
              <a:gd name="connsiteY10" fmla="*/ 6228080 h 6228080"/>
              <a:gd name="connsiteX11" fmla="*/ 1798320 w 1828800"/>
              <a:gd name="connsiteY11" fmla="*/ 5059680 h 6228080"/>
              <a:gd name="connsiteX12" fmla="*/ 1706880 w 1828800"/>
              <a:gd name="connsiteY12" fmla="*/ 4704080 h 6228080"/>
              <a:gd name="connsiteX13" fmla="*/ 1493520 w 1828800"/>
              <a:gd name="connsiteY13" fmla="*/ 4541520 h 6228080"/>
              <a:gd name="connsiteX14" fmla="*/ 1300480 w 1828800"/>
              <a:gd name="connsiteY14" fmla="*/ 4470400 h 6228080"/>
              <a:gd name="connsiteX15" fmla="*/ 1239520 w 1828800"/>
              <a:gd name="connsiteY15" fmla="*/ 4246880 h 6228080"/>
              <a:gd name="connsiteX16" fmla="*/ 1249680 w 1828800"/>
              <a:gd name="connsiteY16" fmla="*/ 3820160 h 6228080"/>
              <a:gd name="connsiteX17" fmla="*/ 1361440 w 1828800"/>
              <a:gd name="connsiteY17" fmla="*/ 3647440 h 6228080"/>
              <a:gd name="connsiteX18" fmla="*/ 1503680 w 1828800"/>
              <a:gd name="connsiteY18" fmla="*/ 3566160 h 6228080"/>
              <a:gd name="connsiteX19" fmla="*/ 1635760 w 1828800"/>
              <a:gd name="connsiteY19" fmla="*/ 3352800 h 6228080"/>
              <a:gd name="connsiteX20" fmla="*/ 1584960 w 1828800"/>
              <a:gd name="connsiteY20" fmla="*/ 50800 h 6228080"/>
              <a:gd name="connsiteX21" fmla="*/ 447040 w 1828800"/>
              <a:gd name="connsiteY21" fmla="*/ 0 h 622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828800" h="6228080">
                <a:moveTo>
                  <a:pt x="447040" y="0"/>
                </a:moveTo>
                <a:lnTo>
                  <a:pt x="508000" y="4267200"/>
                </a:lnTo>
                <a:lnTo>
                  <a:pt x="477520" y="4511040"/>
                </a:lnTo>
                <a:lnTo>
                  <a:pt x="406400" y="4704080"/>
                </a:lnTo>
                <a:lnTo>
                  <a:pt x="284480" y="4805680"/>
                </a:lnTo>
                <a:lnTo>
                  <a:pt x="193040" y="4907280"/>
                </a:lnTo>
                <a:lnTo>
                  <a:pt x="142240" y="5232400"/>
                </a:lnTo>
                <a:lnTo>
                  <a:pt x="60960" y="5669280"/>
                </a:lnTo>
                <a:lnTo>
                  <a:pt x="10160" y="6024880"/>
                </a:lnTo>
                <a:lnTo>
                  <a:pt x="0" y="6217920"/>
                </a:lnTo>
                <a:lnTo>
                  <a:pt x="1828800" y="6228080"/>
                </a:lnTo>
                <a:lnTo>
                  <a:pt x="1798320" y="5059680"/>
                </a:lnTo>
                <a:lnTo>
                  <a:pt x="1706880" y="4704080"/>
                </a:lnTo>
                <a:lnTo>
                  <a:pt x="1493520" y="4541520"/>
                </a:lnTo>
                <a:lnTo>
                  <a:pt x="1300480" y="4470400"/>
                </a:lnTo>
                <a:lnTo>
                  <a:pt x="1239520" y="4246880"/>
                </a:lnTo>
                <a:lnTo>
                  <a:pt x="1249680" y="3820160"/>
                </a:lnTo>
                <a:lnTo>
                  <a:pt x="1361440" y="3647440"/>
                </a:lnTo>
                <a:lnTo>
                  <a:pt x="1503680" y="3566160"/>
                </a:lnTo>
                <a:lnTo>
                  <a:pt x="1635760" y="3352800"/>
                </a:lnTo>
                <a:lnTo>
                  <a:pt x="1584960" y="50800"/>
                </a:lnTo>
                <a:lnTo>
                  <a:pt x="447040" y="0"/>
                </a:lnTo>
                <a:close/>
              </a:path>
            </a:pathLst>
          </a:custGeom>
          <a:solidFill>
            <a:srgbClr val="FEC306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2000175" y="5087047"/>
            <a:ext cx="885825" cy="314201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Polynomial Calculus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1863014" y="5829496"/>
            <a:ext cx="1160145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Nullstellensatz </a:t>
            </a:r>
          </a:p>
        </p:txBody>
      </p:sp>
      <p:sp>
        <p:nvSpPr>
          <p:cNvPr id="98" name="Rounded Rectangle 97"/>
          <p:cNvSpPr/>
          <p:nvPr/>
        </p:nvSpPr>
        <p:spPr>
          <a:xfrm>
            <a:off x="1139747" y="4586929"/>
            <a:ext cx="492484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  <a:endParaRPr lang="en-GB" sz="13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703039" y="4066219"/>
            <a:ext cx="1365885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Positivstellensatz</a:t>
            </a:r>
          </a:p>
        </p:txBody>
      </p:sp>
      <p:sp>
        <p:nvSpPr>
          <p:cNvPr id="100" name="Rounded Rectangle 99"/>
          <p:cNvSpPr/>
          <p:nvPr/>
        </p:nvSpPr>
        <p:spPr>
          <a:xfrm>
            <a:off x="697369" y="3410883"/>
            <a:ext cx="1377222" cy="320040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“Dynamic” Positivstellensatz</a:t>
            </a:r>
          </a:p>
        </p:txBody>
      </p:sp>
      <p:cxnSp>
        <p:nvCxnSpPr>
          <p:cNvPr id="102" name="Straight Arrow Connector 101"/>
          <p:cNvCxnSpPr>
            <a:stCxn id="99" idx="0"/>
            <a:endCxn id="100" idx="2"/>
          </p:cNvCxnSpPr>
          <p:nvPr/>
        </p:nvCxnSpPr>
        <p:spPr>
          <a:xfrm flipH="1" flipV="1">
            <a:off x="1385980" y="3730923"/>
            <a:ext cx="2" cy="335294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3" name="Straight Arrow Connector 102"/>
          <p:cNvCxnSpPr>
            <a:stCxn id="98" idx="0"/>
            <a:endCxn id="99" idx="2"/>
          </p:cNvCxnSpPr>
          <p:nvPr/>
        </p:nvCxnSpPr>
        <p:spPr>
          <a:xfrm flipH="1" flipV="1">
            <a:off x="1385981" y="4306495"/>
            <a:ext cx="5" cy="280431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5" name="Straight Arrow Connector 104"/>
          <p:cNvCxnSpPr>
            <a:stCxn id="97" idx="0"/>
            <a:endCxn id="96" idx="2"/>
          </p:cNvCxnSpPr>
          <p:nvPr/>
        </p:nvCxnSpPr>
        <p:spPr>
          <a:xfrm flipV="1">
            <a:off x="2443097" y="5401248"/>
            <a:ext cx="1" cy="428248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6" name="Straight Arrow Connector 105"/>
          <p:cNvCxnSpPr>
            <a:stCxn id="96" idx="0"/>
            <a:endCxn id="98" idx="3"/>
          </p:cNvCxnSpPr>
          <p:nvPr/>
        </p:nvCxnSpPr>
        <p:spPr>
          <a:xfrm flipH="1" flipV="1">
            <a:off x="1632222" y="4707070"/>
            <a:ext cx="810866" cy="37997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7" name="Rounded Rectangle 106"/>
          <p:cNvSpPr/>
          <p:nvPr/>
        </p:nvSpPr>
        <p:spPr>
          <a:xfrm>
            <a:off x="3053138" y="3031176"/>
            <a:ext cx="1283422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Extended Frege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3250864" y="5829495"/>
            <a:ext cx="887952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 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2838206" y="4369687"/>
            <a:ext cx="1713266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 depth Frege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3379371" y="3501516"/>
            <a:ext cx="630936" cy="213166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Frege</a:t>
            </a:r>
          </a:p>
        </p:txBody>
      </p:sp>
      <p:cxnSp>
        <p:nvCxnSpPr>
          <p:cNvPr id="111" name="Straight Arrow Connector 110"/>
          <p:cNvCxnSpPr>
            <a:stCxn id="110" idx="0"/>
            <a:endCxn id="107" idx="2"/>
          </p:cNvCxnSpPr>
          <p:nvPr/>
        </p:nvCxnSpPr>
        <p:spPr>
          <a:xfrm flipV="1">
            <a:off x="3694842" y="3271454"/>
            <a:ext cx="7" cy="230062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2" name="Straight Arrow Connector 111"/>
          <p:cNvCxnSpPr>
            <a:stCxn id="109" idx="0"/>
            <a:endCxn id="110" idx="2"/>
          </p:cNvCxnSpPr>
          <p:nvPr/>
        </p:nvCxnSpPr>
        <p:spPr>
          <a:xfrm flipV="1">
            <a:off x="3694839" y="3714681"/>
            <a:ext cx="0" cy="65500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3" name="Straight Arrow Connector 112"/>
          <p:cNvCxnSpPr>
            <a:stCxn id="108" idx="0"/>
            <a:endCxn id="109" idx="2"/>
          </p:cNvCxnSpPr>
          <p:nvPr/>
        </p:nvCxnSpPr>
        <p:spPr>
          <a:xfrm flipH="1" flipV="1">
            <a:off x="3694842" y="4609966"/>
            <a:ext cx="1" cy="121952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5" name="Straight Connector 114"/>
          <p:cNvCxnSpPr/>
          <p:nvPr/>
        </p:nvCxnSpPr>
        <p:spPr>
          <a:xfrm>
            <a:off x="569221" y="2871916"/>
            <a:ext cx="4082804" cy="11153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cxnSp>
        <p:nvCxnSpPr>
          <p:cNvPr id="116" name="Straight Connector 115"/>
          <p:cNvCxnSpPr/>
          <p:nvPr/>
        </p:nvCxnSpPr>
        <p:spPr>
          <a:xfrm>
            <a:off x="569221" y="3891885"/>
            <a:ext cx="4082804" cy="9837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sp>
        <p:nvSpPr>
          <p:cNvPr id="117" name="TextBox 116"/>
          <p:cNvSpPr txBox="1"/>
          <p:nvPr/>
        </p:nvSpPr>
        <p:spPr>
          <a:xfrm>
            <a:off x="4652028" y="3173843"/>
            <a:ext cx="102640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652028" y="1824417"/>
            <a:ext cx="10264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52028" y="4730883"/>
            <a:ext cx="126643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to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Medium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50029" y="716719"/>
            <a:ext cx="1538599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Semi-Algebraic Proofs</a:t>
            </a:r>
          </a:p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sets of  polynomial equations and inequalities over a field with 0-1 variables 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2118995" y="627714"/>
            <a:ext cx="1058961" cy="861928"/>
          </a:xfrm>
          <a:prstGeom prst="rect">
            <a:avLst/>
          </a:prstGeom>
          <a:solidFill>
            <a:srgbClr val="FDF9EA"/>
          </a:solidFill>
        </p:spPr>
        <p:txBody>
          <a:bodyPr wrap="square" lIns="0" tIns="0" rIns="0" bIns="0">
            <a:noAutofit/>
          </a:bodyPr>
          <a:lstStyle/>
          <a:p>
            <a:pPr>
              <a:lnSpc>
                <a:spcPts val="825"/>
              </a:lnSpc>
              <a:defRPr/>
            </a:pPr>
            <a:endParaRPr lang="en-US" sz="10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975"/>
              </a:lnSpc>
              <a:defRPr/>
            </a:pP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Algebraic Proofs</a:t>
            </a:r>
          </a:p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sets of polynomial equations over a field with 0-1 variables </a:t>
            </a:r>
          </a:p>
          <a:p>
            <a:pPr>
              <a:lnSpc>
                <a:spcPts val="825"/>
              </a:lnSpc>
              <a:defRPr/>
            </a:pPr>
            <a:endParaRPr lang="en-US" sz="10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3250864" y="721747"/>
            <a:ext cx="1358472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</a:t>
            </a: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propositional logic</a:t>
            </a:r>
          </a:p>
        </p:txBody>
      </p:sp>
      <p:cxnSp>
        <p:nvCxnSpPr>
          <p:cNvPr id="123" name="Straight Arrow Connector 122"/>
          <p:cNvCxnSpPr>
            <a:stCxn id="97" idx="3"/>
            <a:endCxn id="108" idx="1"/>
          </p:cNvCxnSpPr>
          <p:nvPr/>
        </p:nvCxnSpPr>
        <p:spPr>
          <a:xfrm flipV="1">
            <a:off x="3023169" y="5949634"/>
            <a:ext cx="227704" cy="1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2274110" y="5488405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963790" y="4674078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539966" y="5023463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534294" y="3896807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347756" y="3824751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255916" y="4030246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2196506" y="3158159"/>
            <a:ext cx="810676" cy="623203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non-commutative IPS/PC over formulas (GH03)</a:t>
            </a:r>
            <a:endParaRPr lang="en-GB" sz="8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2443088" y="3730923"/>
            <a:ext cx="12" cy="1356125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0" name="Straight Arrow Connector 49"/>
          <p:cNvCxnSpPr>
            <a:endCxn id="49" idx="3"/>
          </p:cNvCxnSpPr>
          <p:nvPr/>
        </p:nvCxnSpPr>
        <p:spPr>
          <a:xfrm flipH="1" flipV="1">
            <a:off x="3007182" y="3469761"/>
            <a:ext cx="375478" cy="124465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3" name="Straight Arrow Connector 52"/>
          <p:cNvCxnSpPr/>
          <p:nvPr/>
        </p:nvCxnSpPr>
        <p:spPr>
          <a:xfrm flipH="1" flipV="1">
            <a:off x="5822066" y="1502342"/>
            <a:ext cx="29549" cy="459257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108313" y="3481444"/>
            <a:ext cx="185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Proof Complexity Strength</a:t>
            </a:r>
            <a:endParaRPr lang="en-GB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569222" y="474819"/>
            <a:ext cx="3982250" cy="9983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901768" y="109048"/>
            <a:ext cx="2750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Expressivity</a:t>
            </a:r>
            <a:endParaRPr lang="en-GB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75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573298" y="1502342"/>
            <a:ext cx="1769249" cy="4671060"/>
          </a:xfrm>
          <a:prstGeom prst="rect">
            <a:avLst/>
          </a:prstGeom>
          <a:solidFill>
            <a:srgbClr val="A6B72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689338" y="1495991"/>
            <a:ext cx="1962691" cy="4671060"/>
          </a:xfrm>
          <a:prstGeom prst="rect">
            <a:avLst/>
          </a:prstGeom>
          <a:solidFill>
            <a:srgbClr val="DF532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1786702" y="1449002"/>
            <a:ext cx="1367987" cy="4724400"/>
          </a:xfrm>
          <a:custGeom>
            <a:avLst/>
            <a:gdLst>
              <a:gd name="connsiteX0" fmla="*/ 447040 w 1828800"/>
              <a:gd name="connsiteY0" fmla="*/ 0 h 6228080"/>
              <a:gd name="connsiteX1" fmla="*/ 508000 w 1828800"/>
              <a:gd name="connsiteY1" fmla="*/ 4267200 h 6228080"/>
              <a:gd name="connsiteX2" fmla="*/ 477520 w 1828800"/>
              <a:gd name="connsiteY2" fmla="*/ 4511040 h 6228080"/>
              <a:gd name="connsiteX3" fmla="*/ 406400 w 1828800"/>
              <a:gd name="connsiteY3" fmla="*/ 4704080 h 6228080"/>
              <a:gd name="connsiteX4" fmla="*/ 284480 w 1828800"/>
              <a:gd name="connsiteY4" fmla="*/ 4805680 h 6228080"/>
              <a:gd name="connsiteX5" fmla="*/ 193040 w 1828800"/>
              <a:gd name="connsiteY5" fmla="*/ 4907280 h 6228080"/>
              <a:gd name="connsiteX6" fmla="*/ 142240 w 1828800"/>
              <a:gd name="connsiteY6" fmla="*/ 5232400 h 6228080"/>
              <a:gd name="connsiteX7" fmla="*/ 60960 w 1828800"/>
              <a:gd name="connsiteY7" fmla="*/ 5669280 h 6228080"/>
              <a:gd name="connsiteX8" fmla="*/ 10160 w 1828800"/>
              <a:gd name="connsiteY8" fmla="*/ 6024880 h 6228080"/>
              <a:gd name="connsiteX9" fmla="*/ 0 w 1828800"/>
              <a:gd name="connsiteY9" fmla="*/ 6217920 h 6228080"/>
              <a:gd name="connsiteX10" fmla="*/ 1828800 w 1828800"/>
              <a:gd name="connsiteY10" fmla="*/ 6228080 h 6228080"/>
              <a:gd name="connsiteX11" fmla="*/ 1798320 w 1828800"/>
              <a:gd name="connsiteY11" fmla="*/ 5059680 h 6228080"/>
              <a:gd name="connsiteX12" fmla="*/ 1706880 w 1828800"/>
              <a:gd name="connsiteY12" fmla="*/ 4704080 h 6228080"/>
              <a:gd name="connsiteX13" fmla="*/ 1493520 w 1828800"/>
              <a:gd name="connsiteY13" fmla="*/ 4541520 h 6228080"/>
              <a:gd name="connsiteX14" fmla="*/ 1300480 w 1828800"/>
              <a:gd name="connsiteY14" fmla="*/ 4470400 h 6228080"/>
              <a:gd name="connsiteX15" fmla="*/ 1239520 w 1828800"/>
              <a:gd name="connsiteY15" fmla="*/ 4246880 h 6228080"/>
              <a:gd name="connsiteX16" fmla="*/ 1249680 w 1828800"/>
              <a:gd name="connsiteY16" fmla="*/ 3820160 h 6228080"/>
              <a:gd name="connsiteX17" fmla="*/ 1361440 w 1828800"/>
              <a:gd name="connsiteY17" fmla="*/ 3647440 h 6228080"/>
              <a:gd name="connsiteX18" fmla="*/ 1503680 w 1828800"/>
              <a:gd name="connsiteY18" fmla="*/ 3566160 h 6228080"/>
              <a:gd name="connsiteX19" fmla="*/ 1635760 w 1828800"/>
              <a:gd name="connsiteY19" fmla="*/ 3352800 h 6228080"/>
              <a:gd name="connsiteX20" fmla="*/ 1584960 w 1828800"/>
              <a:gd name="connsiteY20" fmla="*/ 50800 h 6228080"/>
              <a:gd name="connsiteX21" fmla="*/ 447040 w 1828800"/>
              <a:gd name="connsiteY21" fmla="*/ 0 h 622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828800" h="6228080">
                <a:moveTo>
                  <a:pt x="447040" y="0"/>
                </a:moveTo>
                <a:lnTo>
                  <a:pt x="508000" y="4267200"/>
                </a:lnTo>
                <a:lnTo>
                  <a:pt x="477520" y="4511040"/>
                </a:lnTo>
                <a:lnTo>
                  <a:pt x="406400" y="4704080"/>
                </a:lnTo>
                <a:lnTo>
                  <a:pt x="284480" y="4805680"/>
                </a:lnTo>
                <a:lnTo>
                  <a:pt x="193040" y="4907280"/>
                </a:lnTo>
                <a:lnTo>
                  <a:pt x="142240" y="5232400"/>
                </a:lnTo>
                <a:lnTo>
                  <a:pt x="60960" y="5669280"/>
                </a:lnTo>
                <a:lnTo>
                  <a:pt x="10160" y="6024880"/>
                </a:lnTo>
                <a:lnTo>
                  <a:pt x="0" y="6217920"/>
                </a:lnTo>
                <a:lnTo>
                  <a:pt x="1828800" y="6228080"/>
                </a:lnTo>
                <a:lnTo>
                  <a:pt x="1798320" y="5059680"/>
                </a:lnTo>
                <a:lnTo>
                  <a:pt x="1706880" y="4704080"/>
                </a:lnTo>
                <a:lnTo>
                  <a:pt x="1493520" y="4541520"/>
                </a:lnTo>
                <a:lnTo>
                  <a:pt x="1300480" y="4470400"/>
                </a:lnTo>
                <a:lnTo>
                  <a:pt x="1239520" y="4246880"/>
                </a:lnTo>
                <a:lnTo>
                  <a:pt x="1249680" y="3820160"/>
                </a:lnTo>
                <a:lnTo>
                  <a:pt x="1361440" y="3647440"/>
                </a:lnTo>
                <a:lnTo>
                  <a:pt x="1503680" y="3566160"/>
                </a:lnTo>
                <a:lnTo>
                  <a:pt x="1635760" y="3352800"/>
                </a:lnTo>
                <a:lnTo>
                  <a:pt x="1584960" y="50800"/>
                </a:lnTo>
                <a:lnTo>
                  <a:pt x="447040" y="0"/>
                </a:lnTo>
                <a:close/>
              </a:path>
            </a:pathLst>
          </a:custGeom>
          <a:solidFill>
            <a:srgbClr val="FEC306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2000175" y="5087047"/>
            <a:ext cx="885825" cy="314201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Polynomial Calculus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1863014" y="5829496"/>
            <a:ext cx="1160145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Nullstellensatz </a:t>
            </a:r>
          </a:p>
        </p:txBody>
      </p:sp>
      <p:sp>
        <p:nvSpPr>
          <p:cNvPr id="98" name="Rounded Rectangle 97"/>
          <p:cNvSpPr/>
          <p:nvPr/>
        </p:nvSpPr>
        <p:spPr>
          <a:xfrm>
            <a:off x="1139747" y="4586929"/>
            <a:ext cx="492484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  <a:endParaRPr lang="en-GB" sz="13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703039" y="4066219"/>
            <a:ext cx="1365885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Positivstellensatz</a:t>
            </a:r>
          </a:p>
        </p:txBody>
      </p:sp>
      <p:sp>
        <p:nvSpPr>
          <p:cNvPr id="100" name="Rounded Rectangle 99"/>
          <p:cNvSpPr/>
          <p:nvPr/>
        </p:nvSpPr>
        <p:spPr>
          <a:xfrm>
            <a:off x="697369" y="3410883"/>
            <a:ext cx="1377222" cy="320040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“Dynamic” Positivstellensatz</a:t>
            </a:r>
          </a:p>
        </p:txBody>
      </p:sp>
      <p:cxnSp>
        <p:nvCxnSpPr>
          <p:cNvPr id="102" name="Straight Arrow Connector 101"/>
          <p:cNvCxnSpPr>
            <a:stCxn id="99" idx="0"/>
            <a:endCxn id="100" idx="2"/>
          </p:cNvCxnSpPr>
          <p:nvPr/>
        </p:nvCxnSpPr>
        <p:spPr>
          <a:xfrm flipH="1" flipV="1">
            <a:off x="1385980" y="3730923"/>
            <a:ext cx="2" cy="335294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3" name="Straight Arrow Connector 102"/>
          <p:cNvCxnSpPr>
            <a:stCxn id="98" idx="0"/>
            <a:endCxn id="99" idx="2"/>
          </p:cNvCxnSpPr>
          <p:nvPr/>
        </p:nvCxnSpPr>
        <p:spPr>
          <a:xfrm flipH="1" flipV="1">
            <a:off x="1385981" y="4306495"/>
            <a:ext cx="5" cy="280431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5" name="Straight Arrow Connector 104"/>
          <p:cNvCxnSpPr>
            <a:stCxn id="97" idx="0"/>
            <a:endCxn id="96" idx="2"/>
          </p:cNvCxnSpPr>
          <p:nvPr/>
        </p:nvCxnSpPr>
        <p:spPr>
          <a:xfrm flipV="1">
            <a:off x="2443097" y="5401248"/>
            <a:ext cx="1" cy="428248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6" name="Straight Arrow Connector 105"/>
          <p:cNvCxnSpPr>
            <a:stCxn id="96" idx="0"/>
            <a:endCxn id="98" idx="3"/>
          </p:cNvCxnSpPr>
          <p:nvPr/>
        </p:nvCxnSpPr>
        <p:spPr>
          <a:xfrm flipH="1" flipV="1">
            <a:off x="1632222" y="4707070"/>
            <a:ext cx="810866" cy="37997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7" name="Rounded Rectangle 106"/>
          <p:cNvSpPr/>
          <p:nvPr/>
        </p:nvSpPr>
        <p:spPr>
          <a:xfrm>
            <a:off x="3053138" y="3031176"/>
            <a:ext cx="1283422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Extended Frege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3250864" y="5829495"/>
            <a:ext cx="887952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 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2838206" y="4369687"/>
            <a:ext cx="1713266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 depth Frege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3379371" y="3501516"/>
            <a:ext cx="630936" cy="213166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Frege</a:t>
            </a:r>
          </a:p>
        </p:txBody>
      </p:sp>
      <p:cxnSp>
        <p:nvCxnSpPr>
          <p:cNvPr id="111" name="Straight Arrow Connector 110"/>
          <p:cNvCxnSpPr>
            <a:stCxn id="110" idx="0"/>
            <a:endCxn id="107" idx="2"/>
          </p:cNvCxnSpPr>
          <p:nvPr/>
        </p:nvCxnSpPr>
        <p:spPr>
          <a:xfrm flipV="1">
            <a:off x="3694842" y="3271454"/>
            <a:ext cx="7" cy="230062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2" name="Straight Arrow Connector 111"/>
          <p:cNvCxnSpPr>
            <a:stCxn id="109" idx="0"/>
            <a:endCxn id="110" idx="2"/>
          </p:cNvCxnSpPr>
          <p:nvPr/>
        </p:nvCxnSpPr>
        <p:spPr>
          <a:xfrm flipV="1">
            <a:off x="3694839" y="3714681"/>
            <a:ext cx="0" cy="65500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3" name="Straight Arrow Connector 112"/>
          <p:cNvCxnSpPr>
            <a:stCxn id="108" idx="0"/>
            <a:endCxn id="109" idx="2"/>
          </p:cNvCxnSpPr>
          <p:nvPr/>
        </p:nvCxnSpPr>
        <p:spPr>
          <a:xfrm flipH="1" flipV="1">
            <a:off x="3694842" y="4609966"/>
            <a:ext cx="1" cy="121952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5" name="Straight Connector 114"/>
          <p:cNvCxnSpPr/>
          <p:nvPr/>
        </p:nvCxnSpPr>
        <p:spPr>
          <a:xfrm>
            <a:off x="569221" y="2871916"/>
            <a:ext cx="4082804" cy="11153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cxnSp>
        <p:nvCxnSpPr>
          <p:cNvPr id="116" name="Straight Connector 115"/>
          <p:cNvCxnSpPr/>
          <p:nvPr/>
        </p:nvCxnSpPr>
        <p:spPr>
          <a:xfrm>
            <a:off x="569221" y="3891885"/>
            <a:ext cx="4082804" cy="9837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sp>
        <p:nvSpPr>
          <p:cNvPr id="117" name="TextBox 116"/>
          <p:cNvSpPr txBox="1"/>
          <p:nvPr/>
        </p:nvSpPr>
        <p:spPr>
          <a:xfrm>
            <a:off x="4652028" y="3173843"/>
            <a:ext cx="102640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652028" y="1824417"/>
            <a:ext cx="10264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52028" y="4730883"/>
            <a:ext cx="126643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to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Medium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50029" y="716719"/>
            <a:ext cx="1538599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Semi-Algebraic Proofs</a:t>
            </a:r>
          </a:p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sets of  polynomial equations and inequalities over a field with 0-1 variables 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2118995" y="627714"/>
            <a:ext cx="1058961" cy="861928"/>
          </a:xfrm>
          <a:prstGeom prst="rect">
            <a:avLst/>
          </a:prstGeom>
          <a:solidFill>
            <a:srgbClr val="FDF9EA"/>
          </a:solidFill>
        </p:spPr>
        <p:txBody>
          <a:bodyPr wrap="square" lIns="0" tIns="0" rIns="0" bIns="0">
            <a:noAutofit/>
          </a:bodyPr>
          <a:lstStyle/>
          <a:p>
            <a:pPr>
              <a:lnSpc>
                <a:spcPts val="825"/>
              </a:lnSpc>
              <a:defRPr/>
            </a:pPr>
            <a:endParaRPr lang="en-US" sz="10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975"/>
              </a:lnSpc>
              <a:defRPr/>
            </a:pP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Algebraic Proofs</a:t>
            </a:r>
          </a:p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sets of polynomial equations over a field with 0-1 variables </a:t>
            </a:r>
          </a:p>
          <a:p>
            <a:pPr>
              <a:lnSpc>
                <a:spcPts val="825"/>
              </a:lnSpc>
              <a:defRPr/>
            </a:pPr>
            <a:endParaRPr lang="en-US" sz="10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3250864" y="721747"/>
            <a:ext cx="1358472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</a:t>
            </a: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propositional logic</a:t>
            </a:r>
          </a:p>
        </p:txBody>
      </p:sp>
      <p:cxnSp>
        <p:nvCxnSpPr>
          <p:cNvPr id="123" name="Straight Arrow Connector 122"/>
          <p:cNvCxnSpPr>
            <a:stCxn id="97" idx="3"/>
            <a:endCxn id="108" idx="1"/>
          </p:cNvCxnSpPr>
          <p:nvPr/>
        </p:nvCxnSpPr>
        <p:spPr>
          <a:xfrm flipV="1">
            <a:off x="3023169" y="5949634"/>
            <a:ext cx="227704" cy="1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3" name="Straight Arrow Connector 42"/>
          <p:cNvCxnSpPr/>
          <p:nvPr/>
        </p:nvCxnSpPr>
        <p:spPr>
          <a:xfrm flipH="1" flipV="1">
            <a:off x="2443097" y="2658607"/>
            <a:ext cx="1" cy="242843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2274110" y="5488405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963790" y="4674078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539966" y="5023463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534294" y="3896807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347756" y="3824751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255916" y="4030246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2196506" y="3158159"/>
            <a:ext cx="810676" cy="623203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non-commutative IPS/PC over formulas (GH03)</a:t>
            </a:r>
            <a:endParaRPr lang="en-GB" sz="8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2443088" y="3730923"/>
            <a:ext cx="12" cy="1356125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0" name="Straight Arrow Connector 49"/>
          <p:cNvCxnSpPr>
            <a:endCxn id="49" idx="3"/>
          </p:cNvCxnSpPr>
          <p:nvPr/>
        </p:nvCxnSpPr>
        <p:spPr>
          <a:xfrm flipH="1" flipV="1">
            <a:off x="3007182" y="3469761"/>
            <a:ext cx="375478" cy="124465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9" name="Rounded Rectangle 38"/>
          <p:cNvSpPr/>
          <p:nvPr/>
        </p:nvSpPr>
        <p:spPr>
          <a:xfrm>
            <a:off x="1139747" y="1543751"/>
            <a:ext cx="492484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CPS</a:t>
            </a:r>
          </a:p>
        </p:txBody>
      </p:sp>
      <p:cxnSp>
        <p:nvCxnSpPr>
          <p:cNvPr id="40" name="Straight Arrow Connector 39"/>
          <p:cNvCxnSpPr>
            <a:stCxn id="41" idx="0"/>
            <a:endCxn id="39" idx="2"/>
          </p:cNvCxnSpPr>
          <p:nvPr/>
        </p:nvCxnSpPr>
        <p:spPr>
          <a:xfrm flipH="1" flipV="1">
            <a:off x="1385991" y="1784031"/>
            <a:ext cx="1057106" cy="63429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1" name="Rounded Rectangle 40"/>
          <p:cNvSpPr/>
          <p:nvPr/>
        </p:nvSpPr>
        <p:spPr>
          <a:xfrm>
            <a:off x="2196855" y="2418329"/>
            <a:ext cx="492484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IPS</a:t>
            </a:r>
          </a:p>
        </p:txBody>
      </p:sp>
      <p:cxnSp>
        <p:nvCxnSpPr>
          <p:cNvPr id="42" name="Straight Arrow Connector 41"/>
          <p:cNvCxnSpPr>
            <a:endCxn id="39" idx="2"/>
          </p:cNvCxnSpPr>
          <p:nvPr/>
        </p:nvCxnSpPr>
        <p:spPr>
          <a:xfrm flipV="1">
            <a:off x="1385980" y="1784029"/>
            <a:ext cx="6" cy="1626857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6" name="Straight Arrow Connector 45"/>
          <p:cNvCxnSpPr>
            <a:endCxn id="41" idx="3"/>
          </p:cNvCxnSpPr>
          <p:nvPr/>
        </p:nvCxnSpPr>
        <p:spPr>
          <a:xfrm flipH="1" flipV="1">
            <a:off x="2689338" y="2538469"/>
            <a:ext cx="1005511" cy="492707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652028" y="1824417"/>
            <a:ext cx="10264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305383" y="1748135"/>
            <a:ext cx="1167540" cy="5770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Strictly stronger assuming </a:t>
            </a:r>
            <a:r>
              <a:rPr lang="en-GB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Shub-Smale</a:t>
            </a:r>
            <a:r>
              <a:rPr lang="en-GB" sz="10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hypothesis</a:t>
            </a:r>
          </a:p>
        </p:txBody>
      </p:sp>
      <p:sp>
        <p:nvSpPr>
          <p:cNvPr id="51" name="Freeform 50"/>
          <p:cNvSpPr/>
          <p:nvPr/>
        </p:nvSpPr>
        <p:spPr>
          <a:xfrm>
            <a:off x="1893571" y="1851494"/>
            <a:ext cx="422910" cy="182976"/>
          </a:xfrm>
          <a:custGeom>
            <a:avLst/>
            <a:gdLst>
              <a:gd name="connsiteX0" fmla="*/ 563880 w 563880"/>
              <a:gd name="connsiteY0" fmla="*/ 122048 h 243968"/>
              <a:gd name="connsiteX1" fmla="*/ 355600 w 563880"/>
              <a:gd name="connsiteY1" fmla="*/ 128 h 243968"/>
              <a:gd name="connsiteX2" fmla="*/ 121920 w 563880"/>
              <a:gd name="connsiteY2" fmla="*/ 101728 h 243968"/>
              <a:gd name="connsiteX3" fmla="*/ 0 w 563880"/>
              <a:gd name="connsiteY3" fmla="*/ 243968 h 243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880" h="243968">
                <a:moveTo>
                  <a:pt x="563880" y="122048"/>
                </a:moveTo>
                <a:cubicBezTo>
                  <a:pt x="496570" y="62781"/>
                  <a:pt x="429260" y="3515"/>
                  <a:pt x="355600" y="128"/>
                </a:cubicBezTo>
                <a:cubicBezTo>
                  <a:pt x="281940" y="-3259"/>
                  <a:pt x="181187" y="61088"/>
                  <a:pt x="121920" y="101728"/>
                </a:cubicBezTo>
                <a:cubicBezTo>
                  <a:pt x="62653" y="142368"/>
                  <a:pt x="0" y="243968"/>
                  <a:pt x="0" y="243968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628650" y="365126"/>
            <a:ext cx="7886700" cy="8263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4400" dirty="0">
                <a:solidFill>
                  <a:schemeClr val="bg2">
                    <a:lumMod val="25000"/>
                  </a:schemeClr>
                </a:solidFill>
              </a:rPr>
              <a:t>Our Results</a:t>
            </a:r>
            <a:endParaRPr lang="en-GB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569222" y="474819"/>
            <a:ext cx="3982250" cy="9983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901768" y="109048"/>
            <a:ext cx="2750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Expressivity</a:t>
            </a:r>
            <a:endParaRPr lang="en-GB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871961" y="1908657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76240" y="1449002"/>
            <a:ext cx="326136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Formulate the </a:t>
            </a:r>
            <a:r>
              <a:rPr lang="en-GB" sz="2400" b="1" dirty="0" smtClean="0"/>
              <a:t>Cone Proof System (CPS)</a:t>
            </a:r>
          </a:p>
          <a:p>
            <a:pPr lvl="1"/>
            <a:r>
              <a:rPr lang="en-GB" sz="2400" dirty="0" smtClean="0"/>
              <a:t>A proof system that characterises very strong semi-algebraic reasoning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CPS is strictly stronger than IPS (under complexity assumptions)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46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573298" y="1502342"/>
            <a:ext cx="1769249" cy="4671060"/>
          </a:xfrm>
          <a:prstGeom prst="rect">
            <a:avLst/>
          </a:prstGeom>
          <a:solidFill>
            <a:srgbClr val="A6B72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689338" y="1495991"/>
            <a:ext cx="1962691" cy="4671060"/>
          </a:xfrm>
          <a:prstGeom prst="rect">
            <a:avLst/>
          </a:prstGeom>
          <a:solidFill>
            <a:srgbClr val="DF532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1786702" y="1449002"/>
            <a:ext cx="1367987" cy="4724400"/>
          </a:xfrm>
          <a:custGeom>
            <a:avLst/>
            <a:gdLst>
              <a:gd name="connsiteX0" fmla="*/ 447040 w 1828800"/>
              <a:gd name="connsiteY0" fmla="*/ 0 h 6228080"/>
              <a:gd name="connsiteX1" fmla="*/ 508000 w 1828800"/>
              <a:gd name="connsiteY1" fmla="*/ 4267200 h 6228080"/>
              <a:gd name="connsiteX2" fmla="*/ 477520 w 1828800"/>
              <a:gd name="connsiteY2" fmla="*/ 4511040 h 6228080"/>
              <a:gd name="connsiteX3" fmla="*/ 406400 w 1828800"/>
              <a:gd name="connsiteY3" fmla="*/ 4704080 h 6228080"/>
              <a:gd name="connsiteX4" fmla="*/ 284480 w 1828800"/>
              <a:gd name="connsiteY4" fmla="*/ 4805680 h 6228080"/>
              <a:gd name="connsiteX5" fmla="*/ 193040 w 1828800"/>
              <a:gd name="connsiteY5" fmla="*/ 4907280 h 6228080"/>
              <a:gd name="connsiteX6" fmla="*/ 142240 w 1828800"/>
              <a:gd name="connsiteY6" fmla="*/ 5232400 h 6228080"/>
              <a:gd name="connsiteX7" fmla="*/ 60960 w 1828800"/>
              <a:gd name="connsiteY7" fmla="*/ 5669280 h 6228080"/>
              <a:gd name="connsiteX8" fmla="*/ 10160 w 1828800"/>
              <a:gd name="connsiteY8" fmla="*/ 6024880 h 6228080"/>
              <a:gd name="connsiteX9" fmla="*/ 0 w 1828800"/>
              <a:gd name="connsiteY9" fmla="*/ 6217920 h 6228080"/>
              <a:gd name="connsiteX10" fmla="*/ 1828800 w 1828800"/>
              <a:gd name="connsiteY10" fmla="*/ 6228080 h 6228080"/>
              <a:gd name="connsiteX11" fmla="*/ 1798320 w 1828800"/>
              <a:gd name="connsiteY11" fmla="*/ 5059680 h 6228080"/>
              <a:gd name="connsiteX12" fmla="*/ 1706880 w 1828800"/>
              <a:gd name="connsiteY12" fmla="*/ 4704080 h 6228080"/>
              <a:gd name="connsiteX13" fmla="*/ 1493520 w 1828800"/>
              <a:gd name="connsiteY13" fmla="*/ 4541520 h 6228080"/>
              <a:gd name="connsiteX14" fmla="*/ 1300480 w 1828800"/>
              <a:gd name="connsiteY14" fmla="*/ 4470400 h 6228080"/>
              <a:gd name="connsiteX15" fmla="*/ 1239520 w 1828800"/>
              <a:gd name="connsiteY15" fmla="*/ 4246880 h 6228080"/>
              <a:gd name="connsiteX16" fmla="*/ 1249680 w 1828800"/>
              <a:gd name="connsiteY16" fmla="*/ 3820160 h 6228080"/>
              <a:gd name="connsiteX17" fmla="*/ 1361440 w 1828800"/>
              <a:gd name="connsiteY17" fmla="*/ 3647440 h 6228080"/>
              <a:gd name="connsiteX18" fmla="*/ 1503680 w 1828800"/>
              <a:gd name="connsiteY18" fmla="*/ 3566160 h 6228080"/>
              <a:gd name="connsiteX19" fmla="*/ 1635760 w 1828800"/>
              <a:gd name="connsiteY19" fmla="*/ 3352800 h 6228080"/>
              <a:gd name="connsiteX20" fmla="*/ 1584960 w 1828800"/>
              <a:gd name="connsiteY20" fmla="*/ 50800 h 6228080"/>
              <a:gd name="connsiteX21" fmla="*/ 447040 w 1828800"/>
              <a:gd name="connsiteY21" fmla="*/ 0 h 622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828800" h="6228080">
                <a:moveTo>
                  <a:pt x="447040" y="0"/>
                </a:moveTo>
                <a:lnTo>
                  <a:pt x="508000" y="4267200"/>
                </a:lnTo>
                <a:lnTo>
                  <a:pt x="477520" y="4511040"/>
                </a:lnTo>
                <a:lnTo>
                  <a:pt x="406400" y="4704080"/>
                </a:lnTo>
                <a:lnTo>
                  <a:pt x="284480" y="4805680"/>
                </a:lnTo>
                <a:lnTo>
                  <a:pt x="193040" y="4907280"/>
                </a:lnTo>
                <a:lnTo>
                  <a:pt x="142240" y="5232400"/>
                </a:lnTo>
                <a:lnTo>
                  <a:pt x="60960" y="5669280"/>
                </a:lnTo>
                <a:lnTo>
                  <a:pt x="10160" y="6024880"/>
                </a:lnTo>
                <a:lnTo>
                  <a:pt x="0" y="6217920"/>
                </a:lnTo>
                <a:lnTo>
                  <a:pt x="1828800" y="6228080"/>
                </a:lnTo>
                <a:lnTo>
                  <a:pt x="1798320" y="5059680"/>
                </a:lnTo>
                <a:lnTo>
                  <a:pt x="1706880" y="4704080"/>
                </a:lnTo>
                <a:lnTo>
                  <a:pt x="1493520" y="4541520"/>
                </a:lnTo>
                <a:lnTo>
                  <a:pt x="1300480" y="4470400"/>
                </a:lnTo>
                <a:lnTo>
                  <a:pt x="1239520" y="4246880"/>
                </a:lnTo>
                <a:lnTo>
                  <a:pt x="1249680" y="3820160"/>
                </a:lnTo>
                <a:lnTo>
                  <a:pt x="1361440" y="3647440"/>
                </a:lnTo>
                <a:lnTo>
                  <a:pt x="1503680" y="3566160"/>
                </a:lnTo>
                <a:lnTo>
                  <a:pt x="1635760" y="3352800"/>
                </a:lnTo>
                <a:lnTo>
                  <a:pt x="1584960" y="50800"/>
                </a:lnTo>
                <a:lnTo>
                  <a:pt x="447040" y="0"/>
                </a:lnTo>
                <a:close/>
              </a:path>
            </a:pathLst>
          </a:custGeom>
          <a:solidFill>
            <a:srgbClr val="FEC306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2000175" y="5087047"/>
            <a:ext cx="885825" cy="314201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Polynomial Calculus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1863014" y="5829496"/>
            <a:ext cx="1160145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Nullstellensatz 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1380537" y="2657077"/>
            <a:ext cx="852112" cy="191972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0" name="Straight Arrow Connector 59"/>
          <p:cNvCxnSpPr>
            <a:stCxn id="99" idx="0"/>
          </p:cNvCxnSpPr>
          <p:nvPr/>
        </p:nvCxnSpPr>
        <p:spPr>
          <a:xfrm flipV="1">
            <a:off x="1385982" y="2597457"/>
            <a:ext cx="785590" cy="1468762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8" name="Rounded Rectangle 97"/>
          <p:cNvSpPr/>
          <p:nvPr/>
        </p:nvSpPr>
        <p:spPr>
          <a:xfrm>
            <a:off x="1139747" y="4586929"/>
            <a:ext cx="492484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  <a:endParaRPr lang="en-GB" sz="13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703039" y="4066219"/>
            <a:ext cx="1365885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Positivstellensatz</a:t>
            </a:r>
          </a:p>
        </p:txBody>
      </p:sp>
      <p:sp>
        <p:nvSpPr>
          <p:cNvPr id="100" name="Rounded Rectangle 99"/>
          <p:cNvSpPr/>
          <p:nvPr/>
        </p:nvSpPr>
        <p:spPr>
          <a:xfrm>
            <a:off x="697369" y="3410883"/>
            <a:ext cx="1377222" cy="320040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“Dynamic” Positivstellensatz</a:t>
            </a:r>
          </a:p>
        </p:txBody>
      </p:sp>
      <p:cxnSp>
        <p:nvCxnSpPr>
          <p:cNvPr id="102" name="Straight Arrow Connector 101"/>
          <p:cNvCxnSpPr>
            <a:stCxn id="99" idx="0"/>
            <a:endCxn id="100" idx="2"/>
          </p:cNvCxnSpPr>
          <p:nvPr/>
        </p:nvCxnSpPr>
        <p:spPr>
          <a:xfrm flipH="1" flipV="1">
            <a:off x="1385980" y="3730923"/>
            <a:ext cx="2" cy="335294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3" name="Straight Arrow Connector 102"/>
          <p:cNvCxnSpPr>
            <a:stCxn id="98" idx="0"/>
            <a:endCxn id="99" idx="2"/>
          </p:cNvCxnSpPr>
          <p:nvPr/>
        </p:nvCxnSpPr>
        <p:spPr>
          <a:xfrm flipH="1" flipV="1">
            <a:off x="1385981" y="4306495"/>
            <a:ext cx="5" cy="280431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5" name="Straight Arrow Connector 104"/>
          <p:cNvCxnSpPr>
            <a:stCxn id="97" idx="0"/>
            <a:endCxn id="96" idx="2"/>
          </p:cNvCxnSpPr>
          <p:nvPr/>
        </p:nvCxnSpPr>
        <p:spPr>
          <a:xfrm flipV="1">
            <a:off x="2443097" y="5401248"/>
            <a:ext cx="1" cy="428248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6" name="Straight Arrow Connector 105"/>
          <p:cNvCxnSpPr>
            <a:stCxn id="96" idx="0"/>
            <a:endCxn id="98" idx="3"/>
          </p:cNvCxnSpPr>
          <p:nvPr/>
        </p:nvCxnSpPr>
        <p:spPr>
          <a:xfrm flipH="1" flipV="1">
            <a:off x="1632222" y="4707070"/>
            <a:ext cx="810866" cy="37997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7" name="Rounded Rectangle 106"/>
          <p:cNvSpPr/>
          <p:nvPr/>
        </p:nvSpPr>
        <p:spPr>
          <a:xfrm>
            <a:off x="3053138" y="3031176"/>
            <a:ext cx="1283422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Extended Frege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3250864" y="5829495"/>
            <a:ext cx="887952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 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2838206" y="4369687"/>
            <a:ext cx="1713266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 depth Frege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3379371" y="3501516"/>
            <a:ext cx="630936" cy="213166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Frege</a:t>
            </a:r>
          </a:p>
        </p:txBody>
      </p:sp>
      <p:cxnSp>
        <p:nvCxnSpPr>
          <p:cNvPr id="111" name="Straight Arrow Connector 110"/>
          <p:cNvCxnSpPr>
            <a:stCxn id="110" idx="0"/>
            <a:endCxn id="107" idx="2"/>
          </p:cNvCxnSpPr>
          <p:nvPr/>
        </p:nvCxnSpPr>
        <p:spPr>
          <a:xfrm flipV="1">
            <a:off x="3694842" y="3271454"/>
            <a:ext cx="7" cy="230062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2" name="Straight Arrow Connector 111"/>
          <p:cNvCxnSpPr>
            <a:stCxn id="109" idx="0"/>
            <a:endCxn id="110" idx="2"/>
          </p:cNvCxnSpPr>
          <p:nvPr/>
        </p:nvCxnSpPr>
        <p:spPr>
          <a:xfrm flipV="1">
            <a:off x="3694839" y="3714681"/>
            <a:ext cx="0" cy="65500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3" name="Straight Arrow Connector 112"/>
          <p:cNvCxnSpPr>
            <a:stCxn id="108" idx="0"/>
            <a:endCxn id="109" idx="2"/>
          </p:cNvCxnSpPr>
          <p:nvPr/>
        </p:nvCxnSpPr>
        <p:spPr>
          <a:xfrm flipH="1" flipV="1">
            <a:off x="3694842" y="4609966"/>
            <a:ext cx="1" cy="121952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5" name="Straight Connector 114"/>
          <p:cNvCxnSpPr/>
          <p:nvPr/>
        </p:nvCxnSpPr>
        <p:spPr>
          <a:xfrm>
            <a:off x="569221" y="2871916"/>
            <a:ext cx="4082804" cy="11153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cxnSp>
        <p:nvCxnSpPr>
          <p:cNvPr id="116" name="Straight Connector 115"/>
          <p:cNvCxnSpPr/>
          <p:nvPr/>
        </p:nvCxnSpPr>
        <p:spPr>
          <a:xfrm>
            <a:off x="569221" y="3891885"/>
            <a:ext cx="4082804" cy="9837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sp>
        <p:nvSpPr>
          <p:cNvPr id="117" name="TextBox 116"/>
          <p:cNvSpPr txBox="1"/>
          <p:nvPr/>
        </p:nvSpPr>
        <p:spPr>
          <a:xfrm>
            <a:off x="4652028" y="3173843"/>
            <a:ext cx="102640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652028" y="1824417"/>
            <a:ext cx="10264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52028" y="4730883"/>
            <a:ext cx="126643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to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Medium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50029" y="716719"/>
            <a:ext cx="1538599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Semi-Algebraic Proofs</a:t>
            </a:r>
          </a:p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sets of  polynomial equations and inequalities over a field with 0-1 variables 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2118995" y="627714"/>
            <a:ext cx="1058961" cy="861928"/>
          </a:xfrm>
          <a:prstGeom prst="rect">
            <a:avLst/>
          </a:prstGeom>
          <a:solidFill>
            <a:srgbClr val="FDF9EA"/>
          </a:solidFill>
        </p:spPr>
        <p:txBody>
          <a:bodyPr wrap="square" lIns="0" tIns="0" rIns="0" bIns="0">
            <a:noAutofit/>
          </a:bodyPr>
          <a:lstStyle/>
          <a:p>
            <a:pPr>
              <a:lnSpc>
                <a:spcPts val="825"/>
              </a:lnSpc>
              <a:defRPr/>
            </a:pPr>
            <a:endParaRPr lang="en-US" sz="10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975"/>
              </a:lnSpc>
              <a:defRPr/>
            </a:pP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Algebraic Proofs</a:t>
            </a:r>
          </a:p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sets of polynomial equations over a field with 0-1 variables </a:t>
            </a:r>
          </a:p>
          <a:p>
            <a:pPr>
              <a:lnSpc>
                <a:spcPts val="825"/>
              </a:lnSpc>
              <a:defRPr/>
            </a:pPr>
            <a:endParaRPr lang="en-US" sz="10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3250864" y="721747"/>
            <a:ext cx="1358472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US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for </a:t>
            </a:r>
            <a:r>
              <a:rPr lang="en-US" sz="105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propositional logic</a:t>
            </a:r>
          </a:p>
        </p:txBody>
      </p:sp>
      <p:cxnSp>
        <p:nvCxnSpPr>
          <p:cNvPr id="123" name="Straight Arrow Connector 122"/>
          <p:cNvCxnSpPr>
            <a:stCxn id="97" idx="3"/>
            <a:endCxn id="108" idx="1"/>
          </p:cNvCxnSpPr>
          <p:nvPr/>
        </p:nvCxnSpPr>
        <p:spPr>
          <a:xfrm flipV="1">
            <a:off x="3023169" y="5949634"/>
            <a:ext cx="227704" cy="1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3" name="Straight Arrow Connector 42"/>
          <p:cNvCxnSpPr/>
          <p:nvPr/>
        </p:nvCxnSpPr>
        <p:spPr>
          <a:xfrm flipH="1" flipV="1">
            <a:off x="2443097" y="2658607"/>
            <a:ext cx="1" cy="242843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2274110" y="5488405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963790" y="4674078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539966" y="5023463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534294" y="3896807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347756" y="3824751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255916" y="4030246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2196506" y="3158159"/>
            <a:ext cx="810676" cy="623203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non-commutative IPS/PC over formulas (GH03)</a:t>
            </a:r>
            <a:endParaRPr lang="en-GB" sz="8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2443088" y="3730923"/>
            <a:ext cx="12" cy="1356125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0" name="Straight Arrow Connector 49"/>
          <p:cNvCxnSpPr>
            <a:endCxn id="49" idx="3"/>
          </p:cNvCxnSpPr>
          <p:nvPr/>
        </p:nvCxnSpPr>
        <p:spPr>
          <a:xfrm flipH="1" flipV="1">
            <a:off x="3007182" y="3469761"/>
            <a:ext cx="375478" cy="124465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9" name="Rounded Rectangle 38"/>
          <p:cNvSpPr/>
          <p:nvPr/>
        </p:nvSpPr>
        <p:spPr>
          <a:xfrm>
            <a:off x="1139747" y="1543751"/>
            <a:ext cx="492484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CPS</a:t>
            </a:r>
          </a:p>
        </p:txBody>
      </p:sp>
      <p:cxnSp>
        <p:nvCxnSpPr>
          <p:cNvPr id="40" name="Straight Arrow Connector 39"/>
          <p:cNvCxnSpPr>
            <a:stCxn id="41" idx="0"/>
            <a:endCxn id="39" idx="2"/>
          </p:cNvCxnSpPr>
          <p:nvPr/>
        </p:nvCxnSpPr>
        <p:spPr>
          <a:xfrm flipH="1" flipV="1">
            <a:off x="1385991" y="1784031"/>
            <a:ext cx="1057106" cy="63429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1" name="Rounded Rectangle 40"/>
          <p:cNvSpPr/>
          <p:nvPr/>
        </p:nvSpPr>
        <p:spPr>
          <a:xfrm>
            <a:off x="2196855" y="2418329"/>
            <a:ext cx="492484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IPS</a:t>
            </a:r>
          </a:p>
        </p:txBody>
      </p:sp>
      <p:cxnSp>
        <p:nvCxnSpPr>
          <p:cNvPr id="42" name="Straight Arrow Connector 41"/>
          <p:cNvCxnSpPr>
            <a:endCxn id="39" idx="2"/>
          </p:cNvCxnSpPr>
          <p:nvPr/>
        </p:nvCxnSpPr>
        <p:spPr>
          <a:xfrm flipV="1">
            <a:off x="1385980" y="1784029"/>
            <a:ext cx="6" cy="1626857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6" name="Straight Arrow Connector 45"/>
          <p:cNvCxnSpPr>
            <a:endCxn id="41" idx="3"/>
          </p:cNvCxnSpPr>
          <p:nvPr/>
        </p:nvCxnSpPr>
        <p:spPr>
          <a:xfrm flipH="1" flipV="1">
            <a:off x="2689338" y="2538469"/>
            <a:ext cx="1005511" cy="492707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652028" y="1824417"/>
            <a:ext cx="10264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</a:p>
          <a:p>
            <a:pPr>
              <a:lnSpc>
                <a:spcPts val="975"/>
              </a:lnSpc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305383" y="1748135"/>
            <a:ext cx="1167540" cy="5770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Strictly stronger assuming </a:t>
            </a:r>
            <a:r>
              <a:rPr lang="en-GB" sz="105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Shub-Smale</a:t>
            </a:r>
            <a:r>
              <a:rPr lang="en-GB" sz="10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hypothesis</a:t>
            </a:r>
          </a:p>
        </p:txBody>
      </p:sp>
      <p:sp>
        <p:nvSpPr>
          <p:cNvPr id="51" name="Freeform 50"/>
          <p:cNvSpPr/>
          <p:nvPr/>
        </p:nvSpPr>
        <p:spPr>
          <a:xfrm>
            <a:off x="1732158" y="1851494"/>
            <a:ext cx="584323" cy="1020018"/>
          </a:xfrm>
          <a:custGeom>
            <a:avLst/>
            <a:gdLst>
              <a:gd name="connsiteX0" fmla="*/ 563880 w 563880"/>
              <a:gd name="connsiteY0" fmla="*/ 122048 h 243968"/>
              <a:gd name="connsiteX1" fmla="*/ 355600 w 563880"/>
              <a:gd name="connsiteY1" fmla="*/ 128 h 243968"/>
              <a:gd name="connsiteX2" fmla="*/ 121920 w 563880"/>
              <a:gd name="connsiteY2" fmla="*/ 101728 h 243968"/>
              <a:gd name="connsiteX3" fmla="*/ 0 w 563880"/>
              <a:gd name="connsiteY3" fmla="*/ 243968 h 243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880" h="243968">
                <a:moveTo>
                  <a:pt x="563880" y="122048"/>
                </a:moveTo>
                <a:cubicBezTo>
                  <a:pt x="496570" y="62781"/>
                  <a:pt x="429260" y="3515"/>
                  <a:pt x="355600" y="128"/>
                </a:cubicBezTo>
                <a:cubicBezTo>
                  <a:pt x="281940" y="-3259"/>
                  <a:pt x="181187" y="61088"/>
                  <a:pt x="121920" y="101728"/>
                </a:cubicBezTo>
                <a:cubicBezTo>
                  <a:pt x="62653" y="142368"/>
                  <a:pt x="0" y="243968"/>
                  <a:pt x="0" y="243968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628650" y="365126"/>
            <a:ext cx="7886700" cy="8263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4400" dirty="0">
                <a:solidFill>
                  <a:schemeClr val="bg2">
                    <a:lumMod val="25000"/>
                  </a:schemeClr>
                </a:solidFill>
              </a:rPr>
              <a:t>Our Results</a:t>
            </a:r>
            <a:endParaRPr lang="en-GB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569222" y="474819"/>
            <a:ext cx="3982250" cy="9983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901768" y="109048"/>
            <a:ext cx="2750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Expressivity</a:t>
            </a:r>
            <a:endParaRPr lang="en-GB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871961" y="1908657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61" name="Straight Arrow Connector 60"/>
          <p:cNvCxnSpPr>
            <a:stCxn id="100" idx="0"/>
          </p:cNvCxnSpPr>
          <p:nvPr/>
        </p:nvCxnSpPr>
        <p:spPr>
          <a:xfrm flipV="1">
            <a:off x="1385980" y="2532534"/>
            <a:ext cx="785592" cy="87834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6" name="Straight Arrow Connector 65"/>
          <p:cNvCxnSpPr/>
          <p:nvPr/>
        </p:nvCxnSpPr>
        <p:spPr>
          <a:xfrm flipH="1" flipV="1">
            <a:off x="1527020" y="3047566"/>
            <a:ext cx="243292" cy="14594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1" name="Straight Arrow Connector 70"/>
          <p:cNvCxnSpPr/>
          <p:nvPr/>
        </p:nvCxnSpPr>
        <p:spPr>
          <a:xfrm flipH="1" flipV="1">
            <a:off x="1725560" y="3257600"/>
            <a:ext cx="145707" cy="5352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2" name="Straight Arrow Connector 71"/>
          <p:cNvCxnSpPr/>
          <p:nvPr/>
        </p:nvCxnSpPr>
        <p:spPr>
          <a:xfrm flipH="1" flipV="1">
            <a:off x="1941071" y="3111790"/>
            <a:ext cx="176031" cy="8171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7" name="TextBox 76"/>
          <p:cNvSpPr txBox="1"/>
          <p:nvPr/>
        </p:nvSpPr>
        <p:spPr>
          <a:xfrm>
            <a:off x="5476240" y="1449002"/>
            <a:ext cx="326136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Even the strongest algebraic proof system (IPS) </a:t>
            </a:r>
            <a:r>
              <a:rPr lang="en-GB" sz="2400" b="1" dirty="0"/>
              <a:t>cannot</a:t>
            </a:r>
            <a:r>
              <a:rPr lang="en-GB" sz="2400" dirty="0"/>
              <a:t> simulate the “weakest” semi-algebraic proof system (under complexity assumptions)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62" name="Straight Arrow Connector 61"/>
          <p:cNvCxnSpPr>
            <a:stCxn id="92" idx="2"/>
          </p:cNvCxnSpPr>
          <p:nvPr/>
        </p:nvCxnSpPr>
        <p:spPr>
          <a:xfrm flipH="1" flipV="1">
            <a:off x="2096890" y="1513252"/>
            <a:ext cx="47009" cy="335766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63" name="Straight Arrow Connector 62"/>
          <p:cNvCxnSpPr>
            <a:stCxn id="92" idx="5"/>
            <a:endCxn id="127" idx="3"/>
          </p:cNvCxnSpPr>
          <p:nvPr/>
        </p:nvCxnSpPr>
        <p:spPr>
          <a:xfrm flipV="1">
            <a:off x="1931101" y="4812578"/>
            <a:ext cx="265754" cy="35891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67" name="Straight Arrow Connector 66"/>
          <p:cNvCxnSpPr>
            <a:endCxn id="92" idx="5"/>
          </p:cNvCxnSpPr>
          <p:nvPr/>
        </p:nvCxnSpPr>
        <p:spPr>
          <a:xfrm flipV="1">
            <a:off x="1740220" y="5171490"/>
            <a:ext cx="190881" cy="995561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361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yes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03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Our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3200" b="1" dirty="0" smtClean="0"/>
                  <a:t>2. Conditional lower bounds against strong proof systems</a:t>
                </a:r>
              </a:p>
              <a:p>
                <a:r>
                  <a:rPr lang="en-US" sz="3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Recall: BVP</a:t>
                </a:r>
                <a:r>
                  <a:rPr lang="en-US" sz="3000" i="1" baseline="-25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</a:t>
                </a:r>
                <a:r>
                  <a:rPr lang="en-US" sz="3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30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30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+…+</m:t>
                    </m:r>
                    <m:sSup>
                      <m:sSupPr>
                        <m:ctrlP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30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30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endParaRPr lang="en-GB" sz="3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r>
                  <a:rPr lang="en-GB" dirty="0" smtClean="0">
                    <a:solidFill>
                      <a:srgbClr val="FF0000"/>
                    </a:solidFill>
                  </a:rPr>
                  <a:t>BVP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hard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for IPS</a:t>
                </a:r>
              </a:p>
              <a:p>
                <a:r>
                  <a:rPr lang="en-GB" dirty="0" smtClean="0">
                    <a:solidFill>
                      <a:srgbClr val="FF0000"/>
                    </a:solidFill>
                  </a:rPr>
                  <a:t>BVP is very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easy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for CPS </a:t>
                </a:r>
                <a:r>
                  <a:rPr lang="en-GB" sz="2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</a:t>
                </a:r>
                <a:r>
                  <a:rPr lang="en-GB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or any semi-algebraic proof system from SoS and </a:t>
                </a:r>
                <a:r>
                  <a:rPr lang="en-GB" sz="2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beyond</a:t>
                </a:r>
                <a:r>
                  <a:rPr lang="en-GB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</a:t>
                </a:r>
                <a:endParaRPr lang="en-GB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lvl="1"/>
                <a:r>
                  <a:rPr lang="en-GB" dirty="0" smtClean="0"/>
                  <a:t>Hardness under complexity assumption:</a:t>
                </a:r>
              </a:p>
              <a:p>
                <a:r>
                  <a:rPr lang="en-GB" b="1" dirty="0" smtClean="0"/>
                  <a:t>Hardness assumptions</a:t>
                </a:r>
                <a:r>
                  <a:rPr lang="en-GB" dirty="0" smtClean="0"/>
                  <a:t>: computing factorials with constant-free algebraic circuits is hard:</a:t>
                </a:r>
              </a:p>
              <a:p>
                <a:pPr lvl="1"/>
                <a:r>
                  <a:rPr lang="en-GB" dirty="0" smtClean="0"/>
                  <a:t>cannot compute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GB" i="1" baseline="-25000" dirty="0" err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i="1" dirty="0" err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!</m:t>
                            </m:r>
                          </m:e>
                        </m:d>
                      </m:e>
                      <m:sub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en-GB" dirty="0" smtClean="0"/>
                  <a:t> for any nonzero integers </a:t>
                </a:r>
                <a:r>
                  <a:rPr lang="en-GB" i="1" dirty="0" smtClean="0"/>
                  <a:t>k</a:t>
                </a:r>
                <a:r>
                  <a:rPr lang="en-GB" i="1" baseline="-25000" dirty="0" smtClean="0"/>
                  <a:t>m</a:t>
                </a:r>
                <a:r>
                  <a:rPr lang="en-GB" dirty="0" smtClean="0"/>
                  <a:t> in at most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func>
                        <m:r>
                          <a:rPr lang="en-GB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operations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932" t="-24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17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Our Results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 smtClean="0"/>
              <a:t>2. Conditional lower bounds against strong proof systems (cnt.)</a:t>
            </a:r>
          </a:p>
          <a:p>
            <a:r>
              <a:rPr lang="en-GB" dirty="0" smtClean="0"/>
              <a:t>Recall IPS refutation is “a single circuit that computes the algebraic refutation”.</a:t>
            </a:r>
          </a:p>
          <a:p>
            <a:r>
              <a:rPr lang="en-GB" dirty="0" smtClean="0"/>
              <a:t>Our lower bound extends (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Forbes, Shpilka, T., Wigderson 2016</a:t>
            </a:r>
            <a:r>
              <a:rPr lang="en-GB" dirty="0" smtClean="0"/>
              <a:t>) functional lower bounds approach to IPS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Can’t get better without actually showing VP≠VNP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47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83840" y="4561840"/>
            <a:ext cx="3342640" cy="640080"/>
          </a:xfrm>
          <a:prstGeom prst="rect">
            <a:avLst/>
          </a:prstGeom>
          <a:noFill/>
          <a:ln>
            <a:solidFill>
              <a:srgbClr val="FFFFC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Our Results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 smtClean="0"/>
              <a:t>3. Characterising the advantage of semi-algebraic proofs over algebraic ones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BVP characterises semi-algebraic proofs:</a:t>
            </a:r>
            <a:endParaRPr lang="en-GB" sz="3200" dirty="0" smtClean="0"/>
          </a:p>
          <a:p>
            <a:pPr marL="457200" lvl="1" indent="0"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		 </a:t>
            </a:r>
            <a:r>
              <a:rPr lang="en-GB" sz="3200" b="1" dirty="0">
                <a:solidFill>
                  <a:srgbClr val="FF0000"/>
                </a:solidFill>
              </a:rPr>
              <a:t>IPS + BVP = </a:t>
            </a:r>
            <a:r>
              <a:rPr lang="en-GB" sz="3200" b="1" dirty="0" smtClean="0">
                <a:solidFill>
                  <a:srgbClr val="FF0000"/>
                </a:solidFill>
              </a:rPr>
              <a:t>CPS</a:t>
            </a:r>
            <a:endParaRPr lang="en-GB" dirty="0"/>
          </a:p>
          <a:p>
            <a:r>
              <a:rPr lang="en-GB" dirty="0" smtClean="0"/>
              <a:t>Assume an algebraic proof system P is strong enough to do efficient bit-arithmetic. Then, P simulates semi-algebraic proofs (of the “corresponding complexity”) </a:t>
            </a:r>
            <a:r>
              <a:rPr lang="en-GB" dirty="0" err="1" smtClean="0"/>
              <a:t>iff</a:t>
            </a:r>
            <a:r>
              <a:rPr lang="en-GB" dirty="0" smtClean="0"/>
              <a:t> it refutes BVP efficiently.</a:t>
            </a:r>
          </a:p>
          <a:p>
            <a:pPr marL="457200" lvl="1" indent="0"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		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99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Moral</a:t>
            </a:r>
            <a:endParaRPr lang="en-GB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One can do interesting things with coefficients of relatively large magnitudes (though their size is still polynomial!)</a:t>
            </a:r>
            <a:endParaRPr lang="en-US" sz="4000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74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Moral</a:t>
            </a:r>
            <a:endParaRPr lang="en-GB" sz="4800" dirty="0">
              <a:solidFill>
                <a:schemeClr val="bg2">
                  <a:lumMod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/>
                  <a:t>Algebraic proofs </a:t>
                </a:r>
                <a:r>
                  <a:rPr lang="en-US" sz="3600" b="1" dirty="0"/>
                  <a:t>can </a:t>
                </a:r>
                <a:r>
                  <a:rPr lang="en-US" sz="3600" b="1" dirty="0" smtClean="0"/>
                  <a:t>do </a:t>
                </a:r>
                <a:r>
                  <a:rPr lang="en-US" sz="3600" dirty="0" smtClean="0"/>
                  <a:t>efficiently basic </a:t>
                </a:r>
                <a:r>
                  <a:rPr lang="en-US" sz="3600" dirty="0"/>
                  <a:t>bit-arithmetic (we show this</a:t>
                </a:r>
                <a:r>
                  <a:rPr lang="en-US" sz="3600" dirty="0" smtClean="0"/>
                  <a:t>).</a:t>
                </a:r>
                <a:endParaRPr lang="en-US" sz="3600" dirty="0"/>
              </a:p>
              <a:p>
                <a:r>
                  <a:rPr lang="en-US" sz="3600" dirty="0" smtClean="0"/>
                  <a:t>But assuming Shub-Smale Hypothesis, algebraic </a:t>
                </a:r>
                <a:r>
                  <a:rPr lang="en-US" sz="3600" dirty="0"/>
                  <a:t>proofs </a:t>
                </a:r>
                <a:r>
                  <a:rPr lang="en-US" sz="3600" b="1" dirty="0"/>
                  <a:t>cannot</a:t>
                </a:r>
                <a:r>
                  <a:rPr lang="en-US" sz="3600" dirty="0"/>
                  <a:t> </a:t>
                </a:r>
                <a:r>
                  <a:rPr lang="en-US" sz="3600" dirty="0" smtClean="0"/>
                  <a:t>prove basic properties about the bits of polynomials, given a polynomial equation; e.g., that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i="1">
                          <a:solidFill>
                            <a:srgbClr val="3333CC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GB" sz="32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3200" i="1">
                          <a:solidFill>
                            <a:srgbClr val="3333CC"/>
                          </a:solidFill>
                          <a:latin typeface="Cambria Math" panose="02040503050406030204" pitchFamily="18" charset="0"/>
                        </a:rPr>
                        <m:t>=0 </m:t>
                      </m:r>
                      <m:r>
                        <a:rPr lang="en-GB" sz="3200" i="1">
                          <a:solidFill>
                            <a:srgbClr val="3333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⊢</m:t>
                      </m:r>
                      <m:sSub>
                        <m:sSubPr>
                          <m:ctrlPr>
                            <a:rPr lang="en-GB" sz="32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Bit</m:t>
                          </m:r>
                        </m:e>
                        <m:sub>
                          <m:r>
                            <a:rPr lang="en-GB" sz="32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GB" sz="32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i="1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3200" i="1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32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GB" sz="3200" i="1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3200" i="1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GB" sz="3200" i="1">
                          <a:solidFill>
                            <a:srgbClr val="3333CC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3600" dirty="0" smtClean="0">
                  <a:solidFill>
                    <a:srgbClr val="3333CC"/>
                  </a:solidFill>
                </a:endParaRPr>
              </a:p>
              <a:p>
                <a:pPr marL="0" indent="0">
                  <a:buNone/>
                </a:pPr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087" t="-2973" r="-19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45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The Technical Part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71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9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1849" y="241300"/>
            <a:ext cx="8670539" cy="609600"/>
          </a:xfrm>
        </p:spPr>
        <p:txBody>
          <a:bodyPr>
            <a:noAutofit/>
          </a:bodyPr>
          <a:lstStyle/>
          <a:p>
            <a:r>
              <a:rPr lang="en-US" altLang="zh-CN" sz="4800" dirty="0">
                <a:solidFill>
                  <a:schemeClr val="bg2">
                    <a:lumMod val="25000"/>
                  </a:schemeClr>
                </a:solidFill>
              </a:rPr>
              <a:t>Algebraic circuits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12124" y="1109272"/>
            <a:ext cx="8079056" cy="46991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altLang="zh-CN" sz="3500" dirty="0" smtClean="0">
                <a:ea typeface="宋体" pitchFamily="2" charset="-122"/>
                <a:cs typeface="Calibri" pitchFamily="34" charset="0"/>
              </a:rPr>
              <a:t>Fix a field </a:t>
            </a:r>
            <a:r>
              <a:rPr lang="zh-CN" altLang="en-US" sz="35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𝔽</a:t>
            </a:r>
            <a:endParaRPr lang="en-GB" altLang="zh-CN" sz="350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en-US" altLang="zh-CN" sz="3500" dirty="0" smtClean="0">
                <a:ea typeface="宋体" pitchFamily="2" charset="-122"/>
                <a:cs typeface="Calibri" pitchFamily="34" charset="0"/>
              </a:rPr>
              <a:t>An </a:t>
            </a:r>
            <a:r>
              <a:rPr lang="en-US" altLang="zh-CN" sz="3500" b="1" dirty="0" smtClean="0">
                <a:ea typeface="宋体" pitchFamily="2" charset="-122"/>
                <a:cs typeface="Calibri" pitchFamily="34" charset="0"/>
              </a:rPr>
              <a:t>algebraic circuit </a:t>
            </a:r>
            <a:r>
              <a:rPr lang="en-US" altLang="zh-CN" sz="3500" dirty="0" smtClean="0">
                <a:ea typeface="宋体" pitchFamily="2" charset="-122"/>
                <a:cs typeface="Calibri" pitchFamily="34" charset="0"/>
              </a:rPr>
              <a:t>over </a:t>
            </a:r>
            <a:r>
              <a:rPr lang="zh-CN" altLang="en-US" sz="35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𝔽 </a:t>
            </a:r>
            <a:endParaRPr lang="en-US" altLang="zh-CN" sz="350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en-US" altLang="zh-CN" sz="3500" dirty="0" smtClean="0">
                <a:cs typeface="Calibri" pitchFamily="34" charset="0"/>
              </a:rPr>
              <a:t>computes a formal polynomial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altLang="zh-CN" sz="3500" dirty="0" smtClean="0">
                <a:cs typeface="Calibri" pitchFamily="34" charset="0"/>
              </a:rPr>
              <a:t>over </a:t>
            </a:r>
            <a:r>
              <a:rPr lang="zh-CN" altLang="en-US" sz="3500" dirty="0" smtClean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𝔽</a:t>
            </a:r>
            <a:endParaRPr lang="en-GB" altLang="zh-CN" sz="3500" dirty="0" smtClean="0">
              <a:solidFill>
                <a:schemeClr val="accent1">
                  <a:lumMod val="75000"/>
                </a:schemeClr>
              </a:solidFill>
              <a:cs typeface="Calibri" pitchFamily="34" charset="0"/>
            </a:endParaRPr>
          </a:p>
          <a:p>
            <a:pPr marL="400050" lvl="1" indent="-400050">
              <a:spcBef>
                <a:spcPts val="0"/>
              </a:spcBef>
              <a:buNone/>
            </a:pPr>
            <a:endParaRPr lang="en-US" altLang="zh-CN" dirty="0" smtClean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  <a:p>
            <a:pPr marL="400050" lvl="1" indent="-400050">
              <a:buNone/>
            </a:pPr>
            <a:r>
              <a:rPr lang="en-US" altLang="zh-CN" sz="4000" b="1" dirty="0" smtClean="0">
                <a:cs typeface="Times New Roman" pitchFamily="18" charset="0"/>
              </a:rPr>
              <a:t>Size</a:t>
            </a:r>
            <a:r>
              <a:rPr lang="en-US" altLang="zh-CN" sz="4000" dirty="0" smtClean="0">
                <a:cs typeface="Times New Roman" pitchFamily="18" charset="0"/>
              </a:rPr>
              <a:t> = # of nodes     </a:t>
            </a:r>
          </a:p>
          <a:p>
            <a:pPr marL="400050" lvl="1" indent="-400050">
              <a:buNone/>
            </a:pPr>
            <a:r>
              <a:rPr lang="en-US" altLang="zh-CN" sz="4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(</a:t>
            </a:r>
            <a:r>
              <a:rPr lang="en-US" altLang="zh-CN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x</a:t>
            </a:r>
            <a:r>
              <a:rPr lang="en-US" altLang="zh-CN" sz="4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1</a:t>
            </a:r>
            <a:r>
              <a:rPr lang="en-US" altLang="zh-CN" sz="4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+</a:t>
            </a:r>
            <a:r>
              <a:rPr lang="en-US" altLang="zh-CN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x</a:t>
            </a:r>
            <a:r>
              <a:rPr lang="en-US" altLang="zh-CN" sz="4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2</a:t>
            </a:r>
            <a:r>
              <a:rPr lang="en-US" altLang="zh-CN" sz="4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)∙(</a:t>
            </a:r>
            <a:r>
              <a:rPr lang="en-US" altLang="zh-CN" sz="4000" i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x</a:t>
            </a:r>
            <a:r>
              <a:rPr lang="en-US" altLang="zh-CN" sz="4000" baseline="-25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2</a:t>
            </a: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+3</a:t>
            </a:r>
            <a:r>
              <a:rPr lang="en-US" altLang="zh-CN" sz="4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)= </a:t>
            </a:r>
            <a:r>
              <a:rPr lang="en-US" altLang="zh-CN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x</a:t>
            </a:r>
            <a:r>
              <a:rPr lang="en-US" altLang="zh-CN" sz="4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1</a:t>
            </a:r>
            <a:r>
              <a:rPr lang="en-US" altLang="zh-CN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x</a:t>
            </a:r>
            <a:r>
              <a:rPr lang="en-US" altLang="zh-CN" sz="4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2</a:t>
            </a:r>
            <a:r>
              <a:rPr lang="en-US" altLang="zh-CN" sz="4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+</a:t>
            </a:r>
            <a:r>
              <a:rPr lang="en-US" altLang="zh-CN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x</a:t>
            </a:r>
            <a:r>
              <a:rPr lang="en-US" altLang="zh-CN" sz="4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2</a:t>
            </a:r>
            <a:r>
              <a:rPr lang="en-US" altLang="zh-CN" sz="4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2</a:t>
            </a:r>
            <a:r>
              <a:rPr lang="en-US" altLang="zh-CN" sz="4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+3</a:t>
            </a:r>
            <a:r>
              <a:rPr lang="en-US" altLang="zh-CN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x</a:t>
            </a:r>
            <a:r>
              <a:rPr lang="en-US" altLang="zh-CN" sz="4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1</a:t>
            </a:r>
            <a:r>
              <a:rPr lang="en-US" altLang="zh-CN" sz="4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+3</a:t>
            </a:r>
            <a:r>
              <a:rPr lang="en-US" altLang="zh-CN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x</a:t>
            </a:r>
            <a:r>
              <a:rPr lang="en-US" altLang="zh-CN" sz="4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2</a:t>
            </a:r>
            <a:endParaRPr lang="en-US" altLang="zh-CN" sz="4000" baseline="-25000" dirty="0">
              <a:solidFill>
                <a:schemeClr val="tx1">
                  <a:lumMod val="75000"/>
                  <a:lumOff val="25000"/>
                </a:schemeClr>
              </a:solidFill>
              <a:cs typeface="Times New Roman" pitchFamily="18" charset="0"/>
            </a:endParaRPr>
          </a:p>
          <a:p>
            <a:pPr marL="0" indent="0" eaLnBrk="1" hangingPunct="1">
              <a:buNone/>
            </a:pPr>
            <a:endParaRPr lang="en-US" altLang="zh-CN" sz="2400" dirty="0" smtClean="0">
              <a:solidFill>
                <a:srgbClr val="A45A10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eaLnBrk="1" hangingPunct="1">
              <a:buNone/>
            </a:pPr>
            <a:r>
              <a:rPr lang="en-US" altLang="zh-CN" sz="2400" dirty="0" smtClean="0">
                <a:solidFill>
                  <a:srgbClr val="0606C8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         </a:t>
            </a:r>
            <a:endParaRPr lang="en-US" altLang="zh-CN" sz="2400" dirty="0" smtClean="0">
              <a:solidFill>
                <a:srgbClr val="A45A10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Calibri" pitchFamily="34" charset="0"/>
              <a:ea typeface="Gulim" pitchFamily="34" charset="-127"/>
              <a:cs typeface="Calibri" pitchFamily="34" charset="0"/>
            </a:endParaRPr>
          </a:p>
        </p:txBody>
      </p:sp>
      <p:sp>
        <p:nvSpPr>
          <p:cNvPr id="58" name="אליפסה 8"/>
          <p:cNvSpPr/>
          <p:nvPr/>
        </p:nvSpPr>
        <p:spPr bwMode="auto">
          <a:xfrm>
            <a:off x="7004347" y="1838975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cxnSp>
        <p:nvCxnSpPr>
          <p:cNvPr id="59" name="מחבר חץ ישר 13"/>
          <p:cNvCxnSpPr/>
          <p:nvPr/>
        </p:nvCxnSpPr>
        <p:spPr bwMode="auto">
          <a:xfrm flipV="1">
            <a:off x="6423322" y="2088213"/>
            <a:ext cx="581025" cy="465137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sp>
        <p:nvSpPr>
          <p:cNvPr id="60" name="TextBox 18"/>
          <p:cNvSpPr txBox="1">
            <a:spLocks noChangeArrowheads="1"/>
          </p:cNvSpPr>
          <p:nvPr/>
        </p:nvSpPr>
        <p:spPr bwMode="auto">
          <a:xfrm>
            <a:off x="6969217" y="1751726"/>
            <a:ext cx="305500" cy="10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66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sym typeface="Mathematica1" pitchFamily="2" charset="2"/>
              </a:rPr>
              <a:t>˟</a:t>
            </a:r>
            <a:endParaRPr kumimoji="0" lang="en-US" sz="138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61" name="אליפסה 19"/>
          <p:cNvSpPr/>
          <p:nvPr/>
        </p:nvSpPr>
        <p:spPr bwMode="auto">
          <a:xfrm>
            <a:off x="7918747" y="2497788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cxnSp>
        <p:nvCxnSpPr>
          <p:cNvPr id="62" name="מחבר חץ ישר 20"/>
          <p:cNvCxnSpPr>
            <a:stCxn id="61" idx="1"/>
          </p:cNvCxnSpPr>
          <p:nvPr/>
        </p:nvCxnSpPr>
        <p:spPr bwMode="auto">
          <a:xfrm rot="16200000" flipV="1">
            <a:off x="7436941" y="2015981"/>
            <a:ext cx="485775" cy="588963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cxnSp>
        <p:nvCxnSpPr>
          <p:cNvPr id="63" name="מחבר חץ ישר 12"/>
          <p:cNvCxnSpPr/>
          <p:nvPr/>
        </p:nvCxnSpPr>
        <p:spPr bwMode="auto">
          <a:xfrm rot="16200000" flipV="1">
            <a:off x="8151316" y="2833544"/>
            <a:ext cx="436562" cy="387350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cxnSp>
        <p:nvCxnSpPr>
          <p:cNvPr id="64" name="מחבר חץ ישר 21"/>
          <p:cNvCxnSpPr/>
          <p:nvPr/>
        </p:nvCxnSpPr>
        <p:spPr bwMode="auto">
          <a:xfrm flipV="1">
            <a:off x="7004349" y="2808938"/>
            <a:ext cx="981073" cy="546964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sp>
        <p:nvSpPr>
          <p:cNvPr id="65" name="TextBox 22"/>
          <p:cNvSpPr txBox="1">
            <a:spLocks noChangeArrowheads="1"/>
          </p:cNvSpPr>
          <p:nvPr/>
        </p:nvSpPr>
        <p:spPr bwMode="auto">
          <a:xfrm>
            <a:off x="7952084" y="2378972"/>
            <a:ext cx="314325" cy="61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36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+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66" name="אליפסה 28"/>
          <p:cNvSpPr/>
          <p:nvPr/>
        </p:nvSpPr>
        <p:spPr bwMode="auto">
          <a:xfrm>
            <a:off x="8452147" y="3220100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67" name="TextBox 29"/>
          <p:cNvSpPr txBox="1">
            <a:spLocks noChangeArrowheads="1"/>
          </p:cNvSpPr>
          <p:nvPr/>
        </p:nvSpPr>
        <p:spPr bwMode="auto">
          <a:xfrm>
            <a:off x="8518822" y="3207400"/>
            <a:ext cx="269875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3</a:t>
            </a:r>
            <a:endParaRPr kumimoji="0" lang="en-US" sz="18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cxnSp>
        <p:nvCxnSpPr>
          <p:cNvPr id="68" name="מחבר חץ ישר 36"/>
          <p:cNvCxnSpPr/>
          <p:nvPr/>
        </p:nvCxnSpPr>
        <p:spPr bwMode="auto">
          <a:xfrm rot="16200000" flipV="1">
            <a:off x="6417766" y="2884344"/>
            <a:ext cx="398462" cy="387350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sp>
        <p:nvSpPr>
          <p:cNvPr id="69" name="אליפסה 37"/>
          <p:cNvSpPr/>
          <p:nvPr/>
        </p:nvSpPr>
        <p:spPr bwMode="auto">
          <a:xfrm>
            <a:off x="6166147" y="2529538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cxnSp>
        <p:nvCxnSpPr>
          <p:cNvPr id="70" name="מחבר חץ ישר 38"/>
          <p:cNvCxnSpPr/>
          <p:nvPr/>
        </p:nvCxnSpPr>
        <p:spPr bwMode="auto">
          <a:xfrm rot="5400000" flipH="1" flipV="1">
            <a:off x="5885954" y="2930381"/>
            <a:ext cx="398462" cy="295275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sp>
        <p:nvSpPr>
          <p:cNvPr id="71" name="אליפסה 40"/>
          <p:cNvSpPr/>
          <p:nvPr/>
        </p:nvSpPr>
        <p:spPr bwMode="auto">
          <a:xfrm>
            <a:off x="6699547" y="3251850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72" name="אליפסה 42"/>
          <p:cNvSpPr/>
          <p:nvPr/>
        </p:nvSpPr>
        <p:spPr bwMode="auto">
          <a:xfrm>
            <a:off x="5650210" y="3242325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73" name="TextBox 44"/>
          <p:cNvSpPr txBox="1">
            <a:spLocks noChangeArrowheads="1"/>
          </p:cNvSpPr>
          <p:nvPr/>
        </p:nvSpPr>
        <p:spPr bwMode="auto">
          <a:xfrm>
            <a:off x="5607347" y="3242325"/>
            <a:ext cx="466725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x</a:t>
            </a:r>
            <a:r>
              <a:rPr kumimoji="0" lang="en-US" sz="2400" i="0" u="none" strike="noStrike" kern="0" cap="none" spc="0" normalizeH="0" baseline="-2500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1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74" name="TextBox 45"/>
          <p:cNvSpPr txBox="1">
            <a:spLocks noChangeArrowheads="1"/>
          </p:cNvSpPr>
          <p:nvPr/>
        </p:nvSpPr>
        <p:spPr bwMode="auto">
          <a:xfrm>
            <a:off x="6656684" y="3242325"/>
            <a:ext cx="466725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x</a:t>
            </a:r>
            <a:r>
              <a:rPr kumimoji="0" lang="en-US" sz="2400" i="0" u="none" strike="noStrike" kern="0" cap="none" spc="0" normalizeH="0" baseline="-2500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2</a:t>
            </a:r>
            <a:endParaRPr kumimoji="0" lang="en-US" sz="18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75" name="TextBox 39"/>
          <p:cNvSpPr txBox="1">
            <a:spLocks noChangeArrowheads="1"/>
          </p:cNvSpPr>
          <p:nvPr/>
        </p:nvSpPr>
        <p:spPr bwMode="auto">
          <a:xfrm>
            <a:off x="6166147" y="2429856"/>
            <a:ext cx="269875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+</a:t>
            </a:r>
            <a:endParaRPr kumimoji="0" lang="en-US" sz="18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cxnSp>
        <p:nvCxnSpPr>
          <p:cNvPr id="76" name="Straight Arrow Connector 75"/>
          <p:cNvCxnSpPr/>
          <p:nvPr/>
        </p:nvCxnSpPr>
        <p:spPr bwMode="auto">
          <a:xfrm flipV="1">
            <a:off x="7199025" y="1566425"/>
            <a:ext cx="0" cy="27255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7" name="TextBox 76"/>
          <p:cNvSpPr txBox="1"/>
          <p:nvPr/>
        </p:nvSpPr>
        <p:spPr>
          <a:xfrm>
            <a:off x="6763700" y="1298740"/>
            <a:ext cx="855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output</a:t>
            </a:r>
            <a:endParaRPr kumimoji="0" lang="zh-CN" altLang="en-US" sz="120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3DC56-F8C5-4498-92CB-1A60EF30B90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4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Shub-Smale Hypothesis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>
                    <a:ea typeface="Cambria Math" panose="02040503050406030204" pitchFamily="18" charset="0"/>
                  </a:rPr>
                  <a:t>A </a:t>
                </a:r>
                <a:r>
                  <a:rPr lang="en-GB" b="1" dirty="0" smtClean="0">
                    <a:ea typeface="Cambria Math" panose="02040503050406030204" pitchFamily="18" charset="0"/>
                  </a:rPr>
                  <a:t>constant-free</a:t>
                </a:r>
                <a:r>
                  <a:rPr lang="en-GB" dirty="0" smtClean="0">
                    <a:ea typeface="Cambria Math" panose="02040503050406030204" pitchFamily="18" charset="0"/>
                  </a:rPr>
                  <a:t> circuit is an algebraic circuit that uses</a:t>
                </a:r>
                <a:r>
                  <a:rPr lang="en-GB" dirty="0" smtClean="0"/>
                  <a:t> </a:t>
                </a:r>
                <a:r>
                  <a:rPr lang="en-GB" dirty="0">
                    <a:solidFill>
                      <a:srgbClr val="3333CC"/>
                    </a:solidFill>
                  </a:rPr>
                  <a:t>1,0,-1 </a:t>
                </a:r>
                <a:r>
                  <a:rPr lang="en-GB" dirty="0"/>
                  <a:t>as the only constants available </a:t>
                </a:r>
                <a:r>
                  <a:rPr lang="en-GB" dirty="0" smtClean="0"/>
                  <a:t>on leaves</a:t>
                </a:r>
                <a:r>
                  <a:rPr lang="en-GB" dirty="0"/>
                  <a:t>. </a:t>
                </a:r>
              </a:p>
              <a:p>
                <a:r>
                  <a:rPr lang="en-GB" dirty="0" smtClean="0">
                    <a:ea typeface="Cambria Math" panose="02040503050406030204" pitchFamily="18" charset="0"/>
                  </a:rPr>
                  <a:t>For integer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 smtClean="0"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d>
                      <m:dPr>
                        <m:ctrlPr>
                          <a:rPr lang="en-GB" b="0" i="1" smtClean="0">
                            <a:solidFill>
                              <a:srgbClr val="33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rgbClr val="33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r>
                  <a:rPr lang="en-GB" dirty="0" smtClean="0"/>
                  <a:t> is the smallest constant-free circuit that computes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33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 smtClean="0"/>
                  <a:t>. </a:t>
                </a:r>
              </a:p>
              <a:p>
                <a:r>
                  <a:rPr lang="en-GB" b="1" dirty="0" smtClean="0"/>
                  <a:t>Shub-Smale Hypothesis</a:t>
                </a:r>
                <a:r>
                  <a:rPr lang="en-GB" dirty="0" smtClean="0"/>
                  <a:t>: no constant-free circuit of size at most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func>
                        <m:r>
                          <a:rPr lang="en-GB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r>
                  <a:rPr lang="en-GB" dirty="0" smtClean="0"/>
                  <a:t>, for a constant c, computes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GB" i="1" baseline="-25000" dirty="0" err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i="1" dirty="0" err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!</m:t>
                            </m:r>
                          </m:e>
                        </m:d>
                      </m:e>
                      <m:sub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en-GB" dirty="0" smtClean="0"/>
                  <a:t>, </a:t>
                </a:r>
                <a:r>
                  <a:rPr lang="en-GB" dirty="0"/>
                  <a:t>for any </a:t>
                </a:r>
                <a:r>
                  <a:rPr lang="en-GB" dirty="0" smtClean="0"/>
                  <a:t>nonzero integers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i="1" baseline="-25000" dirty="0" err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91" t="-2021" r="-14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46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Ideal Proof System (IPS)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5280" y="1376218"/>
                <a:ext cx="8180070" cy="5126182"/>
              </a:xfrm>
            </p:spPr>
            <p:txBody>
              <a:bodyPr/>
              <a:lstStyle/>
              <a:p>
                <a:r>
                  <a:rPr lang="en-GB" dirty="0" smtClean="0"/>
                  <a:t>A refutation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 for polynomials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in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𝔽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</m:oMath>
                </a14:m>
                <a:r>
                  <a:rPr lang="en-GB" dirty="0" smtClean="0"/>
                  <a:t> is a constant-free algebraic circuit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d>
                  </m:oMath>
                </a14:m>
                <a:r>
                  <a:rPr lang="en-GB" dirty="0" smtClean="0"/>
                  <a:t> such that: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acc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</m:acc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; 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,…,</m:t>
                        </m:r>
                        <m:sSubSup>
                          <m:sSubSup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dirty="0"/>
                  <a:t>(equality </a:t>
                </a:r>
                <a:r>
                  <a:rPr lang="en-GB" i="1" dirty="0"/>
                  <a:t>as formal polynomials</a:t>
                </a:r>
                <a:r>
                  <a:rPr lang="en-GB" dirty="0" smtClean="0"/>
                  <a:t>).</a:t>
                </a:r>
              </a:p>
              <a:p>
                <a:r>
                  <a:rPr lang="en-US" dirty="0"/>
                  <a:t>The </a:t>
                </a:r>
                <a:r>
                  <a:rPr lang="en-US" b="1" dirty="0"/>
                  <a:t>size</a:t>
                </a:r>
                <a:r>
                  <a:rPr lang="en-US" dirty="0"/>
                  <a:t> of the IPS proof is the size of the circuit </a:t>
                </a:r>
                <a:r>
                  <a:rPr lang="en-US" i="1" dirty="0"/>
                  <a:t>C</a:t>
                </a:r>
                <a:r>
                  <a:rPr lang="en-US" dirty="0"/>
                  <a:t>.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80" y="1376218"/>
                <a:ext cx="8180070" cy="5126182"/>
              </a:xfrm>
              <a:blipFill rotWithShape="0">
                <a:blip r:embed="rId2"/>
                <a:stretch>
                  <a:fillRect l="-1490" t="-2021" r="-6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74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IPS Conditional Lower Bounds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5280" y="1376218"/>
                <a:ext cx="8180070" cy="512618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b="1" dirty="0" smtClean="0"/>
                  <a:t>Thm</a:t>
                </a:r>
                <a:r>
                  <a:rPr lang="en-GB" dirty="0" smtClean="0"/>
                  <a:t>: Assuming Shub-Smale Hypothesis there are no poly(</a:t>
                </a:r>
                <a:r>
                  <a:rPr lang="en-GB" i="1" dirty="0" smtClean="0"/>
                  <a:t>n</a:t>
                </a:r>
                <a:r>
                  <a:rPr lang="en-GB" dirty="0" smtClean="0"/>
                  <a:t>)-size (constant-free) IPS refutations over </a:t>
                </a:r>
                <a:r>
                  <a:rPr lang="en-US" dirty="0" smtClean="0">
                    <a:latin typeface="Cambria Math"/>
                    <a:ea typeface="Cambria Math"/>
                  </a:rPr>
                  <a:t>ℚ</a:t>
                </a:r>
                <a:r>
                  <a:rPr lang="en-US" dirty="0" smtClean="0">
                    <a:solidFill>
                      <a:srgbClr val="0000CC"/>
                    </a:solidFill>
                    <a:latin typeface="Cambria Math"/>
                    <a:ea typeface="Cambria Math"/>
                  </a:rPr>
                  <a:t> </a:t>
                </a:r>
                <a:r>
                  <a:rPr lang="en-GB" dirty="0" smtClean="0"/>
                  <a:t>of the BVP</a:t>
                </a:r>
                <a:r>
                  <a:rPr lang="en-GB" baseline="-25000" dirty="0" smtClean="0"/>
                  <a:t>n</a:t>
                </a:r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+4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+…+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GB" dirty="0" smtClean="0"/>
                  <a:t>.  </a:t>
                </a:r>
              </a:p>
              <a:p>
                <a:pPr marL="0" indent="0">
                  <a:buNone/>
                </a:pPr>
                <a:r>
                  <a:rPr lang="en-GB" i="1" dirty="0" smtClean="0"/>
                  <a:t>Proof Sketch</a:t>
                </a:r>
                <a:r>
                  <a:rPr lang="en-GB" dirty="0" smtClean="0"/>
                  <a:t>. </a:t>
                </a:r>
              </a:p>
              <a:p>
                <a:pPr marL="0" indent="0">
                  <a:buNone/>
                </a:pPr>
                <a:r>
                  <a:rPr lang="en-GB" b="1" dirty="0" smtClean="0"/>
                  <a:t>Step 1</a:t>
                </a:r>
                <a:r>
                  <a:rPr lang="en-GB" dirty="0" smtClean="0"/>
                  <a:t>: FSTW16: IPS = NS over circuits. Hence, consider by way of contradiction: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⋅(</m:t>
                          </m:r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+1)+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GB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GB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GB" sz="2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d>
                            <m:dPr>
                              <m:ctrlPr>
                                <a:rPr lang="en-GB" sz="20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with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GB" dirty="0" smtClean="0"/>
                  <a:t> of poly(n) algebraic circuit.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80" y="1376218"/>
                <a:ext cx="8180070" cy="5126182"/>
              </a:xfrm>
              <a:blipFill rotWithShape="0">
                <a:blip r:embed="rId2"/>
                <a:stretch>
                  <a:fillRect l="-1490" t="-2021" r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76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The Conceptual Framework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93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IPS Conditional Lower Bounds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5280" y="1376218"/>
                <a:ext cx="8180070" cy="512618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b="1" dirty="0" smtClean="0"/>
                  <a:t>Thm</a:t>
                </a:r>
                <a:r>
                  <a:rPr lang="en-GB" dirty="0" smtClean="0"/>
                  <a:t>: Assuming Shub-Smale Hypothesis there are no poly(</a:t>
                </a:r>
                <a:r>
                  <a:rPr lang="en-GB" i="1" dirty="0" smtClean="0"/>
                  <a:t>n</a:t>
                </a:r>
                <a:r>
                  <a:rPr lang="en-GB" dirty="0" smtClean="0"/>
                  <a:t>)-size (constant-free) IPS refutations over </a:t>
                </a:r>
                <a:r>
                  <a:rPr lang="en-US" dirty="0" smtClean="0">
                    <a:latin typeface="Cambria Math"/>
                    <a:ea typeface="Cambria Math"/>
                  </a:rPr>
                  <a:t>ℚ</a:t>
                </a:r>
                <a:r>
                  <a:rPr lang="en-US" dirty="0" smtClean="0">
                    <a:solidFill>
                      <a:srgbClr val="0000CC"/>
                    </a:solidFill>
                    <a:latin typeface="Cambria Math"/>
                    <a:ea typeface="Cambria Math"/>
                  </a:rPr>
                  <a:t> </a:t>
                </a:r>
                <a:r>
                  <a:rPr lang="en-GB" dirty="0" smtClean="0"/>
                  <a:t>of the BVP</a:t>
                </a:r>
                <a:r>
                  <a:rPr lang="en-GB" baseline="-25000" dirty="0" smtClean="0"/>
                  <a:t>n</a:t>
                </a:r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+4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+…+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GB" dirty="0" smtClean="0"/>
                  <a:t>.  </a:t>
                </a:r>
              </a:p>
              <a:p>
                <a:pPr marL="0" indent="0">
                  <a:buNone/>
                </a:pPr>
                <a:r>
                  <a:rPr lang="en-GB" i="1" dirty="0" smtClean="0"/>
                  <a:t>Proof Sketch (cnt.)</a:t>
                </a:r>
                <a:r>
                  <a:rPr lang="en-GB" dirty="0" smtClean="0"/>
                  <a:t>. </a:t>
                </a:r>
              </a:p>
              <a:p>
                <a:pPr marL="0" indent="0">
                  <a:buNone/>
                </a:pPr>
                <a:r>
                  <a:rPr lang="en-GB" b="1" dirty="0" smtClean="0"/>
                  <a:t>Step 2</a:t>
                </a:r>
                <a:r>
                  <a:rPr lang="en-GB" dirty="0" smtClean="0"/>
                  <a:t>: Show that it is enough to prove lower bounds for IPS refutations over </a:t>
                </a:r>
                <a:r>
                  <a:rPr lang="en-US" dirty="0">
                    <a:solidFill>
                      <a:srgbClr val="3333CC"/>
                    </a:solidFill>
                    <a:latin typeface="Cambria Math"/>
                    <a:ea typeface="Cambria Math"/>
                  </a:rPr>
                  <a:t>ℤ</a:t>
                </a:r>
                <a:r>
                  <a:rPr lang="en-GB" dirty="0" smtClean="0"/>
                  <a:t> of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⋅(</m:t>
                          </m:r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+1</m:t>
                      </m:r>
                      <m:r>
                        <a:rPr lang="en-GB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GB" sz="2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d>
                            <m:dPr>
                              <m:ctrlPr>
                                <a:rPr lang="en-GB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4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</m:nary>
                    </m:oMath>
                  </m:oMathPara>
                </a14:m>
                <a:endParaRPr lang="en-GB" dirty="0" smtClean="0">
                  <a:solidFill>
                    <a:srgbClr val="3333CC"/>
                  </a:solidFill>
                </a:endParaRPr>
              </a:p>
              <a:p>
                <a:pPr marL="0" indent="0">
                  <a:buNone/>
                </a:pPr>
                <a:r>
                  <a:rPr lang="en-GB" dirty="0" smtClean="0"/>
                  <a:t>for all nonzero integers 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M</a:t>
                </a:r>
                <a:r>
                  <a:rPr lang="en-GB" i="1" dirty="0" smtClean="0"/>
                  <a:t> </a:t>
                </a:r>
                <a:r>
                  <a:rPr lang="en-GB" dirty="0" smtClean="0"/>
                  <a:t>with</a:t>
                </a:r>
                <a:r>
                  <a:rPr lang="en-GB" i="1" dirty="0" smtClean="0"/>
                  <a:t> </a:t>
                </a:r>
                <a:r>
                  <a:rPr lang="el-GR" dirty="0"/>
                  <a:t>τ(</a:t>
                </a:r>
                <a:r>
                  <a:rPr lang="en-GB" i="1" dirty="0">
                    <a:solidFill>
                      <a:srgbClr val="FF0000"/>
                    </a:solidFill>
                  </a:rPr>
                  <a:t>M</a:t>
                </a:r>
                <a:r>
                  <a:rPr lang="en-GB" dirty="0"/>
                  <a:t>) </a:t>
                </a:r>
                <a:r>
                  <a:rPr lang="en-GB" dirty="0" smtClean="0"/>
                  <a:t>is poly(n). </a:t>
                </a:r>
              </a:p>
              <a:p>
                <a:pPr marL="0" indent="0">
                  <a:buNone/>
                </a:pPr>
                <a:r>
                  <a:rPr lang="en-GB" b="1" dirty="0" smtClean="0"/>
                  <a:t>Idea</a:t>
                </a:r>
                <a:r>
                  <a:rPr lang="en-GB" dirty="0" smtClean="0"/>
                  <a:t>: </a:t>
                </a:r>
                <a:r>
                  <a:rPr lang="en-GB" dirty="0"/>
                  <a:t>Multiply the </a:t>
                </a:r>
                <a:r>
                  <a:rPr lang="en-US" dirty="0"/>
                  <a:t>IPS</a:t>
                </a:r>
                <a:r>
                  <a:rPr lang="en-US" baseline="-25000" dirty="0">
                    <a:latin typeface="Cambria Math"/>
                    <a:ea typeface="Cambria Math"/>
                  </a:rPr>
                  <a:t>ℚ</a:t>
                </a:r>
                <a:r>
                  <a:rPr lang="en-GB" dirty="0"/>
                  <a:t> enough times to get all constants </a:t>
                </a:r>
                <a:r>
                  <a:rPr lang="en-GB" dirty="0" smtClean="0"/>
                  <a:t>integers (</a:t>
                </a:r>
                <a:r>
                  <a:rPr lang="el-GR" dirty="0"/>
                  <a:t>τ(</a:t>
                </a:r>
                <a:r>
                  <a:rPr lang="en-GB" i="1" dirty="0">
                    <a:solidFill>
                      <a:srgbClr val="FF0000"/>
                    </a:solidFill>
                  </a:rPr>
                  <a:t>M</a:t>
                </a:r>
                <a:r>
                  <a:rPr lang="en-GB" dirty="0" smtClean="0"/>
                  <a:t>) remains poly(</a:t>
                </a:r>
                <a:r>
                  <a:rPr lang="en-GB" i="1" dirty="0" smtClean="0"/>
                  <a:t>n</a:t>
                </a:r>
                <a:r>
                  <a:rPr lang="en-GB" dirty="0" smtClean="0"/>
                  <a:t>)). </a:t>
                </a:r>
                <a:endParaRPr lang="en-GB" dirty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80" y="1376218"/>
                <a:ext cx="8180070" cy="5126182"/>
              </a:xfrm>
              <a:blipFill rotWithShape="0">
                <a:blip r:embed="rId2"/>
                <a:stretch>
                  <a:fillRect l="-1490" t="-20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36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IPS Conditional Lower Bounds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5280" y="1376218"/>
                <a:ext cx="8180070" cy="512618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GB" i="1" dirty="0" smtClean="0"/>
                  <a:t>Proof Sketch (cnt.)</a:t>
                </a:r>
                <a:r>
                  <a:rPr lang="en-GB" dirty="0" smtClean="0"/>
                  <a:t>. </a:t>
                </a:r>
              </a:p>
              <a:p>
                <a:pPr marL="0" indent="0">
                  <a:buNone/>
                </a:pPr>
                <a:r>
                  <a:rPr lang="en-GB" b="1" dirty="0" smtClean="0"/>
                  <a:t>Step 3</a:t>
                </a:r>
                <a:r>
                  <a:rPr lang="en-GB" dirty="0" smtClean="0"/>
                  <a:t>: Consider the refutation over </a:t>
                </a:r>
                <a:r>
                  <a:rPr lang="en-US" sz="2400" dirty="0">
                    <a:latin typeface="Cambria Math"/>
                    <a:ea typeface="Cambria Math"/>
                  </a:rPr>
                  <a:t>ℤ</a:t>
                </a:r>
                <a:endParaRPr lang="en-GB" sz="20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⋅(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+1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)+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GB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d>
                            <m:d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</m:nary>
                    </m:oMath>
                  </m:oMathPara>
                </a14:m>
                <a:endParaRPr lang="en-GB" dirty="0" smtClean="0">
                  <a:solidFill>
                    <a:srgbClr val="3333CC"/>
                  </a:solidFill>
                </a:endParaRPr>
              </a:p>
              <a:p>
                <a:pPr marL="0" indent="0">
                  <a:buNone/>
                </a:pPr>
                <a:r>
                  <a:rPr lang="en-GB" dirty="0" smtClean="0"/>
                  <a:t>for </a:t>
                </a:r>
                <a:r>
                  <a:rPr lang="en-GB" i="1" dirty="0" smtClean="0"/>
                  <a:t>M</a:t>
                </a:r>
                <a:r>
                  <a:rPr lang="en-GB" i="1" dirty="0"/>
                  <a:t> </a:t>
                </a:r>
                <a:r>
                  <a:rPr lang="en-GB" dirty="0" smtClean="0"/>
                  <a:t>with </a:t>
                </a:r>
                <a:r>
                  <a:rPr lang="el-GR" dirty="0"/>
                  <a:t>τ(</a:t>
                </a:r>
                <a:r>
                  <a:rPr lang="en-GB" i="1" dirty="0"/>
                  <a:t>M</a:t>
                </a:r>
                <a:r>
                  <a:rPr lang="en-GB" dirty="0" smtClean="0"/>
                  <a:t>)=poly(</a:t>
                </a:r>
                <a:r>
                  <a:rPr lang="en-GB" i="1" dirty="0" smtClean="0"/>
                  <a:t>n</a:t>
                </a:r>
                <a:r>
                  <a:rPr lang="en-GB" dirty="0" smtClean="0"/>
                  <a:t>).</a:t>
                </a:r>
              </a:p>
              <a:p>
                <a:r>
                  <a:rPr lang="en-GB" b="1" dirty="0" smtClean="0"/>
                  <a:t>Restriction</a:t>
                </a:r>
                <a:r>
                  <a:rPr lang="en-GB" dirty="0" smtClean="0"/>
                  <a:t>: For </a:t>
                </a:r>
                <a:r>
                  <a:rPr lang="en-GB" i="1" dirty="0" smtClean="0"/>
                  <a:t>every</a:t>
                </a:r>
                <a:r>
                  <a:rPr lang="en-GB" dirty="0" smtClean="0"/>
                  <a:t> number </a:t>
                </a:r>
                <a:r>
                  <a:rPr lang="en-GB" i="1" dirty="0" smtClean="0"/>
                  <a:t>b</a:t>
                </a:r>
                <a:r>
                  <a:rPr lang="en-GB" dirty="0" smtClean="0"/>
                  <a:t> in [0,2</a:t>
                </a:r>
                <a:r>
                  <a:rPr lang="en-GB" i="1" baseline="30000" dirty="0" smtClean="0"/>
                  <a:t>n</a:t>
                </a:r>
                <a:r>
                  <a:rPr lang="en-GB" dirty="0" smtClean="0"/>
                  <a:t>-1] with bit-vector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…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↾</m:t>
                        </m:r>
                        <m:acc>
                          <m:accPr>
                            <m:chr m:val="̅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acc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⋅(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+4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+…+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+1)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+0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GB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↾</m:t>
                    </m:r>
                    <m:acc>
                      <m:accPr>
                        <m:chr m:val="̅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endParaRPr lang="en-GB" sz="2400" dirty="0" smtClean="0"/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⋅(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+1)=</m:t>
                      </m:r>
                      <m:r>
                        <a:rPr lang="en-GB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en-GB" sz="240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GB" dirty="0" smtClean="0"/>
                  <a:t>where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A </a:t>
                </a:r>
                <a:r>
                  <a:rPr lang="en-GB" dirty="0" smtClean="0"/>
                  <a:t>is some integer dependent on </a:t>
                </a:r>
                <a:r>
                  <a:rPr lang="en-GB" i="1" dirty="0" smtClean="0"/>
                  <a:t>b</a:t>
                </a:r>
                <a:r>
                  <a:rPr lang="en-GB" dirty="0" smtClean="0"/>
                  <a:t>. </a:t>
                </a:r>
              </a:p>
              <a:p>
                <a:pPr marL="0" indent="0">
                  <a:buNone/>
                </a:pPr>
                <a:r>
                  <a:rPr lang="en-GB" b="1" dirty="0" smtClean="0"/>
                  <a:t>Corollary</a:t>
                </a:r>
                <a:r>
                  <a:rPr lang="en-GB" dirty="0" smtClean="0"/>
                  <a:t>: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GB" dirty="0" smtClean="0">
                    <a:solidFill>
                      <a:schemeClr val="tx1"/>
                    </a:solidFill>
                  </a:rPr>
                  <a:t> is an integer of </a:t>
                </a:r>
                <a:r>
                  <a:rPr lang="el-GR" dirty="0"/>
                  <a:t>τ(</a:t>
                </a:r>
                <a:r>
                  <a:rPr lang="en-GB" i="1" dirty="0"/>
                  <a:t>M</a:t>
                </a:r>
                <a:r>
                  <a:rPr lang="en-GB" dirty="0"/>
                  <a:t>)=poly(</a:t>
                </a:r>
                <a:r>
                  <a:rPr lang="en-GB" i="1" dirty="0"/>
                  <a:t>n</a:t>
                </a:r>
                <a:r>
                  <a:rPr lang="en-GB" dirty="0" smtClean="0"/>
                  <a:t>) and is divisible by every number in [1,2</a:t>
                </a:r>
                <a:r>
                  <a:rPr lang="en-GB" i="1" baseline="30000" dirty="0" smtClean="0"/>
                  <a:t>n</a:t>
                </a:r>
                <a:r>
                  <a:rPr lang="en-GB" dirty="0" smtClean="0"/>
                  <a:t>] </a:t>
                </a:r>
                <a:endParaRPr lang="en-GB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80" y="1376218"/>
                <a:ext cx="8180070" cy="5126182"/>
              </a:xfrm>
              <a:blipFill rotWithShape="0">
                <a:blip r:embed="rId2"/>
                <a:stretch>
                  <a:fillRect l="-1490" t="-2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31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438900" y="2660650"/>
            <a:ext cx="469900" cy="149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37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IPS Conditional Lower Bounds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5280" y="1376218"/>
                <a:ext cx="8180070" cy="5126182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GB" i="1" dirty="0" smtClean="0"/>
                  <a:t>Proof Sketch (cnt.)</a:t>
                </a:r>
                <a:r>
                  <a:rPr lang="en-GB" dirty="0" smtClean="0"/>
                  <a:t>. </a:t>
                </a:r>
              </a:p>
              <a:p>
                <a:pPr marL="0" indent="0">
                  <a:buNone/>
                </a:pPr>
                <a:r>
                  <a:rPr lang="en-GB" b="1" dirty="0" smtClean="0"/>
                  <a:t>Step 4</a:t>
                </a:r>
                <a:r>
                  <a:rPr lang="en-GB" dirty="0" smtClean="0"/>
                  <a:t>: </a:t>
                </a:r>
              </a:p>
              <a:p>
                <a:pPr marL="0" indent="0">
                  <a:buNone/>
                </a:pPr>
                <a:r>
                  <a:rPr lang="en-GB" b="1" dirty="0" smtClean="0"/>
                  <a:t>Lemma</a:t>
                </a:r>
                <a:r>
                  <a:rPr lang="en-GB" dirty="0" smtClean="0"/>
                  <a:t>: If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GB" dirty="0" smtClean="0">
                    <a:solidFill>
                      <a:schemeClr val="tx1"/>
                    </a:solidFill>
                  </a:rPr>
                  <a:t> is an integer of </a:t>
                </a:r>
                <a:r>
                  <a:rPr lang="el-GR" dirty="0"/>
                  <a:t>τ(</a:t>
                </a:r>
                <a:r>
                  <a:rPr lang="en-GB" i="1" dirty="0"/>
                  <a:t>M</a:t>
                </a:r>
                <a:r>
                  <a:rPr lang="en-GB" dirty="0"/>
                  <a:t>)=poly(</a:t>
                </a:r>
                <a:r>
                  <a:rPr lang="en-GB" i="1" dirty="0"/>
                  <a:t>n</a:t>
                </a:r>
                <a:r>
                  <a:rPr lang="en-GB" dirty="0" smtClean="0"/>
                  <a:t>) and is divisible by every number in [1,2</a:t>
                </a:r>
                <a:r>
                  <a:rPr lang="en-GB" i="1" baseline="30000" dirty="0" smtClean="0"/>
                  <a:t>n</a:t>
                </a:r>
                <a:r>
                  <a:rPr lang="en-GB" dirty="0" smtClean="0"/>
                  <a:t>] then Shub-Smale Hypothesis is false!</a:t>
                </a:r>
              </a:p>
              <a:p>
                <a:pPr marL="0" indent="0">
                  <a:buNone/>
                </a:pPr>
                <a:r>
                  <a:rPr lang="en-GB" i="1" dirty="0" smtClean="0">
                    <a:solidFill>
                      <a:schemeClr val="tx1"/>
                    </a:solidFill>
                  </a:rPr>
                  <a:t>Proof sketch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. </a:t>
                </a:r>
                <a:r>
                  <a:rPr lang="en-GB" dirty="0" smtClean="0"/>
                  <a:t>We show </a:t>
                </a:r>
                <a:r>
                  <a:rPr lang="en-US" dirty="0" smtClean="0"/>
                  <a:t>there </a:t>
                </a:r>
                <a:r>
                  <a:rPr lang="en-US" dirty="0"/>
                  <a:t>exists </a:t>
                </a:r>
                <a:r>
                  <a:rPr lang="en-US" dirty="0" smtClean="0"/>
                  <a:t>a poly(n</a:t>
                </a:r>
                <a:r>
                  <a:rPr lang="en-US" dirty="0"/>
                  <a:t>)-size </a:t>
                </a:r>
                <a:r>
                  <a:rPr lang="en-US" dirty="0" smtClean="0"/>
                  <a:t>constant-free circuit </a:t>
                </a:r>
                <a:r>
                  <a:rPr lang="en-US" dirty="0"/>
                  <a:t>that computes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en-US" dirty="0" smtClean="0"/>
                  <a:t> (hence, </a:t>
                </a:r>
                <a:r>
                  <a:rPr lang="el-GR" dirty="0" smtClean="0"/>
                  <a:t>τ(</a:t>
                </a:r>
                <a:r>
                  <a:rPr lang="en-GB" i="1" dirty="0" smtClean="0"/>
                  <a:t>m!</a:t>
                </a:r>
                <a:r>
                  <a:rPr lang="en-GB" dirty="0" smtClean="0"/>
                  <a:t>)=</a:t>
                </a:r>
                <a:r>
                  <a:rPr lang="en-GB" dirty="0" err="1" smtClean="0"/>
                  <a:t>log</a:t>
                </a:r>
                <a:r>
                  <a:rPr lang="en-GB" baseline="30000" dirty="0" err="1" smtClean="0"/>
                  <a:t>c</a:t>
                </a:r>
                <a:r>
                  <a:rPr lang="en-GB" i="1" dirty="0" err="1" smtClean="0"/>
                  <a:t>m</a:t>
                </a:r>
                <a:r>
                  <a:rPr lang="en-GB" dirty="0" smtClean="0"/>
                  <a:t> , </a:t>
                </a:r>
                <a:r>
                  <a:rPr lang="en-GB" dirty="0" err="1" smtClean="0"/>
                  <a:t>for </a:t>
                </a:r>
                <a:r>
                  <a:rPr lang="en-GB" i="1" dirty="0" err="1" smtClean="0"/>
                  <a:t>m</a:t>
                </a:r>
                <a:r>
                  <a:rPr lang="en-GB" dirty="0" smtClean="0"/>
                  <a:t> a power of 2; </a:t>
                </a:r>
                <a:r>
                  <a:rPr lang="en-US" dirty="0" smtClean="0"/>
                  <a:t>almost what we need).</a:t>
                </a:r>
              </a:p>
              <a:p>
                <a:r>
                  <a:rPr lang="en-GB" dirty="0" smtClean="0">
                    <a:solidFill>
                      <a:schemeClr val="tx1"/>
                    </a:solidFill>
                  </a:rPr>
                  <a:t>By repeated squaring: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sSup>
                          <m:sSupPr>
                            <m:ctrlPr>
                              <a:rPr lang="en-GB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p>
                    </m:sSup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poly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>
                  <a:solidFill>
                    <a:schemeClr val="tx1"/>
                  </a:solidFill>
                </a:endParaRPr>
              </a:p>
              <a:p>
                <a:r>
                  <a:rPr lang="en-GB" b="1" dirty="0" smtClean="0"/>
                  <a:t>Fact</a:t>
                </a:r>
                <a:r>
                  <a:rPr lang="en-GB" dirty="0" smtClean="0"/>
                  <a:t>: Consider the prime factorization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!</m:t>
                    </m:r>
                    <m:r>
                      <a:rPr lang="en-GB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GB" b="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b="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GB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</m:t>
                    </m:r>
                    <m:sSubSup>
                      <m:sSubSupPr>
                        <m:ctrlPr>
                          <a:rPr lang="en-GB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sSub>
                          <m:sSubPr>
                            <m:ctrlPr>
                              <a:rPr lang="en-GB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b="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bSup>
                  </m:oMath>
                </a14:m>
                <a:endParaRPr lang="en-GB" dirty="0" smtClean="0"/>
              </a:p>
              <a:p>
                <a:pPr lvl="1"/>
                <a:r>
                  <a:rPr lang="en-GB" i="1" dirty="0" smtClean="0">
                    <a:solidFill>
                      <a:srgbClr val="002060"/>
                    </a:solidFill>
                  </a:rPr>
                  <a:t>p</a:t>
                </a:r>
                <a:r>
                  <a:rPr lang="en-GB" i="1" baseline="-25000" dirty="0" smtClean="0">
                    <a:solidFill>
                      <a:srgbClr val="002060"/>
                    </a:solidFill>
                  </a:rPr>
                  <a:t>i</a:t>
                </a:r>
                <a:r>
                  <a:rPr lang="en-GB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GB" dirty="0" smtClean="0"/>
                  <a:t>is at most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GB" dirty="0" smtClean="0"/>
                  <a:t> (hence, it’s a factor of </a:t>
                </a:r>
                <a:r>
                  <a:rPr lang="en-GB" i="1" dirty="0" smtClean="0">
                    <a:solidFill>
                      <a:srgbClr val="002060"/>
                    </a:solidFill>
                  </a:rPr>
                  <a:t>M</a:t>
                </a:r>
                <a:r>
                  <a:rPr lang="en-GB" dirty="0" smtClean="0"/>
                  <a:t>), and</a:t>
                </a:r>
              </a:p>
              <a:p>
                <a:pPr lvl="1"/>
                <a:r>
                  <a:rPr lang="en-GB" i="1" dirty="0" err="1" smtClean="0">
                    <a:solidFill>
                      <a:srgbClr val="002060"/>
                    </a:solidFill>
                  </a:rPr>
                  <a:t>r</a:t>
                </a:r>
                <a:r>
                  <a:rPr lang="en-GB" i="1" baseline="-25000" dirty="0" err="1" smtClean="0">
                    <a:solidFill>
                      <a:srgbClr val="002060"/>
                    </a:solidFill>
                  </a:rPr>
                  <a:t>i</a:t>
                </a:r>
                <a:r>
                  <a:rPr lang="en-GB" dirty="0" smtClean="0"/>
                  <a:t> 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is at most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GB" dirty="0" smtClean="0">
                    <a:solidFill>
                      <a:schemeClr val="tx1"/>
                    </a:solidFill>
                  </a:rPr>
                  <a:t>.</a:t>
                </a:r>
                <a:endParaRPr lang="en-GB" dirty="0" smtClean="0"/>
              </a:p>
              <a:p>
                <a:r>
                  <a:rPr lang="en-GB" dirty="0" smtClean="0"/>
                  <a:t>Hence, every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sSub>
                          <m:sSubPr>
                            <m:ctrlPr>
                              <a:rPr lang="en-GB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b="0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GB" dirty="0" smtClean="0"/>
                  <a:t> is a factor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sSup>
                          <m:sSupPr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GB" dirty="0" smtClean="0"/>
                  <a:t>. QED </a:t>
                </a:r>
                <a:endParaRPr lang="en-GB" dirty="0" smtClean="0">
                  <a:solidFill>
                    <a:schemeClr val="tx1"/>
                  </a:solidFill>
                </a:endParaRPr>
              </a:p>
              <a:p>
                <a:endParaRPr lang="en-GB" dirty="0" smtClean="0">
                  <a:solidFill>
                    <a:schemeClr val="tx1"/>
                  </a:solidFill>
                </a:endParaRPr>
              </a:p>
              <a:p>
                <a:endParaRPr lang="en-GB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80" y="1376218"/>
                <a:ext cx="8180070" cy="5126182"/>
              </a:xfrm>
              <a:blipFill rotWithShape="0">
                <a:blip r:embed="rId3"/>
                <a:stretch>
                  <a:fillRect l="-1341" t="-2973" r="-2161" b="-2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38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GB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dirty="0">
                    <a:solidFill>
                      <a:schemeClr val="bg2">
                        <a:lumMod val="25000"/>
                      </a:schemeClr>
                    </a:solidFill>
                  </a:rPr>
                  <a:t>-conjecture based lower bounds 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15556" r="-1855" b="-28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4000" dirty="0" smtClean="0"/>
                  <a:t>Under the </a:t>
                </a:r>
                <a14:m>
                  <m:oMath xmlns:m="http://schemas.openxmlformats.org/officeDocument/2006/math">
                    <m:r>
                      <a:rPr lang="en-GB" sz="4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en-GB" sz="4000" b="1" dirty="0" smtClean="0"/>
                  <a:t>-conjecture </a:t>
                </a:r>
                <a:r>
                  <a:rPr lang="en-GB" sz="4000" dirty="0" smtClean="0"/>
                  <a:t>we can establish IPS lower bounds over the field of rational functions in the indeterminate single variable y.</a:t>
                </a:r>
                <a:endParaRPr lang="en-GB" sz="4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2473" t="-3329" r="-23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32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Cone Proof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אליפסה 42"/>
          <p:cNvSpPr/>
          <p:nvPr/>
        </p:nvSpPr>
        <p:spPr bwMode="auto">
          <a:xfrm>
            <a:off x="5677718" y="5611608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Cone Proof System (CPS)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3200" dirty="0" smtClean="0"/>
                  <a:t>A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3200" b="1" dirty="0"/>
                  <a:t>-conic circuit </a:t>
                </a:r>
                <a:r>
                  <a:rPr lang="en-US" sz="3200" dirty="0"/>
                  <a:t>is a circuit </a:t>
                </a:r>
                <a14:m>
                  <m:oMath xmlns:m="http://schemas.openxmlformats.org/officeDocument/2006/math">
                    <m:r>
                      <a:rPr lang="en-GB" sz="3200" i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3200" dirty="0" smtClean="0"/>
                  <a:t> in </a:t>
                </a:r>
                <a:r>
                  <a:rPr lang="en-US" sz="3200" dirty="0"/>
                  <a:t>which </a:t>
                </a:r>
                <a:endParaRPr lang="en-US" sz="3200" dirty="0" smtClean="0"/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800" dirty="0" smtClean="0"/>
                  <a:t>-variables </a:t>
                </a:r>
                <a:r>
                  <a:rPr lang="en-US" sz="2800" dirty="0"/>
                  <a:t>are </a:t>
                </a:r>
                <a:r>
                  <a:rPr lang="en-US" sz="2800" dirty="0" smtClean="0"/>
                  <a:t>assumed to be nonnegative;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variables or negative constants (that </a:t>
                </a:r>
                <a:r>
                  <a:rPr lang="en-US" sz="2800" dirty="0"/>
                  <a:t>may be negative</a:t>
                </a:r>
                <a:r>
                  <a:rPr lang="en-US" sz="2800" dirty="0" smtClean="0"/>
                  <a:t>)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/>
                  <a:t>must </a:t>
                </a:r>
                <a:r>
                  <a:rPr lang="en-US" sz="2800" dirty="0" smtClean="0"/>
                  <a:t>be </a:t>
                </a:r>
                <a:r>
                  <a:rPr lang="en-US" sz="2800" b="1" dirty="0" smtClean="0"/>
                  <a:t>part </a:t>
                </a:r>
                <a:r>
                  <a:rPr lang="en-US" sz="2800" b="1" dirty="0"/>
                  <a:t>of a squared </a:t>
                </a:r>
                <a:r>
                  <a:rPr lang="en-US" sz="2800" b="1" dirty="0" smtClean="0"/>
                  <a:t>sub-circuit.</a:t>
                </a:r>
              </a:p>
              <a:p>
                <a:pPr lvl="1"/>
                <a:endParaRPr lang="en-US" b="1" dirty="0"/>
              </a:p>
              <a:p>
                <a:pPr marL="0" indent="0">
                  <a:buNone/>
                </a:pPr>
                <a:r>
                  <a:rPr lang="en-US" dirty="0" smtClean="0"/>
                  <a:t>Fact: </a:t>
                </a:r>
              </a:p>
              <a:p>
                <a:pPr marL="0" indent="0">
                  <a:buNone/>
                </a:pPr>
                <a:r>
                  <a:rPr lang="en-US" dirty="0" smtClean="0"/>
                  <a:t>A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b="1" dirty="0"/>
                  <a:t>-conic circuit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 computes </a:t>
                </a:r>
              </a:p>
              <a:p>
                <a:pPr marL="0" indent="0">
                  <a:buNone/>
                </a:pPr>
                <a:r>
                  <a:rPr lang="en-US" dirty="0" smtClean="0"/>
                  <a:t>only non-negative values when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dirty="0" smtClean="0"/>
                  <a:t>are non-negative; i.e., </a:t>
                </a:r>
              </a:p>
              <a:p>
                <a:pPr marL="0" indent="0">
                  <a:buNone/>
                </a:pPr>
                <a:r>
                  <a:rPr lang="en-US" dirty="0" smtClean="0"/>
                  <a:t>polynomials in cone(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dirty="0" smtClean="0"/>
                  <a:t>)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932" t="-23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92388" y="6384177"/>
            <a:ext cx="609023" cy="154421"/>
          </a:xfrm>
        </p:spPr>
        <p:txBody>
          <a:bodyPr/>
          <a:lstStyle/>
          <a:p>
            <a:fld id="{0DF83855-8F56-4F6A-966A-26F8E810025D}" type="slidenum">
              <a:rPr lang="en-GB" smtClean="0"/>
              <a:t>35</a:t>
            </a:fld>
            <a:endParaRPr lang="en-GB"/>
          </a:p>
        </p:txBody>
      </p:sp>
      <p:sp>
        <p:nvSpPr>
          <p:cNvPr id="7" name="אליפסה 8"/>
          <p:cNvSpPr/>
          <p:nvPr/>
        </p:nvSpPr>
        <p:spPr bwMode="auto">
          <a:xfrm>
            <a:off x="7211243" y="3401522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cxnSp>
        <p:nvCxnSpPr>
          <p:cNvPr id="8" name="מחבר חץ ישר 13"/>
          <p:cNvCxnSpPr/>
          <p:nvPr/>
        </p:nvCxnSpPr>
        <p:spPr bwMode="auto">
          <a:xfrm flipV="1">
            <a:off x="6630218" y="3650760"/>
            <a:ext cx="581025" cy="465137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7084934" y="3042304"/>
            <a:ext cx="305500" cy="10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66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sym typeface="Mathematica1" pitchFamily="2" charset="2"/>
              </a:rPr>
              <a:t>+</a:t>
            </a:r>
            <a:endParaRPr kumimoji="0" lang="en-US" sz="138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10" name="אליפסה 19"/>
          <p:cNvSpPr/>
          <p:nvPr/>
        </p:nvSpPr>
        <p:spPr bwMode="auto">
          <a:xfrm>
            <a:off x="8125643" y="4060335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cxnSp>
        <p:nvCxnSpPr>
          <p:cNvPr id="11" name="מחבר חץ ישר 20"/>
          <p:cNvCxnSpPr>
            <a:stCxn id="10" idx="1"/>
          </p:cNvCxnSpPr>
          <p:nvPr/>
        </p:nvCxnSpPr>
        <p:spPr bwMode="auto">
          <a:xfrm rot="16200000" flipV="1">
            <a:off x="7643837" y="3578528"/>
            <a:ext cx="485775" cy="588963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sp>
        <p:nvSpPr>
          <p:cNvPr id="14" name="TextBox 22"/>
          <p:cNvSpPr txBox="1">
            <a:spLocks noChangeArrowheads="1"/>
          </p:cNvSpPr>
          <p:nvPr/>
        </p:nvSpPr>
        <p:spPr bwMode="auto">
          <a:xfrm>
            <a:off x="8116911" y="3986543"/>
            <a:ext cx="347664" cy="5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X</a:t>
            </a:r>
            <a:endParaRPr kumimoji="0" lang="en-US" sz="12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15" name="אליפסה 28"/>
          <p:cNvSpPr/>
          <p:nvPr/>
        </p:nvSpPr>
        <p:spPr bwMode="auto">
          <a:xfrm>
            <a:off x="7968883" y="4993006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7936417" y="5025691"/>
            <a:ext cx="511175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-3</a:t>
            </a:r>
            <a:endParaRPr kumimoji="0" lang="en-US" sz="18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cxnSp>
        <p:nvCxnSpPr>
          <p:cNvPr id="17" name="מחבר חץ ישר 36"/>
          <p:cNvCxnSpPr/>
          <p:nvPr/>
        </p:nvCxnSpPr>
        <p:spPr bwMode="auto">
          <a:xfrm rot="16200000" flipV="1">
            <a:off x="6624662" y="4446891"/>
            <a:ext cx="398462" cy="387350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sp>
        <p:nvSpPr>
          <p:cNvPr id="18" name="אליפסה 37"/>
          <p:cNvSpPr/>
          <p:nvPr/>
        </p:nvSpPr>
        <p:spPr bwMode="auto">
          <a:xfrm>
            <a:off x="6373043" y="4092085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cxnSp>
        <p:nvCxnSpPr>
          <p:cNvPr id="19" name="מחבר חץ ישר 38"/>
          <p:cNvCxnSpPr/>
          <p:nvPr/>
        </p:nvCxnSpPr>
        <p:spPr bwMode="auto">
          <a:xfrm rot="5400000" flipH="1" flipV="1">
            <a:off x="6092850" y="4492928"/>
            <a:ext cx="398462" cy="295275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sp>
        <p:nvSpPr>
          <p:cNvPr id="20" name="אליפסה 40"/>
          <p:cNvSpPr/>
          <p:nvPr/>
        </p:nvSpPr>
        <p:spPr bwMode="auto">
          <a:xfrm>
            <a:off x="6906443" y="4814397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21" name="אליפסה 42"/>
          <p:cNvSpPr/>
          <p:nvPr/>
        </p:nvSpPr>
        <p:spPr bwMode="auto">
          <a:xfrm>
            <a:off x="5857106" y="4804872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22" name="TextBox 44"/>
          <p:cNvSpPr txBox="1">
            <a:spLocks noChangeArrowheads="1"/>
          </p:cNvSpPr>
          <p:nvPr/>
        </p:nvSpPr>
        <p:spPr bwMode="auto">
          <a:xfrm>
            <a:off x="5677718" y="5549410"/>
            <a:ext cx="466725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x</a:t>
            </a:r>
            <a:r>
              <a:rPr kumimoji="0" lang="en-US" sz="2400" i="0" u="none" strike="noStrike" kern="0" cap="none" spc="0" normalizeH="0" baseline="-2500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1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23" name="TextBox 45"/>
          <p:cNvSpPr txBox="1">
            <a:spLocks noChangeArrowheads="1"/>
          </p:cNvSpPr>
          <p:nvPr/>
        </p:nvSpPr>
        <p:spPr bwMode="auto">
          <a:xfrm>
            <a:off x="6927081" y="4752199"/>
            <a:ext cx="466725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y</a:t>
            </a:r>
            <a:r>
              <a:rPr kumimoji="0" lang="en-US" sz="2400" i="0" u="none" strike="noStrike" kern="0" cap="none" spc="0" normalizeH="0" baseline="-2500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2</a:t>
            </a:r>
            <a:endParaRPr kumimoji="0" lang="en-US" sz="18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24" name="TextBox 39"/>
          <p:cNvSpPr txBox="1">
            <a:spLocks noChangeArrowheads="1"/>
          </p:cNvSpPr>
          <p:nvPr/>
        </p:nvSpPr>
        <p:spPr bwMode="auto">
          <a:xfrm>
            <a:off x="6373043" y="3992403"/>
            <a:ext cx="269875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+</a:t>
            </a:r>
            <a:endParaRPr kumimoji="0" lang="en-US" sz="18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7405921" y="3128972"/>
            <a:ext cx="0" cy="27255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6783609" y="3119588"/>
            <a:ext cx="855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output</a:t>
            </a:r>
            <a:endParaRPr kumimoji="0" lang="zh-CN" altLang="en-US" sz="120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1" name="TextBox 22"/>
          <p:cNvSpPr txBox="1">
            <a:spLocks noChangeArrowheads="1"/>
          </p:cNvSpPr>
          <p:nvPr/>
        </p:nvSpPr>
        <p:spPr bwMode="auto">
          <a:xfrm>
            <a:off x="5871581" y="4744193"/>
            <a:ext cx="347664" cy="5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X</a:t>
            </a:r>
            <a:endParaRPr kumimoji="0" lang="en-US" sz="12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29" name="אליפסה 42"/>
          <p:cNvSpPr/>
          <p:nvPr/>
        </p:nvSpPr>
        <p:spPr bwMode="auto">
          <a:xfrm>
            <a:off x="5195118" y="6301922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3" name="TextBox 44"/>
          <p:cNvSpPr txBox="1">
            <a:spLocks noChangeArrowheads="1"/>
          </p:cNvSpPr>
          <p:nvPr/>
        </p:nvSpPr>
        <p:spPr bwMode="auto">
          <a:xfrm>
            <a:off x="5144502" y="6260034"/>
            <a:ext cx="466725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x</a:t>
            </a:r>
            <a:r>
              <a:rPr kumimoji="0" lang="en-US" sz="2400" i="0" u="none" strike="noStrike" kern="0" cap="none" spc="0" normalizeH="0" baseline="-2500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1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cxnSp>
        <p:nvCxnSpPr>
          <p:cNvPr id="34" name="מחבר חץ ישר 36"/>
          <p:cNvCxnSpPr/>
          <p:nvPr/>
        </p:nvCxnSpPr>
        <p:spPr bwMode="auto">
          <a:xfrm rot="16200000" flipV="1">
            <a:off x="5916452" y="5965515"/>
            <a:ext cx="398462" cy="387350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sp>
        <p:nvSpPr>
          <p:cNvPr id="35" name="אליפסה 37"/>
          <p:cNvSpPr/>
          <p:nvPr/>
        </p:nvSpPr>
        <p:spPr bwMode="auto">
          <a:xfrm>
            <a:off x="5664833" y="5610709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cxnSp>
        <p:nvCxnSpPr>
          <p:cNvPr id="37" name="מחבר חץ ישר 38"/>
          <p:cNvCxnSpPr/>
          <p:nvPr/>
        </p:nvCxnSpPr>
        <p:spPr bwMode="auto">
          <a:xfrm rot="5400000" flipH="1" flipV="1">
            <a:off x="5384640" y="6011552"/>
            <a:ext cx="398462" cy="295275"/>
          </a:xfrm>
          <a:prstGeom prst="straightConnector1">
            <a:avLst/>
          </a:prstGeom>
          <a:noFill/>
          <a:ln w="20000" cap="flat" cmpd="sng" algn="ctr">
            <a:solidFill>
              <a:srgbClr val="4D4D4D"/>
            </a:solidFill>
            <a:prstDash val="solid"/>
            <a:headEnd type="none" w="med" len="med"/>
            <a:tailEnd type="arrow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4D4D4D">
                <a:shade val="70000"/>
                <a:satMod val="105000"/>
              </a:srgbClr>
            </a:contourClr>
          </a:sp3d>
        </p:spPr>
      </p:cxnSp>
      <p:sp>
        <p:nvSpPr>
          <p:cNvPr id="38" name="אליפסה 40"/>
          <p:cNvSpPr/>
          <p:nvPr/>
        </p:nvSpPr>
        <p:spPr bwMode="auto">
          <a:xfrm>
            <a:off x="6198233" y="6333021"/>
            <a:ext cx="381000" cy="381000"/>
          </a:xfrm>
          <a:prstGeom prst="ellipse">
            <a:avLst/>
          </a:prstGeom>
          <a:solidFill>
            <a:srgbClr val="C6D2A1">
              <a:tint val="95000"/>
            </a:srgbClr>
          </a:solidFill>
          <a:ln w="9525" cap="flat" cmpd="sng" algn="ctr">
            <a:solidFill>
              <a:srgbClr val="C6D2A1"/>
            </a:solidFill>
            <a:prstDash val="solid"/>
            <a:headEnd type="none" w="med" len="med"/>
            <a:tailEnd type="triangle" w="med" len="med"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rgbClr val="C6D2A1">
                <a:shade val="70000"/>
                <a:satMod val="105000"/>
              </a:srgbClr>
            </a:contourClr>
          </a:sp3d>
        </p:spPr>
        <p:txBody>
          <a:bodyPr lIns="90488" tIns="44450" rIns="90488" bIns="44450"/>
          <a:lstStyle/>
          <a:p>
            <a:pPr marL="381000" marR="0" lvl="0" indent="-38100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9" name="TextBox 45"/>
          <p:cNvSpPr txBox="1">
            <a:spLocks noChangeArrowheads="1"/>
          </p:cNvSpPr>
          <p:nvPr/>
        </p:nvSpPr>
        <p:spPr bwMode="auto">
          <a:xfrm>
            <a:off x="6218871" y="6270823"/>
            <a:ext cx="466725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y</a:t>
            </a:r>
            <a:r>
              <a:rPr kumimoji="0" lang="en-US" sz="2400" i="0" u="none" strike="noStrike" kern="0" cap="none" spc="0" normalizeH="0" baseline="-2500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2</a:t>
            </a:r>
            <a:endParaRPr kumimoji="0" lang="en-US" sz="18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664833" y="5511027"/>
            <a:ext cx="269875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4D4D4D"/>
              </a:buClr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</a:rPr>
              <a:t>+</a:t>
            </a:r>
            <a:endParaRPr kumimoji="0" lang="en-US" sz="1800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5397301" y="5105742"/>
            <a:ext cx="504424" cy="649599"/>
          </a:xfrm>
          <a:custGeom>
            <a:avLst/>
            <a:gdLst>
              <a:gd name="connsiteX0" fmla="*/ 256999 w 504424"/>
              <a:gd name="connsiteY0" fmla="*/ 649599 h 649599"/>
              <a:gd name="connsiteX1" fmla="*/ 31088 w 504424"/>
              <a:gd name="connsiteY1" fmla="*/ 423689 h 649599"/>
              <a:gd name="connsiteX2" fmla="*/ 20330 w 504424"/>
              <a:gd name="connsiteY2" fmla="*/ 165505 h 649599"/>
              <a:gd name="connsiteX3" fmla="*/ 203210 w 504424"/>
              <a:gd name="connsiteY3" fmla="*/ 47171 h 649599"/>
              <a:gd name="connsiteX4" fmla="*/ 407606 w 504424"/>
              <a:gd name="connsiteY4" fmla="*/ 4140 h 649599"/>
              <a:gd name="connsiteX5" fmla="*/ 504424 w 504424"/>
              <a:gd name="connsiteY5" fmla="*/ 4140 h 64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4424" h="649599">
                <a:moveTo>
                  <a:pt x="256999" y="649599"/>
                </a:moveTo>
                <a:cubicBezTo>
                  <a:pt x="163766" y="576985"/>
                  <a:pt x="70533" y="504371"/>
                  <a:pt x="31088" y="423689"/>
                </a:cubicBezTo>
                <a:cubicBezTo>
                  <a:pt x="-8357" y="343007"/>
                  <a:pt x="-8357" y="228258"/>
                  <a:pt x="20330" y="165505"/>
                </a:cubicBezTo>
                <a:cubicBezTo>
                  <a:pt x="49017" y="102752"/>
                  <a:pt x="138664" y="74065"/>
                  <a:pt x="203210" y="47171"/>
                </a:cubicBezTo>
                <a:cubicBezTo>
                  <a:pt x="267756" y="20277"/>
                  <a:pt x="357404" y="11312"/>
                  <a:pt x="407606" y="4140"/>
                </a:cubicBezTo>
                <a:cubicBezTo>
                  <a:pt x="457808" y="-3032"/>
                  <a:pt x="481116" y="554"/>
                  <a:pt x="504424" y="4140"/>
                </a:cubicBezTo>
              </a:path>
            </a:pathLst>
          </a:custGeom>
          <a:noFill/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6063090" y="5109882"/>
            <a:ext cx="442787" cy="677732"/>
          </a:xfrm>
          <a:custGeom>
            <a:avLst/>
            <a:gdLst>
              <a:gd name="connsiteX0" fmla="*/ 0 w 442787"/>
              <a:gd name="connsiteY0" fmla="*/ 677732 h 677732"/>
              <a:gd name="connsiteX1" fmla="*/ 387275 w 442787"/>
              <a:gd name="connsiteY1" fmla="*/ 580913 h 677732"/>
              <a:gd name="connsiteX2" fmla="*/ 430306 w 442787"/>
              <a:gd name="connsiteY2" fmla="*/ 279699 h 677732"/>
              <a:gd name="connsiteX3" fmla="*/ 290457 w 442787"/>
              <a:gd name="connsiteY3" fmla="*/ 64546 h 677732"/>
              <a:gd name="connsiteX4" fmla="*/ 118334 w 442787"/>
              <a:gd name="connsiteY4" fmla="*/ 0 h 677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2787" h="677732">
                <a:moveTo>
                  <a:pt x="0" y="677732"/>
                </a:moveTo>
                <a:cubicBezTo>
                  <a:pt x="157778" y="662492"/>
                  <a:pt x="315557" y="647252"/>
                  <a:pt x="387275" y="580913"/>
                </a:cubicBezTo>
                <a:cubicBezTo>
                  <a:pt x="458993" y="514574"/>
                  <a:pt x="446442" y="365760"/>
                  <a:pt x="430306" y="279699"/>
                </a:cubicBezTo>
                <a:cubicBezTo>
                  <a:pt x="414170" y="193638"/>
                  <a:pt x="342452" y="111162"/>
                  <a:pt x="290457" y="64546"/>
                </a:cubicBezTo>
                <a:cubicBezTo>
                  <a:pt x="238462" y="17930"/>
                  <a:pt x="178398" y="8965"/>
                  <a:pt x="118334" y="0"/>
                </a:cubicBezTo>
              </a:path>
            </a:pathLst>
          </a:custGeom>
          <a:noFill/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7765419" y="4442292"/>
            <a:ext cx="504424" cy="649599"/>
          </a:xfrm>
          <a:custGeom>
            <a:avLst/>
            <a:gdLst>
              <a:gd name="connsiteX0" fmla="*/ 256999 w 504424"/>
              <a:gd name="connsiteY0" fmla="*/ 649599 h 649599"/>
              <a:gd name="connsiteX1" fmla="*/ 31088 w 504424"/>
              <a:gd name="connsiteY1" fmla="*/ 423689 h 649599"/>
              <a:gd name="connsiteX2" fmla="*/ 20330 w 504424"/>
              <a:gd name="connsiteY2" fmla="*/ 165505 h 649599"/>
              <a:gd name="connsiteX3" fmla="*/ 203210 w 504424"/>
              <a:gd name="connsiteY3" fmla="*/ 47171 h 649599"/>
              <a:gd name="connsiteX4" fmla="*/ 407606 w 504424"/>
              <a:gd name="connsiteY4" fmla="*/ 4140 h 649599"/>
              <a:gd name="connsiteX5" fmla="*/ 504424 w 504424"/>
              <a:gd name="connsiteY5" fmla="*/ 4140 h 64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4424" h="649599">
                <a:moveTo>
                  <a:pt x="256999" y="649599"/>
                </a:moveTo>
                <a:cubicBezTo>
                  <a:pt x="163766" y="576985"/>
                  <a:pt x="70533" y="504371"/>
                  <a:pt x="31088" y="423689"/>
                </a:cubicBezTo>
                <a:cubicBezTo>
                  <a:pt x="-8357" y="343007"/>
                  <a:pt x="-8357" y="228258"/>
                  <a:pt x="20330" y="165505"/>
                </a:cubicBezTo>
                <a:cubicBezTo>
                  <a:pt x="49017" y="102752"/>
                  <a:pt x="138664" y="74065"/>
                  <a:pt x="203210" y="47171"/>
                </a:cubicBezTo>
                <a:cubicBezTo>
                  <a:pt x="267756" y="20277"/>
                  <a:pt x="357404" y="11312"/>
                  <a:pt x="407606" y="4140"/>
                </a:cubicBezTo>
                <a:cubicBezTo>
                  <a:pt x="457808" y="-3032"/>
                  <a:pt x="481116" y="554"/>
                  <a:pt x="504424" y="4140"/>
                </a:cubicBezTo>
              </a:path>
            </a:pathLst>
          </a:custGeom>
          <a:noFill/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form 41"/>
          <p:cNvSpPr/>
          <p:nvPr/>
        </p:nvSpPr>
        <p:spPr>
          <a:xfrm>
            <a:off x="8325986" y="4401686"/>
            <a:ext cx="442787" cy="677732"/>
          </a:xfrm>
          <a:custGeom>
            <a:avLst/>
            <a:gdLst>
              <a:gd name="connsiteX0" fmla="*/ 0 w 442787"/>
              <a:gd name="connsiteY0" fmla="*/ 677732 h 677732"/>
              <a:gd name="connsiteX1" fmla="*/ 387275 w 442787"/>
              <a:gd name="connsiteY1" fmla="*/ 580913 h 677732"/>
              <a:gd name="connsiteX2" fmla="*/ 430306 w 442787"/>
              <a:gd name="connsiteY2" fmla="*/ 279699 h 677732"/>
              <a:gd name="connsiteX3" fmla="*/ 290457 w 442787"/>
              <a:gd name="connsiteY3" fmla="*/ 64546 h 677732"/>
              <a:gd name="connsiteX4" fmla="*/ 118334 w 442787"/>
              <a:gd name="connsiteY4" fmla="*/ 0 h 677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2787" h="677732">
                <a:moveTo>
                  <a:pt x="0" y="677732"/>
                </a:moveTo>
                <a:cubicBezTo>
                  <a:pt x="157778" y="662492"/>
                  <a:pt x="315557" y="647252"/>
                  <a:pt x="387275" y="580913"/>
                </a:cubicBezTo>
                <a:cubicBezTo>
                  <a:pt x="458993" y="514574"/>
                  <a:pt x="446442" y="365760"/>
                  <a:pt x="430306" y="279699"/>
                </a:cubicBezTo>
                <a:cubicBezTo>
                  <a:pt x="414170" y="193638"/>
                  <a:pt x="342452" y="111162"/>
                  <a:pt x="290457" y="64546"/>
                </a:cubicBezTo>
                <a:cubicBezTo>
                  <a:pt x="238462" y="17930"/>
                  <a:pt x="178398" y="8965"/>
                  <a:pt x="118334" y="0"/>
                </a:cubicBezTo>
              </a:path>
            </a:pathLst>
          </a:custGeom>
          <a:noFill/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20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Cone Proof System (CPS)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5279" y="1376218"/>
                <a:ext cx="8415181" cy="5126182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A </a:t>
                </a:r>
                <a:r>
                  <a:rPr lang="en-GB" b="1" dirty="0" smtClean="0"/>
                  <a:t>CPS</a:t>
                </a:r>
                <a:r>
                  <a:rPr lang="en-GB" dirty="0" smtClean="0"/>
                  <a:t> refutation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GB" dirty="0" smtClean="0"/>
                  <a:t>, for polynomials in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</m:oMath>
                </a14:m>
                <a:r>
                  <a:rPr lang="en-GB" dirty="0" smtClean="0"/>
                  <a:t> is a constant-free algebraic circuit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</m:d>
                  </m:oMath>
                </a14:m>
                <a:r>
                  <a:rPr lang="en-GB" dirty="0" smtClean="0"/>
                  <a:t> such that: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</m:d>
                  </m:oMath>
                </a14:m>
                <a:r>
                  <a:rPr lang="en-GB" dirty="0" smtClean="0"/>
                  <a:t> is a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GB" dirty="0" smtClean="0"/>
                  <a:t>-conic circuit;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</m:e>
                    </m:d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endParaRPr lang="en-GB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r>
                  <a:rPr lang="en-GB" dirty="0" smtClean="0"/>
                  <a:t>where</a:t>
                </a:r>
              </a:p>
              <a:p>
                <a:pPr marL="0" indent="0">
                  <a:buNone/>
                </a:pPr>
                <a:r>
                  <a:rPr lang="en-GB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</m:acc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GB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GB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</m:d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−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GB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</m:d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GB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</m:d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Sup>
                              <m:sSubSup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GB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Sup>
                              <m:sSubSup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−(</m:t>
                                </m:r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GB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,1−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GB" dirty="0" smtClean="0">
                  <a:solidFill>
                    <a:srgbClr val="002060"/>
                  </a:solidFill>
                </a:endParaRPr>
              </a:p>
              <a:p>
                <a:r>
                  <a:rPr lang="en-US" dirty="0"/>
                  <a:t>The </a:t>
                </a:r>
                <a:r>
                  <a:rPr lang="en-US" b="1" dirty="0"/>
                  <a:t>size</a:t>
                </a:r>
                <a:r>
                  <a:rPr lang="en-US" dirty="0"/>
                  <a:t> of the IPS proof is the size of the circuit </a:t>
                </a:r>
                <a:r>
                  <a:rPr lang="en-US" i="1" dirty="0"/>
                  <a:t>C</a:t>
                </a:r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sz="3200" b="1" dirty="0" smtClean="0"/>
                  <a:t>Thm</a:t>
                </a:r>
                <a:r>
                  <a:rPr lang="en-US" sz="3200" dirty="0" smtClean="0"/>
                  <a:t>: CPS simulates all known (to us) proof systems (e.g., IPS, SoS, Positivstellensatz, EF).  </a:t>
                </a:r>
                <a:endParaRPr lang="en-GB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79" y="1376218"/>
                <a:ext cx="8415181" cy="5126182"/>
              </a:xfrm>
              <a:blipFill rotWithShape="0">
                <a:blip r:embed="rId2"/>
                <a:stretch>
                  <a:fillRect l="-1667" t="-23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98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09" y="3330696"/>
            <a:ext cx="8970379" cy="5784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102" y="2923154"/>
            <a:ext cx="5053796" cy="4991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CPS Upper Bounds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1" dirty="0" smtClean="0"/>
                  <a:t>Proposition</a:t>
                </a:r>
                <a:r>
                  <a:rPr lang="en-US" dirty="0" smtClean="0"/>
                  <a:t>: </a:t>
                </a:r>
                <a:r>
                  <a:rPr lang="en-US" dirty="0"/>
                  <a:t>CPS admits </a:t>
                </a:r>
                <a:r>
                  <a:rPr lang="en-US" i="1" dirty="0" smtClean="0"/>
                  <a:t>linear </a:t>
                </a:r>
                <a:r>
                  <a:rPr lang="en-US" i="1" dirty="0"/>
                  <a:t>size </a:t>
                </a:r>
                <a:r>
                  <a:rPr lang="en-US" dirty="0" smtClean="0"/>
                  <a:t>refutations </a:t>
                </a:r>
                <a:r>
                  <a:rPr lang="en-US" dirty="0"/>
                  <a:t>of the binary value principle BVP</a:t>
                </a:r>
                <a:r>
                  <a:rPr lang="en-US" baseline="-25000" dirty="0"/>
                  <a:t>n</a:t>
                </a:r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i="1" dirty="0" smtClean="0"/>
                  <a:t>Proof</a:t>
                </a:r>
                <a:r>
                  <a:rPr lang="en-US" dirty="0" smtClean="0"/>
                  <a:t>. Idea: because we have the boolean axioms for the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dirty="0" smtClean="0"/>
                  <a:t> variables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 l="-1546" t="-2021" r="-14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37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0" y="4078038"/>
            <a:ext cx="8285724" cy="4673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718" y="4541818"/>
            <a:ext cx="4714875" cy="1085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450" y="5812395"/>
            <a:ext cx="8801100" cy="438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43913" y="6357052"/>
            <a:ext cx="600075" cy="32385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2222340" y="3909168"/>
            <a:ext cx="1594412" cy="96942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897578" y="3839775"/>
            <a:ext cx="873934" cy="102303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585259" y="4899435"/>
            <a:ext cx="462987" cy="4878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540018" y="4862812"/>
            <a:ext cx="897643" cy="4878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Left Brace 20"/>
          <p:cNvSpPr/>
          <p:nvPr/>
        </p:nvSpPr>
        <p:spPr>
          <a:xfrm rot="16200000">
            <a:off x="1763728" y="3045759"/>
            <a:ext cx="219523" cy="1750199"/>
          </a:xfrm>
          <a:prstGeom prst="leftBrace">
            <a:avLst>
              <a:gd name="adj1" fmla="val 111788"/>
              <a:gd name="adj2" fmla="val 4164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4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>
                <a:solidFill>
                  <a:schemeClr val="bg2">
                    <a:lumMod val="25000"/>
                  </a:schemeClr>
                </a:solidFill>
              </a:rPr>
              <a:t>CPS = </a:t>
            </a:r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IPS+Binary Value Principle</a:t>
            </a:r>
            <a:endParaRPr lang="en-GB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IPS* </a:t>
            </a:r>
            <a:r>
              <a:rPr lang="en-GB" sz="3200" dirty="0"/>
              <a:t>and </a:t>
            </a:r>
            <a:r>
              <a:rPr lang="en-GB" sz="3200" dirty="0" smtClean="0"/>
              <a:t>CPS*</a:t>
            </a:r>
            <a:r>
              <a:rPr lang="en-US" sz="3200" dirty="0" smtClean="0"/>
              <a:t>:</a:t>
            </a:r>
          </a:p>
          <a:p>
            <a:pPr marL="457200" lvl="1" indent="0">
              <a:buNone/>
            </a:pPr>
            <a:r>
              <a:rPr lang="en-US" sz="3200" dirty="0" smtClean="0"/>
              <a:t>IPS </a:t>
            </a:r>
            <a:r>
              <a:rPr lang="en-US" sz="3200" dirty="0"/>
              <a:t>and </a:t>
            </a:r>
            <a:r>
              <a:rPr lang="en-US" sz="3200" dirty="0" smtClean="0"/>
              <a:t>CPS over </a:t>
            </a:r>
            <a:r>
              <a:rPr lang="en-US" sz="3200" dirty="0">
                <a:latin typeface="Cambria Math"/>
                <a:ea typeface="Cambria Math"/>
              </a:rPr>
              <a:t>ℚ</a:t>
            </a:r>
            <a:r>
              <a:rPr lang="en-US" sz="3200" dirty="0" smtClean="0"/>
              <a:t>, where: possible </a:t>
            </a:r>
            <a:r>
              <a:rPr lang="en-US" sz="3200" dirty="0"/>
              <a:t>values that are computed along the IPS or </a:t>
            </a:r>
            <a:r>
              <a:rPr lang="en-US" sz="3200" dirty="0" smtClean="0"/>
              <a:t>CPS proofs </a:t>
            </a:r>
            <a:r>
              <a:rPr lang="en-US" sz="3200" dirty="0"/>
              <a:t>(as circuits) are </a:t>
            </a:r>
            <a:r>
              <a:rPr lang="en-US" sz="3200" i="1" dirty="0"/>
              <a:t>not super-exponential</a:t>
            </a:r>
            <a:r>
              <a:rPr lang="en-US" sz="3200" dirty="0"/>
              <a:t> </a:t>
            </a:r>
            <a:r>
              <a:rPr lang="en-US" sz="3200" dirty="0" smtClean="0"/>
              <a:t>(for 0-1 input variables).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sz="4800" b="1" dirty="0" smtClean="0"/>
              <a:t>Theorem</a:t>
            </a:r>
            <a:r>
              <a:rPr lang="en-GB" sz="4800" dirty="0" smtClean="0"/>
              <a:t>: IPS*</a:t>
            </a:r>
            <a:r>
              <a:rPr lang="en-US" sz="4800" dirty="0" smtClean="0"/>
              <a:t> = CPS*</a:t>
            </a:r>
            <a:r>
              <a:rPr lang="en-US" sz="4800" dirty="0"/>
              <a:t> </a:t>
            </a:r>
            <a:r>
              <a:rPr lang="en-US" sz="4800" dirty="0" err="1" smtClean="0"/>
              <a:t>iff</a:t>
            </a:r>
            <a:r>
              <a:rPr lang="en-US" sz="4800" dirty="0" smtClean="0"/>
              <a:t> IPS* </a:t>
            </a:r>
            <a:r>
              <a:rPr lang="en-US" sz="4800" dirty="0"/>
              <a:t>admits </a:t>
            </a:r>
            <a:r>
              <a:rPr lang="en-US" sz="4800" dirty="0" smtClean="0"/>
              <a:t>poly(n)-</a:t>
            </a:r>
            <a:r>
              <a:rPr lang="en-US" sz="4800" dirty="0"/>
              <a:t>size refutations </a:t>
            </a:r>
            <a:r>
              <a:rPr lang="en-US" sz="4800" dirty="0" smtClean="0"/>
              <a:t>of the Binary Value Principle.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42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Thm</a:t>
            </a:r>
            <a:r>
              <a:rPr lang="en-GB" dirty="0" smtClean="0"/>
              <a:t>: CPS* </a:t>
            </a:r>
            <a:r>
              <a:rPr lang="en-GB" dirty="0"/>
              <a:t>= </a:t>
            </a:r>
            <a:r>
              <a:rPr lang="en-GB" dirty="0" smtClean="0"/>
              <a:t>IPS*+BVP</a:t>
            </a:r>
            <a:r>
              <a:rPr lang="en-GB" baseline="-25000" dirty="0" smtClean="0"/>
              <a:t>n</a:t>
            </a:r>
            <a:r>
              <a:rPr lang="en-GB" dirty="0" smtClean="0"/>
              <a:t> </a:t>
            </a:r>
            <a:r>
              <a:rPr lang="en-GB" sz="2700" dirty="0" smtClean="0"/>
              <a:t>(over </a:t>
            </a:r>
            <a:r>
              <a:rPr lang="en-US" sz="2400" dirty="0">
                <a:latin typeface="Cambria Math"/>
                <a:ea typeface="Cambria Math"/>
              </a:rPr>
              <a:t>ℤ</a:t>
            </a:r>
            <a:r>
              <a:rPr lang="en-GB" sz="2700" dirty="0" smtClean="0"/>
              <a:t>, for simplicity)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6809" y="1376218"/>
                <a:ext cx="8333509" cy="512618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0000FF"/>
                    </a:solidFill>
                  </a:rPr>
                  <a:t>VAL(</a:t>
                </a:r>
                <a:r>
                  <a:rPr lang="en-US" i="1" dirty="0">
                    <a:solidFill>
                      <a:srgbClr val="0000FF"/>
                    </a:solidFill>
                  </a:rPr>
                  <a:t>w</a:t>
                </a:r>
                <a:r>
                  <a:rPr lang="en-US" dirty="0">
                    <a:solidFill>
                      <a:srgbClr val="0000FF"/>
                    </a:solidFill>
                  </a:rPr>
                  <a:t>) := </a:t>
                </a:r>
                <a:r>
                  <a:rPr lang="en-US" i="1" dirty="0">
                    <a:solidFill>
                      <a:srgbClr val="0000FF"/>
                    </a:solidFill>
                  </a:rPr>
                  <a:t>w</a:t>
                </a:r>
                <a:r>
                  <a:rPr lang="en-US" baseline="-25000" dirty="0">
                    <a:solidFill>
                      <a:srgbClr val="0000FF"/>
                    </a:solidFill>
                  </a:rPr>
                  <a:t>1</a:t>
                </a:r>
                <a:r>
                  <a:rPr lang="en-US" dirty="0">
                    <a:solidFill>
                      <a:srgbClr val="0000FF"/>
                    </a:solidFill>
                  </a:rPr>
                  <a:t> + 2</a:t>
                </a:r>
                <a:r>
                  <a:rPr lang="en-US" i="1" dirty="0">
                    <a:solidFill>
                      <a:srgbClr val="0000FF"/>
                    </a:solidFill>
                  </a:rPr>
                  <a:t>w</a:t>
                </a:r>
                <a:r>
                  <a:rPr lang="en-US" baseline="-25000" dirty="0">
                    <a:solidFill>
                      <a:srgbClr val="0000FF"/>
                    </a:solidFill>
                  </a:rPr>
                  <a:t>2</a:t>
                </a:r>
                <a:r>
                  <a:rPr lang="en-US" dirty="0">
                    <a:solidFill>
                      <a:srgbClr val="0000FF"/>
                    </a:solidFill>
                  </a:rPr>
                  <a:t> + . . .+ 2</a:t>
                </a:r>
                <a:r>
                  <a:rPr lang="en-US" baseline="30000" dirty="0">
                    <a:solidFill>
                      <a:srgbClr val="0000FF"/>
                    </a:solidFill>
                  </a:rPr>
                  <a:t>n−2</a:t>
                </a:r>
                <a:r>
                  <a:rPr lang="en-US" i="1" dirty="0">
                    <a:solidFill>
                      <a:srgbClr val="0000FF"/>
                    </a:solidFill>
                  </a:rPr>
                  <a:t>w</a:t>
                </a:r>
                <a:r>
                  <a:rPr lang="en-US" baseline="-25000" dirty="0">
                    <a:solidFill>
                      <a:srgbClr val="0000FF"/>
                    </a:solidFill>
                  </a:rPr>
                  <a:t>n−1</a:t>
                </a:r>
                <a:r>
                  <a:rPr lang="en-US" dirty="0">
                    <a:solidFill>
                      <a:srgbClr val="0000FF"/>
                    </a:solidFill>
                  </a:rPr>
                  <a:t> − 2</a:t>
                </a:r>
                <a:r>
                  <a:rPr lang="en-US" baseline="30000" dirty="0">
                    <a:solidFill>
                      <a:srgbClr val="0000FF"/>
                    </a:solidFill>
                  </a:rPr>
                  <a:t>n−1</a:t>
                </a:r>
                <a:r>
                  <a:rPr lang="en-US" i="1" dirty="0">
                    <a:solidFill>
                      <a:srgbClr val="0000FF"/>
                    </a:solidFill>
                  </a:rPr>
                  <a:t>w</a:t>
                </a:r>
                <a:r>
                  <a:rPr lang="en-US" baseline="-25000" dirty="0">
                    <a:solidFill>
                      <a:srgbClr val="0000FF"/>
                    </a:solidFill>
                  </a:rPr>
                  <a:t>n</a:t>
                </a:r>
                <a:endParaRPr lang="en-US" dirty="0">
                  <a:solidFill>
                    <a:srgbClr val="0000FF"/>
                  </a:solidFill>
                </a:endParaRPr>
              </a:p>
              <a:p>
                <a:pPr marL="0" indent="0">
                  <a:buNone/>
                </a:pPr>
                <a:r>
                  <a:rPr lang="en-US" b="1" dirty="0" smtClean="0"/>
                  <a:t>Lemma</a:t>
                </a:r>
                <a:r>
                  <a:rPr lang="en-US" dirty="0" smtClean="0"/>
                  <a:t>: For </a:t>
                </a:r>
                <a:r>
                  <a:rPr lang="en-US" dirty="0"/>
                  <a:t>any circuit </a:t>
                </a:r>
                <a:r>
                  <a:rPr lang="en-US" i="1" dirty="0"/>
                  <a:t>f</a:t>
                </a:r>
                <a:r>
                  <a:rPr lang="en-US" dirty="0"/>
                  <a:t>, </a:t>
                </a:r>
                <a:r>
                  <a:rPr lang="en-US" dirty="0" smtClean="0"/>
                  <a:t>IPS* </a:t>
                </a:r>
                <a:r>
                  <a:rPr lang="en-US" dirty="0"/>
                  <a:t>has a poly(|</a:t>
                </a:r>
                <a:r>
                  <a:rPr lang="en-US" i="1" dirty="0"/>
                  <a:t>f</a:t>
                </a:r>
                <a:r>
                  <a:rPr lang="en-US" dirty="0"/>
                  <a:t>|)-size proof </a:t>
                </a:r>
                <a:r>
                  <a:rPr lang="en-US" dirty="0" smtClean="0"/>
                  <a:t>(from boolean axioms) </a:t>
                </a:r>
                <a:r>
                  <a:rPr lang="en-US" dirty="0" smtClean="0"/>
                  <a:t>of</a:t>
                </a:r>
              </a:p>
              <a:p>
                <a:pPr marL="0" indent="0">
                  <a:buNone/>
                </a:pPr>
                <a:r>
                  <a:rPr lang="en-US" dirty="0" smtClean="0"/>
                  <a:t>		VAL(BIT</a:t>
                </a:r>
                <a:r>
                  <a:rPr lang="en-US" baseline="-25000" dirty="0" smtClean="0"/>
                  <a:t>1</a:t>
                </a:r>
                <a:r>
                  <a:rPr lang="en-US" dirty="0" smtClean="0"/>
                  <a:t>(f)…BIT</a:t>
                </a:r>
                <a:r>
                  <a:rPr lang="en-US" baseline="-25000" dirty="0" smtClean="0"/>
                  <a:t>n</a:t>
                </a:r>
                <a:r>
                  <a:rPr lang="en-US" dirty="0" smtClean="0"/>
                  <a:t>(f))=f</a:t>
                </a:r>
                <a:endParaRPr lang="en-US" dirty="0"/>
              </a:p>
              <a:p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We 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have IPS* proof from boolean axioms of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	</a:t>
                </a:r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VAL(BIT</a:t>
                </a:r>
                <a:r>
                  <a:rPr lang="en-US" sz="2000" baseline="-25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</a:t>
                </a:r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</a:t>
                </a:r>
                <a:r>
                  <a:rPr lang="en-US" sz="2000" i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 ∙ ∙ ∙ BIT</a:t>
                </a:r>
                <a:r>
                  <a:rPr lang="en-US" sz="2000" i="1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n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</a:t>
                </a:r>
                <a:r>
                  <a:rPr lang="en-US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))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20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sz="20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−1. </a:t>
                </a:r>
                <a:endPara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Since C is a conic circuit and thus preserves non-negative signs we can prove:</a:t>
                </a:r>
              </a:p>
              <a:p>
                <a:pPr marL="457200" lvl="1" indent="0">
                  <a:buNone/>
                </a:pPr>
                <a:r>
                  <a:rPr lang="en-US" sz="2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	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 </a:t>
                </a:r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sign-bit  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BIT</a:t>
                </a:r>
                <a:r>
                  <a:rPr lang="en-US" sz="2000" i="1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n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</a:t>
                </a:r>
                <a:r>
                  <a:rPr lang="en-US" sz="20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 = 0.</a:t>
                </a:r>
              </a:p>
              <a:p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We are left with the need to refute 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	</a:t>
                </a:r>
                <a:r>
                  <a:rPr lang="en-US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VAL(BIT</a:t>
                </a:r>
                <a:r>
                  <a:rPr lang="en-US" sz="1800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</a:t>
                </a:r>
                <a:r>
                  <a:rPr lang="en-US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</a:t>
                </a:r>
                <a:r>
                  <a:rPr lang="en-US" sz="18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r>
                  <a:rPr lang="en-US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 ∙ ∙ ∙ </a:t>
                </a:r>
                <a:r>
                  <a:rPr lang="en-US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BIT</a:t>
                </a:r>
                <a:r>
                  <a:rPr lang="en-US" sz="1800" i="1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n-1</a:t>
                </a:r>
                <a:r>
                  <a:rPr lang="en-US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</a:t>
                </a:r>
                <a:r>
                  <a:rPr lang="en-US" sz="18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r>
                  <a:rPr lang="en-US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)) = −1</a:t>
                </a:r>
                <a:r>
                  <a:rPr lang="en-US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</a:t>
                </a:r>
                <a:endPara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which 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is 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precisely BVP</a:t>
                </a:r>
                <a:r>
                  <a:rPr lang="en-US" sz="2000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n</a:t>
                </a:r>
                <a:r>
                  <a:rPr lang="en-GB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.	</a:t>
                </a:r>
                <a:r>
                  <a:rPr lang="en-GB" sz="2000" dirty="0" smtClean="0"/>
                  <a:t>					</a:t>
                </a:r>
                <a:r>
                  <a:rPr lang="en-GB" sz="1600" dirty="0" smtClean="0"/>
                  <a:t>QED</a:t>
                </a:r>
                <a:endParaRPr lang="en-GB" sz="1600" dirty="0"/>
              </a:p>
              <a:p>
                <a:endParaRPr lang="en-US" sz="1600" dirty="0"/>
              </a:p>
              <a:p>
                <a:pPr marL="0" indent="0">
                  <a:buNone/>
                </a:pPr>
                <a:r>
                  <a:rPr lang="en-US" sz="1600" dirty="0" smtClean="0"/>
                  <a:t>  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809" y="1376218"/>
                <a:ext cx="8333509" cy="5126182"/>
              </a:xfrm>
              <a:blipFill rotWithShape="0">
                <a:blip r:embed="rId2"/>
                <a:stretch>
                  <a:fillRect l="-1463" t="-2021" r="-8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2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4</a:t>
            </a:fld>
            <a:endParaRPr lang="en-GB"/>
          </a:p>
        </p:txBody>
      </p:sp>
      <p:sp>
        <p:nvSpPr>
          <p:cNvPr id="17" name="Flowchart: Alternate Process 16"/>
          <p:cNvSpPr/>
          <p:nvPr/>
        </p:nvSpPr>
        <p:spPr>
          <a:xfrm>
            <a:off x="724968" y="2429177"/>
            <a:ext cx="7790381" cy="2103911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93749" y="3058431"/>
                <a:ext cx="77216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4</m:t>
                      </m:r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sz="3200" dirty="0" smtClean="0"/>
              </a:p>
              <a:p>
                <a:r>
                  <a:rPr lang="en-US" sz="3200" dirty="0" smtClean="0"/>
                  <a:t>        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sz="3200" dirty="0" smtClean="0"/>
                  <a:t>, all </a:t>
                </a:r>
                <a14:m>
                  <m:oMath xmlns:m="http://schemas.openxmlformats.org/officeDocument/2006/math">
                    <m:r>
                      <a:rPr lang="en-GB" sz="32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3200" dirty="0" smtClean="0"/>
                  <a:t>.</a:t>
                </a:r>
              </a:p>
              <a:p>
                <a:endParaRPr lang="en-US" sz="32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49" y="3058431"/>
                <a:ext cx="7721600" cy="15696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011012" y="2458361"/>
            <a:ext cx="5159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The Binary Value Principle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04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/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480" y="1825625"/>
            <a:ext cx="8077200" cy="4351338"/>
          </a:xfrm>
        </p:spPr>
        <p:txBody>
          <a:bodyPr>
            <a:normAutofit/>
          </a:bodyPr>
          <a:lstStyle/>
          <a:p>
            <a:pPr lvl="1"/>
            <a:endParaRPr lang="en-GB" sz="2800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40</a:t>
            </a:fld>
            <a:endParaRPr lang="en-GB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538480" y="504644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solidFill>
                  <a:srgbClr val="0070C0"/>
                </a:solidFill>
              </a:rPr>
              <a:t>Thanks for listening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89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94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Thm</a:t>
            </a:r>
            <a:r>
              <a:rPr lang="en-GB" dirty="0" smtClean="0"/>
              <a:t>: CPS* </a:t>
            </a:r>
            <a:r>
              <a:rPr lang="en-GB" dirty="0"/>
              <a:t>= </a:t>
            </a:r>
            <a:r>
              <a:rPr lang="en-GB" dirty="0" smtClean="0"/>
              <a:t>IPS*+BVP</a:t>
            </a:r>
            <a:r>
              <a:rPr lang="en-GB" baseline="-25000" dirty="0" smtClean="0"/>
              <a:t>n</a:t>
            </a:r>
            <a:r>
              <a:rPr lang="en-GB" dirty="0" smtClean="0"/>
              <a:t> </a:t>
            </a:r>
            <a:r>
              <a:rPr lang="en-GB" sz="2700" dirty="0" smtClean="0"/>
              <a:t>(over </a:t>
            </a:r>
            <a:r>
              <a:rPr lang="en-US" sz="2400" dirty="0">
                <a:latin typeface="Cambria Math"/>
                <a:ea typeface="Cambria Math"/>
              </a:rPr>
              <a:t>ℤ</a:t>
            </a:r>
            <a:r>
              <a:rPr lang="en-GB" sz="2700" dirty="0" smtClean="0"/>
              <a:t>, for simplicity)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6809" y="1376218"/>
                <a:ext cx="8333509" cy="5126182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US" b="1" dirty="0" smtClean="0"/>
                  <a:t>Proof sketch</a:t>
                </a:r>
                <a:r>
                  <a:rPr lang="en-US" dirty="0" smtClean="0"/>
                  <a:t>: Let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US" dirty="0"/>
                  <a:t> be </a:t>
                </a:r>
                <a:r>
                  <a:rPr lang="en-US" dirty="0" smtClean="0"/>
                  <a:t>a CPS* </a:t>
                </a:r>
                <a:r>
                  <a:rPr lang="en-US" dirty="0"/>
                  <a:t>refutation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</m:acc>
                  </m:oMath>
                </a14:m>
                <a:r>
                  <a:rPr lang="en-US" dirty="0"/>
                  <a:t>. </a:t>
                </a:r>
                <a:endParaRPr lang="en-US" dirty="0" smtClean="0"/>
              </a:p>
              <a:p>
                <a:pPr>
                  <a:lnSpc>
                    <a:spcPct val="120000"/>
                  </a:lnSpc>
                </a:pPr>
                <a:r>
                  <a:rPr lang="en-US" dirty="0" smtClean="0"/>
                  <a:t>As </a:t>
                </a:r>
                <a:r>
                  <a:rPr lang="en-US" dirty="0"/>
                  <a:t>a polynomial </a:t>
                </a:r>
                <a:r>
                  <a:rPr lang="en-US" dirty="0" smtClean="0"/>
                  <a:t>identity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US" dirty="0"/>
                  <a:t> is </a:t>
                </a:r>
                <a:r>
                  <a:rPr lang="en-US" dirty="0" smtClean="0"/>
                  <a:t>freely </a:t>
                </a:r>
                <a:r>
                  <a:rPr lang="en-US" dirty="0"/>
                  <a:t>provable in </a:t>
                </a:r>
                <a:r>
                  <a:rPr lang="en-US" dirty="0" smtClean="0"/>
                  <a:t>IPS*: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</m:d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GB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 </a:t>
                </a:r>
                <a:r>
                  <a:rPr lang="en-US" dirty="0" smtClean="0"/>
                  <a:t>(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this is still not a refutation of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</m:acc>
                  </m:oMath>
                </a14:m>
                <a:r>
                  <a:rPr lang="en-US" dirty="0" smtClean="0"/>
                  <a:t>!)</a:t>
                </a:r>
                <a:endParaRPr lang="en-US" dirty="0"/>
              </a:p>
              <a:p>
                <a:r>
                  <a:rPr lang="en-US" dirty="0" smtClean="0"/>
                  <a:t>IPS can do </a:t>
                </a:r>
                <a:r>
                  <a:rPr lang="en-US" dirty="0"/>
                  <a:t>efficient </a:t>
                </a:r>
                <a:r>
                  <a:rPr lang="en-US" dirty="0" smtClean="0"/>
                  <a:t>bit-arithmetic </a:t>
                </a:r>
                <a:r>
                  <a:rPr lang="en-US" dirty="0"/>
                  <a:t>as </a:t>
                </a:r>
                <a:r>
                  <a:rPr lang="en-US" dirty="0" smtClean="0"/>
                  <a:t>follows:</a:t>
                </a:r>
              </a:p>
              <a:p>
                <a:pPr indent="-252000">
                  <a:lnSpc>
                    <a:spcPct val="120000"/>
                  </a:lnSpc>
                </a:pPr>
                <a:r>
                  <a:rPr lang="en-US" dirty="0" smtClean="0"/>
                  <a:t>Define </a:t>
                </a:r>
                <a:r>
                  <a:rPr lang="en-US" dirty="0">
                    <a:solidFill>
                      <a:srgbClr val="002060"/>
                    </a:solidFill>
                  </a:rPr>
                  <a:t>VAL(</a:t>
                </a:r>
                <a:r>
                  <a:rPr lang="en-US" i="1" dirty="0">
                    <a:solidFill>
                      <a:srgbClr val="002060"/>
                    </a:solidFill>
                  </a:rPr>
                  <a:t>w</a:t>
                </a:r>
                <a:r>
                  <a:rPr lang="en-US" dirty="0">
                    <a:solidFill>
                      <a:srgbClr val="002060"/>
                    </a:solidFill>
                  </a:rPr>
                  <a:t>) 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:= </a:t>
                </a:r>
                <a:r>
                  <a:rPr lang="en-US" i="1" dirty="0">
                    <a:solidFill>
                      <a:srgbClr val="002060"/>
                    </a:solidFill>
                  </a:rPr>
                  <a:t>w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1</a:t>
                </a:r>
                <a:r>
                  <a:rPr lang="en-US" dirty="0">
                    <a:solidFill>
                      <a:srgbClr val="002060"/>
                    </a:solidFill>
                  </a:rPr>
                  <a:t> + 2</a:t>
                </a:r>
                <a:r>
                  <a:rPr lang="en-US" i="1" dirty="0">
                    <a:solidFill>
                      <a:srgbClr val="002060"/>
                    </a:solidFill>
                  </a:rPr>
                  <a:t>w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2</a:t>
                </a:r>
                <a:r>
                  <a:rPr lang="en-US" dirty="0">
                    <a:solidFill>
                      <a:srgbClr val="002060"/>
                    </a:solidFill>
                  </a:rPr>
                  <a:t> + . . 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.+ </a:t>
                </a:r>
                <a:r>
                  <a:rPr lang="en-US" dirty="0">
                    <a:solidFill>
                      <a:srgbClr val="002060"/>
                    </a:solidFill>
                  </a:rPr>
                  <a:t>2</a:t>
                </a:r>
                <a:r>
                  <a:rPr lang="en-US" baseline="30000" dirty="0">
                    <a:solidFill>
                      <a:srgbClr val="002060"/>
                    </a:solidFill>
                  </a:rPr>
                  <a:t>n−2</a:t>
                </a:r>
                <a:r>
                  <a:rPr lang="en-US" i="1" dirty="0">
                    <a:solidFill>
                      <a:srgbClr val="002060"/>
                    </a:solidFill>
                  </a:rPr>
                  <a:t>w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n−1</a:t>
                </a:r>
                <a:r>
                  <a:rPr lang="en-US" dirty="0">
                    <a:solidFill>
                      <a:srgbClr val="002060"/>
                    </a:solidFill>
                  </a:rPr>
                  <a:t> − 2</a:t>
                </a:r>
                <a:r>
                  <a:rPr lang="en-US" baseline="30000" dirty="0">
                    <a:solidFill>
                      <a:srgbClr val="002060"/>
                    </a:solidFill>
                  </a:rPr>
                  <a:t>n−1</a:t>
                </a:r>
                <a:r>
                  <a:rPr lang="en-US" i="1" dirty="0">
                    <a:solidFill>
                      <a:srgbClr val="002060"/>
                    </a:solidFill>
                  </a:rPr>
                  <a:t>w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n</a:t>
                </a:r>
                <a:r>
                  <a:rPr lang="en-US" dirty="0">
                    <a:solidFill>
                      <a:srgbClr val="002060"/>
                    </a:solidFill>
                  </a:rPr>
                  <a:t> </a:t>
                </a:r>
                <a:r>
                  <a:rPr lang="en-US" dirty="0"/>
                  <a:t>to be the value of an integer number given by the </a:t>
                </a:r>
                <a:r>
                  <a:rPr lang="en-US" i="1" dirty="0"/>
                  <a:t>n</a:t>
                </a:r>
                <a:r>
                  <a:rPr lang="en-US" dirty="0"/>
                  <a:t> boolean bits </a:t>
                </a:r>
                <a:r>
                  <a:rPr lang="en-US" i="1" dirty="0">
                    <a:solidFill>
                      <a:srgbClr val="002060"/>
                    </a:solidFill>
                  </a:rPr>
                  <a:t>w</a:t>
                </a:r>
                <a:r>
                  <a:rPr lang="en-US" dirty="0"/>
                  <a:t> in </a:t>
                </a:r>
                <a:r>
                  <a:rPr lang="en-US" dirty="0" smtClean="0"/>
                  <a:t>two’s complement.</a:t>
                </a:r>
              </a:p>
              <a:p>
                <a:pPr marL="0" indent="0">
                  <a:buNone/>
                </a:pPr>
                <a:r>
                  <a:rPr lang="en-US" b="1" dirty="0" smtClean="0"/>
                  <a:t>  Lemma</a:t>
                </a:r>
                <a:r>
                  <a:rPr lang="en-US" dirty="0" smtClean="0"/>
                  <a:t>: For </a:t>
                </a:r>
                <a:r>
                  <a:rPr lang="en-US" dirty="0"/>
                  <a:t>any circuit </a:t>
                </a:r>
                <a:r>
                  <a:rPr lang="en-US" i="1" dirty="0"/>
                  <a:t>f</a:t>
                </a:r>
                <a:r>
                  <a:rPr lang="en-US" dirty="0"/>
                  <a:t>, </a:t>
                </a:r>
                <a:r>
                  <a:rPr lang="en-US" dirty="0" smtClean="0"/>
                  <a:t>IPS* </a:t>
                </a:r>
                <a:r>
                  <a:rPr lang="en-US" dirty="0"/>
                  <a:t>has a poly(|</a:t>
                </a:r>
                <a:r>
                  <a:rPr lang="en-US" i="1" dirty="0"/>
                  <a:t>f</a:t>
                </a:r>
                <a:r>
                  <a:rPr lang="en-US" dirty="0"/>
                  <a:t>|)-size proof </a:t>
                </a:r>
                <a:r>
                  <a:rPr lang="en-US" dirty="0" smtClean="0"/>
                  <a:t>(from boolean axioms) of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  </a:t>
                </a:r>
              </a:p>
              <a:p>
                <a:pPr marL="0" indent="0">
                  <a:buNone/>
                </a:pPr>
                <a:r>
                  <a:rPr lang="en-US" sz="26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where </a:t>
                </a:r>
                <a:r>
                  <a:rPr lang="en-US" sz="26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BIT</a:t>
                </a:r>
                <a:r>
                  <a:rPr lang="en-US" sz="2600" baseline="-25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</a:t>
                </a:r>
                <a:r>
                  <a:rPr lang="en-US" sz="2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(</a:t>
                </a:r>
                <a:r>
                  <a:rPr lang="en-US" sz="26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</a:t>
                </a:r>
                <a:r>
                  <a:rPr lang="en-US" sz="2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is the polynomial that computes the </a:t>
                </a:r>
                <a:r>
                  <a:rPr lang="en-US" sz="26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</a:t>
                </a:r>
                <a:r>
                  <a:rPr lang="en-US" sz="26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th</a:t>
                </a:r>
                <a:r>
                  <a:rPr lang="en-US" sz="2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bit </a:t>
                </a:r>
                <a:r>
                  <a:rPr lang="en-US" sz="26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of     </a:t>
                </a:r>
              </a:p>
              <a:p>
                <a:pPr marL="0" indent="0">
                  <a:buNone/>
                </a:pPr>
                <a:r>
                  <a:rPr lang="en-US" sz="2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6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 the </a:t>
                </a:r>
                <a:r>
                  <a:rPr lang="en-US" sz="2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number computed by </a:t>
                </a:r>
                <a:r>
                  <a:rPr lang="en-US" sz="26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</a:t>
                </a:r>
                <a:r>
                  <a:rPr lang="en-US" sz="2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as a </a:t>
                </a:r>
                <a:r>
                  <a:rPr lang="en-US" sz="26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function of </a:t>
                </a:r>
                <a:r>
                  <a:rPr lang="en-US" sz="2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the variables </a:t>
                </a:r>
                <a:r>
                  <a:rPr lang="en-US" sz="26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</a:t>
                </a:r>
                <a:r>
                  <a:rPr lang="en-US" sz="2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26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sz="26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  to </a:t>
                </a:r>
                <a:r>
                  <a:rPr lang="en-US" sz="26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</a:t>
                </a:r>
                <a:r>
                  <a:rPr lang="en-US" sz="2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that range over {0, 1} values.</a:t>
                </a:r>
                <a:endParaRPr lang="en-US" sz="2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809" y="1376218"/>
                <a:ext cx="8333509" cy="5126182"/>
              </a:xfrm>
              <a:blipFill rotWithShape="0">
                <a:blip r:embed="rId2"/>
                <a:stretch>
                  <a:fillRect l="-951" t="-2497" r="-5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42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33" y="4427378"/>
            <a:ext cx="4467260" cy="55963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6809" y="3947528"/>
            <a:ext cx="8333509" cy="105862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ine Callout 1 6"/>
          <p:cNvSpPr/>
          <p:nvPr/>
        </p:nvSpPr>
        <p:spPr>
          <a:xfrm>
            <a:off x="6847193" y="2249424"/>
            <a:ext cx="1895093" cy="603504"/>
          </a:xfrm>
          <a:prstGeom prst="borderCallout1">
            <a:avLst>
              <a:gd name="adj1" fmla="val 42992"/>
              <a:gd name="adj2" fmla="val 352"/>
              <a:gd name="adj3" fmla="val -28409"/>
              <a:gd name="adj4" fmla="val -17585"/>
            </a:avLst>
          </a:prstGeom>
          <a:solidFill>
            <a:schemeClr val="bg1">
              <a:lumMod val="85000"/>
            </a:schemeClr>
          </a:solidFill>
          <a:ln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2060"/>
                </a:solidFill>
              </a:rPr>
              <a:t>IPS proofs A=B </a:t>
            </a:r>
            <a:r>
              <a:rPr lang="en-GB" sz="1200" dirty="0" smtClean="0">
                <a:solidFill>
                  <a:srgbClr val="002060"/>
                </a:solidFill>
              </a:rPr>
              <a:t>means: from boolean axioms we can prove A-B</a:t>
            </a:r>
            <a:endParaRPr lang="en-GB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22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Proof (cnt.)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We have IPS* proof from boolean axioms of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dirty="0">
                    <a:solidFill>
                      <a:srgbClr val="002060"/>
                    </a:solidFill>
                  </a:rPr>
                  <a:t>= VAL(BIT</a:t>
                </a:r>
                <a:r>
                  <a:rPr lang="en-US" baseline="-25000" dirty="0">
                    <a:solidFill>
                      <a:srgbClr val="002060"/>
                    </a:solidFill>
                  </a:rPr>
                  <a:t>1</a:t>
                </a:r>
                <a:r>
                  <a:rPr lang="en-US" dirty="0">
                    <a:solidFill>
                      <a:srgbClr val="002060"/>
                    </a:solidFill>
                  </a:rPr>
                  <a:t>(</a:t>
                </a:r>
                <a:r>
                  <a:rPr lang="en-US" i="1" dirty="0">
                    <a:solidFill>
                      <a:srgbClr val="002060"/>
                    </a:solidFill>
                  </a:rPr>
                  <a:t>C</a:t>
                </a:r>
                <a:r>
                  <a:rPr lang="en-US" dirty="0">
                    <a:solidFill>
                      <a:srgbClr val="002060"/>
                    </a:solidFill>
                  </a:rPr>
                  <a:t>) ∙ ∙ ∙ BIT</a:t>
                </a:r>
                <a:r>
                  <a:rPr lang="en-US" i="1" baseline="-25000" dirty="0">
                    <a:solidFill>
                      <a:srgbClr val="002060"/>
                    </a:solidFill>
                  </a:rPr>
                  <a:t>n</a:t>
                </a:r>
                <a:r>
                  <a:rPr lang="en-US" dirty="0">
                    <a:solidFill>
                      <a:srgbClr val="002060"/>
                    </a:solidFill>
                  </a:rPr>
                  <a:t>(</a:t>
                </a:r>
                <a:r>
                  <a:rPr lang="en-US" i="1" dirty="0">
                    <a:solidFill>
                      <a:srgbClr val="002060"/>
                    </a:solidFill>
                  </a:rPr>
                  <a:t>C</a:t>
                </a:r>
                <a:r>
                  <a:rPr lang="en-US" dirty="0">
                    <a:solidFill>
                      <a:srgbClr val="002060"/>
                    </a:solidFill>
                  </a:rPr>
                  <a:t>)) = −1</a:t>
                </a:r>
                <a:r>
                  <a:rPr lang="en-US" dirty="0"/>
                  <a:t>. </a:t>
                </a:r>
                <a:endParaRPr lang="en-US" dirty="0" smtClean="0"/>
              </a:p>
              <a:p>
                <a:r>
                  <a:rPr lang="en-US" dirty="0" smtClean="0"/>
                  <a:t>Since</a:t>
                </a:r>
                <a:r>
                  <a:rPr lang="en-US" dirty="0"/>
                  <a:t> </a:t>
                </a:r>
                <a:r>
                  <a:rPr lang="en-US" dirty="0" smtClean="0"/>
                  <a:t>C </a:t>
                </a:r>
                <a:r>
                  <a:rPr lang="en-US" dirty="0"/>
                  <a:t>is a conic circuit and thus preserves </a:t>
                </a:r>
                <a:r>
                  <a:rPr lang="en-US" dirty="0" smtClean="0"/>
                  <a:t>non-negative signs </a:t>
                </a:r>
                <a:r>
                  <a:rPr lang="en-US" dirty="0"/>
                  <a:t>we can </a:t>
                </a:r>
                <a:r>
                  <a:rPr lang="en-US" dirty="0" smtClean="0"/>
                  <a:t>prove:</a:t>
                </a:r>
              </a:p>
              <a:p>
                <a:pPr marL="457200" lvl="1" indent="0">
                  <a:buNone/>
                </a:pPr>
                <a:r>
                  <a:rPr lang="en-US" sz="3200" dirty="0" smtClean="0">
                    <a:solidFill>
                      <a:srgbClr val="3333CC"/>
                    </a:solidFill>
                  </a:rPr>
                  <a:t>	</a:t>
                </a:r>
                <a:r>
                  <a:rPr lang="en-US" sz="2800" dirty="0" smtClean="0">
                    <a:solidFill>
                      <a:srgbClr val="002060"/>
                    </a:solidFill>
                  </a:rPr>
                  <a:t>the sign-bit BIT</a:t>
                </a:r>
                <a:r>
                  <a:rPr lang="en-US" sz="2800" i="1" baseline="-25000" dirty="0" smtClean="0">
                    <a:solidFill>
                      <a:srgbClr val="002060"/>
                    </a:solidFill>
                  </a:rPr>
                  <a:t>n</a:t>
                </a:r>
                <a:r>
                  <a:rPr lang="en-US" sz="2800" dirty="0" smtClean="0">
                    <a:solidFill>
                      <a:srgbClr val="002060"/>
                    </a:solidFill>
                  </a:rPr>
                  <a:t>(</a:t>
                </a:r>
                <a:r>
                  <a:rPr lang="en-US" sz="2800" i="1" dirty="0" smtClean="0">
                    <a:solidFill>
                      <a:srgbClr val="002060"/>
                    </a:solidFill>
                  </a:rPr>
                  <a:t>C</a:t>
                </a:r>
                <a:r>
                  <a:rPr lang="en-US" sz="2800" dirty="0" smtClean="0">
                    <a:solidFill>
                      <a:srgbClr val="002060"/>
                    </a:solidFill>
                  </a:rPr>
                  <a:t>) = 0</a:t>
                </a:r>
                <a:r>
                  <a:rPr lang="en-US" sz="2800" dirty="0" smtClean="0">
                    <a:solidFill>
                      <a:srgbClr val="3333CC"/>
                    </a:solidFill>
                  </a:rPr>
                  <a:t>.</a:t>
                </a:r>
              </a:p>
              <a:p>
                <a:r>
                  <a:rPr lang="en-US" dirty="0" smtClean="0"/>
                  <a:t>We are left with the need to refute 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VAL(BIT</a:t>
                </a:r>
                <a:r>
                  <a:rPr lang="en-US" sz="2400" baseline="-25000" dirty="0" smtClean="0">
                    <a:solidFill>
                      <a:srgbClr val="002060"/>
                    </a:solidFill>
                  </a:rPr>
                  <a:t>1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(</a:t>
                </a:r>
                <a:r>
                  <a:rPr lang="en-US" sz="2400" i="1" dirty="0" smtClean="0">
                    <a:solidFill>
                      <a:srgbClr val="002060"/>
                    </a:solidFill>
                  </a:rPr>
                  <a:t>C</a:t>
                </a:r>
                <a:r>
                  <a:rPr lang="en-US" sz="2400" dirty="0">
                    <a:solidFill>
                      <a:srgbClr val="002060"/>
                    </a:solidFill>
                  </a:rPr>
                  <a:t>) ∙ ∙ ∙ 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BIT</a:t>
                </a:r>
                <a:r>
                  <a:rPr lang="en-US" sz="2400" i="1" baseline="-25000" dirty="0" smtClean="0">
                    <a:solidFill>
                      <a:srgbClr val="002060"/>
                    </a:solidFill>
                  </a:rPr>
                  <a:t>n-1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(</a:t>
                </a:r>
                <a:r>
                  <a:rPr lang="en-US" sz="2400" i="1" dirty="0" smtClean="0">
                    <a:solidFill>
                      <a:srgbClr val="002060"/>
                    </a:solidFill>
                  </a:rPr>
                  <a:t>C</a:t>
                </a:r>
                <a:r>
                  <a:rPr lang="en-US" sz="2400" dirty="0">
                    <a:solidFill>
                      <a:srgbClr val="002060"/>
                    </a:solidFill>
                  </a:rPr>
                  <a:t>)) = −1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   </a:t>
                </a:r>
                <a:endParaRPr lang="en-US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which </a:t>
                </a:r>
                <a:r>
                  <a:rPr lang="en-US" dirty="0"/>
                  <a:t>is </a:t>
                </a:r>
                <a:r>
                  <a:rPr lang="en-US" dirty="0" smtClean="0"/>
                  <a:t>precisely BVP</a:t>
                </a:r>
                <a:r>
                  <a:rPr lang="en-US" baseline="-25000" dirty="0" smtClean="0"/>
                  <a:t>n</a:t>
                </a:r>
                <a:r>
                  <a:rPr lang="en-GB" dirty="0" smtClean="0"/>
                  <a:t>.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QED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546" t="-20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19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33CC"/>
                </a:solidFill>
              </a:rPr>
              <a:t>IPS</a:t>
            </a:r>
            <a:r>
              <a:rPr lang="en-US" baseline="-25000" dirty="0">
                <a:solidFill>
                  <a:srgbClr val="0000CC"/>
                </a:solidFill>
                <a:latin typeface="Cambria Math"/>
                <a:ea typeface="Cambria Math"/>
              </a:rPr>
              <a:t>ℤ</a:t>
            </a:r>
            <a:r>
              <a:rPr lang="en-US" dirty="0" smtClean="0">
                <a:solidFill>
                  <a:srgbClr val="3333CC"/>
                </a:solidFill>
              </a:rPr>
              <a:t> </a:t>
            </a:r>
            <a:r>
              <a:rPr lang="en-US" dirty="0">
                <a:solidFill>
                  <a:srgbClr val="3333CC"/>
                </a:solidFill>
              </a:rPr>
              <a:t>≥</a:t>
            </a:r>
            <a:r>
              <a:rPr lang="en-US" baseline="-25000" dirty="0">
                <a:solidFill>
                  <a:srgbClr val="3333CC"/>
                </a:solidFill>
              </a:rPr>
              <a:t>p</a:t>
            </a:r>
            <a:r>
              <a:rPr lang="en-US" dirty="0">
                <a:solidFill>
                  <a:srgbClr val="3333CC"/>
                </a:solidFill>
              </a:rPr>
              <a:t> </a:t>
            </a:r>
            <a:r>
              <a:rPr lang="en-US" dirty="0" smtClean="0">
                <a:solidFill>
                  <a:srgbClr val="3333CC"/>
                </a:solidFill>
              </a:rPr>
              <a:t>IPS</a:t>
            </a:r>
            <a:r>
              <a:rPr lang="en-US" baseline="-25000" dirty="0">
                <a:solidFill>
                  <a:srgbClr val="0000CC"/>
                </a:solidFill>
                <a:latin typeface="Cambria Math"/>
                <a:ea typeface="Cambria Math"/>
              </a:rPr>
              <a:t>ℚ</a:t>
            </a:r>
            <a:endParaRPr lang="en-GB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Prop</a:t>
            </a:r>
            <a:r>
              <a:rPr lang="en-US" sz="3600" dirty="0" smtClean="0"/>
              <a:t>: Size-s </a:t>
            </a:r>
            <a:r>
              <a:rPr lang="en-US" sz="3600" dirty="0"/>
              <a:t>constant-free </a:t>
            </a:r>
            <a:r>
              <a:rPr lang="en-US" sz="3600" dirty="0" smtClean="0"/>
              <a:t>IPS</a:t>
            </a:r>
            <a:r>
              <a:rPr lang="en-US" sz="3600" baseline="-25000" dirty="0" smtClean="0"/>
              <a:t>Q</a:t>
            </a:r>
            <a:r>
              <a:rPr lang="en-US" sz="3600" dirty="0" smtClean="0"/>
              <a:t> from </a:t>
            </a:r>
            <a:r>
              <a:rPr lang="en-US" sz="3600" dirty="0"/>
              <a:t>F of H, for F a set of </a:t>
            </a:r>
            <a:r>
              <a:rPr lang="en-US" sz="3600" dirty="0" smtClean="0"/>
              <a:t>assumptions (F, H written </a:t>
            </a:r>
            <a:r>
              <a:rPr lang="en-US" sz="3600" dirty="0"/>
              <a:t>as constant-free algebraic circuits over </a:t>
            </a:r>
            <a:r>
              <a:rPr lang="en-US" sz="3600" dirty="0" smtClean="0"/>
              <a:t>Z) then there </a:t>
            </a:r>
            <a:r>
              <a:rPr lang="en-US" sz="3600" dirty="0"/>
              <a:t>exists a size ≤ 4s constant-free boolean </a:t>
            </a:r>
            <a:r>
              <a:rPr lang="en-US" sz="3600" dirty="0" smtClean="0"/>
              <a:t>IPS</a:t>
            </a:r>
            <a:r>
              <a:rPr lang="en-US" sz="3600" baseline="-25000" dirty="0">
                <a:latin typeface="Cambria Math"/>
                <a:ea typeface="Cambria Math"/>
              </a:rPr>
              <a:t>ℤ</a:t>
            </a:r>
            <a:r>
              <a:rPr lang="en-US" sz="3600" dirty="0" smtClean="0"/>
              <a:t> </a:t>
            </a:r>
            <a:r>
              <a:rPr lang="en-US" sz="3600" dirty="0"/>
              <a:t>proof of M ∙ H, for some M </a:t>
            </a:r>
            <a:r>
              <a:rPr lang="en-US" sz="3600" dirty="0" smtClean="0"/>
              <a:t>in </a:t>
            </a:r>
            <a:r>
              <a:rPr lang="en-US" sz="3600" dirty="0" smtClean="0">
                <a:latin typeface="Cambria Math"/>
                <a:ea typeface="Cambria Math"/>
              </a:rPr>
              <a:t>ℤ</a:t>
            </a:r>
            <a:r>
              <a:rPr lang="en-US" sz="3600" dirty="0" smtClean="0"/>
              <a:t>\{</a:t>
            </a:r>
            <a:r>
              <a:rPr lang="en-US" sz="3600" dirty="0"/>
              <a:t>0}, such </a:t>
            </a:r>
            <a:r>
              <a:rPr lang="en-US" sz="3600" dirty="0" smtClean="0"/>
              <a:t>that </a:t>
            </a:r>
            <a:r>
              <a:rPr lang="el-GR" sz="3600" dirty="0" smtClean="0"/>
              <a:t>τ(</a:t>
            </a:r>
            <a:r>
              <a:rPr lang="en-GB" sz="3600" dirty="0" smtClean="0"/>
              <a:t>M) ≤ 4s.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i="1" dirty="0" smtClean="0"/>
              <a:t>Proof</a:t>
            </a:r>
            <a:r>
              <a:rPr lang="en-GB" sz="3600" dirty="0" smtClean="0"/>
              <a:t>. Multiply the </a:t>
            </a:r>
            <a:r>
              <a:rPr lang="en-US" sz="3600" dirty="0"/>
              <a:t>IPS</a:t>
            </a:r>
            <a:r>
              <a:rPr lang="en-US" sz="3600" baseline="-25000" dirty="0">
                <a:latin typeface="Cambria Math"/>
                <a:ea typeface="Cambria Math"/>
              </a:rPr>
              <a:t>ℚ</a:t>
            </a:r>
            <a:r>
              <a:rPr lang="en-GB" sz="3600" dirty="0" smtClean="0"/>
              <a:t> enough times to get all constants integers. 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18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5</a:t>
            </a:fld>
            <a:endParaRPr lang="en-GB"/>
          </a:p>
        </p:txBody>
      </p:sp>
      <p:sp>
        <p:nvSpPr>
          <p:cNvPr id="17" name="Flowchart: Alternate Process 16"/>
          <p:cNvSpPr/>
          <p:nvPr/>
        </p:nvSpPr>
        <p:spPr>
          <a:xfrm>
            <a:off x="724968" y="2429177"/>
            <a:ext cx="7790381" cy="2084457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92232" y="3053662"/>
                <a:ext cx="7721600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sz="3200" dirty="0"/>
              </a:p>
              <a:p>
                <a:r>
                  <a:rPr lang="en-US" sz="3200" dirty="0"/>
                  <a:t>        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sz="3200" dirty="0"/>
                  <a:t>, all </a:t>
                </a:r>
                <a14:m>
                  <m:oMath xmlns:m="http://schemas.openxmlformats.org/officeDocument/2006/math">
                    <m:r>
                      <a:rPr lang="en-GB" sz="32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32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232" y="3053662"/>
                <a:ext cx="7721600" cy="135421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015687" y="2436514"/>
            <a:ext cx="5293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The Binary Value Principle</a:t>
            </a:r>
            <a:endParaRPr lang="en-GB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7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0.00191 -0.1585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79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96296E-6 L 0.00035 -0.1555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77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48148E-6 L 0.00104 -0.14167 " pathEditMode="relative" rAng="0" ptsTypes="AA">
                                      <p:cBhvr>
                                        <p:cTn id="10" dur="1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" y="-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6</a:t>
            </a:fld>
            <a:endParaRPr lang="en-GB"/>
          </a:p>
        </p:txBody>
      </p:sp>
      <p:sp>
        <p:nvSpPr>
          <p:cNvPr id="17" name="Flowchart: Alternate Process 16"/>
          <p:cNvSpPr/>
          <p:nvPr/>
        </p:nvSpPr>
        <p:spPr>
          <a:xfrm>
            <a:off x="724968" y="1359133"/>
            <a:ext cx="7790381" cy="2103911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93749" y="2105121"/>
                <a:ext cx="77216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4</m:t>
                      </m:r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+…+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sz="3200" dirty="0" smtClean="0"/>
              </a:p>
              <a:p>
                <a:r>
                  <a:rPr lang="en-US" sz="3200" dirty="0" smtClean="0"/>
                  <a:t>        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sz="3200" dirty="0" smtClean="0"/>
                  <a:t>, all </a:t>
                </a:r>
                <a14:m>
                  <m:oMath xmlns:m="http://schemas.openxmlformats.org/officeDocument/2006/math">
                    <m:r>
                      <a:rPr lang="en-GB" sz="32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3200" dirty="0" smtClean="0"/>
                  <a:t>.</a:t>
                </a:r>
              </a:p>
              <a:p>
                <a:endParaRPr lang="en-US" sz="32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49" y="2105121"/>
                <a:ext cx="7721600" cy="15696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011012" y="1388317"/>
            <a:ext cx="5159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The Binary Value Principle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7906326" y="6567055"/>
            <a:ext cx="609023" cy="1544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DF83855-8F56-4F6A-966A-26F8E810025D}" type="slidenum">
              <a:rPr lang="en-GB" smtClean="0"/>
              <a:pPr/>
              <a:t>6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011012" y="3492228"/>
            <a:ext cx="1088566" cy="1147751"/>
          </a:xfrm>
          <a:prstGeom prst="straightConnector1">
            <a:avLst/>
          </a:prstGeom>
          <a:ln w="34925" cmpd="sng">
            <a:prstDash val="sysDash"/>
            <a:bevel/>
            <a:headEnd type="arrow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82525" y="4669163"/>
            <a:ext cx="3667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Algebraic and  </a:t>
            </a:r>
          </a:p>
          <a:p>
            <a:pPr algn="ctr"/>
            <a:r>
              <a:rPr lang="en-US" sz="2800" dirty="0" smtClean="0"/>
              <a:t>Semi-Algebraic proofs</a:t>
            </a:r>
            <a:endParaRPr lang="en-GB" sz="28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742139" y="3502472"/>
            <a:ext cx="746924" cy="1137612"/>
          </a:xfrm>
          <a:prstGeom prst="straightConnector1">
            <a:avLst/>
          </a:prstGeom>
          <a:ln w="34925" cmpd="sng">
            <a:prstDash val="sysDash"/>
            <a:bevel/>
            <a:headEnd type="arrow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06414" y="4748966"/>
            <a:ext cx="19058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Algebraic Circuit Complexity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2099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540000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48148E-6 L -0.11337 0.18102 " pathEditMode="relative" rAng="0" ptsTypes="AA">
                                      <p:cBhvr>
                                        <p:cTn id="24" dur="1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7" y="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The Context: Proof Complexity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1077" y="1560576"/>
            <a:ext cx="3993467" cy="494182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Proof systems: </a:t>
            </a:r>
          </a:p>
          <a:p>
            <a:pPr lvl="1"/>
            <a:r>
              <a:rPr lang="en-GB" dirty="0" smtClean="0"/>
              <a:t>A way to analyse algorithms run-time:</a:t>
            </a:r>
          </a:p>
          <a:p>
            <a:pPr lvl="2"/>
            <a:r>
              <a:rPr lang="en-GB" dirty="0" smtClean="0"/>
              <a:t>Each proof-line is a step in the algorithm</a:t>
            </a:r>
          </a:p>
          <a:p>
            <a:pPr lvl="1"/>
            <a:r>
              <a:rPr lang="en-GB" dirty="0" smtClean="0"/>
              <a:t>A way to approach </a:t>
            </a:r>
            <a:r>
              <a:rPr lang="en-GB" b="1" dirty="0" smtClean="0"/>
              <a:t>NP</a:t>
            </a:r>
            <a:r>
              <a:rPr lang="en-GB" dirty="0" smtClean="0"/>
              <a:t> vs </a:t>
            </a:r>
            <a:r>
              <a:rPr lang="en-GB" b="1" dirty="0" smtClean="0"/>
              <a:t>coNP</a:t>
            </a:r>
            <a:r>
              <a:rPr lang="en-GB" dirty="0" smtClean="0"/>
              <a:t> (hence </a:t>
            </a:r>
            <a:r>
              <a:rPr lang="en-GB" b="1" dirty="0" smtClean="0"/>
              <a:t>P</a:t>
            </a:r>
            <a:r>
              <a:rPr lang="en-GB" dirty="0" smtClean="0"/>
              <a:t> vs </a:t>
            </a:r>
            <a:r>
              <a:rPr lang="en-GB" b="1" dirty="0" smtClean="0"/>
              <a:t>NP</a:t>
            </a:r>
            <a:r>
              <a:rPr lang="en-GB" dirty="0" smtClean="0"/>
              <a:t>) problem:</a:t>
            </a:r>
          </a:p>
          <a:p>
            <a:pPr lvl="2"/>
            <a:r>
              <a:rPr lang="en-GB" dirty="0" smtClean="0"/>
              <a:t>Size lower bounds against proofs of UNSAT rule out that certain kind of witnesses can establish </a:t>
            </a:r>
            <a:r>
              <a:rPr lang="en-GB" b="1" dirty="0" smtClean="0"/>
              <a:t>NP=coNP</a:t>
            </a:r>
            <a:r>
              <a:rPr lang="en-GB" dirty="0" smtClean="0"/>
              <a:t>. </a:t>
            </a:r>
          </a:p>
          <a:p>
            <a:pPr lvl="1"/>
            <a:r>
              <a:rPr lang="en-US" b="1" dirty="0" smtClean="0"/>
              <a:t>IPS</a:t>
            </a:r>
            <a:r>
              <a:rPr lang="en-US" dirty="0" smtClean="0"/>
              <a:t>: circuit representation of algebraic proofs (like circuit vs sparsity measure)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7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73298" y="1502342"/>
            <a:ext cx="1769249" cy="4671060"/>
          </a:xfrm>
          <a:prstGeom prst="rect">
            <a:avLst/>
          </a:prstGeom>
          <a:solidFill>
            <a:srgbClr val="A6B72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89338" y="1495991"/>
            <a:ext cx="1962691" cy="4671060"/>
          </a:xfrm>
          <a:prstGeom prst="rect">
            <a:avLst/>
          </a:prstGeom>
          <a:solidFill>
            <a:srgbClr val="DF532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786702" y="1449002"/>
            <a:ext cx="1367987" cy="4724400"/>
          </a:xfrm>
          <a:custGeom>
            <a:avLst/>
            <a:gdLst>
              <a:gd name="connsiteX0" fmla="*/ 447040 w 1828800"/>
              <a:gd name="connsiteY0" fmla="*/ 0 h 6228080"/>
              <a:gd name="connsiteX1" fmla="*/ 508000 w 1828800"/>
              <a:gd name="connsiteY1" fmla="*/ 4267200 h 6228080"/>
              <a:gd name="connsiteX2" fmla="*/ 477520 w 1828800"/>
              <a:gd name="connsiteY2" fmla="*/ 4511040 h 6228080"/>
              <a:gd name="connsiteX3" fmla="*/ 406400 w 1828800"/>
              <a:gd name="connsiteY3" fmla="*/ 4704080 h 6228080"/>
              <a:gd name="connsiteX4" fmla="*/ 284480 w 1828800"/>
              <a:gd name="connsiteY4" fmla="*/ 4805680 h 6228080"/>
              <a:gd name="connsiteX5" fmla="*/ 193040 w 1828800"/>
              <a:gd name="connsiteY5" fmla="*/ 4907280 h 6228080"/>
              <a:gd name="connsiteX6" fmla="*/ 142240 w 1828800"/>
              <a:gd name="connsiteY6" fmla="*/ 5232400 h 6228080"/>
              <a:gd name="connsiteX7" fmla="*/ 60960 w 1828800"/>
              <a:gd name="connsiteY7" fmla="*/ 5669280 h 6228080"/>
              <a:gd name="connsiteX8" fmla="*/ 10160 w 1828800"/>
              <a:gd name="connsiteY8" fmla="*/ 6024880 h 6228080"/>
              <a:gd name="connsiteX9" fmla="*/ 0 w 1828800"/>
              <a:gd name="connsiteY9" fmla="*/ 6217920 h 6228080"/>
              <a:gd name="connsiteX10" fmla="*/ 1828800 w 1828800"/>
              <a:gd name="connsiteY10" fmla="*/ 6228080 h 6228080"/>
              <a:gd name="connsiteX11" fmla="*/ 1798320 w 1828800"/>
              <a:gd name="connsiteY11" fmla="*/ 5059680 h 6228080"/>
              <a:gd name="connsiteX12" fmla="*/ 1706880 w 1828800"/>
              <a:gd name="connsiteY12" fmla="*/ 4704080 h 6228080"/>
              <a:gd name="connsiteX13" fmla="*/ 1493520 w 1828800"/>
              <a:gd name="connsiteY13" fmla="*/ 4541520 h 6228080"/>
              <a:gd name="connsiteX14" fmla="*/ 1300480 w 1828800"/>
              <a:gd name="connsiteY14" fmla="*/ 4470400 h 6228080"/>
              <a:gd name="connsiteX15" fmla="*/ 1239520 w 1828800"/>
              <a:gd name="connsiteY15" fmla="*/ 4246880 h 6228080"/>
              <a:gd name="connsiteX16" fmla="*/ 1249680 w 1828800"/>
              <a:gd name="connsiteY16" fmla="*/ 3820160 h 6228080"/>
              <a:gd name="connsiteX17" fmla="*/ 1361440 w 1828800"/>
              <a:gd name="connsiteY17" fmla="*/ 3647440 h 6228080"/>
              <a:gd name="connsiteX18" fmla="*/ 1503680 w 1828800"/>
              <a:gd name="connsiteY18" fmla="*/ 3566160 h 6228080"/>
              <a:gd name="connsiteX19" fmla="*/ 1635760 w 1828800"/>
              <a:gd name="connsiteY19" fmla="*/ 3352800 h 6228080"/>
              <a:gd name="connsiteX20" fmla="*/ 1584960 w 1828800"/>
              <a:gd name="connsiteY20" fmla="*/ 50800 h 6228080"/>
              <a:gd name="connsiteX21" fmla="*/ 447040 w 1828800"/>
              <a:gd name="connsiteY21" fmla="*/ 0 h 622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828800" h="6228080">
                <a:moveTo>
                  <a:pt x="447040" y="0"/>
                </a:moveTo>
                <a:lnTo>
                  <a:pt x="508000" y="4267200"/>
                </a:lnTo>
                <a:lnTo>
                  <a:pt x="477520" y="4511040"/>
                </a:lnTo>
                <a:lnTo>
                  <a:pt x="406400" y="4704080"/>
                </a:lnTo>
                <a:lnTo>
                  <a:pt x="284480" y="4805680"/>
                </a:lnTo>
                <a:lnTo>
                  <a:pt x="193040" y="4907280"/>
                </a:lnTo>
                <a:lnTo>
                  <a:pt x="142240" y="5232400"/>
                </a:lnTo>
                <a:lnTo>
                  <a:pt x="60960" y="5669280"/>
                </a:lnTo>
                <a:lnTo>
                  <a:pt x="10160" y="6024880"/>
                </a:lnTo>
                <a:lnTo>
                  <a:pt x="0" y="6217920"/>
                </a:lnTo>
                <a:lnTo>
                  <a:pt x="1828800" y="6228080"/>
                </a:lnTo>
                <a:lnTo>
                  <a:pt x="1798320" y="5059680"/>
                </a:lnTo>
                <a:lnTo>
                  <a:pt x="1706880" y="4704080"/>
                </a:lnTo>
                <a:lnTo>
                  <a:pt x="1493520" y="4541520"/>
                </a:lnTo>
                <a:lnTo>
                  <a:pt x="1300480" y="4470400"/>
                </a:lnTo>
                <a:lnTo>
                  <a:pt x="1239520" y="4246880"/>
                </a:lnTo>
                <a:lnTo>
                  <a:pt x="1249680" y="3820160"/>
                </a:lnTo>
                <a:lnTo>
                  <a:pt x="1361440" y="3647440"/>
                </a:lnTo>
                <a:lnTo>
                  <a:pt x="1503680" y="3566160"/>
                </a:lnTo>
                <a:lnTo>
                  <a:pt x="1635760" y="3352800"/>
                </a:lnTo>
                <a:lnTo>
                  <a:pt x="1584960" y="50800"/>
                </a:lnTo>
                <a:lnTo>
                  <a:pt x="447040" y="0"/>
                </a:lnTo>
                <a:close/>
              </a:path>
            </a:pathLst>
          </a:custGeom>
          <a:solidFill>
            <a:srgbClr val="FEC306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00175" y="5087047"/>
            <a:ext cx="885825" cy="314201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0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Polynomial Calculus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863014" y="5829496"/>
            <a:ext cx="1160145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Nullstellensatz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139747" y="4586929"/>
            <a:ext cx="492484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  <a:endParaRPr lang="en-GB" sz="135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3039" y="4066219"/>
            <a:ext cx="1365885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Positivstellensatz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97369" y="3410883"/>
            <a:ext cx="1377222" cy="320040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“Dynamic” Positivstellensatz</a:t>
            </a:r>
          </a:p>
        </p:txBody>
      </p:sp>
      <p:cxnSp>
        <p:nvCxnSpPr>
          <p:cNvPr id="13" name="Straight Arrow Connector 12"/>
          <p:cNvCxnSpPr>
            <a:stCxn id="11" idx="0"/>
            <a:endCxn id="12" idx="2"/>
          </p:cNvCxnSpPr>
          <p:nvPr/>
        </p:nvCxnSpPr>
        <p:spPr>
          <a:xfrm flipH="1" flipV="1">
            <a:off x="1385980" y="3730923"/>
            <a:ext cx="2" cy="335294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" name="Straight Arrow Connector 13"/>
          <p:cNvCxnSpPr>
            <a:stCxn id="10" idx="0"/>
            <a:endCxn id="11" idx="2"/>
          </p:cNvCxnSpPr>
          <p:nvPr/>
        </p:nvCxnSpPr>
        <p:spPr>
          <a:xfrm flipH="1" flipV="1">
            <a:off x="1385981" y="4306495"/>
            <a:ext cx="5" cy="280431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5" name="Straight Arrow Connector 14"/>
          <p:cNvCxnSpPr>
            <a:stCxn id="9" idx="0"/>
            <a:endCxn id="8" idx="2"/>
          </p:cNvCxnSpPr>
          <p:nvPr/>
        </p:nvCxnSpPr>
        <p:spPr>
          <a:xfrm flipV="1">
            <a:off x="2443097" y="5401248"/>
            <a:ext cx="1" cy="428248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" name="Straight Arrow Connector 15"/>
          <p:cNvCxnSpPr>
            <a:stCxn id="8" idx="0"/>
            <a:endCxn id="10" idx="3"/>
          </p:cNvCxnSpPr>
          <p:nvPr/>
        </p:nvCxnSpPr>
        <p:spPr>
          <a:xfrm flipH="1" flipV="1">
            <a:off x="1632222" y="4707070"/>
            <a:ext cx="810866" cy="37997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7" name="Rounded Rectangle 16"/>
          <p:cNvSpPr/>
          <p:nvPr/>
        </p:nvSpPr>
        <p:spPr>
          <a:xfrm>
            <a:off x="3053138" y="3031176"/>
            <a:ext cx="1283422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Extended Frege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250864" y="5829495"/>
            <a:ext cx="887952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838206" y="4369687"/>
            <a:ext cx="1713266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 depth Frege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379371" y="3501516"/>
            <a:ext cx="630936" cy="213166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Frege</a:t>
            </a:r>
          </a:p>
        </p:txBody>
      </p:sp>
      <p:cxnSp>
        <p:nvCxnSpPr>
          <p:cNvPr id="21" name="Straight Arrow Connector 20"/>
          <p:cNvCxnSpPr>
            <a:stCxn id="20" idx="0"/>
            <a:endCxn id="17" idx="2"/>
          </p:cNvCxnSpPr>
          <p:nvPr/>
        </p:nvCxnSpPr>
        <p:spPr>
          <a:xfrm flipV="1">
            <a:off x="3694842" y="3271454"/>
            <a:ext cx="7" cy="230062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Straight Arrow Connector 21"/>
          <p:cNvCxnSpPr>
            <a:stCxn id="19" idx="0"/>
            <a:endCxn id="20" idx="2"/>
          </p:cNvCxnSpPr>
          <p:nvPr/>
        </p:nvCxnSpPr>
        <p:spPr>
          <a:xfrm flipV="1">
            <a:off x="3694839" y="3714681"/>
            <a:ext cx="0" cy="655006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" name="Straight Arrow Connector 22"/>
          <p:cNvCxnSpPr>
            <a:stCxn id="18" idx="0"/>
            <a:endCxn id="19" idx="2"/>
          </p:cNvCxnSpPr>
          <p:nvPr/>
        </p:nvCxnSpPr>
        <p:spPr>
          <a:xfrm flipH="1" flipV="1">
            <a:off x="3694842" y="4609966"/>
            <a:ext cx="1" cy="121952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" name="Straight Connector 23"/>
          <p:cNvCxnSpPr/>
          <p:nvPr/>
        </p:nvCxnSpPr>
        <p:spPr>
          <a:xfrm>
            <a:off x="569221" y="2871916"/>
            <a:ext cx="4082804" cy="11153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cxnSp>
        <p:nvCxnSpPr>
          <p:cNvPr id="25" name="Straight Connector 24"/>
          <p:cNvCxnSpPr/>
          <p:nvPr/>
        </p:nvCxnSpPr>
        <p:spPr>
          <a:xfrm>
            <a:off x="569221" y="3891885"/>
            <a:ext cx="4082804" cy="9837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dash"/>
            <a:miter lim="800000"/>
          </a:ln>
          <a:effectLst/>
        </p:spPr>
      </p:cxnSp>
      <p:cxnSp>
        <p:nvCxnSpPr>
          <p:cNvPr id="29" name="Straight Arrow Connector 28"/>
          <p:cNvCxnSpPr>
            <a:stCxn id="9" idx="3"/>
            <a:endCxn id="18" idx="1"/>
          </p:cNvCxnSpPr>
          <p:nvPr/>
        </p:nvCxnSpPr>
        <p:spPr>
          <a:xfrm flipV="1">
            <a:off x="3023169" y="5949634"/>
            <a:ext cx="227704" cy="1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" name="Straight Arrow Connector 29"/>
          <p:cNvCxnSpPr/>
          <p:nvPr/>
        </p:nvCxnSpPr>
        <p:spPr>
          <a:xfrm flipH="1" flipV="1">
            <a:off x="2443097" y="2658607"/>
            <a:ext cx="1" cy="242843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274110" y="5488405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63790" y="4674078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539966" y="5023463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534294" y="3896807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347756" y="3824751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255916" y="4030246"/>
            <a:ext cx="233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2196506" y="3158159"/>
            <a:ext cx="810676" cy="623203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non-commutative IPS/PC over formulas (GH03)</a:t>
            </a:r>
            <a:endParaRPr lang="en-GB" sz="8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2443088" y="3730923"/>
            <a:ext cx="12" cy="1356125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Straight Arrow Connector 38"/>
          <p:cNvCxnSpPr>
            <a:endCxn id="37" idx="3"/>
          </p:cNvCxnSpPr>
          <p:nvPr/>
        </p:nvCxnSpPr>
        <p:spPr>
          <a:xfrm flipH="1" flipV="1">
            <a:off x="3007182" y="3469761"/>
            <a:ext cx="375478" cy="124465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2" name="Rounded Rectangle 41"/>
          <p:cNvSpPr/>
          <p:nvPr/>
        </p:nvSpPr>
        <p:spPr>
          <a:xfrm>
            <a:off x="2196855" y="2418329"/>
            <a:ext cx="492484" cy="240278"/>
          </a:xfrm>
          <a:prstGeom prst="roundRect">
            <a:avLst>
              <a:gd name="adj" fmla="val 25794"/>
            </a:avLst>
          </a:prstGeom>
          <a:solidFill>
            <a:srgbClr val="DDDDDD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35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IPS</a:t>
            </a:r>
          </a:p>
        </p:txBody>
      </p:sp>
      <p:cxnSp>
        <p:nvCxnSpPr>
          <p:cNvPr id="44" name="Straight Arrow Connector 43"/>
          <p:cNvCxnSpPr>
            <a:endCxn id="42" idx="3"/>
          </p:cNvCxnSpPr>
          <p:nvPr/>
        </p:nvCxnSpPr>
        <p:spPr>
          <a:xfrm flipH="1" flipV="1">
            <a:off x="2689338" y="2538469"/>
            <a:ext cx="1005511" cy="492707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2521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Motivation 1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Are semi-algebraic proofs </a:t>
            </a:r>
            <a:r>
              <a:rPr lang="en-GB" sz="4000" b="1" dirty="0" smtClean="0"/>
              <a:t>stronger</a:t>
            </a:r>
            <a:r>
              <a:rPr lang="en-GB" sz="4000" dirty="0" smtClean="0"/>
              <a:t> than algebraic ones?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02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Algebraic Proofs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GB" dirty="0" smtClean="0"/>
                  <a:t>Inference in a </a:t>
                </a:r>
                <a:r>
                  <a:rPr lang="en-GB" b="1" dirty="0" smtClean="0"/>
                  <a:t>polynomial ideal </a:t>
                </a:r>
                <a:r>
                  <a:rPr lang="en-GB" dirty="0" smtClean="0"/>
                  <a:t>over a field:</a:t>
                </a:r>
              </a:p>
              <a:p>
                <a:pPr marL="0" indent="0">
                  <a:buNone/>
                </a:pPr>
                <a:r>
                  <a:rPr lang="en-GB" b="0" dirty="0"/>
                  <a:t>i</a:t>
                </a:r>
                <a:r>
                  <a:rPr lang="en-GB" b="0" dirty="0" smtClean="0"/>
                  <a:t>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∈</m:t>
                    </m:r>
                    <m:d>
                      <m:dPr>
                        <m:begChr m:val="⟨"/>
                        <m:endChr m:val="⟩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</m:e>
                    </m:d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then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∈ </m:t>
                    </m:r>
                    <m:d>
                      <m:dPr>
                        <m:begChr m:val="⟨"/>
                        <m:endChr m:val="⟩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</m:e>
                    </m:d>
                  </m:oMath>
                </a14:m>
                <a:r>
                  <a:rPr lang="en-GB" dirty="0" smtClean="0"/>
                  <a:t>, for any polynomial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and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∈ 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</m:d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</m:d>
                        </m:e>
                      </m:d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Observe: </a:t>
                </a:r>
                <a:r>
                  <a:rPr lang="en-GB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preserves </a:t>
                </a:r>
                <a:r>
                  <a:rPr lang="en-GB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equalities </a:t>
                </a:r>
                <a:r>
                  <a:rPr lang="en-GB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with 0: </a:t>
                </a:r>
              </a:p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if</a:t>
                </a:r>
                <a:r>
                  <a:rPr lang="en-GB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</m:d>
                    <m:r>
                      <a:rPr lang="en-GB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=…=</m:t>
                    </m:r>
                    <m:sSub>
                      <m:sSubPr>
                        <m:ctrlPr>
                          <a:rPr lang="en-GB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</m:d>
                    <m:r>
                      <a:rPr lang="en-GB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  <m:r>
                      <a:rPr lang="en-GB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GB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field assignment) </a:t>
                </a:r>
              </a:p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then</a:t>
                </a:r>
                <a:r>
                  <a:rPr lang="en-GB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all inferred polynomials = 0 (under assignment).  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91" t="-17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3855-8F56-4F6A-966A-26F8E810025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52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55016</TotalTime>
  <Words>1531</Words>
  <Application>Microsoft Office PowerPoint</Application>
  <PresentationFormat>On-screen Show (4:3)</PresentationFormat>
  <Paragraphs>492</Paragraphs>
  <Slides>44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6" baseType="lpstr">
      <vt:lpstr>宋体</vt:lpstr>
      <vt:lpstr>Arial</vt:lpstr>
      <vt:lpstr>Calibri</vt:lpstr>
      <vt:lpstr>Calibri Light</vt:lpstr>
      <vt:lpstr>Cambria Math</vt:lpstr>
      <vt:lpstr>Comic Sans MS</vt:lpstr>
      <vt:lpstr>Gulim</vt:lpstr>
      <vt:lpstr>Mathematica1</vt:lpstr>
      <vt:lpstr>Times New Roman</vt:lpstr>
      <vt:lpstr>Wingdings</vt:lpstr>
      <vt:lpstr>Office Theme</vt:lpstr>
      <vt:lpstr>Custom Design</vt:lpstr>
      <vt:lpstr>Can a natural number be negative?</vt:lpstr>
      <vt:lpstr>yes</vt:lpstr>
      <vt:lpstr>The Conceptual Framework</vt:lpstr>
      <vt:lpstr>PowerPoint Presentation</vt:lpstr>
      <vt:lpstr>PowerPoint Presentation</vt:lpstr>
      <vt:lpstr>PowerPoint Presentation</vt:lpstr>
      <vt:lpstr>The Context: Proof Complexity</vt:lpstr>
      <vt:lpstr>Motivation 1</vt:lpstr>
      <vt:lpstr>Algebraic Proofs</vt:lpstr>
      <vt:lpstr>Semi-Algebraic Proofs</vt:lpstr>
      <vt:lpstr>What’s Stronger: Algebraic or Semi-Algebraic Proofs?</vt:lpstr>
      <vt:lpstr>Motivation 2</vt:lpstr>
      <vt:lpstr>Our Results</vt:lpstr>
      <vt:lpstr>Our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Results</vt:lpstr>
      <vt:lpstr>Our Results</vt:lpstr>
      <vt:lpstr>Our Results</vt:lpstr>
      <vt:lpstr>Moral</vt:lpstr>
      <vt:lpstr>Moral</vt:lpstr>
      <vt:lpstr>The Technical Part</vt:lpstr>
      <vt:lpstr>Algebraic circuits</vt:lpstr>
      <vt:lpstr>Shub-Smale Hypothesis</vt:lpstr>
      <vt:lpstr>Ideal Proof System (IPS)</vt:lpstr>
      <vt:lpstr>IPS Conditional Lower Bounds</vt:lpstr>
      <vt:lpstr>IPS Conditional Lower Bounds</vt:lpstr>
      <vt:lpstr>IPS Conditional Lower Bounds</vt:lpstr>
      <vt:lpstr>IPS Conditional Lower Bounds</vt:lpstr>
      <vt:lpstr>τ-conjecture based lower bounds </vt:lpstr>
      <vt:lpstr>The Cone Proof System</vt:lpstr>
      <vt:lpstr>Cone Proof System (CPS)</vt:lpstr>
      <vt:lpstr>Cone Proof System (CPS)</vt:lpstr>
      <vt:lpstr>CPS Upper Bounds </vt:lpstr>
      <vt:lpstr>CPS = IPS+Binary Value Principle</vt:lpstr>
      <vt:lpstr>Thm: CPS* = IPS*+BVPn (over ℤ, for simplicity)</vt:lpstr>
      <vt:lpstr>PowerPoint Presentation</vt:lpstr>
      <vt:lpstr>Appendix</vt:lpstr>
      <vt:lpstr>Thm: CPS* = IPS*+BVPn (over ℤ, for simplicity)</vt:lpstr>
      <vt:lpstr>Proof (cnt.)</vt:lpstr>
      <vt:lpstr>IPSℤ ≥p IPSℚ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Intractability: Algorithms, Algebra and Logic</dc:title>
  <dc:creator>Holderlin</dc:creator>
  <cp:lastModifiedBy>Tzameret, Iddo</cp:lastModifiedBy>
  <cp:revision>1072</cp:revision>
  <dcterms:created xsi:type="dcterms:W3CDTF">2018-02-04T16:00:56Z</dcterms:created>
  <dcterms:modified xsi:type="dcterms:W3CDTF">2020-05-26T12:27:00Z</dcterms:modified>
</cp:coreProperties>
</file>