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300" r:id="rId2"/>
    <p:sldId id="494" r:id="rId3"/>
    <p:sldId id="497" r:id="rId4"/>
    <p:sldId id="496" r:id="rId5"/>
    <p:sldId id="498" r:id="rId6"/>
    <p:sldId id="499" r:id="rId7"/>
    <p:sldId id="500" r:id="rId8"/>
    <p:sldId id="502" r:id="rId9"/>
    <p:sldId id="501" r:id="rId10"/>
    <p:sldId id="504" r:id="rId11"/>
    <p:sldId id="505" r:id="rId12"/>
    <p:sldId id="503" r:id="rId13"/>
    <p:sldId id="507" r:id="rId14"/>
    <p:sldId id="50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00"/>
    <a:srgbClr val="FF8990"/>
    <a:srgbClr val="0D01CD"/>
    <a:srgbClr val="00BA00"/>
    <a:srgbClr val="00C700"/>
    <a:srgbClr val="DBD200"/>
    <a:srgbClr val="9EDB00"/>
    <a:srgbClr val="00DD29"/>
    <a:srgbClr val="00E800"/>
    <a:srgbClr val="23D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712" autoAdjust="0"/>
  </p:normalViewPr>
  <p:slideViewPr>
    <p:cSldViewPr>
      <p:cViewPr varScale="1">
        <p:scale>
          <a:sx n="120" d="100"/>
          <a:sy n="120" d="100"/>
        </p:scale>
        <p:origin x="140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98BE6-EFE1-4B0D-995D-454571F5F58C}" type="datetimeFigureOut">
              <a:rPr lang="en-US" smtClean="0"/>
              <a:t>6/9/20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D37AF-A49A-4C30-8A25-47CB4523D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12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0D37AF-A49A-4C30-8A25-47CB4523DF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0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004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4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679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993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86813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67423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84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366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75116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3601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05595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1901BA-D2B7-4F1C-8374-CD7FF6C1BEB4}" type="datetimeFigureOut">
              <a:rPr lang="en-US" smtClean="0"/>
              <a:t>6/9/20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B8C01F-7B87-40E8-8DFD-9A7DB1B4497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7256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5.0767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67.png"/><Relationship Id="rId7" Type="http://schemas.openxmlformats.org/officeDocument/2006/relationships/image" Target="../media/image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0" Type="http://schemas.openxmlformats.org/officeDocument/2006/relationships/image" Target="../media/image6.jpeg"/><Relationship Id="rId4" Type="http://schemas.openxmlformats.org/officeDocument/2006/relationships/image" Target="../media/image68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8.png"/><Relationship Id="rId7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0.png"/><Relationship Id="rId10" Type="http://schemas.openxmlformats.org/officeDocument/2006/relationships/image" Target="../media/image26.png"/><Relationship Id="rId4" Type="http://schemas.openxmlformats.org/officeDocument/2006/relationships/image" Target="../media/image29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338" name="Rectangle 2"/>
              <p:cNvSpPr>
                <a:spLocks noGrp="1" noChangeArrowheads="1"/>
              </p:cNvSpPr>
              <p:nvPr>
                <p:ph type="ctrTitle"/>
              </p:nvPr>
            </p:nvSpPr>
            <p:spPr>
              <a:xfrm>
                <a:off x="685800" y="1571625"/>
                <a:ext cx="8110538" cy="1933575"/>
              </a:xfrm>
            </p:spPr>
            <p:txBody>
              <a:bodyPr>
                <a:normAutofit/>
              </a:bodyPr>
              <a:lstStyle/>
              <a:p>
                <a:pPr algn="ctr" eaLnBrk="1" hangingPunct="1"/>
                <a:r>
                  <a:rPr lang="en-US" sz="4200" dirty="0"/>
                  <a:t>Edit Distance in</a:t>
                </a:r>
                <a:br>
                  <a:rPr lang="en-US" sz="4200" dirty="0"/>
                </a:br>
                <a:r>
                  <a:rPr lang="en-US" sz="4200" dirty="0"/>
                  <a:t>Near Linear Time: </a:t>
                </a:r>
                <a14:m>
                  <m:oMath xmlns:m="http://schemas.openxmlformats.org/officeDocument/2006/math">
                    <m:r>
                      <a:rPr lang="en-US" sz="42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4200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4200" i="1" dirty="0"/>
                  <a:t> </a:t>
                </a:r>
                <a:r>
                  <a:rPr lang="en-US" sz="4200" dirty="0"/>
                  <a:t>factor</a:t>
                </a:r>
              </a:p>
            </p:txBody>
          </p:sp>
        </mc:Choice>
        <mc:Fallback xmlns="">
          <p:sp>
            <p:nvSpPr>
              <p:cNvPr id="1433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5800" y="1571625"/>
                <a:ext cx="8110538" cy="1933575"/>
              </a:xfrm>
              <a:blipFill>
                <a:blip r:embed="rId2"/>
                <a:stretch>
                  <a:fillRect l="-625" t="-5882" r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3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29063"/>
            <a:ext cx="8229600" cy="2419350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en-US" sz="3500" dirty="0">
                <a:solidFill>
                  <a:srgbClr val="002060"/>
                </a:solidFill>
              </a:rPr>
              <a:t>Alex </a:t>
            </a:r>
            <a:r>
              <a:rPr lang="en-US" sz="3500" dirty="0" err="1">
                <a:solidFill>
                  <a:srgbClr val="002060"/>
                </a:solidFill>
              </a:rPr>
              <a:t>Andoni</a:t>
            </a:r>
            <a:endParaRPr lang="en-US" sz="3500" dirty="0">
              <a:solidFill>
                <a:srgbClr val="002060"/>
              </a:solidFill>
            </a:endParaRPr>
          </a:p>
          <a:p>
            <a:pPr algn="ctr" eaLnBrk="1" hangingPunct="1"/>
            <a:r>
              <a:rPr lang="en-US" sz="3500" dirty="0">
                <a:solidFill>
                  <a:srgbClr val="002060"/>
                </a:solidFill>
              </a:rPr>
              <a:t>Negev Shekel </a:t>
            </a:r>
            <a:r>
              <a:rPr lang="en-US" sz="3500" dirty="0" err="1">
                <a:solidFill>
                  <a:srgbClr val="002060"/>
                </a:solidFill>
              </a:rPr>
              <a:t>Nosatzki</a:t>
            </a:r>
            <a:endParaRPr lang="en-US" sz="3500" dirty="0">
              <a:solidFill>
                <a:srgbClr val="002060"/>
              </a:solidFill>
            </a:endParaRPr>
          </a:p>
          <a:p>
            <a:pPr algn="ctr" eaLnBrk="1" hangingPunct="1"/>
            <a:endParaRPr lang="en-US" sz="2600" dirty="0"/>
          </a:p>
          <a:p>
            <a:pPr algn="ctr" eaLnBrk="1" hangingPunct="1"/>
            <a:r>
              <a:rPr lang="en-US" sz="2600" dirty="0"/>
              <a:t>(Columbia University)</a:t>
            </a:r>
          </a:p>
          <a:p>
            <a:pPr algn="ctr" eaLnBrk="1" hangingPunct="1"/>
            <a:endParaRPr lang="en-US" sz="2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BC8B7E-15C8-AB48-8CA6-BAE6ED1D1EDF}"/>
              </a:ext>
            </a:extLst>
          </p:cNvPr>
          <p:cNvSpPr txBox="1"/>
          <p:nvPr/>
        </p:nvSpPr>
        <p:spPr>
          <a:xfrm>
            <a:off x="5791200" y="6402944"/>
            <a:ext cx="316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https://arxiv.org/abs/2005.07678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52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4C1E4-A114-014F-A6A1-5B21C0F18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FE7772-48B6-A849-9AE3-B3E1384F5B5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4937760"/>
              </a:xfrm>
            </p:spPr>
            <p:txBody>
              <a:bodyPr/>
              <a:lstStyle/>
              <a:p>
                <a:r>
                  <a:rPr lang="en-US" dirty="0"/>
                  <a:t>Enough to build 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for </a:t>
                </a:r>
                <a:r>
                  <a:rPr lang="en-US" dirty="0">
                    <a:solidFill>
                      <a:srgbClr val="C00000"/>
                    </a:solidFill>
                  </a:rPr>
                  <a:t>one scale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1"/>
                <a:r>
                  <a:rPr lang="en-US" dirty="0"/>
                  <a:t>Edge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</m:oMath>
                </a14:m>
                <a:r>
                  <a:rPr lang="en-US" dirty="0"/>
                  <a:t> implies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For any alignment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,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:</a:t>
                </a:r>
              </a:p>
              <a:p>
                <a:pPr lvl="2"/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, there is a 2-hop path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Can miss </a:t>
                </a:r>
                <a:r>
                  <a:rPr lang="en-US" i="1" dirty="0"/>
                  <a:t>O</a:t>
                </a:r>
                <a:r>
                  <a:rPr lang="en-US" dirty="0"/>
                  <a:t>(error): </a:t>
                </a:r>
                <a:r>
                  <a:rPr lang="en-US" dirty="0" err="1"/>
                  <a:t>ie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≾</m:t>
                    </m:r>
                  </m:oMath>
                </a14:m>
                <a:r>
                  <a:rPr lang="en-US" dirty="0"/>
                  <a:t> number of pairs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 and calls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FE7772-48B6-A849-9AE3-B3E1384F5B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4937760"/>
              </a:xfrm>
              <a:blipFill>
                <a:blip r:embed="rId2"/>
                <a:stretch>
                  <a:fillRect l="-617" t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A722D617-1E96-4F47-A44F-CBBBA579C5C9}"/>
              </a:ext>
            </a:extLst>
          </p:cNvPr>
          <p:cNvGrpSpPr/>
          <p:nvPr/>
        </p:nvGrpSpPr>
        <p:grpSpPr>
          <a:xfrm>
            <a:off x="4901536" y="381000"/>
            <a:ext cx="972159" cy="831669"/>
            <a:chOff x="520716" y="2922912"/>
            <a:chExt cx="1694290" cy="1447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8364D2E-08F5-2A48-BD98-E8CC2C470028}"/>
                </a:ext>
              </a:extLst>
            </p:cNvPr>
            <p:cNvSpPr/>
            <p:nvPr/>
          </p:nvSpPr>
          <p:spPr>
            <a:xfrm>
              <a:off x="520716" y="2922912"/>
              <a:ext cx="1694290" cy="1447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1EEFA16-2061-E14F-8667-1FBC03402D07}"/>
                    </a:ext>
                  </a:extLst>
                </p:cNvPr>
                <p:cNvSpPr txBox="1"/>
                <p:nvPr/>
              </p:nvSpPr>
              <p:spPr>
                <a:xfrm>
                  <a:off x="814577" y="3219277"/>
                  <a:ext cx="994527" cy="7501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sSub>
                          <m:sSub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200" i="1" dirty="0" err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1EEFA16-2061-E14F-8667-1FBC03402D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577" y="3219277"/>
                  <a:ext cx="994527" cy="75010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D67942F-BFF1-654D-8C1A-52BF734566A7}"/>
                  </a:ext>
                </a:extLst>
              </p:cNvPr>
              <p:cNvSpPr txBox="1"/>
              <p:nvPr/>
            </p:nvSpPr>
            <p:spPr>
              <a:xfrm>
                <a:off x="7429526" y="1487269"/>
                <a:ext cx="90755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D67942F-BFF1-654D-8C1A-52BF73456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9526" y="1487269"/>
                <a:ext cx="907556" cy="646331"/>
              </a:xfrm>
              <a:prstGeom prst="rect">
                <a:avLst/>
              </a:prstGeom>
              <a:blipFill>
                <a:blip r:embed="rId4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>
            <a:extLst>
              <a:ext uri="{FF2B5EF4-FFF2-40B4-BE49-F238E27FC236}">
                <a16:creationId xmlns:a16="http://schemas.microsoft.com/office/drawing/2014/main" id="{D5527E85-1402-584C-85F5-AEDD2ECDB91C}"/>
              </a:ext>
            </a:extLst>
          </p:cNvPr>
          <p:cNvSpPr/>
          <p:nvPr/>
        </p:nvSpPr>
        <p:spPr>
          <a:xfrm>
            <a:off x="5954737" y="692192"/>
            <a:ext cx="750863" cy="277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9E93BB-43F6-8C4A-9592-65A19C285B61}"/>
              </a:ext>
            </a:extLst>
          </p:cNvPr>
          <p:cNvGrpSpPr/>
          <p:nvPr/>
        </p:nvGrpSpPr>
        <p:grpSpPr>
          <a:xfrm>
            <a:off x="6781800" y="102195"/>
            <a:ext cx="2209800" cy="1981200"/>
            <a:chOff x="4038600" y="2667000"/>
            <a:chExt cx="2209800" cy="19812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07444F3-A359-2542-B4D2-2AC21B14175A}"/>
                </a:ext>
              </a:extLst>
            </p:cNvPr>
            <p:cNvGrpSpPr/>
            <p:nvPr/>
          </p:nvGrpSpPr>
          <p:grpSpPr>
            <a:xfrm>
              <a:off x="4038600" y="2667000"/>
              <a:ext cx="2209800" cy="1981200"/>
              <a:chOff x="1386568" y="2373085"/>
              <a:chExt cx="2935060" cy="3113315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88BD14D-6868-0A47-B76C-63629B0672DF}"/>
                  </a:ext>
                </a:extLst>
              </p:cNvPr>
              <p:cNvSpPr/>
              <p:nvPr/>
            </p:nvSpPr>
            <p:spPr>
              <a:xfrm>
                <a:off x="3037114" y="2373085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117E4A37-5679-B841-98D3-38CE182ADE21}"/>
                  </a:ext>
                </a:extLst>
              </p:cNvPr>
              <p:cNvSpPr/>
              <p:nvPr/>
            </p:nvSpPr>
            <p:spPr>
              <a:xfrm>
                <a:off x="3167742" y="3925093"/>
                <a:ext cx="130628" cy="157049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8C71B9-AE4B-8F46-976D-0F491C86D4C7}"/>
                  </a:ext>
                </a:extLst>
              </p:cNvPr>
              <p:cNvSpPr/>
              <p:nvPr/>
            </p:nvSpPr>
            <p:spPr>
              <a:xfrm>
                <a:off x="4191000" y="3314075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23EC5AC-834A-B14D-9DAB-CDE4AE6F72D4}"/>
                  </a:ext>
                </a:extLst>
              </p:cNvPr>
              <p:cNvSpPr/>
              <p:nvPr/>
            </p:nvSpPr>
            <p:spPr>
              <a:xfrm>
                <a:off x="3431722" y="5334000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2AECCD4-BE14-244B-8131-3C7DDB050E2E}"/>
                  </a:ext>
                </a:extLst>
              </p:cNvPr>
              <p:cNvSpPr/>
              <p:nvPr/>
            </p:nvSpPr>
            <p:spPr>
              <a:xfrm>
                <a:off x="1386568" y="3848894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C8474D1-04C6-4447-BCE5-111C62948A45}"/>
                  </a:ext>
                </a:extLst>
              </p:cNvPr>
              <p:cNvSpPr/>
              <p:nvPr/>
            </p:nvSpPr>
            <p:spPr>
              <a:xfrm>
                <a:off x="1669596" y="4855026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E4E97C9-C153-8641-8170-41897005DCA5}"/>
                  </a:ext>
                </a:extLst>
              </p:cNvPr>
              <p:cNvSpPr/>
              <p:nvPr/>
            </p:nvSpPr>
            <p:spPr>
              <a:xfrm>
                <a:off x="4060372" y="4680856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8B07D50-361E-9C4F-B760-4847B7D2B107}"/>
                  </a:ext>
                </a:extLst>
              </p:cNvPr>
              <p:cNvSpPr/>
              <p:nvPr/>
            </p:nvSpPr>
            <p:spPr>
              <a:xfrm>
                <a:off x="2061482" y="2626860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7C4FCB6-B71A-E44B-AC76-802C8BAC5068}"/>
                  </a:ext>
                </a:extLst>
              </p:cNvPr>
              <p:cNvSpPr/>
              <p:nvPr/>
            </p:nvSpPr>
            <p:spPr>
              <a:xfrm>
                <a:off x="2737757" y="3069771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52BF700-91C2-254D-92FE-ABA9D9F6A16F}"/>
                  </a:ext>
                </a:extLst>
              </p:cNvPr>
              <p:cNvSpPr/>
              <p:nvPr/>
            </p:nvSpPr>
            <p:spPr>
              <a:xfrm>
                <a:off x="3497036" y="2917371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49DA7D1-CF66-534B-99AC-BF71FC67A9D2}"/>
                  </a:ext>
                </a:extLst>
              </p:cNvPr>
              <p:cNvSpPr/>
              <p:nvPr/>
            </p:nvSpPr>
            <p:spPr>
              <a:xfrm>
                <a:off x="2301648" y="3745262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097A5B8-B31E-1E4A-9226-92FEDF8EB8E7}"/>
                  </a:ext>
                </a:extLst>
              </p:cNvPr>
              <p:cNvCxnSpPr>
                <a:stCxn id="23" idx="6"/>
                <a:endCxn id="24" idx="1"/>
              </p:cNvCxnSpPr>
              <p:nvPr/>
            </p:nvCxnSpPr>
            <p:spPr>
              <a:xfrm>
                <a:off x="2192110" y="2703060"/>
                <a:ext cx="564777" cy="38902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B840F96-6C33-DF4A-A131-E2EE410B8C29}"/>
                  </a:ext>
                </a:extLst>
              </p:cNvPr>
              <p:cNvCxnSpPr>
                <a:stCxn id="25" idx="4"/>
                <a:endCxn id="17" idx="0"/>
              </p:cNvCxnSpPr>
              <p:nvPr/>
            </p:nvCxnSpPr>
            <p:spPr>
              <a:xfrm flipH="1">
                <a:off x="3233056" y="3069771"/>
                <a:ext cx="329294" cy="85532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A4DDC1-5893-9840-B215-D4180E0603F3}"/>
                  </a:ext>
                </a:extLst>
              </p:cNvPr>
              <p:cNvCxnSpPr>
                <a:stCxn id="17" idx="4"/>
                <a:endCxn id="19" idx="1"/>
              </p:cNvCxnSpPr>
              <p:nvPr/>
            </p:nvCxnSpPr>
            <p:spPr>
              <a:xfrm>
                <a:off x="3233056" y="4082142"/>
                <a:ext cx="217796" cy="1274176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9943367-1471-6846-9BA5-3C070F0404E7}"/>
                  </a:ext>
                </a:extLst>
              </p:cNvPr>
              <p:cNvCxnSpPr>
                <a:stCxn id="17" idx="5"/>
                <a:endCxn id="22" idx="1"/>
              </p:cNvCxnSpPr>
              <p:nvPr/>
            </p:nvCxnSpPr>
            <p:spPr>
              <a:xfrm>
                <a:off x="3279240" y="4059143"/>
                <a:ext cx="800262" cy="64403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3BC6A9-2457-AB46-BC43-92CF94A39198}"/>
                  </a:ext>
                </a:extLst>
              </p:cNvPr>
              <p:cNvCxnSpPr>
                <a:stCxn id="20" idx="6"/>
                <a:endCxn id="26" idx="2"/>
              </p:cNvCxnSpPr>
              <p:nvPr/>
            </p:nvCxnSpPr>
            <p:spPr>
              <a:xfrm flipV="1">
                <a:off x="1517196" y="3821462"/>
                <a:ext cx="784452" cy="10363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88EE1C7-1491-5B41-859C-A49585B40D52}"/>
                  </a:ext>
                </a:extLst>
              </p:cNvPr>
              <p:cNvCxnSpPr>
                <a:stCxn id="20" idx="5"/>
              </p:cNvCxnSpPr>
              <p:nvPr/>
            </p:nvCxnSpPr>
            <p:spPr>
              <a:xfrm>
                <a:off x="1498066" y="3978976"/>
                <a:ext cx="236844" cy="87605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41B6C6F-72E0-7143-A559-6E63610A2C16}"/>
                  </a:ext>
                </a:extLst>
              </p:cNvPr>
              <p:cNvCxnSpPr>
                <a:stCxn id="24" idx="5"/>
                <a:endCxn id="17" idx="1"/>
              </p:cNvCxnSpPr>
              <p:nvPr/>
            </p:nvCxnSpPr>
            <p:spPr>
              <a:xfrm>
                <a:off x="2849255" y="3199853"/>
                <a:ext cx="337617" cy="74823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5EA25FF-69EF-AD47-98C5-A36BBD86554D}"/>
                  </a:ext>
                </a:extLst>
              </p:cNvPr>
              <p:cNvCxnSpPr>
                <a:stCxn id="24" idx="2"/>
                <a:endCxn id="20" idx="7"/>
              </p:cNvCxnSpPr>
              <p:nvPr/>
            </p:nvCxnSpPr>
            <p:spPr>
              <a:xfrm flipH="1">
                <a:off x="1498066" y="3145971"/>
                <a:ext cx="1239691" cy="72524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5AC12AD7-5EE9-614B-B6A0-758B07997B4F}"/>
                  </a:ext>
                </a:extLst>
              </p:cNvPr>
              <p:cNvCxnSpPr>
                <a:stCxn id="16" idx="5"/>
                <a:endCxn id="25" idx="1"/>
              </p:cNvCxnSpPr>
              <p:nvPr/>
            </p:nvCxnSpPr>
            <p:spPr>
              <a:xfrm>
                <a:off x="3148612" y="2503167"/>
                <a:ext cx="367554" cy="43652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CA5DC11B-1C49-9A47-9265-82F2C1EA308F}"/>
                  </a:ext>
                </a:extLst>
              </p:cNvPr>
              <p:cNvCxnSpPr>
                <a:stCxn id="26" idx="0"/>
                <a:endCxn id="24" idx="3"/>
              </p:cNvCxnSpPr>
              <p:nvPr/>
            </p:nvCxnSpPr>
            <p:spPr>
              <a:xfrm flipV="1">
                <a:off x="2366962" y="3199853"/>
                <a:ext cx="389925" cy="54540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116F117-766C-8640-A6FD-A7E1F3277730}"/>
                  </a:ext>
                </a:extLst>
              </p:cNvPr>
              <p:cNvCxnSpPr>
                <a:stCxn id="23" idx="4"/>
                <a:endCxn id="20" idx="0"/>
              </p:cNvCxnSpPr>
              <p:nvPr/>
            </p:nvCxnSpPr>
            <p:spPr>
              <a:xfrm flipH="1">
                <a:off x="1451882" y="2779260"/>
                <a:ext cx="674914" cy="106963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BF58460-879F-4E45-8818-3F8E17F6BB80}"/>
                  </a:ext>
                </a:extLst>
              </p:cNvPr>
              <p:cNvCxnSpPr>
                <a:stCxn id="25" idx="6"/>
                <a:endCxn id="18" idx="1"/>
              </p:cNvCxnSpPr>
              <p:nvPr/>
            </p:nvCxnSpPr>
            <p:spPr>
              <a:xfrm>
                <a:off x="3627664" y="2993571"/>
                <a:ext cx="582466" cy="34282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D4F9C290-8463-8F4A-B1BF-40BD32D8F85F}"/>
                  </a:ext>
                </a:extLst>
              </p:cNvPr>
              <p:cNvCxnSpPr>
                <a:stCxn id="18" idx="3"/>
                <a:endCxn id="17" idx="7"/>
              </p:cNvCxnSpPr>
              <p:nvPr/>
            </p:nvCxnSpPr>
            <p:spPr>
              <a:xfrm flipH="1">
                <a:off x="3279240" y="3444157"/>
                <a:ext cx="930890" cy="50393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5E655A3-6245-EF40-98B9-5025B64E8EF3}"/>
                  </a:ext>
                </a:extLst>
              </p:cNvPr>
              <p:cNvCxnSpPr>
                <a:stCxn id="21" idx="6"/>
                <a:endCxn id="17" idx="3"/>
              </p:cNvCxnSpPr>
              <p:nvPr/>
            </p:nvCxnSpPr>
            <p:spPr>
              <a:xfrm flipV="1">
                <a:off x="1800224" y="4059143"/>
                <a:ext cx="1386648" cy="8720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80CF4D7D-9929-6843-82BB-2C14EF0B8EF8}"/>
                  </a:ext>
                </a:extLst>
              </p:cNvPr>
              <p:cNvCxnSpPr>
                <a:stCxn id="26" idx="5"/>
                <a:endCxn id="17" idx="2"/>
              </p:cNvCxnSpPr>
              <p:nvPr/>
            </p:nvCxnSpPr>
            <p:spPr>
              <a:xfrm>
                <a:off x="2413146" y="3875344"/>
                <a:ext cx="754596" cy="1282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28D9E13-331B-7648-98FF-7DFF15AE1BA1}"/>
                  </a:ext>
                </a:extLst>
              </p:cNvPr>
              <p:cNvCxnSpPr>
                <a:stCxn id="18" idx="4"/>
                <a:endCxn id="22" idx="0"/>
              </p:cNvCxnSpPr>
              <p:nvPr/>
            </p:nvCxnSpPr>
            <p:spPr>
              <a:xfrm flipH="1">
                <a:off x="4125686" y="3466475"/>
                <a:ext cx="130628" cy="121438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8CF0EF66-602E-A044-8BF7-C8AEE1B80C5A}"/>
                  </a:ext>
                </a:extLst>
              </p:cNvPr>
              <p:cNvCxnSpPr>
                <a:stCxn id="23" idx="5"/>
                <a:endCxn id="26" idx="1"/>
              </p:cNvCxnSpPr>
              <p:nvPr/>
            </p:nvCxnSpPr>
            <p:spPr>
              <a:xfrm>
                <a:off x="2172980" y="2756942"/>
                <a:ext cx="147798" cy="101063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C34D0AB-2C32-8E41-9CC6-FF6883266707}"/>
                </a:ext>
              </a:extLst>
            </p:cNvPr>
            <p:cNvSpPr/>
            <p:nvPr/>
          </p:nvSpPr>
          <p:spPr>
            <a:xfrm>
              <a:off x="5943600" y="2743200"/>
              <a:ext cx="98350" cy="9698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A2A4335A-AC4D-704F-B7F6-A923460B123C}"/>
                  </a:ext>
                </a:extLst>
              </p:cNvPr>
              <p:cNvSpPr/>
              <p:nvPr/>
            </p:nvSpPr>
            <p:spPr>
              <a:xfrm>
                <a:off x="766615" y="3733800"/>
                <a:ext cx="6386748" cy="1736646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Perfect Neighborhood Assumption: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Either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400" b="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 err="1">
                    <a:solidFill>
                      <a:schemeClr val="tx1"/>
                    </a:solidFill>
                  </a:rPr>
                  <a:t>Ie</a:t>
                </a:r>
                <a:r>
                  <a:rPr lang="en-US" sz="24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composed of </a:t>
                </a:r>
                <a:r>
                  <a:rPr lang="en-US" sz="2400" dirty="0">
                    <a:solidFill>
                      <a:srgbClr val="C00000"/>
                    </a:solidFill>
                  </a:rPr>
                  <a:t>equivalence classes</a:t>
                </a:r>
              </a:p>
            </p:txBody>
          </p:sp>
        </mc:Choice>
        <mc:Fallback xmlns=""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A2A4335A-AC4D-704F-B7F6-A923460B12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15" y="3733800"/>
                <a:ext cx="6386748" cy="1736646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Speech Bubble: Rectangle with Corners Rounded 11">
            <a:extLst>
              <a:ext uri="{FF2B5EF4-FFF2-40B4-BE49-F238E27FC236}">
                <a16:creationId xmlns:a16="http://schemas.microsoft.com/office/drawing/2014/main" id="{477F3A7F-55B3-7C42-9BC7-A34662950FC4}"/>
              </a:ext>
            </a:extLst>
          </p:cNvPr>
          <p:cNvSpPr/>
          <p:nvPr/>
        </p:nvSpPr>
        <p:spPr>
          <a:xfrm rot="20492353">
            <a:off x="197025" y="3344923"/>
            <a:ext cx="3309447" cy="656653"/>
          </a:xfrm>
          <a:prstGeom prst="wedgeRoundRectCallout">
            <a:avLst>
              <a:gd name="adj1" fmla="val -32011"/>
              <a:gd name="adj2" fmla="val 293"/>
              <a:gd name="adj3" fmla="val 16667"/>
            </a:avLst>
          </a:prstGeom>
          <a:solidFill>
            <a:srgbClr val="FF899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700" dirty="0">
                <a:solidFill>
                  <a:prstClr val="black"/>
                </a:solidFill>
              </a:rPr>
              <a:t>BIG simplification…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92640C8-A6EC-9043-9488-5356CB4AFB47}"/>
              </a:ext>
            </a:extLst>
          </p:cNvPr>
          <p:cNvSpPr/>
          <p:nvPr/>
        </p:nvSpPr>
        <p:spPr>
          <a:xfrm>
            <a:off x="1524000" y="6520734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5C6259D-1060-454A-9B87-AD825792DFCC}"/>
              </a:ext>
            </a:extLst>
          </p:cNvPr>
          <p:cNvSpPr/>
          <p:nvPr/>
        </p:nvSpPr>
        <p:spPr>
          <a:xfrm>
            <a:off x="1524000" y="5699518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1BBD881-36B4-D34E-826A-D50B8F7460BA}"/>
              </a:ext>
            </a:extLst>
          </p:cNvPr>
          <p:cNvCxnSpPr>
            <a:cxnSpLocks/>
          </p:cNvCxnSpPr>
          <p:nvPr/>
        </p:nvCxnSpPr>
        <p:spPr>
          <a:xfrm flipV="1">
            <a:off x="3276600" y="5938234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E227E02-7CA0-0D43-A50C-B9ABABA78485}"/>
              </a:ext>
            </a:extLst>
          </p:cNvPr>
          <p:cNvCxnSpPr>
            <a:cxnSpLocks/>
          </p:cNvCxnSpPr>
          <p:nvPr/>
        </p:nvCxnSpPr>
        <p:spPr>
          <a:xfrm flipV="1">
            <a:off x="3448664" y="5938234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7F552DC-160D-D749-BDAE-4068D769E9BF}"/>
              </a:ext>
            </a:extLst>
          </p:cNvPr>
          <p:cNvCxnSpPr>
            <a:cxnSpLocks/>
          </p:cNvCxnSpPr>
          <p:nvPr/>
        </p:nvCxnSpPr>
        <p:spPr>
          <a:xfrm flipV="1">
            <a:off x="3632871" y="5952902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4259E27-B39C-DC46-A9D2-B6DFBD298B5B}"/>
              </a:ext>
            </a:extLst>
          </p:cNvPr>
          <p:cNvCxnSpPr>
            <a:cxnSpLocks/>
          </p:cNvCxnSpPr>
          <p:nvPr/>
        </p:nvCxnSpPr>
        <p:spPr>
          <a:xfrm flipV="1">
            <a:off x="4003978" y="5933445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5C838C8-37A6-9E4B-A073-9A342DB0BD3D}"/>
              </a:ext>
            </a:extLst>
          </p:cNvPr>
          <p:cNvCxnSpPr>
            <a:cxnSpLocks/>
          </p:cNvCxnSpPr>
          <p:nvPr/>
        </p:nvCxnSpPr>
        <p:spPr>
          <a:xfrm flipH="1" flipV="1">
            <a:off x="5557051" y="5933446"/>
            <a:ext cx="169746" cy="617201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54E2F44-E9D3-1244-971D-BBD70BBF350E}"/>
              </a:ext>
            </a:extLst>
          </p:cNvPr>
          <p:cNvCxnSpPr>
            <a:cxnSpLocks/>
          </p:cNvCxnSpPr>
          <p:nvPr/>
        </p:nvCxnSpPr>
        <p:spPr>
          <a:xfrm flipV="1">
            <a:off x="5927686" y="5993820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E873B13-A0EF-3647-AA73-4B83FCC1D141}"/>
              </a:ext>
            </a:extLst>
          </p:cNvPr>
          <p:cNvCxnSpPr>
            <a:cxnSpLocks/>
          </p:cNvCxnSpPr>
          <p:nvPr/>
        </p:nvCxnSpPr>
        <p:spPr>
          <a:xfrm flipV="1">
            <a:off x="6193804" y="5985668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67E5162-FD8A-CB4C-BA44-D504427A796E}"/>
              </a:ext>
            </a:extLst>
          </p:cNvPr>
          <p:cNvCxnSpPr>
            <a:cxnSpLocks/>
          </p:cNvCxnSpPr>
          <p:nvPr/>
        </p:nvCxnSpPr>
        <p:spPr>
          <a:xfrm flipV="1">
            <a:off x="1635616" y="5985669"/>
            <a:ext cx="1" cy="535065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DABF209-CF94-7D49-A26E-893D3FD1F9C8}"/>
              </a:ext>
            </a:extLst>
          </p:cNvPr>
          <p:cNvCxnSpPr>
            <a:cxnSpLocks/>
          </p:cNvCxnSpPr>
          <p:nvPr/>
        </p:nvCxnSpPr>
        <p:spPr>
          <a:xfrm flipH="1" flipV="1">
            <a:off x="2246403" y="6003415"/>
            <a:ext cx="128399" cy="481473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72DE716-3CFC-3C47-8D5F-EE521792B21D}"/>
              </a:ext>
            </a:extLst>
          </p:cNvPr>
          <p:cNvSpPr txBox="1"/>
          <p:nvPr/>
        </p:nvSpPr>
        <p:spPr>
          <a:xfrm>
            <a:off x="1528780" y="566597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1F4DB9A-4955-A642-A1FA-1CCEF040429B}"/>
              </a:ext>
            </a:extLst>
          </p:cNvPr>
          <p:cNvSpPr txBox="1"/>
          <p:nvPr/>
        </p:nvSpPr>
        <p:spPr>
          <a:xfrm>
            <a:off x="3564102" y="5661145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AAB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7DF4BE9-4592-D34B-81CE-F8AD7D4A6622}"/>
              </a:ext>
            </a:extLst>
          </p:cNvPr>
          <p:cNvSpPr txBox="1"/>
          <p:nvPr/>
        </p:nvSpPr>
        <p:spPr>
          <a:xfrm>
            <a:off x="3159658" y="649396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AAB  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4B4EC05-317B-2C49-B5FC-E4116555D9CE}"/>
              </a:ext>
            </a:extLst>
          </p:cNvPr>
          <p:cNvSpPr txBox="1"/>
          <p:nvPr/>
        </p:nvSpPr>
        <p:spPr>
          <a:xfrm>
            <a:off x="6232973" y="564955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 C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F9F7430-D262-EC48-BFBA-67A8BD841F41}"/>
              </a:ext>
            </a:extLst>
          </p:cNvPr>
          <p:cNvSpPr txBox="1"/>
          <p:nvPr/>
        </p:nvSpPr>
        <p:spPr>
          <a:xfrm>
            <a:off x="5562600" y="651101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 C C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BA6696D-2109-1E47-8066-1DB40FF87A2F}"/>
              </a:ext>
            </a:extLst>
          </p:cNvPr>
          <p:cNvSpPr txBox="1"/>
          <p:nvPr/>
        </p:nvSpPr>
        <p:spPr>
          <a:xfrm>
            <a:off x="5413135" y="5674863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A1B5FAD-C3D8-E846-9F17-FE04CBA121EB}"/>
              </a:ext>
            </a:extLst>
          </p:cNvPr>
          <p:cNvSpPr txBox="1"/>
          <p:nvPr/>
        </p:nvSpPr>
        <p:spPr>
          <a:xfrm>
            <a:off x="2062916" y="56793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C9914F8-0227-194B-984E-C4F03AF3FA8B}"/>
              </a:ext>
            </a:extLst>
          </p:cNvPr>
          <p:cNvSpPr txBox="1"/>
          <p:nvPr/>
        </p:nvSpPr>
        <p:spPr>
          <a:xfrm>
            <a:off x="2247881" y="648488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  <a:endParaRPr lang="en-US" b="1" dirty="0">
              <a:solidFill>
                <a:srgbClr val="FF0000"/>
              </a:solidFill>
              <a:latin typeface="Courier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A749D39-F72B-C744-A557-F5A8F1438B83}"/>
              </a:ext>
            </a:extLst>
          </p:cNvPr>
          <p:cNvSpPr txBox="1"/>
          <p:nvPr/>
        </p:nvSpPr>
        <p:spPr>
          <a:xfrm>
            <a:off x="1524000" y="6497243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EBE94B1-AB62-784A-AACA-7925CB50AE54}"/>
              </a:ext>
            </a:extLst>
          </p:cNvPr>
          <p:cNvSpPr txBox="1"/>
          <p:nvPr/>
        </p:nvSpPr>
        <p:spPr>
          <a:xfrm>
            <a:off x="4416477" y="566114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urier" pitchFamily="2" charset="0"/>
              </a:rPr>
              <a:t> </a:t>
            </a:r>
            <a:r>
              <a:rPr lang="en-US" b="1" dirty="0">
                <a:latin typeface="Courier" pitchFamily="2" charset="0"/>
              </a:rPr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DE8F5C2B-7A19-7347-BB02-AE20804C945A}"/>
                  </a:ext>
                </a:extLst>
              </p:cNvPr>
              <p:cNvSpPr txBox="1"/>
              <p:nvPr/>
            </p:nvSpPr>
            <p:spPr>
              <a:xfrm>
                <a:off x="879473" y="5688171"/>
                <a:ext cx="59490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200" dirty="0"/>
                  <a:t>’s</a:t>
                </a: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DE8F5C2B-7A19-7347-BB02-AE20804C9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473" y="5688171"/>
                <a:ext cx="594906" cy="430887"/>
              </a:xfrm>
              <a:prstGeom prst="rect">
                <a:avLst/>
              </a:prstGeom>
              <a:blipFill>
                <a:blip r:embed="rId6"/>
                <a:stretch>
                  <a:fillRect t="-8571" r="-10417" b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D407F20A-C5B2-B944-9753-F6603F9840E8}"/>
                  </a:ext>
                </a:extLst>
              </p:cNvPr>
              <p:cNvSpPr txBox="1"/>
              <p:nvPr/>
            </p:nvSpPr>
            <p:spPr>
              <a:xfrm>
                <a:off x="879473" y="6373971"/>
                <a:ext cx="54707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200" dirty="0"/>
                  <a:t>’s</a:t>
                </a: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D407F20A-C5B2-B944-9753-F6603F9840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473" y="6373971"/>
                <a:ext cx="547073" cy="458011"/>
              </a:xfrm>
              <a:prstGeom prst="rect">
                <a:avLst/>
              </a:prstGeom>
              <a:blipFill>
                <a:blip r:embed="rId7"/>
                <a:stretch>
                  <a:fillRect t="-8108" r="-13636"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Speech Bubble: Rectangle with Corners Rounded 11">
            <a:extLst>
              <a:ext uri="{FF2B5EF4-FFF2-40B4-BE49-F238E27FC236}">
                <a16:creationId xmlns:a16="http://schemas.microsoft.com/office/drawing/2014/main" id="{688775C3-9A4A-0241-B05C-881B2353190C}"/>
              </a:ext>
            </a:extLst>
          </p:cNvPr>
          <p:cNvSpPr/>
          <p:nvPr/>
        </p:nvSpPr>
        <p:spPr>
          <a:xfrm>
            <a:off x="5819149" y="4267200"/>
            <a:ext cx="2516846" cy="809732"/>
          </a:xfrm>
          <a:prstGeom prst="wedgeRoundRectCallout">
            <a:avLst>
              <a:gd name="adj1" fmla="val -67161"/>
              <a:gd name="adj2" fmla="val 51265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chemeClr val="tx1"/>
                </a:solidFill>
              </a:rPr>
              <a:t>Instead of triangle inequality</a:t>
            </a:r>
          </a:p>
        </p:txBody>
      </p:sp>
    </p:spTree>
    <p:extLst>
      <p:ext uri="{BB962C8B-B14F-4D97-AF65-F5344CB8AC3E}">
        <p14:creationId xmlns:p14="http://schemas.microsoft.com/office/powerpoint/2010/main" val="42227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9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3" grpId="0"/>
      <p:bldP spid="74" grpId="0"/>
      <p:bldP spid="75" grpId="0"/>
      <p:bldP spid="79" grpId="0"/>
      <p:bldP spid="80" grpId="0"/>
      <p:bldP spid="8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133AD-A31C-4E44-869B-2627317F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loop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E95691-A941-ED45-8C08-02D61C7181FF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Iteratively </a:t>
                </a:r>
                <a:r>
                  <a:rPr lang="en-US" dirty="0">
                    <a:solidFill>
                      <a:schemeClr val="tx1"/>
                    </a:solidFill>
                  </a:rPr>
                  <a:t>partition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into finer parts </a:t>
                </a:r>
                <a:endParaRPr lang="en-US" dirty="0"/>
              </a:p>
              <a:p>
                <a:pPr lvl="1"/>
                <a:r>
                  <a:rPr lang="en-US" dirty="0"/>
                  <a:t>In step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=1…1/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, produce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 parts of size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,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Construction in step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Sample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anchors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(each </a:t>
                </a:r>
                <a:r>
                  <a:rPr lang="en-US" dirty="0"/>
                  <a:t>will produce a part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For each anchor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, compare to all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using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</m:t>
                    </m:r>
                  </m:oMath>
                </a14:m>
                <a:r>
                  <a:rPr lang="en-US" dirty="0"/>
                  <a:t> oracle</a:t>
                </a:r>
              </a:p>
              <a:p>
                <a:pPr lvl="1">
                  <a:buFont typeface="Wingdings 3" pitchFamily="2" charset="2"/>
                  <a:buChar char=""/>
                </a:pPr>
                <a:r>
                  <a:rPr lang="en-US" dirty="0"/>
                  <a:t>Obtain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/>
                  <a:t> : all “equivalent” substrings (at distance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>
                  <a:buFont typeface="Wingdings 3" pitchFamily="2" charset="2"/>
                  <a:buChar char=""/>
                </a:pPr>
                <a:r>
                  <a:rPr lang="en-US" dirty="0"/>
                  <a:t>Each such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is given credit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E95691-A941-ED45-8C08-02D61C7181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72" t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B59A87C-61EA-5540-B05F-AFA38AC94428}"/>
                  </a:ext>
                </a:extLst>
              </p:cNvPr>
              <p:cNvSpPr/>
              <p:nvPr/>
            </p:nvSpPr>
            <p:spPr>
              <a:xfrm>
                <a:off x="5638800" y="1676400"/>
                <a:ext cx="3505200" cy="14478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200" dirty="0">
                    <a:solidFill>
                      <a:schemeClr val="tx1"/>
                    </a:solidFill>
                  </a:rPr>
                  <a:t>Fix part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Size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About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anchors inside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Each should capture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B59A87C-61EA-5540-B05F-AFA38AC944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1676400"/>
                <a:ext cx="3505200" cy="1447800"/>
              </a:xfrm>
              <a:prstGeom prst="rect">
                <a:avLst/>
              </a:prstGeom>
              <a:blipFill>
                <a:blip r:embed="rId3"/>
                <a:stretch>
                  <a:fillRect l="-1792" t="-855" b="-5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6EC9B81-DDCB-2C4C-A0BF-FCDDF3CF17CE}"/>
              </a:ext>
            </a:extLst>
          </p:cNvPr>
          <p:cNvSpPr/>
          <p:nvPr/>
        </p:nvSpPr>
        <p:spPr>
          <a:xfrm>
            <a:off x="1524000" y="6115480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DA747F-3D2A-D14C-A624-91954C25E18A}"/>
              </a:ext>
            </a:extLst>
          </p:cNvPr>
          <p:cNvSpPr/>
          <p:nvPr/>
        </p:nvSpPr>
        <p:spPr>
          <a:xfrm>
            <a:off x="1524000" y="5294264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DC5794A-C807-2C49-AD83-A259F3951E35}"/>
              </a:ext>
            </a:extLst>
          </p:cNvPr>
          <p:cNvCxnSpPr>
            <a:cxnSpLocks/>
          </p:cNvCxnSpPr>
          <p:nvPr/>
        </p:nvCxnSpPr>
        <p:spPr>
          <a:xfrm flipV="1">
            <a:off x="3276600" y="5532980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DA6B64B-0D23-184D-ABF6-4CED6B699D9C}"/>
              </a:ext>
            </a:extLst>
          </p:cNvPr>
          <p:cNvCxnSpPr>
            <a:cxnSpLocks/>
          </p:cNvCxnSpPr>
          <p:nvPr/>
        </p:nvCxnSpPr>
        <p:spPr>
          <a:xfrm flipV="1">
            <a:off x="3448664" y="5532980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A30829-3288-9548-8C1B-1846A2E6A333}"/>
              </a:ext>
            </a:extLst>
          </p:cNvPr>
          <p:cNvCxnSpPr>
            <a:cxnSpLocks/>
          </p:cNvCxnSpPr>
          <p:nvPr/>
        </p:nvCxnSpPr>
        <p:spPr>
          <a:xfrm flipV="1">
            <a:off x="3632871" y="5547648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40C508F-0265-D54F-BAFD-EA2BDFC1E75F}"/>
              </a:ext>
            </a:extLst>
          </p:cNvPr>
          <p:cNvCxnSpPr>
            <a:cxnSpLocks/>
          </p:cNvCxnSpPr>
          <p:nvPr/>
        </p:nvCxnSpPr>
        <p:spPr>
          <a:xfrm flipV="1">
            <a:off x="3804935" y="5547648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7DCFF-1FF7-9B40-A988-FA9A4AD03976}"/>
              </a:ext>
            </a:extLst>
          </p:cNvPr>
          <p:cNvCxnSpPr>
            <a:cxnSpLocks/>
          </p:cNvCxnSpPr>
          <p:nvPr/>
        </p:nvCxnSpPr>
        <p:spPr>
          <a:xfrm flipV="1">
            <a:off x="4003978" y="5528191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8A9F4B8-DC99-E744-A14B-F750219259C0}"/>
              </a:ext>
            </a:extLst>
          </p:cNvPr>
          <p:cNvCxnSpPr>
            <a:cxnSpLocks/>
          </p:cNvCxnSpPr>
          <p:nvPr/>
        </p:nvCxnSpPr>
        <p:spPr>
          <a:xfrm flipH="1" flipV="1">
            <a:off x="5557051" y="5528192"/>
            <a:ext cx="169746" cy="617201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6494AE-5B60-1A4F-98F7-351EB4634B12}"/>
              </a:ext>
            </a:extLst>
          </p:cNvPr>
          <p:cNvCxnSpPr>
            <a:cxnSpLocks/>
          </p:cNvCxnSpPr>
          <p:nvPr/>
        </p:nvCxnSpPr>
        <p:spPr>
          <a:xfrm flipV="1">
            <a:off x="5927686" y="5588566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8AFDDB-283C-E644-A1D3-1EED5114499E}"/>
              </a:ext>
            </a:extLst>
          </p:cNvPr>
          <p:cNvCxnSpPr>
            <a:cxnSpLocks/>
          </p:cNvCxnSpPr>
          <p:nvPr/>
        </p:nvCxnSpPr>
        <p:spPr>
          <a:xfrm flipV="1">
            <a:off x="6193804" y="5580414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4CD178-142D-494B-B694-7ABDC5DA0B47}"/>
              </a:ext>
            </a:extLst>
          </p:cNvPr>
          <p:cNvCxnSpPr>
            <a:cxnSpLocks/>
          </p:cNvCxnSpPr>
          <p:nvPr/>
        </p:nvCxnSpPr>
        <p:spPr>
          <a:xfrm flipV="1">
            <a:off x="1635616" y="5580415"/>
            <a:ext cx="1" cy="535065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237096-DEDA-D246-BB07-0C49914BD512}"/>
              </a:ext>
            </a:extLst>
          </p:cNvPr>
          <p:cNvCxnSpPr>
            <a:cxnSpLocks/>
          </p:cNvCxnSpPr>
          <p:nvPr/>
        </p:nvCxnSpPr>
        <p:spPr>
          <a:xfrm flipH="1" flipV="1">
            <a:off x="2246403" y="5598161"/>
            <a:ext cx="128399" cy="481473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5488866-06D5-EB4E-8AB6-1114A181682D}"/>
              </a:ext>
            </a:extLst>
          </p:cNvPr>
          <p:cNvSpPr txBox="1"/>
          <p:nvPr/>
        </p:nvSpPr>
        <p:spPr>
          <a:xfrm>
            <a:off x="1528780" y="526072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E911CC-122A-EC43-8637-9FCE9E11535D}"/>
              </a:ext>
            </a:extLst>
          </p:cNvPr>
          <p:cNvSpPr txBox="1"/>
          <p:nvPr/>
        </p:nvSpPr>
        <p:spPr>
          <a:xfrm>
            <a:off x="3564102" y="525589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AAB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DD840A-919B-8440-9064-C092D3A456F7}"/>
              </a:ext>
            </a:extLst>
          </p:cNvPr>
          <p:cNvSpPr txBox="1"/>
          <p:nvPr/>
        </p:nvSpPr>
        <p:spPr>
          <a:xfrm>
            <a:off x="3159658" y="608870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AAB  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EB38A4-8335-884D-84C5-8F391F57D540}"/>
              </a:ext>
            </a:extLst>
          </p:cNvPr>
          <p:cNvSpPr txBox="1"/>
          <p:nvPr/>
        </p:nvSpPr>
        <p:spPr>
          <a:xfrm>
            <a:off x="6232973" y="524430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 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CED3EB-684F-DB43-97E4-588BDFD9DE16}"/>
              </a:ext>
            </a:extLst>
          </p:cNvPr>
          <p:cNvSpPr txBox="1"/>
          <p:nvPr/>
        </p:nvSpPr>
        <p:spPr>
          <a:xfrm>
            <a:off x="5562600" y="6105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 C 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A9A71B-5A37-DE4E-9FC0-837E0ED6ABDF}"/>
              </a:ext>
            </a:extLst>
          </p:cNvPr>
          <p:cNvSpPr txBox="1"/>
          <p:nvPr/>
        </p:nvSpPr>
        <p:spPr>
          <a:xfrm>
            <a:off x="5413135" y="526960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993798-72C0-A34E-B96C-D179CE90A5D6}"/>
              </a:ext>
            </a:extLst>
          </p:cNvPr>
          <p:cNvSpPr txBox="1"/>
          <p:nvPr/>
        </p:nvSpPr>
        <p:spPr>
          <a:xfrm>
            <a:off x="2062916" y="5274143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DC188B-DDD6-664D-9099-1EAF414B2D52}"/>
              </a:ext>
            </a:extLst>
          </p:cNvPr>
          <p:cNvSpPr txBox="1"/>
          <p:nvPr/>
        </p:nvSpPr>
        <p:spPr>
          <a:xfrm>
            <a:off x="2247881" y="6079634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  <a:r>
              <a:rPr lang="en-US" b="1" dirty="0">
                <a:solidFill>
                  <a:srgbClr val="FF0000"/>
                </a:solidFill>
                <a:latin typeface="Courier" pitchFamily="2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526E56-571C-734A-BB71-0B2DC7527DC8}"/>
              </a:ext>
            </a:extLst>
          </p:cNvPr>
          <p:cNvSpPr txBox="1"/>
          <p:nvPr/>
        </p:nvSpPr>
        <p:spPr>
          <a:xfrm>
            <a:off x="1524000" y="609198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856607-9E92-7047-808A-2C175F762E91}"/>
              </a:ext>
            </a:extLst>
          </p:cNvPr>
          <p:cNvSpPr txBox="1"/>
          <p:nvPr/>
        </p:nvSpPr>
        <p:spPr>
          <a:xfrm>
            <a:off x="4416477" y="5255891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b="1" dirty="0">
                <a:latin typeface="Courier" pitchFamily="2" charset="0"/>
              </a:rPr>
              <a:t>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57129D-3ACB-704B-BDA8-F560E6988CF3}"/>
              </a:ext>
            </a:extLst>
          </p:cNvPr>
          <p:cNvCxnSpPr>
            <a:cxnSpLocks/>
          </p:cNvCxnSpPr>
          <p:nvPr/>
        </p:nvCxnSpPr>
        <p:spPr>
          <a:xfrm flipV="1">
            <a:off x="2562500" y="5613178"/>
            <a:ext cx="11345" cy="47553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27">
            <a:extLst>
              <a:ext uri="{FF2B5EF4-FFF2-40B4-BE49-F238E27FC236}">
                <a16:creationId xmlns:a16="http://schemas.microsoft.com/office/drawing/2014/main" id="{C4DF4CCF-F658-1D49-B732-C1C8E482D414}"/>
              </a:ext>
            </a:extLst>
          </p:cNvPr>
          <p:cNvSpPr/>
          <p:nvPr/>
        </p:nvSpPr>
        <p:spPr>
          <a:xfrm>
            <a:off x="3816817" y="5035670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A1ACA6B8-55A8-9641-B84B-244206D8FD3D}"/>
              </a:ext>
            </a:extLst>
          </p:cNvPr>
          <p:cNvSpPr/>
          <p:nvPr/>
        </p:nvSpPr>
        <p:spPr>
          <a:xfrm>
            <a:off x="3690070" y="5039234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F30E67C9-3974-894A-BC25-2AB9DA88FD50}"/>
              </a:ext>
            </a:extLst>
          </p:cNvPr>
          <p:cNvSpPr/>
          <p:nvPr/>
        </p:nvSpPr>
        <p:spPr>
          <a:xfrm>
            <a:off x="1654878" y="5029200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>
            <a:extLst>
              <a:ext uri="{FF2B5EF4-FFF2-40B4-BE49-F238E27FC236}">
                <a16:creationId xmlns:a16="http://schemas.microsoft.com/office/drawing/2014/main" id="{CD4B9C4D-A730-3943-82A7-79DB8184FFE1}"/>
              </a:ext>
            </a:extLst>
          </p:cNvPr>
          <p:cNvSpPr/>
          <p:nvPr/>
        </p:nvSpPr>
        <p:spPr>
          <a:xfrm>
            <a:off x="4547361" y="5034074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>
            <a:extLst>
              <a:ext uri="{FF2B5EF4-FFF2-40B4-BE49-F238E27FC236}">
                <a16:creationId xmlns:a16="http://schemas.microsoft.com/office/drawing/2014/main" id="{81A49831-CFA8-1F41-B942-24E3459D2CE4}"/>
              </a:ext>
            </a:extLst>
          </p:cNvPr>
          <p:cNvSpPr/>
          <p:nvPr/>
        </p:nvSpPr>
        <p:spPr>
          <a:xfrm rot="10800000">
            <a:off x="1651296" y="6418115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F36A17BC-02EC-A141-9E63-EA26B1CAA482}"/>
              </a:ext>
            </a:extLst>
          </p:cNvPr>
          <p:cNvSpPr/>
          <p:nvPr/>
        </p:nvSpPr>
        <p:spPr>
          <a:xfrm rot="10800000">
            <a:off x="3295888" y="6426984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13B9CAAD-335D-A945-AE64-9DAF8E4916A7}"/>
              </a:ext>
            </a:extLst>
          </p:cNvPr>
          <p:cNvSpPr/>
          <p:nvPr/>
        </p:nvSpPr>
        <p:spPr>
          <a:xfrm rot="10800000">
            <a:off x="3430097" y="6418115"/>
            <a:ext cx="49277" cy="178733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6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EE23F73-13D2-694E-AF01-11CFF8B58D26}"/>
                  </a:ext>
                </a:extLst>
              </p:cNvPr>
              <p:cNvSpPr/>
              <p:nvPr/>
            </p:nvSpPr>
            <p:spPr>
              <a:xfrm>
                <a:off x="5638800" y="457200"/>
                <a:ext cx="3471530" cy="236096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200" dirty="0">
                    <a:solidFill>
                      <a:schemeClr val="tx1"/>
                    </a:solidFill>
                  </a:rPr>
                  <a:t>Fix part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Size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About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anchors inside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Each should capture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is given credit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EE23F73-13D2-694E-AF01-11CFF8B58D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457200"/>
                <a:ext cx="3471530" cy="2360960"/>
              </a:xfrm>
              <a:prstGeom prst="rect">
                <a:avLst/>
              </a:prstGeom>
              <a:blipFill>
                <a:blip r:embed="rId2"/>
                <a:stretch>
                  <a:fillRect l="-1812" t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6">
            <a:extLst>
              <a:ext uri="{FF2B5EF4-FFF2-40B4-BE49-F238E27FC236}">
                <a16:creationId xmlns:a16="http://schemas.microsoft.com/office/drawing/2014/main" id="{D5A7460E-6CED-4546-A081-50FCCB0497AB}"/>
              </a:ext>
            </a:extLst>
          </p:cNvPr>
          <p:cNvSpPr/>
          <p:nvPr/>
        </p:nvSpPr>
        <p:spPr>
          <a:xfrm>
            <a:off x="221511" y="381000"/>
            <a:ext cx="8888819" cy="5029200"/>
          </a:xfrm>
          <a:custGeom>
            <a:avLst/>
            <a:gdLst>
              <a:gd name="connsiteX0" fmla="*/ 2541182 w 8888819"/>
              <a:gd name="connsiteY0" fmla="*/ 808074 h 5369442"/>
              <a:gd name="connsiteX1" fmla="*/ 2541182 w 8888819"/>
              <a:gd name="connsiteY1" fmla="*/ 808074 h 5369442"/>
              <a:gd name="connsiteX2" fmla="*/ 2434856 w 8888819"/>
              <a:gd name="connsiteY2" fmla="*/ 797442 h 5369442"/>
              <a:gd name="connsiteX3" fmla="*/ 2243470 w 8888819"/>
              <a:gd name="connsiteY3" fmla="*/ 776176 h 5369442"/>
              <a:gd name="connsiteX4" fmla="*/ 935665 w 8888819"/>
              <a:gd name="connsiteY4" fmla="*/ 786809 h 5369442"/>
              <a:gd name="connsiteX5" fmla="*/ 829340 w 8888819"/>
              <a:gd name="connsiteY5" fmla="*/ 797442 h 5369442"/>
              <a:gd name="connsiteX6" fmla="*/ 701749 w 8888819"/>
              <a:gd name="connsiteY6" fmla="*/ 808074 h 5369442"/>
              <a:gd name="connsiteX7" fmla="*/ 212651 w 8888819"/>
              <a:gd name="connsiteY7" fmla="*/ 818707 h 5369442"/>
              <a:gd name="connsiteX8" fmla="*/ 180754 w 8888819"/>
              <a:gd name="connsiteY8" fmla="*/ 829339 h 5369442"/>
              <a:gd name="connsiteX9" fmla="*/ 148856 w 8888819"/>
              <a:gd name="connsiteY9" fmla="*/ 871869 h 5369442"/>
              <a:gd name="connsiteX10" fmla="*/ 116958 w 8888819"/>
              <a:gd name="connsiteY10" fmla="*/ 903767 h 5369442"/>
              <a:gd name="connsiteX11" fmla="*/ 74428 w 8888819"/>
              <a:gd name="connsiteY11" fmla="*/ 999460 h 5369442"/>
              <a:gd name="connsiteX12" fmla="*/ 42530 w 8888819"/>
              <a:gd name="connsiteY12" fmla="*/ 1041990 h 5369442"/>
              <a:gd name="connsiteX13" fmla="*/ 21265 w 8888819"/>
              <a:gd name="connsiteY13" fmla="*/ 1148316 h 5369442"/>
              <a:gd name="connsiteX14" fmla="*/ 0 w 8888819"/>
              <a:gd name="connsiteY14" fmla="*/ 1233376 h 5369442"/>
              <a:gd name="connsiteX15" fmla="*/ 31898 w 8888819"/>
              <a:gd name="connsiteY15" fmla="*/ 1541721 h 5369442"/>
              <a:gd name="connsiteX16" fmla="*/ 53163 w 8888819"/>
              <a:gd name="connsiteY16" fmla="*/ 1594883 h 5369442"/>
              <a:gd name="connsiteX17" fmla="*/ 85061 w 8888819"/>
              <a:gd name="connsiteY17" fmla="*/ 1722474 h 5369442"/>
              <a:gd name="connsiteX18" fmla="*/ 95693 w 8888819"/>
              <a:gd name="connsiteY18" fmla="*/ 1786269 h 5369442"/>
              <a:gd name="connsiteX19" fmla="*/ 116958 w 8888819"/>
              <a:gd name="connsiteY19" fmla="*/ 1850065 h 5369442"/>
              <a:gd name="connsiteX20" fmla="*/ 127591 w 8888819"/>
              <a:gd name="connsiteY20" fmla="*/ 1892595 h 5369442"/>
              <a:gd name="connsiteX21" fmla="*/ 148856 w 8888819"/>
              <a:gd name="connsiteY21" fmla="*/ 1935125 h 5369442"/>
              <a:gd name="connsiteX22" fmla="*/ 170121 w 8888819"/>
              <a:gd name="connsiteY22" fmla="*/ 2009553 h 5369442"/>
              <a:gd name="connsiteX23" fmla="*/ 202019 w 8888819"/>
              <a:gd name="connsiteY23" fmla="*/ 2094614 h 5369442"/>
              <a:gd name="connsiteX24" fmla="*/ 223284 w 8888819"/>
              <a:gd name="connsiteY24" fmla="*/ 2179674 h 5369442"/>
              <a:gd name="connsiteX25" fmla="*/ 244549 w 8888819"/>
              <a:gd name="connsiteY25" fmla="*/ 2222204 h 5369442"/>
              <a:gd name="connsiteX26" fmla="*/ 255182 w 8888819"/>
              <a:gd name="connsiteY26" fmla="*/ 2264735 h 5369442"/>
              <a:gd name="connsiteX27" fmla="*/ 276447 w 8888819"/>
              <a:gd name="connsiteY27" fmla="*/ 2317897 h 5369442"/>
              <a:gd name="connsiteX28" fmla="*/ 297712 w 8888819"/>
              <a:gd name="connsiteY28" fmla="*/ 2413590 h 5369442"/>
              <a:gd name="connsiteX29" fmla="*/ 318977 w 8888819"/>
              <a:gd name="connsiteY29" fmla="*/ 2615609 h 5369442"/>
              <a:gd name="connsiteX30" fmla="*/ 297712 w 8888819"/>
              <a:gd name="connsiteY30" fmla="*/ 3040911 h 5369442"/>
              <a:gd name="connsiteX31" fmla="*/ 287079 w 8888819"/>
              <a:gd name="connsiteY31" fmla="*/ 3147237 h 5369442"/>
              <a:gd name="connsiteX32" fmla="*/ 265814 w 8888819"/>
              <a:gd name="connsiteY32" fmla="*/ 3232297 h 5369442"/>
              <a:gd name="connsiteX33" fmla="*/ 244549 w 8888819"/>
              <a:gd name="connsiteY33" fmla="*/ 3327990 h 5369442"/>
              <a:gd name="connsiteX34" fmla="*/ 212651 w 8888819"/>
              <a:gd name="connsiteY34" fmla="*/ 3508744 h 5369442"/>
              <a:gd name="connsiteX35" fmla="*/ 191386 w 8888819"/>
              <a:gd name="connsiteY35" fmla="*/ 3753293 h 5369442"/>
              <a:gd name="connsiteX36" fmla="*/ 212651 w 8888819"/>
              <a:gd name="connsiteY36" fmla="*/ 4019107 h 5369442"/>
              <a:gd name="connsiteX37" fmla="*/ 244549 w 8888819"/>
              <a:gd name="connsiteY37" fmla="*/ 4104167 h 5369442"/>
              <a:gd name="connsiteX38" fmla="*/ 255182 w 8888819"/>
              <a:gd name="connsiteY38" fmla="*/ 4146697 h 5369442"/>
              <a:gd name="connsiteX39" fmla="*/ 297712 w 8888819"/>
              <a:gd name="connsiteY39" fmla="*/ 4242390 h 5369442"/>
              <a:gd name="connsiteX40" fmla="*/ 308344 w 8888819"/>
              <a:gd name="connsiteY40" fmla="*/ 4274288 h 5369442"/>
              <a:gd name="connsiteX41" fmla="*/ 318977 w 8888819"/>
              <a:gd name="connsiteY41" fmla="*/ 4316818 h 5369442"/>
              <a:gd name="connsiteX42" fmla="*/ 340242 w 8888819"/>
              <a:gd name="connsiteY42" fmla="*/ 4348716 h 5369442"/>
              <a:gd name="connsiteX43" fmla="*/ 361507 w 8888819"/>
              <a:gd name="connsiteY43" fmla="*/ 4423144 h 5369442"/>
              <a:gd name="connsiteX44" fmla="*/ 382772 w 8888819"/>
              <a:gd name="connsiteY44" fmla="*/ 4455042 h 5369442"/>
              <a:gd name="connsiteX45" fmla="*/ 425302 w 8888819"/>
              <a:gd name="connsiteY45" fmla="*/ 4540102 h 5369442"/>
              <a:gd name="connsiteX46" fmla="*/ 446568 w 8888819"/>
              <a:gd name="connsiteY46" fmla="*/ 4582632 h 5369442"/>
              <a:gd name="connsiteX47" fmla="*/ 499730 w 8888819"/>
              <a:gd name="connsiteY47" fmla="*/ 4657060 h 5369442"/>
              <a:gd name="connsiteX48" fmla="*/ 520995 w 8888819"/>
              <a:gd name="connsiteY48" fmla="*/ 4699590 h 5369442"/>
              <a:gd name="connsiteX49" fmla="*/ 584791 w 8888819"/>
              <a:gd name="connsiteY49" fmla="*/ 4784651 h 5369442"/>
              <a:gd name="connsiteX50" fmla="*/ 606056 w 8888819"/>
              <a:gd name="connsiteY50" fmla="*/ 4827181 h 5369442"/>
              <a:gd name="connsiteX51" fmla="*/ 637954 w 8888819"/>
              <a:gd name="connsiteY51" fmla="*/ 4859079 h 5369442"/>
              <a:gd name="connsiteX52" fmla="*/ 669851 w 8888819"/>
              <a:gd name="connsiteY52" fmla="*/ 4901609 h 5369442"/>
              <a:gd name="connsiteX53" fmla="*/ 797442 w 8888819"/>
              <a:gd name="connsiteY53" fmla="*/ 5029200 h 5369442"/>
              <a:gd name="connsiteX54" fmla="*/ 861237 w 8888819"/>
              <a:gd name="connsiteY54" fmla="*/ 5092995 h 5369442"/>
              <a:gd name="connsiteX55" fmla="*/ 935665 w 8888819"/>
              <a:gd name="connsiteY55" fmla="*/ 5135525 h 5369442"/>
              <a:gd name="connsiteX56" fmla="*/ 978195 w 8888819"/>
              <a:gd name="connsiteY56" fmla="*/ 5167423 h 5369442"/>
              <a:gd name="connsiteX57" fmla="*/ 1020726 w 8888819"/>
              <a:gd name="connsiteY57" fmla="*/ 5188688 h 5369442"/>
              <a:gd name="connsiteX58" fmla="*/ 1052623 w 8888819"/>
              <a:gd name="connsiteY58" fmla="*/ 5209953 h 5369442"/>
              <a:gd name="connsiteX59" fmla="*/ 1105786 w 8888819"/>
              <a:gd name="connsiteY59" fmla="*/ 5220586 h 5369442"/>
              <a:gd name="connsiteX60" fmla="*/ 1169582 w 8888819"/>
              <a:gd name="connsiteY60" fmla="*/ 5252483 h 5369442"/>
              <a:gd name="connsiteX61" fmla="*/ 1222744 w 8888819"/>
              <a:gd name="connsiteY61" fmla="*/ 5284381 h 5369442"/>
              <a:gd name="connsiteX62" fmla="*/ 1297172 w 8888819"/>
              <a:gd name="connsiteY62" fmla="*/ 5305646 h 5369442"/>
              <a:gd name="connsiteX63" fmla="*/ 1360968 w 8888819"/>
              <a:gd name="connsiteY63" fmla="*/ 5326911 h 5369442"/>
              <a:gd name="connsiteX64" fmla="*/ 1414130 w 8888819"/>
              <a:gd name="connsiteY64" fmla="*/ 5337544 h 5369442"/>
              <a:gd name="connsiteX65" fmla="*/ 1541721 w 8888819"/>
              <a:gd name="connsiteY65" fmla="*/ 5358809 h 5369442"/>
              <a:gd name="connsiteX66" fmla="*/ 1754372 w 8888819"/>
              <a:gd name="connsiteY66" fmla="*/ 5369442 h 5369442"/>
              <a:gd name="connsiteX67" fmla="*/ 2190307 w 8888819"/>
              <a:gd name="connsiteY67" fmla="*/ 5358809 h 5369442"/>
              <a:gd name="connsiteX68" fmla="*/ 2509284 w 8888819"/>
              <a:gd name="connsiteY68" fmla="*/ 5348176 h 5369442"/>
              <a:gd name="connsiteX69" fmla="*/ 3561907 w 8888819"/>
              <a:gd name="connsiteY69" fmla="*/ 5337544 h 5369442"/>
              <a:gd name="connsiteX70" fmla="*/ 4688958 w 8888819"/>
              <a:gd name="connsiteY70" fmla="*/ 5337544 h 5369442"/>
              <a:gd name="connsiteX71" fmla="*/ 4954772 w 8888819"/>
              <a:gd name="connsiteY71" fmla="*/ 5326911 h 5369442"/>
              <a:gd name="connsiteX72" fmla="*/ 5858540 w 8888819"/>
              <a:gd name="connsiteY72" fmla="*/ 5305646 h 5369442"/>
              <a:gd name="connsiteX73" fmla="*/ 5975498 w 8888819"/>
              <a:gd name="connsiteY73" fmla="*/ 5295014 h 5369442"/>
              <a:gd name="connsiteX74" fmla="*/ 6113721 w 8888819"/>
              <a:gd name="connsiteY74" fmla="*/ 5273748 h 5369442"/>
              <a:gd name="connsiteX75" fmla="*/ 6273209 w 8888819"/>
              <a:gd name="connsiteY75" fmla="*/ 5263116 h 5369442"/>
              <a:gd name="connsiteX76" fmla="*/ 6443330 w 8888819"/>
              <a:gd name="connsiteY76" fmla="*/ 5241851 h 5369442"/>
              <a:gd name="connsiteX77" fmla="*/ 6539023 w 8888819"/>
              <a:gd name="connsiteY77" fmla="*/ 5231218 h 5369442"/>
              <a:gd name="connsiteX78" fmla="*/ 6645349 w 8888819"/>
              <a:gd name="connsiteY78" fmla="*/ 5209953 h 5369442"/>
              <a:gd name="connsiteX79" fmla="*/ 6751675 w 8888819"/>
              <a:gd name="connsiteY79" fmla="*/ 5199321 h 5369442"/>
              <a:gd name="connsiteX80" fmla="*/ 7006856 w 8888819"/>
              <a:gd name="connsiteY80" fmla="*/ 5167423 h 5369442"/>
              <a:gd name="connsiteX81" fmla="*/ 7070651 w 8888819"/>
              <a:gd name="connsiteY81" fmla="*/ 5156790 h 5369442"/>
              <a:gd name="connsiteX82" fmla="*/ 7145079 w 8888819"/>
              <a:gd name="connsiteY82" fmla="*/ 5146158 h 5369442"/>
              <a:gd name="connsiteX83" fmla="*/ 7251405 w 8888819"/>
              <a:gd name="connsiteY83" fmla="*/ 5103628 h 5369442"/>
              <a:gd name="connsiteX84" fmla="*/ 7442791 w 8888819"/>
              <a:gd name="connsiteY84" fmla="*/ 5061097 h 5369442"/>
              <a:gd name="connsiteX85" fmla="*/ 7506586 w 8888819"/>
              <a:gd name="connsiteY85" fmla="*/ 5039832 h 5369442"/>
              <a:gd name="connsiteX86" fmla="*/ 7602279 w 8888819"/>
              <a:gd name="connsiteY86" fmla="*/ 4976037 h 5369442"/>
              <a:gd name="connsiteX87" fmla="*/ 7804298 w 8888819"/>
              <a:gd name="connsiteY87" fmla="*/ 4848446 h 5369442"/>
              <a:gd name="connsiteX88" fmla="*/ 7846828 w 8888819"/>
              <a:gd name="connsiteY88" fmla="*/ 4795283 h 5369442"/>
              <a:gd name="connsiteX89" fmla="*/ 7889358 w 8888819"/>
              <a:gd name="connsiteY89" fmla="*/ 4720855 h 5369442"/>
              <a:gd name="connsiteX90" fmla="*/ 7899991 w 8888819"/>
              <a:gd name="connsiteY90" fmla="*/ 4688958 h 5369442"/>
              <a:gd name="connsiteX91" fmla="*/ 7985051 w 8888819"/>
              <a:gd name="connsiteY91" fmla="*/ 4540102 h 5369442"/>
              <a:gd name="connsiteX92" fmla="*/ 8016949 w 8888819"/>
              <a:gd name="connsiteY92" fmla="*/ 4476307 h 5369442"/>
              <a:gd name="connsiteX93" fmla="*/ 8059479 w 8888819"/>
              <a:gd name="connsiteY93" fmla="*/ 4412511 h 5369442"/>
              <a:gd name="connsiteX94" fmla="*/ 8123275 w 8888819"/>
              <a:gd name="connsiteY94" fmla="*/ 4274288 h 5369442"/>
              <a:gd name="connsiteX95" fmla="*/ 8155172 w 8888819"/>
              <a:gd name="connsiteY95" fmla="*/ 4221125 h 5369442"/>
              <a:gd name="connsiteX96" fmla="*/ 8187070 w 8888819"/>
              <a:gd name="connsiteY96" fmla="*/ 4114800 h 5369442"/>
              <a:gd name="connsiteX97" fmla="*/ 8218968 w 8888819"/>
              <a:gd name="connsiteY97" fmla="*/ 4040372 h 5369442"/>
              <a:gd name="connsiteX98" fmla="*/ 8229600 w 8888819"/>
              <a:gd name="connsiteY98" fmla="*/ 4008474 h 5369442"/>
              <a:gd name="connsiteX99" fmla="*/ 8250865 w 8888819"/>
              <a:gd name="connsiteY99" fmla="*/ 3923414 h 5369442"/>
              <a:gd name="connsiteX100" fmla="*/ 8282763 w 8888819"/>
              <a:gd name="connsiteY100" fmla="*/ 3848986 h 5369442"/>
              <a:gd name="connsiteX101" fmla="*/ 8314661 w 8888819"/>
              <a:gd name="connsiteY101" fmla="*/ 3785190 h 5369442"/>
              <a:gd name="connsiteX102" fmla="*/ 8378456 w 8888819"/>
              <a:gd name="connsiteY102" fmla="*/ 3678865 h 5369442"/>
              <a:gd name="connsiteX103" fmla="*/ 8389089 w 8888819"/>
              <a:gd name="connsiteY103" fmla="*/ 3646967 h 5369442"/>
              <a:gd name="connsiteX104" fmla="*/ 8463516 w 8888819"/>
              <a:gd name="connsiteY104" fmla="*/ 3593804 h 5369442"/>
              <a:gd name="connsiteX105" fmla="*/ 8506047 w 8888819"/>
              <a:gd name="connsiteY105" fmla="*/ 3561907 h 5369442"/>
              <a:gd name="connsiteX106" fmla="*/ 8591107 w 8888819"/>
              <a:gd name="connsiteY106" fmla="*/ 3508744 h 5369442"/>
              <a:gd name="connsiteX107" fmla="*/ 8623005 w 8888819"/>
              <a:gd name="connsiteY107" fmla="*/ 3466214 h 5369442"/>
              <a:gd name="connsiteX108" fmla="*/ 8676168 w 8888819"/>
              <a:gd name="connsiteY108" fmla="*/ 3413051 h 5369442"/>
              <a:gd name="connsiteX109" fmla="*/ 8718698 w 8888819"/>
              <a:gd name="connsiteY109" fmla="*/ 3327990 h 5369442"/>
              <a:gd name="connsiteX110" fmla="*/ 8761228 w 8888819"/>
              <a:gd name="connsiteY110" fmla="*/ 3264195 h 5369442"/>
              <a:gd name="connsiteX111" fmla="*/ 8782493 w 8888819"/>
              <a:gd name="connsiteY111" fmla="*/ 3179135 h 5369442"/>
              <a:gd name="connsiteX112" fmla="*/ 8803758 w 8888819"/>
              <a:gd name="connsiteY112" fmla="*/ 3115339 h 5369442"/>
              <a:gd name="connsiteX113" fmla="*/ 8814391 w 8888819"/>
              <a:gd name="connsiteY113" fmla="*/ 2913321 h 5369442"/>
              <a:gd name="connsiteX114" fmla="*/ 8835656 w 8888819"/>
              <a:gd name="connsiteY114" fmla="*/ 2849525 h 5369442"/>
              <a:gd name="connsiteX115" fmla="*/ 8846289 w 8888819"/>
              <a:gd name="connsiteY115" fmla="*/ 2785730 h 5369442"/>
              <a:gd name="connsiteX116" fmla="*/ 8867554 w 8888819"/>
              <a:gd name="connsiteY116" fmla="*/ 2668772 h 5369442"/>
              <a:gd name="connsiteX117" fmla="*/ 8878186 w 8888819"/>
              <a:gd name="connsiteY117" fmla="*/ 2477386 h 5369442"/>
              <a:gd name="connsiteX118" fmla="*/ 8888819 w 8888819"/>
              <a:gd name="connsiteY118" fmla="*/ 2413590 h 5369442"/>
              <a:gd name="connsiteX119" fmla="*/ 8867554 w 8888819"/>
              <a:gd name="connsiteY119" fmla="*/ 1967023 h 5369442"/>
              <a:gd name="connsiteX120" fmla="*/ 8856921 w 8888819"/>
              <a:gd name="connsiteY120" fmla="*/ 1786269 h 5369442"/>
              <a:gd name="connsiteX121" fmla="*/ 8846289 w 8888819"/>
              <a:gd name="connsiteY121" fmla="*/ 1722474 h 5369442"/>
              <a:gd name="connsiteX122" fmla="*/ 8814391 w 8888819"/>
              <a:gd name="connsiteY122" fmla="*/ 1626781 h 5369442"/>
              <a:gd name="connsiteX123" fmla="*/ 8793126 w 8888819"/>
              <a:gd name="connsiteY123" fmla="*/ 1509823 h 5369442"/>
              <a:gd name="connsiteX124" fmla="*/ 8771861 w 8888819"/>
              <a:gd name="connsiteY124" fmla="*/ 1424762 h 5369442"/>
              <a:gd name="connsiteX125" fmla="*/ 8761228 w 8888819"/>
              <a:gd name="connsiteY125" fmla="*/ 1329069 h 5369442"/>
              <a:gd name="connsiteX126" fmla="*/ 8771861 w 8888819"/>
              <a:gd name="connsiteY126" fmla="*/ 1201479 h 5369442"/>
              <a:gd name="connsiteX127" fmla="*/ 8782493 w 8888819"/>
              <a:gd name="connsiteY127" fmla="*/ 1095153 h 5369442"/>
              <a:gd name="connsiteX128" fmla="*/ 8771861 w 8888819"/>
              <a:gd name="connsiteY128" fmla="*/ 808074 h 5369442"/>
              <a:gd name="connsiteX129" fmla="*/ 8761228 w 8888819"/>
              <a:gd name="connsiteY129" fmla="*/ 776176 h 5369442"/>
              <a:gd name="connsiteX130" fmla="*/ 8633637 w 8888819"/>
              <a:gd name="connsiteY130" fmla="*/ 637953 h 5369442"/>
              <a:gd name="connsiteX131" fmla="*/ 8506047 w 8888819"/>
              <a:gd name="connsiteY131" fmla="*/ 542260 h 5369442"/>
              <a:gd name="connsiteX132" fmla="*/ 8399721 w 8888819"/>
              <a:gd name="connsiteY132" fmla="*/ 478465 h 5369442"/>
              <a:gd name="connsiteX133" fmla="*/ 8218968 w 8888819"/>
              <a:gd name="connsiteY133" fmla="*/ 361507 h 5369442"/>
              <a:gd name="connsiteX134" fmla="*/ 8187070 w 8888819"/>
              <a:gd name="connsiteY134" fmla="*/ 340242 h 5369442"/>
              <a:gd name="connsiteX135" fmla="*/ 8155172 w 8888819"/>
              <a:gd name="connsiteY135" fmla="*/ 329609 h 5369442"/>
              <a:gd name="connsiteX136" fmla="*/ 7953154 w 8888819"/>
              <a:gd name="connsiteY136" fmla="*/ 233916 h 5369442"/>
              <a:gd name="connsiteX137" fmla="*/ 7878726 w 8888819"/>
              <a:gd name="connsiteY137" fmla="*/ 223283 h 5369442"/>
              <a:gd name="connsiteX138" fmla="*/ 7740502 w 8888819"/>
              <a:gd name="connsiteY138" fmla="*/ 170121 h 5369442"/>
              <a:gd name="connsiteX139" fmla="*/ 7655442 w 8888819"/>
              <a:gd name="connsiteY139" fmla="*/ 159488 h 5369442"/>
              <a:gd name="connsiteX140" fmla="*/ 7527851 w 8888819"/>
              <a:gd name="connsiteY140" fmla="*/ 116958 h 5369442"/>
              <a:gd name="connsiteX141" fmla="*/ 7485321 w 8888819"/>
              <a:gd name="connsiteY141" fmla="*/ 106325 h 5369442"/>
              <a:gd name="connsiteX142" fmla="*/ 7368363 w 8888819"/>
              <a:gd name="connsiteY142" fmla="*/ 42530 h 5369442"/>
              <a:gd name="connsiteX143" fmla="*/ 7315200 w 8888819"/>
              <a:gd name="connsiteY143" fmla="*/ 21265 h 5369442"/>
              <a:gd name="connsiteX144" fmla="*/ 7251405 w 8888819"/>
              <a:gd name="connsiteY144" fmla="*/ 10632 h 5369442"/>
              <a:gd name="connsiteX145" fmla="*/ 7208875 w 8888819"/>
              <a:gd name="connsiteY145" fmla="*/ 0 h 5369442"/>
              <a:gd name="connsiteX146" fmla="*/ 6560289 w 8888819"/>
              <a:gd name="connsiteY146" fmla="*/ 31897 h 5369442"/>
              <a:gd name="connsiteX147" fmla="*/ 6517758 w 8888819"/>
              <a:gd name="connsiteY147" fmla="*/ 42530 h 5369442"/>
              <a:gd name="connsiteX148" fmla="*/ 6347637 w 8888819"/>
              <a:gd name="connsiteY148" fmla="*/ 95693 h 5369442"/>
              <a:gd name="connsiteX149" fmla="*/ 6209414 w 8888819"/>
              <a:gd name="connsiteY149" fmla="*/ 116958 h 5369442"/>
              <a:gd name="connsiteX150" fmla="*/ 6007395 w 8888819"/>
              <a:gd name="connsiteY150" fmla="*/ 191386 h 5369442"/>
              <a:gd name="connsiteX151" fmla="*/ 5826642 w 8888819"/>
              <a:gd name="connsiteY151" fmla="*/ 255181 h 5369442"/>
              <a:gd name="connsiteX152" fmla="*/ 5752214 w 8888819"/>
              <a:gd name="connsiteY152" fmla="*/ 276446 h 5369442"/>
              <a:gd name="connsiteX153" fmla="*/ 5624623 w 8888819"/>
              <a:gd name="connsiteY153" fmla="*/ 318976 h 5369442"/>
              <a:gd name="connsiteX154" fmla="*/ 5571461 w 8888819"/>
              <a:gd name="connsiteY154" fmla="*/ 340242 h 5369442"/>
              <a:gd name="connsiteX155" fmla="*/ 5528930 w 8888819"/>
              <a:gd name="connsiteY155" fmla="*/ 361507 h 5369442"/>
              <a:gd name="connsiteX156" fmla="*/ 5443870 w 8888819"/>
              <a:gd name="connsiteY156" fmla="*/ 372139 h 5369442"/>
              <a:gd name="connsiteX157" fmla="*/ 5316279 w 8888819"/>
              <a:gd name="connsiteY157" fmla="*/ 404037 h 5369442"/>
              <a:gd name="connsiteX158" fmla="*/ 5263116 w 8888819"/>
              <a:gd name="connsiteY158" fmla="*/ 425302 h 5369442"/>
              <a:gd name="connsiteX159" fmla="*/ 5188689 w 8888819"/>
              <a:gd name="connsiteY159" fmla="*/ 446567 h 5369442"/>
              <a:gd name="connsiteX160" fmla="*/ 5039833 w 8888819"/>
              <a:gd name="connsiteY160" fmla="*/ 499730 h 5369442"/>
              <a:gd name="connsiteX161" fmla="*/ 4997302 w 8888819"/>
              <a:gd name="connsiteY161" fmla="*/ 510362 h 5369442"/>
              <a:gd name="connsiteX162" fmla="*/ 4890977 w 8888819"/>
              <a:gd name="connsiteY162" fmla="*/ 552893 h 5369442"/>
              <a:gd name="connsiteX163" fmla="*/ 4827182 w 8888819"/>
              <a:gd name="connsiteY163" fmla="*/ 595423 h 5369442"/>
              <a:gd name="connsiteX164" fmla="*/ 4784651 w 8888819"/>
              <a:gd name="connsiteY164" fmla="*/ 627321 h 5369442"/>
              <a:gd name="connsiteX165" fmla="*/ 4710223 w 8888819"/>
              <a:gd name="connsiteY165" fmla="*/ 669851 h 5369442"/>
              <a:gd name="connsiteX166" fmla="*/ 4667693 w 8888819"/>
              <a:gd name="connsiteY166" fmla="*/ 712381 h 5369442"/>
              <a:gd name="connsiteX167" fmla="*/ 4572000 w 8888819"/>
              <a:gd name="connsiteY167" fmla="*/ 765544 h 5369442"/>
              <a:gd name="connsiteX168" fmla="*/ 4486940 w 8888819"/>
              <a:gd name="connsiteY168" fmla="*/ 818707 h 5369442"/>
              <a:gd name="connsiteX169" fmla="*/ 4401879 w 8888819"/>
              <a:gd name="connsiteY169" fmla="*/ 861237 h 5369442"/>
              <a:gd name="connsiteX170" fmla="*/ 2934586 w 8888819"/>
              <a:gd name="connsiteY170" fmla="*/ 839972 h 5369442"/>
              <a:gd name="connsiteX171" fmla="*/ 2700670 w 8888819"/>
              <a:gd name="connsiteY171" fmla="*/ 829339 h 5369442"/>
              <a:gd name="connsiteX172" fmla="*/ 2636875 w 8888819"/>
              <a:gd name="connsiteY172" fmla="*/ 818707 h 5369442"/>
              <a:gd name="connsiteX173" fmla="*/ 2583712 w 8888819"/>
              <a:gd name="connsiteY173" fmla="*/ 808074 h 5369442"/>
              <a:gd name="connsiteX174" fmla="*/ 2541182 w 8888819"/>
              <a:gd name="connsiteY174" fmla="*/ 808074 h 536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8888819" h="5369442">
                <a:moveTo>
                  <a:pt x="2541182" y="808074"/>
                </a:moveTo>
                <a:lnTo>
                  <a:pt x="2541182" y="808074"/>
                </a:lnTo>
                <a:lnTo>
                  <a:pt x="2434856" y="797442"/>
                </a:lnTo>
                <a:cubicBezTo>
                  <a:pt x="2163806" y="767326"/>
                  <a:pt x="2566010" y="808431"/>
                  <a:pt x="2243470" y="776176"/>
                </a:cubicBezTo>
                <a:lnTo>
                  <a:pt x="935665" y="786809"/>
                </a:lnTo>
                <a:cubicBezTo>
                  <a:pt x="900051" y="787345"/>
                  <a:pt x="864812" y="794217"/>
                  <a:pt x="829340" y="797442"/>
                </a:cubicBezTo>
                <a:cubicBezTo>
                  <a:pt x="786838" y="801306"/>
                  <a:pt x="744401" y="806603"/>
                  <a:pt x="701749" y="808074"/>
                </a:cubicBezTo>
                <a:cubicBezTo>
                  <a:pt x="538775" y="813694"/>
                  <a:pt x="375684" y="815163"/>
                  <a:pt x="212651" y="818707"/>
                </a:cubicBezTo>
                <a:cubicBezTo>
                  <a:pt x="202019" y="822251"/>
                  <a:pt x="189364" y="822164"/>
                  <a:pt x="180754" y="829339"/>
                </a:cubicBezTo>
                <a:cubicBezTo>
                  <a:pt x="167140" y="840684"/>
                  <a:pt x="160389" y="858414"/>
                  <a:pt x="148856" y="871869"/>
                </a:cubicBezTo>
                <a:cubicBezTo>
                  <a:pt x="139070" y="883286"/>
                  <a:pt x="127591" y="893134"/>
                  <a:pt x="116958" y="903767"/>
                </a:cubicBezTo>
                <a:cubicBezTo>
                  <a:pt x="102781" y="935665"/>
                  <a:pt x="90977" y="968726"/>
                  <a:pt x="74428" y="999460"/>
                </a:cubicBezTo>
                <a:cubicBezTo>
                  <a:pt x="66026" y="1015063"/>
                  <a:pt x="48490" y="1025301"/>
                  <a:pt x="42530" y="1041990"/>
                </a:cubicBezTo>
                <a:cubicBezTo>
                  <a:pt x="30373" y="1076028"/>
                  <a:pt x="30031" y="1113251"/>
                  <a:pt x="21265" y="1148316"/>
                </a:cubicBezTo>
                <a:lnTo>
                  <a:pt x="0" y="1233376"/>
                </a:lnTo>
                <a:cubicBezTo>
                  <a:pt x="2783" y="1286243"/>
                  <a:pt x="2635" y="1468563"/>
                  <a:pt x="31898" y="1541721"/>
                </a:cubicBezTo>
                <a:lnTo>
                  <a:pt x="53163" y="1594883"/>
                </a:lnTo>
                <a:cubicBezTo>
                  <a:pt x="80983" y="1761814"/>
                  <a:pt x="42937" y="1553982"/>
                  <a:pt x="85061" y="1722474"/>
                </a:cubicBezTo>
                <a:cubicBezTo>
                  <a:pt x="90290" y="1743389"/>
                  <a:pt x="90464" y="1765354"/>
                  <a:pt x="95693" y="1786269"/>
                </a:cubicBezTo>
                <a:cubicBezTo>
                  <a:pt x="101129" y="1808015"/>
                  <a:pt x="110517" y="1828595"/>
                  <a:pt x="116958" y="1850065"/>
                </a:cubicBezTo>
                <a:cubicBezTo>
                  <a:pt x="121157" y="1864062"/>
                  <a:pt x="122460" y="1878912"/>
                  <a:pt x="127591" y="1892595"/>
                </a:cubicBezTo>
                <a:cubicBezTo>
                  <a:pt x="133156" y="1907436"/>
                  <a:pt x="143439" y="1920229"/>
                  <a:pt x="148856" y="1935125"/>
                </a:cubicBezTo>
                <a:cubicBezTo>
                  <a:pt x="157674" y="1959374"/>
                  <a:pt x="161962" y="1985075"/>
                  <a:pt x="170121" y="2009553"/>
                </a:cubicBezTo>
                <a:cubicBezTo>
                  <a:pt x="179697" y="2038281"/>
                  <a:pt x="192987" y="2065711"/>
                  <a:pt x="202019" y="2094614"/>
                </a:cubicBezTo>
                <a:cubicBezTo>
                  <a:pt x="210736" y="2122510"/>
                  <a:pt x="214042" y="2151948"/>
                  <a:pt x="223284" y="2179674"/>
                </a:cubicBezTo>
                <a:cubicBezTo>
                  <a:pt x="228296" y="2194711"/>
                  <a:pt x="238984" y="2207363"/>
                  <a:pt x="244549" y="2222204"/>
                </a:cubicBezTo>
                <a:cubicBezTo>
                  <a:pt x="249680" y="2235887"/>
                  <a:pt x="250561" y="2250872"/>
                  <a:pt x="255182" y="2264735"/>
                </a:cubicBezTo>
                <a:cubicBezTo>
                  <a:pt x="261218" y="2282841"/>
                  <a:pt x="271204" y="2299546"/>
                  <a:pt x="276447" y="2317897"/>
                </a:cubicBezTo>
                <a:cubicBezTo>
                  <a:pt x="285424" y="2349316"/>
                  <a:pt x="292034" y="2381411"/>
                  <a:pt x="297712" y="2413590"/>
                </a:cubicBezTo>
                <a:cubicBezTo>
                  <a:pt x="306422" y="2462947"/>
                  <a:pt x="315042" y="2572326"/>
                  <a:pt x="318977" y="2615609"/>
                </a:cubicBezTo>
                <a:cubicBezTo>
                  <a:pt x="311889" y="2757376"/>
                  <a:pt x="306213" y="2899221"/>
                  <a:pt x="297712" y="3040911"/>
                </a:cubicBezTo>
                <a:cubicBezTo>
                  <a:pt x="295579" y="3076466"/>
                  <a:pt x="292935" y="3112103"/>
                  <a:pt x="287079" y="3147237"/>
                </a:cubicBezTo>
                <a:cubicBezTo>
                  <a:pt x="282274" y="3176065"/>
                  <a:pt x="272508" y="3203848"/>
                  <a:pt x="265814" y="3232297"/>
                </a:cubicBezTo>
                <a:cubicBezTo>
                  <a:pt x="258330" y="3264104"/>
                  <a:pt x="250720" y="3295902"/>
                  <a:pt x="244549" y="3327990"/>
                </a:cubicBezTo>
                <a:cubicBezTo>
                  <a:pt x="232995" y="3388071"/>
                  <a:pt x="223284" y="3448493"/>
                  <a:pt x="212651" y="3508744"/>
                </a:cubicBezTo>
                <a:cubicBezTo>
                  <a:pt x="205563" y="3590260"/>
                  <a:pt x="186282" y="3671628"/>
                  <a:pt x="191386" y="3753293"/>
                </a:cubicBezTo>
                <a:cubicBezTo>
                  <a:pt x="196143" y="3829399"/>
                  <a:pt x="200195" y="3938142"/>
                  <a:pt x="212651" y="4019107"/>
                </a:cubicBezTo>
                <a:cubicBezTo>
                  <a:pt x="222143" y="4080806"/>
                  <a:pt x="222156" y="4044454"/>
                  <a:pt x="244549" y="4104167"/>
                </a:cubicBezTo>
                <a:cubicBezTo>
                  <a:pt x="249680" y="4117850"/>
                  <a:pt x="250561" y="4132834"/>
                  <a:pt x="255182" y="4146697"/>
                </a:cubicBezTo>
                <a:cubicBezTo>
                  <a:pt x="279917" y="4220901"/>
                  <a:pt x="269918" y="4177536"/>
                  <a:pt x="297712" y="4242390"/>
                </a:cubicBezTo>
                <a:cubicBezTo>
                  <a:pt x="302127" y="4252692"/>
                  <a:pt x="305265" y="4263511"/>
                  <a:pt x="308344" y="4274288"/>
                </a:cubicBezTo>
                <a:cubicBezTo>
                  <a:pt x="312358" y="4288339"/>
                  <a:pt x="313221" y="4303387"/>
                  <a:pt x="318977" y="4316818"/>
                </a:cubicBezTo>
                <a:cubicBezTo>
                  <a:pt x="324011" y="4328564"/>
                  <a:pt x="333154" y="4338083"/>
                  <a:pt x="340242" y="4348716"/>
                </a:cubicBezTo>
                <a:cubicBezTo>
                  <a:pt x="343647" y="4362337"/>
                  <a:pt x="353883" y="4407895"/>
                  <a:pt x="361507" y="4423144"/>
                </a:cubicBezTo>
                <a:cubicBezTo>
                  <a:pt x="367222" y="4434574"/>
                  <a:pt x="375684" y="4444409"/>
                  <a:pt x="382772" y="4455042"/>
                </a:cubicBezTo>
                <a:cubicBezTo>
                  <a:pt x="401429" y="4529666"/>
                  <a:pt x="380119" y="4467810"/>
                  <a:pt x="425302" y="4540102"/>
                </a:cubicBezTo>
                <a:cubicBezTo>
                  <a:pt x="433703" y="4553543"/>
                  <a:pt x="438704" y="4568870"/>
                  <a:pt x="446568" y="4582632"/>
                </a:cubicBezTo>
                <a:cubicBezTo>
                  <a:pt x="476569" y="4635133"/>
                  <a:pt x="461682" y="4596183"/>
                  <a:pt x="499730" y="4657060"/>
                </a:cubicBezTo>
                <a:cubicBezTo>
                  <a:pt x="508130" y="4670501"/>
                  <a:pt x="512203" y="4686402"/>
                  <a:pt x="520995" y="4699590"/>
                </a:cubicBezTo>
                <a:cubicBezTo>
                  <a:pt x="540655" y="4729080"/>
                  <a:pt x="568941" y="4752951"/>
                  <a:pt x="584791" y="4784651"/>
                </a:cubicBezTo>
                <a:cubicBezTo>
                  <a:pt x="591879" y="4798828"/>
                  <a:pt x="596843" y="4814283"/>
                  <a:pt x="606056" y="4827181"/>
                </a:cubicBezTo>
                <a:cubicBezTo>
                  <a:pt x="614796" y="4839417"/>
                  <a:pt x="628168" y="4847662"/>
                  <a:pt x="637954" y="4859079"/>
                </a:cubicBezTo>
                <a:cubicBezTo>
                  <a:pt x="649486" y="4872534"/>
                  <a:pt x="657731" y="4888681"/>
                  <a:pt x="669851" y="4901609"/>
                </a:cubicBezTo>
                <a:cubicBezTo>
                  <a:pt x="710988" y="4945489"/>
                  <a:pt x="754912" y="4986670"/>
                  <a:pt x="797442" y="5029200"/>
                </a:cubicBezTo>
                <a:cubicBezTo>
                  <a:pt x="818707" y="5050465"/>
                  <a:pt x="835126" y="5078075"/>
                  <a:pt x="861237" y="5092995"/>
                </a:cubicBezTo>
                <a:cubicBezTo>
                  <a:pt x="886046" y="5107172"/>
                  <a:pt x="911558" y="5120184"/>
                  <a:pt x="935665" y="5135525"/>
                </a:cubicBezTo>
                <a:cubicBezTo>
                  <a:pt x="950615" y="5145039"/>
                  <a:pt x="963168" y="5158031"/>
                  <a:pt x="978195" y="5167423"/>
                </a:cubicBezTo>
                <a:cubicBezTo>
                  <a:pt x="991636" y="5175824"/>
                  <a:pt x="1006964" y="5180824"/>
                  <a:pt x="1020726" y="5188688"/>
                </a:cubicBezTo>
                <a:cubicBezTo>
                  <a:pt x="1031821" y="5195028"/>
                  <a:pt x="1040658" y="5205466"/>
                  <a:pt x="1052623" y="5209953"/>
                </a:cubicBezTo>
                <a:cubicBezTo>
                  <a:pt x="1069544" y="5216299"/>
                  <a:pt x="1088065" y="5217042"/>
                  <a:pt x="1105786" y="5220586"/>
                </a:cubicBezTo>
                <a:cubicBezTo>
                  <a:pt x="1127051" y="5231218"/>
                  <a:pt x="1148710" y="5241098"/>
                  <a:pt x="1169582" y="5252483"/>
                </a:cubicBezTo>
                <a:cubicBezTo>
                  <a:pt x="1187724" y="5262379"/>
                  <a:pt x="1203668" y="5276433"/>
                  <a:pt x="1222744" y="5284381"/>
                </a:cubicBezTo>
                <a:cubicBezTo>
                  <a:pt x="1246561" y="5294305"/>
                  <a:pt x="1272511" y="5298058"/>
                  <a:pt x="1297172" y="5305646"/>
                </a:cubicBezTo>
                <a:cubicBezTo>
                  <a:pt x="1318596" y="5312238"/>
                  <a:pt x="1339342" y="5321013"/>
                  <a:pt x="1360968" y="5326911"/>
                </a:cubicBezTo>
                <a:cubicBezTo>
                  <a:pt x="1378403" y="5331666"/>
                  <a:pt x="1396333" y="5334403"/>
                  <a:pt x="1414130" y="5337544"/>
                </a:cubicBezTo>
                <a:cubicBezTo>
                  <a:pt x="1456591" y="5345037"/>
                  <a:pt x="1498658" y="5356656"/>
                  <a:pt x="1541721" y="5358809"/>
                </a:cubicBezTo>
                <a:lnTo>
                  <a:pt x="1754372" y="5369442"/>
                </a:lnTo>
                <a:lnTo>
                  <a:pt x="2190307" y="5358809"/>
                </a:lnTo>
                <a:lnTo>
                  <a:pt x="2509284" y="5348176"/>
                </a:lnTo>
                <a:lnTo>
                  <a:pt x="3561907" y="5337544"/>
                </a:lnTo>
                <a:cubicBezTo>
                  <a:pt x="4189527" y="5311392"/>
                  <a:pt x="3451863" y="5337544"/>
                  <a:pt x="4688958" y="5337544"/>
                </a:cubicBezTo>
                <a:cubicBezTo>
                  <a:pt x="4777634" y="5337544"/>
                  <a:pt x="4866146" y="5329865"/>
                  <a:pt x="4954772" y="5326911"/>
                </a:cubicBezTo>
                <a:lnTo>
                  <a:pt x="5858540" y="5305646"/>
                </a:lnTo>
                <a:cubicBezTo>
                  <a:pt x="5897526" y="5302102"/>
                  <a:pt x="5936654" y="5299870"/>
                  <a:pt x="5975498" y="5295014"/>
                </a:cubicBezTo>
                <a:cubicBezTo>
                  <a:pt x="6021754" y="5289232"/>
                  <a:pt x="6067370" y="5278714"/>
                  <a:pt x="6113721" y="5273748"/>
                </a:cubicBezTo>
                <a:cubicBezTo>
                  <a:pt x="6166698" y="5268072"/>
                  <a:pt x="6220176" y="5268248"/>
                  <a:pt x="6273209" y="5263116"/>
                </a:cubicBezTo>
                <a:cubicBezTo>
                  <a:pt x="6330092" y="5257611"/>
                  <a:pt x="6386589" y="5248660"/>
                  <a:pt x="6443330" y="5241851"/>
                </a:cubicBezTo>
                <a:cubicBezTo>
                  <a:pt x="6475195" y="5238027"/>
                  <a:pt x="6507322" y="5236223"/>
                  <a:pt x="6539023" y="5231218"/>
                </a:cubicBezTo>
                <a:cubicBezTo>
                  <a:pt x="6574725" y="5225581"/>
                  <a:pt x="6609605" y="5215314"/>
                  <a:pt x="6645349" y="5209953"/>
                </a:cubicBezTo>
                <a:cubicBezTo>
                  <a:pt x="6680574" y="5204669"/>
                  <a:pt x="6716383" y="5204134"/>
                  <a:pt x="6751675" y="5199321"/>
                </a:cubicBezTo>
                <a:cubicBezTo>
                  <a:pt x="7018335" y="5162958"/>
                  <a:pt x="6740312" y="5189634"/>
                  <a:pt x="7006856" y="5167423"/>
                </a:cubicBezTo>
                <a:lnTo>
                  <a:pt x="7070651" y="5156790"/>
                </a:lnTo>
                <a:cubicBezTo>
                  <a:pt x="7095421" y="5152979"/>
                  <a:pt x="7121036" y="5153229"/>
                  <a:pt x="7145079" y="5146158"/>
                </a:cubicBezTo>
                <a:cubicBezTo>
                  <a:pt x="7181700" y="5135387"/>
                  <a:pt x="7213974" y="5111115"/>
                  <a:pt x="7251405" y="5103628"/>
                </a:cubicBezTo>
                <a:cubicBezTo>
                  <a:pt x="7293531" y="5095202"/>
                  <a:pt x="7397752" y="5076110"/>
                  <a:pt x="7442791" y="5061097"/>
                </a:cubicBezTo>
                <a:cubicBezTo>
                  <a:pt x="7464056" y="5054009"/>
                  <a:pt x="7487935" y="5052266"/>
                  <a:pt x="7506586" y="5039832"/>
                </a:cubicBezTo>
                <a:cubicBezTo>
                  <a:pt x="7538484" y="5018567"/>
                  <a:pt x="7568994" y="4995057"/>
                  <a:pt x="7602279" y="4976037"/>
                </a:cubicBezTo>
                <a:cubicBezTo>
                  <a:pt x="7655915" y="4945388"/>
                  <a:pt x="7752146" y="4900598"/>
                  <a:pt x="7804298" y="4848446"/>
                </a:cubicBezTo>
                <a:cubicBezTo>
                  <a:pt x="7820345" y="4832399"/>
                  <a:pt x="7833212" y="4813438"/>
                  <a:pt x="7846828" y="4795283"/>
                </a:cubicBezTo>
                <a:cubicBezTo>
                  <a:pt x="7864627" y="4771551"/>
                  <a:pt x="7877583" y="4748330"/>
                  <a:pt x="7889358" y="4720855"/>
                </a:cubicBezTo>
                <a:cubicBezTo>
                  <a:pt x="7893773" y="4710554"/>
                  <a:pt x="7894747" y="4698863"/>
                  <a:pt x="7899991" y="4688958"/>
                </a:cubicBezTo>
                <a:cubicBezTo>
                  <a:pt x="7926730" y="4638451"/>
                  <a:pt x="7959493" y="4591217"/>
                  <a:pt x="7985051" y="4540102"/>
                </a:cubicBezTo>
                <a:cubicBezTo>
                  <a:pt x="7995684" y="4518837"/>
                  <a:pt x="8004969" y="4496843"/>
                  <a:pt x="8016949" y="4476307"/>
                </a:cubicBezTo>
                <a:cubicBezTo>
                  <a:pt x="8029827" y="4454231"/>
                  <a:pt x="8046601" y="4434587"/>
                  <a:pt x="8059479" y="4412511"/>
                </a:cubicBezTo>
                <a:cubicBezTo>
                  <a:pt x="8101883" y="4339818"/>
                  <a:pt x="8083788" y="4353262"/>
                  <a:pt x="8123275" y="4274288"/>
                </a:cubicBezTo>
                <a:cubicBezTo>
                  <a:pt x="8132517" y="4255804"/>
                  <a:pt x="8144540" y="4238846"/>
                  <a:pt x="8155172" y="4221125"/>
                </a:cubicBezTo>
                <a:cubicBezTo>
                  <a:pt x="8176173" y="4116125"/>
                  <a:pt x="8152097" y="4219722"/>
                  <a:pt x="8187070" y="4114800"/>
                </a:cubicBezTo>
                <a:cubicBezTo>
                  <a:pt x="8209956" y="4046140"/>
                  <a:pt x="8181590" y="4096436"/>
                  <a:pt x="8218968" y="4040372"/>
                </a:cubicBezTo>
                <a:cubicBezTo>
                  <a:pt x="8222512" y="4029739"/>
                  <a:pt x="8226651" y="4019287"/>
                  <a:pt x="8229600" y="4008474"/>
                </a:cubicBezTo>
                <a:cubicBezTo>
                  <a:pt x="8237290" y="3980278"/>
                  <a:pt x="8239352" y="3950277"/>
                  <a:pt x="8250865" y="3923414"/>
                </a:cubicBezTo>
                <a:cubicBezTo>
                  <a:pt x="8261498" y="3898605"/>
                  <a:pt x="8271452" y="3873493"/>
                  <a:pt x="8282763" y="3848986"/>
                </a:cubicBezTo>
                <a:cubicBezTo>
                  <a:pt x="8292726" y="3827399"/>
                  <a:pt x="8305517" y="3807136"/>
                  <a:pt x="8314661" y="3785190"/>
                </a:cubicBezTo>
                <a:cubicBezTo>
                  <a:pt x="8354097" y="3690544"/>
                  <a:pt x="8309494" y="3747827"/>
                  <a:pt x="8378456" y="3678865"/>
                </a:cubicBezTo>
                <a:cubicBezTo>
                  <a:pt x="8382000" y="3668232"/>
                  <a:pt x="8381914" y="3655577"/>
                  <a:pt x="8389089" y="3646967"/>
                </a:cubicBezTo>
                <a:cubicBezTo>
                  <a:pt x="8399308" y="3634704"/>
                  <a:pt x="8447545" y="3605212"/>
                  <a:pt x="8463516" y="3593804"/>
                </a:cubicBezTo>
                <a:cubicBezTo>
                  <a:pt x="8477936" y="3583504"/>
                  <a:pt x="8491627" y="3572207"/>
                  <a:pt x="8506047" y="3561907"/>
                </a:cubicBezTo>
                <a:cubicBezTo>
                  <a:pt x="8534691" y="3541447"/>
                  <a:pt x="8560057" y="3527374"/>
                  <a:pt x="8591107" y="3508744"/>
                </a:cubicBezTo>
                <a:cubicBezTo>
                  <a:pt x="8601740" y="3494567"/>
                  <a:pt x="8611232" y="3479459"/>
                  <a:pt x="8623005" y="3466214"/>
                </a:cubicBezTo>
                <a:cubicBezTo>
                  <a:pt x="8639655" y="3447483"/>
                  <a:pt x="8662267" y="3433903"/>
                  <a:pt x="8676168" y="3413051"/>
                </a:cubicBezTo>
                <a:cubicBezTo>
                  <a:pt x="8742853" y="3313022"/>
                  <a:pt x="8640662" y="3471057"/>
                  <a:pt x="8718698" y="3327990"/>
                </a:cubicBezTo>
                <a:cubicBezTo>
                  <a:pt x="8730936" y="3305553"/>
                  <a:pt x="8747051" y="3285460"/>
                  <a:pt x="8761228" y="3264195"/>
                </a:cubicBezTo>
                <a:cubicBezTo>
                  <a:pt x="8768316" y="3235842"/>
                  <a:pt x="8773251" y="3206861"/>
                  <a:pt x="8782493" y="3179135"/>
                </a:cubicBezTo>
                <a:lnTo>
                  <a:pt x="8803758" y="3115339"/>
                </a:lnTo>
                <a:cubicBezTo>
                  <a:pt x="8807302" y="3048000"/>
                  <a:pt x="8806357" y="2980273"/>
                  <a:pt x="8814391" y="2913321"/>
                </a:cubicBezTo>
                <a:cubicBezTo>
                  <a:pt x="8817062" y="2891065"/>
                  <a:pt x="8831971" y="2871636"/>
                  <a:pt x="8835656" y="2849525"/>
                </a:cubicBezTo>
                <a:cubicBezTo>
                  <a:pt x="8839200" y="2828260"/>
                  <a:pt x="8842433" y="2806941"/>
                  <a:pt x="8846289" y="2785730"/>
                </a:cubicBezTo>
                <a:cubicBezTo>
                  <a:pt x="8876010" y="2622265"/>
                  <a:pt x="8836222" y="2856757"/>
                  <a:pt x="8867554" y="2668772"/>
                </a:cubicBezTo>
                <a:cubicBezTo>
                  <a:pt x="8871098" y="2604977"/>
                  <a:pt x="8872880" y="2541059"/>
                  <a:pt x="8878186" y="2477386"/>
                </a:cubicBezTo>
                <a:cubicBezTo>
                  <a:pt x="8879976" y="2455902"/>
                  <a:pt x="8888819" y="2435149"/>
                  <a:pt x="8888819" y="2413590"/>
                </a:cubicBezTo>
                <a:cubicBezTo>
                  <a:pt x="8888819" y="2105472"/>
                  <a:pt x="8882184" y="2179164"/>
                  <a:pt x="8867554" y="1967023"/>
                </a:cubicBezTo>
                <a:cubicBezTo>
                  <a:pt x="8863401" y="1906811"/>
                  <a:pt x="8862150" y="1846398"/>
                  <a:pt x="8856921" y="1786269"/>
                </a:cubicBezTo>
                <a:cubicBezTo>
                  <a:pt x="8855053" y="1764792"/>
                  <a:pt x="8851961" y="1743273"/>
                  <a:pt x="8846289" y="1722474"/>
                </a:cubicBezTo>
                <a:cubicBezTo>
                  <a:pt x="8811185" y="1593760"/>
                  <a:pt x="8836091" y="1735283"/>
                  <a:pt x="8814391" y="1626781"/>
                </a:cubicBezTo>
                <a:cubicBezTo>
                  <a:pt x="8804917" y="1579413"/>
                  <a:pt x="8804523" y="1555412"/>
                  <a:pt x="8793126" y="1509823"/>
                </a:cubicBezTo>
                <a:cubicBezTo>
                  <a:pt x="8776632" y="1443846"/>
                  <a:pt x="8784927" y="1516222"/>
                  <a:pt x="8771861" y="1424762"/>
                </a:cubicBezTo>
                <a:cubicBezTo>
                  <a:pt x="8767322" y="1392991"/>
                  <a:pt x="8764772" y="1360967"/>
                  <a:pt x="8761228" y="1329069"/>
                </a:cubicBezTo>
                <a:cubicBezTo>
                  <a:pt x="8764772" y="1286539"/>
                  <a:pt x="8767997" y="1243981"/>
                  <a:pt x="8771861" y="1201479"/>
                </a:cubicBezTo>
                <a:cubicBezTo>
                  <a:pt x="8775086" y="1166007"/>
                  <a:pt x="8782493" y="1130772"/>
                  <a:pt x="8782493" y="1095153"/>
                </a:cubicBezTo>
                <a:cubicBezTo>
                  <a:pt x="8782493" y="999394"/>
                  <a:pt x="8778231" y="903621"/>
                  <a:pt x="8771861" y="808074"/>
                </a:cubicBezTo>
                <a:cubicBezTo>
                  <a:pt x="8771115" y="796891"/>
                  <a:pt x="8766240" y="786201"/>
                  <a:pt x="8761228" y="776176"/>
                </a:cubicBezTo>
                <a:cubicBezTo>
                  <a:pt x="8737507" y="728735"/>
                  <a:pt x="8649577" y="650705"/>
                  <a:pt x="8633637" y="637953"/>
                </a:cubicBezTo>
                <a:cubicBezTo>
                  <a:pt x="8587061" y="600692"/>
                  <a:pt x="8558109" y="575947"/>
                  <a:pt x="8506047" y="542260"/>
                </a:cubicBezTo>
                <a:cubicBezTo>
                  <a:pt x="8471346" y="519806"/>
                  <a:pt x="8434376" y="500990"/>
                  <a:pt x="8399721" y="478465"/>
                </a:cubicBezTo>
                <a:cubicBezTo>
                  <a:pt x="8043352" y="246827"/>
                  <a:pt x="8480644" y="518512"/>
                  <a:pt x="8218968" y="361507"/>
                </a:cubicBezTo>
                <a:cubicBezTo>
                  <a:pt x="8208010" y="354932"/>
                  <a:pt x="8198500" y="345957"/>
                  <a:pt x="8187070" y="340242"/>
                </a:cubicBezTo>
                <a:cubicBezTo>
                  <a:pt x="8177045" y="335230"/>
                  <a:pt x="8165197" y="334621"/>
                  <a:pt x="8155172" y="329609"/>
                </a:cubicBezTo>
                <a:cubicBezTo>
                  <a:pt x="8048661" y="276354"/>
                  <a:pt x="8094348" y="278504"/>
                  <a:pt x="7953154" y="233916"/>
                </a:cubicBezTo>
                <a:cubicBezTo>
                  <a:pt x="7929256" y="226369"/>
                  <a:pt x="7903535" y="226827"/>
                  <a:pt x="7878726" y="223283"/>
                </a:cubicBezTo>
                <a:cubicBezTo>
                  <a:pt x="7832651" y="205562"/>
                  <a:pt x="7787968" y="183683"/>
                  <a:pt x="7740502" y="170121"/>
                </a:cubicBezTo>
                <a:cubicBezTo>
                  <a:pt x="7713027" y="162271"/>
                  <a:pt x="7683163" y="166418"/>
                  <a:pt x="7655442" y="159488"/>
                </a:cubicBezTo>
                <a:cubicBezTo>
                  <a:pt x="7611950" y="148615"/>
                  <a:pt x="7570641" y="130330"/>
                  <a:pt x="7527851" y="116958"/>
                </a:cubicBezTo>
                <a:cubicBezTo>
                  <a:pt x="7513903" y="112599"/>
                  <a:pt x="7498889" y="111752"/>
                  <a:pt x="7485321" y="106325"/>
                </a:cubicBezTo>
                <a:cubicBezTo>
                  <a:pt x="7400697" y="72476"/>
                  <a:pt x="7443950" y="80324"/>
                  <a:pt x="7368363" y="42530"/>
                </a:cubicBezTo>
                <a:cubicBezTo>
                  <a:pt x="7351292" y="33994"/>
                  <a:pt x="7333614" y="26287"/>
                  <a:pt x="7315200" y="21265"/>
                </a:cubicBezTo>
                <a:cubicBezTo>
                  <a:pt x="7294401" y="15593"/>
                  <a:pt x="7272545" y="14860"/>
                  <a:pt x="7251405" y="10632"/>
                </a:cubicBezTo>
                <a:cubicBezTo>
                  <a:pt x="7237076" y="7766"/>
                  <a:pt x="7223052" y="3544"/>
                  <a:pt x="7208875" y="0"/>
                </a:cubicBezTo>
                <a:cubicBezTo>
                  <a:pt x="6829865" y="8064"/>
                  <a:pt x="6822693" y="-11838"/>
                  <a:pt x="6560289" y="31897"/>
                </a:cubicBezTo>
                <a:cubicBezTo>
                  <a:pt x="6545874" y="34299"/>
                  <a:pt x="6531755" y="38331"/>
                  <a:pt x="6517758" y="42530"/>
                </a:cubicBezTo>
                <a:cubicBezTo>
                  <a:pt x="6460852" y="59602"/>
                  <a:pt x="6405275" y="81284"/>
                  <a:pt x="6347637" y="95693"/>
                </a:cubicBezTo>
                <a:cubicBezTo>
                  <a:pt x="6273971" y="114109"/>
                  <a:pt x="6319631" y="104711"/>
                  <a:pt x="6209414" y="116958"/>
                </a:cubicBezTo>
                <a:cubicBezTo>
                  <a:pt x="6083850" y="179740"/>
                  <a:pt x="6298282" y="75030"/>
                  <a:pt x="6007395" y="191386"/>
                </a:cubicBezTo>
                <a:cubicBezTo>
                  <a:pt x="5938452" y="218964"/>
                  <a:pt x="5911636" y="230897"/>
                  <a:pt x="5826642" y="255181"/>
                </a:cubicBezTo>
                <a:cubicBezTo>
                  <a:pt x="5801833" y="262269"/>
                  <a:pt x="5776296" y="267184"/>
                  <a:pt x="5752214" y="276446"/>
                </a:cubicBezTo>
                <a:cubicBezTo>
                  <a:pt x="5625155" y="325315"/>
                  <a:pt x="5751752" y="297789"/>
                  <a:pt x="5624623" y="318976"/>
                </a:cubicBezTo>
                <a:cubicBezTo>
                  <a:pt x="5606902" y="326065"/>
                  <a:pt x="5588902" y="332490"/>
                  <a:pt x="5571461" y="340242"/>
                </a:cubicBezTo>
                <a:cubicBezTo>
                  <a:pt x="5556977" y="346680"/>
                  <a:pt x="5544307" y="357663"/>
                  <a:pt x="5528930" y="361507"/>
                </a:cubicBezTo>
                <a:cubicBezTo>
                  <a:pt x="5501209" y="368437"/>
                  <a:pt x="5472223" y="368595"/>
                  <a:pt x="5443870" y="372139"/>
                </a:cubicBezTo>
                <a:cubicBezTo>
                  <a:pt x="5359623" y="400221"/>
                  <a:pt x="5402185" y="389719"/>
                  <a:pt x="5316279" y="404037"/>
                </a:cubicBezTo>
                <a:cubicBezTo>
                  <a:pt x="5298558" y="411125"/>
                  <a:pt x="5281223" y="419266"/>
                  <a:pt x="5263116" y="425302"/>
                </a:cubicBezTo>
                <a:cubicBezTo>
                  <a:pt x="5162579" y="458815"/>
                  <a:pt x="5270598" y="415851"/>
                  <a:pt x="5188689" y="446567"/>
                </a:cubicBezTo>
                <a:cubicBezTo>
                  <a:pt x="5130504" y="468386"/>
                  <a:pt x="5107484" y="482818"/>
                  <a:pt x="5039833" y="499730"/>
                </a:cubicBezTo>
                <a:cubicBezTo>
                  <a:pt x="5025656" y="503274"/>
                  <a:pt x="5011299" y="506163"/>
                  <a:pt x="4997302" y="510362"/>
                </a:cubicBezTo>
                <a:cubicBezTo>
                  <a:pt x="4956733" y="522533"/>
                  <a:pt x="4926500" y="531579"/>
                  <a:pt x="4890977" y="552893"/>
                </a:cubicBezTo>
                <a:cubicBezTo>
                  <a:pt x="4869062" y="566042"/>
                  <a:pt x="4847628" y="580089"/>
                  <a:pt x="4827182" y="595423"/>
                </a:cubicBezTo>
                <a:cubicBezTo>
                  <a:pt x="4813005" y="606056"/>
                  <a:pt x="4799679" y="617929"/>
                  <a:pt x="4784651" y="627321"/>
                </a:cubicBezTo>
                <a:cubicBezTo>
                  <a:pt x="4747522" y="650526"/>
                  <a:pt x="4741739" y="642837"/>
                  <a:pt x="4710223" y="669851"/>
                </a:cubicBezTo>
                <a:cubicBezTo>
                  <a:pt x="4695001" y="682899"/>
                  <a:pt x="4683349" y="699857"/>
                  <a:pt x="4667693" y="712381"/>
                </a:cubicBezTo>
                <a:cubicBezTo>
                  <a:pt x="4615465" y="754164"/>
                  <a:pt x="4618982" y="749883"/>
                  <a:pt x="4572000" y="765544"/>
                </a:cubicBezTo>
                <a:cubicBezTo>
                  <a:pt x="4498146" y="820936"/>
                  <a:pt x="4561996" y="777010"/>
                  <a:pt x="4486940" y="818707"/>
                </a:cubicBezTo>
                <a:cubicBezTo>
                  <a:pt x="4411612" y="860555"/>
                  <a:pt x="4460191" y="841799"/>
                  <a:pt x="4401879" y="861237"/>
                </a:cubicBezTo>
                <a:lnTo>
                  <a:pt x="2934586" y="839972"/>
                </a:lnTo>
                <a:cubicBezTo>
                  <a:pt x="2856566" y="837711"/>
                  <a:pt x="2778642" y="832883"/>
                  <a:pt x="2700670" y="829339"/>
                </a:cubicBezTo>
                <a:lnTo>
                  <a:pt x="2636875" y="818707"/>
                </a:lnTo>
                <a:cubicBezTo>
                  <a:pt x="2619095" y="815474"/>
                  <a:pt x="2601722" y="809575"/>
                  <a:pt x="2583712" y="808074"/>
                </a:cubicBezTo>
                <a:cubicBezTo>
                  <a:pt x="2558988" y="806014"/>
                  <a:pt x="2534093" y="808074"/>
                  <a:pt x="2541182" y="80807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B9962-8906-1145-B088-23D6B7089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Partition via proximity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BEBAB2D-35D9-7B4A-A117-475D41C6D618}"/>
              </a:ext>
            </a:extLst>
          </p:cNvPr>
          <p:cNvSpPr/>
          <p:nvPr/>
        </p:nvSpPr>
        <p:spPr>
          <a:xfrm>
            <a:off x="1524000" y="6344080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46BD076-28FC-B74C-B1B4-6A367A4A128E}"/>
              </a:ext>
            </a:extLst>
          </p:cNvPr>
          <p:cNvSpPr/>
          <p:nvPr/>
        </p:nvSpPr>
        <p:spPr>
          <a:xfrm>
            <a:off x="1524000" y="5522864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9AFE11E-C1FC-6442-9125-08B68E6A5731}"/>
              </a:ext>
            </a:extLst>
          </p:cNvPr>
          <p:cNvCxnSpPr>
            <a:cxnSpLocks/>
          </p:cNvCxnSpPr>
          <p:nvPr/>
        </p:nvCxnSpPr>
        <p:spPr>
          <a:xfrm flipV="1">
            <a:off x="3276600" y="5761580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7172CEA-2FCC-5B4F-839E-9E0F30F930BB}"/>
              </a:ext>
            </a:extLst>
          </p:cNvPr>
          <p:cNvCxnSpPr>
            <a:cxnSpLocks/>
          </p:cNvCxnSpPr>
          <p:nvPr/>
        </p:nvCxnSpPr>
        <p:spPr>
          <a:xfrm flipV="1">
            <a:off x="3448664" y="5761580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CEFFAF7-1142-A14D-BEC8-9E4D985DA130}"/>
              </a:ext>
            </a:extLst>
          </p:cNvPr>
          <p:cNvCxnSpPr>
            <a:cxnSpLocks/>
          </p:cNvCxnSpPr>
          <p:nvPr/>
        </p:nvCxnSpPr>
        <p:spPr>
          <a:xfrm flipV="1">
            <a:off x="3581400" y="5776248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0EF771F-83EA-2C44-92E7-7DAA3ACF0586}"/>
              </a:ext>
            </a:extLst>
          </p:cNvPr>
          <p:cNvCxnSpPr>
            <a:cxnSpLocks/>
          </p:cNvCxnSpPr>
          <p:nvPr/>
        </p:nvCxnSpPr>
        <p:spPr>
          <a:xfrm flipV="1">
            <a:off x="3804935" y="5776248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5D44460-2F92-5B46-8D92-BA6B58B47EC5}"/>
              </a:ext>
            </a:extLst>
          </p:cNvPr>
          <p:cNvCxnSpPr>
            <a:cxnSpLocks/>
          </p:cNvCxnSpPr>
          <p:nvPr/>
        </p:nvCxnSpPr>
        <p:spPr>
          <a:xfrm flipV="1">
            <a:off x="4003978" y="5756791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003FAB-1095-4A47-B3D8-9EAA2CBEA62B}"/>
              </a:ext>
            </a:extLst>
          </p:cNvPr>
          <p:cNvCxnSpPr>
            <a:cxnSpLocks/>
          </p:cNvCxnSpPr>
          <p:nvPr/>
        </p:nvCxnSpPr>
        <p:spPr>
          <a:xfrm flipH="1" flipV="1">
            <a:off x="5557051" y="5756792"/>
            <a:ext cx="169746" cy="617201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250E502-E28D-4542-8956-C8A64ACCA9B6}"/>
              </a:ext>
            </a:extLst>
          </p:cNvPr>
          <p:cNvCxnSpPr>
            <a:cxnSpLocks/>
          </p:cNvCxnSpPr>
          <p:nvPr/>
        </p:nvCxnSpPr>
        <p:spPr>
          <a:xfrm flipV="1">
            <a:off x="5927686" y="5817166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C35FC6B-31B4-2247-872A-F3F2EF6B27A3}"/>
              </a:ext>
            </a:extLst>
          </p:cNvPr>
          <p:cNvCxnSpPr>
            <a:cxnSpLocks/>
          </p:cNvCxnSpPr>
          <p:nvPr/>
        </p:nvCxnSpPr>
        <p:spPr>
          <a:xfrm flipV="1">
            <a:off x="6193804" y="5809014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22CA4E9-341A-B74D-8A75-0EA0B7BFD43D}"/>
              </a:ext>
            </a:extLst>
          </p:cNvPr>
          <p:cNvCxnSpPr>
            <a:cxnSpLocks/>
          </p:cNvCxnSpPr>
          <p:nvPr/>
        </p:nvCxnSpPr>
        <p:spPr>
          <a:xfrm flipV="1">
            <a:off x="1635616" y="5809015"/>
            <a:ext cx="1" cy="535065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6A0F146-161E-2747-A0A9-F1C8C3AE2282}"/>
              </a:ext>
            </a:extLst>
          </p:cNvPr>
          <p:cNvCxnSpPr>
            <a:cxnSpLocks/>
          </p:cNvCxnSpPr>
          <p:nvPr/>
        </p:nvCxnSpPr>
        <p:spPr>
          <a:xfrm flipH="1" flipV="1">
            <a:off x="2246403" y="5826761"/>
            <a:ext cx="128399" cy="481473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32CFE08-1F24-9946-AC69-6D36BCF788BD}"/>
              </a:ext>
            </a:extLst>
          </p:cNvPr>
          <p:cNvSpPr txBox="1"/>
          <p:nvPr/>
        </p:nvSpPr>
        <p:spPr>
          <a:xfrm>
            <a:off x="1528780" y="548932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5BA211-A4EE-7C4C-8497-99E3BF927EF0}"/>
              </a:ext>
            </a:extLst>
          </p:cNvPr>
          <p:cNvSpPr txBox="1"/>
          <p:nvPr/>
        </p:nvSpPr>
        <p:spPr>
          <a:xfrm>
            <a:off x="3564102" y="548449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AAB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2A00A8C-C91F-5C41-9717-E6AFD8E63364}"/>
              </a:ext>
            </a:extLst>
          </p:cNvPr>
          <p:cNvSpPr txBox="1"/>
          <p:nvPr/>
        </p:nvSpPr>
        <p:spPr>
          <a:xfrm>
            <a:off x="3159658" y="631730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AAB  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809D635-C60A-B341-B0BF-7F0ADC48127B}"/>
              </a:ext>
            </a:extLst>
          </p:cNvPr>
          <p:cNvSpPr txBox="1"/>
          <p:nvPr/>
        </p:nvSpPr>
        <p:spPr>
          <a:xfrm>
            <a:off x="6232973" y="547290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 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965E78C-A51F-4346-9FBC-468F747076C0}"/>
              </a:ext>
            </a:extLst>
          </p:cNvPr>
          <p:cNvSpPr txBox="1"/>
          <p:nvPr/>
        </p:nvSpPr>
        <p:spPr>
          <a:xfrm>
            <a:off x="5562600" y="63343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 C 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03315C6-5804-3743-A9FF-B5778B101D52}"/>
              </a:ext>
            </a:extLst>
          </p:cNvPr>
          <p:cNvSpPr txBox="1"/>
          <p:nvPr/>
        </p:nvSpPr>
        <p:spPr>
          <a:xfrm>
            <a:off x="5413135" y="549820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41D4734-72B9-6C45-B6C3-3A1A657D2FDB}"/>
              </a:ext>
            </a:extLst>
          </p:cNvPr>
          <p:cNvSpPr txBox="1"/>
          <p:nvPr/>
        </p:nvSpPr>
        <p:spPr>
          <a:xfrm>
            <a:off x="2062916" y="5502743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F0DFC9A-57B1-044A-8040-26E61C7FBA27}"/>
              </a:ext>
            </a:extLst>
          </p:cNvPr>
          <p:cNvSpPr txBox="1"/>
          <p:nvPr/>
        </p:nvSpPr>
        <p:spPr>
          <a:xfrm>
            <a:off x="2247881" y="6308234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C</a:t>
            </a:r>
            <a:r>
              <a:rPr lang="en-US" b="1" dirty="0">
                <a:solidFill>
                  <a:srgbClr val="FF0000"/>
                </a:solidFill>
                <a:latin typeface="Courier" pitchFamily="2" charset="0"/>
              </a:rPr>
              <a:t>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E6F316-EEB3-F740-9904-F9D7070DDDA1}"/>
              </a:ext>
            </a:extLst>
          </p:cNvPr>
          <p:cNvSpPr txBox="1"/>
          <p:nvPr/>
        </p:nvSpPr>
        <p:spPr>
          <a:xfrm>
            <a:off x="1524000" y="632058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 pitchFamily="2" charset="0"/>
              </a:rPr>
              <a:t>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2C6BF0A-FB43-F84F-BF8E-325F3C6DA880}"/>
              </a:ext>
            </a:extLst>
          </p:cNvPr>
          <p:cNvSpPr txBox="1"/>
          <p:nvPr/>
        </p:nvSpPr>
        <p:spPr>
          <a:xfrm>
            <a:off x="4416477" y="5484491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b="1" dirty="0">
                <a:latin typeface="Courier" pitchFamily="2" charset="0"/>
              </a:rPr>
              <a:t>D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E9C0F54-26AC-6046-947D-941EF2A13061}"/>
              </a:ext>
            </a:extLst>
          </p:cNvPr>
          <p:cNvCxnSpPr>
            <a:cxnSpLocks/>
          </p:cNvCxnSpPr>
          <p:nvPr/>
        </p:nvCxnSpPr>
        <p:spPr>
          <a:xfrm flipV="1">
            <a:off x="2562500" y="5841778"/>
            <a:ext cx="11345" cy="47553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Down Arrow 58">
            <a:extLst>
              <a:ext uri="{FF2B5EF4-FFF2-40B4-BE49-F238E27FC236}">
                <a16:creationId xmlns:a16="http://schemas.microsoft.com/office/drawing/2014/main" id="{AE24A2F2-D9AA-7143-A654-2F425FAD5BAD}"/>
              </a:ext>
            </a:extLst>
          </p:cNvPr>
          <p:cNvSpPr/>
          <p:nvPr/>
        </p:nvSpPr>
        <p:spPr>
          <a:xfrm flipH="1">
            <a:off x="3910765" y="5242776"/>
            <a:ext cx="132873" cy="210300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Down Arrow 61">
            <a:extLst>
              <a:ext uri="{FF2B5EF4-FFF2-40B4-BE49-F238E27FC236}">
                <a16:creationId xmlns:a16="http://schemas.microsoft.com/office/drawing/2014/main" id="{98B87DFB-1107-C047-BAAD-413957653DD5}"/>
              </a:ext>
            </a:extLst>
          </p:cNvPr>
          <p:cNvSpPr/>
          <p:nvPr/>
        </p:nvSpPr>
        <p:spPr>
          <a:xfrm rot="10800000">
            <a:off x="3515833" y="6640698"/>
            <a:ext cx="100748" cy="163575"/>
          </a:xfrm>
          <a:prstGeom prst="downArrow">
            <a:avLst/>
          </a:prstGeom>
          <a:solidFill>
            <a:srgbClr val="FF8990"/>
          </a:solidFill>
          <a:ln>
            <a:solidFill>
              <a:srgbClr val="FF8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Left Brace 62">
            <a:extLst>
              <a:ext uri="{FF2B5EF4-FFF2-40B4-BE49-F238E27FC236}">
                <a16:creationId xmlns:a16="http://schemas.microsoft.com/office/drawing/2014/main" id="{17DC70CF-D085-8646-9EDC-E928D56B0C6A}"/>
              </a:ext>
            </a:extLst>
          </p:cNvPr>
          <p:cNvSpPr/>
          <p:nvPr/>
        </p:nvSpPr>
        <p:spPr>
          <a:xfrm rot="5400000">
            <a:off x="4082365" y="4819898"/>
            <a:ext cx="293528" cy="1295459"/>
          </a:xfrm>
          <a:prstGeom prst="leftBrac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8F88C18B-CB1E-6E41-9312-BEFBA7E5F55D}"/>
              </a:ext>
            </a:extLst>
          </p:cNvPr>
          <p:cNvSpPr/>
          <p:nvPr/>
        </p:nvSpPr>
        <p:spPr>
          <a:xfrm rot="16200000">
            <a:off x="4361374" y="5392227"/>
            <a:ext cx="293528" cy="2615475"/>
          </a:xfrm>
          <a:prstGeom prst="leftBrac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Speech Bubble: Rectangle with Corners Rounded 11">
                <a:extLst>
                  <a:ext uri="{FF2B5EF4-FFF2-40B4-BE49-F238E27FC236}">
                    <a16:creationId xmlns:a16="http://schemas.microsoft.com/office/drawing/2014/main" id="{14CA7C7E-65AD-654D-814A-8F115D19C673}"/>
                  </a:ext>
                </a:extLst>
              </p:cNvPr>
              <p:cNvSpPr/>
              <p:nvPr/>
            </p:nvSpPr>
            <p:spPr>
              <a:xfrm>
                <a:off x="6599352" y="2743200"/>
                <a:ext cx="2534781" cy="1524000"/>
              </a:xfrm>
              <a:prstGeom prst="wedgeRoundRectCallout">
                <a:avLst>
                  <a:gd name="adj1" fmla="val -32011"/>
                  <a:gd name="adj2" fmla="val 293"/>
                  <a:gd name="adj3" fmla="val 16667"/>
                </a:avLst>
              </a:prstGeom>
              <a:solidFill>
                <a:srgbClr val="FF8990"/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Issues: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1) Value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?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2) Need to group non-proximal sparse substrings together</a:t>
                </a:r>
              </a:p>
            </p:txBody>
          </p:sp>
        </mc:Choice>
        <mc:Fallback xmlns="">
          <p:sp>
            <p:nvSpPr>
              <p:cNvPr id="65" name="Speech Bubble: Rectangle with Corners Rounded 11">
                <a:extLst>
                  <a:ext uri="{FF2B5EF4-FFF2-40B4-BE49-F238E27FC236}">
                    <a16:creationId xmlns:a16="http://schemas.microsoft.com/office/drawing/2014/main" id="{14CA7C7E-65AD-654D-814A-8F115D19C6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352" y="2743200"/>
                <a:ext cx="2534781" cy="1524000"/>
              </a:xfrm>
              <a:prstGeom prst="wedgeRoundRectCallout">
                <a:avLst>
                  <a:gd name="adj1" fmla="val -32011"/>
                  <a:gd name="adj2" fmla="val 293"/>
                  <a:gd name="adj3" fmla="val 16667"/>
                </a:avLst>
              </a:prstGeom>
              <a:blipFill>
                <a:blip r:embed="rId3"/>
                <a:stretch>
                  <a:fillRect t="-4065" b="-8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BBCDE8-9477-5947-A877-73072DC47EBE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35314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Proximal extension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1"/>
                <a:r>
                  <a:rPr lang="en-US" dirty="0"/>
                  <a:t>Distribute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“nearby”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dirty="0"/>
                  <a:t>’s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intervals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left/right</a:t>
                </a:r>
              </a:p>
              <a:p>
                <a:pPr lvl="1"/>
                <a:r>
                  <a:rPr lang="en-US" dirty="0"/>
                  <a:t>Defines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dirty="0"/>
                  <a:t>New p</a:t>
                </a:r>
                <a:r>
                  <a:rPr lang="en-US" dirty="0">
                    <a:solidFill>
                      <a:schemeClr val="tx1"/>
                    </a:solidFill>
                  </a:rPr>
                  <a:t>artition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:</a:t>
                </a:r>
              </a:p>
              <a:p>
                <a:pPr lvl="1"/>
                <a:r>
                  <a:rPr lang="en-US" dirty="0"/>
                  <a:t>Consider vectors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  <m: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Partition using (weighted) </a:t>
                </a:r>
                <a:r>
                  <a:rPr lang="en-US" dirty="0" err="1"/>
                  <a:t>minhash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</m:e>
                        </m:d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dirty="0"/>
                  <a:t> assigned to part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d>
                      </m:e>
                    </m:d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⁡[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b="0" dirty="0"/>
                  <a:t> separated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]≈</m:t>
                    </m:r>
                    <m:r>
                      <m:rPr>
                        <m:lit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||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</m:sSub>
                      </m:e>
                    </m:d>
                    <m:r>
                      <m:rPr>
                        <m:lit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lit/>
                          </m:rPr>
                          <a:rPr lang="en-US" i="1" dirty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b="0" dirty="0"/>
                  <a:t> “local error”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BBCDE8-9477-5947-A877-73072DC47E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3531450"/>
              </a:xfrm>
              <a:blipFill>
                <a:blip r:embed="rId4"/>
                <a:stretch>
                  <a:fillRect l="-617" t="-17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Speech Bubble: Rectangle with Corners Rounded 11">
                <a:extLst>
                  <a:ext uri="{FF2B5EF4-FFF2-40B4-BE49-F238E27FC236}">
                    <a16:creationId xmlns:a16="http://schemas.microsoft.com/office/drawing/2014/main" id="{452AAF32-7478-A441-A913-CAF43E68B2EE}"/>
                  </a:ext>
                </a:extLst>
              </p:cNvPr>
              <p:cNvSpPr/>
              <p:nvPr/>
            </p:nvSpPr>
            <p:spPr>
              <a:xfrm>
                <a:off x="453010" y="5334000"/>
                <a:ext cx="8387316" cy="1471244"/>
              </a:xfrm>
              <a:prstGeom prst="wedgeRoundRectCallout">
                <a:avLst>
                  <a:gd name="adj1" fmla="val 50674"/>
                  <a:gd name="adj2" fmla="val -128703"/>
                  <a:gd name="adj3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schemeClr val="tx1"/>
                    </a:solidFill>
                  </a:rPr>
                  <a:t>Repeat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,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=1…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schemeClr val="tx1"/>
                    </a:solidFill>
                  </a:rPr>
                  <a:t>Each level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“takes care” of intervals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of density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2000" b="0" dirty="0">
                  <a:solidFill>
                    <a:schemeClr val="tx1"/>
                  </a:solidFill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Use </a:t>
                </a:r>
                <a:r>
                  <a:rPr lang="en-US" sz="2000" i="1" dirty="0" err="1">
                    <a:solidFill>
                      <a:schemeClr val="tx1"/>
                    </a:solidFill>
                  </a:rPr>
                  <a:t>thresholded</a:t>
                </a:r>
                <a:r>
                  <a:rPr lang="en-US" sz="20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: zeroed-out if too small (to ensure no big parts)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schemeClr val="tx1"/>
                    </a:solidFill>
                  </a:rPr>
                  <a:t>Remove partitioned intervals from subsequent levels</a:t>
                </a:r>
              </a:p>
            </p:txBody>
          </p:sp>
        </mc:Choice>
        <mc:Fallback xmlns="">
          <p:sp>
            <p:nvSpPr>
              <p:cNvPr id="66" name="Speech Bubble: Rectangle with Corners Rounded 11">
                <a:extLst>
                  <a:ext uri="{FF2B5EF4-FFF2-40B4-BE49-F238E27FC236}">
                    <a16:creationId xmlns:a16="http://schemas.microsoft.com/office/drawing/2014/main" id="{452AAF32-7478-A441-A913-CAF43E68B2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010" y="5334000"/>
                <a:ext cx="8387316" cy="1471244"/>
              </a:xfrm>
              <a:prstGeom prst="wedgeRoundRectCallout">
                <a:avLst>
                  <a:gd name="adj1" fmla="val 50674"/>
                  <a:gd name="adj2" fmla="val -128703"/>
                  <a:gd name="adj3" fmla="val 16667"/>
                </a:avLst>
              </a:prstGeom>
              <a:blipFill>
                <a:blip r:embed="rId5"/>
                <a:stretch>
                  <a:fillRect b="-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6340791-57F7-C349-83F1-EDFB78DECF9A}"/>
              </a:ext>
            </a:extLst>
          </p:cNvPr>
          <p:cNvSpPr/>
          <p:nvPr/>
        </p:nvSpPr>
        <p:spPr>
          <a:xfrm>
            <a:off x="725026" y="4633555"/>
            <a:ext cx="8119730" cy="61293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Intervals partitioned according to their proximity</a:t>
            </a:r>
          </a:p>
        </p:txBody>
      </p:sp>
    </p:spTree>
    <p:extLst>
      <p:ext uri="{BB962C8B-B14F-4D97-AF65-F5344CB8AC3E}">
        <p14:creationId xmlns:p14="http://schemas.microsoft.com/office/powerpoint/2010/main" val="350283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3" grpId="0" animBg="1"/>
      <p:bldP spid="64" grpId="0" animBg="1"/>
      <p:bldP spid="65" grpId="0" animBg="1"/>
      <p:bldP spid="66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BD06D-3CCA-AD43-8BDB-3790D300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sample of the rest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247425-B216-E442-BB3F-4071C56CDC6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1054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Beyond “Perfect Neighborhood Assumption”: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Challenge: </a:t>
                </a:r>
                <a:r>
                  <a:rPr lang="en-US" dirty="0"/>
                  <a:t>can’t use usual ideas to reduce to PNA</a:t>
                </a:r>
              </a:p>
              <a:p>
                <a:pPr lvl="2"/>
                <a:r>
                  <a:rPr lang="en-US" dirty="0"/>
                  <a:t>E.g., if choose a random cut-off point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: </a:t>
                </a:r>
              </a:p>
              <a:p>
                <a:pPr marL="594360" lvl="2" indent="0">
                  <a:buNone/>
                </a:pPr>
                <a:r>
                  <a:rPr lang="en-US" dirty="0"/>
                  <a:t>	constant probability to separate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/>
                  <a:t> =&gt; like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Or FRT-like metric decomposition: </a:t>
                </a:r>
                <a:r>
                  <a:rPr lang="en-US" dirty="0" err="1"/>
                  <a:t>Pr</a:t>
                </a:r>
                <a:r>
                  <a:rPr lang="en-US" dirty="0"/>
                  <a:t> pair together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</m:oMath>
                </a14:m>
                <a:r>
                  <a:rPr lang="en-US" dirty="0"/>
                  <a:t> not enough</a:t>
                </a:r>
              </a:p>
              <a:p>
                <a:pPr lvl="2"/>
                <a:r>
                  <a:rPr lang="en-US" dirty="0"/>
                  <a:t>Need a “for all” guarantee instead of “for each”</a:t>
                </a:r>
              </a:p>
              <a:p>
                <a:pPr marL="731520" lvl="1" indent="-457200">
                  <a:buAutoNum type="arabicPeriod"/>
                </a:pPr>
                <a:r>
                  <a:rPr lang="en-US" dirty="0">
                    <a:solidFill>
                      <a:srgbClr val="007900"/>
                    </a:solidFill>
                  </a:rPr>
                  <a:t>Smooth out everything</a:t>
                </a:r>
                <a:r>
                  <a:rPr lang="en-US" dirty="0"/>
                  <a:t>:  “matching quantities” =&gt;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dirty="0"/>
              </a:p>
              <a:p>
                <a:pPr lvl="2"/>
                <a:r>
                  <a:rPr lang="en-US" dirty="0" err="1"/>
                  <a:t>Eg</a:t>
                </a:r>
                <a:r>
                  <a:rPr lang="en-US" dirty="0"/>
                  <a:t>, use </a:t>
                </a:r>
                <a:r>
                  <a:rPr lang="en-US" i="1" dirty="0"/>
                  <a:t>fractional</a:t>
                </a:r>
                <a:r>
                  <a:rPr lang="en-US" dirty="0"/>
                  <a:t> partitions (</a:t>
                </a:r>
                <a:r>
                  <a:rPr lang="en-US" dirty="0">
                    <a:solidFill>
                      <a:srgbClr val="007900"/>
                    </a:solidFill>
                  </a:rPr>
                  <a:t>colorings</a:t>
                </a:r>
                <a:r>
                  <a:rPr lang="en-US" dirty="0"/>
                  <a:t>): interval (logically) split b/w “parts”</a:t>
                </a:r>
              </a:p>
              <a:p>
                <a:pPr lvl="2"/>
                <a:r>
                  <a:rPr lang="en-US" dirty="0">
                    <a:solidFill>
                      <a:srgbClr val="C00000"/>
                    </a:solidFill>
                  </a:rPr>
                  <a:t>New challenges </a:t>
                </a:r>
                <a:r>
                  <a:rPr lang="en-US" dirty="0"/>
                  <a:t>to keep palettes sufficiently sparse</a:t>
                </a:r>
              </a:p>
              <a:p>
                <a:pPr marL="731520" lvl="1" indent="-457200">
                  <a:buAutoNum type="arabicPeriod"/>
                </a:pPr>
                <a:r>
                  <a:rPr lang="en-US" dirty="0"/>
                  <a:t>Replace Jaccard (w-</a:t>
                </a:r>
                <a:r>
                  <a:rPr lang="en-US" dirty="0" err="1"/>
                  <a:t>minhash</a:t>
                </a:r>
                <a:r>
                  <a:rPr lang="en-US" dirty="0"/>
                  <a:t>) with “</a:t>
                </a:r>
                <a:r>
                  <a:rPr lang="en-US" dirty="0">
                    <a:solidFill>
                      <a:srgbClr val="007900"/>
                    </a:solidFill>
                  </a:rPr>
                  <a:t>distortion resilient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”: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dirty="0" err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d>
                      <m:d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𝕀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e>
                    </m:nary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Alignment Algorithm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Challenge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arbitrary metric</a:t>
                </a:r>
              </a:p>
              <a:p>
                <a:pPr lvl="1"/>
                <a:r>
                  <a:rPr lang="en-US" sz="2400" dirty="0">
                    <a:solidFill>
                      <a:srgbClr val="C00000"/>
                    </a:solidFill>
                  </a:rPr>
                  <a:t>Challenge 2: 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output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needs to be a metric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247425-B216-E442-BB3F-4071C56CDC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105400"/>
              </a:xfrm>
              <a:blipFill>
                <a:blip r:embed="rId2"/>
                <a:stretch>
                  <a:fillRect l="-617" t="-1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E675D77B-8DC3-FE47-AFF0-6A09C16ED355}"/>
              </a:ext>
            </a:extLst>
          </p:cNvPr>
          <p:cNvGrpSpPr/>
          <p:nvPr/>
        </p:nvGrpSpPr>
        <p:grpSpPr>
          <a:xfrm>
            <a:off x="7162800" y="4690249"/>
            <a:ext cx="1817593" cy="1447800"/>
            <a:chOff x="520716" y="2922912"/>
            <a:chExt cx="1817593" cy="144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BA7575D-6553-C546-B534-3AA8AF529FFA}"/>
                </a:ext>
              </a:extLst>
            </p:cNvPr>
            <p:cNvSpPr/>
            <p:nvPr/>
          </p:nvSpPr>
          <p:spPr>
            <a:xfrm>
              <a:off x="520716" y="2922912"/>
              <a:ext cx="1694290" cy="1447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A827252-ACE4-6F4D-A20D-83C18494190C}"/>
                    </a:ext>
                  </a:extLst>
                </p:cNvPr>
                <p:cNvSpPr txBox="1"/>
                <p:nvPr/>
              </p:nvSpPr>
              <p:spPr>
                <a:xfrm>
                  <a:off x="1636065" y="2957341"/>
                  <a:ext cx="702244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sSub>
                          <m:sSub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200" i="1" dirty="0" err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A827252-ACE4-6F4D-A20D-83C1849419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6065" y="2957341"/>
                  <a:ext cx="702244" cy="43088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riangle 6">
                <a:extLst>
                  <a:ext uri="{FF2B5EF4-FFF2-40B4-BE49-F238E27FC236}">
                    <a16:creationId xmlns:a16="http://schemas.microsoft.com/office/drawing/2014/main" id="{90A823E9-DAD1-5943-B602-9897A4002B44}"/>
                  </a:ext>
                </a:extLst>
              </p:cNvPr>
              <p:cNvSpPr/>
              <p:nvPr/>
            </p:nvSpPr>
            <p:spPr>
              <a:xfrm>
                <a:off x="7296240" y="4900000"/>
                <a:ext cx="1156000" cy="1002918"/>
              </a:xfrm>
              <a:prstGeom prst="triangle">
                <a:avLst/>
              </a:prstGeom>
              <a:solidFill>
                <a:srgbClr val="00DD2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riangle 6">
                <a:extLst>
                  <a:ext uri="{FF2B5EF4-FFF2-40B4-BE49-F238E27FC236}">
                    <a16:creationId xmlns:a16="http://schemas.microsoft.com/office/drawing/2014/main" id="{90A823E9-DAD1-5943-B602-9897A4002B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6240" y="4900000"/>
                <a:ext cx="1156000" cy="1002918"/>
              </a:xfrm>
              <a:prstGeom prst="triangle">
                <a:avLst/>
              </a:prstGeom>
              <a:blipFill>
                <a:blip r:embed="rId4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46C44766-317F-EC4D-A5C7-8E3C64128D69}"/>
                  </a:ext>
                </a:extLst>
              </p:cNvPr>
              <p:cNvSpPr/>
              <p:nvPr/>
            </p:nvSpPr>
            <p:spPr>
              <a:xfrm>
                <a:off x="4994956" y="78274"/>
                <a:ext cx="3962400" cy="112371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Perfect Neighborhood Assumption: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Either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b="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𝑎𝑙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46C44766-317F-EC4D-A5C7-8E3C64128D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956" y="78274"/>
                <a:ext cx="3962400" cy="1123712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77AFC2D-3ADF-0843-81F7-52756B0D6675}"/>
                  </a:ext>
                </a:extLst>
              </p:cNvPr>
              <p:cNvSpPr/>
              <p:nvPr/>
            </p:nvSpPr>
            <p:spPr>
              <a:xfrm>
                <a:off x="4497367" y="6156149"/>
                <a:ext cx="4646633" cy="473251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𝑎𝑙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uses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time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calls</a:t>
                </a:r>
              </a:p>
            </p:txBody>
          </p:sp>
        </mc:Choice>
        <mc:Fallback xmlns="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77AFC2D-3ADF-0843-81F7-52756B0D66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367" y="6156149"/>
                <a:ext cx="4646633" cy="473251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45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20DEE-696E-B544-954F-2A37284A3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EC00D9-59DC-E045-AD30-EFA1D74F3156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/>
                  <a:t>Approximation ~doubly-exponential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rgbClr val="0D01CD"/>
                    </a:solidFill>
                  </a:rPr>
                  <a:t>Open questions: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𝑝𝑜𝑙𝑦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(1/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approximation?</a:t>
                </a:r>
              </a:p>
              <a:p>
                <a:pPr lvl="2"/>
                <a:r>
                  <a:rPr lang="en-US" dirty="0"/>
                  <a:t>Natural because using “dimension reduction” methods for metrics, where standard to have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approx. vs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</m:oMath>
                </a14:m>
                <a:r>
                  <a:rPr lang="en-US" dirty="0"/>
                  <a:t> dimension</a:t>
                </a:r>
              </a:p>
              <a:p>
                <a:pPr lvl="1"/>
                <a:r>
                  <a:rPr lang="en-US" dirty="0"/>
                  <a:t>Best </a:t>
                </a:r>
                <a:r>
                  <a:rPr lang="en-US" dirty="0">
                    <a:solidFill>
                      <a:srgbClr val="C00000"/>
                    </a:solidFill>
                  </a:rPr>
                  <a:t>runtime for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3+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approximation?</a:t>
                </a:r>
              </a:p>
              <a:p>
                <a:pPr lvl="2"/>
                <a:r>
                  <a:rPr lang="en-US" dirty="0"/>
                  <a:t>E.g.,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sup>
                    </m:sSup>
                  </m:oMath>
                </a14:m>
                <a:r>
                  <a:rPr lang="en-US" dirty="0"/>
                  <a:t> natural: bottleneck is dynamic programming on substrings</a:t>
                </a:r>
              </a:p>
              <a:p>
                <a:pPr lvl="2"/>
                <a:r>
                  <a:rPr lang="en-US" dirty="0"/>
                  <a:t>Current best: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1.6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0D01CD"/>
                    </a:solidFill>
                  </a:rPr>
                  <a:t>[A’18, RSSS’19, GRS’20]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&lt;3</m:t>
                    </m:r>
                  </m:oMath>
                </a14:m>
                <a:r>
                  <a:rPr lang="en-US" dirty="0"/>
                  <a:t> approximation (beyond triangle </a:t>
                </a:r>
                <a:r>
                  <a:rPr lang="en-US" dirty="0" err="1"/>
                  <a:t>ineq</a:t>
                </a:r>
                <a:r>
                  <a:rPr lang="en-US" dirty="0"/>
                  <a:t>)? </a:t>
                </a:r>
                <a:r>
                  <a:rPr lang="en-US" dirty="0">
                    <a:solidFill>
                      <a:srgbClr val="0D01CD"/>
                    </a:solidFill>
                  </a:rPr>
                  <a:t>[RSSS’19]</a:t>
                </a:r>
              </a:p>
              <a:p>
                <a:pPr lvl="1"/>
                <a:r>
                  <a:rPr lang="en-US" dirty="0"/>
                  <a:t>Many </a:t>
                </a:r>
                <a:r>
                  <a:rPr lang="en-US" dirty="0">
                    <a:solidFill>
                      <a:srgbClr val="C00000"/>
                    </a:solidFill>
                  </a:rPr>
                  <a:t>other edit distance problems</a:t>
                </a:r>
                <a:r>
                  <a:rPr lang="en-US" dirty="0"/>
                  <a:t>:</a:t>
                </a:r>
              </a:p>
              <a:p>
                <a:pPr lvl="2"/>
                <a:r>
                  <a:rPr lang="en-US" dirty="0"/>
                  <a:t>Text indexing </a:t>
                </a:r>
                <a:r>
                  <a:rPr lang="en-US" dirty="0">
                    <a:solidFill>
                      <a:srgbClr val="0D01CD"/>
                    </a:solidFill>
                  </a:rPr>
                  <a:t>[CDK’19, A’18]</a:t>
                </a:r>
                <a:r>
                  <a:rPr lang="en-US" dirty="0"/>
                  <a:t>, embedding/cutting modulus/NNS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EC00D9-59DC-E045-AD30-EFA1D74F31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B192389B-06B6-EE40-9263-70DB8B6C7940}"/>
                  </a:ext>
                </a:extLst>
              </p:cNvPr>
              <p:cNvSpPr/>
              <p:nvPr/>
            </p:nvSpPr>
            <p:spPr>
              <a:xfrm>
                <a:off x="571500" y="1131570"/>
                <a:ext cx="8001000" cy="54483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600" dirty="0">
                    <a:solidFill>
                      <a:schemeClr val="tx1"/>
                    </a:solidFill>
                  </a:rPr>
                  <a:t>Can compute </a:t>
                </a:r>
                <a14:m>
                  <m:oMath xmlns:m="http://schemas.openxmlformats.org/officeDocument/2006/math">
                    <m:r>
                      <a:rPr lang="en-US" sz="2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𝑒𝑑</m:t>
                    </m:r>
                    <m:d>
                      <m:d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en-US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approx.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time</a:t>
                </a:r>
              </a:p>
            </p:txBody>
          </p:sp>
        </mc:Choice>
        <mc:Fallback xmlns="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B192389B-06B6-EE40-9263-70DB8B6C79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131570"/>
                <a:ext cx="8001000" cy="54483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794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 (</a:t>
            </a:r>
            <a:r>
              <a:rPr lang="en-US" dirty="0" err="1"/>
              <a:t>Levenstein</a:t>
            </a:r>
            <a:r>
              <a:rPr lang="en-US" dirty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32B97-9EEE-44EE-A4FA-096EC9B38BF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Strings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= minimum number of insertions/deletions/ substitutions to transform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into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617" t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5"/>
              <p:cNvSpPr txBox="1">
                <a:spLocks noChangeArrowheads="1"/>
              </p:cNvSpPr>
              <p:nvPr/>
            </p:nvSpPr>
            <p:spPr bwMode="auto">
              <a:xfrm>
                <a:off x="965073" y="3582620"/>
                <a:ext cx="3257550" cy="14660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55000"/>
                  </a:lnSpc>
                  <a:spcBef>
                    <a:spcPct val="50000"/>
                  </a:spcBef>
                </a:pPr>
                <a:endParaRPr lang="en-US" altLang="en-US" sz="2000" dirty="0"/>
              </a:p>
              <a:p>
                <a:pPr eaLnBrk="1" hangingPunct="1">
                  <a:lnSpc>
                    <a:spcPct val="55000"/>
                  </a:lnSpc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rgbClr val="A5002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i="1" dirty="0" smtClean="0">
                        <a:solidFill>
                          <a:srgbClr val="A5002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en-US" sz="2400" b="0" i="1" dirty="0" smtClean="0">
                            <a:solidFill>
                              <a:srgbClr val="A5002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i="1" dirty="0" smtClean="0">
                            <a:solidFill>
                              <a:srgbClr val="A5002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en-US" sz="2400" b="0" i="1" dirty="0" smtClean="0">
                            <a:solidFill>
                              <a:srgbClr val="A5002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+mn-lt"/>
                    <a:cs typeface="Courier New" panose="02070309020205020404" pitchFamily="49" charset="0"/>
                  </a:rPr>
                  <a:t>(  </a:t>
                </a:r>
                <a:r>
                  <a:rPr lang="en-US" alt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banana,</a:t>
                </a:r>
              </a:p>
              <a:p>
                <a:pPr eaLnBrk="1" hangingPunct="1">
                  <a:lnSpc>
                    <a:spcPct val="55000"/>
                  </a:lnSpc>
                  <a:spcBef>
                    <a:spcPct val="50000"/>
                  </a:spcBef>
                </a:pPr>
                <a:endParaRPr lang="en-US" alt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eaLnBrk="1" hangingPunct="1">
                  <a:lnSpc>
                    <a:spcPct val="55000"/>
                  </a:lnSpc>
                  <a:spcBef>
                    <a:spcPct val="50000"/>
                  </a:spcBef>
                </a:pPr>
                <a:r>
                  <a:rPr lang="en-US" alt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ananas</a:t>
                </a:r>
                <a:r>
                  <a:rPr lang="en-US" alt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altLang="en-US" sz="2400" dirty="0">
                    <a:latin typeface="+mn-lt"/>
                  </a:rPr>
                  <a:t>) = 2</a:t>
                </a:r>
              </a:p>
            </p:txBody>
          </p:sp>
        </mc:Choice>
        <mc:Fallback xmlns="">
          <p:sp>
            <p:nvSpPr>
              <p:cNvPr id="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5073" y="3582620"/>
                <a:ext cx="3257550" cy="1466042"/>
              </a:xfrm>
              <a:prstGeom prst="rect">
                <a:avLst/>
              </a:prstGeom>
              <a:blipFill>
                <a:blip r:embed="rId3"/>
                <a:stretch>
                  <a:fillRect l="-1556" b="-85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17" descr="bana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622881"/>
            <a:ext cx="1193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anan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57601"/>
            <a:ext cx="12192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71265" y="3487390"/>
            <a:ext cx="3727944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atin typeface="+mn-lt"/>
              </a:rPr>
              <a:t>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>
                <a:latin typeface="+mn-lt"/>
              </a:rPr>
              <a:t>bioinformatics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>
                <a:latin typeface="+mn-lt"/>
              </a:rPr>
              <a:t>natural language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3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182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/>
              <a:t>Crucially: A classic dynamic programming</a:t>
            </a:r>
          </a:p>
        </p:txBody>
      </p:sp>
      <p:graphicFrame>
        <p:nvGraphicFramePr>
          <p:cNvPr id="3194" name="Group 122"/>
          <p:cNvGraphicFramePr>
            <a:graphicFrameLocks noGrp="1"/>
          </p:cNvGraphicFramePr>
          <p:nvPr>
            <p:extLst/>
          </p:nvPr>
        </p:nvGraphicFramePr>
        <p:xfrm>
          <a:off x="786820" y="3087688"/>
          <a:ext cx="2743200" cy="2987677"/>
        </p:xfrm>
        <a:graphic>
          <a:graphicData uri="http://schemas.openxmlformats.org/drawingml/2006/table">
            <a:tbl>
              <a:tblPr/>
              <a:tblGrid>
                <a:gridCol w="392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3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2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142" name="Text Box 70"/>
          <p:cNvSpPr txBox="1">
            <a:spLocks noChangeArrowheads="1"/>
          </p:cNvSpPr>
          <p:nvPr/>
        </p:nvSpPr>
        <p:spPr bwMode="auto">
          <a:xfrm>
            <a:off x="3107745" y="48148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43" name="Text Box 71"/>
          <p:cNvSpPr txBox="1">
            <a:spLocks noChangeArrowheads="1"/>
          </p:cNvSpPr>
          <p:nvPr/>
        </p:nvSpPr>
        <p:spPr bwMode="auto">
          <a:xfrm>
            <a:off x="1583745" y="56530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5</a:t>
            </a:r>
          </a:p>
        </p:txBody>
      </p:sp>
      <p:sp>
        <p:nvSpPr>
          <p:cNvPr id="3144" name="Text Box 72"/>
          <p:cNvSpPr txBox="1">
            <a:spLocks noChangeArrowheads="1"/>
          </p:cNvSpPr>
          <p:nvPr/>
        </p:nvSpPr>
        <p:spPr bwMode="auto">
          <a:xfrm>
            <a:off x="1202745" y="56530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6</a:t>
            </a:r>
          </a:p>
        </p:txBody>
      </p:sp>
      <p:sp>
        <p:nvSpPr>
          <p:cNvPr id="3145" name="Text Box 73"/>
          <p:cNvSpPr txBox="1">
            <a:spLocks noChangeArrowheads="1"/>
          </p:cNvSpPr>
          <p:nvPr/>
        </p:nvSpPr>
        <p:spPr bwMode="auto">
          <a:xfrm>
            <a:off x="1583745" y="35194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1</a:t>
            </a:r>
          </a:p>
        </p:txBody>
      </p:sp>
      <p:sp>
        <p:nvSpPr>
          <p:cNvPr id="3146" name="Text Box 74"/>
          <p:cNvSpPr txBox="1">
            <a:spLocks noChangeArrowheads="1"/>
          </p:cNvSpPr>
          <p:nvPr/>
        </p:nvSpPr>
        <p:spPr bwMode="auto">
          <a:xfrm>
            <a:off x="2726745" y="48148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1</a:t>
            </a:r>
          </a:p>
        </p:txBody>
      </p:sp>
      <p:sp>
        <p:nvSpPr>
          <p:cNvPr id="3147" name="Text Box 75"/>
          <p:cNvSpPr txBox="1">
            <a:spLocks noChangeArrowheads="1"/>
          </p:cNvSpPr>
          <p:nvPr/>
        </p:nvSpPr>
        <p:spPr bwMode="auto">
          <a:xfrm>
            <a:off x="1202745" y="35194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 dirty="0"/>
              <a:t>1</a:t>
            </a:r>
          </a:p>
        </p:txBody>
      </p:sp>
      <p:sp>
        <p:nvSpPr>
          <p:cNvPr id="3148" name="Text Box 76"/>
          <p:cNvSpPr txBox="1">
            <a:spLocks noChangeArrowheads="1"/>
          </p:cNvSpPr>
          <p:nvPr/>
        </p:nvSpPr>
        <p:spPr bwMode="auto">
          <a:xfrm>
            <a:off x="3107745" y="52101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1</a:t>
            </a:r>
          </a:p>
        </p:txBody>
      </p:sp>
      <p:sp>
        <p:nvSpPr>
          <p:cNvPr id="3149" name="Text Box 77"/>
          <p:cNvSpPr txBox="1">
            <a:spLocks noChangeArrowheads="1"/>
          </p:cNvSpPr>
          <p:nvPr/>
        </p:nvSpPr>
        <p:spPr bwMode="auto">
          <a:xfrm>
            <a:off x="2345745" y="43576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1</a:t>
            </a:r>
          </a:p>
        </p:txBody>
      </p:sp>
      <p:sp>
        <p:nvSpPr>
          <p:cNvPr id="3150" name="Text Box 78"/>
          <p:cNvSpPr txBox="1">
            <a:spLocks noChangeArrowheads="1"/>
          </p:cNvSpPr>
          <p:nvPr/>
        </p:nvSpPr>
        <p:spPr bwMode="auto">
          <a:xfrm>
            <a:off x="1964745" y="39147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1</a:t>
            </a:r>
          </a:p>
        </p:txBody>
      </p:sp>
      <p:sp>
        <p:nvSpPr>
          <p:cNvPr id="3151" name="Text Box 79"/>
          <p:cNvSpPr txBox="1">
            <a:spLocks noChangeArrowheads="1"/>
          </p:cNvSpPr>
          <p:nvPr/>
        </p:nvSpPr>
        <p:spPr bwMode="auto">
          <a:xfrm>
            <a:off x="2345745" y="52101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2" name="Text Box 80"/>
          <p:cNvSpPr txBox="1">
            <a:spLocks noChangeArrowheads="1"/>
          </p:cNvSpPr>
          <p:nvPr/>
        </p:nvSpPr>
        <p:spPr bwMode="auto">
          <a:xfrm>
            <a:off x="2345745" y="48148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1964745" y="48148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4" name="Text Box 82"/>
          <p:cNvSpPr txBox="1">
            <a:spLocks noChangeArrowheads="1"/>
          </p:cNvSpPr>
          <p:nvPr/>
        </p:nvSpPr>
        <p:spPr bwMode="auto">
          <a:xfrm>
            <a:off x="1964745" y="43576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5" name="Text Box 83"/>
          <p:cNvSpPr txBox="1">
            <a:spLocks noChangeArrowheads="1"/>
          </p:cNvSpPr>
          <p:nvPr/>
        </p:nvSpPr>
        <p:spPr bwMode="auto">
          <a:xfrm>
            <a:off x="1583745" y="43576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6" name="Text Box 84"/>
          <p:cNvSpPr txBox="1">
            <a:spLocks noChangeArrowheads="1"/>
          </p:cNvSpPr>
          <p:nvPr/>
        </p:nvSpPr>
        <p:spPr bwMode="auto">
          <a:xfrm>
            <a:off x="1583745" y="39147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7" name="Text Box 85"/>
          <p:cNvSpPr txBox="1">
            <a:spLocks noChangeArrowheads="1"/>
          </p:cNvSpPr>
          <p:nvPr/>
        </p:nvSpPr>
        <p:spPr bwMode="auto">
          <a:xfrm>
            <a:off x="1202745" y="39147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8" name="Text Box 86"/>
          <p:cNvSpPr txBox="1">
            <a:spLocks noChangeArrowheads="1"/>
          </p:cNvSpPr>
          <p:nvPr/>
        </p:nvSpPr>
        <p:spPr bwMode="auto">
          <a:xfrm>
            <a:off x="2726745" y="43576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59" name="Text Box 87"/>
          <p:cNvSpPr txBox="1">
            <a:spLocks noChangeArrowheads="1"/>
          </p:cNvSpPr>
          <p:nvPr/>
        </p:nvSpPr>
        <p:spPr bwMode="auto">
          <a:xfrm>
            <a:off x="2345745" y="39147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60" name="Text Box 88"/>
          <p:cNvSpPr txBox="1">
            <a:spLocks noChangeArrowheads="1"/>
          </p:cNvSpPr>
          <p:nvPr/>
        </p:nvSpPr>
        <p:spPr bwMode="auto">
          <a:xfrm>
            <a:off x="1964745" y="35194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61" name="Text Box 89"/>
          <p:cNvSpPr txBox="1">
            <a:spLocks noChangeArrowheads="1"/>
          </p:cNvSpPr>
          <p:nvPr/>
        </p:nvSpPr>
        <p:spPr bwMode="auto">
          <a:xfrm>
            <a:off x="3107745" y="56530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62" name="Text Box 90"/>
          <p:cNvSpPr txBox="1">
            <a:spLocks noChangeArrowheads="1"/>
          </p:cNvSpPr>
          <p:nvPr/>
        </p:nvSpPr>
        <p:spPr bwMode="auto">
          <a:xfrm>
            <a:off x="2726745" y="52101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2</a:t>
            </a:r>
          </a:p>
        </p:txBody>
      </p:sp>
      <p:sp>
        <p:nvSpPr>
          <p:cNvPr id="3163" name="Text Box 91"/>
          <p:cNvSpPr txBox="1">
            <a:spLocks noChangeArrowheads="1"/>
          </p:cNvSpPr>
          <p:nvPr/>
        </p:nvSpPr>
        <p:spPr bwMode="auto">
          <a:xfrm>
            <a:off x="2345745" y="35194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64" name="Text Box 92"/>
          <p:cNvSpPr txBox="1">
            <a:spLocks noChangeArrowheads="1"/>
          </p:cNvSpPr>
          <p:nvPr/>
        </p:nvSpPr>
        <p:spPr bwMode="auto">
          <a:xfrm>
            <a:off x="2726745" y="56530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65" name="Text Box 93"/>
          <p:cNvSpPr txBox="1">
            <a:spLocks noChangeArrowheads="1"/>
          </p:cNvSpPr>
          <p:nvPr/>
        </p:nvSpPr>
        <p:spPr bwMode="auto">
          <a:xfrm>
            <a:off x="2345745" y="56530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66" name="Text Box 94"/>
          <p:cNvSpPr txBox="1">
            <a:spLocks noChangeArrowheads="1"/>
          </p:cNvSpPr>
          <p:nvPr/>
        </p:nvSpPr>
        <p:spPr bwMode="auto">
          <a:xfrm>
            <a:off x="1583745" y="48148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67" name="Text Box 95"/>
          <p:cNvSpPr txBox="1">
            <a:spLocks noChangeArrowheads="1"/>
          </p:cNvSpPr>
          <p:nvPr/>
        </p:nvSpPr>
        <p:spPr bwMode="auto">
          <a:xfrm>
            <a:off x="1964745" y="52101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68" name="Text Box 96"/>
          <p:cNvSpPr txBox="1">
            <a:spLocks noChangeArrowheads="1"/>
          </p:cNvSpPr>
          <p:nvPr/>
        </p:nvSpPr>
        <p:spPr bwMode="auto">
          <a:xfrm>
            <a:off x="1202745" y="43576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69" name="Text Box 97"/>
          <p:cNvSpPr txBox="1">
            <a:spLocks noChangeArrowheads="1"/>
          </p:cNvSpPr>
          <p:nvPr/>
        </p:nvSpPr>
        <p:spPr bwMode="auto">
          <a:xfrm>
            <a:off x="3107745" y="43576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70" name="Text Box 98"/>
          <p:cNvSpPr txBox="1">
            <a:spLocks noChangeArrowheads="1"/>
          </p:cNvSpPr>
          <p:nvPr/>
        </p:nvSpPr>
        <p:spPr bwMode="auto">
          <a:xfrm>
            <a:off x="2726745" y="39147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3</a:t>
            </a:r>
          </a:p>
        </p:txBody>
      </p:sp>
      <p:sp>
        <p:nvSpPr>
          <p:cNvPr id="3171" name="Text Box 99"/>
          <p:cNvSpPr txBox="1">
            <a:spLocks noChangeArrowheads="1"/>
          </p:cNvSpPr>
          <p:nvPr/>
        </p:nvSpPr>
        <p:spPr bwMode="auto">
          <a:xfrm>
            <a:off x="3107745" y="39147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4</a:t>
            </a:r>
          </a:p>
        </p:txBody>
      </p:sp>
      <p:sp>
        <p:nvSpPr>
          <p:cNvPr id="3172" name="Text Box 100"/>
          <p:cNvSpPr txBox="1">
            <a:spLocks noChangeArrowheads="1"/>
          </p:cNvSpPr>
          <p:nvPr/>
        </p:nvSpPr>
        <p:spPr bwMode="auto">
          <a:xfrm>
            <a:off x="2726745" y="35194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4</a:t>
            </a:r>
          </a:p>
        </p:txBody>
      </p:sp>
      <p:sp>
        <p:nvSpPr>
          <p:cNvPr id="3173" name="Text Box 101"/>
          <p:cNvSpPr txBox="1">
            <a:spLocks noChangeArrowheads="1"/>
          </p:cNvSpPr>
          <p:nvPr/>
        </p:nvSpPr>
        <p:spPr bwMode="auto">
          <a:xfrm>
            <a:off x="1964745" y="56530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4</a:t>
            </a:r>
          </a:p>
        </p:txBody>
      </p:sp>
      <p:sp>
        <p:nvSpPr>
          <p:cNvPr id="3174" name="Text Box 102"/>
          <p:cNvSpPr txBox="1">
            <a:spLocks noChangeArrowheads="1"/>
          </p:cNvSpPr>
          <p:nvPr/>
        </p:nvSpPr>
        <p:spPr bwMode="auto">
          <a:xfrm>
            <a:off x="1583745" y="52101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4</a:t>
            </a:r>
          </a:p>
        </p:txBody>
      </p:sp>
      <p:sp>
        <p:nvSpPr>
          <p:cNvPr id="3175" name="Text Box 103"/>
          <p:cNvSpPr txBox="1">
            <a:spLocks noChangeArrowheads="1"/>
          </p:cNvSpPr>
          <p:nvPr/>
        </p:nvSpPr>
        <p:spPr bwMode="auto">
          <a:xfrm>
            <a:off x="1202745" y="48148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4</a:t>
            </a:r>
          </a:p>
        </p:txBody>
      </p:sp>
      <p:sp>
        <p:nvSpPr>
          <p:cNvPr id="3176" name="Text Box 104"/>
          <p:cNvSpPr txBox="1">
            <a:spLocks noChangeArrowheads="1"/>
          </p:cNvSpPr>
          <p:nvPr/>
        </p:nvSpPr>
        <p:spPr bwMode="auto">
          <a:xfrm>
            <a:off x="1202745" y="5210175"/>
            <a:ext cx="346075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5</a:t>
            </a:r>
          </a:p>
        </p:txBody>
      </p:sp>
      <p:sp>
        <p:nvSpPr>
          <p:cNvPr id="3177" name="Text Box 105"/>
          <p:cNvSpPr txBox="1">
            <a:spLocks noChangeArrowheads="1"/>
          </p:cNvSpPr>
          <p:nvPr/>
        </p:nvSpPr>
        <p:spPr bwMode="auto">
          <a:xfrm>
            <a:off x="3107745" y="3519488"/>
            <a:ext cx="346075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/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8" name="Text Box 106"/>
              <p:cNvSpPr txBox="1">
                <a:spLocks noChangeArrowheads="1"/>
              </p:cNvSpPr>
              <p:nvPr/>
            </p:nvSpPr>
            <p:spPr bwMode="auto">
              <a:xfrm>
                <a:off x="3874168" y="4504340"/>
                <a:ext cx="169636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000" i="1" dirty="0" err="1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en-US" sz="2000" i="1" dirty="0" err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en-US" sz="2000" i="1" dirty="0" err="1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en-US" sz="2000" i="1" dirty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altLang="en-US" sz="2000" i="1" dirty="0">
                          <a:latin typeface="Cambria Math" panose="02040503050406030204" pitchFamily="18" charset="0"/>
                        </a:rPr>
                        <m:t>min</m:t>
                      </m:r>
                    </m:oMath>
                  </m:oMathPara>
                </a14:m>
                <a:endParaRPr lang="en-US" altLang="en-US" sz="2000" dirty="0"/>
              </a:p>
            </p:txBody>
          </p:sp>
        </mc:Choice>
        <mc:Fallback xmlns="">
          <p:sp>
            <p:nvSpPr>
              <p:cNvPr id="3178" name="Text 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4168" y="4504340"/>
                <a:ext cx="1696362" cy="400110"/>
              </a:xfrm>
              <a:prstGeom prst="rect">
                <a:avLst/>
              </a:prstGeom>
              <a:blipFill rotWithShape="0">
                <a:blip r:embed="rId2"/>
                <a:stretch>
                  <a:fillRect b="-1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9" name="AutoShape 107"/>
          <p:cNvSpPr>
            <a:spLocks/>
          </p:cNvSpPr>
          <p:nvPr/>
        </p:nvSpPr>
        <p:spPr bwMode="auto">
          <a:xfrm>
            <a:off x="5473758" y="4142634"/>
            <a:ext cx="173582" cy="1184271"/>
          </a:xfrm>
          <a:prstGeom prst="leftBrace">
            <a:avLst>
              <a:gd name="adj1" fmla="val 3958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80" name="Text Box 108"/>
              <p:cNvSpPr txBox="1">
                <a:spLocks noChangeArrowheads="1"/>
              </p:cNvSpPr>
              <p:nvPr/>
            </p:nvSpPr>
            <p:spPr bwMode="auto">
              <a:xfrm>
                <a:off x="5544778" y="4142635"/>
                <a:ext cx="326826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−1, </m:t>
                    </m:r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en-US" altLang="en-US" sz="2000" dirty="0"/>
                  <a:t>, </a:t>
                </a:r>
                <a:r>
                  <a:rPr lang="en-US" altLang="en-US" sz="2000" dirty="0">
                    <a:latin typeface="+mn-lt"/>
                  </a:rPr>
                  <a:t>if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n-US" alt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000" i="1" dirty="0" err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en-US" sz="2000" dirty="0"/>
              </a:p>
            </p:txBody>
          </p:sp>
        </mc:Choice>
        <mc:Fallback xmlns="">
          <p:sp>
            <p:nvSpPr>
              <p:cNvPr id="3180" name="Text 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4778" y="4142635"/>
                <a:ext cx="3268267" cy="400110"/>
              </a:xfrm>
              <a:prstGeom prst="rect">
                <a:avLst/>
              </a:prstGeom>
              <a:blipFill rotWithShape="0">
                <a:blip r:embed="rId3"/>
                <a:stretch>
                  <a:fillRect t="-9231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81" name="Text Box 109"/>
              <p:cNvSpPr txBox="1">
                <a:spLocks noChangeArrowheads="1"/>
              </p:cNvSpPr>
              <p:nvPr/>
            </p:nvSpPr>
            <p:spPr bwMode="auto">
              <a:xfrm>
                <a:off x="5529685" y="4926795"/>
                <a:ext cx="1833194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000" i="1" dirty="0" err="1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en-US" sz="2000" i="1" dirty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en-US" sz="2000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en-US" sz="2000" i="1" dirty="0">
                          <a:latin typeface="Cambria Math" panose="02040503050406030204" pitchFamily="18" charset="0"/>
                        </a:rPr>
                        <m:t>−1)+1</m:t>
                      </m:r>
                    </m:oMath>
                  </m:oMathPara>
                </a14:m>
                <a:endParaRPr lang="en-US" altLang="en-US" sz="2000" dirty="0"/>
              </a:p>
            </p:txBody>
          </p:sp>
        </mc:Choice>
        <mc:Fallback xmlns="">
          <p:sp>
            <p:nvSpPr>
              <p:cNvPr id="3181" name="Text 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29685" y="4926795"/>
                <a:ext cx="1833194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181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82" name="Text Box 110"/>
              <p:cNvSpPr txBox="1">
                <a:spLocks noChangeArrowheads="1"/>
              </p:cNvSpPr>
              <p:nvPr/>
            </p:nvSpPr>
            <p:spPr bwMode="auto">
              <a:xfrm>
                <a:off x="5529685" y="4572000"/>
                <a:ext cx="1833194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en-US" sz="20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altLang="en-US" sz="20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en-US" sz="2000" i="1" dirty="0" smtClean="0">
                          <a:latin typeface="Cambria Math" panose="02040503050406030204" pitchFamily="18" charset="0"/>
                        </a:rPr>
                        <m:t>)+1</m:t>
                      </m:r>
                    </m:oMath>
                  </m:oMathPara>
                </a14:m>
                <a:endParaRPr lang="en-US" altLang="en-US" sz="2000" dirty="0"/>
              </a:p>
            </p:txBody>
          </p:sp>
        </mc:Choice>
        <mc:Fallback xmlns="">
          <p:sp>
            <p:nvSpPr>
              <p:cNvPr id="3182" name="Text 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29685" y="4572000"/>
                <a:ext cx="1833194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1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83" name="Text Box 111"/>
              <p:cNvSpPr txBox="1">
                <a:spLocks noChangeArrowheads="1"/>
              </p:cNvSpPr>
              <p:nvPr/>
            </p:nvSpPr>
            <p:spPr bwMode="auto">
              <a:xfrm>
                <a:off x="3880710" y="3110225"/>
                <a:ext cx="3429978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000" i="1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en-US" sz="2000" i="1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en-US" sz="2000" i="1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US" altLang="en-US" sz="20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𝑒𝑑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 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[1: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], 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[1: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 )</m:t>
                      </m:r>
                    </m:oMath>
                  </m:oMathPara>
                </a14:m>
                <a:endParaRPr lang="en-US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83" name="Text 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80710" y="3110225"/>
                <a:ext cx="3429978" cy="400110"/>
              </a:xfrm>
              <a:prstGeom prst="rect">
                <a:avLst/>
              </a:prstGeom>
              <a:blipFill rotWithShape="0">
                <a:blip r:embed="rId6"/>
                <a:stretch>
                  <a:fillRect b="-181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4" name="Oval 112"/>
          <p:cNvSpPr>
            <a:spLocks noChangeArrowheads="1"/>
          </p:cNvSpPr>
          <p:nvPr/>
        </p:nvSpPr>
        <p:spPr bwMode="auto">
          <a:xfrm>
            <a:off x="3072820" y="5638800"/>
            <a:ext cx="457200" cy="457200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186" name="Picture 114" descr="ist2_347003-long-dna-stra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70" y="3505200"/>
            <a:ext cx="6667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89" name="Line 117"/>
          <p:cNvSpPr>
            <a:spLocks noChangeShapeType="1"/>
          </p:cNvSpPr>
          <p:nvPr/>
        </p:nvSpPr>
        <p:spPr bwMode="auto">
          <a:xfrm>
            <a:off x="1167820" y="3505200"/>
            <a:ext cx="0" cy="2590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0" name="Line 118"/>
          <p:cNvSpPr>
            <a:spLocks noChangeShapeType="1"/>
          </p:cNvSpPr>
          <p:nvPr/>
        </p:nvSpPr>
        <p:spPr bwMode="auto">
          <a:xfrm flipV="1">
            <a:off x="1167820" y="3505200"/>
            <a:ext cx="23622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188" name="Picture 116" descr="ist2_347003-long-dna-stran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820" y="2819400"/>
            <a:ext cx="28194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ontent Placeholder 3"/>
              <p:cNvSpPr txBox="1">
                <a:spLocks/>
              </p:cNvSpPr>
              <p:nvPr/>
            </p:nvSpPr>
            <p:spPr>
              <a:xfrm>
                <a:off x="457200" y="1217995"/>
                <a:ext cx="8229600" cy="493776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3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dirty="0"/>
                  <a:t>Computing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1"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 </a:t>
                </a:r>
                <a:r>
                  <a:rPr lang="en-US" sz="2000" dirty="0">
                    <a:solidFill>
                      <a:srgbClr val="0000CC"/>
                    </a:solidFill>
                  </a:rPr>
                  <a:t>[Wagner-Fischer’74]</a:t>
                </a:r>
              </a:p>
            </p:txBody>
          </p:sp>
        </mc:Choice>
        <mc:Fallback xmlns="">
          <p:sp>
            <p:nvSpPr>
              <p:cNvPr id="55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17995"/>
                <a:ext cx="8229600" cy="4937760"/>
              </a:xfrm>
              <a:prstGeom prst="rect">
                <a:avLst/>
              </a:prstGeom>
              <a:blipFill>
                <a:blip r:embed="rId9"/>
                <a:stretch>
                  <a:fillRect l="-617" t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1164465" y="3489912"/>
            <a:ext cx="2822755" cy="2740838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/>
          <p:cNvSpPr/>
          <p:nvPr/>
        </p:nvSpPr>
        <p:spPr>
          <a:xfrm>
            <a:off x="1831215" y="3662706"/>
            <a:ext cx="5573884" cy="921720"/>
          </a:xfrm>
          <a:prstGeom prst="roundRect">
            <a:avLst/>
          </a:prstGeom>
          <a:solidFill>
            <a:srgbClr val="FFE6E6"/>
          </a:solidFill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tx1"/>
                </a:solidFill>
              </a:rPr>
              <a:t>Speed-up dynamic programming?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32B97-9EEE-44EE-A4FA-096EC9B38BF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0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2" grpId="0"/>
      <p:bldP spid="3143" grpId="0"/>
      <p:bldP spid="3144" grpId="0"/>
      <p:bldP spid="3145" grpId="0"/>
      <p:bldP spid="3146" grpId="0"/>
      <p:bldP spid="3147" grpId="0"/>
      <p:bldP spid="3148" grpId="0"/>
      <p:bldP spid="3149" grpId="0"/>
      <p:bldP spid="3150" grpId="0"/>
      <p:bldP spid="3151" grpId="0"/>
      <p:bldP spid="3152" grpId="0"/>
      <p:bldP spid="3153" grpId="0"/>
      <p:bldP spid="3154" grpId="0"/>
      <p:bldP spid="3155" grpId="0"/>
      <p:bldP spid="3156" grpId="0"/>
      <p:bldP spid="3157" grpId="0"/>
      <p:bldP spid="3158" grpId="0"/>
      <p:bldP spid="3159" grpId="0"/>
      <p:bldP spid="3160" grpId="0"/>
      <p:bldP spid="3161" grpId="0"/>
      <p:bldP spid="3162" grpId="0"/>
      <p:bldP spid="3163" grpId="0"/>
      <p:bldP spid="3164" grpId="0"/>
      <p:bldP spid="3165" grpId="0"/>
      <p:bldP spid="3166" grpId="0"/>
      <p:bldP spid="3167" grpId="0"/>
      <p:bldP spid="3168" grpId="0"/>
      <p:bldP spid="3169" grpId="0"/>
      <p:bldP spid="3170" grpId="0"/>
      <p:bldP spid="3171" grpId="0"/>
      <p:bldP spid="3172" grpId="0"/>
      <p:bldP spid="3173" grpId="0"/>
      <p:bldP spid="3174" grpId="0"/>
      <p:bldP spid="3175" grpId="0"/>
      <p:bldP spid="3176" grpId="0"/>
      <p:bldP spid="3177" grpId="0"/>
      <p:bldP spid="3178" grpId="0"/>
      <p:bldP spid="3179" grpId="0" animBg="1"/>
      <p:bldP spid="3180" grpId="0"/>
      <p:bldP spid="3181" grpId="0"/>
      <p:bldP spid="3182" grpId="0"/>
      <p:bldP spid="3183" grpId="0"/>
      <p:bldP spid="3184" grpId="0" animBg="1"/>
      <p:bldP spid="3189" grpId="0" animBg="1"/>
      <p:bldP spid="3190" grpId="0" animBg="1"/>
      <p:bldP spid="53" grpId="0" animBg="1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Faster Algorithms?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32B97-9EEE-44EE-A4FA-096EC9B38BF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Computing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 </a:t>
                </a:r>
                <a:r>
                  <a:rPr lang="en-US" sz="2000" dirty="0">
                    <a:solidFill>
                      <a:srgbClr val="0000CC"/>
                    </a:solidFill>
                  </a:rPr>
                  <a:t>[Wagner-Fischer’74]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sz="2000" dirty="0">
                    <a:solidFill>
                      <a:srgbClr val="0000CC"/>
                    </a:solidFill>
                  </a:rPr>
                  <a:t>[MP’80]</a:t>
                </a:r>
              </a:p>
              <a:p>
                <a:pPr lvl="1"/>
                <a:r>
                  <a:rPr lang="en-US" dirty="0"/>
                  <a:t>Better in special cases (small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𝑒𝑑</m:t>
                    </m:r>
                  </m:oMath>
                </a14:m>
                <a:r>
                  <a:rPr lang="en-US" dirty="0"/>
                  <a:t>, average case, smoothed, </a:t>
                </a:r>
                <a:r>
                  <a:rPr lang="en-US" dirty="0" err="1"/>
                  <a:t>etc</a:t>
                </a:r>
                <a:r>
                  <a:rPr lang="en-US" dirty="0"/>
                  <a:t>): </a:t>
                </a:r>
                <a:r>
                  <a:rPr lang="en-US" sz="2000" dirty="0">
                    <a:solidFill>
                      <a:srgbClr val="0000CC"/>
                    </a:solidFill>
                  </a:rPr>
                  <a:t>[U83,LV85,M86,GG88,GP89,UW90,CL90,CH98,LMS98,U85,CL92,N99,CPSV00,MS00,CM02,BCF08, </a:t>
                </a:r>
                <a:r>
                  <a:rPr lang="en-US" sz="2000" dirty="0">
                    <a:solidFill>
                      <a:srgbClr val="0C00CD"/>
                    </a:solidFill>
                  </a:rPr>
                  <a:t>AK08, K’19…]</a:t>
                </a:r>
              </a:p>
              <a:p>
                <a:pPr lvl="1"/>
                <a:r>
                  <a:rPr lang="en-US" b="0" dirty="0"/>
                  <a:t>FGC: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dirty="0"/>
                  <a:t> likely best possible!</a:t>
                </a:r>
              </a:p>
              <a:p>
                <a:pPr lvl="2"/>
                <a:r>
                  <a:rPr lang="en-US" dirty="0"/>
                  <a:t>assuming Strong Exponential Time Hypothesis </a:t>
                </a:r>
                <a:r>
                  <a:rPr lang="en-US" dirty="0">
                    <a:solidFill>
                      <a:srgbClr val="0000CC"/>
                    </a:solidFill>
                  </a:rPr>
                  <a:t>[BI’15, AHWW’16,…]</a:t>
                </a:r>
              </a:p>
              <a:p>
                <a:r>
                  <a:rPr lang="en-US" dirty="0"/>
                  <a:t>Approximation in near-linear time?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1/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p>
                        </m:sSup>
                      </m:fName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factor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7900"/>
                    </a:solidFill>
                  </a:rPr>
                  <a:t> </a:t>
                </a:r>
                <a:r>
                  <a:rPr lang="en-US" dirty="0"/>
                  <a:t>time </a:t>
                </a:r>
                <a:r>
                  <a:rPr lang="en-US" dirty="0">
                    <a:solidFill>
                      <a:srgbClr val="0000CC"/>
                    </a:solidFill>
                  </a:rPr>
                  <a:t>[BEKMRRS’03, BJKK’04, BES’06, </a:t>
                </a:r>
                <a:r>
                  <a:rPr lang="en-US" dirty="0">
                    <a:solidFill>
                      <a:srgbClr val="0C00CD"/>
                    </a:solidFill>
                  </a:rPr>
                  <a:t>AO’09, AKO’10</a:t>
                </a:r>
                <a:r>
                  <a:rPr lang="en-US" dirty="0">
                    <a:solidFill>
                      <a:srgbClr val="0000CC"/>
                    </a:solidFill>
                  </a:rPr>
                  <a:t>]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 factor 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9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smtClean="0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1.</m:t>
                            </m:r>
                            <m:r>
                              <a:rPr lang="en-US" b="0" i="1" smtClean="0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781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rgbClr val="007900"/>
                    </a:solidFill>
                  </a:rPr>
                  <a:t> </a:t>
                </a:r>
                <a:r>
                  <a:rPr lang="en-US" dirty="0">
                    <a:solidFill>
                      <a:srgbClr val="7030A0"/>
                    </a:solidFill>
                  </a:rPr>
                  <a:t>quantum </a:t>
                </a:r>
                <a:r>
                  <a:rPr lang="en-US" dirty="0"/>
                  <a:t>time </a:t>
                </a:r>
                <a:r>
                  <a:rPr lang="en-US" dirty="0">
                    <a:solidFill>
                      <a:srgbClr val="0D01CD"/>
                    </a:solidFill>
                  </a:rPr>
                  <a:t>[BEGHS’18]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 factor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9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.618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time </a:t>
                </a:r>
                <a:r>
                  <a:rPr lang="en-US" dirty="0">
                    <a:solidFill>
                      <a:srgbClr val="0D01CD"/>
                    </a:solidFill>
                  </a:rPr>
                  <a:t>[CDGKS’18]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 factor &amp;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additive </a:t>
                </a:r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9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i="1">
                            <a:solidFill>
                              <a:srgbClr val="007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79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chemeClr val="accent3">
                        <a:lumMod val="50000"/>
                      </a:schemeClr>
                    </a:solidFill>
                  </a:rPr>
                  <a:t> </a:t>
                </a:r>
                <a:r>
                  <a:rPr lang="en-US" dirty="0"/>
                  <a:t>time </a:t>
                </a:r>
                <a:r>
                  <a:rPr lang="en-US" dirty="0">
                    <a:solidFill>
                      <a:srgbClr val="0D01CD"/>
                    </a:solidFill>
                  </a:rPr>
                  <a:t>[KS’20, BR’20]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617" t="-17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244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FF6D3-6473-074F-936B-3786C4126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result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FCBAA6-7EA2-1341-9237-D09E6424F398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4937760"/>
              </a:xfrm>
            </p:spPr>
            <p:txBody>
              <a:bodyPr/>
              <a:lstStyle/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r>
                  <a:rPr lang="en-US" dirty="0"/>
                  <a:t>Approach setup: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dirty="0">
                    <a:sym typeface="Wingdings" pitchFamily="2" charset="2"/>
                  </a:rPr>
                  <a:t></a:t>
                </a:r>
                <a:r>
                  <a:rPr lang="en-US" dirty="0"/>
                  <a:t> an optimal alignment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∪{⊥}</m:t>
                    </m:r>
                  </m:oMath>
                </a14:m>
                <a:endParaRPr lang="en-US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: substrings starting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of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 (think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Then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den>
                        </m:f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FCBAA6-7EA2-1341-9237-D09E6424F3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4937760"/>
              </a:xfrm>
              <a:blipFill>
                <a:blip r:embed="rId2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72D588F4-6B8B-EF4C-961B-66245A346580}"/>
                  </a:ext>
                </a:extLst>
              </p:cNvPr>
              <p:cNvSpPr/>
              <p:nvPr/>
            </p:nvSpPr>
            <p:spPr>
              <a:xfrm>
                <a:off x="571500" y="1295400"/>
                <a:ext cx="8001000" cy="544830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600" dirty="0">
                    <a:solidFill>
                      <a:schemeClr val="tx1"/>
                    </a:solidFill>
                  </a:rPr>
                  <a:t>Can compute </a:t>
                </a:r>
                <a14:m>
                  <m:oMath xmlns:m="http://schemas.openxmlformats.org/officeDocument/2006/math">
                    <m:r>
                      <a:rPr lang="en-US" sz="26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𝑒𝑑</m:t>
                    </m:r>
                    <m:d>
                      <m:d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en-US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approx.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time</a:t>
                </a:r>
              </a:p>
            </p:txBody>
          </p:sp>
        </mc:Choice>
        <mc:Fallback xmlns="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72D588F4-6B8B-EF4C-961B-66245A3465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295400"/>
                <a:ext cx="8001000" cy="54483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E935E2F2-989A-624C-BC40-644CC8D650C1}"/>
                  </a:ext>
                </a:extLst>
              </p:cNvPr>
              <p:cNvSpPr/>
              <p:nvPr/>
            </p:nvSpPr>
            <p:spPr>
              <a:xfrm>
                <a:off x="838200" y="4038600"/>
                <a:ext cx="7239000" cy="976509"/>
              </a:xfrm>
              <a:prstGeom prst="roundRect">
                <a:avLst/>
              </a:prstGeom>
              <a:solidFill>
                <a:schemeClr val="bg2"/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300" dirty="0">
                    <a:solidFill>
                      <a:srgbClr val="C00000"/>
                    </a:solidFill>
                    <a:latin typeface="Gill Sans MT"/>
                  </a:rPr>
                  <a:t>Goal: </a:t>
                </a:r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find near-optimal matching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’s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</a:rPr>
                  <a:t>’s, using calls to </a:t>
                </a:r>
                <a14:m>
                  <m:oMath xmlns:m="http://schemas.openxmlformats.org/officeDocument/2006/math">
                    <m:r>
                      <a:rPr lang="en-US" sz="23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 (possibly recursive)</a:t>
                </a:r>
              </a:p>
            </p:txBody>
          </p:sp>
        </mc:Choice>
        <mc:Fallback xmlns="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E935E2F2-989A-624C-BC40-644CC8D650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038600"/>
                <a:ext cx="7239000" cy="976509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43EB9112-CE7D-8742-A9EE-E5B6B2041454}"/>
              </a:ext>
            </a:extLst>
          </p:cNvPr>
          <p:cNvSpPr/>
          <p:nvPr/>
        </p:nvSpPr>
        <p:spPr>
          <a:xfrm>
            <a:off x="1447800" y="6250626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343B117-3A05-5942-8A50-71C67CC5484B}"/>
                  </a:ext>
                </a:extLst>
              </p:cNvPr>
              <p:cNvSpPr txBox="1"/>
              <p:nvPr/>
            </p:nvSpPr>
            <p:spPr>
              <a:xfrm>
                <a:off x="815163" y="5292825"/>
                <a:ext cx="4224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343B117-3A05-5942-8A50-71C67CC54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163" y="5292825"/>
                <a:ext cx="422423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D485B1F-06DE-B04D-BD8E-3E7DBEE6C2BF}"/>
                  </a:ext>
                </a:extLst>
              </p:cNvPr>
              <p:cNvSpPr txBox="1"/>
              <p:nvPr/>
            </p:nvSpPr>
            <p:spPr>
              <a:xfrm>
                <a:off x="815163" y="6114041"/>
                <a:ext cx="4224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D485B1F-06DE-B04D-BD8E-3E7DBEE6C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163" y="6114041"/>
                <a:ext cx="422423" cy="430887"/>
              </a:xfrm>
              <a:prstGeom prst="rect">
                <a:avLst/>
              </a:prstGeom>
              <a:blipFill>
                <a:blip r:embed="rId6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>
            <a:extLst>
              <a:ext uri="{FF2B5EF4-FFF2-40B4-BE49-F238E27FC236}">
                <a16:creationId xmlns:a16="http://schemas.microsoft.com/office/drawing/2014/main" id="{6EEF4FDD-446E-F54D-9FAE-E5431C8CE142}"/>
              </a:ext>
            </a:extLst>
          </p:cNvPr>
          <p:cNvSpPr/>
          <p:nvPr/>
        </p:nvSpPr>
        <p:spPr>
          <a:xfrm>
            <a:off x="1447800" y="5429410"/>
            <a:ext cx="6096000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6394A2-34CF-7B42-9BC0-0DCD5CFB54EE}"/>
              </a:ext>
            </a:extLst>
          </p:cNvPr>
          <p:cNvSpPr txBox="1"/>
          <p:nvPr/>
        </p:nvSpPr>
        <p:spPr>
          <a:xfrm>
            <a:off x="3200400" y="5448252"/>
            <a:ext cx="1778051" cy="316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en-US" dirty="0">
                <a:cs typeface="Courier New" panose="02070309020205020404" pitchFamily="49" charset="0"/>
              </a:rPr>
              <a:t> </a:t>
            </a:r>
            <a:r>
              <a:rPr lang="en-US" alt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banaaanas</a:t>
            </a:r>
            <a:endParaRPr lang="en-US" sz="2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A4D566-20C3-7841-8AE5-9BE89BA4DFFF}"/>
              </a:ext>
            </a:extLst>
          </p:cNvPr>
          <p:cNvSpPr txBox="1"/>
          <p:nvPr/>
        </p:nvSpPr>
        <p:spPr>
          <a:xfrm>
            <a:off x="2971800" y="6279962"/>
            <a:ext cx="1268296" cy="316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en-US" dirty="0">
                <a:cs typeface="Courier New" panose="02070309020205020404" pitchFamily="49" charset="0"/>
              </a:rPr>
              <a:t> </a:t>
            </a:r>
            <a:r>
              <a:rPr lang="en-US" alt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ananas</a:t>
            </a:r>
            <a:endParaRPr lang="en-US" sz="22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4D8B8A6-A3E3-C54F-A80F-74EE6455459A}"/>
              </a:ext>
            </a:extLst>
          </p:cNvPr>
          <p:cNvCxnSpPr>
            <a:cxnSpLocks/>
          </p:cNvCxnSpPr>
          <p:nvPr/>
        </p:nvCxnSpPr>
        <p:spPr>
          <a:xfrm flipV="1">
            <a:off x="3200400" y="5668126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064C3A2-24FD-0B4E-A2A1-40921F646B35}"/>
              </a:ext>
            </a:extLst>
          </p:cNvPr>
          <p:cNvCxnSpPr>
            <a:cxnSpLocks/>
          </p:cNvCxnSpPr>
          <p:nvPr/>
        </p:nvCxnSpPr>
        <p:spPr>
          <a:xfrm flipV="1">
            <a:off x="3372464" y="5668126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A7CC6A1-8F65-BA40-9476-B656B716DF47}"/>
              </a:ext>
            </a:extLst>
          </p:cNvPr>
          <p:cNvCxnSpPr>
            <a:cxnSpLocks/>
          </p:cNvCxnSpPr>
          <p:nvPr/>
        </p:nvCxnSpPr>
        <p:spPr>
          <a:xfrm flipV="1">
            <a:off x="3556671" y="5682794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17D3D54-2D79-4A44-AFB7-1DD2F8F01E40}"/>
              </a:ext>
            </a:extLst>
          </p:cNvPr>
          <p:cNvCxnSpPr>
            <a:cxnSpLocks/>
          </p:cNvCxnSpPr>
          <p:nvPr/>
        </p:nvCxnSpPr>
        <p:spPr>
          <a:xfrm flipV="1">
            <a:off x="3728735" y="5682794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0A4DFEE-C06A-2642-85A9-FC2BF58FAD5C}"/>
              </a:ext>
            </a:extLst>
          </p:cNvPr>
          <p:cNvCxnSpPr>
            <a:cxnSpLocks/>
          </p:cNvCxnSpPr>
          <p:nvPr/>
        </p:nvCxnSpPr>
        <p:spPr>
          <a:xfrm flipV="1">
            <a:off x="3927778" y="5663337"/>
            <a:ext cx="728965" cy="589834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EC8CC24-E097-E04C-87D8-29EA3AD7B021}"/>
              </a:ext>
            </a:extLst>
          </p:cNvPr>
          <p:cNvCxnSpPr>
            <a:cxnSpLocks/>
          </p:cNvCxnSpPr>
          <p:nvPr/>
        </p:nvCxnSpPr>
        <p:spPr>
          <a:xfrm flipH="1" flipV="1">
            <a:off x="5480850" y="5663337"/>
            <a:ext cx="231139" cy="623009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8B9947F-B426-4A44-9802-D60BFD300AE6}"/>
              </a:ext>
            </a:extLst>
          </p:cNvPr>
          <p:cNvCxnSpPr>
            <a:cxnSpLocks/>
          </p:cNvCxnSpPr>
          <p:nvPr/>
        </p:nvCxnSpPr>
        <p:spPr>
          <a:xfrm flipV="1">
            <a:off x="5851486" y="5723712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24E0DA7-2A0A-FD4E-9F2A-7AAA68D7D7D3}"/>
              </a:ext>
            </a:extLst>
          </p:cNvPr>
          <p:cNvCxnSpPr>
            <a:cxnSpLocks/>
          </p:cNvCxnSpPr>
          <p:nvPr/>
        </p:nvCxnSpPr>
        <p:spPr>
          <a:xfrm flipV="1">
            <a:off x="6117604" y="5715560"/>
            <a:ext cx="405548" cy="58250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B0B8B00-5967-9D4A-9DEA-F59E6024DEB5}"/>
              </a:ext>
            </a:extLst>
          </p:cNvPr>
          <p:cNvCxnSpPr>
            <a:cxnSpLocks/>
          </p:cNvCxnSpPr>
          <p:nvPr/>
        </p:nvCxnSpPr>
        <p:spPr>
          <a:xfrm flipV="1">
            <a:off x="1559416" y="5715561"/>
            <a:ext cx="1" cy="535065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AAC83C8-CE83-7148-B819-EFAE30A7D12D}"/>
              </a:ext>
            </a:extLst>
          </p:cNvPr>
          <p:cNvCxnSpPr>
            <a:cxnSpLocks/>
          </p:cNvCxnSpPr>
          <p:nvPr/>
        </p:nvCxnSpPr>
        <p:spPr>
          <a:xfrm flipH="1" flipV="1">
            <a:off x="2170203" y="5733307"/>
            <a:ext cx="128399" cy="481473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97D49E74-A739-064F-B7BA-CC43EAC8D879}"/>
              </a:ext>
            </a:extLst>
          </p:cNvPr>
          <p:cNvSpPr/>
          <p:nvPr/>
        </p:nvSpPr>
        <p:spPr>
          <a:xfrm>
            <a:off x="4335938" y="5354979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F6658B8-0AEC-0F41-BBD9-79BE11691F3A}"/>
              </a:ext>
            </a:extLst>
          </p:cNvPr>
          <p:cNvSpPr/>
          <p:nvPr/>
        </p:nvSpPr>
        <p:spPr>
          <a:xfrm>
            <a:off x="3615733" y="620831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CCB6E9C-6995-BD45-BD7D-276D1214C1D4}"/>
                  </a:ext>
                </a:extLst>
              </p:cNvPr>
              <p:cNvSpPr txBox="1"/>
              <p:nvPr/>
            </p:nvSpPr>
            <p:spPr>
              <a:xfrm>
                <a:off x="3905750" y="5028634"/>
                <a:ext cx="5474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CCB6E9C-6995-BD45-BD7D-276D1214C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750" y="5028634"/>
                <a:ext cx="547458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7ACBD96-5022-D84B-95F1-8DB6953705F6}"/>
                  </a:ext>
                </a:extLst>
              </p:cNvPr>
              <p:cNvSpPr txBox="1"/>
              <p:nvPr/>
            </p:nvSpPr>
            <p:spPr>
              <a:xfrm>
                <a:off x="3214771" y="6449310"/>
                <a:ext cx="534634" cy="462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7ACBD96-5022-D84B-95F1-8DB6953705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771" y="6449310"/>
                <a:ext cx="534634" cy="462884"/>
              </a:xfrm>
              <a:prstGeom prst="rect">
                <a:avLst/>
              </a:prstGeom>
              <a:blipFill>
                <a:blip r:embed="rId8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932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8" grpId="0" animBg="1"/>
      <p:bldP spid="29" grpId="0"/>
      <p:bldP spid="30" grpId="0"/>
      <p:bldP spid="33" grpId="0" animBg="1"/>
      <p:bldP spid="31" grpId="0"/>
      <p:bldP spid="32" grpId="0"/>
      <p:bldP spid="54" grpId="0" animBg="1"/>
      <p:bldP spid="55" grpId="0" animBg="1"/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D8A5B-7E03-E647-B804-D2624D6F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 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0E1F16-A273-584B-A8B4-4285AAA5ED1C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4937760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Why should help? </a:t>
                </a:r>
                <a:r>
                  <a:rPr lang="en-US" dirty="0">
                    <a:solidFill>
                      <a:srgbClr val="0D01CD"/>
                    </a:solidFill>
                  </a:rPr>
                  <a:t>[BEGHS’18, CDGKS’18]</a:t>
                </a:r>
              </a:p>
              <a:p>
                <a:r>
                  <a:rPr lang="en-US" dirty="0"/>
                  <a:t>Naive compute-all: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calls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 =&gt;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Finding actual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dirty="0"/>
                  <a:t> time (~standard DP)</a:t>
                </a:r>
              </a:p>
              <a:p>
                <a:r>
                  <a:rPr lang="en-US" dirty="0">
                    <a:solidFill>
                      <a:srgbClr val="189218"/>
                    </a:solidFill>
                  </a:rPr>
                  <a:t>Idea 0: </a:t>
                </a:r>
                <a:r>
                  <a:rPr lang="en-US" dirty="0"/>
                  <a:t>enough to consider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b="0" dirty="0"/>
                  <a:t> be multiple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b="0" dirty="0"/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Issue: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may not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-multiple</a:t>
                </a:r>
              </a:p>
              <a:p>
                <a:pPr lvl="1"/>
                <a:r>
                  <a:rPr lang="en-US" dirty="0"/>
                  <a:t>Can round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, at the cost of </a:t>
                </a:r>
                <a:r>
                  <a:rPr lang="en-US" dirty="0">
                    <a:solidFill>
                      <a:srgbClr val="FF0000"/>
                    </a:solidFill>
                  </a:rPr>
                  <a:t>additive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error</a:t>
                </a:r>
                <a:endParaRPr lang="en-US" dirty="0"/>
              </a:p>
              <a:p>
                <a:pPr lvl="1"/>
                <a:r>
                  <a:rPr lang="en-US" dirty="0"/>
                  <a:t>Reduces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calls =&gt; time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0E1F16-A273-584B-A8B4-4285AAA5ED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4937760"/>
              </a:xfrm>
              <a:blipFill>
                <a:blip r:embed="rId2"/>
                <a:stretch>
                  <a:fillRect l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3AD77763-E2A1-184A-BEB4-61208A896749}"/>
                  </a:ext>
                </a:extLst>
              </p:cNvPr>
              <p:cNvSpPr/>
              <p:nvPr/>
            </p:nvSpPr>
            <p:spPr>
              <a:xfrm>
                <a:off x="469605" y="1143000"/>
                <a:ext cx="7239000" cy="976509"/>
              </a:xfrm>
              <a:prstGeom prst="roundRect">
                <a:avLst/>
              </a:prstGeom>
              <a:solidFill>
                <a:schemeClr val="bg2"/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300" dirty="0">
                    <a:solidFill>
                      <a:srgbClr val="C00000"/>
                    </a:solidFill>
                    <a:latin typeface="Gill Sans MT"/>
                  </a:rPr>
                  <a:t>Goal: </a:t>
                </a:r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find near-optimal matching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’s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’s, using calls to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endParaRPr lang="en-US" sz="2300" dirty="0">
                  <a:solidFill>
                    <a:prstClr val="black"/>
                  </a:solidFill>
                  <a:latin typeface="Gill Sans MT"/>
                </a:endParaRPr>
              </a:p>
            </p:txBody>
          </p:sp>
        </mc:Choice>
        <mc:Fallback xmlns="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3AD77763-E2A1-184A-BEB4-61208A8967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05" y="1143000"/>
                <a:ext cx="7239000" cy="976509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peech Bubble: Rectangle with Corners Rounded 11">
                <a:extLst>
                  <a:ext uri="{FF2B5EF4-FFF2-40B4-BE49-F238E27FC236}">
                    <a16:creationId xmlns:a16="http://schemas.microsoft.com/office/drawing/2014/main" id="{CD57DF9D-F65C-1F49-BE91-292051C01256}"/>
                  </a:ext>
                </a:extLst>
              </p:cNvPr>
              <p:cNvSpPr/>
              <p:nvPr/>
            </p:nvSpPr>
            <p:spPr>
              <a:xfrm>
                <a:off x="7086600" y="1885593"/>
                <a:ext cx="1917405" cy="620232"/>
              </a:xfrm>
              <a:prstGeom prst="wedgeRoundRectCallout">
                <a:avLst>
                  <a:gd name="adj1" fmla="val -41120"/>
                  <a:gd name="adj2" fmla="val -32760"/>
                  <a:gd name="adj3" fmla="val 16667"/>
                </a:avLst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: interval of length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23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Speech Bubble: Rectangle with Corners Rounded 11">
                <a:extLst>
                  <a:ext uri="{FF2B5EF4-FFF2-40B4-BE49-F238E27FC236}">
                    <a16:creationId xmlns:a16="http://schemas.microsoft.com/office/drawing/2014/main" id="{CD57DF9D-F65C-1F49-BE91-292051C012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885593"/>
                <a:ext cx="1917405" cy="620232"/>
              </a:xfrm>
              <a:prstGeom prst="wedgeRoundRectCallout">
                <a:avLst>
                  <a:gd name="adj1" fmla="val -41120"/>
                  <a:gd name="adj2" fmla="val -32760"/>
                  <a:gd name="adj3" fmla="val 16667"/>
                </a:avLst>
              </a:prstGeom>
              <a:blipFill>
                <a:blip r:embed="rId4"/>
                <a:stretch>
                  <a:fillRect l="-2597" t="-19231" r="-5844" b="-3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802088-B042-D149-AAD6-5C65524453FB}"/>
                  </a:ext>
                </a:extLst>
              </p:cNvPr>
              <p:cNvSpPr txBox="1"/>
              <p:nvPr/>
            </p:nvSpPr>
            <p:spPr>
              <a:xfrm>
                <a:off x="762000" y="5486400"/>
                <a:ext cx="4224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802088-B042-D149-AAD6-5C6552445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486400"/>
                <a:ext cx="422423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44FC983D-C5E3-9C47-B7F9-1843AA0AA5F9}"/>
              </a:ext>
            </a:extLst>
          </p:cNvPr>
          <p:cNvSpPr/>
          <p:nvPr/>
        </p:nvSpPr>
        <p:spPr>
          <a:xfrm>
            <a:off x="1394637" y="5622985"/>
            <a:ext cx="7097232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6A203E4-63B5-3644-91AD-6F414A0C8646}"/>
              </a:ext>
            </a:extLst>
          </p:cNvPr>
          <p:cNvSpPr/>
          <p:nvPr/>
        </p:nvSpPr>
        <p:spPr>
          <a:xfrm>
            <a:off x="3490893" y="55595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5CE34B4-1D37-F644-B8E0-9001BFDB31E5}"/>
                  </a:ext>
                </a:extLst>
              </p:cNvPr>
              <p:cNvSpPr txBox="1"/>
              <p:nvPr/>
            </p:nvSpPr>
            <p:spPr>
              <a:xfrm>
                <a:off x="1394637" y="5131713"/>
                <a:ext cx="59394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5CE34B4-1D37-F644-B8E0-9001BFDB3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4637" y="5131713"/>
                <a:ext cx="59394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B4E81A7E-3E75-234C-AA83-7F7764688D8F}"/>
              </a:ext>
            </a:extLst>
          </p:cNvPr>
          <p:cNvSpPr/>
          <p:nvPr/>
        </p:nvSpPr>
        <p:spPr>
          <a:xfrm>
            <a:off x="1394637" y="55595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38B4C45-4360-D64A-B949-EA671271DFBE}"/>
              </a:ext>
            </a:extLst>
          </p:cNvPr>
          <p:cNvSpPr/>
          <p:nvPr/>
        </p:nvSpPr>
        <p:spPr>
          <a:xfrm>
            <a:off x="5604595" y="55595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611C48-7533-8648-B03D-A237DCF92232}"/>
                  </a:ext>
                </a:extLst>
              </p:cNvPr>
              <p:cNvSpPr txBox="1"/>
              <p:nvPr/>
            </p:nvSpPr>
            <p:spPr>
              <a:xfrm>
                <a:off x="3442318" y="5124093"/>
                <a:ext cx="63241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611C48-7533-8648-B03D-A237DCF92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318" y="5124093"/>
                <a:ext cx="632417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6E835FB-0340-FF40-BBDE-D43267CFD84C}"/>
                  </a:ext>
                </a:extLst>
              </p:cNvPr>
              <p:cNvSpPr txBox="1"/>
              <p:nvPr/>
            </p:nvSpPr>
            <p:spPr>
              <a:xfrm>
                <a:off x="5650884" y="5120443"/>
                <a:ext cx="75584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6E835FB-0340-FF40-BBDE-D43267CFD8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884" y="5120443"/>
                <a:ext cx="755848" cy="430887"/>
              </a:xfrm>
              <a:prstGeom prst="rect">
                <a:avLst/>
              </a:prstGeom>
              <a:blipFill>
                <a:blip r:embed="rId8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4DFD4D8-E6BA-4C49-8624-EFD6C848E4F7}"/>
                  </a:ext>
                </a:extLst>
              </p:cNvPr>
              <p:cNvSpPr txBox="1"/>
              <p:nvPr/>
            </p:nvSpPr>
            <p:spPr>
              <a:xfrm>
                <a:off x="762000" y="6172200"/>
                <a:ext cx="4224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4DFD4D8-E6BA-4C49-8624-EFD6C848E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6172200"/>
                <a:ext cx="422423" cy="430887"/>
              </a:xfrm>
              <a:prstGeom prst="rect">
                <a:avLst/>
              </a:prstGeom>
              <a:blipFill>
                <a:blip r:embed="rId9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>
            <a:extLst>
              <a:ext uri="{FF2B5EF4-FFF2-40B4-BE49-F238E27FC236}">
                <a16:creationId xmlns:a16="http://schemas.microsoft.com/office/drawing/2014/main" id="{C515E453-CE81-9E45-8CAC-B45603B5128A}"/>
              </a:ext>
            </a:extLst>
          </p:cNvPr>
          <p:cNvSpPr/>
          <p:nvPr/>
        </p:nvSpPr>
        <p:spPr>
          <a:xfrm>
            <a:off x="1394637" y="6308785"/>
            <a:ext cx="7097232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FD7E852-BFBD-6D45-A567-FA0BB3FA838F}"/>
              </a:ext>
            </a:extLst>
          </p:cNvPr>
          <p:cNvSpPr/>
          <p:nvPr/>
        </p:nvSpPr>
        <p:spPr>
          <a:xfrm>
            <a:off x="2838274" y="6324293"/>
            <a:ext cx="2096256" cy="421088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98368D9-7493-834E-9F4E-A16965B55D8B}"/>
              </a:ext>
            </a:extLst>
          </p:cNvPr>
          <p:cNvSpPr/>
          <p:nvPr/>
        </p:nvSpPr>
        <p:spPr>
          <a:xfrm>
            <a:off x="1394637" y="62453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308B58B-4469-E14F-A684-D425F3AA0CA2}"/>
              </a:ext>
            </a:extLst>
          </p:cNvPr>
          <p:cNvSpPr/>
          <p:nvPr/>
        </p:nvSpPr>
        <p:spPr>
          <a:xfrm>
            <a:off x="5604595" y="62453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5B9EE99-3526-1942-A724-54B043EB1576}"/>
              </a:ext>
            </a:extLst>
          </p:cNvPr>
          <p:cNvSpPr/>
          <p:nvPr/>
        </p:nvSpPr>
        <p:spPr>
          <a:xfrm>
            <a:off x="3508339" y="6241243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126C56D-B571-3441-B764-996D759D119B}"/>
              </a:ext>
            </a:extLst>
          </p:cNvPr>
          <p:cNvSpPr/>
          <p:nvPr/>
        </p:nvSpPr>
        <p:spPr>
          <a:xfrm>
            <a:off x="2018544" y="6172200"/>
            <a:ext cx="2096256" cy="421088"/>
          </a:xfrm>
          <a:prstGeom prst="rect">
            <a:avLst/>
          </a:prstGeom>
          <a:noFill/>
          <a:ln w="50800">
            <a:solidFill>
              <a:srgbClr val="00C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8CE4D7A-5602-CF42-9500-55F45BB8BC47}"/>
              </a:ext>
            </a:extLst>
          </p:cNvPr>
          <p:cNvSpPr/>
          <p:nvPr/>
        </p:nvSpPr>
        <p:spPr>
          <a:xfrm>
            <a:off x="4114800" y="6167463"/>
            <a:ext cx="2096256" cy="421088"/>
          </a:xfrm>
          <a:prstGeom prst="rect">
            <a:avLst/>
          </a:prstGeom>
          <a:noFill/>
          <a:ln w="50800">
            <a:solidFill>
              <a:srgbClr val="00C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1489E2F-1CF6-0C4B-974E-B203BC0491A8}"/>
              </a:ext>
            </a:extLst>
          </p:cNvPr>
          <p:cNvSpPr/>
          <p:nvPr/>
        </p:nvSpPr>
        <p:spPr>
          <a:xfrm>
            <a:off x="6211056" y="6165384"/>
            <a:ext cx="2096256" cy="421088"/>
          </a:xfrm>
          <a:prstGeom prst="rect">
            <a:avLst/>
          </a:prstGeom>
          <a:noFill/>
          <a:ln w="50800">
            <a:solidFill>
              <a:srgbClr val="00C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FD2BE61-523A-2549-B5CD-2E645E539DA8}"/>
              </a:ext>
            </a:extLst>
          </p:cNvPr>
          <p:cNvSpPr/>
          <p:nvPr/>
        </p:nvSpPr>
        <p:spPr>
          <a:xfrm>
            <a:off x="4935279" y="6317209"/>
            <a:ext cx="2096256" cy="421088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1118A4C-1C58-4A40-B778-B4F84EA75185}"/>
              </a:ext>
            </a:extLst>
          </p:cNvPr>
          <p:cNvSpPr/>
          <p:nvPr/>
        </p:nvSpPr>
        <p:spPr>
          <a:xfrm>
            <a:off x="7030786" y="6324785"/>
            <a:ext cx="2096256" cy="421088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C9D305C-F31C-8944-B49C-ABCE2629C58D}"/>
              </a:ext>
            </a:extLst>
          </p:cNvPr>
          <p:cNvCxnSpPr>
            <a:cxnSpLocks/>
          </p:cNvCxnSpPr>
          <p:nvPr/>
        </p:nvCxnSpPr>
        <p:spPr>
          <a:xfrm flipH="1" flipV="1">
            <a:off x="1447800" y="5980680"/>
            <a:ext cx="540782" cy="26772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F2B8AAB-106A-1E45-A7FF-EAC57D7929AA}"/>
              </a:ext>
            </a:extLst>
          </p:cNvPr>
          <p:cNvCxnSpPr>
            <a:cxnSpLocks/>
          </p:cNvCxnSpPr>
          <p:nvPr/>
        </p:nvCxnSpPr>
        <p:spPr>
          <a:xfrm flipV="1">
            <a:off x="3352800" y="5917287"/>
            <a:ext cx="228600" cy="323956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0424CA5-7101-0043-B609-4AB4B1215815}"/>
              </a:ext>
            </a:extLst>
          </p:cNvPr>
          <p:cNvCxnSpPr>
            <a:cxnSpLocks/>
          </p:cNvCxnSpPr>
          <p:nvPr/>
        </p:nvCxnSpPr>
        <p:spPr>
          <a:xfrm flipV="1">
            <a:off x="5410200" y="5980681"/>
            <a:ext cx="240684" cy="260562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63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30" grpId="0" animBg="1"/>
      <p:bldP spid="31" grpId="0"/>
      <p:bldP spid="32" grpId="0" animBg="1"/>
      <p:bldP spid="33" grpId="0" animBg="1"/>
      <p:bldP spid="34" grpId="0"/>
      <p:bldP spid="35" grpId="0"/>
      <p:bldP spid="36" grpId="0"/>
      <p:bldP spid="37" grpId="0" animBg="1"/>
      <p:bldP spid="39" grpId="0" animBg="1"/>
      <p:bldP spid="41" grpId="0" animBg="1"/>
      <p:bldP spid="4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Speech Bubble: Rectangle with Corners Rounded 11">
                <a:extLst>
                  <a:ext uri="{FF2B5EF4-FFF2-40B4-BE49-F238E27FC236}">
                    <a16:creationId xmlns:a16="http://schemas.microsoft.com/office/drawing/2014/main" id="{181EDCB5-2F23-7F49-99A9-3EA405321FC2}"/>
                  </a:ext>
                </a:extLst>
              </p:cNvPr>
              <p:cNvSpPr/>
              <p:nvPr/>
            </p:nvSpPr>
            <p:spPr>
              <a:xfrm>
                <a:off x="7030786" y="4167123"/>
                <a:ext cx="2096256" cy="792480"/>
              </a:xfrm>
              <a:prstGeom prst="wedgeRoundRectCallout">
                <a:avLst>
                  <a:gd name="adj1" fmla="val -215115"/>
                  <a:gd name="adj2" fmla="val -51030"/>
                  <a:gd name="adj3" fmla="val 16667"/>
                </a:avLst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Or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if </a:t>
                </a:r>
                <a:r>
                  <a:rPr lang="en-US" sz="2000" dirty="0" err="1">
                    <a:solidFill>
                      <a:prstClr val="black"/>
                    </a:solidFill>
                  </a:rPr>
                  <a:t>recursing</a:t>
                </a:r>
                <a:r>
                  <a:rPr lang="en-US" sz="2000" dirty="0">
                    <a:solidFill>
                      <a:prstClr val="black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endParaRPr lang="en-US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Speech Bubble: Rectangle with Corners Rounded 11">
                <a:extLst>
                  <a:ext uri="{FF2B5EF4-FFF2-40B4-BE49-F238E27FC236}">
                    <a16:creationId xmlns:a16="http://schemas.microsoft.com/office/drawing/2014/main" id="{181EDCB5-2F23-7F49-99A9-3EA405321F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786" y="4167123"/>
                <a:ext cx="2096256" cy="792480"/>
              </a:xfrm>
              <a:prstGeom prst="wedgeRoundRectCallout">
                <a:avLst>
                  <a:gd name="adj1" fmla="val -215115"/>
                  <a:gd name="adj2" fmla="val -51030"/>
                  <a:gd name="adj3" fmla="val 16667"/>
                </a:avLst>
              </a:prstGeom>
              <a:blipFill>
                <a:blip r:embed="rId2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4636D2-A874-4A48-AA71-B012F29E6DD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Reducing # of calls to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4636D2-A874-4A48-AA71-B012F29E6D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852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312DEA-A0BD-8A40-8407-DF763D7A9DA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95400"/>
                <a:ext cx="8229600" cy="4115034"/>
              </a:xfrm>
            </p:spPr>
            <p:txBody>
              <a:bodyPr>
                <a:normAutofit fontScale="85000" lnSpcReduction="20000"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Idea 1: use triangle inequality to deduce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“close”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“close”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 =&gt; so are all of them, up to factor 2</a:t>
                </a:r>
              </a:p>
              <a:p>
                <a:pPr lvl="1"/>
                <a:r>
                  <a:rPr lang="en-US" dirty="0"/>
                  <a:t>Reduces #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 computations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to ~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(if ideal) !</a:t>
                </a:r>
              </a:p>
              <a:p>
                <a:r>
                  <a:rPr lang="en-US" dirty="0"/>
                  <a:t>Idea 2: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𝑖𝑤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, most likely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/>
              </a:p>
              <a:p>
                <a:r>
                  <a:rPr lang="en-US" dirty="0"/>
                  <a:t>+Idea 1,2 </a:t>
                </a:r>
                <a:r>
                  <a:rPr lang="en-US" dirty="0">
                    <a:solidFill>
                      <a:srgbClr val="0D01CD"/>
                    </a:solidFill>
                  </a:rPr>
                  <a:t>[CDGKS’18]: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</m:sup>
                    </m:sSup>
                  </m:oMath>
                </a14:m>
                <a:r>
                  <a:rPr lang="en-US" dirty="0"/>
                  <a:t> computations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!</a:t>
                </a:r>
              </a:p>
              <a:p>
                <a:pPr lvl="1"/>
                <a:r>
                  <a:rPr lang="en-US" dirty="0"/>
                  <a:t>Total time: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rgbClr val="0D01CD"/>
                    </a:solidFill>
                  </a:rPr>
                  <a:t>[KS’20, BR’20]: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</m:oMath>
                </a14:m>
                <a:r>
                  <a:rPr lang="en-US" dirty="0"/>
                  <a:t> computations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Extra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dirty="0"/>
                  <a:t> error term</a:t>
                </a:r>
              </a:p>
              <a:p>
                <a:pPr lvl="1"/>
                <a:r>
                  <a:rPr lang="en-US" dirty="0"/>
                  <a:t>E.g., allows to ignore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dirty="0"/>
                  <a:t> fraction of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312DEA-A0BD-8A40-8407-DF763D7A9D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95400"/>
                <a:ext cx="8229600" cy="4115034"/>
              </a:xfrm>
              <a:blipFill>
                <a:blip r:embed="rId4"/>
                <a:stretch>
                  <a:fillRect l="-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2F92FFEC-5144-6843-81F5-4C8B8055C702}"/>
                  </a:ext>
                </a:extLst>
              </p:cNvPr>
              <p:cNvSpPr/>
              <p:nvPr/>
            </p:nvSpPr>
            <p:spPr>
              <a:xfrm>
                <a:off x="469605" y="1117878"/>
                <a:ext cx="7239000" cy="874353"/>
              </a:xfrm>
              <a:prstGeom prst="roundRect">
                <a:avLst/>
              </a:prstGeom>
              <a:solidFill>
                <a:schemeClr val="bg2"/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0" bIns="0" rtlCol="0" anchor="ctr">
                <a:spAutoFit/>
              </a:bodyPr>
              <a:lstStyle/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300" dirty="0">
                    <a:solidFill>
                      <a:srgbClr val="C00000"/>
                    </a:solidFill>
                    <a:latin typeface="Gill Sans MT"/>
                  </a:rPr>
                  <a:t>Goal: </a:t>
                </a:r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find near-optimal matching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’s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  <a:latin typeface="Gill Sans MT"/>
                  </a:rPr>
                  <a:t>’s, using calls to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3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endParaRPr lang="en-US" sz="2300" dirty="0">
                  <a:solidFill>
                    <a:prstClr val="black"/>
                  </a:solidFill>
                  <a:latin typeface="Gill Sans MT"/>
                </a:endParaRPr>
              </a:p>
            </p:txBody>
          </p:sp>
        </mc:Choice>
        <mc:Fallback xmlns="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2F92FFEC-5144-6843-81F5-4C8B8055C7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05" y="1117878"/>
                <a:ext cx="7239000" cy="87435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658C95-8CE5-3542-88C7-8EFA6005126B}"/>
                  </a:ext>
                </a:extLst>
              </p:cNvPr>
              <p:cNvSpPr txBox="1"/>
              <p:nvPr/>
            </p:nvSpPr>
            <p:spPr>
              <a:xfrm>
                <a:off x="762000" y="5486400"/>
                <a:ext cx="4224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658C95-8CE5-3542-88C7-8EFA60051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486400"/>
                <a:ext cx="42242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9897E1E8-ACE4-F347-845C-3D93B4849941}"/>
              </a:ext>
            </a:extLst>
          </p:cNvPr>
          <p:cNvSpPr/>
          <p:nvPr/>
        </p:nvSpPr>
        <p:spPr>
          <a:xfrm>
            <a:off x="1394637" y="5622985"/>
            <a:ext cx="7097232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32A3B3-4324-FD44-81F5-8C5183C3A649}"/>
              </a:ext>
            </a:extLst>
          </p:cNvPr>
          <p:cNvSpPr/>
          <p:nvPr/>
        </p:nvSpPr>
        <p:spPr>
          <a:xfrm>
            <a:off x="3490893" y="55595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FC3FF9-5611-DF41-9467-86AFEA7944A2}"/>
                  </a:ext>
                </a:extLst>
              </p:cNvPr>
              <p:cNvSpPr txBox="1"/>
              <p:nvPr/>
            </p:nvSpPr>
            <p:spPr>
              <a:xfrm>
                <a:off x="1394637" y="5131713"/>
                <a:ext cx="59394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FC3FF9-5611-DF41-9467-86AFEA794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4637" y="5131713"/>
                <a:ext cx="593944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A84C5346-685E-7344-A598-3BB39FDACA75}"/>
              </a:ext>
            </a:extLst>
          </p:cNvPr>
          <p:cNvSpPr/>
          <p:nvPr/>
        </p:nvSpPr>
        <p:spPr>
          <a:xfrm>
            <a:off x="1394637" y="55595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535304-6DAF-7B4F-9D00-66C03C2DC265}"/>
              </a:ext>
            </a:extLst>
          </p:cNvPr>
          <p:cNvSpPr/>
          <p:nvPr/>
        </p:nvSpPr>
        <p:spPr>
          <a:xfrm>
            <a:off x="5604595" y="55595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BF1FE5-2F25-084D-BEEE-21F4DC9436A2}"/>
                  </a:ext>
                </a:extLst>
              </p:cNvPr>
              <p:cNvSpPr txBox="1"/>
              <p:nvPr/>
            </p:nvSpPr>
            <p:spPr>
              <a:xfrm>
                <a:off x="3442318" y="5124093"/>
                <a:ext cx="63241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BF1FE5-2F25-084D-BEEE-21F4DC9436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318" y="5124093"/>
                <a:ext cx="632417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5521EE-9326-A24E-9D0E-C60388B260C3}"/>
                  </a:ext>
                </a:extLst>
              </p:cNvPr>
              <p:cNvSpPr txBox="1"/>
              <p:nvPr/>
            </p:nvSpPr>
            <p:spPr>
              <a:xfrm>
                <a:off x="5650884" y="5120443"/>
                <a:ext cx="75584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5521EE-9326-A24E-9D0E-C60388B26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884" y="5120443"/>
                <a:ext cx="755848" cy="430887"/>
              </a:xfrm>
              <a:prstGeom prst="rect">
                <a:avLst/>
              </a:prstGeom>
              <a:blipFill>
                <a:blip r:embed="rId9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39181CE-B8E4-444D-9BDF-EAD4FAA31BE1}"/>
                  </a:ext>
                </a:extLst>
              </p:cNvPr>
              <p:cNvSpPr txBox="1"/>
              <p:nvPr/>
            </p:nvSpPr>
            <p:spPr>
              <a:xfrm>
                <a:off x="762000" y="6172200"/>
                <a:ext cx="4224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39181CE-B8E4-444D-9BDF-EAD4FAA31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6172200"/>
                <a:ext cx="422423" cy="430887"/>
              </a:xfrm>
              <a:prstGeom prst="rect">
                <a:avLst/>
              </a:prstGeom>
              <a:blipFill>
                <a:blip r:embed="rId10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2804A1DD-EBD4-5E44-92DC-F4CE54AB695B}"/>
              </a:ext>
            </a:extLst>
          </p:cNvPr>
          <p:cNvSpPr/>
          <p:nvPr/>
        </p:nvSpPr>
        <p:spPr>
          <a:xfrm>
            <a:off x="1394637" y="6308785"/>
            <a:ext cx="7097232" cy="2943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7C5999-5C07-B44F-B667-4EFE456B9C94}"/>
              </a:ext>
            </a:extLst>
          </p:cNvPr>
          <p:cNvSpPr/>
          <p:nvPr/>
        </p:nvSpPr>
        <p:spPr>
          <a:xfrm>
            <a:off x="2838274" y="6324293"/>
            <a:ext cx="2096256" cy="421088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4FFCA1-D0A5-044F-96FE-0A6C731C29FB}"/>
              </a:ext>
            </a:extLst>
          </p:cNvPr>
          <p:cNvSpPr/>
          <p:nvPr/>
        </p:nvSpPr>
        <p:spPr>
          <a:xfrm>
            <a:off x="1394637" y="62453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4CAF31-A6D5-4045-AA4C-10D825D25408}"/>
              </a:ext>
            </a:extLst>
          </p:cNvPr>
          <p:cNvSpPr/>
          <p:nvPr/>
        </p:nvSpPr>
        <p:spPr>
          <a:xfrm>
            <a:off x="5604595" y="6245392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8BCACD-3C06-A749-9027-505461964724}"/>
              </a:ext>
            </a:extLst>
          </p:cNvPr>
          <p:cNvSpPr/>
          <p:nvPr/>
        </p:nvSpPr>
        <p:spPr>
          <a:xfrm>
            <a:off x="3508339" y="6241243"/>
            <a:ext cx="2096256" cy="421088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880B69-08A5-A440-9891-6BD663A2B63A}"/>
              </a:ext>
            </a:extLst>
          </p:cNvPr>
          <p:cNvSpPr/>
          <p:nvPr/>
        </p:nvSpPr>
        <p:spPr>
          <a:xfrm>
            <a:off x="2018544" y="6172200"/>
            <a:ext cx="2096256" cy="421088"/>
          </a:xfrm>
          <a:prstGeom prst="rect">
            <a:avLst/>
          </a:prstGeom>
          <a:noFill/>
          <a:ln w="50800">
            <a:solidFill>
              <a:srgbClr val="00C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EE4C767-1B80-2943-BD84-817CBFE38A2A}"/>
              </a:ext>
            </a:extLst>
          </p:cNvPr>
          <p:cNvSpPr/>
          <p:nvPr/>
        </p:nvSpPr>
        <p:spPr>
          <a:xfrm>
            <a:off x="4114800" y="6167463"/>
            <a:ext cx="2096256" cy="421088"/>
          </a:xfrm>
          <a:prstGeom prst="rect">
            <a:avLst/>
          </a:prstGeom>
          <a:noFill/>
          <a:ln w="50800">
            <a:solidFill>
              <a:srgbClr val="00C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C0DBE89-25BD-E34F-B94A-227C1ED08AB1}"/>
              </a:ext>
            </a:extLst>
          </p:cNvPr>
          <p:cNvSpPr/>
          <p:nvPr/>
        </p:nvSpPr>
        <p:spPr>
          <a:xfrm>
            <a:off x="6211056" y="6165384"/>
            <a:ext cx="2096256" cy="421088"/>
          </a:xfrm>
          <a:prstGeom prst="rect">
            <a:avLst/>
          </a:prstGeom>
          <a:noFill/>
          <a:ln w="50800">
            <a:solidFill>
              <a:srgbClr val="00C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E41BB7-4E62-9C4C-A9B7-39B759511B2E}"/>
              </a:ext>
            </a:extLst>
          </p:cNvPr>
          <p:cNvSpPr/>
          <p:nvPr/>
        </p:nvSpPr>
        <p:spPr>
          <a:xfrm>
            <a:off x="4935279" y="6317209"/>
            <a:ext cx="2096256" cy="421088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8528E58-3C49-C243-BB16-C83E14212D1E}"/>
              </a:ext>
            </a:extLst>
          </p:cNvPr>
          <p:cNvSpPr/>
          <p:nvPr/>
        </p:nvSpPr>
        <p:spPr>
          <a:xfrm>
            <a:off x="7030786" y="6324785"/>
            <a:ext cx="2096256" cy="421088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DF5D6D-E069-2D4C-91B8-A0662E63A072}"/>
              </a:ext>
            </a:extLst>
          </p:cNvPr>
          <p:cNvCxnSpPr>
            <a:cxnSpLocks/>
          </p:cNvCxnSpPr>
          <p:nvPr/>
        </p:nvCxnSpPr>
        <p:spPr>
          <a:xfrm flipH="1" flipV="1">
            <a:off x="1447800" y="5980680"/>
            <a:ext cx="540782" cy="267720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371133-06BA-3C40-8B11-5810AC89B1F6}"/>
              </a:ext>
            </a:extLst>
          </p:cNvPr>
          <p:cNvCxnSpPr>
            <a:cxnSpLocks/>
          </p:cNvCxnSpPr>
          <p:nvPr/>
        </p:nvCxnSpPr>
        <p:spPr>
          <a:xfrm flipV="1">
            <a:off x="3352800" y="5917287"/>
            <a:ext cx="228600" cy="323956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482C027-B2AF-4542-8C46-BC7158310765}"/>
              </a:ext>
            </a:extLst>
          </p:cNvPr>
          <p:cNvCxnSpPr>
            <a:cxnSpLocks/>
          </p:cNvCxnSpPr>
          <p:nvPr/>
        </p:nvCxnSpPr>
        <p:spPr>
          <a:xfrm flipV="1">
            <a:off x="5410200" y="5980681"/>
            <a:ext cx="240684" cy="260562"/>
          </a:xfrm>
          <a:prstGeom prst="straightConnector1">
            <a:avLst/>
          </a:prstGeom>
          <a:ln w="3492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82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8C785-FDBC-9C47-BE85-7D2DA8E7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high-level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AB5F9B-A083-774E-B358-7565BFCD98B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For each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</a:t>
                </a:r>
              </a:p>
              <a:p>
                <a:r>
                  <a:rPr lang="en-US" dirty="0"/>
                  <a:t>build a </a:t>
                </a:r>
                <a:r>
                  <a:rPr lang="en-US" dirty="0">
                    <a:solidFill>
                      <a:srgbClr val="C00000"/>
                    </a:solidFill>
                  </a:rPr>
                  <a:t>distance oracle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 for the metric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⋅, ⋅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substrings of length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AB5F9B-A083-774E-B358-7565BFCD98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617" t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67617DCC-2584-C948-83D4-6B0379B8ECC0}"/>
                  </a:ext>
                </a:extLst>
              </p:cNvPr>
              <p:cNvSpPr/>
              <p:nvPr/>
            </p:nvSpPr>
            <p:spPr>
              <a:xfrm>
                <a:off x="1752600" y="2590800"/>
                <a:ext cx="5791200" cy="1753601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Oracle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: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)≾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it “matters”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call takes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time</a:t>
                </a:r>
              </a:p>
            </p:txBody>
          </p:sp>
        </mc:Choice>
        <mc:Fallback xmlns="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67617DCC-2584-C948-83D4-6B0379B8EC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2590800"/>
                <a:ext cx="5791200" cy="1753601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riangle 6">
                <a:extLst>
                  <a:ext uri="{FF2B5EF4-FFF2-40B4-BE49-F238E27FC236}">
                    <a16:creationId xmlns:a16="http://schemas.microsoft.com/office/drawing/2014/main" id="{69FB4551-73B5-AD47-AEF6-3C673EFF2498}"/>
                  </a:ext>
                </a:extLst>
              </p:cNvPr>
              <p:cNvSpPr/>
              <p:nvPr/>
            </p:nvSpPr>
            <p:spPr>
              <a:xfrm>
                <a:off x="2492300" y="4597690"/>
                <a:ext cx="1156000" cy="1002918"/>
              </a:xfrm>
              <a:prstGeom prst="triangle">
                <a:avLst/>
              </a:prstGeom>
              <a:solidFill>
                <a:srgbClr val="00C7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riangle 6">
                <a:extLst>
                  <a:ext uri="{FF2B5EF4-FFF2-40B4-BE49-F238E27FC236}">
                    <a16:creationId xmlns:a16="http://schemas.microsoft.com/office/drawing/2014/main" id="{69FB4551-73B5-AD47-AEF6-3C673EFF24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300" y="4597690"/>
                <a:ext cx="1156000" cy="1002918"/>
              </a:xfrm>
              <a:prstGeom prst="triangl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riangle 7">
                <a:extLst>
                  <a:ext uri="{FF2B5EF4-FFF2-40B4-BE49-F238E27FC236}">
                    <a16:creationId xmlns:a16="http://schemas.microsoft.com/office/drawing/2014/main" id="{CB76093B-11BA-1741-A3F9-4DBBF7E63372}"/>
                  </a:ext>
                </a:extLst>
              </p:cNvPr>
              <p:cNvSpPr/>
              <p:nvPr/>
            </p:nvSpPr>
            <p:spPr>
              <a:xfrm>
                <a:off x="4308100" y="4597690"/>
                <a:ext cx="1156000" cy="1002918"/>
              </a:xfrm>
              <a:prstGeom prst="triangle">
                <a:avLst/>
              </a:prstGeom>
              <a:solidFill>
                <a:srgbClr val="D0DA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riangle 7">
                <a:extLst>
                  <a:ext uri="{FF2B5EF4-FFF2-40B4-BE49-F238E27FC236}">
                    <a16:creationId xmlns:a16="http://schemas.microsoft.com/office/drawing/2014/main" id="{CB76093B-11BA-1741-A3F9-4DBBF7E633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100" y="4597690"/>
                <a:ext cx="1156000" cy="1002918"/>
              </a:xfrm>
              <a:prstGeom prst="triangle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riangle 8">
                <a:extLst>
                  <a:ext uri="{FF2B5EF4-FFF2-40B4-BE49-F238E27FC236}">
                    <a16:creationId xmlns:a16="http://schemas.microsoft.com/office/drawing/2014/main" id="{8C8CC1DD-7E78-2546-A0E4-E8B24F43968C}"/>
                  </a:ext>
                </a:extLst>
              </p:cNvPr>
              <p:cNvSpPr/>
              <p:nvPr/>
            </p:nvSpPr>
            <p:spPr>
              <a:xfrm>
                <a:off x="7584700" y="4597690"/>
                <a:ext cx="1156000" cy="1002918"/>
              </a:xfrm>
              <a:prstGeom prst="triangle">
                <a:avLst/>
              </a:prstGeom>
              <a:solidFill>
                <a:srgbClr val="E964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riangle 8">
                <a:extLst>
                  <a:ext uri="{FF2B5EF4-FFF2-40B4-BE49-F238E27FC236}">
                    <a16:creationId xmlns:a16="http://schemas.microsoft.com/office/drawing/2014/main" id="{8C8CC1DD-7E78-2546-A0E4-E8B24F4396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700" y="4597690"/>
                <a:ext cx="1156000" cy="1002918"/>
              </a:xfrm>
              <a:prstGeom prst="triangle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riangle 9">
                <a:extLst>
                  <a:ext uri="{FF2B5EF4-FFF2-40B4-BE49-F238E27FC236}">
                    <a16:creationId xmlns:a16="http://schemas.microsoft.com/office/drawing/2014/main" id="{37BBDB44-FC62-FF44-9729-2F31FE01C630}"/>
                  </a:ext>
                </a:extLst>
              </p:cNvPr>
              <p:cNvSpPr/>
              <p:nvPr/>
            </p:nvSpPr>
            <p:spPr>
              <a:xfrm>
                <a:off x="682100" y="4597690"/>
                <a:ext cx="1156000" cy="1002918"/>
              </a:xfrm>
              <a:prstGeom prst="triangle">
                <a:avLst/>
              </a:prstGeom>
              <a:solidFill>
                <a:srgbClr val="00E8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riangle 9">
                <a:extLst>
                  <a:ext uri="{FF2B5EF4-FFF2-40B4-BE49-F238E27FC236}">
                    <a16:creationId xmlns:a16="http://schemas.microsoft.com/office/drawing/2014/main" id="{37BBDB44-FC62-FF44-9729-2F31FE01C6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100" y="4597690"/>
                <a:ext cx="1156000" cy="1002918"/>
              </a:xfrm>
              <a:prstGeom prst="triangle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Arrow 10">
            <a:extLst>
              <a:ext uri="{FF2B5EF4-FFF2-40B4-BE49-F238E27FC236}">
                <a16:creationId xmlns:a16="http://schemas.microsoft.com/office/drawing/2014/main" id="{A765BD26-888E-7749-8D28-8792DC505E39}"/>
              </a:ext>
            </a:extLst>
          </p:cNvPr>
          <p:cNvSpPr/>
          <p:nvPr/>
        </p:nvSpPr>
        <p:spPr>
          <a:xfrm>
            <a:off x="1828832" y="4938398"/>
            <a:ext cx="663468" cy="321501"/>
          </a:xfrm>
          <a:prstGeom prst="rightArrow">
            <a:avLst>
              <a:gd name="adj1" fmla="val 3015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52839AE-3B04-4F4A-A270-65E35F3A8D15}"/>
              </a:ext>
            </a:extLst>
          </p:cNvPr>
          <p:cNvSpPr/>
          <p:nvPr/>
        </p:nvSpPr>
        <p:spPr>
          <a:xfrm>
            <a:off x="3705900" y="4938398"/>
            <a:ext cx="663468" cy="321501"/>
          </a:xfrm>
          <a:prstGeom prst="rightArrow">
            <a:avLst>
              <a:gd name="adj1" fmla="val 3015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0D418F75-1EE4-2E47-951D-14747FB4662B}"/>
              </a:ext>
            </a:extLst>
          </p:cNvPr>
          <p:cNvSpPr/>
          <p:nvPr/>
        </p:nvSpPr>
        <p:spPr>
          <a:xfrm>
            <a:off x="5540300" y="4938397"/>
            <a:ext cx="663468" cy="321501"/>
          </a:xfrm>
          <a:prstGeom prst="rightArrow">
            <a:avLst>
              <a:gd name="adj1" fmla="val 3015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4129AF6D-5704-C84B-884A-1475C3FF3BD8}"/>
                  </a:ext>
                </a:extLst>
              </p:cNvPr>
              <p:cNvSpPr/>
              <p:nvPr/>
            </p:nvSpPr>
            <p:spPr>
              <a:xfrm>
                <a:off x="952500" y="5941316"/>
                <a:ext cx="7239000" cy="547455"/>
              </a:xfrm>
              <a:prstGeom prst="roundRect">
                <a:avLst/>
              </a:prstGeom>
              <a:solidFill>
                <a:schemeClr val="bg2"/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New goal: </a:t>
                </a:r>
                <a:r>
                  <a:rPr lang="en-US" sz="2400" dirty="0">
                    <a:solidFill>
                      <a:schemeClr val="tx1"/>
                    </a:solidFill>
                  </a:rPr>
                  <a:t>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time</a:t>
                </a:r>
              </a:p>
            </p:txBody>
          </p:sp>
        </mc:Choice>
        <mc:Fallback xmlns=""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4129AF6D-5704-C84B-884A-1475C3FF3B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5941316"/>
                <a:ext cx="7239000" cy="547455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7CA510C-D673-EF48-ABA4-BEC1C9946A74}"/>
                  </a:ext>
                </a:extLst>
              </p:cNvPr>
              <p:cNvSpPr txBox="1"/>
              <p:nvPr/>
            </p:nvSpPr>
            <p:spPr>
              <a:xfrm rot="2441518">
                <a:off x="635170" y="4236426"/>
                <a:ext cx="6575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7CA510C-D673-EF48-ABA4-BEC1C9946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41518">
                <a:off x="635170" y="4236426"/>
                <a:ext cx="657552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Arrow 15">
            <a:extLst>
              <a:ext uri="{FF2B5EF4-FFF2-40B4-BE49-F238E27FC236}">
                <a16:creationId xmlns:a16="http://schemas.microsoft.com/office/drawing/2014/main" id="{14056BBF-89C6-8746-A8EF-88B269139CB6}"/>
              </a:ext>
            </a:extLst>
          </p:cNvPr>
          <p:cNvSpPr/>
          <p:nvPr/>
        </p:nvSpPr>
        <p:spPr>
          <a:xfrm>
            <a:off x="6929410" y="4938397"/>
            <a:ext cx="663468" cy="321501"/>
          </a:xfrm>
          <a:prstGeom prst="rightArrow">
            <a:avLst>
              <a:gd name="adj1" fmla="val 3015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564EDA-9821-5A46-A363-64D5F6229A23}"/>
              </a:ext>
            </a:extLst>
          </p:cNvPr>
          <p:cNvSpPr txBox="1"/>
          <p:nvPr/>
        </p:nvSpPr>
        <p:spPr>
          <a:xfrm>
            <a:off x="6248400" y="472344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6DA759-B79E-744F-938F-52A3AA20D15C}"/>
              </a:ext>
            </a:extLst>
          </p:cNvPr>
          <p:cNvSpPr txBox="1"/>
          <p:nvPr/>
        </p:nvSpPr>
        <p:spPr>
          <a:xfrm>
            <a:off x="230412" y="3934893"/>
            <a:ext cx="146706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Hamming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A2E10B8F-4554-B948-BC36-70F1F32BA944}"/>
              </a:ext>
            </a:extLst>
          </p:cNvPr>
          <p:cNvSpPr/>
          <p:nvPr/>
        </p:nvSpPr>
        <p:spPr>
          <a:xfrm rot="17944448">
            <a:off x="8135385" y="4179180"/>
            <a:ext cx="531965" cy="232035"/>
          </a:xfrm>
          <a:prstGeom prst="rightArrow">
            <a:avLst>
              <a:gd name="adj1" fmla="val 30157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6ADBD52-E9D5-8643-A3C2-1C487C69CDA6}"/>
                  </a:ext>
                </a:extLst>
              </p:cNvPr>
              <p:cNvSpPr txBox="1"/>
              <p:nvPr/>
            </p:nvSpPr>
            <p:spPr>
              <a:xfrm>
                <a:off x="7584700" y="3539221"/>
                <a:ext cx="170610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600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6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6ADBD52-E9D5-8643-A3C2-1C487C69C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700" y="3539221"/>
                <a:ext cx="1706108" cy="492443"/>
              </a:xfrm>
              <a:prstGeom prst="rect">
                <a:avLst/>
              </a:prstGeom>
              <a:blipFill>
                <a:blip r:embed="rId11"/>
                <a:stretch>
                  <a:fillRect b="-20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933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/>
      <p:bldP spid="19" grpId="0"/>
      <p:bldP spid="20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7D62D-A110-614C-8D01-95CCF7A5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 components: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AE7C84-2ED9-DE43-BD17-29F299F53366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1. Alignment </a:t>
                </a:r>
                <a:r>
                  <a:rPr lang="en-US" dirty="0" err="1"/>
                  <a:t>algo</a:t>
                </a:r>
                <a:r>
                  <a:rPr lang="en-US" dirty="0"/>
                  <a:t>: oracle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2. Matching </a:t>
                </a:r>
                <a:r>
                  <a:rPr lang="en-US" dirty="0" err="1"/>
                  <a:t>algo</a:t>
                </a:r>
                <a:r>
                  <a:rPr lang="en-US" dirty="0"/>
                  <a:t>: building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AE7C84-2ED9-DE43-BD17-29F299F53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617" t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>
            <a:extLst>
              <a:ext uri="{FF2B5EF4-FFF2-40B4-BE49-F238E27FC236}">
                <a16:creationId xmlns:a16="http://schemas.microsoft.com/office/drawing/2014/main" id="{EBEA1BBB-C2C2-A846-83E8-9AA6F89FC77F}"/>
              </a:ext>
            </a:extLst>
          </p:cNvPr>
          <p:cNvGrpSpPr/>
          <p:nvPr/>
        </p:nvGrpSpPr>
        <p:grpSpPr>
          <a:xfrm>
            <a:off x="457200" y="2465712"/>
            <a:ext cx="1817593" cy="1447800"/>
            <a:chOff x="520716" y="2922912"/>
            <a:chExt cx="1817593" cy="14478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A13D0B9-F7AE-2947-B89C-B5624E777009}"/>
                </a:ext>
              </a:extLst>
            </p:cNvPr>
            <p:cNvSpPr/>
            <p:nvPr/>
          </p:nvSpPr>
          <p:spPr>
            <a:xfrm>
              <a:off x="520716" y="2922912"/>
              <a:ext cx="1694290" cy="1447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A4710016-29CF-CE42-BE96-4B2892184BB8}"/>
                    </a:ext>
                  </a:extLst>
                </p:cNvPr>
                <p:cNvSpPr txBox="1"/>
                <p:nvPr/>
              </p:nvSpPr>
              <p:spPr>
                <a:xfrm>
                  <a:off x="1636065" y="2957341"/>
                  <a:ext cx="702244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sSub>
                          <m:sSub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200" i="1" dirty="0" err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A4710016-29CF-CE42-BE96-4B2892184B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6065" y="2957341"/>
                  <a:ext cx="702244" cy="43088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39215EF-A04A-764E-BEB4-7AC0CD9E31A1}"/>
                  </a:ext>
                </a:extLst>
              </p:cNvPr>
              <p:cNvSpPr txBox="1"/>
              <p:nvPr/>
            </p:nvSpPr>
            <p:spPr>
              <a:xfrm>
                <a:off x="4622810" y="3429000"/>
                <a:ext cx="90755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39215EF-A04A-764E-BEB4-7AC0CD9E31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2810" y="3429000"/>
                <a:ext cx="907556" cy="646331"/>
              </a:xfrm>
              <a:prstGeom prst="rect">
                <a:avLst/>
              </a:prstGeom>
              <a:blipFill>
                <a:blip r:embed="rId4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959BFDC0-EC75-D54C-92E1-15FB6185A1D1}"/>
                  </a:ext>
                </a:extLst>
              </p:cNvPr>
              <p:cNvSpPr/>
              <p:nvPr/>
            </p:nvSpPr>
            <p:spPr>
              <a:xfrm>
                <a:off x="7848284" y="2680649"/>
                <a:ext cx="1156000" cy="1002918"/>
              </a:xfrm>
              <a:prstGeom prst="triangle">
                <a:avLst/>
              </a:prstGeom>
              <a:solidFill>
                <a:srgbClr val="DBD2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959BFDC0-EC75-D54C-92E1-15FB6185A1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284" y="2680649"/>
                <a:ext cx="1156000" cy="1002918"/>
              </a:xfrm>
              <a:prstGeom prst="triangl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ight Arrow 41">
            <a:extLst>
              <a:ext uri="{FF2B5EF4-FFF2-40B4-BE49-F238E27FC236}">
                <a16:creationId xmlns:a16="http://schemas.microsoft.com/office/drawing/2014/main" id="{D56EEF53-90D9-6445-96F1-1FB4200E4046}"/>
              </a:ext>
            </a:extLst>
          </p:cNvPr>
          <p:cNvSpPr/>
          <p:nvPr/>
        </p:nvSpPr>
        <p:spPr>
          <a:xfrm>
            <a:off x="2295973" y="2919945"/>
            <a:ext cx="1529536" cy="483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9F3CD887-552D-8444-8C6B-4B10DFCC8E10}"/>
              </a:ext>
            </a:extLst>
          </p:cNvPr>
          <p:cNvSpPr/>
          <p:nvPr/>
        </p:nvSpPr>
        <p:spPr>
          <a:xfrm>
            <a:off x="6392114" y="2902879"/>
            <a:ext cx="1456170" cy="483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B0C3AB-AC22-3A4D-99CA-F577C7E9640C}"/>
              </a:ext>
            </a:extLst>
          </p:cNvPr>
          <p:cNvSpPr txBox="1"/>
          <p:nvPr/>
        </p:nvSpPr>
        <p:spPr>
          <a:xfrm>
            <a:off x="6501072" y="2344496"/>
            <a:ext cx="1641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Distance oracle</a:t>
            </a:r>
          </a:p>
          <a:p>
            <a:r>
              <a:rPr lang="en-US" dirty="0"/>
              <a:t>data structure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75D159-A56B-1B41-9944-6E3AE663DF0E}"/>
              </a:ext>
            </a:extLst>
          </p:cNvPr>
          <p:cNvSpPr txBox="1"/>
          <p:nvPr/>
        </p:nvSpPr>
        <p:spPr>
          <a:xfrm>
            <a:off x="2347196" y="2237352"/>
            <a:ext cx="12859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Matching </a:t>
            </a:r>
          </a:p>
          <a:p>
            <a:r>
              <a:rPr lang="en-US" sz="2200" dirty="0"/>
              <a:t>algorithm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B376F99-8FBA-6248-A06E-340C750A864F}"/>
              </a:ext>
            </a:extLst>
          </p:cNvPr>
          <p:cNvGrpSpPr/>
          <p:nvPr/>
        </p:nvGrpSpPr>
        <p:grpSpPr>
          <a:xfrm>
            <a:off x="3975084" y="2209800"/>
            <a:ext cx="2209800" cy="1981200"/>
            <a:chOff x="4038600" y="2667000"/>
            <a:chExt cx="2209800" cy="19812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70D233F-B924-4140-B146-19DBBF538282}"/>
                </a:ext>
              </a:extLst>
            </p:cNvPr>
            <p:cNvGrpSpPr/>
            <p:nvPr/>
          </p:nvGrpSpPr>
          <p:grpSpPr>
            <a:xfrm>
              <a:off x="4038600" y="2667000"/>
              <a:ext cx="2209800" cy="1981200"/>
              <a:chOff x="1386568" y="2373085"/>
              <a:chExt cx="2935060" cy="3113315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18CA0A9-5F6A-0A45-BD36-71B8F23F91A9}"/>
                  </a:ext>
                </a:extLst>
              </p:cNvPr>
              <p:cNvSpPr/>
              <p:nvPr/>
            </p:nvSpPr>
            <p:spPr>
              <a:xfrm>
                <a:off x="3037114" y="2373085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E63E03E-50FA-8B49-BAED-3EDE74CA085A}"/>
                  </a:ext>
                </a:extLst>
              </p:cNvPr>
              <p:cNvSpPr/>
              <p:nvPr/>
            </p:nvSpPr>
            <p:spPr>
              <a:xfrm>
                <a:off x="3167742" y="3925093"/>
                <a:ext cx="130628" cy="157049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9DACD2B-72AC-5C4F-B0C0-1ECB6998B841}"/>
                  </a:ext>
                </a:extLst>
              </p:cNvPr>
              <p:cNvSpPr/>
              <p:nvPr/>
            </p:nvSpPr>
            <p:spPr>
              <a:xfrm>
                <a:off x="4191000" y="3314075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9794B7B-FEE3-A34C-A0A8-B6DFABC93B54}"/>
                  </a:ext>
                </a:extLst>
              </p:cNvPr>
              <p:cNvSpPr/>
              <p:nvPr/>
            </p:nvSpPr>
            <p:spPr>
              <a:xfrm>
                <a:off x="3431722" y="5334000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149CBC2-2A3C-F342-BF89-F21EBE2974C8}"/>
                  </a:ext>
                </a:extLst>
              </p:cNvPr>
              <p:cNvSpPr/>
              <p:nvPr/>
            </p:nvSpPr>
            <p:spPr>
              <a:xfrm>
                <a:off x="1386568" y="3848894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CB0EC8D-B934-3D4C-82A4-4354A4D948D5}"/>
                  </a:ext>
                </a:extLst>
              </p:cNvPr>
              <p:cNvSpPr/>
              <p:nvPr/>
            </p:nvSpPr>
            <p:spPr>
              <a:xfrm>
                <a:off x="1669596" y="4855026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679DB6B-9F49-9341-8EB1-13D63F64F28D}"/>
                  </a:ext>
                </a:extLst>
              </p:cNvPr>
              <p:cNvSpPr/>
              <p:nvPr/>
            </p:nvSpPr>
            <p:spPr>
              <a:xfrm>
                <a:off x="4060372" y="4680856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B4E29D8-BBA0-DA40-B7AE-6A715DD85F57}"/>
                  </a:ext>
                </a:extLst>
              </p:cNvPr>
              <p:cNvSpPr/>
              <p:nvPr/>
            </p:nvSpPr>
            <p:spPr>
              <a:xfrm>
                <a:off x="2061482" y="2626860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4CA5259-3A90-C244-BDA8-18756EC90555}"/>
                  </a:ext>
                </a:extLst>
              </p:cNvPr>
              <p:cNvSpPr/>
              <p:nvPr/>
            </p:nvSpPr>
            <p:spPr>
              <a:xfrm>
                <a:off x="2737757" y="3069771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F4CCE31-3AE6-354B-A1D3-69A6B6BF6F46}"/>
                  </a:ext>
                </a:extLst>
              </p:cNvPr>
              <p:cNvSpPr/>
              <p:nvPr/>
            </p:nvSpPr>
            <p:spPr>
              <a:xfrm>
                <a:off x="3497036" y="2917371"/>
                <a:ext cx="130628" cy="152400"/>
              </a:xfrm>
              <a:prstGeom prst="ellipse">
                <a:avLst/>
              </a:prstGeom>
              <a:solidFill>
                <a:srgbClr val="189218"/>
              </a:solidFill>
              <a:ln>
                <a:solidFill>
                  <a:srgbClr val="189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E222B8EC-7910-1C42-8597-A7A3C71C93F9}"/>
                  </a:ext>
                </a:extLst>
              </p:cNvPr>
              <p:cNvSpPr/>
              <p:nvPr/>
            </p:nvSpPr>
            <p:spPr>
              <a:xfrm>
                <a:off x="2301648" y="3745262"/>
                <a:ext cx="130628" cy="1524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88EC79A-FF77-3842-9C63-637332D166AB}"/>
                  </a:ext>
                </a:extLst>
              </p:cNvPr>
              <p:cNvCxnSpPr>
                <a:stCxn id="12" idx="6"/>
                <a:endCxn id="13" idx="1"/>
              </p:cNvCxnSpPr>
              <p:nvPr/>
            </p:nvCxnSpPr>
            <p:spPr>
              <a:xfrm>
                <a:off x="2192110" y="2703060"/>
                <a:ext cx="564777" cy="38902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90FA3B6-A180-974A-B6B5-3EE82840E3C0}"/>
                  </a:ext>
                </a:extLst>
              </p:cNvPr>
              <p:cNvCxnSpPr>
                <a:stCxn id="14" idx="4"/>
                <a:endCxn id="6" idx="0"/>
              </p:cNvCxnSpPr>
              <p:nvPr/>
            </p:nvCxnSpPr>
            <p:spPr>
              <a:xfrm flipH="1">
                <a:off x="3233056" y="3069771"/>
                <a:ext cx="329294" cy="85532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056C0FB-20F2-624E-A487-7F14A5CF73D4}"/>
                  </a:ext>
                </a:extLst>
              </p:cNvPr>
              <p:cNvCxnSpPr>
                <a:stCxn id="6" idx="4"/>
                <a:endCxn id="8" idx="1"/>
              </p:cNvCxnSpPr>
              <p:nvPr/>
            </p:nvCxnSpPr>
            <p:spPr>
              <a:xfrm>
                <a:off x="3233056" y="4082142"/>
                <a:ext cx="217796" cy="1274176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1AF9433-D63E-EB4D-A885-7DEC70FFCD9C}"/>
                  </a:ext>
                </a:extLst>
              </p:cNvPr>
              <p:cNvCxnSpPr>
                <a:stCxn id="6" idx="5"/>
                <a:endCxn id="11" idx="1"/>
              </p:cNvCxnSpPr>
              <p:nvPr/>
            </p:nvCxnSpPr>
            <p:spPr>
              <a:xfrm>
                <a:off x="3279240" y="4059143"/>
                <a:ext cx="800262" cy="64403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BB139E9-50CB-CF4F-AF5A-AC5B35E1D27F}"/>
                  </a:ext>
                </a:extLst>
              </p:cNvPr>
              <p:cNvCxnSpPr>
                <a:stCxn id="9" idx="6"/>
                <a:endCxn id="15" idx="2"/>
              </p:cNvCxnSpPr>
              <p:nvPr/>
            </p:nvCxnSpPr>
            <p:spPr>
              <a:xfrm flipV="1">
                <a:off x="1517196" y="3821462"/>
                <a:ext cx="784452" cy="10363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10A4E41-992F-924C-A778-398B5178DA4A}"/>
                  </a:ext>
                </a:extLst>
              </p:cNvPr>
              <p:cNvCxnSpPr>
                <a:stCxn id="9" idx="5"/>
              </p:cNvCxnSpPr>
              <p:nvPr/>
            </p:nvCxnSpPr>
            <p:spPr>
              <a:xfrm>
                <a:off x="1498066" y="3978976"/>
                <a:ext cx="236844" cy="87605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54D55A8-D82E-6B45-994E-E21B989DE770}"/>
                  </a:ext>
                </a:extLst>
              </p:cNvPr>
              <p:cNvCxnSpPr>
                <a:stCxn id="13" idx="5"/>
                <a:endCxn id="6" idx="1"/>
              </p:cNvCxnSpPr>
              <p:nvPr/>
            </p:nvCxnSpPr>
            <p:spPr>
              <a:xfrm>
                <a:off x="2849255" y="3199853"/>
                <a:ext cx="337617" cy="74823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2852BE1-BE3F-E34B-A4DB-070B8FC478CA}"/>
                  </a:ext>
                </a:extLst>
              </p:cNvPr>
              <p:cNvCxnSpPr>
                <a:stCxn id="13" idx="2"/>
                <a:endCxn id="9" idx="7"/>
              </p:cNvCxnSpPr>
              <p:nvPr/>
            </p:nvCxnSpPr>
            <p:spPr>
              <a:xfrm flipH="1">
                <a:off x="1498066" y="3145971"/>
                <a:ext cx="1239691" cy="72524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78A5085-E1DA-CE45-9547-E825D8A44F24}"/>
                  </a:ext>
                </a:extLst>
              </p:cNvPr>
              <p:cNvCxnSpPr>
                <a:stCxn id="5" idx="5"/>
                <a:endCxn id="14" idx="1"/>
              </p:cNvCxnSpPr>
              <p:nvPr/>
            </p:nvCxnSpPr>
            <p:spPr>
              <a:xfrm>
                <a:off x="3148612" y="2503167"/>
                <a:ext cx="367554" cy="43652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393388C-C5DE-514B-BDF8-399A9E19CBF2}"/>
                  </a:ext>
                </a:extLst>
              </p:cNvPr>
              <p:cNvCxnSpPr>
                <a:stCxn id="15" idx="0"/>
                <a:endCxn id="13" idx="3"/>
              </p:cNvCxnSpPr>
              <p:nvPr/>
            </p:nvCxnSpPr>
            <p:spPr>
              <a:xfrm flipV="1">
                <a:off x="2366962" y="3199853"/>
                <a:ext cx="389925" cy="54540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908F2B2-FFCD-7D42-A0C6-413E592D927A}"/>
                  </a:ext>
                </a:extLst>
              </p:cNvPr>
              <p:cNvCxnSpPr>
                <a:stCxn id="12" idx="4"/>
                <a:endCxn id="9" idx="0"/>
              </p:cNvCxnSpPr>
              <p:nvPr/>
            </p:nvCxnSpPr>
            <p:spPr>
              <a:xfrm flipH="1">
                <a:off x="1451882" y="2779260"/>
                <a:ext cx="674914" cy="106963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722FCAD-E194-1D49-A34E-B76F276E3871}"/>
                  </a:ext>
                </a:extLst>
              </p:cNvPr>
              <p:cNvCxnSpPr>
                <a:stCxn id="14" idx="6"/>
                <a:endCxn id="7" idx="1"/>
              </p:cNvCxnSpPr>
              <p:nvPr/>
            </p:nvCxnSpPr>
            <p:spPr>
              <a:xfrm>
                <a:off x="3627664" y="2993571"/>
                <a:ext cx="582466" cy="34282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E906D67D-847E-3646-A4CF-B2C235510B74}"/>
                  </a:ext>
                </a:extLst>
              </p:cNvPr>
              <p:cNvCxnSpPr>
                <a:stCxn id="7" idx="3"/>
                <a:endCxn id="6" idx="7"/>
              </p:cNvCxnSpPr>
              <p:nvPr/>
            </p:nvCxnSpPr>
            <p:spPr>
              <a:xfrm flipH="1">
                <a:off x="3279240" y="3444157"/>
                <a:ext cx="930890" cy="50393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1E7B02C-08A1-7146-B6A3-043A299B94E7}"/>
                  </a:ext>
                </a:extLst>
              </p:cNvPr>
              <p:cNvCxnSpPr>
                <a:stCxn id="10" idx="6"/>
                <a:endCxn id="6" idx="3"/>
              </p:cNvCxnSpPr>
              <p:nvPr/>
            </p:nvCxnSpPr>
            <p:spPr>
              <a:xfrm flipV="1">
                <a:off x="1800224" y="4059143"/>
                <a:ext cx="1386648" cy="8720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99FD6A5-4531-E04F-BA62-58F30024DAC4}"/>
                  </a:ext>
                </a:extLst>
              </p:cNvPr>
              <p:cNvCxnSpPr>
                <a:stCxn id="15" idx="5"/>
                <a:endCxn id="6" idx="2"/>
              </p:cNvCxnSpPr>
              <p:nvPr/>
            </p:nvCxnSpPr>
            <p:spPr>
              <a:xfrm>
                <a:off x="2413146" y="3875344"/>
                <a:ext cx="754596" cy="1282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2761F5-9BDB-F14F-97B0-DADA3996C178}"/>
                  </a:ext>
                </a:extLst>
              </p:cNvPr>
              <p:cNvCxnSpPr>
                <a:stCxn id="7" idx="4"/>
                <a:endCxn id="11" idx="0"/>
              </p:cNvCxnSpPr>
              <p:nvPr/>
            </p:nvCxnSpPr>
            <p:spPr>
              <a:xfrm flipH="1">
                <a:off x="4125686" y="3466475"/>
                <a:ext cx="130628" cy="121438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E675268-990B-7544-A5BD-B93520890A48}"/>
                  </a:ext>
                </a:extLst>
              </p:cNvPr>
              <p:cNvCxnSpPr>
                <a:stCxn id="12" idx="5"/>
                <a:endCxn id="15" idx="1"/>
              </p:cNvCxnSpPr>
              <p:nvPr/>
            </p:nvCxnSpPr>
            <p:spPr>
              <a:xfrm>
                <a:off x="2172980" y="2756942"/>
                <a:ext cx="147798" cy="101063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6B5EC45-5993-2440-AD2F-4906458BFE44}"/>
                </a:ext>
              </a:extLst>
            </p:cNvPr>
            <p:cNvSpPr/>
            <p:nvPr/>
          </p:nvSpPr>
          <p:spPr>
            <a:xfrm>
              <a:off x="5943600" y="2743200"/>
              <a:ext cx="98350" cy="9698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Speech Bubble: Rectangle with Corners Rounded 11">
                <a:extLst>
                  <a:ext uri="{FF2B5EF4-FFF2-40B4-BE49-F238E27FC236}">
                    <a16:creationId xmlns:a16="http://schemas.microsoft.com/office/drawing/2014/main" id="{7ADAEA0E-DBE7-B04A-9077-134F5D39F693}"/>
                  </a:ext>
                </a:extLst>
              </p:cNvPr>
              <p:cNvSpPr/>
              <p:nvPr/>
            </p:nvSpPr>
            <p:spPr>
              <a:xfrm>
                <a:off x="5880084" y="4253018"/>
                <a:ext cx="3249560" cy="1165678"/>
              </a:xfrm>
              <a:prstGeom prst="wedgeRoundRectCallout">
                <a:avLst>
                  <a:gd name="adj1" fmla="val -7611"/>
                  <a:gd name="adj2" fmla="val -134592"/>
                  <a:gd name="adj3" fmla="val 1666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3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b>
                    </m:sSub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300" dirty="0">
                    <a:solidFill>
                      <a:prstClr val="black"/>
                    </a:solidFill>
                  </a:rPr>
                  <a:t> factor approx.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300" dirty="0">
                    <a:solidFill>
                      <a:schemeClr val="tx1"/>
                    </a:solidFill>
                  </a:rPr>
                  <a:t>Any distance oracle OK, as long as </a:t>
                </a:r>
                <a:r>
                  <a:rPr lang="en-US" sz="2300" i="1" dirty="0">
                    <a:solidFill>
                      <a:schemeClr val="tx1"/>
                    </a:solidFill>
                  </a:rPr>
                  <a:t>metric output</a:t>
                </a:r>
              </a:p>
            </p:txBody>
          </p:sp>
        </mc:Choice>
        <mc:Fallback xmlns="">
          <p:sp>
            <p:nvSpPr>
              <p:cNvPr id="49" name="Speech Bubble: Rectangle with Corners Rounded 11">
                <a:extLst>
                  <a:ext uri="{FF2B5EF4-FFF2-40B4-BE49-F238E27FC236}">
                    <a16:creationId xmlns:a16="http://schemas.microsoft.com/office/drawing/2014/main" id="{7ADAEA0E-DBE7-B04A-9077-134F5D39F6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084" y="4253018"/>
                <a:ext cx="3249560" cy="1165678"/>
              </a:xfrm>
              <a:prstGeom prst="wedgeRoundRectCallout">
                <a:avLst>
                  <a:gd name="adj1" fmla="val -7611"/>
                  <a:gd name="adj2" fmla="val -134592"/>
                  <a:gd name="adj3" fmla="val 16667"/>
                </a:avLst>
              </a:prstGeom>
              <a:blipFill>
                <a:blip r:embed="rId6"/>
                <a:stretch>
                  <a:fillRect l="-386" r="-386" b="-4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54A398AB-7637-7E45-873B-87A45C79BDB1}"/>
                  </a:ext>
                </a:extLst>
              </p:cNvPr>
              <p:cNvSpPr/>
              <p:nvPr/>
            </p:nvSpPr>
            <p:spPr>
              <a:xfrm>
                <a:off x="242652" y="4235084"/>
                <a:ext cx="5536363" cy="1328023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Distance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(shortest path):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𝔗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)≾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𝑎𝑙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it “matters”</a:t>
                </a:r>
              </a:p>
            </p:txBody>
          </p:sp>
        </mc:Choice>
        <mc:Fallback xmlns=""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54A398AB-7637-7E45-873B-87A45C79BD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52" y="4235084"/>
                <a:ext cx="5536363" cy="1328023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id="{EFE8963C-4328-4B49-901D-BC3B7E3884E1}"/>
                  </a:ext>
                </a:extLst>
              </p:cNvPr>
              <p:cNvSpPr/>
              <p:nvPr/>
            </p:nvSpPr>
            <p:spPr>
              <a:xfrm>
                <a:off x="3631516" y="304800"/>
                <a:ext cx="5372768" cy="956078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𝑎𝑙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≾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𝑎𝑙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uses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time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calls</a:t>
                </a:r>
              </a:p>
            </p:txBody>
          </p:sp>
        </mc:Choice>
        <mc:Fallback xmlns=""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id="{EFE8963C-4328-4B49-901D-BC3B7E38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516" y="304800"/>
                <a:ext cx="5372768" cy="956078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riangle 35">
                <a:extLst>
                  <a:ext uri="{FF2B5EF4-FFF2-40B4-BE49-F238E27FC236}">
                    <a16:creationId xmlns:a16="http://schemas.microsoft.com/office/drawing/2014/main" id="{8F086F33-7E65-5545-B7D9-EC2608C8E67C}"/>
                  </a:ext>
                </a:extLst>
              </p:cNvPr>
              <p:cNvSpPr/>
              <p:nvPr/>
            </p:nvSpPr>
            <p:spPr>
              <a:xfrm>
                <a:off x="590640" y="2675463"/>
                <a:ext cx="1156000" cy="1002918"/>
              </a:xfrm>
              <a:prstGeom prst="triangle">
                <a:avLst/>
              </a:prstGeom>
              <a:solidFill>
                <a:srgbClr val="00DD2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Triangle 35">
                <a:extLst>
                  <a:ext uri="{FF2B5EF4-FFF2-40B4-BE49-F238E27FC236}">
                    <a16:creationId xmlns:a16="http://schemas.microsoft.com/office/drawing/2014/main" id="{8F086F33-7E65-5545-B7D9-EC2608C8E6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640" y="2675463"/>
                <a:ext cx="1156000" cy="1002918"/>
              </a:xfrm>
              <a:prstGeom prst="triangle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F1465A89-58D5-8948-BF20-EB117591FC7D}"/>
                  </a:ext>
                </a:extLst>
              </p:cNvPr>
              <p:cNvSpPr/>
              <p:nvPr/>
            </p:nvSpPr>
            <p:spPr>
              <a:xfrm>
                <a:off x="3010834" y="5457458"/>
                <a:ext cx="6118810" cy="133525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E.g., </a:t>
                </a:r>
                <a:r>
                  <a:rPr lang="en-US" sz="2400" dirty="0">
                    <a:solidFill>
                      <a:srgbClr val="0D01CD"/>
                    </a:solidFill>
                  </a:rPr>
                  <a:t>[Thorup-Zwick’05]</a:t>
                </a:r>
                <a:r>
                  <a:rPr lang="en-US" sz="2400" dirty="0">
                    <a:solidFill>
                      <a:schemeClr val="tx1"/>
                    </a:solidFill>
                  </a:rPr>
                  <a:t> not metric output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But </a:t>
                </a:r>
                <a:r>
                  <a:rPr lang="en-US" sz="2400" dirty="0">
                    <a:solidFill>
                      <a:srgbClr val="0D01CD"/>
                    </a:solidFill>
                  </a:rPr>
                  <a:t>[Matousek’96]:</a:t>
                </a:r>
                <a:r>
                  <a:rPr lang="en-US" sz="2400" dirty="0">
                    <a:solidFill>
                      <a:schemeClr val="tx1"/>
                    </a:solidFill>
                  </a:rPr>
                  <a:t> embed into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for approximation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(1/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F1465A89-58D5-8948-BF20-EB117591FC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34" y="5457458"/>
                <a:ext cx="6118810" cy="1335259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effectLst>
                <a:outerShdw blurRad="50800" dist="50800" dir="5400000" algn="ctr" rotWithShape="0">
                  <a:schemeClr val="bg1">
                    <a:lumMod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5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 animBg="1"/>
      <p:bldP spid="43" grpId="0" animBg="1"/>
      <p:bldP spid="44" grpId="0"/>
      <p:bldP spid="46" grpId="0"/>
      <p:bldP spid="49" grpId="0" animBg="1"/>
      <p:bldP spid="52" grpId="0" animBg="1"/>
      <p:bldP spid="53" grpId="0" animBg="1"/>
      <p:bldP spid="5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iangle-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angle-theme" id="{7C713AE3-E9A5-44E8-B7F2-39D55F020488}" vid="{475CF4C0-B35F-4163-BD8A-C463419BE3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17073</TotalTime>
  <Words>1785</Words>
  <Application>Microsoft Macintosh PowerPoint</Application>
  <PresentationFormat>On-screen Show (4:3)</PresentationFormat>
  <Paragraphs>297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Bookman Old Style</vt:lpstr>
      <vt:lpstr>Calibri</vt:lpstr>
      <vt:lpstr>Cambria Math</vt:lpstr>
      <vt:lpstr>Courier</vt:lpstr>
      <vt:lpstr>Courier New</vt:lpstr>
      <vt:lpstr>Gill Sans MT</vt:lpstr>
      <vt:lpstr>Wingdings</vt:lpstr>
      <vt:lpstr>Wingdings 3</vt:lpstr>
      <vt:lpstr>triangle-theme</vt:lpstr>
      <vt:lpstr>Edit Distance in Near Linear Time: O(1) factor</vt:lpstr>
      <vt:lpstr>Edit distance (Levenstein)</vt:lpstr>
      <vt:lpstr>Crucially: A classic dynamic programming</vt:lpstr>
      <vt:lpstr>Faster Algorithms?</vt:lpstr>
      <vt:lpstr>Main result</vt:lpstr>
      <vt:lpstr>Past approaches</vt:lpstr>
      <vt:lpstr>Reducing # of calls to ed_w (X_i,Y_j )</vt:lpstr>
      <vt:lpstr>Our high-level approach</vt:lpstr>
      <vt:lpstr>2 components:</vt:lpstr>
      <vt:lpstr>Matching Algorithm</vt:lpstr>
      <vt:lpstr>Main loop</vt:lpstr>
      <vt:lpstr>Partition via proximity</vt:lpstr>
      <vt:lpstr>A sample of the rest</vt:lpstr>
      <vt:lpstr>Finale</vt:lpstr>
    </vt:vector>
  </TitlesOfParts>
  <Company>Microsoft Corporation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Embedding and Sketching: Lecture 1</dc:title>
  <dc:creator>Alexandr Andoni</dc:creator>
  <cp:lastModifiedBy>Microsoft Office User</cp:lastModifiedBy>
  <cp:revision>554</cp:revision>
  <dcterms:created xsi:type="dcterms:W3CDTF">2011-08-05T18:23:10Z</dcterms:created>
  <dcterms:modified xsi:type="dcterms:W3CDTF">2020-06-09T14:22:58Z</dcterms:modified>
</cp:coreProperties>
</file>