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2"/>
  </p:notesMasterIdLst>
  <p:handoutMasterIdLst>
    <p:handoutMasterId r:id="rId13"/>
  </p:handoutMasterIdLst>
  <p:sldIdLst>
    <p:sldId id="269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9144000" cy="6858000"/>
  <p:notesSz cx="67818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3" name="Rectangle 1027"/>
          <p:cNvSpPr txBox="1">
            <a:spLocks noGrp="1"/>
          </p:cNvSpPr>
          <p:nvPr>
            <p:ph type="dt" sz="quarter" idx="1"/>
          </p:nvPr>
        </p:nvSpPr>
        <p:spPr>
          <a:xfrm>
            <a:off x="3843342" y="0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4" name="Rectangle 1028"/>
          <p:cNvSpPr txBox="1">
            <a:spLocks noGrp="1"/>
          </p:cNvSpPr>
          <p:nvPr>
            <p:ph type="ftr" sz="quarter" idx="2"/>
          </p:nvPr>
        </p:nvSpPr>
        <p:spPr>
          <a:xfrm>
            <a:off x="0" y="9410703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5" name="Rectangle 1029"/>
          <p:cNvSpPr txBox="1">
            <a:spLocks noGrp="1"/>
          </p:cNvSpPr>
          <p:nvPr>
            <p:ph type="sldNum" sz="quarter" idx="3"/>
          </p:nvPr>
        </p:nvSpPr>
        <p:spPr>
          <a:xfrm>
            <a:off x="3843342" y="9410703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38DE100-46C4-4644-8577-4E828A3EAC2D}" type="slidenum">
              <a:t>‹#›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0866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50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Rectangle 2051"/>
          <p:cNvSpPr txBox="1">
            <a:spLocks noGrp="1"/>
          </p:cNvSpPr>
          <p:nvPr>
            <p:ph type="dt" idx="1"/>
          </p:nvPr>
        </p:nvSpPr>
        <p:spPr>
          <a:xfrm>
            <a:off x="3843342" y="0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Rectangle 205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2950"/>
            <a:ext cx="4953003" cy="3714749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5" name="Rectangle 2053"/>
          <p:cNvSpPr txBox="1">
            <a:spLocks noGrp="1"/>
          </p:cNvSpPr>
          <p:nvPr>
            <p:ph type="body" sz="quarter" idx="3"/>
          </p:nvPr>
        </p:nvSpPr>
        <p:spPr>
          <a:xfrm>
            <a:off x="904871" y="4705346"/>
            <a:ext cx="4972050" cy="44577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Rectangle 2054"/>
          <p:cNvSpPr txBox="1">
            <a:spLocks noGrp="1"/>
          </p:cNvSpPr>
          <p:nvPr>
            <p:ph type="ftr" sz="quarter" idx="4"/>
          </p:nvPr>
        </p:nvSpPr>
        <p:spPr>
          <a:xfrm>
            <a:off x="0" y="9410703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Rectangle 2055"/>
          <p:cNvSpPr txBox="1">
            <a:spLocks noGrp="1"/>
          </p:cNvSpPr>
          <p:nvPr>
            <p:ph type="sldNum" sz="quarter" idx="5"/>
          </p:nvPr>
        </p:nvSpPr>
        <p:spPr>
          <a:xfrm>
            <a:off x="3843342" y="9410703"/>
            <a:ext cx="2938460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 lvl="0"/>
            <a:fld id="{DFDA5F5B-382E-4433-ACCC-6854629D9E9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92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ctrTitle"/>
          </p:nvPr>
        </p:nvSpPr>
        <p:spPr>
          <a:xfrm>
            <a:off x="107506" y="3717035"/>
            <a:ext cx="7056781" cy="1296143"/>
          </a:xfrm>
        </p:spPr>
        <p:txBody>
          <a:bodyPr/>
          <a:lstStyle>
            <a:lvl1pPr>
              <a:defRPr lang="en-US" sz="4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4"/>
          <p:cNvSpPr txBox="1">
            <a:spLocks noGrp="1"/>
          </p:cNvSpPr>
          <p:nvPr>
            <p:ph type="subTitle" idx="1"/>
          </p:nvPr>
        </p:nvSpPr>
        <p:spPr>
          <a:xfrm>
            <a:off x="107506" y="5013170"/>
            <a:ext cx="6400800" cy="1327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68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435643-539D-4E68-936B-4F1E462304C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3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CAD33D-79BD-4160-86DD-A4855BDF3AD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43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15099" y="228600"/>
            <a:ext cx="1943100" cy="525780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685800" y="228600"/>
            <a:ext cx="5676896" cy="525780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B11624-4D2C-4B3B-AAFA-3F254CD2AC9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89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277090-9C16-4881-928D-612BC81937F5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70BACB-1EC6-44BB-8CA7-F59991AB4AC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97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FB52A2-4A18-4C08-AE6B-AF12391688F8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2E54E0-E710-4A81-BCDE-4A0B43ECA77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19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FDA0DC0-41F9-4697-B502-879A8B97BF5B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CF6EB8-9433-40E1-8085-0D4B1A8BBC1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79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17BC9B-97A7-4018-851E-FD43346C352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FFDD61-4879-406D-9375-3EDC951BCCF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4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922714-769D-43DD-98EF-57FB5CA9DB3D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EA08C4D-39D3-4009-9FD6-78816321835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34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C3DEF0-43C4-4DA3-91AC-5D0AE64DCB94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BABA7F-202F-4E94-B96B-3FAAF51E559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2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3D5FA3-976C-46CF-8797-70EC167CA7C1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932B53-A586-44A8-BCB3-065E7EF84AC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72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ctrTitle"/>
          </p:nvPr>
        </p:nvSpPr>
        <p:spPr>
          <a:xfrm>
            <a:off x="251524" y="2780928"/>
            <a:ext cx="7056781" cy="1296143"/>
          </a:xfrm>
        </p:spPr>
        <p:txBody>
          <a:bodyPr/>
          <a:lstStyle>
            <a:lvl1pPr>
              <a:defRPr lang="en-US" sz="4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 txBox="1">
            <a:spLocks noGrp="1"/>
          </p:cNvSpPr>
          <p:nvPr>
            <p:ph type="subTitle" idx="1"/>
          </p:nvPr>
        </p:nvSpPr>
        <p:spPr>
          <a:xfrm>
            <a:off x="259433" y="4045918"/>
            <a:ext cx="6400800" cy="1327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292369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9801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3B75BB-2770-44FB-8B3F-B67E0F3FC2DF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4AD0AA-BCE9-479C-BBBE-70C19D220C6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1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6EF22E-84FF-42C9-890F-86AEC5A53782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7B46FA-5ACA-4A9F-A561-F379367E0E1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978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C01515-0BA5-47C5-A040-5E22F9B19AC8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2C6ED2-A909-4A81-8E73-EDAA4E0D411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73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C36BB8-0D42-4B22-9232-3E4E75DFF3E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5D1BE7-D2E2-4A1F-98EA-FB681D75E05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35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16CF12-457D-47DA-BC3C-6C52E2450C8F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6D2D9B-BC83-44FE-92B8-B77A7840B44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346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6B5A76-B75B-47F6-8D95-B5E1E16CABF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71D32D-E0EC-4967-9BD5-AA6A1C0951F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76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3568" y="2564901"/>
            <a:ext cx="7772400" cy="3204066"/>
          </a:xfrm>
        </p:spPr>
        <p:txBody>
          <a:bodyPr anchor="t" anchorCtr="0"/>
          <a:lstStyle>
            <a:lvl1pPr algn="l">
              <a:defRPr sz="4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E8762A-627B-40C0-BFF2-3C40DF2CBBEA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B5C1AB-2859-483B-9424-BD4176118AA5}" type="slidenum"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2"/>
            <a:ext cx="9144000" cy="150876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9053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407FA3-EF8A-41F7-B9C7-A1C166BB7EF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90845F-2418-435D-83E7-1206CA12E75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75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0FEE42-7866-4449-B970-1290F9FC6E9F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0F5248-9F04-46DC-BC7F-54600D0C940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13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3ED302-80E4-4FB2-BB82-45D874885AE5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3CC5A5-F0AF-4B82-AD85-6EEECF55802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8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FB9259-3E20-483C-A0EC-C597A5A1503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8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DEB9CA-E2FC-4706-BC72-1953358F4F4C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C00908-47B9-414A-8031-6016E8A21B3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64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24DC4D-0F98-4AC8-B3E1-17704D5906BA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4805DA-BE74-4DD9-879C-6C4C14141CA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46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C9CE7D-5864-4FA1-A645-5C284B20715A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54AF85-836D-4AEA-AD53-265B7D2B776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747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9D7182-5666-41BD-8705-1E4E26C8A66E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BC4FB9-2CAB-4AFC-814A-EDF07C42DB3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52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B33162-71E1-427A-ABF1-7DAD0F16182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18F8A-7CCC-4D21-B4CF-84E6B1B8727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09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5661251"/>
            <a:ext cx="9154652" cy="1008107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Arial"/>
            </a:endParaRP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1550977"/>
            <a:ext cx="7772400" cy="1362071"/>
          </a:xfrm>
        </p:spPr>
        <p:txBody>
          <a:bodyPr anchor="t"/>
          <a:lstStyle>
            <a:lvl1pPr>
              <a:defRPr lang="en-US" sz="4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989B42-E07C-4440-9310-2E58E80A44AE}" type="slidenum">
              <a:t>‹#›</a:t>
            </a:fld>
            <a:endParaRPr lang="en-GB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7731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7625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85800" y="1371600"/>
            <a:ext cx="3810003" cy="4114800"/>
          </a:xfrm>
        </p:spPr>
        <p:txBody>
          <a:bodyPr/>
          <a:lstStyle>
            <a:lvl1pPr>
              <a:spcBef>
                <a:spcPts val="700"/>
              </a:spcBef>
              <a:buSzPts val="2798"/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371600"/>
            <a:ext cx="3810003" cy="4114800"/>
          </a:xfrm>
        </p:spPr>
        <p:txBody>
          <a:bodyPr/>
          <a:lstStyle>
            <a:lvl1pPr>
              <a:spcBef>
                <a:spcPts val="700"/>
              </a:spcBef>
              <a:buSzPts val="2798"/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6481DF-0200-498B-86A5-9E7E3CDDE2E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71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buSzPts val="2398"/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buSzPts val="2398"/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8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D4B93D-E321-4196-819C-2FBB99CEDEF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93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B590B4-4277-45FA-AED6-6CF7D2887C4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533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3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7B3C64-45CB-4D7C-AC84-FB5C917857E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1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ADAE62-786B-4FA6-BC53-F5A5D2E89D1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64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0" y="5959931"/>
            <a:ext cx="9150345" cy="89806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lvl="0"/>
            <a:r>
              <a:rPr lang="en-GB"/>
              <a:t>Master title style</a:t>
            </a:r>
          </a:p>
        </p:txBody>
      </p:sp>
      <p:sp>
        <p:nvSpPr>
          <p:cNvPr id="4" name="Rectangle 3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2"/>
          </p:nvPr>
        </p:nvSpPr>
        <p:spPr>
          <a:xfrm>
            <a:off x="152403" y="5562596"/>
            <a:ext cx="1904996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3"/>
          </p:nvPr>
        </p:nvSpPr>
        <p:spPr>
          <a:xfrm>
            <a:off x="3276596" y="5562596"/>
            <a:ext cx="2895603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7010403" y="5562596"/>
            <a:ext cx="1904996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73C24B8-462C-4800-B35D-776392F8E660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4400" b="1" i="0" u="none" strike="noStrike" kern="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457200" marR="0" lvl="0" indent="-4572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ts val="3198"/>
        <a:buBlip>
          <a:blip r:embed="rId15"/>
        </a:buBlip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Char char="–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Char char="•"/>
        <a:tabLst/>
        <a:defRPr lang="en-US" sz="2400" b="0" i="0" u="none" strike="noStrike" kern="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Char char="–"/>
        <a:tabLst/>
        <a:defRPr lang="en-US" sz="2000" b="0" i="0" u="none" strike="noStrike" kern="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Char char="»"/>
        <a:tabLst/>
        <a:defRPr lang="en-US" sz="2000" b="0" i="0" u="none" strike="noStrike" kern="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  <a:cs typeface="Arial"/>
              </a:defRPr>
            </a:lvl1pPr>
          </a:lstStyle>
          <a:p>
            <a:pPr lvl="0"/>
            <a:fld id="{7E5A2664-15E6-409C-AC10-AB620D117840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  <a:cs typeface="Arial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  <a:cs typeface="Arial"/>
              </a:defRPr>
            </a:lvl1pPr>
          </a:lstStyle>
          <a:p>
            <a:pPr lvl="0"/>
            <a:fld id="{F5438E46-5791-4F7E-8AEC-978C216C04F5}" type="slidenum"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5879"/>
            <a:ext cx="9144000" cy="1508760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</a:defRPr>
            </a:lvl1pPr>
          </a:lstStyle>
          <a:p>
            <a:pPr lvl="0"/>
            <a:fld id="{37555BAF-7D34-4F95-B3D8-B7F671893564}" type="datetime1">
              <a:rPr lang="en-GB"/>
              <a:pPr lvl="0"/>
              <a:t>15/06/2017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Times New Roman" pitchFamily="18"/>
              </a:defRPr>
            </a:lvl1pPr>
          </a:lstStyle>
          <a:p>
            <a:pPr lvl="0"/>
            <a:fld id="{BCEF95C5-E0FF-4D88-A2D2-907E58FAAAC4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79515" y="4581125"/>
            <a:ext cx="6696745" cy="864098"/>
          </a:xfrm>
        </p:spPr>
        <p:txBody>
          <a:bodyPr/>
          <a:lstStyle/>
          <a:p>
            <a:pPr lvl="0"/>
            <a:r>
              <a:rPr lang="en-GB" sz="2800"/>
              <a:t>Academic Careers: What’s next after your PhD: Careers and Skills 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79515" y="5530702"/>
            <a:ext cx="6400800" cy="1327297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en-GB" sz="2400" b="1"/>
              <a:t>Dr. Felicity Boardman</a:t>
            </a:r>
          </a:p>
          <a:p>
            <a:pPr lvl="0">
              <a:spcBef>
                <a:spcPts val="600"/>
              </a:spcBef>
            </a:pPr>
            <a:r>
              <a:rPr lang="en-GB" sz="2400"/>
              <a:t>Assistant Professor, Warwick Medical School Felicity.Boardman@warwick.ac.uk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3" name="Content Placeholder 4"/>
          <p:cNvGrpSpPr/>
          <p:nvPr/>
        </p:nvGrpSpPr>
        <p:grpSpPr>
          <a:xfrm>
            <a:off x="103912" y="-15041"/>
            <a:ext cx="7772400" cy="4587306"/>
            <a:chOff x="103912" y="-15041"/>
            <a:chExt cx="7772400" cy="4587306"/>
          </a:xfrm>
        </p:grpSpPr>
        <p:sp>
          <p:nvSpPr>
            <p:cNvPr id="4" name="Freeform 3"/>
            <p:cNvSpPr/>
            <p:nvPr/>
          </p:nvSpPr>
          <p:spPr>
            <a:xfrm>
              <a:off x="103912" y="-15041"/>
              <a:ext cx="6620155" cy="13865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606540"/>
                <a:gd name="f7" fmla="val 1234440"/>
                <a:gd name="f8" fmla="val 123444"/>
                <a:gd name="f9" fmla="val 55268"/>
                <a:gd name="f10" fmla="val 6483096"/>
                <a:gd name="f11" fmla="val 6551272"/>
                <a:gd name="f12" fmla="val 1110996"/>
                <a:gd name="f13" fmla="val 1179172"/>
                <a:gd name="f14" fmla="+- 0 0 -90"/>
                <a:gd name="f15" fmla="*/ f3 1 6606540"/>
                <a:gd name="f16" fmla="*/ f4 1 1234440"/>
                <a:gd name="f17" fmla="+- f7 0 f5"/>
                <a:gd name="f18" fmla="+- f6 0 f5"/>
                <a:gd name="f19" fmla="*/ f14 f0 1"/>
                <a:gd name="f20" fmla="*/ f18 1 6606540"/>
                <a:gd name="f21" fmla="*/ f17 1 1234440"/>
                <a:gd name="f22" fmla="*/ 0 f18 1"/>
                <a:gd name="f23" fmla="*/ 123444 f17 1"/>
                <a:gd name="f24" fmla="*/ 123444 f18 1"/>
                <a:gd name="f25" fmla="*/ 0 f17 1"/>
                <a:gd name="f26" fmla="*/ 6483096 f18 1"/>
                <a:gd name="f27" fmla="*/ 6606540 f18 1"/>
                <a:gd name="f28" fmla="*/ 1110996 f17 1"/>
                <a:gd name="f29" fmla="*/ 1234440 f17 1"/>
                <a:gd name="f30" fmla="*/ f19 1 f2"/>
                <a:gd name="f31" fmla="*/ f22 1 6606540"/>
                <a:gd name="f32" fmla="*/ f23 1 1234440"/>
                <a:gd name="f33" fmla="*/ f24 1 6606540"/>
                <a:gd name="f34" fmla="*/ f25 1 1234440"/>
                <a:gd name="f35" fmla="*/ f26 1 6606540"/>
                <a:gd name="f36" fmla="*/ f27 1 6606540"/>
                <a:gd name="f37" fmla="*/ f28 1 1234440"/>
                <a:gd name="f38" fmla="*/ f29 1 12344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6606540" h="12344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00CC99"/>
            </a:solidFill>
            <a:ln w="25402" cap="flat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142838" tIns="142838" rIns="1402579" bIns="142838" anchor="ctr" anchorCtr="0" compatLnSpc="1">
              <a:noAutofit/>
            </a:bodyPr>
            <a:lstStyle/>
            <a:p>
              <a:pPr marL="0" marR="0" lvl="0" indent="0" algn="l" defTabSz="12445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ESRC 1+ 3 Award (Sociology) (PhD awarded Jan 2010)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688040" y="1602650"/>
              <a:ext cx="6620155" cy="13865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606540"/>
                <a:gd name="f7" fmla="val 1234440"/>
                <a:gd name="f8" fmla="val 123444"/>
                <a:gd name="f9" fmla="val 55268"/>
                <a:gd name="f10" fmla="val 6483096"/>
                <a:gd name="f11" fmla="val 6551272"/>
                <a:gd name="f12" fmla="val 1110996"/>
                <a:gd name="f13" fmla="val 1179172"/>
                <a:gd name="f14" fmla="+- 0 0 -90"/>
                <a:gd name="f15" fmla="*/ f3 1 6606540"/>
                <a:gd name="f16" fmla="*/ f4 1 1234440"/>
                <a:gd name="f17" fmla="+- f7 0 f5"/>
                <a:gd name="f18" fmla="+- f6 0 f5"/>
                <a:gd name="f19" fmla="*/ f14 f0 1"/>
                <a:gd name="f20" fmla="*/ f18 1 6606540"/>
                <a:gd name="f21" fmla="*/ f17 1 1234440"/>
                <a:gd name="f22" fmla="*/ 0 f18 1"/>
                <a:gd name="f23" fmla="*/ 123444 f17 1"/>
                <a:gd name="f24" fmla="*/ 123444 f18 1"/>
                <a:gd name="f25" fmla="*/ 0 f17 1"/>
                <a:gd name="f26" fmla="*/ 6483096 f18 1"/>
                <a:gd name="f27" fmla="*/ 6606540 f18 1"/>
                <a:gd name="f28" fmla="*/ 1110996 f17 1"/>
                <a:gd name="f29" fmla="*/ 1234440 f17 1"/>
                <a:gd name="f30" fmla="*/ f19 1 f2"/>
                <a:gd name="f31" fmla="*/ f22 1 6606540"/>
                <a:gd name="f32" fmla="*/ f23 1 1234440"/>
                <a:gd name="f33" fmla="*/ f24 1 6606540"/>
                <a:gd name="f34" fmla="*/ f25 1 1234440"/>
                <a:gd name="f35" fmla="*/ f26 1 6606540"/>
                <a:gd name="f36" fmla="*/ f27 1 6606540"/>
                <a:gd name="f37" fmla="*/ f28 1 1234440"/>
                <a:gd name="f38" fmla="*/ f29 1 12344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6606540" h="12344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00CC99"/>
            </a:solidFill>
            <a:ln w="25402" cap="flat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142838" tIns="142838" rIns="1528154" bIns="142838" anchor="ctr" anchorCtr="0" compatLnSpc="1">
              <a:noAutofit/>
            </a:bodyPr>
            <a:lstStyle/>
            <a:p>
              <a:pPr marL="0" marR="0" lvl="0" indent="0" algn="l" defTabSz="12445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Mildred Blaxter Post-Doctoral Fellowship  2011-2013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256157" y="3185669"/>
              <a:ext cx="6620155" cy="13865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606540"/>
                <a:gd name="f7" fmla="val 1234440"/>
                <a:gd name="f8" fmla="val 123444"/>
                <a:gd name="f9" fmla="val 55268"/>
                <a:gd name="f10" fmla="val 6483096"/>
                <a:gd name="f11" fmla="val 6551272"/>
                <a:gd name="f12" fmla="val 1110996"/>
                <a:gd name="f13" fmla="val 1179172"/>
                <a:gd name="f14" fmla="+- 0 0 -90"/>
                <a:gd name="f15" fmla="*/ f3 1 6606540"/>
                <a:gd name="f16" fmla="*/ f4 1 1234440"/>
                <a:gd name="f17" fmla="+- f7 0 f5"/>
                <a:gd name="f18" fmla="+- f6 0 f5"/>
                <a:gd name="f19" fmla="*/ f14 f0 1"/>
                <a:gd name="f20" fmla="*/ f18 1 6606540"/>
                <a:gd name="f21" fmla="*/ f17 1 1234440"/>
                <a:gd name="f22" fmla="*/ 0 f18 1"/>
                <a:gd name="f23" fmla="*/ 123444 f17 1"/>
                <a:gd name="f24" fmla="*/ 123444 f18 1"/>
                <a:gd name="f25" fmla="*/ 0 f17 1"/>
                <a:gd name="f26" fmla="*/ 6483096 f18 1"/>
                <a:gd name="f27" fmla="*/ 6606540 f18 1"/>
                <a:gd name="f28" fmla="*/ 1110996 f17 1"/>
                <a:gd name="f29" fmla="*/ 1234440 f17 1"/>
                <a:gd name="f30" fmla="*/ f19 1 f2"/>
                <a:gd name="f31" fmla="*/ f22 1 6606540"/>
                <a:gd name="f32" fmla="*/ f23 1 1234440"/>
                <a:gd name="f33" fmla="*/ f24 1 6606540"/>
                <a:gd name="f34" fmla="*/ f25 1 1234440"/>
                <a:gd name="f35" fmla="*/ f26 1 6606540"/>
                <a:gd name="f36" fmla="*/ f27 1 6606540"/>
                <a:gd name="f37" fmla="*/ f28 1 1234440"/>
                <a:gd name="f38" fmla="*/ f29 1 12344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6606540" h="12344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00CC99"/>
            </a:solidFill>
            <a:ln w="25402" cap="flat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158072" tIns="158072" rIns="1543388" bIns="158072" anchor="ctr" anchorCtr="0" compatLnSpc="1">
              <a:noAutofit/>
            </a:bodyPr>
            <a:lstStyle/>
            <a:p>
              <a:pPr marL="0" marR="0" lvl="0" indent="0" algn="l" defTabSz="14224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ESRC Future Research Leaders Award 2013-2017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5920026" y="1117515"/>
              <a:ext cx="804041" cy="9012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02386"/>
                <a:gd name="f7" fmla="val 441312"/>
                <a:gd name="f8" fmla="val 180537"/>
                <a:gd name="f9" fmla="val 621849"/>
                <a:gd name="f10" fmla="val 401193"/>
                <a:gd name="f11" fmla="+- 0 0 -90"/>
                <a:gd name="f12" fmla="*/ f3 1 802386"/>
                <a:gd name="f13" fmla="*/ f4 1 802386"/>
                <a:gd name="f14" fmla="+- f6 0 f5"/>
                <a:gd name="f15" fmla="*/ f11 f0 1"/>
                <a:gd name="f16" fmla="*/ f14 1 802386"/>
                <a:gd name="f17" fmla="*/ 0 f14 1"/>
                <a:gd name="f18" fmla="*/ 441312 f14 1"/>
                <a:gd name="f19" fmla="*/ 180537 f14 1"/>
                <a:gd name="f20" fmla="*/ 621849 f14 1"/>
                <a:gd name="f21" fmla="*/ 802386 f14 1"/>
                <a:gd name="f22" fmla="*/ 401193 f14 1"/>
                <a:gd name="f23" fmla="*/ f15 1 f2"/>
                <a:gd name="f24" fmla="*/ f17 1 802386"/>
                <a:gd name="f25" fmla="*/ f18 1 802386"/>
                <a:gd name="f26" fmla="*/ f19 1 802386"/>
                <a:gd name="f27" fmla="*/ f20 1 802386"/>
                <a:gd name="f28" fmla="*/ f21 1 802386"/>
                <a:gd name="f29" fmla="*/ f22 1 802386"/>
                <a:gd name="f30" fmla="*/ f5 1 f16"/>
                <a:gd name="f31" fmla="*/ f6 1 f16"/>
                <a:gd name="f32" fmla="+- f23 0 f1"/>
                <a:gd name="f33" fmla="*/ f24 1 f16"/>
                <a:gd name="f34" fmla="*/ f25 1 f16"/>
                <a:gd name="f35" fmla="*/ f26 1 f16"/>
                <a:gd name="f36" fmla="*/ f27 1 f16"/>
                <a:gd name="f37" fmla="*/ f28 1 f16"/>
                <a:gd name="f38" fmla="*/ f29 1 f16"/>
                <a:gd name="f39" fmla="*/ f30 f12 1"/>
                <a:gd name="f40" fmla="*/ f31 f12 1"/>
                <a:gd name="f41" fmla="*/ f31 f13 1"/>
                <a:gd name="f42" fmla="*/ f30 f13 1"/>
                <a:gd name="f43" fmla="*/ f33 f12 1"/>
                <a:gd name="f44" fmla="*/ f34 f13 1"/>
                <a:gd name="f45" fmla="*/ f35 f12 1"/>
                <a:gd name="f46" fmla="*/ f33 f13 1"/>
                <a:gd name="f47" fmla="*/ f36 f12 1"/>
                <a:gd name="f48" fmla="*/ f37 f12 1"/>
                <a:gd name="f49" fmla="*/ f38 f12 1"/>
                <a:gd name="f50" fmla="*/ f37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3" y="f44"/>
                </a:cxn>
                <a:cxn ang="f32">
                  <a:pos x="f45" y="f44"/>
                </a:cxn>
                <a:cxn ang="f32">
                  <a:pos x="f45" y="f46"/>
                </a:cxn>
                <a:cxn ang="f32">
                  <a:pos x="f47" y="f46"/>
                </a:cxn>
                <a:cxn ang="f32">
                  <a:pos x="f47" y="f44"/>
                </a:cxn>
                <a:cxn ang="f32">
                  <a:pos x="f48" y="f44"/>
                </a:cxn>
                <a:cxn ang="f32">
                  <a:pos x="f49" y="f50"/>
                </a:cxn>
                <a:cxn ang="f32">
                  <a:pos x="f43" y="f44"/>
                </a:cxn>
              </a:cxnLst>
              <a:rect l="f39" t="f42" r="f40" b="f41"/>
              <a:pathLst>
                <a:path w="802386" h="802386">
                  <a:moveTo>
                    <a:pt x="f5" y="f7"/>
                  </a:moveTo>
                  <a:lnTo>
                    <a:pt x="f8" y="f7"/>
                  </a:lnTo>
                  <a:lnTo>
                    <a:pt x="f8" y="f5"/>
                  </a:lnTo>
                  <a:lnTo>
                    <a:pt x="f9" y="f5"/>
                  </a:lnTo>
                  <a:lnTo>
                    <a:pt x="f9" y="f7"/>
                  </a:lnTo>
                  <a:lnTo>
                    <a:pt x="f6" y="f7"/>
                  </a:lnTo>
                  <a:lnTo>
                    <a:pt x="f10" y="f6"/>
                  </a:lnTo>
                  <a:lnTo>
                    <a:pt x="f5" y="f7"/>
                  </a:lnTo>
                  <a:close/>
                </a:path>
              </a:pathLst>
            </a:custGeom>
            <a:solidFill>
              <a:srgbClr val="CBECDE">
                <a:alpha val="90000"/>
              </a:srgbClr>
            </a:solidFill>
            <a:ln w="25402" cap="flat">
              <a:solidFill>
                <a:srgbClr val="CBECDE">
                  <a:alpha val="90000"/>
                </a:srgbClr>
              </a:solidFill>
              <a:prstDash val="solid"/>
              <a:round/>
            </a:ln>
          </p:spPr>
          <p:txBody>
            <a:bodyPr vert="horz" wrap="square" lIns="226259" tIns="45720" rIns="226259" bIns="244309" anchor="ctr" anchorCtr="1" compatLnSpc="1">
              <a:noAutofit/>
            </a:bodyPr>
            <a:lstStyle/>
            <a:p>
              <a:pPr marL="0" marR="0" lvl="0" indent="0" algn="ct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504154" y="2703496"/>
              <a:ext cx="804041" cy="9012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02386"/>
                <a:gd name="f7" fmla="val 441312"/>
                <a:gd name="f8" fmla="val 180537"/>
                <a:gd name="f9" fmla="val 621849"/>
                <a:gd name="f10" fmla="val 401193"/>
                <a:gd name="f11" fmla="+- 0 0 -90"/>
                <a:gd name="f12" fmla="*/ f3 1 802386"/>
                <a:gd name="f13" fmla="*/ f4 1 802386"/>
                <a:gd name="f14" fmla="+- f6 0 f5"/>
                <a:gd name="f15" fmla="*/ f11 f0 1"/>
                <a:gd name="f16" fmla="*/ f14 1 802386"/>
                <a:gd name="f17" fmla="*/ 0 f14 1"/>
                <a:gd name="f18" fmla="*/ 441312 f14 1"/>
                <a:gd name="f19" fmla="*/ 180537 f14 1"/>
                <a:gd name="f20" fmla="*/ 621849 f14 1"/>
                <a:gd name="f21" fmla="*/ 802386 f14 1"/>
                <a:gd name="f22" fmla="*/ 401193 f14 1"/>
                <a:gd name="f23" fmla="*/ f15 1 f2"/>
                <a:gd name="f24" fmla="*/ f17 1 802386"/>
                <a:gd name="f25" fmla="*/ f18 1 802386"/>
                <a:gd name="f26" fmla="*/ f19 1 802386"/>
                <a:gd name="f27" fmla="*/ f20 1 802386"/>
                <a:gd name="f28" fmla="*/ f21 1 802386"/>
                <a:gd name="f29" fmla="*/ f22 1 802386"/>
                <a:gd name="f30" fmla="*/ f5 1 f16"/>
                <a:gd name="f31" fmla="*/ f6 1 f16"/>
                <a:gd name="f32" fmla="+- f23 0 f1"/>
                <a:gd name="f33" fmla="*/ f24 1 f16"/>
                <a:gd name="f34" fmla="*/ f25 1 f16"/>
                <a:gd name="f35" fmla="*/ f26 1 f16"/>
                <a:gd name="f36" fmla="*/ f27 1 f16"/>
                <a:gd name="f37" fmla="*/ f28 1 f16"/>
                <a:gd name="f38" fmla="*/ f29 1 f16"/>
                <a:gd name="f39" fmla="*/ f30 f12 1"/>
                <a:gd name="f40" fmla="*/ f31 f12 1"/>
                <a:gd name="f41" fmla="*/ f31 f13 1"/>
                <a:gd name="f42" fmla="*/ f30 f13 1"/>
                <a:gd name="f43" fmla="*/ f33 f12 1"/>
                <a:gd name="f44" fmla="*/ f34 f13 1"/>
                <a:gd name="f45" fmla="*/ f35 f12 1"/>
                <a:gd name="f46" fmla="*/ f33 f13 1"/>
                <a:gd name="f47" fmla="*/ f36 f12 1"/>
                <a:gd name="f48" fmla="*/ f37 f12 1"/>
                <a:gd name="f49" fmla="*/ f38 f12 1"/>
                <a:gd name="f50" fmla="*/ f37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3" y="f44"/>
                </a:cxn>
                <a:cxn ang="f32">
                  <a:pos x="f45" y="f44"/>
                </a:cxn>
                <a:cxn ang="f32">
                  <a:pos x="f45" y="f46"/>
                </a:cxn>
                <a:cxn ang="f32">
                  <a:pos x="f47" y="f46"/>
                </a:cxn>
                <a:cxn ang="f32">
                  <a:pos x="f47" y="f44"/>
                </a:cxn>
                <a:cxn ang="f32">
                  <a:pos x="f48" y="f44"/>
                </a:cxn>
                <a:cxn ang="f32">
                  <a:pos x="f49" y="f50"/>
                </a:cxn>
                <a:cxn ang="f32">
                  <a:pos x="f43" y="f44"/>
                </a:cxn>
              </a:cxnLst>
              <a:rect l="f39" t="f42" r="f40" b="f41"/>
              <a:pathLst>
                <a:path w="802386" h="802386">
                  <a:moveTo>
                    <a:pt x="f5" y="f7"/>
                  </a:moveTo>
                  <a:lnTo>
                    <a:pt x="f8" y="f7"/>
                  </a:lnTo>
                  <a:lnTo>
                    <a:pt x="f8" y="f5"/>
                  </a:lnTo>
                  <a:lnTo>
                    <a:pt x="f9" y="f5"/>
                  </a:lnTo>
                  <a:lnTo>
                    <a:pt x="f9" y="f7"/>
                  </a:lnTo>
                  <a:lnTo>
                    <a:pt x="f6" y="f7"/>
                  </a:lnTo>
                  <a:lnTo>
                    <a:pt x="f10" y="f6"/>
                  </a:lnTo>
                  <a:lnTo>
                    <a:pt x="f5" y="f7"/>
                  </a:lnTo>
                  <a:close/>
                </a:path>
              </a:pathLst>
            </a:custGeom>
            <a:solidFill>
              <a:srgbClr val="CBECDE">
                <a:alpha val="90000"/>
              </a:srgbClr>
            </a:solidFill>
            <a:ln w="25402" cap="flat">
              <a:solidFill>
                <a:srgbClr val="CBECDE">
                  <a:alpha val="90000"/>
                </a:srgbClr>
              </a:solidFill>
              <a:prstDash val="solid"/>
              <a:round/>
            </a:ln>
          </p:spPr>
          <p:txBody>
            <a:bodyPr vert="horz" wrap="square" lIns="226259" tIns="45720" rIns="226259" bIns="244309" anchor="ctr" anchorCtr="1" compatLnSpc="1">
              <a:noAutofit/>
            </a:bodyPr>
            <a:lstStyle/>
            <a:p>
              <a:pPr marL="0" marR="0" lvl="0" indent="0" algn="ct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9" name="Freeform 8"/>
          <p:cNvSpPr/>
          <p:nvPr/>
        </p:nvSpPr>
        <p:spPr>
          <a:xfrm>
            <a:off x="2255934" y="4811444"/>
            <a:ext cx="6606540" cy="1234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606540"/>
              <a:gd name="f7" fmla="val 1234440"/>
              <a:gd name="f8" fmla="val 123444"/>
              <a:gd name="f9" fmla="val 55268"/>
              <a:gd name="f10" fmla="val 6483096"/>
              <a:gd name="f11" fmla="val 6551272"/>
              <a:gd name="f12" fmla="val 1110996"/>
              <a:gd name="f13" fmla="val 1179172"/>
              <a:gd name="f14" fmla="+- 0 0 -90"/>
              <a:gd name="f15" fmla="*/ f3 1 6606540"/>
              <a:gd name="f16" fmla="*/ f4 1 1234440"/>
              <a:gd name="f17" fmla="+- f7 0 f5"/>
              <a:gd name="f18" fmla="+- f6 0 f5"/>
              <a:gd name="f19" fmla="*/ f14 f0 1"/>
              <a:gd name="f20" fmla="*/ f18 1 6606540"/>
              <a:gd name="f21" fmla="*/ f17 1 1234440"/>
              <a:gd name="f22" fmla="*/ 0 f18 1"/>
              <a:gd name="f23" fmla="*/ 123444 f17 1"/>
              <a:gd name="f24" fmla="*/ 123444 f18 1"/>
              <a:gd name="f25" fmla="*/ 0 f17 1"/>
              <a:gd name="f26" fmla="*/ 6483096 f18 1"/>
              <a:gd name="f27" fmla="*/ 6606540 f18 1"/>
              <a:gd name="f28" fmla="*/ 1110996 f17 1"/>
              <a:gd name="f29" fmla="*/ 1234440 f17 1"/>
              <a:gd name="f30" fmla="*/ f19 1 f2"/>
              <a:gd name="f31" fmla="*/ f22 1 6606540"/>
              <a:gd name="f32" fmla="*/ f23 1 1234440"/>
              <a:gd name="f33" fmla="*/ f24 1 6606540"/>
              <a:gd name="f34" fmla="*/ f25 1 1234440"/>
              <a:gd name="f35" fmla="*/ f26 1 6606540"/>
              <a:gd name="f36" fmla="*/ f27 1 6606540"/>
              <a:gd name="f37" fmla="*/ f28 1 1234440"/>
              <a:gd name="f38" fmla="*/ f29 1 1234440"/>
              <a:gd name="f39" fmla="*/ f5 1 f20"/>
              <a:gd name="f40" fmla="*/ f6 1 f20"/>
              <a:gd name="f41" fmla="*/ f5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6606540" h="123444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00CC99"/>
          </a:solidFill>
          <a:ln w="25402" cap="flat">
            <a:solidFill>
              <a:srgbClr val="FFFFFF"/>
            </a:solidFill>
            <a:prstDash val="solid"/>
            <a:round/>
          </a:ln>
        </p:spPr>
        <p:txBody>
          <a:bodyPr vert="horz" wrap="square" lIns="158072" tIns="158072" rIns="1543388" bIns="158072" anchor="ctr" anchorCtr="0" compatLnSpc="1">
            <a:noAutofit/>
          </a:bodyPr>
          <a:lstStyle/>
          <a:p>
            <a:pPr marL="0" marR="0" lvl="0" indent="0" algn="l" defTabSz="1422404" rtl="0" fontAlgn="auto" hangingPunct="1">
              <a:lnSpc>
                <a:spcPct val="90000"/>
              </a:lnSpc>
              <a:spcBef>
                <a:spcPts val="0"/>
              </a:spcBef>
              <a:spcAft>
                <a:spcPts val="13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Wellcome Trust </a:t>
            </a:r>
          </a:p>
          <a:p>
            <a:pPr marL="0" marR="0" lvl="0" indent="0" algn="l" defTabSz="1422404" rtl="0" fontAlgn="auto" hangingPunct="1">
              <a:lnSpc>
                <a:spcPct val="90000"/>
              </a:lnSpc>
              <a:spcBef>
                <a:spcPts val="0"/>
              </a:spcBef>
              <a:spcAft>
                <a:spcPts val="13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Investigator Award 2017-present</a:t>
            </a:r>
            <a:endParaRPr lang="en-GB" sz="2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943121" y="4333094"/>
            <a:ext cx="804041" cy="9012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802386"/>
              <a:gd name="f7" fmla="val 441312"/>
              <a:gd name="f8" fmla="val 180537"/>
              <a:gd name="f9" fmla="val 621849"/>
              <a:gd name="f10" fmla="val 401193"/>
              <a:gd name="f11" fmla="+- 0 0 -90"/>
              <a:gd name="f12" fmla="*/ f3 1 802386"/>
              <a:gd name="f13" fmla="*/ f4 1 802386"/>
              <a:gd name="f14" fmla="+- f6 0 f5"/>
              <a:gd name="f15" fmla="*/ f11 f0 1"/>
              <a:gd name="f16" fmla="*/ f14 1 802386"/>
              <a:gd name="f17" fmla="*/ 0 f14 1"/>
              <a:gd name="f18" fmla="*/ 441312 f14 1"/>
              <a:gd name="f19" fmla="*/ 180537 f14 1"/>
              <a:gd name="f20" fmla="*/ 621849 f14 1"/>
              <a:gd name="f21" fmla="*/ 802386 f14 1"/>
              <a:gd name="f22" fmla="*/ 401193 f14 1"/>
              <a:gd name="f23" fmla="*/ f15 1 f2"/>
              <a:gd name="f24" fmla="*/ f17 1 802386"/>
              <a:gd name="f25" fmla="*/ f18 1 802386"/>
              <a:gd name="f26" fmla="*/ f19 1 802386"/>
              <a:gd name="f27" fmla="*/ f20 1 802386"/>
              <a:gd name="f28" fmla="*/ f21 1 802386"/>
              <a:gd name="f29" fmla="*/ f22 1 802386"/>
              <a:gd name="f30" fmla="*/ f5 1 f16"/>
              <a:gd name="f31" fmla="*/ f6 1 f16"/>
              <a:gd name="f32" fmla="+- f23 0 f1"/>
              <a:gd name="f33" fmla="*/ f24 1 f16"/>
              <a:gd name="f34" fmla="*/ f25 1 f16"/>
              <a:gd name="f35" fmla="*/ f26 1 f16"/>
              <a:gd name="f36" fmla="*/ f27 1 f16"/>
              <a:gd name="f37" fmla="*/ f28 1 f16"/>
              <a:gd name="f38" fmla="*/ f29 1 f16"/>
              <a:gd name="f39" fmla="*/ f30 f12 1"/>
              <a:gd name="f40" fmla="*/ f31 f12 1"/>
              <a:gd name="f41" fmla="*/ f31 f13 1"/>
              <a:gd name="f42" fmla="*/ f30 f13 1"/>
              <a:gd name="f43" fmla="*/ f33 f12 1"/>
              <a:gd name="f44" fmla="*/ f34 f13 1"/>
              <a:gd name="f45" fmla="*/ f35 f12 1"/>
              <a:gd name="f46" fmla="*/ f33 f13 1"/>
              <a:gd name="f47" fmla="*/ f36 f12 1"/>
              <a:gd name="f48" fmla="*/ f37 f12 1"/>
              <a:gd name="f49" fmla="*/ f38 f12 1"/>
              <a:gd name="f50" fmla="*/ f37 f1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3" y="f44"/>
              </a:cxn>
              <a:cxn ang="f32">
                <a:pos x="f45" y="f44"/>
              </a:cxn>
              <a:cxn ang="f32">
                <a:pos x="f45" y="f46"/>
              </a:cxn>
              <a:cxn ang="f32">
                <a:pos x="f47" y="f46"/>
              </a:cxn>
              <a:cxn ang="f32">
                <a:pos x="f47" y="f44"/>
              </a:cxn>
              <a:cxn ang="f32">
                <a:pos x="f48" y="f44"/>
              </a:cxn>
              <a:cxn ang="f32">
                <a:pos x="f49" y="f50"/>
              </a:cxn>
              <a:cxn ang="f32">
                <a:pos x="f43" y="f44"/>
              </a:cxn>
            </a:cxnLst>
            <a:rect l="f39" t="f42" r="f40" b="f41"/>
            <a:pathLst>
              <a:path w="802386" h="802386">
                <a:moveTo>
                  <a:pt x="f5" y="f7"/>
                </a:moveTo>
                <a:lnTo>
                  <a:pt x="f8" y="f7"/>
                </a:lnTo>
                <a:lnTo>
                  <a:pt x="f8" y="f5"/>
                </a:lnTo>
                <a:lnTo>
                  <a:pt x="f9" y="f5"/>
                </a:lnTo>
                <a:lnTo>
                  <a:pt x="f9" y="f7"/>
                </a:lnTo>
                <a:lnTo>
                  <a:pt x="f6" y="f7"/>
                </a:lnTo>
                <a:lnTo>
                  <a:pt x="f10" y="f6"/>
                </a:lnTo>
                <a:lnTo>
                  <a:pt x="f5" y="f7"/>
                </a:lnTo>
                <a:close/>
              </a:path>
            </a:pathLst>
          </a:custGeom>
          <a:solidFill>
            <a:srgbClr val="CBECDE">
              <a:alpha val="90000"/>
            </a:srgbClr>
          </a:solidFill>
          <a:ln w="25402" cap="flat">
            <a:solidFill>
              <a:srgbClr val="CBECDE">
                <a:alpha val="90000"/>
              </a:srgbClr>
            </a:solidFill>
            <a:prstDash val="solid"/>
            <a:round/>
          </a:ln>
        </p:spPr>
        <p:txBody>
          <a:bodyPr vert="horz" wrap="square" lIns="226259" tIns="45720" rIns="226259" bIns="244309" anchor="ctr" anchorCtr="1" compatLnSpc="1">
            <a:noAutofit/>
          </a:bodyPr>
          <a:lstStyle/>
          <a:p>
            <a:pPr marL="0" marR="0" lvl="0" indent="0" algn="ctr" defTabSz="1600200" rtl="0" fontAlgn="auto" hangingPunct="1">
              <a:lnSpc>
                <a:spcPct val="90000"/>
              </a:lnSpc>
              <a:spcBef>
                <a:spcPts val="0"/>
              </a:spcBef>
              <a:spcAft>
                <a:spcPts val="1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600"/>
              <a:t>My background: As I experienced it…</a:t>
            </a:r>
          </a:p>
        </p:txBody>
      </p:sp>
      <p:pic>
        <p:nvPicPr>
          <p:cNvPr id="3" name="Picture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5613" y="1556793"/>
            <a:ext cx="6768754" cy="4114800"/>
          </a:xfr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76" y="1340766"/>
            <a:ext cx="5616619" cy="458021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The act of becoming: doing your doctoral research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700"/>
              </a:spcBef>
              <a:buSzPts val="2798"/>
            </a:pPr>
            <a:r>
              <a:rPr lang="en-GB" sz="2800"/>
              <a:t>Time spent 1+3 award is a gift-  three years focused on your own research interests.</a:t>
            </a:r>
          </a:p>
          <a:p>
            <a:pPr marL="0" lvl="0" indent="0">
              <a:spcBef>
                <a:spcPts val="700"/>
              </a:spcBef>
              <a:buNone/>
            </a:pPr>
            <a:r>
              <a:rPr lang="en-GB" sz="2800"/>
              <a:t> </a:t>
            </a:r>
          </a:p>
          <a:p>
            <a:pPr lvl="0">
              <a:spcBef>
                <a:spcPts val="700"/>
              </a:spcBef>
              <a:buSzPts val="2798"/>
            </a:pPr>
            <a:r>
              <a:rPr lang="en-GB" sz="2800"/>
              <a:t>Also a time for carving out professional (and personal)  identity: where does my research fit in? What do I add? Where is this going? Who am I? Do I </a:t>
            </a:r>
            <a:r>
              <a:rPr lang="en-GB" sz="2800" i="1"/>
              <a:t>really</a:t>
            </a:r>
            <a:r>
              <a:rPr lang="en-GB" sz="2800"/>
              <a:t> want an                                         academic career?</a:t>
            </a:r>
          </a:p>
          <a:p>
            <a:pPr lvl="0"/>
            <a:endParaRPr lang="en-GB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44133" y="4184074"/>
            <a:ext cx="3307823" cy="173943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Flying the (doctoral) nest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700"/>
              </a:spcBef>
              <a:buSzPts val="2798"/>
            </a:pPr>
            <a:endParaRPr lang="en-GB" sz="2800"/>
          </a:p>
          <a:p>
            <a:pPr lvl="0">
              <a:spcBef>
                <a:spcPts val="700"/>
              </a:spcBef>
              <a:buSzPts val="2798"/>
            </a:pPr>
            <a:r>
              <a:rPr lang="en-GB" sz="2800"/>
              <a:t>Academic careers are not as ‘prescribed’ as other careers</a:t>
            </a:r>
          </a:p>
          <a:p>
            <a:pPr lvl="0">
              <a:spcBef>
                <a:spcPts val="700"/>
              </a:spcBef>
              <a:buSzPts val="2798"/>
            </a:pPr>
            <a:r>
              <a:rPr lang="en-GB" sz="2800"/>
              <a:t>Research funding and academic posts are hard to come by and highly sought after.</a:t>
            </a:r>
          </a:p>
          <a:p>
            <a:pPr lvl="0">
              <a:spcBef>
                <a:spcPts val="700"/>
              </a:spcBef>
              <a:buSzPts val="2798"/>
            </a:pPr>
            <a:r>
              <a:rPr lang="en-GB" sz="2800"/>
              <a:t>Fixed term ‘contract hopping’ is quite usual </a:t>
            </a:r>
          </a:p>
          <a:p>
            <a:pPr lvl="0">
              <a:spcBef>
                <a:spcPts val="700"/>
              </a:spcBef>
              <a:buSzPts val="2798"/>
            </a:pPr>
            <a:r>
              <a:rPr lang="en-GB" sz="2800"/>
              <a:t>This climate can leave you feeling insecure and uncertain about the future.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64287" y="260649"/>
            <a:ext cx="1453548" cy="114539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2363" y="228600"/>
            <a:ext cx="8365836" cy="1066803"/>
          </a:xfrm>
        </p:spPr>
        <p:txBody>
          <a:bodyPr/>
          <a:lstStyle/>
          <a:p>
            <a:pPr lvl="0"/>
            <a:r>
              <a:rPr lang="en-GB"/>
              <a:t>From Student to Staff: Preparing to Transition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96275" y="1295403"/>
            <a:ext cx="7772400" cy="4114800"/>
          </a:xfrm>
        </p:spPr>
        <p:txBody>
          <a:bodyPr/>
          <a:lstStyle/>
          <a:p>
            <a:pPr lvl="0"/>
            <a:r>
              <a:rPr lang="en-GB"/>
              <a:t>Deciding on an academic career means assessing what you value most in life (academia is not a standard 9-5 job)</a:t>
            </a:r>
          </a:p>
          <a:p>
            <a:pPr lvl="0"/>
            <a:r>
              <a:rPr lang="en-GB"/>
              <a:t>Learning to live with uncertainty has been one of the biggest challenges facing me in my career.</a:t>
            </a:r>
          </a:p>
          <a:p>
            <a:pPr lvl="0"/>
            <a:r>
              <a:rPr lang="en-GB"/>
              <a:t>The transition from student to staff member is a big jump in many areas.</a:t>
            </a:r>
          </a:p>
          <a:p>
            <a:pPr lvl="0"/>
            <a:r>
              <a:rPr lang="en-GB"/>
              <a:t>For me, the trade off was worth it!</a:t>
            </a:r>
          </a:p>
          <a:p>
            <a:pPr lvl="0"/>
            <a:endParaRPr lang="en-GB"/>
          </a:p>
          <a:p>
            <a:pPr lvl="0"/>
            <a:endParaRPr lang="en-GB"/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05511" y="182413"/>
            <a:ext cx="7772400" cy="1066803"/>
          </a:xfrm>
        </p:spPr>
        <p:txBody>
          <a:bodyPr/>
          <a:lstStyle/>
          <a:p>
            <a:pPr lvl="0"/>
            <a:r>
              <a:rPr lang="en-GB"/>
              <a:t>What was the most use to me in establishing my career?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205511" y="1385453"/>
            <a:ext cx="8252688" cy="4100946"/>
          </a:xfrm>
        </p:spPr>
        <p:txBody>
          <a:bodyPr/>
          <a:lstStyle/>
          <a:p>
            <a:pPr lvl="0"/>
            <a:r>
              <a:rPr lang="en-GB"/>
              <a:t>Excellent mentorship</a:t>
            </a:r>
          </a:p>
          <a:p>
            <a:pPr lvl="0"/>
            <a:r>
              <a:rPr lang="en-GB"/>
              <a:t>Pursuing opportunities to research and teach during my doctoral studies</a:t>
            </a:r>
          </a:p>
          <a:p>
            <a:pPr lvl="0"/>
            <a:r>
              <a:rPr lang="en-GB"/>
              <a:t>Publishing </a:t>
            </a:r>
          </a:p>
          <a:p>
            <a:pPr lvl="0"/>
            <a:r>
              <a:rPr lang="en-GB"/>
              <a:t>Pursuing fellowships (developing my own research agenda)</a:t>
            </a:r>
          </a:p>
          <a:p>
            <a:pPr lvl="0"/>
            <a:r>
              <a:rPr lang="en-GB"/>
              <a:t>Perseverance!</a:t>
            </a:r>
          </a:p>
          <a:p>
            <a:pPr marL="0" lvl="0" indent="0">
              <a:buNone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/>
              <a:t>Questions?</a:t>
            </a:r>
          </a:p>
        </p:txBody>
      </p:sp>
      <p:pic>
        <p:nvPicPr>
          <p:cNvPr id="3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48" y="1904996"/>
            <a:ext cx="4320475" cy="375624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plate_warwick_aubergine_281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template_warwick_aubergine_2810</Template>
  <TotalTime>218</TotalTime>
  <Words>294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template_warwick_aubergine_2810</vt:lpstr>
      <vt:lpstr>1_Custom Design</vt:lpstr>
      <vt:lpstr>Custom Design</vt:lpstr>
      <vt:lpstr>Academic Careers: What’s next after your PhD: Careers and Skills </vt:lpstr>
      <vt:lpstr>PowerPoint Presentation</vt:lpstr>
      <vt:lpstr>My background: As I experienced it…</vt:lpstr>
      <vt:lpstr>The act of becoming: doing your doctoral research</vt:lpstr>
      <vt:lpstr>Flying the (doctoral) nest</vt:lpstr>
      <vt:lpstr>From Student to Staff: Preparing to Transition</vt:lpstr>
      <vt:lpstr>What was the most use to me in establishing my career?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Boardman</dc:creator>
  <cp:lastModifiedBy>McAllister, Judith</cp:lastModifiedBy>
  <cp:revision>10</cp:revision>
  <cp:lastPrinted>2001-12-07T16:14:49Z</cp:lastPrinted>
  <dcterms:created xsi:type="dcterms:W3CDTF">2016-06-08T09:38:16Z</dcterms:created>
  <dcterms:modified xsi:type="dcterms:W3CDTF">2017-06-15T08:36:39Z</dcterms:modified>
</cp:coreProperties>
</file>