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5" r:id="rId9"/>
    <p:sldId id="263" r:id="rId10"/>
    <p:sldId id="266" r:id="rId11"/>
    <p:sldId id="264"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E44EE10-67C8-463C-A0C1-3A5A0C9247A8}" type="datetimeFigureOut">
              <a:rPr lang="en-GB" smtClean="0"/>
              <a:t>07/01/2015</a:t>
            </a:fld>
            <a:endParaRPr lang="en-GB"/>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GB"/>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4B4E724-1FA3-4E0C-B5ED-05E960860169}"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E44EE10-67C8-463C-A0C1-3A5A0C9247A8}" type="datetimeFigureOut">
              <a:rPr lang="en-GB" smtClean="0"/>
              <a:t>07/01/2015</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E4B4E724-1FA3-4E0C-B5ED-05E960860169}"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E44EE10-67C8-463C-A0C1-3A5A0C9247A8}" type="datetimeFigureOut">
              <a:rPr lang="en-GB" smtClean="0"/>
              <a:t>07/01/2015</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E4B4E724-1FA3-4E0C-B5ED-05E960860169}"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E44EE10-67C8-463C-A0C1-3A5A0C9247A8}" type="datetimeFigureOut">
              <a:rPr lang="en-GB" smtClean="0"/>
              <a:t>07/01/2015</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E4B4E724-1FA3-4E0C-B5ED-05E960860169}" type="slidenum">
              <a:rPr lang="en-GB" smtClean="0"/>
              <a:t>‹#›</a:t>
            </a:fld>
            <a:endParaRPr lang="en-GB"/>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E44EE10-67C8-463C-A0C1-3A5A0C9247A8}" type="datetimeFigureOut">
              <a:rPr lang="en-GB" smtClean="0"/>
              <a:t>07/01/2015</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E4B4E724-1FA3-4E0C-B5ED-05E960860169}" type="slidenum">
              <a:rPr lang="en-GB" smtClean="0"/>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E44EE10-67C8-463C-A0C1-3A5A0C9247A8}" type="datetimeFigureOut">
              <a:rPr lang="en-GB" smtClean="0"/>
              <a:t>07/01/2015</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E4B4E724-1FA3-4E0C-B5ED-05E960860169}" type="slidenum">
              <a:rPr lang="en-GB" smtClean="0"/>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E44EE10-67C8-463C-A0C1-3A5A0C9247A8}" type="datetimeFigureOut">
              <a:rPr lang="en-GB" smtClean="0"/>
              <a:t>07/01/2015</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E4B4E724-1FA3-4E0C-B5ED-05E960860169}"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E44EE10-67C8-463C-A0C1-3A5A0C9247A8}" type="datetimeFigureOut">
              <a:rPr lang="en-GB" smtClean="0"/>
              <a:t>07/01/2015</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E4B4E724-1FA3-4E0C-B5ED-05E960860169}" type="slidenum">
              <a:rPr lang="en-GB" smtClean="0"/>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E44EE10-67C8-463C-A0C1-3A5A0C9247A8}" type="datetimeFigureOut">
              <a:rPr lang="en-GB" smtClean="0"/>
              <a:t>07/01/2015</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E4B4E724-1FA3-4E0C-B5ED-05E960860169}"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E44EE10-67C8-463C-A0C1-3A5A0C9247A8}" type="datetimeFigureOut">
              <a:rPr lang="en-GB" smtClean="0"/>
              <a:t>07/01/2015</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E4B4E724-1FA3-4E0C-B5ED-05E960860169}"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E44EE10-67C8-463C-A0C1-3A5A0C9247A8}" type="datetimeFigureOut">
              <a:rPr lang="en-GB" smtClean="0"/>
              <a:t>07/01/2015</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4B4E724-1FA3-4E0C-B5ED-05E960860169}" type="slidenum">
              <a:rPr lang="en-GB" smtClean="0"/>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E44EE10-67C8-463C-A0C1-3A5A0C9247A8}" type="datetimeFigureOut">
              <a:rPr lang="en-GB" smtClean="0"/>
              <a:t>07/01/2015</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4B4E724-1FA3-4E0C-B5ED-05E960860169}"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The PhD Process</a:t>
            </a:r>
            <a:endParaRPr lang="en-GB" dirty="0"/>
          </a:p>
        </p:txBody>
      </p:sp>
      <p:sp>
        <p:nvSpPr>
          <p:cNvPr id="3" name="Subtitle 2"/>
          <p:cNvSpPr>
            <a:spLocks noGrp="1"/>
          </p:cNvSpPr>
          <p:nvPr>
            <p:ph type="subTitle" idx="1"/>
          </p:nvPr>
        </p:nvSpPr>
        <p:spPr/>
        <p:txBody>
          <a:bodyPr/>
          <a:lstStyle/>
          <a:p>
            <a:r>
              <a:rPr lang="en-GB" dirty="0" smtClean="0"/>
              <a:t>The Practice of Social Research</a:t>
            </a:r>
          </a:p>
          <a:p>
            <a:r>
              <a:rPr lang="en-GB" dirty="0" smtClean="0"/>
              <a:t>Nicholas Gane</a:t>
            </a:r>
            <a:endParaRPr lang="en-GB" dirty="0"/>
          </a:p>
        </p:txBody>
      </p:sp>
    </p:spTree>
    <p:extLst>
      <p:ext uri="{BB962C8B-B14F-4D97-AF65-F5344CB8AC3E}">
        <p14:creationId xmlns:p14="http://schemas.microsoft.com/office/powerpoint/2010/main" val="8663379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a:t>A PhD project goes through various </a:t>
            </a:r>
            <a:r>
              <a:rPr lang="en-GB" dirty="0" smtClean="0"/>
              <a:t>stages and these are </a:t>
            </a:r>
            <a:r>
              <a:rPr lang="en-GB" dirty="0"/>
              <a:t>often not linear</a:t>
            </a:r>
          </a:p>
          <a:p>
            <a:r>
              <a:rPr lang="en-GB" dirty="0" smtClean="0"/>
              <a:t>Doing research is not always plain sailing</a:t>
            </a:r>
          </a:p>
          <a:p>
            <a:r>
              <a:rPr lang="en-GB" dirty="0" smtClean="0"/>
              <a:t>Learn </a:t>
            </a:r>
            <a:r>
              <a:rPr lang="en-GB" dirty="0"/>
              <a:t>how to deal with setbacks and </a:t>
            </a:r>
            <a:r>
              <a:rPr lang="en-GB" dirty="0" smtClean="0"/>
              <a:t>detours – doing a PhD often involves dealing with unforeseen events and challenges</a:t>
            </a:r>
          </a:p>
          <a:p>
            <a:r>
              <a:rPr lang="en-GB" dirty="0" smtClean="0"/>
              <a:t>Try to anticipate what these might be in advance – again think ahead</a:t>
            </a:r>
          </a:p>
          <a:p>
            <a:r>
              <a:rPr lang="en-GB" dirty="0" smtClean="0"/>
              <a:t>Be realistic about what you can achieve within the limits of a doctoral thesis: be ambitious and practical</a:t>
            </a:r>
          </a:p>
          <a:p>
            <a:endParaRPr lang="en-GB" dirty="0" smtClean="0"/>
          </a:p>
          <a:p>
            <a:endParaRPr lang="en-GB" dirty="0"/>
          </a:p>
          <a:p>
            <a:endParaRPr lang="en-GB" dirty="0"/>
          </a:p>
        </p:txBody>
      </p:sp>
      <p:sp>
        <p:nvSpPr>
          <p:cNvPr id="3" name="Title 2"/>
          <p:cNvSpPr>
            <a:spLocks noGrp="1"/>
          </p:cNvSpPr>
          <p:nvPr>
            <p:ph type="title"/>
          </p:nvPr>
        </p:nvSpPr>
        <p:spPr/>
        <p:txBody>
          <a:bodyPr/>
          <a:lstStyle/>
          <a:p>
            <a:r>
              <a:rPr lang="en-GB" dirty="0" smtClean="0"/>
              <a:t>Stages of your PhD</a:t>
            </a:r>
            <a:endParaRPr lang="en-GB" dirty="0"/>
          </a:p>
        </p:txBody>
      </p:sp>
    </p:spTree>
    <p:extLst>
      <p:ext uri="{BB962C8B-B14F-4D97-AF65-F5344CB8AC3E}">
        <p14:creationId xmlns:p14="http://schemas.microsoft.com/office/powerpoint/2010/main" val="13819070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smtClean="0"/>
              <a:t>Talk to your supervisor(s) about how to structure your time through the PhD</a:t>
            </a:r>
          </a:p>
          <a:p>
            <a:r>
              <a:rPr lang="en-GB" dirty="0" smtClean="0"/>
              <a:t>For example, when should you do your fieldwork? How extensive should this be – for example how many interviews? How detailed should your engagement be with your data?</a:t>
            </a:r>
          </a:p>
          <a:p>
            <a:r>
              <a:rPr lang="en-GB" dirty="0" smtClean="0"/>
              <a:t>Your supervisor is your key point of contact – you need to meet with them regularly and forge a good working relationship</a:t>
            </a:r>
          </a:p>
          <a:p>
            <a:r>
              <a:rPr lang="en-GB" dirty="0" smtClean="0"/>
              <a:t>This relationship will change over the next 3 years as you become the expert…</a:t>
            </a:r>
            <a:endParaRPr lang="en-GB" dirty="0"/>
          </a:p>
        </p:txBody>
      </p:sp>
      <p:sp>
        <p:nvSpPr>
          <p:cNvPr id="3" name="Title 2"/>
          <p:cNvSpPr>
            <a:spLocks noGrp="1"/>
          </p:cNvSpPr>
          <p:nvPr>
            <p:ph type="title"/>
          </p:nvPr>
        </p:nvSpPr>
        <p:spPr/>
        <p:txBody>
          <a:bodyPr/>
          <a:lstStyle/>
          <a:p>
            <a:r>
              <a:rPr lang="en-GB" dirty="0" smtClean="0"/>
              <a:t>Plan ahead</a:t>
            </a:r>
            <a:endParaRPr lang="en-GB" dirty="0"/>
          </a:p>
        </p:txBody>
      </p:sp>
    </p:spTree>
    <p:extLst>
      <p:ext uri="{BB962C8B-B14F-4D97-AF65-F5344CB8AC3E}">
        <p14:creationId xmlns:p14="http://schemas.microsoft.com/office/powerpoint/2010/main" val="26038515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GB" dirty="0" smtClean="0"/>
              <a:t>It is very important to be organized – establish a system for dealing with questions that arise through your PhD – plus large amounts of reading or field notes, bibliographical references and so on</a:t>
            </a:r>
          </a:p>
          <a:p>
            <a:r>
              <a:rPr lang="en-GB" dirty="0"/>
              <a:t>Keep a good record of what you read</a:t>
            </a:r>
          </a:p>
          <a:p>
            <a:r>
              <a:rPr lang="en-GB" dirty="0"/>
              <a:t>Use a bibliographic database such as Endnote</a:t>
            </a:r>
          </a:p>
          <a:p>
            <a:r>
              <a:rPr lang="en-GB" dirty="0"/>
              <a:t>Your examiners will be </a:t>
            </a:r>
            <a:r>
              <a:rPr lang="en-GB" dirty="0" smtClean="0"/>
              <a:t>look very closely at your </a:t>
            </a:r>
            <a:r>
              <a:rPr lang="en-GB" dirty="0"/>
              <a:t>references, so you need </a:t>
            </a:r>
            <a:r>
              <a:rPr lang="en-GB" dirty="0" smtClean="0"/>
              <a:t>to take this serious</a:t>
            </a:r>
          </a:p>
          <a:p>
            <a:r>
              <a:rPr lang="en-GB" dirty="0" smtClean="0"/>
              <a:t>Keep files and read </a:t>
            </a:r>
            <a:r>
              <a:rPr lang="en-GB" i="1" dirty="0" smtClean="0"/>
              <a:t>actively </a:t>
            </a:r>
            <a:r>
              <a:rPr lang="en-GB" dirty="0" smtClean="0"/>
              <a:t>(in connection to your research questions)…</a:t>
            </a:r>
          </a:p>
          <a:p>
            <a:endParaRPr lang="en-GB" dirty="0"/>
          </a:p>
          <a:p>
            <a:endParaRPr lang="en-GB" dirty="0"/>
          </a:p>
        </p:txBody>
      </p:sp>
      <p:sp>
        <p:nvSpPr>
          <p:cNvPr id="3" name="Title 2"/>
          <p:cNvSpPr>
            <a:spLocks noGrp="1"/>
          </p:cNvSpPr>
          <p:nvPr>
            <p:ph type="title"/>
          </p:nvPr>
        </p:nvSpPr>
        <p:spPr/>
        <p:txBody>
          <a:bodyPr/>
          <a:lstStyle/>
          <a:p>
            <a:r>
              <a:rPr lang="en-GB" dirty="0" smtClean="0"/>
              <a:t>Organization</a:t>
            </a:r>
            <a:endParaRPr lang="en-GB" dirty="0"/>
          </a:p>
        </p:txBody>
      </p:sp>
    </p:spTree>
    <p:extLst>
      <p:ext uri="{BB962C8B-B14F-4D97-AF65-F5344CB8AC3E}">
        <p14:creationId xmlns:p14="http://schemas.microsoft.com/office/powerpoint/2010/main" val="27348941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GB" dirty="0" smtClean="0"/>
              <a:t>‘Your notes may turn out…to be of two sorts: in reading certain very important books you try to grasp the structure of the writer’s argument, and take notes accordingly; but more frequently, and after a few years of independent work, rather than read the entire book, you will often read parts of many books from the point of view of some particular theme or topic in which you are interested and concerning which you have plans in your file. Therefore, you will take notes which do not fairly represent the books you read. You are </a:t>
            </a:r>
            <a:r>
              <a:rPr lang="en-GB" i="1" dirty="0" smtClean="0"/>
              <a:t>using </a:t>
            </a:r>
            <a:r>
              <a:rPr lang="en-GB" dirty="0" smtClean="0"/>
              <a:t>this particular idea, this particular fact, for the realization of your own projects’ (</a:t>
            </a:r>
            <a:r>
              <a:rPr lang="en-GB" i="1" dirty="0" smtClean="0"/>
              <a:t>Sociological Imagination</a:t>
            </a:r>
            <a:r>
              <a:rPr lang="en-GB" dirty="0" smtClean="0"/>
              <a:t>, p.220)</a:t>
            </a:r>
            <a:endParaRPr lang="en-GB" dirty="0"/>
          </a:p>
        </p:txBody>
      </p:sp>
      <p:sp>
        <p:nvSpPr>
          <p:cNvPr id="3" name="Title 2"/>
          <p:cNvSpPr>
            <a:spLocks noGrp="1"/>
          </p:cNvSpPr>
          <p:nvPr>
            <p:ph type="title"/>
          </p:nvPr>
        </p:nvSpPr>
        <p:spPr/>
        <p:txBody>
          <a:bodyPr/>
          <a:lstStyle/>
          <a:p>
            <a:r>
              <a:rPr lang="en-GB" dirty="0" smtClean="0"/>
              <a:t>C.W. Mills</a:t>
            </a:r>
            <a:endParaRPr lang="en-GB" dirty="0"/>
          </a:p>
        </p:txBody>
      </p:sp>
    </p:spTree>
    <p:extLst>
      <p:ext uri="{BB962C8B-B14F-4D97-AF65-F5344CB8AC3E}">
        <p14:creationId xmlns:p14="http://schemas.microsoft.com/office/powerpoint/2010/main" val="16098338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GB" dirty="0" smtClean="0"/>
              <a:t>The PhD is </a:t>
            </a:r>
            <a:r>
              <a:rPr lang="en-GB" i="1" dirty="0" smtClean="0"/>
              <a:t>your </a:t>
            </a:r>
            <a:r>
              <a:rPr lang="en-GB" dirty="0" smtClean="0"/>
              <a:t>project – don’t read things for the sake of it – read texts in relation to your interests and concerns</a:t>
            </a:r>
          </a:p>
          <a:p>
            <a:r>
              <a:rPr lang="en-GB" dirty="0" smtClean="0"/>
              <a:t>Equally with theory and method – don’t go through the motions here. Try to think about them creatively by connecting them to problems and questions – this is the very task of social research</a:t>
            </a:r>
          </a:p>
          <a:p>
            <a:r>
              <a:rPr lang="en-GB" dirty="0" smtClean="0"/>
              <a:t>Be assertive in your writing but also be flexible: don’t be too tied to a particular position from the outset – be open-minded and receptive to ideas</a:t>
            </a:r>
          </a:p>
          <a:p>
            <a:r>
              <a:rPr lang="en-GB" dirty="0" smtClean="0"/>
              <a:t>And think about who the likely audience of your work is going to be…</a:t>
            </a:r>
          </a:p>
          <a:p>
            <a:endParaRPr lang="en-GB" dirty="0"/>
          </a:p>
        </p:txBody>
      </p:sp>
      <p:sp>
        <p:nvSpPr>
          <p:cNvPr id="3" name="Title 2"/>
          <p:cNvSpPr>
            <a:spLocks noGrp="1"/>
          </p:cNvSpPr>
          <p:nvPr>
            <p:ph type="title"/>
          </p:nvPr>
        </p:nvSpPr>
        <p:spPr/>
        <p:txBody>
          <a:bodyPr/>
          <a:lstStyle/>
          <a:p>
            <a:r>
              <a:rPr lang="en-GB" dirty="0" smtClean="0"/>
              <a:t>Some final thoughts</a:t>
            </a:r>
            <a:endParaRPr lang="en-GB" dirty="0"/>
          </a:p>
        </p:txBody>
      </p:sp>
    </p:spTree>
    <p:extLst>
      <p:ext uri="{BB962C8B-B14F-4D97-AF65-F5344CB8AC3E}">
        <p14:creationId xmlns:p14="http://schemas.microsoft.com/office/powerpoint/2010/main" val="2978921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smtClean="0"/>
              <a:t>Designed to address some key </a:t>
            </a:r>
            <a:r>
              <a:rPr lang="en-GB" dirty="0" smtClean="0"/>
              <a:t>practical issues </a:t>
            </a:r>
            <a:r>
              <a:rPr lang="en-GB" dirty="0" smtClean="0"/>
              <a:t>in </a:t>
            </a:r>
            <a:r>
              <a:rPr lang="en-GB" dirty="0" smtClean="0"/>
              <a:t>social </a:t>
            </a:r>
            <a:r>
              <a:rPr lang="en-GB" dirty="0" smtClean="0"/>
              <a:t>research, regardless of your disciplinary background</a:t>
            </a:r>
          </a:p>
          <a:p>
            <a:r>
              <a:rPr lang="en-GB" dirty="0" smtClean="0"/>
              <a:t>These include: thinking about the relation between theory and method in your PhD; how to combine different research methods and paradigms; how to situate your own contribution; questions of research ethics; public engagement and ‘impact’; and what eventually you will be aiming for when you submit your PhD and defend it in a viva</a:t>
            </a:r>
          </a:p>
          <a:p>
            <a:endParaRPr lang="en-GB" dirty="0"/>
          </a:p>
        </p:txBody>
      </p:sp>
      <p:sp>
        <p:nvSpPr>
          <p:cNvPr id="3" name="Title 2"/>
          <p:cNvSpPr>
            <a:spLocks noGrp="1"/>
          </p:cNvSpPr>
          <p:nvPr>
            <p:ph type="title"/>
          </p:nvPr>
        </p:nvSpPr>
        <p:spPr/>
        <p:txBody>
          <a:bodyPr/>
          <a:lstStyle/>
          <a:p>
            <a:r>
              <a:rPr lang="en-GB" dirty="0" smtClean="0"/>
              <a:t>First of all…this module</a:t>
            </a:r>
            <a:endParaRPr lang="en-GB" dirty="0"/>
          </a:p>
        </p:txBody>
      </p:sp>
    </p:spTree>
    <p:extLst>
      <p:ext uri="{BB962C8B-B14F-4D97-AF65-F5344CB8AC3E}">
        <p14:creationId xmlns:p14="http://schemas.microsoft.com/office/powerpoint/2010/main" val="3495058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GB" dirty="0" smtClean="0"/>
              <a:t>Week 2: Theories and Methods (NG)</a:t>
            </a:r>
          </a:p>
          <a:p>
            <a:r>
              <a:rPr lang="en-GB" dirty="0" smtClean="0"/>
              <a:t>Week 3: Combining Methods and Research Paradigms (EJ)</a:t>
            </a:r>
          </a:p>
          <a:p>
            <a:r>
              <a:rPr lang="en-GB" dirty="0" smtClean="0"/>
              <a:t>Week 4: DTC Conference – NO SESSIONS</a:t>
            </a:r>
          </a:p>
          <a:p>
            <a:r>
              <a:rPr lang="en-GB" dirty="0" smtClean="0"/>
              <a:t>Week 5</a:t>
            </a:r>
            <a:r>
              <a:rPr lang="en-GB" dirty="0"/>
              <a:t>: Research Ethics: Principle, Practice and </a:t>
            </a:r>
            <a:r>
              <a:rPr lang="en-GB" dirty="0" smtClean="0"/>
              <a:t>Procedure (EJ)</a:t>
            </a:r>
          </a:p>
          <a:p>
            <a:r>
              <a:rPr lang="en-GB" dirty="0"/>
              <a:t>Week 6: Quality and Technology in Social </a:t>
            </a:r>
            <a:r>
              <a:rPr lang="en-GB" dirty="0" smtClean="0"/>
              <a:t>Research (EJ)</a:t>
            </a:r>
          </a:p>
          <a:p>
            <a:r>
              <a:rPr lang="en-GB" dirty="0"/>
              <a:t>Week 7: The Craft of Academic Writing </a:t>
            </a:r>
            <a:r>
              <a:rPr lang="en-GB" dirty="0" smtClean="0"/>
              <a:t>(NG)</a:t>
            </a:r>
          </a:p>
          <a:p>
            <a:r>
              <a:rPr lang="en-GB" dirty="0"/>
              <a:t>Week 8: Situating Your </a:t>
            </a:r>
            <a:r>
              <a:rPr lang="en-GB" dirty="0" smtClean="0"/>
              <a:t>Contribution (NG)</a:t>
            </a:r>
          </a:p>
          <a:p>
            <a:r>
              <a:rPr lang="en-GB" dirty="0"/>
              <a:t>Week 9: Public Engagement and Non-academic </a:t>
            </a:r>
            <a:r>
              <a:rPr lang="en-GB" dirty="0" smtClean="0"/>
              <a:t>Impact (EJ)</a:t>
            </a:r>
          </a:p>
          <a:p>
            <a:r>
              <a:rPr lang="en-GB" dirty="0" smtClean="0"/>
              <a:t>Week 10</a:t>
            </a:r>
            <a:r>
              <a:rPr lang="en-GB" dirty="0"/>
              <a:t>: Your PhD Viva and </a:t>
            </a:r>
            <a:r>
              <a:rPr lang="en-GB" dirty="0" smtClean="0"/>
              <a:t>Beyond (NG)</a:t>
            </a:r>
            <a:endParaRPr lang="en-GB" dirty="0"/>
          </a:p>
        </p:txBody>
      </p:sp>
      <p:sp>
        <p:nvSpPr>
          <p:cNvPr id="3" name="Title 2"/>
          <p:cNvSpPr>
            <a:spLocks noGrp="1"/>
          </p:cNvSpPr>
          <p:nvPr>
            <p:ph type="title"/>
          </p:nvPr>
        </p:nvSpPr>
        <p:spPr/>
        <p:txBody>
          <a:bodyPr/>
          <a:lstStyle/>
          <a:p>
            <a:r>
              <a:rPr lang="en-GB" dirty="0" smtClean="0"/>
              <a:t>The structure of the module</a:t>
            </a:r>
            <a:endParaRPr lang="en-GB" dirty="0"/>
          </a:p>
        </p:txBody>
      </p:sp>
    </p:spTree>
    <p:extLst>
      <p:ext uri="{BB962C8B-B14F-4D97-AF65-F5344CB8AC3E}">
        <p14:creationId xmlns:p14="http://schemas.microsoft.com/office/powerpoint/2010/main" val="23484096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GB" dirty="0" smtClean="0"/>
              <a:t>There are 3 seminars that accompany this lectures: 1 from 11-12 and 2 from 12-1pm</a:t>
            </a:r>
          </a:p>
          <a:p>
            <a:r>
              <a:rPr lang="en-GB" dirty="0" smtClean="0"/>
              <a:t>The class lists and room numbers are on the DTC </a:t>
            </a:r>
            <a:r>
              <a:rPr lang="en-GB" dirty="0" smtClean="0"/>
              <a:t>website. I have printed lists here – you can check them after this lecture</a:t>
            </a:r>
          </a:p>
          <a:p>
            <a:r>
              <a:rPr lang="en-GB" dirty="0" smtClean="0"/>
              <a:t>Teaching </a:t>
            </a:r>
            <a:r>
              <a:rPr lang="en-GB" dirty="0" smtClean="0"/>
              <a:t>staff: the 11-12 class and one from 12-1 will be taught either by Eric Jensen or myself (depending on who is taking the lecture), and the other one in SO.09 at 12 will be taught by John Narayan. </a:t>
            </a:r>
          </a:p>
          <a:p>
            <a:r>
              <a:rPr lang="en-GB" dirty="0" smtClean="0"/>
              <a:t>Please do the key readings </a:t>
            </a:r>
            <a:r>
              <a:rPr lang="en-GB" dirty="0" smtClean="0"/>
              <a:t>for each week and </a:t>
            </a:r>
            <a:r>
              <a:rPr lang="en-GB" dirty="0" smtClean="0"/>
              <a:t>participate in group activities and discussions</a:t>
            </a:r>
            <a:endParaRPr lang="en-GB" dirty="0"/>
          </a:p>
        </p:txBody>
      </p:sp>
      <p:sp>
        <p:nvSpPr>
          <p:cNvPr id="3" name="Title 2"/>
          <p:cNvSpPr>
            <a:spLocks noGrp="1"/>
          </p:cNvSpPr>
          <p:nvPr>
            <p:ph type="title"/>
          </p:nvPr>
        </p:nvSpPr>
        <p:spPr/>
        <p:txBody>
          <a:bodyPr/>
          <a:lstStyle/>
          <a:p>
            <a:r>
              <a:rPr lang="en-GB" dirty="0" smtClean="0"/>
              <a:t>Seminars</a:t>
            </a:r>
            <a:endParaRPr lang="en-GB" dirty="0"/>
          </a:p>
        </p:txBody>
      </p:sp>
    </p:spTree>
    <p:extLst>
      <p:ext uri="{BB962C8B-B14F-4D97-AF65-F5344CB8AC3E}">
        <p14:creationId xmlns:p14="http://schemas.microsoft.com/office/powerpoint/2010/main" val="2625482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GB" dirty="0" smtClean="0"/>
              <a:t>The first step in undertaking doctoral research is to develop a clear set of research </a:t>
            </a:r>
            <a:r>
              <a:rPr lang="en-GB" dirty="0" smtClean="0"/>
              <a:t>questions (to some extent these are always a work in progress)</a:t>
            </a:r>
            <a:endParaRPr lang="en-GB" dirty="0" smtClean="0"/>
          </a:p>
          <a:p>
            <a:r>
              <a:rPr lang="en-GB" dirty="0" smtClean="0"/>
              <a:t>This might seem obvious but these questions are the basis of everything you do through your PhD – everything must relate back to them (they can change, but not too </a:t>
            </a:r>
            <a:r>
              <a:rPr lang="en-GB" dirty="0" smtClean="0"/>
              <a:t>often)</a:t>
            </a:r>
            <a:endParaRPr lang="en-GB" dirty="0" smtClean="0"/>
          </a:p>
          <a:p>
            <a:r>
              <a:rPr lang="en-GB" dirty="0" smtClean="0"/>
              <a:t>This is easy to forget as it is tempting to become overly concerned with detail</a:t>
            </a:r>
          </a:p>
          <a:p>
            <a:r>
              <a:rPr lang="en-GB" dirty="0" smtClean="0"/>
              <a:t>Remember to keep asking yourself what is at stake in your work – try explaining this in simple terms to </a:t>
            </a:r>
            <a:r>
              <a:rPr lang="en-GB" dirty="0" smtClean="0"/>
              <a:t>yourself and to others</a:t>
            </a:r>
            <a:endParaRPr lang="en-GB" dirty="0" smtClean="0"/>
          </a:p>
          <a:p>
            <a:endParaRPr lang="en-GB" dirty="0"/>
          </a:p>
        </p:txBody>
      </p:sp>
      <p:sp>
        <p:nvSpPr>
          <p:cNvPr id="3" name="Title 2"/>
          <p:cNvSpPr>
            <a:spLocks noGrp="1"/>
          </p:cNvSpPr>
          <p:nvPr>
            <p:ph type="title"/>
          </p:nvPr>
        </p:nvSpPr>
        <p:spPr/>
        <p:txBody>
          <a:bodyPr/>
          <a:lstStyle/>
          <a:p>
            <a:r>
              <a:rPr lang="en-GB" dirty="0" smtClean="0"/>
              <a:t>The PhD</a:t>
            </a:r>
            <a:endParaRPr lang="en-GB" dirty="0"/>
          </a:p>
        </p:txBody>
      </p:sp>
    </p:spTree>
    <p:extLst>
      <p:ext uri="{BB962C8B-B14F-4D97-AF65-F5344CB8AC3E}">
        <p14:creationId xmlns:p14="http://schemas.microsoft.com/office/powerpoint/2010/main" val="160748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GB" dirty="0" smtClean="0"/>
              <a:t>One of the hardest things is often to get started on the PhD: </a:t>
            </a:r>
            <a:r>
              <a:rPr lang="en-GB" dirty="0" smtClean="0"/>
              <a:t>often there is a </a:t>
            </a:r>
            <a:r>
              <a:rPr lang="en-GB" dirty="0" smtClean="0"/>
              <a:t>mixture of excitement and </a:t>
            </a:r>
            <a:r>
              <a:rPr lang="en-GB" dirty="0" smtClean="0"/>
              <a:t>anxiety</a:t>
            </a:r>
            <a:endParaRPr lang="en-GB" dirty="0" smtClean="0"/>
          </a:p>
          <a:p>
            <a:r>
              <a:rPr lang="en-GB" dirty="0" smtClean="0"/>
              <a:t>Aside from thinking about your research questions, you will be expected to reflect on where/how your research fits in terms of wider scholarship (writing an initial literature review can be a useful exercise)</a:t>
            </a:r>
          </a:p>
          <a:p>
            <a:r>
              <a:rPr lang="en-GB" dirty="0" smtClean="0"/>
              <a:t>It </a:t>
            </a:r>
            <a:r>
              <a:rPr lang="en-GB" dirty="0" smtClean="0"/>
              <a:t>is also likely that you will have to think </a:t>
            </a:r>
            <a:r>
              <a:rPr lang="en-GB" dirty="0" smtClean="0"/>
              <a:t>carefully about </a:t>
            </a:r>
            <a:r>
              <a:rPr lang="en-GB" dirty="0" smtClean="0"/>
              <a:t>what methods or research techniques you will use through the course of your </a:t>
            </a:r>
            <a:r>
              <a:rPr lang="en-GB" dirty="0" smtClean="0"/>
              <a:t>project – and this reflection will become part of the thesis</a:t>
            </a:r>
            <a:endParaRPr lang="en-GB" dirty="0"/>
          </a:p>
        </p:txBody>
      </p:sp>
      <p:sp>
        <p:nvSpPr>
          <p:cNvPr id="3" name="Title 2"/>
          <p:cNvSpPr>
            <a:spLocks noGrp="1"/>
          </p:cNvSpPr>
          <p:nvPr>
            <p:ph type="title"/>
          </p:nvPr>
        </p:nvSpPr>
        <p:spPr/>
        <p:txBody>
          <a:bodyPr/>
          <a:lstStyle/>
          <a:p>
            <a:r>
              <a:rPr lang="en-GB" dirty="0" smtClean="0"/>
              <a:t>Other key considerations</a:t>
            </a:r>
            <a:endParaRPr lang="en-GB" dirty="0"/>
          </a:p>
        </p:txBody>
      </p:sp>
    </p:spTree>
    <p:extLst>
      <p:ext uri="{BB962C8B-B14F-4D97-AF65-F5344CB8AC3E}">
        <p14:creationId xmlns:p14="http://schemas.microsoft.com/office/powerpoint/2010/main" val="2412762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GB" dirty="0" smtClean="0"/>
              <a:t>While there are often common expectations for what a PhD is, there </a:t>
            </a:r>
            <a:r>
              <a:rPr lang="en-GB" dirty="0" smtClean="0"/>
              <a:t>is no single format </a:t>
            </a:r>
            <a:r>
              <a:rPr lang="en-GB" dirty="0" smtClean="0"/>
              <a:t>for a doctoral thesis</a:t>
            </a:r>
            <a:endParaRPr lang="en-GB" dirty="0" smtClean="0"/>
          </a:p>
          <a:p>
            <a:r>
              <a:rPr lang="en-GB" dirty="0" smtClean="0"/>
              <a:t>There may, for example, be different expectations </a:t>
            </a:r>
            <a:r>
              <a:rPr lang="en-GB" dirty="0" smtClean="0"/>
              <a:t>of the </a:t>
            </a:r>
            <a:r>
              <a:rPr lang="en-GB" dirty="0" smtClean="0"/>
              <a:t>balance </a:t>
            </a:r>
            <a:r>
              <a:rPr lang="en-GB" dirty="0" smtClean="0"/>
              <a:t>between theoretical </a:t>
            </a:r>
            <a:r>
              <a:rPr lang="en-GB" dirty="0" smtClean="0"/>
              <a:t>and empirical work in different disciplines</a:t>
            </a:r>
          </a:p>
          <a:p>
            <a:r>
              <a:rPr lang="en-GB" dirty="0" smtClean="0"/>
              <a:t>Some PhDs are purely theoretical in basis and are methodological in a philosophical rather than empirical sense – others involve primary fieldwork, or are more historical and draw on archival sources, and so on</a:t>
            </a:r>
          </a:p>
          <a:p>
            <a:r>
              <a:rPr lang="en-GB" dirty="0" smtClean="0"/>
              <a:t>Think about what you want your PhD to be</a:t>
            </a:r>
          </a:p>
          <a:p>
            <a:r>
              <a:rPr lang="en-GB" dirty="0" smtClean="0"/>
              <a:t>It can be a very creative space…</a:t>
            </a:r>
          </a:p>
        </p:txBody>
      </p:sp>
      <p:sp>
        <p:nvSpPr>
          <p:cNvPr id="3" name="Title 2"/>
          <p:cNvSpPr>
            <a:spLocks noGrp="1"/>
          </p:cNvSpPr>
          <p:nvPr>
            <p:ph type="title"/>
          </p:nvPr>
        </p:nvSpPr>
        <p:spPr/>
        <p:txBody>
          <a:bodyPr/>
          <a:lstStyle/>
          <a:p>
            <a:r>
              <a:rPr lang="en-GB" dirty="0" smtClean="0"/>
              <a:t>But…</a:t>
            </a:r>
            <a:endParaRPr lang="en-GB" dirty="0"/>
          </a:p>
        </p:txBody>
      </p:sp>
    </p:spTree>
    <p:extLst>
      <p:ext uri="{BB962C8B-B14F-4D97-AF65-F5344CB8AC3E}">
        <p14:creationId xmlns:p14="http://schemas.microsoft.com/office/powerpoint/2010/main" val="1511288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GB" dirty="0" smtClean="0"/>
              <a:t>One of the key features of a PhD is that it must make an original contribution to knowledge</a:t>
            </a:r>
          </a:p>
          <a:p>
            <a:r>
              <a:rPr lang="en-GB" dirty="0" smtClean="0"/>
              <a:t>We will return to this later in the week on situating your contribution</a:t>
            </a:r>
          </a:p>
          <a:p>
            <a:r>
              <a:rPr lang="en-GB" dirty="0" smtClean="0"/>
              <a:t>Don’t </a:t>
            </a:r>
            <a:r>
              <a:rPr lang="en-GB" dirty="0" smtClean="0"/>
              <a:t>be daunted by this – see this as an opportunity rather than a burden</a:t>
            </a:r>
          </a:p>
          <a:p>
            <a:r>
              <a:rPr lang="en-GB" dirty="0" smtClean="0"/>
              <a:t>Originality </a:t>
            </a:r>
            <a:r>
              <a:rPr lang="en-GB" dirty="0" smtClean="0"/>
              <a:t>can take many different forms: for example, the identification of a gap in the existing literature, the extension or refinement </a:t>
            </a:r>
            <a:r>
              <a:rPr lang="en-GB" dirty="0"/>
              <a:t>of </a:t>
            </a:r>
            <a:r>
              <a:rPr lang="en-GB" dirty="0" smtClean="0"/>
              <a:t>knowledge, an </a:t>
            </a:r>
            <a:r>
              <a:rPr lang="en-GB" dirty="0"/>
              <a:t>innovation or response </a:t>
            </a:r>
            <a:r>
              <a:rPr lang="en-GB" dirty="0" smtClean="0"/>
              <a:t>to an existing position</a:t>
            </a:r>
            <a:endParaRPr lang="en-GB" dirty="0"/>
          </a:p>
        </p:txBody>
      </p:sp>
      <p:sp>
        <p:nvSpPr>
          <p:cNvPr id="3" name="Title 2"/>
          <p:cNvSpPr>
            <a:spLocks noGrp="1"/>
          </p:cNvSpPr>
          <p:nvPr>
            <p:ph type="title"/>
          </p:nvPr>
        </p:nvSpPr>
        <p:spPr/>
        <p:txBody>
          <a:bodyPr/>
          <a:lstStyle/>
          <a:p>
            <a:r>
              <a:rPr lang="en-GB" dirty="0" smtClean="0"/>
              <a:t>Originality</a:t>
            </a:r>
            <a:endParaRPr lang="en-GB" dirty="0"/>
          </a:p>
        </p:txBody>
      </p:sp>
    </p:spTree>
    <p:extLst>
      <p:ext uri="{BB962C8B-B14F-4D97-AF65-F5344CB8AC3E}">
        <p14:creationId xmlns:p14="http://schemas.microsoft.com/office/powerpoint/2010/main" val="2566801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GB" dirty="0" smtClean="0"/>
              <a:t>It is important that you do not try to work on your PhD in isolation</a:t>
            </a:r>
          </a:p>
          <a:p>
            <a:r>
              <a:rPr lang="en-GB" dirty="0" smtClean="0"/>
              <a:t>Your supervisor and peer groups (one purpose of this module) are vital points of contact through which you will develop and refine ideas</a:t>
            </a:r>
          </a:p>
          <a:p>
            <a:r>
              <a:rPr lang="en-GB" dirty="0"/>
              <a:t>Be proactive: </a:t>
            </a:r>
            <a:r>
              <a:rPr lang="en-GB" dirty="0" smtClean="0"/>
              <a:t>ask </a:t>
            </a:r>
            <a:r>
              <a:rPr lang="en-GB" dirty="0"/>
              <a:t>questions, read widely, go to conferences, </a:t>
            </a:r>
            <a:r>
              <a:rPr lang="en-GB" dirty="0" smtClean="0"/>
              <a:t>seminars – talk about your research!</a:t>
            </a:r>
          </a:p>
          <a:p>
            <a:r>
              <a:rPr lang="en-GB" dirty="0" smtClean="0"/>
              <a:t>Get to know who the key figures are and go to see them </a:t>
            </a:r>
            <a:r>
              <a:rPr lang="en-GB" dirty="0" smtClean="0"/>
              <a:t>speak and engage with their work – again be proactive</a:t>
            </a:r>
            <a:endParaRPr lang="en-GB" dirty="0"/>
          </a:p>
          <a:p>
            <a:endParaRPr lang="en-GB" dirty="0" smtClean="0"/>
          </a:p>
          <a:p>
            <a:endParaRPr lang="en-GB" dirty="0"/>
          </a:p>
        </p:txBody>
      </p:sp>
      <p:sp>
        <p:nvSpPr>
          <p:cNvPr id="3" name="Title 2"/>
          <p:cNvSpPr>
            <a:spLocks noGrp="1"/>
          </p:cNvSpPr>
          <p:nvPr>
            <p:ph type="title"/>
          </p:nvPr>
        </p:nvSpPr>
        <p:spPr/>
        <p:txBody>
          <a:bodyPr/>
          <a:lstStyle/>
          <a:p>
            <a:r>
              <a:rPr lang="en-GB" dirty="0" smtClean="0"/>
              <a:t>Developing your ideas</a:t>
            </a:r>
            <a:endParaRPr lang="en-GB" dirty="0"/>
          </a:p>
        </p:txBody>
      </p:sp>
    </p:spTree>
    <p:extLst>
      <p:ext uri="{BB962C8B-B14F-4D97-AF65-F5344CB8AC3E}">
        <p14:creationId xmlns:p14="http://schemas.microsoft.com/office/powerpoint/2010/main" val="27990005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127</TotalTime>
  <Words>1236</Words>
  <Application>Microsoft Office PowerPoint</Application>
  <PresentationFormat>On-screen Show (4:3)</PresentationFormat>
  <Paragraphs>71</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Concourse</vt:lpstr>
      <vt:lpstr>The PhD Process</vt:lpstr>
      <vt:lpstr>First of all…this module</vt:lpstr>
      <vt:lpstr>The structure of the module</vt:lpstr>
      <vt:lpstr>Seminars</vt:lpstr>
      <vt:lpstr>The PhD</vt:lpstr>
      <vt:lpstr>Other key considerations</vt:lpstr>
      <vt:lpstr>But…</vt:lpstr>
      <vt:lpstr>Originality</vt:lpstr>
      <vt:lpstr>Developing your ideas</vt:lpstr>
      <vt:lpstr>Stages of your PhD</vt:lpstr>
      <vt:lpstr>Plan ahead</vt:lpstr>
      <vt:lpstr>Organization</vt:lpstr>
      <vt:lpstr>C.W. Mills</vt:lpstr>
      <vt:lpstr>Some final thoughts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PhD Process</dc:title>
  <dc:creator>Gane Nicholas</dc:creator>
  <cp:lastModifiedBy>Gane, Nicholas</cp:lastModifiedBy>
  <cp:revision>21</cp:revision>
  <dcterms:created xsi:type="dcterms:W3CDTF">2015-01-06T19:47:02Z</dcterms:created>
  <dcterms:modified xsi:type="dcterms:W3CDTF">2015-01-07T08:23:04Z</dcterms:modified>
</cp:coreProperties>
</file>