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1" r:id="rId3"/>
    <p:sldId id="262" r:id="rId4"/>
    <p:sldId id="258" r:id="rId5"/>
    <p:sldId id="257" r:id="rId6"/>
    <p:sldId id="259" r:id="rId7"/>
    <p:sldId id="260"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6" d="100"/>
          <a:sy n="126" d="100"/>
        </p:scale>
        <p:origin x="-119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301DA342-0857-47A1-8C2D-6B5BA62ED45D}" type="datetimeFigureOut">
              <a:rPr lang="en-GB" smtClean="0"/>
              <a:t>13/01/2015</a:t>
            </a:fld>
            <a:endParaRPr lang="en-GB"/>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GB"/>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947610A7-5688-435D-99DE-9A56A7847409}"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01DA342-0857-47A1-8C2D-6B5BA62ED45D}" type="datetimeFigureOut">
              <a:rPr lang="en-GB" smtClean="0"/>
              <a:t>13/01/2015</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947610A7-5688-435D-99DE-9A56A7847409}"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01DA342-0857-47A1-8C2D-6B5BA62ED45D}" type="datetimeFigureOut">
              <a:rPr lang="en-GB" smtClean="0"/>
              <a:t>13/01/2015</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947610A7-5688-435D-99DE-9A56A7847409}"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01DA342-0857-47A1-8C2D-6B5BA62ED45D}" type="datetimeFigureOut">
              <a:rPr lang="en-GB" smtClean="0"/>
              <a:t>13/01/2015</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947610A7-5688-435D-99DE-9A56A7847409}" type="slidenum">
              <a:rPr lang="en-GB" smtClean="0"/>
              <a:t>‹#›</a:t>
            </a:fld>
            <a:endParaRPr lang="en-GB"/>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01DA342-0857-47A1-8C2D-6B5BA62ED45D}" type="datetimeFigureOut">
              <a:rPr lang="en-GB" smtClean="0"/>
              <a:t>13/01/2015</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947610A7-5688-435D-99DE-9A56A7847409}" type="slidenum">
              <a:rPr lang="en-GB" smtClean="0"/>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01DA342-0857-47A1-8C2D-6B5BA62ED45D}" type="datetimeFigureOut">
              <a:rPr lang="en-GB" smtClean="0"/>
              <a:t>13/01/2015</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947610A7-5688-435D-99DE-9A56A7847409}" type="slidenum">
              <a:rPr lang="en-GB" smtClean="0"/>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01DA342-0857-47A1-8C2D-6B5BA62ED45D}" type="datetimeFigureOut">
              <a:rPr lang="en-GB" smtClean="0"/>
              <a:t>13/01/2015</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947610A7-5688-435D-99DE-9A56A7847409}" type="slidenum">
              <a:rPr lang="en-GB" smtClean="0"/>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301DA342-0857-47A1-8C2D-6B5BA62ED45D}" type="datetimeFigureOut">
              <a:rPr lang="en-GB" smtClean="0"/>
              <a:t>13/01/2015</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947610A7-5688-435D-99DE-9A56A7847409}" type="slidenum">
              <a:rPr lang="en-GB" smtClean="0"/>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301DA342-0857-47A1-8C2D-6B5BA62ED45D}" type="datetimeFigureOut">
              <a:rPr lang="en-GB" smtClean="0"/>
              <a:t>13/01/2015</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947610A7-5688-435D-99DE-9A56A7847409}"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301DA342-0857-47A1-8C2D-6B5BA62ED45D}" type="datetimeFigureOut">
              <a:rPr lang="en-GB" smtClean="0"/>
              <a:t>13/01/2015</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947610A7-5688-435D-99DE-9A56A7847409}" type="slidenum">
              <a:rPr lang="en-GB" smtClean="0"/>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301DA342-0857-47A1-8C2D-6B5BA62ED45D}" type="datetimeFigureOut">
              <a:rPr lang="en-GB" smtClean="0"/>
              <a:t>13/01/2015</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947610A7-5688-435D-99DE-9A56A7847409}" type="slidenum">
              <a:rPr lang="en-GB" smtClean="0"/>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301DA342-0857-47A1-8C2D-6B5BA62ED45D}" type="datetimeFigureOut">
              <a:rPr lang="en-GB" smtClean="0"/>
              <a:t>13/01/2015</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947610A7-5688-435D-99DE-9A56A7847409}"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Theories and Methods</a:t>
            </a:r>
            <a:endParaRPr lang="en-GB" dirty="0"/>
          </a:p>
        </p:txBody>
      </p:sp>
      <p:sp>
        <p:nvSpPr>
          <p:cNvPr id="3" name="Subtitle 2"/>
          <p:cNvSpPr>
            <a:spLocks noGrp="1"/>
          </p:cNvSpPr>
          <p:nvPr>
            <p:ph type="subTitle" idx="1"/>
          </p:nvPr>
        </p:nvSpPr>
        <p:spPr/>
        <p:txBody>
          <a:bodyPr/>
          <a:lstStyle/>
          <a:p>
            <a:r>
              <a:rPr lang="en-GB" dirty="0" smtClean="0"/>
              <a:t>The Practice of Social Research</a:t>
            </a:r>
          </a:p>
          <a:p>
            <a:r>
              <a:rPr lang="en-GB" dirty="0" smtClean="0"/>
              <a:t>Nicholas Gane</a:t>
            </a:r>
            <a:endParaRPr lang="en-GB" dirty="0"/>
          </a:p>
        </p:txBody>
      </p:sp>
    </p:spTree>
    <p:extLst>
      <p:ext uri="{BB962C8B-B14F-4D97-AF65-F5344CB8AC3E}">
        <p14:creationId xmlns:p14="http://schemas.microsoft.com/office/powerpoint/2010/main" val="11662712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GB" dirty="0" smtClean="0"/>
              <a:t>Mills is critical of social science that is made up of a network of general concepts that have little if any connection to the empirical world</a:t>
            </a:r>
          </a:p>
          <a:p>
            <a:r>
              <a:rPr lang="en-GB" dirty="0" smtClean="0"/>
              <a:t>He warns against the use of concepts as ‘sponge-words’: concepts as abstract forms or catch-</a:t>
            </a:r>
            <a:r>
              <a:rPr lang="en-GB" dirty="0" err="1" smtClean="0"/>
              <a:t>alls</a:t>
            </a:r>
            <a:r>
              <a:rPr lang="en-GB" dirty="0" smtClean="0"/>
              <a:t> that lack clear definition</a:t>
            </a:r>
          </a:p>
          <a:p>
            <a:r>
              <a:rPr lang="en-GB" dirty="0" smtClean="0"/>
              <a:t>Be clear about what you mean when you use concepts, in particular big ones such as economy, society, gender, race, power and so on</a:t>
            </a:r>
          </a:p>
          <a:p>
            <a:r>
              <a:rPr lang="en-GB" dirty="0" smtClean="0"/>
              <a:t>And remember that concepts are contested…</a:t>
            </a:r>
            <a:endParaRPr lang="en-GB" dirty="0"/>
          </a:p>
        </p:txBody>
      </p:sp>
      <p:sp>
        <p:nvSpPr>
          <p:cNvPr id="3" name="Title 2"/>
          <p:cNvSpPr>
            <a:spLocks noGrp="1"/>
          </p:cNvSpPr>
          <p:nvPr>
            <p:ph type="title"/>
          </p:nvPr>
        </p:nvSpPr>
        <p:spPr/>
        <p:txBody>
          <a:bodyPr/>
          <a:lstStyle/>
          <a:p>
            <a:r>
              <a:rPr lang="en-GB" dirty="0" smtClean="0"/>
              <a:t>Concepts</a:t>
            </a:r>
            <a:endParaRPr lang="en-GB" dirty="0"/>
          </a:p>
        </p:txBody>
      </p:sp>
    </p:spTree>
    <p:extLst>
      <p:ext uri="{BB962C8B-B14F-4D97-AF65-F5344CB8AC3E}">
        <p14:creationId xmlns:p14="http://schemas.microsoft.com/office/powerpoint/2010/main" val="8152945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GB" dirty="0" smtClean="0"/>
              <a:t>By the end of the third chapter of this work, Mills reveals what is really at stake in social science research: ‘problems’</a:t>
            </a:r>
          </a:p>
          <a:p>
            <a:r>
              <a:rPr lang="en-GB" dirty="0" smtClean="0"/>
              <a:t>He says that the ‘withdrawal into systematic work on conceptions should be only a formal moment with the work of social science’ (p.58)</a:t>
            </a:r>
          </a:p>
          <a:p>
            <a:r>
              <a:rPr lang="en-GB" dirty="0" smtClean="0"/>
              <a:t>Again, a provocation: to think carefully about the problems and questions that guide our research and to think about the theoretical resources most suited for dealing with these</a:t>
            </a:r>
          </a:p>
          <a:p>
            <a:r>
              <a:rPr lang="en-GB" dirty="0" smtClean="0"/>
              <a:t>In other words: theory should fit the problem, not vice versa</a:t>
            </a:r>
            <a:endParaRPr lang="en-GB" dirty="0"/>
          </a:p>
        </p:txBody>
      </p:sp>
      <p:sp>
        <p:nvSpPr>
          <p:cNvPr id="3" name="Title 2"/>
          <p:cNvSpPr>
            <a:spLocks noGrp="1"/>
          </p:cNvSpPr>
          <p:nvPr>
            <p:ph type="title"/>
          </p:nvPr>
        </p:nvSpPr>
        <p:spPr/>
        <p:txBody>
          <a:bodyPr/>
          <a:lstStyle/>
          <a:p>
            <a:r>
              <a:rPr lang="en-GB" dirty="0" smtClean="0"/>
              <a:t>Problems…</a:t>
            </a:r>
            <a:endParaRPr lang="en-GB" dirty="0"/>
          </a:p>
        </p:txBody>
      </p:sp>
    </p:spTree>
    <p:extLst>
      <p:ext uri="{BB962C8B-B14F-4D97-AF65-F5344CB8AC3E}">
        <p14:creationId xmlns:p14="http://schemas.microsoft.com/office/powerpoint/2010/main" val="29309419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GB" dirty="0" smtClean="0"/>
              <a:t>Some common problems encountered in doctoral social science research:</a:t>
            </a:r>
          </a:p>
          <a:p>
            <a:r>
              <a:rPr lang="en-GB" dirty="0" smtClean="0"/>
              <a:t>A tendency to make the methodological techniques define the problem in hand</a:t>
            </a:r>
          </a:p>
          <a:p>
            <a:r>
              <a:rPr lang="en-GB" dirty="0" smtClean="0"/>
              <a:t>An unwavering dedication to certain methodological approaches (be these either quantitative or qualitative)</a:t>
            </a:r>
          </a:p>
          <a:p>
            <a:r>
              <a:rPr lang="en-GB" dirty="0" smtClean="0"/>
              <a:t>A tendency to over-complicate matters by introducing too many research techniques</a:t>
            </a:r>
          </a:p>
          <a:p>
            <a:r>
              <a:rPr lang="en-GB" dirty="0" smtClean="0"/>
              <a:t>Uncertainty about the scale of the research project</a:t>
            </a:r>
          </a:p>
          <a:p>
            <a:endParaRPr lang="en-GB" dirty="0"/>
          </a:p>
        </p:txBody>
      </p:sp>
      <p:sp>
        <p:nvSpPr>
          <p:cNvPr id="3" name="Title 2"/>
          <p:cNvSpPr>
            <a:spLocks noGrp="1"/>
          </p:cNvSpPr>
          <p:nvPr>
            <p:ph type="title"/>
          </p:nvPr>
        </p:nvSpPr>
        <p:spPr/>
        <p:txBody>
          <a:bodyPr/>
          <a:lstStyle/>
          <a:p>
            <a:r>
              <a:rPr lang="en-GB" dirty="0" smtClean="0"/>
              <a:t>Methods</a:t>
            </a:r>
            <a:endParaRPr lang="en-GB" dirty="0"/>
          </a:p>
        </p:txBody>
      </p:sp>
    </p:spTree>
    <p:extLst>
      <p:ext uri="{BB962C8B-B14F-4D97-AF65-F5344CB8AC3E}">
        <p14:creationId xmlns:p14="http://schemas.microsoft.com/office/powerpoint/2010/main" val="4184613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Mills offers a number of provocations on the question of method (and these are even fiercer than his statements on theory)</a:t>
            </a:r>
          </a:p>
          <a:p>
            <a:r>
              <a:rPr lang="en-GB" dirty="0" smtClean="0"/>
              <a:t>He talks about a ‘methodological inhibition’ that runs parallel to grand theory: what he calls ‘abstracted empiricism’</a:t>
            </a:r>
          </a:p>
          <a:p>
            <a:r>
              <a:rPr lang="en-GB" dirty="0" smtClean="0"/>
              <a:t>This is a form of methodological work that fetishes techniques over the formulation of methods in response to particular problems</a:t>
            </a:r>
          </a:p>
        </p:txBody>
      </p:sp>
      <p:sp>
        <p:nvSpPr>
          <p:cNvPr id="3" name="Title 2"/>
          <p:cNvSpPr>
            <a:spLocks noGrp="1"/>
          </p:cNvSpPr>
          <p:nvPr>
            <p:ph type="title"/>
          </p:nvPr>
        </p:nvSpPr>
        <p:spPr/>
        <p:txBody>
          <a:bodyPr/>
          <a:lstStyle/>
          <a:p>
            <a:r>
              <a:rPr lang="en-GB" dirty="0" smtClean="0"/>
              <a:t>Mills</a:t>
            </a:r>
            <a:endParaRPr lang="en-GB" dirty="0"/>
          </a:p>
        </p:txBody>
      </p:sp>
    </p:spTree>
    <p:extLst>
      <p:ext uri="{BB962C8B-B14F-4D97-AF65-F5344CB8AC3E}">
        <p14:creationId xmlns:p14="http://schemas.microsoft.com/office/powerpoint/2010/main" val="14937578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Mills is critical of the tendency for ‘Methodology…to determine the problems’ (p.67).</a:t>
            </a:r>
          </a:p>
          <a:p>
            <a:r>
              <a:rPr lang="en-GB" dirty="0" smtClean="0"/>
              <a:t>He questions the common strategy of starting with ready-made methods that then determine the types of research we can do</a:t>
            </a:r>
          </a:p>
          <a:p>
            <a:r>
              <a:rPr lang="en-GB" dirty="0" smtClean="0"/>
              <a:t>Again, as with grand theory, he argues that such an approach is back-to-front: methods should be developed in response to the problems we want to address, not vice versa</a:t>
            </a:r>
            <a:endParaRPr lang="en-GB" dirty="0"/>
          </a:p>
        </p:txBody>
      </p:sp>
      <p:sp>
        <p:nvSpPr>
          <p:cNvPr id="3" name="Title 2"/>
          <p:cNvSpPr>
            <a:spLocks noGrp="1"/>
          </p:cNvSpPr>
          <p:nvPr>
            <p:ph type="title"/>
          </p:nvPr>
        </p:nvSpPr>
        <p:spPr/>
        <p:txBody>
          <a:bodyPr/>
          <a:lstStyle/>
          <a:p>
            <a:r>
              <a:rPr lang="en-GB" dirty="0" smtClean="0"/>
              <a:t>Abstracted empiricism</a:t>
            </a:r>
            <a:endParaRPr lang="en-GB" dirty="0"/>
          </a:p>
        </p:txBody>
      </p:sp>
    </p:spTree>
    <p:extLst>
      <p:ext uri="{BB962C8B-B14F-4D97-AF65-F5344CB8AC3E}">
        <p14:creationId xmlns:p14="http://schemas.microsoft.com/office/powerpoint/2010/main" val="13789150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GB" dirty="0" smtClean="0"/>
              <a:t>Mills encourages us to think creatively about the question of method</a:t>
            </a:r>
          </a:p>
          <a:p>
            <a:r>
              <a:rPr lang="en-GB" dirty="0" smtClean="0"/>
              <a:t>He says: ‘no method, as such, should be used to delimit the problems we take up, if for no other reason than that the most interesting and difficult issues of </a:t>
            </a:r>
            <a:r>
              <a:rPr lang="en-GB" i="1" dirty="0" smtClean="0"/>
              <a:t>method</a:t>
            </a:r>
            <a:r>
              <a:rPr lang="en-GB" dirty="0" smtClean="0"/>
              <a:t> usually begin where established techniques do not apply’ (p.83).</a:t>
            </a:r>
          </a:p>
          <a:p>
            <a:r>
              <a:rPr lang="en-GB" dirty="0" smtClean="0"/>
              <a:t>This raises further questions about the originality of your work – something we will look at further next week</a:t>
            </a:r>
            <a:endParaRPr lang="en-GB" dirty="0"/>
          </a:p>
        </p:txBody>
      </p:sp>
      <p:sp>
        <p:nvSpPr>
          <p:cNvPr id="3" name="Title 2"/>
          <p:cNvSpPr>
            <a:spLocks noGrp="1"/>
          </p:cNvSpPr>
          <p:nvPr>
            <p:ph type="title"/>
          </p:nvPr>
        </p:nvSpPr>
        <p:spPr/>
        <p:txBody>
          <a:bodyPr/>
          <a:lstStyle/>
          <a:p>
            <a:r>
              <a:rPr lang="en-GB" dirty="0" smtClean="0"/>
              <a:t>Creative methods</a:t>
            </a:r>
            <a:endParaRPr lang="en-GB" dirty="0"/>
          </a:p>
        </p:txBody>
      </p:sp>
    </p:spTree>
    <p:extLst>
      <p:ext uri="{BB962C8B-B14F-4D97-AF65-F5344CB8AC3E}">
        <p14:creationId xmlns:p14="http://schemas.microsoft.com/office/powerpoint/2010/main" val="18103840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GB" dirty="0" smtClean="0"/>
              <a:t>Be careful not to fetishize theory and method for their own sake</a:t>
            </a:r>
          </a:p>
          <a:p>
            <a:r>
              <a:rPr lang="en-GB" dirty="0" smtClean="0"/>
              <a:t>The danger of ‘grand theory’ is that it leads to ‘formal and cloudy obscurantism’</a:t>
            </a:r>
          </a:p>
          <a:p>
            <a:r>
              <a:rPr lang="en-GB" dirty="0" smtClean="0"/>
              <a:t>And of ‘abstracted empiricism’ that it is little more than ‘formal and empty ingenuity’ (p.86)</a:t>
            </a:r>
          </a:p>
          <a:p>
            <a:r>
              <a:rPr lang="en-GB" dirty="0" smtClean="0"/>
              <a:t>We can use theory and methods in highly technical ways, but how do they cast light on empirical problems – or, in the context of the PhD, our research questions?</a:t>
            </a:r>
            <a:endParaRPr lang="en-GB" dirty="0"/>
          </a:p>
        </p:txBody>
      </p:sp>
      <p:sp>
        <p:nvSpPr>
          <p:cNvPr id="3" name="Title 2"/>
          <p:cNvSpPr>
            <a:spLocks noGrp="1"/>
          </p:cNvSpPr>
          <p:nvPr>
            <p:ph type="title"/>
          </p:nvPr>
        </p:nvSpPr>
        <p:spPr/>
        <p:txBody>
          <a:bodyPr/>
          <a:lstStyle/>
          <a:p>
            <a:r>
              <a:rPr lang="en-GB" dirty="0" smtClean="0"/>
              <a:t>A summary of Mills’ position</a:t>
            </a:r>
            <a:endParaRPr lang="en-GB" dirty="0"/>
          </a:p>
        </p:txBody>
      </p:sp>
    </p:spTree>
    <p:extLst>
      <p:ext uri="{BB962C8B-B14F-4D97-AF65-F5344CB8AC3E}">
        <p14:creationId xmlns:p14="http://schemas.microsoft.com/office/powerpoint/2010/main" val="42425914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Mills offers us a provocation to think about the status of theory and method in our work</a:t>
            </a:r>
          </a:p>
          <a:p>
            <a:r>
              <a:rPr lang="en-GB" dirty="0" smtClean="0"/>
              <a:t>He urges us to think creatively about these theory and methods</a:t>
            </a:r>
          </a:p>
          <a:p>
            <a:r>
              <a:rPr lang="en-GB" dirty="0" smtClean="0"/>
              <a:t>Theory and method should fit our research questions, not the other way around</a:t>
            </a:r>
          </a:p>
          <a:p>
            <a:r>
              <a:rPr lang="en-GB" dirty="0" smtClean="0"/>
              <a:t>Don’t lose yourself in a world of conceptual jargon or methodological abstraction</a:t>
            </a:r>
          </a:p>
          <a:p>
            <a:r>
              <a:rPr lang="en-GB" dirty="0" smtClean="0"/>
              <a:t>The integration of theory and method should be born out of a drive to address problems</a:t>
            </a:r>
            <a:endParaRPr lang="en-GB" dirty="0"/>
          </a:p>
        </p:txBody>
      </p:sp>
      <p:sp>
        <p:nvSpPr>
          <p:cNvPr id="3" name="Title 2"/>
          <p:cNvSpPr>
            <a:spLocks noGrp="1"/>
          </p:cNvSpPr>
          <p:nvPr>
            <p:ph type="title"/>
          </p:nvPr>
        </p:nvSpPr>
        <p:spPr/>
        <p:txBody>
          <a:bodyPr/>
          <a:lstStyle/>
          <a:p>
            <a:r>
              <a:rPr lang="en-GB" dirty="0" smtClean="0"/>
              <a:t>Conclusion</a:t>
            </a:r>
            <a:endParaRPr lang="en-GB" dirty="0"/>
          </a:p>
        </p:txBody>
      </p:sp>
    </p:spTree>
    <p:extLst>
      <p:ext uri="{BB962C8B-B14F-4D97-AF65-F5344CB8AC3E}">
        <p14:creationId xmlns:p14="http://schemas.microsoft.com/office/powerpoint/2010/main" val="17031738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GB" dirty="0" smtClean="0"/>
              <a:t>The craft of social science lies in the ability to master theory and method rather than be ‘mastered’ by them</a:t>
            </a:r>
          </a:p>
          <a:p>
            <a:r>
              <a:rPr lang="en-GB" dirty="0" smtClean="0"/>
              <a:t>Mills: ‘To have mastered “method” and “theory” is to have become a self-conscious thinker, a man at work and aware of the assumptions and the implications of what he is about. To be mastered by “method” or “theory” is simply to be kept from working, from trying, that is, to find out about something that is going on in the world’ (p.135).</a:t>
            </a:r>
            <a:endParaRPr lang="en-GB" dirty="0"/>
          </a:p>
        </p:txBody>
      </p:sp>
      <p:sp>
        <p:nvSpPr>
          <p:cNvPr id="3" name="Title 2"/>
          <p:cNvSpPr>
            <a:spLocks noGrp="1"/>
          </p:cNvSpPr>
          <p:nvPr>
            <p:ph type="title"/>
          </p:nvPr>
        </p:nvSpPr>
        <p:spPr/>
        <p:txBody>
          <a:bodyPr/>
          <a:lstStyle/>
          <a:p>
            <a:r>
              <a:rPr lang="en-GB" dirty="0" smtClean="0"/>
              <a:t>Finally: The craft</a:t>
            </a:r>
            <a:endParaRPr lang="en-GB" dirty="0"/>
          </a:p>
        </p:txBody>
      </p:sp>
    </p:spTree>
    <p:extLst>
      <p:ext uri="{BB962C8B-B14F-4D97-AF65-F5344CB8AC3E}">
        <p14:creationId xmlns:p14="http://schemas.microsoft.com/office/powerpoint/2010/main" val="3216747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GB" dirty="0" smtClean="0"/>
              <a:t>The purpose of this session is to think about the status of theory and method within your own doctoral research</a:t>
            </a:r>
          </a:p>
          <a:p>
            <a:r>
              <a:rPr lang="en-GB" dirty="0" smtClean="0"/>
              <a:t>Regardless of all disciplinary backgrounds, all PhDs contain elements of theory and method to greater or lesser degree</a:t>
            </a:r>
          </a:p>
          <a:p>
            <a:r>
              <a:rPr lang="en-GB" dirty="0" smtClean="0"/>
              <a:t>How are theory and method connected to your research questions? How can they be integrated?</a:t>
            </a:r>
          </a:p>
          <a:p>
            <a:r>
              <a:rPr lang="en-GB" dirty="0" smtClean="0"/>
              <a:t>We will read C.W. Mills as a way into some of these questions</a:t>
            </a:r>
          </a:p>
          <a:p>
            <a:endParaRPr lang="en-GB" dirty="0"/>
          </a:p>
        </p:txBody>
      </p:sp>
      <p:sp>
        <p:nvSpPr>
          <p:cNvPr id="3" name="Title 2"/>
          <p:cNvSpPr>
            <a:spLocks noGrp="1"/>
          </p:cNvSpPr>
          <p:nvPr>
            <p:ph type="title"/>
          </p:nvPr>
        </p:nvSpPr>
        <p:spPr/>
        <p:txBody>
          <a:bodyPr/>
          <a:lstStyle/>
          <a:p>
            <a:r>
              <a:rPr lang="en-GB" dirty="0" smtClean="0"/>
              <a:t>Theories and methods?</a:t>
            </a:r>
            <a:endParaRPr lang="en-GB" dirty="0"/>
          </a:p>
        </p:txBody>
      </p:sp>
    </p:spTree>
    <p:extLst>
      <p:ext uri="{BB962C8B-B14F-4D97-AF65-F5344CB8AC3E}">
        <p14:creationId xmlns:p14="http://schemas.microsoft.com/office/powerpoint/2010/main" val="35642136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GB" dirty="0" smtClean="0"/>
              <a:t>No work is purely empirical. It is always related to questions of epistemology – how we can know the world; the status or type of knowledge that we want to produce; the choice of models or methods that we want to use for a research, and so on</a:t>
            </a:r>
          </a:p>
          <a:p>
            <a:r>
              <a:rPr lang="en-GB" dirty="0" smtClean="0"/>
              <a:t>There is no single model of PhD – some are densely theoretical, others are more empirical and deal more with different types of data</a:t>
            </a:r>
          </a:p>
          <a:p>
            <a:r>
              <a:rPr lang="en-GB" dirty="0" smtClean="0"/>
              <a:t>Question: what makes for good theoretical work?</a:t>
            </a:r>
          </a:p>
          <a:p>
            <a:endParaRPr lang="en-GB" dirty="0"/>
          </a:p>
        </p:txBody>
      </p:sp>
      <p:sp>
        <p:nvSpPr>
          <p:cNvPr id="3" name="Title 2"/>
          <p:cNvSpPr>
            <a:spLocks noGrp="1"/>
          </p:cNvSpPr>
          <p:nvPr>
            <p:ph type="title"/>
          </p:nvPr>
        </p:nvSpPr>
        <p:spPr/>
        <p:txBody>
          <a:bodyPr/>
          <a:lstStyle/>
          <a:p>
            <a:r>
              <a:rPr lang="en-GB" dirty="0" smtClean="0"/>
              <a:t>First: theory</a:t>
            </a:r>
            <a:endParaRPr lang="en-GB" dirty="0"/>
          </a:p>
        </p:txBody>
      </p:sp>
    </p:spTree>
    <p:extLst>
      <p:ext uri="{BB962C8B-B14F-4D97-AF65-F5344CB8AC3E}">
        <p14:creationId xmlns:p14="http://schemas.microsoft.com/office/powerpoint/2010/main" val="20697269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GB" dirty="0" smtClean="0"/>
              <a:t>From 1995 to 1998 the journal </a:t>
            </a:r>
            <a:r>
              <a:rPr lang="en-GB" i="1" dirty="0" smtClean="0"/>
              <a:t>Philosophy and Literature </a:t>
            </a:r>
            <a:r>
              <a:rPr lang="en-GB" dirty="0" smtClean="0"/>
              <a:t>ran a bad writing contest</a:t>
            </a:r>
          </a:p>
          <a:p>
            <a:r>
              <a:rPr lang="en-GB" dirty="0" smtClean="0"/>
              <a:t>Readers nominated passages from different scholarly texts</a:t>
            </a:r>
          </a:p>
          <a:p>
            <a:r>
              <a:rPr lang="en-GB" dirty="0" smtClean="0"/>
              <a:t>Many of the good and the great were nominated and were awarded this prize, including figures such as Judith Butler and Fredric Jameson</a:t>
            </a:r>
          </a:p>
          <a:p>
            <a:r>
              <a:rPr lang="en-GB" dirty="0" smtClean="0"/>
              <a:t>The 1996 </a:t>
            </a:r>
            <a:r>
              <a:rPr lang="en-GB" dirty="0"/>
              <a:t>‘winner’ was </a:t>
            </a:r>
            <a:r>
              <a:rPr lang="en-GB" dirty="0" smtClean="0"/>
              <a:t>Roy </a:t>
            </a:r>
            <a:r>
              <a:rPr lang="en-GB" dirty="0" err="1" smtClean="0"/>
              <a:t>Bhaskar</a:t>
            </a:r>
            <a:r>
              <a:rPr lang="en-GB" dirty="0"/>
              <a:t> </a:t>
            </a:r>
            <a:r>
              <a:rPr lang="en-GB" dirty="0" smtClean="0"/>
              <a:t>for a passage from his </a:t>
            </a:r>
            <a:r>
              <a:rPr lang="en-GB" i="1" dirty="0"/>
              <a:t>Plato </a:t>
            </a:r>
            <a:r>
              <a:rPr lang="en-GB" i="1" dirty="0" err="1"/>
              <a:t>etc</a:t>
            </a:r>
            <a:r>
              <a:rPr lang="en-GB" i="1" dirty="0"/>
              <a:t>: The Problems of Philosophy and Their Resolution </a:t>
            </a:r>
            <a:r>
              <a:rPr lang="en-GB" dirty="0"/>
              <a:t>(Verso, 1994)</a:t>
            </a:r>
          </a:p>
        </p:txBody>
      </p:sp>
      <p:sp>
        <p:nvSpPr>
          <p:cNvPr id="3" name="Title 2"/>
          <p:cNvSpPr>
            <a:spLocks noGrp="1"/>
          </p:cNvSpPr>
          <p:nvPr>
            <p:ph type="title"/>
          </p:nvPr>
        </p:nvSpPr>
        <p:spPr/>
        <p:txBody>
          <a:bodyPr/>
          <a:lstStyle/>
          <a:p>
            <a:r>
              <a:rPr lang="en-GB" dirty="0" smtClean="0"/>
              <a:t>Writing theory</a:t>
            </a:r>
            <a:endParaRPr lang="en-GB" dirty="0"/>
          </a:p>
        </p:txBody>
      </p:sp>
    </p:spTree>
    <p:extLst>
      <p:ext uri="{BB962C8B-B14F-4D97-AF65-F5344CB8AC3E}">
        <p14:creationId xmlns:p14="http://schemas.microsoft.com/office/powerpoint/2010/main" val="24140339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r>
              <a:rPr lang="en-GB" dirty="0" smtClean="0"/>
              <a:t>‘Indeed </a:t>
            </a:r>
            <a:r>
              <a:rPr lang="en-GB" dirty="0"/>
              <a:t>dialectical critical realism may be seen under the aspect of </a:t>
            </a:r>
            <a:r>
              <a:rPr lang="en-GB" dirty="0" err="1"/>
              <a:t>Foucauldian</a:t>
            </a:r>
            <a:r>
              <a:rPr lang="en-GB" dirty="0"/>
              <a:t> strategic reversal — of the unholy trinity of </a:t>
            </a:r>
            <a:r>
              <a:rPr lang="en-GB" dirty="0" err="1"/>
              <a:t>Parmenidean</a:t>
            </a:r>
            <a:r>
              <a:rPr lang="en-GB" dirty="0"/>
              <a:t>/Platonic/</a:t>
            </a:r>
            <a:r>
              <a:rPr lang="en-GB" dirty="0" err="1"/>
              <a:t>Aristotelean</a:t>
            </a:r>
            <a:r>
              <a:rPr lang="en-GB" dirty="0"/>
              <a:t> provenance; of the Cartesian-</a:t>
            </a:r>
            <a:r>
              <a:rPr lang="en-GB" dirty="0" err="1"/>
              <a:t>Lockean</a:t>
            </a:r>
            <a:r>
              <a:rPr lang="en-GB" dirty="0"/>
              <a:t>-</a:t>
            </a:r>
            <a:r>
              <a:rPr lang="en-GB" dirty="0" err="1"/>
              <a:t>Humean</a:t>
            </a:r>
            <a:r>
              <a:rPr lang="en-GB" dirty="0"/>
              <a:t>-Kantian paradigm, of </a:t>
            </a:r>
            <a:r>
              <a:rPr lang="en-GB" dirty="0" err="1"/>
              <a:t>foundationalisms</a:t>
            </a:r>
            <a:r>
              <a:rPr lang="en-GB" dirty="0"/>
              <a:t> (in practice, </a:t>
            </a:r>
            <a:r>
              <a:rPr lang="en-GB" dirty="0" err="1"/>
              <a:t>fideistic</a:t>
            </a:r>
            <a:r>
              <a:rPr lang="en-GB" dirty="0"/>
              <a:t> </a:t>
            </a:r>
            <a:r>
              <a:rPr lang="en-GB" dirty="0" err="1"/>
              <a:t>foundationalisms</a:t>
            </a:r>
            <a:r>
              <a:rPr lang="en-GB" dirty="0"/>
              <a:t>) and </a:t>
            </a:r>
            <a:r>
              <a:rPr lang="en-GB" dirty="0" err="1"/>
              <a:t>irrationalisms</a:t>
            </a:r>
            <a:r>
              <a:rPr lang="en-GB" dirty="0"/>
              <a:t> (in practice, capricious exercises of the will-to-power or some other ideologically and/or psycho-somatically buried source) new and old alike; of the primordial failing of western philosophy, ontological </a:t>
            </a:r>
            <a:r>
              <a:rPr lang="en-GB" dirty="0" err="1"/>
              <a:t>monovalence</a:t>
            </a:r>
            <a:r>
              <a:rPr lang="en-GB" dirty="0"/>
              <a:t>, and its close ally, the epistemic fallacy with its ontic dual; of the analytic problematic laid down by Plato, which Hegel served only to replicate in his </a:t>
            </a:r>
            <a:r>
              <a:rPr lang="en-GB" dirty="0" err="1"/>
              <a:t>actualist</a:t>
            </a:r>
            <a:r>
              <a:rPr lang="en-GB" dirty="0"/>
              <a:t> monovalent analytic reinstatement in </a:t>
            </a:r>
            <a:r>
              <a:rPr lang="en-GB" dirty="0" err="1"/>
              <a:t>transfigurative</a:t>
            </a:r>
            <a:r>
              <a:rPr lang="en-GB" dirty="0"/>
              <a:t> reconciling dialectical connection, while in his hubristic claims for absolute idealism he inaugurated the </a:t>
            </a:r>
            <a:r>
              <a:rPr lang="en-GB" dirty="0" err="1"/>
              <a:t>Comtean</a:t>
            </a:r>
            <a:r>
              <a:rPr lang="en-GB" dirty="0"/>
              <a:t>, </a:t>
            </a:r>
            <a:r>
              <a:rPr lang="en-GB" dirty="0" err="1"/>
              <a:t>Kierkegaardian</a:t>
            </a:r>
            <a:r>
              <a:rPr lang="en-GB" dirty="0"/>
              <a:t> and </a:t>
            </a:r>
            <a:r>
              <a:rPr lang="en-GB" dirty="0" err="1"/>
              <a:t>Nietzschean</a:t>
            </a:r>
            <a:r>
              <a:rPr lang="en-GB" dirty="0"/>
              <a:t> eclipses of reason, replicating the fundaments of positivism through its transmutation route to the </a:t>
            </a:r>
            <a:r>
              <a:rPr lang="en-GB" dirty="0" err="1"/>
              <a:t>superidealism</a:t>
            </a:r>
            <a:r>
              <a:rPr lang="en-GB" dirty="0"/>
              <a:t> of a </a:t>
            </a:r>
            <a:r>
              <a:rPr lang="en-GB" dirty="0" err="1" smtClean="0"/>
              <a:t>Baudrillard</a:t>
            </a:r>
            <a:r>
              <a:rPr lang="en-GB" dirty="0" smtClean="0"/>
              <a:t>’.</a:t>
            </a:r>
            <a:endParaRPr lang="en-GB" dirty="0"/>
          </a:p>
        </p:txBody>
      </p:sp>
      <p:sp>
        <p:nvSpPr>
          <p:cNvPr id="3" name="Title 2"/>
          <p:cNvSpPr>
            <a:spLocks noGrp="1"/>
          </p:cNvSpPr>
          <p:nvPr>
            <p:ph type="title"/>
          </p:nvPr>
        </p:nvSpPr>
        <p:spPr/>
        <p:txBody>
          <a:bodyPr/>
          <a:lstStyle/>
          <a:p>
            <a:r>
              <a:rPr lang="en-GB" dirty="0" smtClean="0"/>
              <a:t>It reads:</a:t>
            </a:r>
            <a:endParaRPr lang="en-GB" dirty="0"/>
          </a:p>
        </p:txBody>
      </p:sp>
    </p:spTree>
    <p:extLst>
      <p:ext uri="{BB962C8B-B14F-4D97-AF65-F5344CB8AC3E}">
        <p14:creationId xmlns:p14="http://schemas.microsoft.com/office/powerpoint/2010/main" val="5811933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GB" dirty="0" smtClean="0"/>
              <a:t>1). A tendency to name drop (Aristotle, 2013; </a:t>
            </a:r>
            <a:r>
              <a:rPr lang="en-GB" dirty="0" err="1" smtClean="0"/>
              <a:t>Baudrillard</a:t>
            </a:r>
            <a:r>
              <a:rPr lang="en-GB" dirty="0" smtClean="0"/>
              <a:t> 1993; Hayek, 1948; </a:t>
            </a:r>
            <a:r>
              <a:rPr lang="en-GB" dirty="0" err="1" smtClean="0"/>
              <a:t>Ignatieff</a:t>
            </a:r>
            <a:r>
              <a:rPr lang="en-GB" dirty="0" smtClean="0"/>
              <a:t>, 2005; Marx, 1968; Mises, 1933; Plato, 1993)</a:t>
            </a:r>
          </a:p>
          <a:p>
            <a:r>
              <a:rPr lang="en-GB" dirty="0" smtClean="0"/>
              <a:t>What work do these references do? How do they embellish </a:t>
            </a:r>
            <a:r>
              <a:rPr lang="en-GB" i="1" dirty="0" smtClean="0"/>
              <a:t>your </a:t>
            </a:r>
            <a:r>
              <a:rPr lang="en-GB" dirty="0" smtClean="0"/>
              <a:t>position or argument?</a:t>
            </a:r>
          </a:p>
          <a:p>
            <a:r>
              <a:rPr lang="en-GB" dirty="0" smtClean="0"/>
              <a:t>2). A tendency to be too devoted to a single thinker – as if the truth always lies with their work. </a:t>
            </a:r>
          </a:p>
          <a:p>
            <a:r>
              <a:rPr lang="en-GB" dirty="0" smtClean="0"/>
              <a:t>References to other figures are of course important but don’t be afraid to find you own theoretical voice. </a:t>
            </a:r>
          </a:p>
          <a:p>
            <a:endParaRPr lang="en-GB" dirty="0" smtClean="0"/>
          </a:p>
          <a:p>
            <a:endParaRPr lang="en-GB" dirty="0" smtClean="0"/>
          </a:p>
          <a:p>
            <a:endParaRPr lang="en-GB" dirty="0"/>
          </a:p>
        </p:txBody>
      </p:sp>
      <p:sp>
        <p:nvSpPr>
          <p:cNvPr id="3" name="Title 2"/>
          <p:cNvSpPr>
            <a:spLocks noGrp="1"/>
          </p:cNvSpPr>
          <p:nvPr>
            <p:ph type="title"/>
          </p:nvPr>
        </p:nvSpPr>
        <p:spPr/>
        <p:txBody>
          <a:bodyPr/>
          <a:lstStyle/>
          <a:p>
            <a:r>
              <a:rPr lang="en-GB" dirty="0" smtClean="0"/>
              <a:t>Some common problems</a:t>
            </a:r>
            <a:endParaRPr lang="en-GB" dirty="0"/>
          </a:p>
        </p:txBody>
      </p:sp>
    </p:spTree>
    <p:extLst>
      <p:ext uri="{BB962C8B-B14F-4D97-AF65-F5344CB8AC3E}">
        <p14:creationId xmlns:p14="http://schemas.microsoft.com/office/powerpoint/2010/main" val="1382306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GB" dirty="0" smtClean="0"/>
              <a:t>3). A </a:t>
            </a:r>
            <a:r>
              <a:rPr lang="en-GB" dirty="0"/>
              <a:t>tendency to hide behind theory. What is it you </a:t>
            </a:r>
            <a:r>
              <a:rPr lang="en-GB" dirty="0" smtClean="0"/>
              <a:t>want theory to do in your research?</a:t>
            </a:r>
            <a:endParaRPr lang="en-GB" dirty="0"/>
          </a:p>
          <a:p>
            <a:r>
              <a:rPr lang="en-GB" dirty="0" smtClean="0"/>
              <a:t>Coupled with this is a </a:t>
            </a:r>
            <a:r>
              <a:rPr lang="en-GB" dirty="0"/>
              <a:t>tendency to use an overly complex theoretical style in order to make work look intellectually sophisticated </a:t>
            </a:r>
            <a:endParaRPr lang="en-GB" dirty="0" smtClean="0"/>
          </a:p>
          <a:p>
            <a:r>
              <a:rPr lang="en-GB" dirty="0" smtClean="0"/>
              <a:t>The </a:t>
            </a:r>
            <a:r>
              <a:rPr lang="en-GB" dirty="0"/>
              <a:t>biggest challenge is to write about challenging things in a way that is clear and </a:t>
            </a:r>
            <a:r>
              <a:rPr lang="en-GB" dirty="0" smtClean="0"/>
              <a:t>accessible while at the same time intellectual and scholarly</a:t>
            </a:r>
            <a:endParaRPr lang="en-GB" dirty="0"/>
          </a:p>
          <a:p>
            <a:r>
              <a:rPr lang="en-GB" dirty="0" smtClean="0"/>
              <a:t>Beyond the PhD, this is especially important if you want to your research to reach an audience beyond the academy. Who are you writing for?</a:t>
            </a:r>
            <a:endParaRPr lang="en-GB" dirty="0"/>
          </a:p>
        </p:txBody>
      </p:sp>
      <p:sp>
        <p:nvSpPr>
          <p:cNvPr id="3" name="Title 2"/>
          <p:cNvSpPr>
            <a:spLocks noGrp="1"/>
          </p:cNvSpPr>
          <p:nvPr>
            <p:ph type="title"/>
          </p:nvPr>
        </p:nvSpPr>
        <p:spPr/>
        <p:txBody>
          <a:bodyPr/>
          <a:lstStyle/>
          <a:p>
            <a:r>
              <a:rPr lang="en-GB" dirty="0" smtClean="0"/>
              <a:t>Some problems (cont’d)</a:t>
            </a:r>
            <a:endParaRPr lang="en-GB" dirty="0"/>
          </a:p>
        </p:txBody>
      </p:sp>
    </p:spTree>
    <p:extLst>
      <p:ext uri="{BB962C8B-B14F-4D97-AF65-F5344CB8AC3E}">
        <p14:creationId xmlns:p14="http://schemas.microsoft.com/office/powerpoint/2010/main" val="7034908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GB" dirty="0" smtClean="0"/>
              <a:t>Many of these problems are addressed by C. Wright Mills in his famous work </a:t>
            </a:r>
            <a:r>
              <a:rPr lang="en-GB" i="1" dirty="0" smtClean="0"/>
              <a:t>The Sociological Imagination</a:t>
            </a:r>
            <a:r>
              <a:rPr lang="en-GB" dirty="0" smtClean="0"/>
              <a:t> (1959)</a:t>
            </a:r>
          </a:p>
          <a:p>
            <a:r>
              <a:rPr lang="en-GB" dirty="0" smtClean="0"/>
              <a:t>He parodies the ‘grand theory’ of his fierce rival Talcott Parsons by ‘translating’ some passages from his book </a:t>
            </a:r>
            <a:r>
              <a:rPr lang="en-GB" i="1" dirty="0" smtClean="0"/>
              <a:t>The Social System </a:t>
            </a:r>
            <a:r>
              <a:rPr lang="en-GB" dirty="0" smtClean="0"/>
              <a:t>‘into English’</a:t>
            </a:r>
          </a:p>
          <a:p>
            <a:r>
              <a:rPr lang="en-GB" dirty="0" smtClean="0"/>
              <a:t>His verdict: ‘Grand theory is drunk on syntax, blind to semantics’ (p.42)</a:t>
            </a:r>
          </a:p>
          <a:p>
            <a:r>
              <a:rPr lang="en-GB" dirty="0" smtClean="0"/>
              <a:t>A way of thinking that </a:t>
            </a:r>
            <a:r>
              <a:rPr lang="en-GB" dirty="0" err="1" smtClean="0"/>
              <a:t>fetishises</a:t>
            </a:r>
            <a:r>
              <a:rPr lang="en-GB" dirty="0" smtClean="0"/>
              <a:t> concepts and works at such a high level of generality that it is always far removed from any empirical context</a:t>
            </a:r>
          </a:p>
          <a:p>
            <a:endParaRPr lang="en-GB" dirty="0"/>
          </a:p>
        </p:txBody>
      </p:sp>
      <p:sp>
        <p:nvSpPr>
          <p:cNvPr id="3" name="Title 2"/>
          <p:cNvSpPr>
            <a:spLocks noGrp="1"/>
          </p:cNvSpPr>
          <p:nvPr>
            <p:ph type="title"/>
          </p:nvPr>
        </p:nvSpPr>
        <p:spPr/>
        <p:txBody>
          <a:bodyPr/>
          <a:lstStyle/>
          <a:p>
            <a:r>
              <a:rPr lang="en-GB" dirty="0" smtClean="0"/>
              <a:t>C. W. Mills</a:t>
            </a:r>
            <a:endParaRPr lang="en-GB" dirty="0"/>
          </a:p>
        </p:txBody>
      </p:sp>
    </p:spTree>
    <p:extLst>
      <p:ext uri="{BB962C8B-B14F-4D97-AF65-F5344CB8AC3E}">
        <p14:creationId xmlns:p14="http://schemas.microsoft.com/office/powerpoint/2010/main" val="179074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GB" dirty="0" smtClean="0"/>
              <a:t>Mills’ aim is ‘to help grand theorists get down from their useless heights’ (p.42) – a provocation to think about the uses of high theory</a:t>
            </a:r>
          </a:p>
          <a:p>
            <a:r>
              <a:rPr lang="en-GB" dirty="0" smtClean="0"/>
              <a:t>His answer: ‘every self-conscious thinker must at all times be aware of – and hence be able to control – the level of abstraction on which he is working. The capacity to shuttle between levels of abstraction, with ease and clarity, is a signal mark of the imaginative and systematic thinker’ (p.43).</a:t>
            </a:r>
            <a:endParaRPr lang="en-GB" dirty="0"/>
          </a:p>
        </p:txBody>
      </p:sp>
      <p:sp>
        <p:nvSpPr>
          <p:cNvPr id="3" name="Title 2"/>
          <p:cNvSpPr>
            <a:spLocks noGrp="1"/>
          </p:cNvSpPr>
          <p:nvPr>
            <p:ph type="title"/>
          </p:nvPr>
        </p:nvSpPr>
        <p:spPr/>
        <p:txBody>
          <a:bodyPr/>
          <a:lstStyle/>
          <a:p>
            <a:r>
              <a:rPr lang="en-GB" dirty="0" smtClean="0"/>
              <a:t>Grand theory</a:t>
            </a:r>
            <a:endParaRPr lang="en-GB" dirty="0"/>
          </a:p>
        </p:txBody>
      </p:sp>
    </p:spTree>
    <p:extLst>
      <p:ext uri="{BB962C8B-B14F-4D97-AF65-F5344CB8AC3E}">
        <p14:creationId xmlns:p14="http://schemas.microsoft.com/office/powerpoint/2010/main" val="89674208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236</TotalTime>
  <Words>1512</Words>
  <Application>Microsoft Office PowerPoint</Application>
  <PresentationFormat>On-screen Show (4:3)</PresentationFormat>
  <Paragraphs>80</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Concourse</vt:lpstr>
      <vt:lpstr>Theories and Methods</vt:lpstr>
      <vt:lpstr>Theories and methods?</vt:lpstr>
      <vt:lpstr>First: theory</vt:lpstr>
      <vt:lpstr>Writing theory</vt:lpstr>
      <vt:lpstr>It reads:</vt:lpstr>
      <vt:lpstr>Some common problems</vt:lpstr>
      <vt:lpstr>Some problems (cont’d)</vt:lpstr>
      <vt:lpstr>C. W. Mills</vt:lpstr>
      <vt:lpstr>Grand theory</vt:lpstr>
      <vt:lpstr>Concepts</vt:lpstr>
      <vt:lpstr>Problems…</vt:lpstr>
      <vt:lpstr>Methods</vt:lpstr>
      <vt:lpstr>Mills</vt:lpstr>
      <vt:lpstr>Abstracted empiricism</vt:lpstr>
      <vt:lpstr>Creative methods</vt:lpstr>
      <vt:lpstr>A summary of Mills’ position</vt:lpstr>
      <vt:lpstr>Conclusion</vt:lpstr>
      <vt:lpstr>Finally: The craft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Theories and Methods</dc:title>
  <dc:creator>Nicholas Gane</dc:creator>
  <cp:lastModifiedBy>Gane, Nicholas</cp:lastModifiedBy>
  <cp:revision>21</cp:revision>
  <dcterms:created xsi:type="dcterms:W3CDTF">2013-10-13T19:38:44Z</dcterms:created>
  <dcterms:modified xsi:type="dcterms:W3CDTF">2015-01-13T18:01:03Z</dcterms:modified>
</cp:coreProperties>
</file>