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0D97B9-0194-48EC-98E2-3F2D236E0E11}" type="datetimeFigureOut">
              <a:rPr lang="en-GB" smtClean="0"/>
              <a:pPr/>
              <a:t>06/11/2013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43E1AF0-4E66-4856-9EEF-F588BFC2B91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urozine.com/pdf/2006-07-05-dimitrijevic-en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PSS Essay </a:t>
            </a:r>
            <a:r>
              <a:rPr lang="en-GB" dirty="0" smtClean="0"/>
              <a:t>Workshop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Gurminder K </a:t>
            </a:r>
            <a:r>
              <a:rPr lang="en-GB" dirty="0" smtClean="0"/>
              <a:t>Bhambra</a:t>
            </a:r>
          </a:p>
          <a:p>
            <a:r>
              <a:rPr lang="en-GB" dirty="0" smtClean="0"/>
              <a:t>Wednesday </a:t>
            </a:r>
            <a:r>
              <a:rPr lang="en-GB" smtClean="0"/>
              <a:t>6</a:t>
            </a:r>
            <a:r>
              <a:rPr lang="en-GB" baseline="30000" smtClean="0"/>
              <a:t>th</a:t>
            </a:r>
            <a:r>
              <a:rPr lang="en-GB" smtClean="0"/>
              <a:t> November, 2013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Additional Points: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Avoid using a ‘patchwork’ of quotations</a:t>
            </a:r>
          </a:p>
          <a:p>
            <a:pPr lvl="0"/>
            <a:r>
              <a:rPr lang="en-GB" dirty="0" smtClean="0"/>
              <a:t>Clear sign-posting</a:t>
            </a:r>
          </a:p>
          <a:p>
            <a:pPr lvl="0"/>
            <a:r>
              <a:rPr lang="en-GB" dirty="0" smtClean="0"/>
              <a:t>Balance of narrative and analysis</a:t>
            </a:r>
          </a:p>
          <a:p>
            <a:pPr lvl="0"/>
            <a:r>
              <a:rPr lang="en-GB" dirty="0" smtClean="0"/>
              <a:t>Limit use of lecture and seminar notes in the essay</a:t>
            </a:r>
          </a:p>
          <a:p>
            <a:pPr lvl="0"/>
            <a:r>
              <a:rPr lang="en-GB" dirty="0" smtClean="0"/>
              <a:t>Review and revise</a:t>
            </a:r>
          </a:p>
          <a:p>
            <a:pPr lvl="0"/>
            <a:r>
              <a:rPr lang="en-GB" dirty="0" smtClean="0"/>
              <a:t>Dealing with complicated arguments requires a simplification in your presentation of those arguments</a:t>
            </a:r>
          </a:p>
          <a:p>
            <a:pPr lvl="0"/>
            <a:r>
              <a:rPr lang="en-GB" dirty="0" smtClean="0"/>
              <a:t>Proof-read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Additional Points: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Marks are for the quality of the essay, not for the individual writing the essay</a:t>
            </a:r>
          </a:p>
          <a:p>
            <a:endParaRPr lang="en-GB" dirty="0" smtClean="0"/>
          </a:p>
          <a:p>
            <a:r>
              <a:rPr lang="en-GB" dirty="0" smtClean="0"/>
              <a:t>You have to be confused in order to grapple with essays – that’s why you NEED TIME to write them so that you can be confused, and then distil that confusion into clarity</a:t>
            </a:r>
          </a:p>
          <a:p>
            <a:endParaRPr lang="en-GB" dirty="0" smtClean="0"/>
          </a:p>
          <a:p>
            <a:r>
              <a:rPr lang="en-GB" dirty="0" smtClean="0"/>
              <a:t>You’re only writing </a:t>
            </a:r>
            <a:r>
              <a:rPr lang="en-GB" dirty="0" smtClean="0"/>
              <a:t>3000 </a:t>
            </a:r>
            <a:r>
              <a:rPr lang="en-GB" dirty="0" smtClean="0"/>
              <a:t>words – you’re reading many more words than that – you need to distil and edit – this takes time.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Question: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GB" b="1" dirty="0"/>
              <a:t>Discuss the strengths and limitations of the epistemological framework underpinning your planned research. </a:t>
            </a:r>
            <a:endParaRPr lang="en-GB" b="1" dirty="0" smtClean="0"/>
          </a:p>
          <a:p>
            <a:pPr lvl="0"/>
            <a:endParaRPr lang="en-GB" dirty="0"/>
          </a:p>
          <a:p>
            <a:pPr lvl="1"/>
            <a:r>
              <a:rPr lang="en-GB" dirty="0" smtClean="0"/>
              <a:t>Or a question agreed with your seminar tutor</a:t>
            </a:r>
          </a:p>
          <a:p>
            <a:pPr lvl="0"/>
            <a:endParaRPr lang="en-GB" dirty="0"/>
          </a:p>
          <a:p>
            <a:pPr lvl="0"/>
            <a:r>
              <a:rPr lang="en-GB" dirty="0" smtClean="0"/>
              <a:t>Deadline: 2pm, Tuesday 7</a:t>
            </a:r>
            <a:r>
              <a:rPr lang="en-GB" baseline="30000" dirty="0" smtClean="0"/>
              <a:t>th</a:t>
            </a:r>
            <a:r>
              <a:rPr lang="en-GB" dirty="0" smtClean="0"/>
              <a:t> January, 2014</a:t>
            </a:r>
          </a:p>
          <a:p>
            <a:pPr lvl="0"/>
            <a:endParaRPr lang="en-GB" dirty="0"/>
          </a:p>
          <a:p>
            <a:pPr lvl="0"/>
            <a:r>
              <a:rPr lang="en-GB" dirty="0" smtClean="0"/>
              <a:t>Electronic submission will be available by week 10 at the latest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Structure: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Title</a:t>
            </a:r>
          </a:p>
          <a:p>
            <a:pPr lvl="0"/>
            <a:r>
              <a:rPr lang="en-GB" dirty="0" smtClean="0"/>
              <a:t>Introduction</a:t>
            </a:r>
          </a:p>
          <a:p>
            <a:pPr lvl="0"/>
            <a:r>
              <a:rPr lang="en-GB" dirty="0" smtClean="0"/>
              <a:t>Main body</a:t>
            </a:r>
          </a:p>
          <a:p>
            <a:pPr lvl="0"/>
            <a:r>
              <a:rPr lang="en-GB" dirty="0" smtClean="0"/>
              <a:t>Conclusion</a:t>
            </a:r>
          </a:p>
          <a:p>
            <a:pPr lvl="0"/>
            <a:r>
              <a:rPr lang="en-GB" dirty="0" smtClean="0"/>
              <a:t>Bibliography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References in Harvard style</a:t>
            </a:r>
          </a:p>
          <a:p>
            <a:pPr lvl="0"/>
            <a:r>
              <a:rPr lang="en-GB" dirty="0" smtClean="0"/>
              <a:t>Limit use of footnotes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References: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To give information, to illustrate a point, to present a particular perspective, to present an argument or counter-argument</a:t>
            </a:r>
          </a:p>
          <a:p>
            <a:pPr lvl="1"/>
            <a:r>
              <a:rPr lang="en-GB" sz="1900" dirty="0" smtClean="0"/>
              <a:t>Support your argument with more than one source</a:t>
            </a:r>
          </a:p>
          <a:p>
            <a:pPr lvl="1"/>
            <a:r>
              <a:rPr lang="en-GB" sz="1900" dirty="0" smtClean="0"/>
              <a:t>Select examples from a range of sources</a:t>
            </a:r>
          </a:p>
          <a:p>
            <a:pPr lvl="1"/>
            <a:r>
              <a:rPr lang="en-GB" sz="1900" dirty="0" smtClean="0"/>
              <a:t>Be aware of the strengths and weaknesses of the evidence used</a:t>
            </a:r>
          </a:p>
          <a:p>
            <a:pPr lvl="0"/>
            <a:r>
              <a:rPr lang="en-GB" dirty="0" smtClean="0"/>
              <a:t>Why reference?</a:t>
            </a:r>
          </a:p>
          <a:p>
            <a:pPr lvl="1"/>
            <a:r>
              <a:rPr lang="en-GB" sz="1900" dirty="0" smtClean="0"/>
              <a:t>To show that you have researched your material</a:t>
            </a:r>
          </a:p>
          <a:p>
            <a:pPr lvl="1"/>
            <a:r>
              <a:rPr lang="en-GB" sz="1900" dirty="0" smtClean="0"/>
              <a:t>To acknowledge the source of the information used</a:t>
            </a:r>
          </a:p>
          <a:p>
            <a:pPr lvl="1"/>
            <a:r>
              <a:rPr lang="en-GB" sz="1900" dirty="0" smtClean="0"/>
              <a:t>To distinguish between your ideas and the ideas of others</a:t>
            </a:r>
          </a:p>
          <a:p>
            <a:pPr lvl="1"/>
            <a:r>
              <a:rPr lang="en-GB" sz="1900" dirty="0" smtClean="0"/>
              <a:t>To provide support to your ideas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Harvard System: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GB" dirty="0" smtClean="0"/>
              <a:t>The social scientists of the nineteenth century mostly operated with an idea of modernisation that endowed historical development with coherence (</a:t>
            </a:r>
            <a:r>
              <a:rPr lang="en-GB" dirty="0" err="1" smtClean="0"/>
              <a:t>Iggers</a:t>
            </a:r>
            <a:r>
              <a:rPr lang="en-GB" dirty="0" smtClean="0"/>
              <a:t> 1997).</a:t>
            </a:r>
          </a:p>
          <a:p>
            <a:pPr lvl="0"/>
            <a:r>
              <a:rPr lang="en-GB" dirty="0" smtClean="0"/>
              <a:t>The general understanding of the modern world was thus premised on the idea of modernization as ‘a process of the global diffusion of Western civilisation and its key institutions’ (</a:t>
            </a:r>
            <a:r>
              <a:rPr lang="en-GB" dirty="0" err="1" smtClean="0"/>
              <a:t>Wittrock</a:t>
            </a:r>
            <a:r>
              <a:rPr lang="en-GB" dirty="0" smtClean="0"/>
              <a:t> 1998: 19).</a:t>
            </a:r>
          </a:p>
          <a:p>
            <a:pPr lvl="0"/>
            <a:r>
              <a:rPr lang="en-GB" dirty="0" smtClean="0"/>
              <a:t>According to </a:t>
            </a:r>
            <a:r>
              <a:rPr lang="en-GB" dirty="0" err="1" smtClean="0"/>
              <a:t>Bendix</a:t>
            </a:r>
            <a:r>
              <a:rPr lang="en-GB" dirty="0" smtClean="0"/>
              <a:t> (1967), modernization theory rested on three related assumptions.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Bibliography: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GB" dirty="0" smtClean="0"/>
              <a:t>Should be presented in alphabetical order</a:t>
            </a:r>
          </a:p>
          <a:p>
            <a:pPr lvl="0"/>
            <a:r>
              <a:rPr lang="en-GB" dirty="0" smtClean="0"/>
              <a:t>All books which are cited should be referenced</a:t>
            </a:r>
          </a:p>
          <a:p>
            <a:pPr lvl="0"/>
            <a:r>
              <a:rPr lang="en-GB" dirty="0" smtClean="0"/>
              <a:t>Electronic articles available in print form, don’t need the </a:t>
            </a:r>
            <a:r>
              <a:rPr lang="en-GB" dirty="0" err="1" smtClean="0"/>
              <a:t>url</a:t>
            </a:r>
            <a:endParaRPr lang="en-GB" dirty="0" smtClean="0"/>
          </a:p>
          <a:p>
            <a:pPr lvl="0"/>
            <a:r>
              <a:rPr lang="en-GB" dirty="0" smtClean="0"/>
              <a:t>Follow standard conventions for the bibliography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Bibliography: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u="sng" dirty="0" smtClean="0"/>
              <a:t>Book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McLennan, </a:t>
            </a:r>
            <a:r>
              <a:rPr lang="en-GB" dirty="0" err="1" smtClean="0"/>
              <a:t>Gregor</a:t>
            </a:r>
            <a:r>
              <a:rPr lang="en-GB" dirty="0" smtClean="0"/>
              <a:t> 2006. </a:t>
            </a:r>
            <a:r>
              <a:rPr lang="en-GB" i="1" dirty="0" smtClean="0"/>
              <a:t>Sociological Cultural Studies.</a:t>
            </a:r>
            <a:r>
              <a:rPr lang="en-GB" dirty="0" smtClean="0"/>
              <a:t> Basingstoke: Palgrave MacMillan</a:t>
            </a:r>
          </a:p>
          <a:p>
            <a:pPr>
              <a:buNone/>
            </a:pPr>
            <a:r>
              <a:rPr lang="en-GB" dirty="0" smtClean="0"/>
              <a:t> </a:t>
            </a:r>
          </a:p>
          <a:p>
            <a:pPr>
              <a:buNone/>
            </a:pPr>
            <a:r>
              <a:rPr lang="en-GB" u="sng" dirty="0" smtClean="0"/>
              <a:t>Article</a:t>
            </a:r>
            <a:endParaRPr lang="en-GB" dirty="0" smtClean="0"/>
          </a:p>
          <a:p>
            <a:pPr>
              <a:buNone/>
            </a:pPr>
            <a:r>
              <a:rPr lang="en-GB" dirty="0" err="1" smtClean="0"/>
              <a:t>Wittrock</a:t>
            </a:r>
            <a:r>
              <a:rPr lang="en-GB" dirty="0" smtClean="0"/>
              <a:t>, Bjorn 1998. ‘Early Modernities: Varieties and Transitions’, </a:t>
            </a:r>
            <a:r>
              <a:rPr lang="en-GB" i="1" dirty="0" err="1" smtClean="0"/>
              <a:t>Daedalus</a:t>
            </a:r>
            <a:r>
              <a:rPr lang="en-GB" i="1" dirty="0" smtClean="0"/>
              <a:t>: Early Modernities</a:t>
            </a:r>
            <a:r>
              <a:rPr lang="en-GB" dirty="0" smtClean="0"/>
              <a:t> summer 127 (3): 19-40</a:t>
            </a:r>
          </a:p>
          <a:p>
            <a:pPr>
              <a:buNone/>
            </a:pPr>
            <a:r>
              <a:rPr lang="en-GB" dirty="0" smtClean="0"/>
              <a:t> </a:t>
            </a:r>
          </a:p>
          <a:p>
            <a:pPr>
              <a:buNone/>
            </a:pPr>
            <a:r>
              <a:rPr lang="en-GB" u="sng" dirty="0" smtClean="0"/>
              <a:t>Chapter in an Edited Book</a:t>
            </a:r>
            <a:endParaRPr lang="en-GB" dirty="0" smtClean="0"/>
          </a:p>
          <a:p>
            <a:pPr>
              <a:buNone/>
            </a:pPr>
            <a:r>
              <a:rPr lang="en-GB" dirty="0" err="1" smtClean="0"/>
              <a:t>Spivak</a:t>
            </a:r>
            <a:r>
              <a:rPr lang="en-GB" dirty="0" smtClean="0"/>
              <a:t>, </a:t>
            </a:r>
            <a:r>
              <a:rPr lang="en-GB" dirty="0" err="1" smtClean="0"/>
              <a:t>Gayatri</a:t>
            </a:r>
            <a:r>
              <a:rPr lang="en-GB" dirty="0" smtClean="0"/>
              <a:t> </a:t>
            </a:r>
            <a:r>
              <a:rPr lang="en-GB" dirty="0" err="1" smtClean="0"/>
              <a:t>Chakravorty</a:t>
            </a:r>
            <a:r>
              <a:rPr lang="en-GB" dirty="0" smtClean="0"/>
              <a:t> 1990. ‘Post-structuralism, Marginality, </a:t>
            </a:r>
            <a:r>
              <a:rPr lang="en-GB" dirty="0" err="1" smtClean="0"/>
              <a:t>Postcoloniality</a:t>
            </a:r>
            <a:r>
              <a:rPr lang="en-GB" dirty="0" smtClean="0"/>
              <a:t> and Value’, in Peter Collier and Helga Geyer-Ryan (</a:t>
            </a:r>
            <a:r>
              <a:rPr lang="en-GB" dirty="0" err="1" smtClean="0"/>
              <a:t>eds</a:t>
            </a:r>
            <a:r>
              <a:rPr lang="en-GB" dirty="0" smtClean="0"/>
              <a:t>) </a:t>
            </a:r>
            <a:r>
              <a:rPr lang="en-GB" i="1" dirty="0" smtClean="0"/>
              <a:t>Literary Theory Today.</a:t>
            </a:r>
            <a:r>
              <a:rPr lang="en-GB" dirty="0" smtClean="0"/>
              <a:t> Cambridge: Polity Press</a:t>
            </a:r>
          </a:p>
          <a:p>
            <a:pPr>
              <a:buNone/>
            </a:pPr>
            <a:r>
              <a:rPr lang="en-GB" dirty="0" smtClean="0"/>
              <a:t> </a:t>
            </a:r>
          </a:p>
          <a:p>
            <a:pPr>
              <a:buNone/>
            </a:pPr>
            <a:r>
              <a:rPr lang="en-GB" u="sng" dirty="0" smtClean="0"/>
              <a:t>Website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Dimitrijevic, Nenad 2006. ‘Moral responsibility for collective crime’, </a:t>
            </a:r>
            <a:r>
              <a:rPr lang="en-GB" i="1" dirty="0" err="1" smtClean="0"/>
              <a:t>Eurozine</a:t>
            </a:r>
            <a:r>
              <a:rPr lang="en-GB" i="1" dirty="0" smtClean="0"/>
              <a:t> </a:t>
            </a:r>
            <a:r>
              <a:rPr lang="en-GB" dirty="0" smtClean="0"/>
              <a:t> </a:t>
            </a:r>
            <a:r>
              <a:rPr lang="en-GB" u="sng" dirty="0" smtClean="0">
                <a:hlinkClick r:id="rId2"/>
              </a:rPr>
              <a:t>http://eurozine.com/pdf/2006-07-05-dimitrijevic-en.pdf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accessed 23 June 2007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Academic Integrity: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GB" dirty="0" smtClean="0"/>
              <a:t>Plagiarism is when you intentionally pass off someone else’s work as your own, be it from a published source or from the web or from another essay (your own or somebody else’s!)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If you’re using words, phrases, ideas from someone else – </a:t>
            </a:r>
            <a:r>
              <a:rPr lang="en-GB" b="1" dirty="0" smtClean="0"/>
              <a:t>reference them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Turnitin</a:t>
            </a:r>
            <a:r>
              <a:rPr lang="en-GB" dirty="0" smtClean="0"/>
              <a:t> – source matching software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Presentation: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GB" dirty="0" smtClean="0"/>
              <a:t>Word-processed</a:t>
            </a:r>
          </a:p>
          <a:p>
            <a:pPr lvl="0"/>
            <a:r>
              <a:rPr lang="en-GB" dirty="0" smtClean="0"/>
              <a:t>Use clear English; no slang or jargon</a:t>
            </a:r>
          </a:p>
          <a:p>
            <a:pPr lvl="0"/>
            <a:r>
              <a:rPr lang="en-GB" dirty="0" smtClean="0"/>
              <a:t>Good referencing; don’t italicise whole quotes</a:t>
            </a:r>
          </a:p>
          <a:p>
            <a:pPr lvl="0"/>
            <a:r>
              <a:rPr lang="en-GB" dirty="0" smtClean="0"/>
              <a:t>Accurate bibliography</a:t>
            </a:r>
          </a:p>
          <a:p>
            <a:pPr lvl="0"/>
            <a:r>
              <a:rPr lang="en-GB" dirty="0" smtClean="0"/>
              <a:t>Clear layout</a:t>
            </a:r>
          </a:p>
          <a:p>
            <a:pPr lvl="0"/>
            <a:r>
              <a:rPr lang="en-GB" dirty="0" smtClean="0"/>
              <a:t>Check spelling and grammar and punctuation</a:t>
            </a:r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</TotalTime>
  <Words>490</Words>
  <Application>Microsoft Office PowerPoint</Application>
  <PresentationFormat>On-screen Show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PSS Essay Workshop</vt:lpstr>
      <vt:lpstr>Question:</vt:lpstr>
      <vt:lpstr>Structure:</vt:lpstr>
      <vt:lpstr>References:</vt:lpstr>
      <vt:lpstr>Harvard System:</vt:lpstr>
      <vt:lpstr>Bibliography:</vt:lpstr>
      <vt:lpstr>Bibliography:</vt:lpstr>
      <vt:lpstr>Academic Integrity:</vt:lpstr>
      <vt:lpstr>Presentation:</vt:lpstr>
      <vt:lpstr>Additional Points:</vt:lpstr>
      <vt:lpstr>Additional Points: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Essay Workshop</dc:title>
  <dc:creator>sysgag</dc:creator>
  <cp:lastModifiedBy>Bhambra, Gurminder K</cp:lastModifiedBy>
  <cp:revision>13</cp:revision>
  <dcterms:created xsi:type="dcterms:W3CDTF">2010-11-08T08:23:46Z</dcterms:created>
  <dcterms:modified xsi:type="dcterms:W3CDTF">2013-11-06T13:15:48Z</dcterms:modified>
</cp:coreProperties>
</file>