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13"/>
  </p:notesMasterIdLst>
  <p:handoutMasterIdLst>
    <p:handoutMasterId r:id="rId14"/>
  </p:handoutMasterIdLst>
  <p:sldIdLst>
    <p:sldId id="276" r:id="rId2"/>
    <p:sldId id="325" r:id="rId3"/>
    <p:sldId id="309" r:id="rId4"/>
    <p:sldId id="303" r:id="rId5"/>
    <p:sldId id="311" r:id="rId6"/>
    <p:sldId id="319" r:id="rId7"/>
    <p:sldId id="320" r:id="rId8"/>
    <p:sldId id="321" r:id="rId9"/>
    <p:sldId id="322" r:id="rId10"/>
    <p:sldId id="323" r:id="rId11"/>
    <p:sldId id="324" r:id="rId12"/>
  </p:sldIdLst>
  <p:sldSz cx="9144000" cy="6858000" type="screen4x3"/>
  <p:notesSz cx="6781800" cy="9880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780" cy="494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451" y="0"/>
            <a:ext cx="2938780" cy="494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4855"/>
            <a:ext cx="2938780" cy="494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451" y="9384855"/>
            <a:ext cx="2938780" cy="494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FE69CE7-BAA5-4FD7-8E15-1B0F95F5C89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80132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780" cy="494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1451" y="0"/>
            <a:ext cx="2938780" cy="494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1363"/>
            <a:ext cx="4940300" cy="37052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40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8180" y="4693285"/>
            <a:ext cx="5425440" cy="4446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4855"/>
            <a:ext cx="2938780" cy="494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40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1451" y="9384855"/>
            <a:ext cx="2938780" cy="494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5B36452-367D-4BAD-971D-00D12673F7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3149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B36452-367D-4BAD-971D-00D12673F71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AAFCEDB-DB10-47CE-8EDF-A139B50CF0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CB553-0D40-48B4-B9CD-7A2A064FBD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8AB8-CE8F-4AB5-9737-10D8ADD637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8A41BC4-0EE8-4124-974B-15CF4CA2B44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7C88041-43FA-4947-B526-6A4A739458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9EB5-27F5-47E6-AD33-22DE223F07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E2B05-30D0-4D5C-8679-50A252116E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11C0644-1BE6-4528-A3D0-E8402A4290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89E9B-66AB-4B9F-9844-E546252F4A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037F609-C2D3-45BE-84C9-50507E1343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47569E9-C23A-4AF1-8C4F-BAE2242CEC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8E90F07-35FF-4979-A851-588C8F7EC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3124200"/>
            <a:ext cx="6553200" cy="1894362"/>
          </a:xfrm>
        </p:spPr>
        <p:txBody>
          <a:bodyPr/>
          <a:lstStyle/>
          <a:p>
            <a:r>
              <a:rPr lang="en-GB" dirty="0" smtClean="0"/>
              <a:t>Standpoint Epistemology: Marxist and Feminist</a:t>
            </a:r>
            <a:endParaRPr lang="en-US" dirty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Gurminder K Bhambra</a:t>
            </a:r>
          </a:p>
          <a:p>
            <a:r>
              <a:rPr lang="en-GB" dirty="0" smtClean="0"/>
              <a:t>30</a:t>
            </a:r>
            <a:r>
              <a:rPr lang="en-GB" baseline="30000" dirty="0" smtClean="0"/>
              <a:t>th</a:t>
            </a:r>
            <a:r>
              <a:rPr lang="en-GB" dirty="0" smtClean="0"/>
              <a:t> October 2013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Hartsock’s</a:t>
            </a:r>
            <a:r>
              <a:rPr lang="en-GB" dirty="0" smtClean="0"/>
              <a:t> Feminist Standpoint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GB" dirty="0" smtClean="0"/>
              <a:t>‘I set off from Marx’s proposal that a correct vision of class society is available from only one of the two major class positions’ – incorrect </a:t>
            </a:r>
          </a:p>
          <a:p>
            <a:pPr lvl="0"/>
            <a:endParaRPr lang="en-GB" dirty="0" smtClean="0"/>
          </a:p>
          <a:p>
            <a:r>
              <a:rPr lang="en-GB" dirty="0" err="1" smtClean="0"/>
              <a:t>Hartsock</a:t>
            </a:r>
            <a:r>
              <a:rPr lang="en-GB" dirty="0" smtClean="0"/>
              <a:t> draws a parallel with Marxism, arguing that, ‘like the lives of proletarians according to Marxian theory, women's lives make available a particular and privileged vantage point on male supremacy’ (1983:284). </a:t>
            </a:r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Equating women’s lives to those of proletarians, but there is no basis to that equivalence theoretically</a:t>
            </a:r>
          </a:p>
          <a:p>
            <a:pPr lvl="1"/>
            <a:r>
              <a:rPr lang="en-GB" dirty="0" smtClean="0"/>
              <a:t>The standpoint of the proletariat for </a:t>
            </a:r>
            <a:r>
              <a:rPr lang="en-GB" dirty="0" err="1" smtClean="0"/>
              <a:t>Lukacs</a:t>
            </a:r>
            <a:r>
              <a:rPr lang="en-GB" dirty="0" smtClean="0"/>
              <a:t> was a standpoint of theory not of the proletariat; the proletariat were privileged for a theoretical reason, not necessarily an empirical one; their oppression is the basis on which the capitalist system turns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Issues to Consider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GB" dirty="0" smtClean="0"/>
              <a:t>If the problem of 'male universalism' is the false incorporation of 'different others', what is it that says that all women share the same interests? </a:t>
            </a:r>
          </a:p>
          <a:p>
            <a:pPr lvl="1"/>
            <a:r>
              <a:rPr lang="en-GB" dirty="0" smtClean="0"/>
              <a:t>Might not standpoint theory be a form of 'essentialism' that falsely incorporates all women under a single position, despite differences among women? </a:t>
            </a:r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Why should we think that oppression is a source of epistemological privilege? </a:t>
            </a:r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Which women should be listened to? Or is the standpoint of women just a disguised version of the 'privilege' of the theorist who speaks on behalf of others and, therefore, not really that different to the attitude attributed to male theorists? </a:t>
            </a:r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If ‘men see the world in one way, women in another; on what possible grounds other than gender loyalties can we decide between these conflicting accounts?’ (Harding ‘Rethinking’, page 86)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Room Changes …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514947950"/>
              </p:ext>
            </p:extLst>
          </p:nvPr>
        </p:nvGraphicFramePr>
        <p:xfrm>
          <a:off x="457200" y="1600200"/>
          <a:ext cx="7467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3520"/>
                <a:gridCol w="1493520"/>
                <a:gridCol w="1493520"/>
                <a:gridCol w="1493520"/>
                <a:gridCol w="149352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Lecture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GKB 3-4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GKB 4-5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NG 4-5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30/10/13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S0.21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S0.08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S0.08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S0.28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6/11/13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F107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F107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---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---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13/11/13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---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---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20/11/13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F107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F107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S0.28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4/12/13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S0.21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S0.08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S0.08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S0.28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0075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Capitalism: Marx</a:t>
            </a:r>
            <a:endParaRPr lang="en-GB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Capitalism as a system of production requires, “the confrontation of, and the contact between, two very different kinds of commodity owners; on the one hand, the </a:t>
            </a:r>
            <a:r>
              <a:rPr lang="en-GB" b="1" dirty="0" smtClean="0"/>
              <a:t>owners of money, means of production</a:t>
            </a:r>
            <a:r>
              <a:rPr lang="en-GB" dirty="0" smtClean="0"/>
              <a:t>, means of subsistence, who are eager to </a:t>
            </a:r>
            <a:r>
              <a:rPr lang="en-GB" dirty="0" err="1" smtClean="0"/>
              <a:t>valorize</a:t>
            </a:r>
            <a:r>
              <a:rPr lang="en-GB" dirty="0" smtClean="0"/>
              <a:t> the sum of values they have appropriated by buying the labour power of others; on the other hand, free workers, </a:t>
            </a:r>
            <a:r>
              <a:rPr lang="en-GB" b="1" dirty="0" smtClean="0"/>
              <a:t>the sellers of their own labour power </a:t>
            </a:r>
            <a:r>
              <a:rPr lang="en-GB" dirty="0" smtClean="0"/>
              <a:t>... with the polarization of the commodity market into these </a:t>
            </a:r>
            <a:r>
              <a:rPr lang="en-GB" b="1" dirty="0" smtClean="0"/>
              <a:t>two classes</a:t>
            </a:r>
            <a:r>
              <a:rPr lang="en-GB" dirty="0" smtClean="0"/>
              <a:t>, the fundamental conditions of capitalist production are present.”</a:t>
            </a:r>
          </a:p>
          <a:p>
            <a:pPr lvl="1"/>
            <a:r>
              <a:rPr lang="en-GB" dirty="0" smtClean="0"/>
              <a:t>Marx </a:t>
            </a:r>
            <a:r>
              <a:rPr lang="en-GB" i="1" dirty="0" smtClean="0"/>
              <a:t>Capital Volume 1</a:t>
            </a:r>
            <a:r>
              <a:rPr lang="en-GB" dirty="0" smtClean="0"/>
              <a:t> (Penguin edition) p874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Marx’s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There are two key questions for Marx:</a:t>
            </a:r>
          </a:p>
          <a:p>
            <a:pPr lvl="1"/>
            <a:r>
              <a:rPr lang="en-GB" dirty="0" smtClean="0"/>
              <a:t>How do things become scarce?</a:t>
            </a:r>
          </a:p>
          <a:p>
            <a:pPr lvl="1"/>
            <a:r>
              <a:rPr lang="en-GB" dirty="0" smtClean="0"/>
              <a:t>How do we understand the particular form of modern subjectivity and the social relationships associated with it?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The answer lies in the move to bourgeois private property and the ‘possessive individual’</a:t>
            </a:r>
          </a:p>
          <a:p>
            <a:endParaRPr lang="en-GB" dirty="0" smtClean="0"/>
          </a:p>
          <a:p>
            <a:r>
              <a:rPr lang="en-GB" dirty="0" smtClean="0"/>
              <a:t>Historically, </a:t>
            </a:r>
            <a:r>
              <a:rPr lang="en-GB" b="1" dirty="0" smtClean="0"/>
              <a:t>possession</a:t>
            </a:r>
            <a:r>
              <a:rPr lang="en-GB" dirty="0" smtClean="0"/>
              <a:t> is based on </a:t>
            </a:r>
            <a:r>
              <a:rPr lang="en-GB" b="1" dirty="0" smtClean="0"/>
              <a:t>dispossession</a:t>
            </a:r>
          </a:p>
          <a:p>
            <a:endParaRPr lang="en-GB" dirty="0" smtClean="0"/>
          </a:p>
          <a:p>
            <a:r>
              <a:rPr lang="en-GB" dirty="0" smtClean="0"/>
              <a:t>The process of creating individuals is one of dispossession – taking from people ‘common’ rights and replacing these with ‘individual’ rights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Standpoint of the Proletariat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Lukacs</a:t>
            </a:r>
            <a:r>
              <a:rPr lang="en-GB" dirty="0" smtClean="0"/>
              <a:t>, History and Class Consciousness, 1923</a:t>
            </a:r>
          </a:p>
          <a:p>
            <a:endParaRPr lang="en-GB" dirty="0" smtClean="0"/>
          </a:p>
          <a:p>
            <a:r>
              <a:rPr lang="en-GB" dirty="0" smtClean="0"/>
              <a:t>Relationship between proletariat as a sociological and as a normative category</a:t>
            </a:r>
          </a:p>
          <a:p>
            <a:r>
              <a:rPr lang="en-GB" dirty="0" err="1" smtClean="0"/>
              <a:t>Lukacs</a:t>
            </a:r>
            <a:r>
              <a:rPr lang="en-GB" dirty="0" smtClean="0"/>
              <a:t> is writing after the revolutionary moment in advanced capitalism appears to have passed (i.e. Russian revolution and not German)</a:t>
            </a:r>
          </a:p>
          <a:p>
            <a:r>
              <a:rPr lang="en-GB" dirty="0" smtClean="0"/>
              <a:t>What is the explanatory claim of the theory?</a:t>
            </a:r>
          </a:p>
          <a:p>
            <a:r>
              <a:rPr lang="en-GB" dirty="0" smtClean="0"/>
              <a:t>Empiricism can be criticised but not by dispensing with the empirical, that would be a form of idealism</a:t>
            </a:r>
          </a:p>
          <a:p>
            <a:pPr>
              <a:buNone/>
            </a:pPr>
            <a:endParaRPr lang="en-GB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Marx’s Theory of Learning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Marx has a theory of learning: </a:t>
            </a:r>
          </a:p>
          <a:p>
            <a:pPr lvl="1"/>
            <a:r>
              <a:rPr lang="en-GB" dirty="0" smtClean="0"/>
              <a:t>What the proletariat must become is a theory of learning. </a:t>
            </a:r>
          </a:p>
          <a:p>
            <a:pPr lvl="1"/>
            <a:r>
              <a:rPr lang="en-GB" dirty="0" smtClean="0"/>
              <a:t>If they don’t learn the lesson, why don’t they learn the lesson? </a:t>
            </a:r>
          </a:p>
          <a:p>
            <a:pPr lvl="2"/>
            <a:r>
              <a:rPr lang="en-GB" dirty="0" smtClean="0"/>
              <a:t>False consciousness – this undercuts the theory of learning.</a:t>
            </a:r>
          </a:p>
          <a:p>
            <a:endParaRPr lang="en-GB" dirty="0" smtClean="0"/>
          </a:p>
          <a:p>
            <a:pPr lvl="1"/>
            <a:r>
              <a:rPr lang="en-GB" dirty="0" smtClean="0"/>
              <a:t>Who is to educate the educators?</a:t>
            </a:r>
          </a:p>
          <a:p>
            <a:pPr lvl="1"/>
            <a:r>
              <a:rPr lang="en-GB" dirty="0" smtClean="0"/>
              <a:t>From class-in-itself to class-for-itself</a:t>
            </a:r>
          </a:p>
          <a:p>
            <a:pPr lvl="1"/>
            <a:r>
              <a:rPr lang="en-GB" dirty="0" smtClean="0"/>
              <a:t>But does Marx already have the solution?</a:t>
            </a:r>
          </a:p>
          <a:p>
            <a:pPr lvl="1"/>
            <a:r>
              <a:rPr lang="en-GB" dirty="0" smtClean="0"/>
              <a:t>What if his ‘sociological’ analysis of the contradictions of capitalism is not correct?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Feminism?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GB" dirty="0" smtClean="0"/>
              <a:t>‘biology is not destiny’</a:t>
            </a:r>
          </a:p>
          <a:p>
            <a:pPr lvl="0"/>
            <a:r>
              <a:rPr lang="en-GB" dirty="0" smtClean="0"/>
              <a:t>‘one is not born woman’ (or man) Simone de Beauvoir </a:t>
            </a:r>
          </a:p>
          <a:p>
            <a:pPr lvl="0"/>
            <a:r>
              <a:rPr lang="en-GB" dirty="0" smtClean="0"/>
              <a:t>Gender is a product of social conventions and relationships</a:t>
            </a:r>
          </a:p>
          <a:p>
            <a:pPr lvl="0"/>
            <a:r>
              <a:rPr lang="en-GB" dirty="0" smtClean="0"/>
              <a:t>These social conventions have de-valued women’s contribution and restricted women’s roles</a:t>
            </a:r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First wave feminism largely political</a:t>
            </a:r>
          </a:p>
          <a:p>
            <a:pPr lvl="0"/>
            <a:r>
              <a:rPr lang="en-GB" dirty="0" smtClean="0"/>
              <a:t>Second wave feminism concerned with obstacles to achieving equality</a:t>
            </a:r>
          </a:p>
          <a:p>
            <a:pPr lvl="0"/>
            <a:r>
              <a:rPr lang="en-GB" dirty="0" smtClean="0"/>
              <a:t>Third wave feminism, post-feminism, focused on choice and difference</a:t>
            </a:r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Second wave feminism can be seen to have been characterised, in academic terms, in terms of a feminist empiricism, followed by feminist standpoint theory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Feminist Empiricism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en-GB" dirty="0" smtClean="0"/>
              <a:t>Discovery of women as ‘missing’ from academic research</a:t>
            </a:r>
          </a:p>
          <a:p>
            <a:pPr lvl="1"/>
            <a:r>
              <a:rPr lang="en-GB" dirty="0" smtClean="0"/>
              <a:t>Academic research structured by men and men’s experiences</a:t>
            </a:r>
          </a:p>
          <a:p>
            <a:pPr lvl="1"/>
            <a:r>
              <a:rPr lang="en-GB" dirty="0" smtClean="0"/>
              <a:t>Research based on an address of gender (women) revealed weaknesses in existing approaches and theories</a:t>
            </a:r>
          </a:p>
          <a:p>
            <a:pPr lvl="1"/>
            <a:r>
              <a:rPr lang="en-GB" dirty="0" smtClean="0"/>
              <a:t>Women were ‘situated’ by feminism to be able to identify that women’s experience was under-researched</a:t>
            </a:r>
          </a:p>
          <a:p>
            <a:pPr lvl="1"/>
            <a:r>
              <a:rPr lang="en-GB" dirty="0" smtClean="0"/>
              <a:t>There was an implicit ‘empiricist’ understanding of where the problem was located – in the bias created by male sexism</a:t>
            </a:r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It was believed that ‘sexism and </a:t>
            </a:r>
            <a:r>
              <a:rPr lang="en-GB" dirty="0" err="1" smtClean="0"/>
              <a:t>androcentrism</a:t>
            </a:r>
            <a:r>
              <a:rPr lang="en-GB" dirty="0" smtClean="0"/>
              <a:t> are social biases correctable by stricter adherence to the existing methodological norms of scientific inquiry’ (Harding, Science Question, p24)</a:t>
            </a:r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This position, however, is unstable. 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Feminist Standpoint Theory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GB" dirty="0" smtClean="0"/>
              <a:t>Social scientific knowledge is produced in relation to values and value positions reflect social positions (Weber) </a:t>
            </a:r>
          </a:p>
          <a:p>
            <a:pPr lvl="0"/>
            <a:r>
              <a:rPr lang="en-GB" dirty="0" smtClean="0"/>
              <a:t>Feminism should be committed ‘not to truth, objectivity and neutrality, but to theoretical positions openly acknowledged as observer and context specific’ (Grosz, What is Feminist Theory?)</a:t>
            </a:r>
          </a:p>
          <a:p>
            <a:pPr lvl="0"/>
            <a:r>
              <a:rPr lang="en-GB" dirty="0" smtClean="0"/>
              <a:t>This raises the questions: which context specific positions, and why?</a:t>
            </a:r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Two responses to this</a:t>
            </a:r>
          </a:p>
          <a:p>
            <a:pPr lvl="1"/>
            <a:r>
              <a:rPr lang="en-GB" dirty="0" smtClean="0"/>
              <a:t>(1): standpoint theory can be grounded in the contexts of those who are disadvantaged, or more specifically, oppressed</a:t>
            </a:r>
          </a:p>
          <a:p>
            <a:pPr lvl="1"/>
            <a:r>
              <a:rPr lang="en-GB" dirty="0" smtClean="0"/>
              <a:t>(2): there is no objectivity or universalism and that claims to this disguise a real </a:t>
            </a:r>
            <a:r>
              <a:rPr lang="en-GB" dirty="0" err="1" smtClean="0"/>
              <a:t>particularism</a:t>
            </a:r>
            <a:r>
              <a:rPr lang="en-GB" dirty="0" smtClean="0"/>
              <a:t> </a:t>
            </a:r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‘The project of women’s equal inclusion meant that only women’s sameness to men, only women’s humanity and not their womanliness could be discussed’ (Grosz)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1567</TotalTime>
  <Words>1032</Words>
  <Application>Microsoft Office PowerPoint</Application>
  <PresentationFormat>On-screen Show (4:3)</PresentationFormat>
  <Paragraphs>111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Oriel</vt:lpstr>
      <vt:lpstr>Standpoint Epistemology: Marxist and Feminist</vt:lpstr>
      <vt:lpstr>Room Changes … </vt:lpstr>
      <vt:lpstr>Capitalism: Marx</vt:lpstr>
      <vt:lpstr>Marx’s Analysis</vt:lpstr>
      <vt:lpstr>Standpoint of the Proletariat</vt:lpstr>
      <vt:lpstr>Marx’s Theory of Learning</vt:lpstr>
      <vt:lpstr>What is Feminism?</vt:lpstr>
      <vt:lpstr>Feminist Empiricism</vt:lpstr>
      <vt:lpstr>Feminist Standpoint Theory</vt:lpstr>
      <vt:lpstr>Hartsock’s Feminist Standpoint</vt:lpstr>
      <vt:lpstr>Issues to Consider</vt:lpstr>
    </vt:vector>
  </TitlesOfParts>
  <Company>University of Birmingham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Birth of the Modern Individual</dc:title>
  <dc:creator>Gurminder K. Bhambra</dc:creator>
  <cp:lastModifiedBy>Bhambra, Gurminder K</cp:lastModifiedBy>
  <cp:revision>155</cp:revision>
  <dcterms:created xsi:type="dcterms:W3CDTF">2007-01-16T08:54:47Z</dcterms:created>
  <dcterms:modified xsi:type="dcterms:W3CDTF">2013-10-29T09:13:05Z</dcterms:modified>
</cp:coreProperties>
</file>