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13"/>
  </p:notesMasterIdLst>
  <p:handoutMasterIdLst>
    <p:handoutMasterId r:id="rId14"/>
  </p:handoutMasterIdLst>
  <p:sldIdLst>
    <p:sldId id="276" r:id="rId2"/>
    <p:sldId id="285" r:id="rId3"/>
    <p:sldId id="284" r:id="rId4"/>
    <p:sldId id="287" r:id="rId5"/>
    <p:sldId id="277" r:id="rId6"/>
    <p:sldId id="279" r:id="rId7"/>
    <p:sldId id="280" r:id="rId8"/>
    <p:sldId id="281" r:id="rId9"/>
    <p:sldId id="282" r:id="rId10"/>
    <p:sldId id="283" r:id="rId11"/>
    <p:sldId id="286" r:id="rId12"/>
  </p:sldIdLst>
  <p:sldSz cx="9144000" cy="6858000" type="screen4x3"/>
  <p:notesSz cx="6781800" cy="9880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780" cy="494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451" y="0"/>
            <a:ext cx="2938780" cy="494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4855"/>
            <a:ext cx="2938780" cy="494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451" y="9384855"/>
            <a:ext cx="2938780" cy="494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FE69CE7-BAA5-4FD7-8E15-1B0F95F5C89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358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780" cy="494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1451" y="0"/>
            <a:ext cx="2938780" cy="494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1363"/>
            <a:ext cx="4940300" cy="37052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40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8180" y="4693285"/>
            <a:ext cx="5425440" cy="4446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4855"/>
            <a:ext cx="2938780" cy="494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40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1451" y="9384855"/>
            <a:ext cx="2938780" cy="494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5B36452-367D-4BAD-971D-00D12673F7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259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B36452-367D-4BAD-971D-00D12673F71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AAFCEDB-DB10-47CE-8EDF-A139B50CF0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CB553-0D40-48B4-B9CD-7A2A064FBD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8AB8-CE8F-4AB5-9737-10D8ADD637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8A41BC4-0EE8-4124-974B-15CF4CA2B44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7C88041-43FA-4947-B526-6A4A739458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9EB5-27F5-47E6-AD33-22DE223F07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E2B05-30D0-4D5C-8679-50A252116E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11C0644-1BE6-4528-A3D0-E8402A4290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89E9B-66AB-4B9F-9844-E546252F4A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037F609-C2D3-45BE-84C9-50507E1343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47569E9-C23A-4AF1-8C4F-BAE2242CEC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8E90F07-35FF-4979-A851-588C8F7EC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3124200"/>
            <a:ext cx="6553200" cy="1894362"/>
          </a:xfrm>
        </p:spPr>
        <p:txBody>
          <a:bodyPr/>
          <a:lstStyle/>
          <a:p>
            <a:r>
              <a:rPr lang="en-GB" dirty="0" smtClean="0"/>
              <a:t>Postcolonial Epistemologies</a:t>
            </a:r>
            <a:endParaRPr lang="en-US" dirty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Gurminder K Bhambra</a:t>
            </a:r>
          </a:p>
          <a:p>
            <a:r>
              <a:rPr lang="en-GB" dirty="0" smtClean="0"/>
              <a:t>Wednesday 6</a:t>
            </a:r>
            <a:r>
              <a:rPr lang="en-GB" baseline="30000" dirty="0" smtClean="0"/>
              <a:t>th</a:t>
            </a:r>
            <a:r>
              <a:rPr lang="en-GB" dirty="0" smtClean="0"/>
              <a:t> November, 2013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Concluding Thoughts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GB" dirty="0" smtClean="0"/>
              <a:t>Concern for the oppressed can hide the privileging of the intellectual </a:t>
            </a:r>
          </a:p>
          <a:p>
            <a:pPr lvl="1"/>
            <a:r>
              <a:rPr lang="en-GB" dirty="0" smtClean="0"/>
              <a:t>To render thought transparent is to hide the recognition of others through assimilation</a:t>
            </a:r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Networks of power are heterogeneous and so require a persistent critique</a:t>
            </a:r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Speaking for and speaking about </a:t>
            </a:r>
          </a:p>
          <a:p>
            <a:pPr lvl="1"/>
            <a:r>
              <a:rPr lang="en-GB" dirty="0" smtClean="0"/>
              <a:t>They cannot represent themselves, they must be represented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/>
              <a:t>“To not see is to abnegate responsibility, not to be seen is to be isolated or to be left to perish, a fate that may not be merely individual but collective” (</a:t>
            </a:r>
            <a:r>
              <a:rPr lang="en-GB" dirty="0" err="1"/>
              <a:t>Sangari</a:t>
            </a:r>
            <a:r>
              <a:rPr lang="en-GB" dirty="0"/>
              <a:t> 1990: 231).</a:t>
            </a:r>
          </a:p>
          <a:p>
            <a:pPr lvl="1"/>
            <a:endParaRPr lang="en-GB" dirty="0"/>
          </a:p>
          <a:p>
            <a:r>
              <a:rPr lang="en-GB" dirty="0"/>
              <a:t>In the animal kingdom the rule is, eat or be eaten; in the human kingdom, define or be defined – </a:t>
            </a:r>
            <a:r>
              <a:rPr lang="en-GB" dirty="0" err="1"/>
              <a:t>Nandy</a:t>
            </a:r>
            <a:r>
              <a:rPr lang="en-GB" dirty="0"/>
              <a:t>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3554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Room Change reminder …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709287404"/>
              </p:ext>
            </p:extLst>
          </p:nvPr>
        </p:nvGraphicFramePr>
        <p:xfrm>
          <a:off x="457200" y="1600200"/>
          <a:ext cx="7467600" cy="2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3520"/>
                <a:gridCol w="1493520"/>
                <a:gridCol w="1493520"/>
                <a:gridCol w="1493520"/>
                <a:gridCol w="149352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Lecture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GKB 3-4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GKB 4-5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NG 4-5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6/11/13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F107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F107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F107 – essay workshop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---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13/11/13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---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---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20/11/13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F107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F107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---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S0.28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27/11/13</a:t>
                      </a:r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GB" dirty="0" smtClean="0"/>
                        <a:t>Conference for DTC funded students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4/12/13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S0.21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S0.08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S0.08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S0.28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0075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Postcolonial Studies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/>
              <a:t>Edward W. </a:t>
            </a:r>
            <a:r>
              <a:rPr lang="en-GB" dirty="0" smtClean="0"/>
              <a:t>Said’s </a:t>
            </a:r>
            <a:r>
              <a:rPr lang="en-GB" i="1" dirty="0" smtClean="0"/>
              <a:t>Orientalism</a:t>
            </a:r>
            <a:r>
              <a:rPr lang="en-GB" dirty="0" smtClean="0"/>
              <a:t>; </a:t>
            </a:r>
            <a:r>
              <a:rPr lang="en-GB" dirty="0" err="1" smtClean="0"/>
              <a:t>Homi</a:t>
            </a:r>
            <a:r>
              <a:rPr lang="en-GB" dirty="0" smtClean="0"/>
              <a:t> </a:t>
            </a:r>
            <a:r>
              <a:rPr lang="en-GB" dirty="0"/>
              <a:t>K. </a:t>
            </a:r>
            <a:r>
              <a:rPr lang="en-GB" dirty="0" err="1" smtClean="0"/>
              <a:t>Bhabha’s</a:t>
            </a:r>
            <a:r>
              <a:rPr lang="en-GB" dirty="0" smtClean="0"/>
              <a:t> </a:t>
            </a:r>
            <a:r>
              <a:rPr lang="en-GB" i="1" dirty="0"/>
              <a:t>The Location of </a:t>
            </a:r>
            <a:r>
              <a:rPr lang="en-GB" i="1" dirty="0" smtClean="0"/>
              <a:t>Culture;</a:t>
            </a:r>
            <a:r>
              <a:rPr lang="en-GB" dirty="0" smtClean="0"/>
              <a:t> </a:t>
            </a:r>
            <a:r>
              <a:rPr lang="en-GB" dirty="0" err="1"/>
              <a:t>Gayatri</a:t>
            </a:r>
            <a:r>
              <a:rPr lang="en-GB" dirty="0"/>
              <a:t> C. </a:t>
            </a:r>
            <a:r>
              <a:rPr lang="en-GB" dirty="0" err="1"/>
              <a:t>Spivak’s</a:t>
            </a:r>
            <a:r>
              <a:rPr lang="en-GB" dirty="0"/>
              <a:t> Preface to Derrida’s </a:t>
            </a:r>
            <a:r>
              <a:rPr lang="en-GB" i="1" dirty="0"/>
              <a:t>Of Grammatology</a:t>
            </a:r>
            <a:r>
              <a:rPr lang="en-GB" dirty="0"/>
              <a:t> </a:t>
            </a:r>
            <a:r>
              <a:rPr lang="en-GB" dirty="0" smtClean="0"/>
              <a:t>and </a:t>
            </a:r>
            <a:r>
              <a:rPr lang="en-GB" dirty="0"/>
              <a:t>‘Can the Subaltern Speak?’ </a:t>
            </a:r>
            <a:endParaRPr lang="en-GB" dirty="0" smtClean="0"/>
          </a:p>
          <a:p>
            <a:pPr lvl="0"/>
            <a:endParaRPr lang="en-GB" dirty="0"/>
          </a:p>
          <a:p>
            <a:pPr lvl="0"/>
            <a:r>
              <a:rPr lang="en-GB" dirty="0" smtClean="0"/>
              <a:t>Said opened </a:t>
            </a:r>
            <a:r>
              <a:rPr lang="en-GB" dirty="0"/>
              <a:t>up the question of the production of knowledge from a global perspective</a:t>
            </a:r>
            <a:endParaRPr lang="en-GB" dirty="0" smtClean="0"/>
          </a:p>
          <a:p>
            <a:endParaRPr lang="en-GB" dirty="0"/>
          </a:p>
          <a:p>
            <a:pPr lvl="0"/>
            <a:r>
              <a:rPr lang="en-GB" dirty="0"/>
              <a:t>M</a:t>
            </a:r>
            <a:r>
              <a:rPr lang="en-GB" dirty="0" smtClean="0"/>
              <a:t>ovements </a:t>
            </a:r>
            <a:r>
              <a:rPr lang="en-GB" dirty="0"/>
              <a:t>for decolonisation </a:t>
            </a:r>
            <a:r>
              <a:rPr lang="en-GB" dirty="0" smtClean="0"/>
              <a:t>provoked </a:t>
            </a:r>
            <a:r>
              <a:rPr lang="en-GB" dirty="0"/>
              <a:t>a fundamental crisis within </a:t>
            </a:r>
            <a:r>
              <a:rPr lang="en-GB" dirty="0" smtClean="0"/>
              <a:t>Orientalist/Western </a:t>
            </a:r>
            <a:r>
              <a:rPr lang="en-GB" dirty="0"/>
              <a:t>thought</a:t>
            </a:r>
            <a:endParaRPr lang="en-GB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Said’s </a:t>
            </a:r>
            <a:r>
              <a:rPr lang="en-GB" i="1" dirty="0" smtClean="0"/>
              <a:t>Orientalism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GB" dirty="0"/>
              <a:t>The errors committed by the </a:t>
            </a:r>
            <a:r>
              <a:rPr lang="en-GB" dirty="0" smtClean="0"/>
              <a:t>Orientalists were </a:t>
            </a:r>
            <a:r>
              <a:rPr lang="en-GB" dirty="0"/>
              <a:t>twofold: </a:t>
            </a:r>
            <a:endParaRPr lang="en-GB" dirty="0" smtClean="0"/>
          </a:p>
          <a:p>
            <a:pPr lvl="1"/>
            <a:r>
              <a:rPr lang="en-GB" dirty="0" smtClean="0"/>
              <a:t>first</a:t>
            </a:r>
            <a:r>
              <a:rPr lang="en-GB" dirty="0"/>
              <a:t>, they got things wrong because there was no Orient to depict; </a:t>
            </a:r>
            <a:endParaRPr lang="en-GB" dirty="0" smtClean="0"/>
          </a:p>
          <a:p>
            <a:pPr lvl="1"/>
            <a:r>
              <a:rPr lang="en-GB" dirty="0" smtClean="0"/>
              <a:t>second</a:t>
            </a:r>
            <a:r>
              <a:rPr lang="en-GB" dirty="0"/>
              <a:t>, the Orient they described was a misrepresentation. </a:t>
            </a:r>
          </a:p>
          <a:p>
            <a:r>
              <a:rPr lang="en-GB" dirty="0"/>
              <a:t>T</a:t>
            </a:r>
            <a:r>
              <a:rPr lang="en-GB" dirty="0" smtClean="0"/>
              <a:t>hey created </a:t>
            </a:r>
            <a:r>
              <a:rPr lang="en-GB" dirty="0"/>
              <a:t>the Orient, as a general category, and misrepresented what was </a:t>
            </a:r>
            <a:r>
              <a:rPr lang="en-GB" dirty="0" smtClean="0"/>
              <a:t>observed</a:t>
            </a:r>
            <a:r>
              <a:rPr lang="en-GB" dirty="0"/>
              <a:t>. </a:t>
            </a:r>
            <a:endParaRPr lang="en-GB" dirty="0" smtClean="0"/>
          </a:p>
          <a:p>
            <a:endParaRPr lang="en-GB" dirty="0"/>
          </a:p>
          <a:p>
            <a:r>
              <a:rPr lang="en-GB" u="sng" dirty="0" smtClean="0"/>
              <a:t>Provocation</a:t>
            </a:r>
            <a:r>
              <a:rPr lang="en-GB" dirty="0" smtClean="0"/>
              <a:t>: how is what </a:t>
            </a:r>
            <a:r>
              <a:rPr lang="en-GB" dirty="0"/>
              <a:t>we know </a:t>
            </a:r>
            <a:r>
              <a:rPr lang="en-GB" dirty="0" smtClean="0"/>
              <a:t>framed </a:t>
            </a:r>
            <a:r>
              <a:rPr lang="en-GB" dirty="0"/>
              <a:t>as knowledge through particular systems of representation and the practices of colonial governance based upon </a:t>
            </a:r>
            <a:r>
              <a:rPr lang="en-GB" dirty="0" smtClean="0"/>
              <a:t>them</a:t>
            </a:r>
            <a:r>
              <a:rPr lang="en-GB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56963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Spivak</a:t>
            </a:r>
            <a:r>
              <a:rPr lang="en-GB" dirty="0" smtClean="0"/>
              <a:t>: Can the subaltern speak?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err="1" smtClean="0"/>
              <a:t>Spivak</a:t>
            </a:r>
            <a:r>
              <a:rPr lang="en-GB" dirty="0" smtClean="0"/>
              <a:t> addresses current Western efforts to </a:t>
            </a:r>
            <a:r>
              <a:rPr lang="en-GB" dirty="0" err="1" smtClean="0"/>
              <a:t>problematise</a:t>
            </a:r>
            <a:r>
              <a:rPr lang="en-GB" dirty="0" smtClean="0"/>
              <a:t> the subject and questions how the Third-World subject is represented in Western discourse. </a:t>
            </a:r>
          </a:p>
          <a:p>
            <a:endParaRPr lang="en-GB" dirty="0" smtClean="0"/>
          </a:p>
          <a:p>
            <a:pPr lvl="0"/>
            <a:r>
              <a:rPr lang="en-GB" dirty="0" smtClean="0"/>
              <a:t>In this text she offers an analysis of the relationship between Western discourses and the possibility of speaking of (or for) the subaltern woman.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Can the subaltern speak? Part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 err="1" smtClean="0"/>
              <a:t>Spivak</a:t>
            </a:r>
            <a:r>
              <a:rPr lang="en-GB" dirty="0" smtClean="0"/>
              <a:t> assesses the contributions of French post-</a:t>
            </a:r>
            <a:r>
              <a:rPr lang="en-GB" dirty="0" err="1" smtClean="0"/>
              <a:t>structuralist</a:t>
            </a:r>
            <a:r>
              <a:rPr lang="en-GB" dirty="0" smtClean="0"/>
              <a:t> theory </a:t>
            </a:r>
          </a:p>
          <a:p>
            <a:pPr lvl="1"/>
            <a:r>
              <a:rPr lang="en-GB" dirty="0" smtClean="0"/>
              <a:t>Key issue: the question of ideology is ignored as is the post-</a:t>
            </a:r>
            <a:r>
              <a:rPr lang="en-GB" dirty="0" err="1" smtClean="0"/>
              <a:t>structuralist</a:t>
            </a:r>
            <a:r>
              <a:rPr lang="en-GB" dirty="0" smtClean="0"/>
              <a:t> theorist’s own implication in intellectual and economic history.</a:t>
            </a:r>
          </a:p>
          <a:p>
            <a:endParaRPr lang="en-GB" dirty="0" smtClean="0"/>
          </a:p>
          <a:p>
            <a:r>
              <a:rPr lang="en-GB" dirty="0" smtClean="0"/>
              <a:t>Two forms of representation</a:t>
            </a:r>
          </a:p>
          <a:p>
            <a:pPr lvl="1"/>
            <a:r>
              <a:rPr lang="en-GB" dirty="0" smtClean="0"/>
              <a:t>‘speaking for’, as in politics; </a:t>
            </a:r>
          </a:p>
          <a:p>
            <a:pPr lvl="1"/>
            <a:r>
              <a:rPr lang="en-GB" dirty="0" smtClean="0"/>
              <a:t>re-presentation, as in art 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The difference is that between a ‘proxy’ and a ‘portrait’ (276)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Can the subaltern speak? Part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GB" dirty="0" err="1" smtClean="0"/>
              <a:t>Spivak</a:t>
            </a:r>
            <a:r>
              <a:rPr lang="en-GB" dirty="0" smtClean="0"/>
              <a:t> addresses imperialism and the construction of the colonial subject as Other.</a:t>
            </a:r>
          </a:p>
          <a:p>
            <a:pPr lvl="0"/>
            <a:endParaRPr lang="en-GB" dirty="0" smtClean="0"/>
          </a:p>
          <a:p>
            <a:r>
              <a:rPr lang="en-GB" dirty="0" smtClean="0"/>
              <a:t>‘It is the slippage between rendering visible the mechanism and rendering vocal the subject’ (285).</a:t>
            </a:r>
          </a:p>
          <a:p>
            <a:pPr lvl="0"/>
            <a:endParaRPr lang="en-GB" dirty="0" smtClean="0"/>
          </a:p>
          <a:p>
            <a:r>
              <a:rPr lang="en-GB" dirty="0" smtClean="0"/>
              <a:t>The paradigm of the intellectual must involve a recognition of the fact that their privilege is their loss (287).</a:t>
            </a:r>
          </a:p>
          <a:p>
            <a:endParaRPr lang="en-GB" dirty="0" smtClean="0"/>
          </a:p>
          <a:p>
            <a:pPr lvl="0"/>
            <a:r>
              <a:rPr lang="en-GB" dirty="0" err="1" smtClean="0"/>
              <a:t>Deleuze</a:t>
            </a:r>
            <a:r>
              <a:rPr lang="en-GB" dirty="0" smtClean="0"/>
              <a:t> and Foucault’s silences on the epistemic violence of imperialism would matter less if they did not choose to speak on third-world issues.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Can the subaltern speak? Part 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‘a nostalgia for lost origins is detrimental to the exploration of social realities within a critique of imperialism’ (291)</a:t>
            </a:r>
          </a:p>
          <a:p>
            <a:endParaRPr lang="en-GB" dirty="0" smtClean="0"/>
          </a:p>
          <a:p>
            <a:pPr lvl="0"/>
            <a:r>
              <a:rPr lang="en-GB" dirty="0" smtClean="0"/>
              <a:t>To render the thinking subject transparent is to efface the relentless recognition of the other by assimilation</a:t>
            </a:r>
          </a:p>
          <a:p>
            <a:pPr lvl="0"/>
            <a:endParaRPr lang="en-GB" dirty="0" smtClean="0"/>
          </a:p>
          <a:p>
            <a:pPr lvl="0"/>
            <a:r>
              <a:rPr lang="en-GB" dirty="0" err="1" smtClean="0"/>
              <a:t>Spivak</a:t>
            </a:r>
            <a:r>
              <a:rPr lang="en-GB" dirty="0" smtClean="0"/>
              <a:t> concludes this section by arguing that developing work on the mechanics of the constitution of the Other is more useful than invocations of the authenticity of the Other (294)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Can the subaltern speak? Part 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 smtClean="0"/>
              <a:t>Unlearning would involve a recognition of the ideological formation of the subject as an object of investigation (296)</a:t>
            </a:r>
          </a:p>
          <a:p>
            <a:pPr lvl="0"/>
            <a:endParaRPr lang="en-GB" dirty="0" smtClean="0"/>
          </a:p>
          <a:p>
            <a:pPr lvl="1"/>
            <a:r>
              <a:rPr lang="en-GB" dirty="0" smtClean="0"/>
              <a:t>‘white men saving brown women from brown men’ </a:t>
            </a:r>
          </a:p>
          <a:p>
            <a:pPr lvl="1"/>
            <a:r>
              <a:rPr lang="en-GB" dirty="0" smtClean="0"/>
              <a:t>‘the women actually wanted to die’</a:t>
            </a:r>
          </a:p>
          <a:p>
            <a:endParaRPr lang="en-GB" dirty="0" smtClean="0"/>
          </a:p>
          <a:p>
            <a:r>
              <a:rPr lang="en-GB" dirty="0" smtClean="0"/>
              <a:t>These statements in effect legitimise each other and silence / through the silencing of the women’s voice</a:t>
            </a:r>
          </a:p>
          <a:p>
            <a:r>
              <a:rPr lang="en-GB" dirty="0" smtClean="0"/>
              <a:t>Between patriarchy and imperialism, the figure of the woman disappears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1722</TotalTime>
  <Words>641</Words>
  <Application>Microsoft Office PowerPoint</Application>
  <PresentationFormat>On-screen Show (4:3)</PresentationFormat>
  <Paragraphs>91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Oriel</vt:lpstr>
      <vt:lpstr>Postcolonial Epistemologies</vt:lpstr>
      <vt:lpstr>Room Change reminder … </vt:lpstr>
      <vt:lpstr>Postcolonial Studies</vt:lpstr>
      <vt:lpstr>Said’s Orientalism</vt:lpstr>
      <vt:lpstr>Spivak: Can the subaltern speak?</vt:lpstr>
      <vt:lpstr>Can the subaltern speak? Part 1</vt:lpstr>
      <vt:lpstr>Can the subaltern speak? Part 2</vt:lpstr>
      <vt:lpstr>Can the subaltern speak? Part 3</vt:lpstr>
      <vt:lpstr>Can the subaltern speak? Part 4</vt:lpstr>
      <vt:lpstr>Concluding Thoughts</vt:lpstr>
      <vt:lpstr>PowerPoint Presentation</vt:lpstr>
    </vt:vector>
  </TitlesOfParts>
  <Company>University of Birmingham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Birth of the Modern Individual</dc:title>
  <dc:creator>Gurminder K. Bhambra</dc:creator>
  <cp:lastModifiedBy>Bhambra, Gurminder K</cp:lastModifiedBy>
  <cp:revision>169</cp:revision>
  <dcterms:created xsi:type="dcterms:W3CDTF">2007-01-16T08:54:47Z</dcterms:created>
  <dcterms:modified xsi:type="dcterms:W3CDTF">2013-11-06T10:52:54Z</dcterms:modified>
</cp:coreProperties>
</file>