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18"/>
            <p:cNvSpPr>
              <a:spLocks/>
            </p:cNvSpPr>
            <p:nvPr/>
          </p:nvSpPr>
          <p:spPr bwMode="auto">
            <a:xfrm>
              <a:off x="35443" y="5135526"/>
              <a:ext cx="9108557" cy="838200"/>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GB"/>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GB" alt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GB" alt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2E6FE761-FE04-4E85-9441-D743F99DB019}" type="slidenum">
              <a:rPr lang="en-GB" altLang="en-US"/>
              <a:pPr>
                <a:defRPr/>
              </a:pPr>
              <a:t>‹#›</a:t>
            </a:fld>
            <a:endParaRPr lang="en-GB" altLang="en-US"/>
          </a:p>
        </p:txBody>
      </p:sp>
    </p:spTree>
    <p:extLst>
      <p:ext uri="{BB962C8B-B14F-4D97-AF65-F5344CB8AC3E}">
        <p14:creationId xmlns:p14="http://schemas.microsoft.com/office/powerpoint/2010/main" val="2383255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GB" altLang="en-US"/>
          </a:p>
        </p:txBody>
      </p:sp>
      <p:sp>
        <p:nvSpPr>
          <p:cNvPr id="5" name="Footer Placeholder 21"/>
          <p:cNvSpPr>
            <a:spLocks noGrp="1"/>
          </p:cNvSpPr>
          <p:nvPr>
            <p:ph type="ftr" sz="quarter" idx="11"/>
          </p:nvPr>
        </p:nvSpPr>
        <p:spPr/>
        <p:txBody>
          <a:bodyPr/>
          <a:lstStyle>
            <a:lvl1pPr>
              <a:defRPr/>
            </a:lvl1pPr>
          </a:lstStyle>
          <a:p>
            <a:pPr>
              <a:defRPr/>
            </a:pPr>
            <a:endParaRPr lang="en-GB" altLang="en-US"/>
          </a:p>
        </p:txBody>
      </p:sp>
      <p:sp>
        <p:nvSpPr>
          <p:cNvPr id="6" name="Slide Number Placeholder 17"/>
          <p:cNvSpPr>
            <a:spLocks noGrp="1"/>
          </p:cNvSpPr>
          <p:nvPr>
            <p:ph type="sldNum" sz="quarter" idx="12"/>
          </p:nvPr>
        </p:nvSpPr>
        <p:spPr/>
        <p:txBody>
          <a:bodyPr/>
          <a:lstStyle>
            <a:lvl1pPr>
              <a:defRPr/>
            </a:lvl1pPr>
          </a:lstStyle>
          <a:p>
            <a:pPr>
              <a:defRPr/>
            </a:pPr>
            <a:fld id="{21452927-CFE3-4F99-9B7B-B2857A873573}" type="slidenum">
              <a:rPr lang="en-GB" altLang="en-US"/>
              <a:pPr>
                <a:defRPr/>
              </a:pPr>
              <a:t>‹#›</a:t>
            </a:fld>
            <a:endParaRPr lang="en-GB" altLang="en-US"/>
          </a:p>
        </p:txBody>
      </p:sp>
    </p:spTree>
    <p:extLst>
      <p:ext uri="{BB962C8B-B14F-4D97-AF65-F5344CB8AC3E}">
        <p14:creationId xmlns:p14="http://schemas.microsoft.com/office/powerpoint/2010/main" val="1854331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GB" altLang="en-US"/>
          </a:p>
        </p:txBody>
      </p:sp>
      <p:sp>
        <p:nvSpPr>
          <p:cNvPr id="5" name="Footer Placeholder 21"/>
          <p:cNvSpPr>
            <a:spLocks noGrp="1"/>
          </p:cNvSpPr>
          <p:nvPr>
            <p:ph type="ftr" sz="quarter" idx="11"/>
          </p:nvPr>
        </p:nvSpPr>
        <p:spPr/>
        <p:txBody>
          <a:bodyPr/>
          <a:lstStyle>
            <a:lvl1pPr>
              <a:defRPr/>
            </a:lvl1pPr>
          </a:lstStyle>
          <a:p>
            <a:pPr>
              <a:defRPr/>
            </a:pPr>
            <a:endParaRPr lang="en-GB" altLang="en-US"/>
          </a:p>
        </p:txBody>
      </p:sp>
      <p:sp>
        <p:nvSpPr>
          <p:cNvPr id="6" name="Slide Number Placeholder 17"/>
          <p:cNvSpPr>
            <a:spLocks noGrp="1"/>
          </p:cNvSpPr>
          <p:nvPr>
            <p:ph type="sldNum" sz="quarter" idx="12"/>
          </p:nvPr>
        </p:nvSpPr>
        <p:spPr/>
        <p:txBody>
          <a:bodyPr/>
          <a:lstStyle>
            <a:lvl1pPr>
              <a:defRPr/>
            </a:lvl1pPr>
          </a:lstStyle>
          <a:p>
            <a:pPr>
              <a:defRPr/>
            </a:pPr>
            <a:fld id="{8BB95BCB-81AA-4461-8FDD-3AD53DFC486D}" type="slidenum">
              <a:rPr lang="en-GB" altLang="en-US"/>
              <a:pPr>
                <a:defRPr/>
              </a:pPr>
              <a:t>‹#›</a:t>
            </a:fld>
            <a:endParaRPr lang="en-GB" altLang="en-US"/>
          </a:p>
        </p:txBody>
      </p:sp>
    </p:spTree>
    <p:extLst>
      <p:ext uri="{BB962C8B-B14F-4D97-AF65-F5344CB8AC3E}">
        <p14:creationId xmlns:p14="http://schemas.microsoft.com/office/powerpoint/2010/main" val="211172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GB" altLang="en-US"/>
          </a:p>
        </p:txBody>
      </p:sp>
      <p:sp>
        <p:nvSpPr>
          <p:cNvPr id="5" name="Footer Placeholder 21"/>
          <p:cNvSpPr>
            <a:spLocks noGrp="1"/>
          </p:cNvSpPr>
          <p:nvPr>
            <p:ph type="ftr" sz="quarter" idx="11"/>
          </p:nvPr>
        </p:nvSpPr>
        <p:spPr/>
        <p:txBody>
          <a:bodyPr/>
          <a:lstStyle>
            <a:lvl1pPr>
              <a:defRPr/>
            </a:lvl1pPr>
          </a:lstStyle>
          <a:p>
            <a:pPr>
              <a:defRPr/>
            </a:pPr>
            <a:endParaRPr lang="en-GB" altLang="en-US"/>
          </a:p>
        </p:txBody>
      </p:sp>
      <p:sp>
        <p:nvSpPr>
          <p:cNvPr id="6" name="Slide Number Placeholder 17"/>
          <p:cNvSpPr>
            <a:spLocks noGrp="1"/>
          </p:cNvSpPr>
          <p:nvPr>
            <p:ph type="sldNum" sz="quarter" idx="12"/>
          </p:nvPr>
        </p:nvSpPr>
        <p:spPr/>
        <p:txBody>
          <a:bodyPr/>
          <a:lstStyle>
            <a:lvl1pPr>
              <a:defRPr/>
            </a:lvl1pPr>
          </a:lstStyle>
          <a:p>
            <a:pPr>
              <a:defRPr/>
            </a:pPr>
            <a:fld id="{0BC75B91-CF9E-40D5-B6D8-171A35D353FF}" type="slidenum">
              <a:rPr lang="en-GB" altLang="en-US"/>
              <a:pPr>
                <a:defRPr/>
              </a:pPr>
              <a:t>‹#›</a:t>
            </a:fld>
            <a:endParaRPr lang="en-GB" altLang="en-US"/>
          </a:p>
        </p:txBody>
      </p:sp>
    </p:spTree>
    <p:extLst>
      <p:ext uri="{BB962C8B-B14F-4D97-AF65-F5344CB8AC3E}">
        <p14:creationId xmlns:p14="http://schemas.microsoft.com/office/powerpoint/2010/main" val="4236533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GB" altLang="en-US"/>
          </a:p>
        </p:txBody>
      </p:sp>
      <p:sp>
        <p:nvSpPr>
          <p:cNvPr id="7" name="Footer Placeholder 4"/>
          <p:cNvSpPr>
            <a:spLocks noGrp="1"/>
          </p:cNvSpPr>
          <p:nvPr>
            <p:ph type="ftr" sz="quarter" idx="11"/>
          </p:nvPr>
        </p:nvSpPr>
        <p:spPr/>
        <p:txBody>
          <a:bodyPr/>
          <a:lstStyle>
            <a:lvl1pPr>
              <a:defRPr/>
            </a:lvl1pPr>
            <a:extLst/>
          </a:lstStyle>
          <a:p>
            <a:pPr>
              <a:defRPr/>
            </a:pPr>
            <a:endParaRPr lang="en-GB" altLang="en-US"/>
          </a:p>
        </p:txBody>
      </p:sp>
      <p:sp>
        <p:nvSpPr>
          <p:cNvPr id="8" name="Slide Number Placeholder 5"/>
          <p:cNvSpPr>
            <a:spLocks noGrp="1"/>
          </p:cNvSpPr>
          <p:nvPr>
            <p:ph type="sldNum" sz="quarter" idx="12"/>
          </p:nvPr>
        </p:nvSpPr>
        <p:spPr/>
        <p:txBody>
          <a:bodyPr/>
          <a:lstStyle>
            <a:lvl1pPr>
              <a:defRPr/>
            </a:lvl1pPr>
            <a:extLst/>
          </a:lstStyle>
          <a:p>
            <a:pPr>
              <a:defRPr/>
            </a:pPr>
            <a:fld id="{92DFBB58-A535-45E3-AC98-8D88BF696F06}" type="slidenum">
              <a:rPr lang="en-GB" altLang="en-US"/>
              <a:pPr>
                <a:defRPr/>
              </a:pPr>
              <a:t>‹#›</a:t>
            </a:fld>
            <a:endParaRPr lang="en-GB" altLang="en-US"/>
          </a:p>
        </p:txBody>
      </p:sp>
    </p:spTree>
    <p:extLst>
      <p:ext uri="{BB962C8B-B14F-4D97-AF65-F5344CB8AC3E}">
        <p14:creationId xmlns:p14="http://schemas.microsoft.com/office/powerpoint/2010/main" val="24519831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GB" altLang="en-US"/>
          </a:p>
        </p:txBody>
      </p:sp>
      <p:sp>
        <p:nvSpPr>
          <p:cNvPr id="6" name="Footer Placeholder 5"/>
          <p:cNvSpPr>
            <a:spLocks noGrp="1"/>
          </p:cNvSpPr>
          <p:nvPr>
            <p:ph type="ftr" sz="quarter" idx="11"/>
          </p:nvPr>
        </p:nvSpPr>
        <p:spPr/>
        <p:txBody>
          <a:bodyPr/>
          <a:lstStyle>
            <a:lvl1pPr>
              <a:defRPr/>
            </a:lvl1pPr>
            <a:extLst/>
          </a:lstStyle>
          <a:p>
            <a:pPr>
              <a:defRPr/>
            </a:pPr>
            <a:endParaRPr lang="en-GB" altLang="en-US"/>
          </a:p>
        </p:txBody>
      </p:sp>
      <p:sp>
        <p:nvSpPr>
          <p:cNvPr id="7" name="Slide Number Placeholder 6"/>
          <p:cNvSpPr>
            <a:spLocks noGrp="1"/>
          </p:cNvSpPr>
          <p:nvPr>
            <p:ph type="sldNum" sz="quarter" idx="12"/>
          </p:nvPr>
        </p:nvSpPr>
        <p:spPr/>
        <p:txBody>
          <a:bodyPr/>
          <a:lstStyle>
            <a:lvl1pPr>
              <a:defRPr/>
            </a:lvl1pPr>
            <a:extLst/>
          </a:lstStyle>
          <a:p>
            <a:pPr>
              <a:defRPr/>
            </a:pPr>
            <a:fld id="{447B13D5-8A50-400D-86F4-93949A9A7AEA}" type="slidenum">
              <a:rPr lang="en-GB" altLang="en-US"/>
              <a:pPr>
                <a:defRPr/>
              </a:pPr>
              <a:t>‹#›</a:t>
            </a:fld>
            <a:endParaRPr lang="en-GB" altLang="en-US"/>
          </a:p>
        </p:txBody>
      </p:sp>
    </p:spTree>
    <p:extLst>
      <p:ext uri="{BB962C8B-B14F-4D97-AF65-F5344CB8AC3E}">
        <p14:creationId xmlns:p14="http://schemas.microsoft.com/office/powerpoint/2010/main" val="599059272"/>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GB" altLang="en-US"/>
          </a:p>
        </p:txBody>
      </p:sp>
      <p:sp>
        <p:nvSpPr>
          <p:cNvPr id="8" name="Footer Placeholder 7"/>
          <p:cNvSpPr>
            <a:spLocks noGrp="1"/>
          </p:cNvSpPr>
          <p:nvPr>
            <p:ph type="ftr" sz="quarter" idx="11"/>
          </p:nvPr>
        </p:nvSpPr>
        <p:spPr/>
        <p:txBody>
          <a:bodyPr/>
          <a:lstStyle>
            <a:lvl1pPr>
              <a:defRPr/>
            </a:lvl1pPr>
            <a:extLst/>
          </a:lstStyle>
          <a:p>
            <a:pPr>
              <a:defRPr/>
            </a:pPr>
            <a:endParaRPr lang="en-GB" altLang="en-US"/>
          </a:p>
        </p:txBody>
      </p:sp>
      <p:sp>
        <p:nvSpPr>
          <p:cNvPr id="9" name="Slide Number Placeholder 8"/>
          <p:cNvSpPr>
            <a:spLocks noGrp="1"/>
          </p:cNvSpPr>
          <p:nvPr>
            <p:ph type="sldNum" sz="quarter" idx="12"/>
          </p:nvPr>
        </p:nvSpPr>
        <p:spPr/>
        <p:txBody>
          <a:bodyPr/>
          <a:lstStyle>
            <a:lvl1pPr>
              <a:defRPr/>
            </a:lvl1pPr>
            <a:extLst/>
          </a:lstStyle>
          <a:p>
            <a:pPr>
              <a:defRPr/>
            </a:pPr>
            <a:fld id="{9A94DB89-CCA6-4A6D-9215-0C0B9E78301A}" type="slidenum">
              <a:rPr lang="en-GB" altLang="en-US"/>
              <a:pPr>
                <a:defRPr/>
              </a:pPr>
              <a:t>‹#›</a:t>
            </a:fld>
            <a:endParaRPr lang="en-GB" altLang="en-US"/>
          </a:p>
        </p:txBody>
      </p:sp>
    </p:spTree>
    <p:extLst>
      <p:ext uri="{BB962C8B-B14F-4D97-AF65-F5344CB8AC3E}">
        <p14:creationId xmlns:p14="http://schemas.microsoft.com/office/powerpoint/2010/main" val="1007818831"/>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GB" altLang="en-US"/>
          </a:p>
        </p:txBody>
      </p:sp>
      <p:sp>
        <p:nvSpPr>
          <p:cNvPr id="4" name="Footer Placeholder 3"/>
          <p:cNvSpPr>
            <a:spLocks noGrp="1"/>
          </p:cNvSpPr>
          <p:nvPr>
            <p:ph type="ftr" sz="quarter" idx="11"/>
          </p:nvPr>
        </p:nvSpPr>
        <p:spPr/>
        <p:txBody>
          <a:bodyPr/>
          <a:lstStyle>
            <a:lvl1pPr>
              <a:defRPr/>
            </a:lvl1pPr>
            <a:extLst/>
          </a:lstStyle>
          <a:p>
            <a:pPr>
              <a:defRPr/>
            </a:pPr>
            <a:endParaRPr lang="en-GB" altLang="en-US"/>
          </a:p>
        </p:txBody>
      </p:sp>
      <p:sp>
        <p:nvSpPr>
          <p:cNvPr id="5" name="Slide Number Placeholder 4"/>
          <p:cNvSpPr>
            <a:spLocks noGrp="1"/>
          </p:cNvSpPr>
          <p:nvPr>
            <p:ph type="sldNum" sz="quarter" idx="12"/>
          </p:nvPr>
        </p:nvSpPr>
        <p:spPr/>
        <p:txBody>
          <a:bodyPr/>
          <a:lstStyle>
            <a:lvl1pPr>
              <a:defRPr/>
            </a:lvl1pPr>
            <a:extLst/>
          </a:lstStyle>
          <a:p>
            <a:pPr>
              <a:defRPr/>
            </a:pPr>
            <a:fld id="{CCB9D386-32CC-433C-887B-6E838EB7681D}" type="slidenum">
              <a:rPr lang="en-GB" altLang="en-US"/>
              <a:pPr>
                <a:defRPr/>
              </a:pPr>
              <a:t>‹#›</a:t>
            </a:fld>
            <a:endParaRPr lang="en-GB" altLang="en-US"/>
          </a:p>
        </p:txBody>
      </p:sp>
    </p:spTree>
    <p:extLst>
      <p:ext uri="{BB962C8B-B14F-4D97-AF65-F5344CB8AC3E}">
        <p14:creationId xmlns:p14="http://schemas.microsoft.com/office/powerpoint/2010/main" val="300425025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GB" altLang="en-US"/>
          </a:p>
        </p:txBody>
      </p:sp>
      <p:sp>
        <p:nvSpPr>
          <p:cNvPr id="3" name="Footer Placeholder 21"/>
          <p:cNvSpPr>
            <a:spLocks noGrp="1"/>
          </p:cNvSpPr>
          <p:nvPr>
            <p:ph type="ftr" sz="quarter" idx="11"/>
          </p:nvPr>
        </p:nvSpPr>
        <p:spPr/>
        <p:txBody>
          <a:bodyPr/>
          <a:lstStyle>
            <a:lvl1pPr>
              <a:defRPr/>
            </a:lvl1pPr>
          </a:lstStyle>
          <a:p>
            <a:pPr>
              <a:defRPr/>
            </a:pPr>
            <a:endParaRPr lang="en-GB" altLang="en-US"/>
          </a:p>
        </p:txBody>
      </p:sp>
      <p:sp>
        <p:nvSpPr>
          <p:cNvPr id="4" name="Slide Number Placeholder 17"/>
          <p:cNvSpPr>
            <a:spLocks noGrp="1"/>
          </p:cNvSpPr>
          <p:nvPr>
            <p:ph type="sldNum" sz="quarter" idx="12"/>
          </p:nvPr>
        </p:nvSpPr>
        <p:spPr/>
        <p:txBody>
          <a:bodyPr/>
          <a:lstStyle>
            <a:lvl1pPr>
              <a:defRPr/>
            </a:lvl1pPr>
          </a:lstStyle>
          <a:p>
            <a:pPr>
              <a:defRPr/>
            </a:pPr>
            <a:fld id="{32F34B22-88A8-4C05-8B7C-3A22C77579AB}" type="slidenum">
              <a:rPr lang="en-GB" altLang="en-US"/>
              <a:pPr>
                <a:defRPr/>
              </a:pPr>
              <a:t>‹#›</a:t>
            </a:fld>
            <a:endParaRPr lang="en-GB" altLang="en-US"/>
          </a:p>
        </p:txBody>
      </p:sp>
    </p:spTree>
    <p:extLst>
      <p:ext uri="{BB962C8B-B14F-4D97-AF65-F5344CB8AC3E}">
        <p14:creationId xmlns:p14="http://schemas.microsoft.com/office/powerpoint/2010/main" val="2919271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GB" altLang="en-US"/>
          </a:p>
        </p:txBody>
      </p:sp>
      <p:sp>
        <p:nvSpPr>
          <p:cNvPr id="6" name="Footer Placeholder 5"/>
          <p:cNvSpPr>
            <a:spLocks noGrp="1"/>
          </p:cNvSpPr>
          <p:nvPr>
            <p:ph type="ftr" sz="quarter" idx="11"/>
          </p:nvPr>
        </p:nvSpPr>
        <p:spPr/>
        <p:txBody>
          <a:bodyPr/>
          <a:lstStyle>
            <a:lvl1pPr>
              <a:defRPr/>
            </a:lvl1pPr>
            <a:extLst/>
          </a:lstStyle>
          <a:p>
            <a:pPr>
              <a:defRPr/>
            </a:pPr>
            <a:endParaRPr lang="en-GB" altLang="en-US"/>
          </a:p>
        </p:txBody>
      </p:sp>
      <p:sp>
        <p:nvSpPr>
          <p:cNvPr id="7" name="Slide Number Placeholder 6"/>
          <p:cNvSpPr>
            <a:spLocks noGrp="1"/>
          </p:cNvSpPr>
          <p:nvPr>
            <p:ph type="sldNum" sz="quarter" idx="12"/>
          </p:nvPr>
        </p:nvSpPr>
        <p:spPr/>
        <p:txBody>
          <a:bodyPr/>
          <a:lstStyle>
            <a:lvl1pPr>
              <a:defRPr/>
            </a:lvl1pPr>
            <a:extLst/>
          </a:lstStyle>
          <a:p>
            <a:pPr>
              <a:defRPr/>
            </a:pPr>
            <a:fld id="{C0708EB5-C41F-4E6D-839C-5574B0645406}" type="slidenum">
              <a:rPr lang="en-GB" altLang="en-US"/>
              <a:pPr>
                <a:defRPr/>
              </a:pPr>
              <a:t>‹#›</a:t>
            </a:fld>
            <a:endParaRPr lang="en-GB" altLang="en-US"/>
          </a:p>
        </p:txBody>
      </p:sp>
    </p:spTree>
    <p:extLst>
      <p:ext uri="{BB962C8B-B14F-4D97-AF65-F5344CB8AC3E}">
        <p14:creationId xmlns:p14="http://schemas.microsoft.com/office/powerpoint/2010/main" val="4440307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15"/>
          <p:cNvSpPr>
            <a:spLocks/>
          </p:cNvSpPr>
          <p:nvPr/>
        </p:nvSpPr>
        <p:spPr bwMode="auto">
          <a:xfrm>
            <a:off x="485775" y="5938838"/>
            <a:ext cx="3690938" cy="933450"/>
          </a:xfrm>
          <a:custGeom>
            <a:avLst/>
            <a:gdLst>
              <a:gd name="T0" fmla="*/ 0 w 5591"/>
              <a:gd name="T1" fmla="*/ 0 h 588"/>
              <a:gd name="T2" fmla="*/ 5760 w 5591"/>
              <a:gd name="T3" fmla="*/ 0 h 588"/>
              <a:gd name="T4" fmla="*/ 5760 w 5591"/>
              <a:gd name="T5" fmla="*/ 528 h 588"/>
              <a:gd name="T6" fmla="*/ 4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GB"/>
          </a:p>
        </p:txBody>
      </p:sp>
      <p:sp>
        <p:nvSpPr>
          <p:cNvPr id="7" name="Right Triangle 6"/>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GB" alt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GB" alt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BAAB6B09-3C65-4EA8-82B7-E239CF6012C3}" type="slidenum">
              <a:rPr lang="en-GB" altLang="en-US"/>
              <a:pPr>
                <a:defRPr/>
              </a:pPr>
              <a:t>‹#›</a:t>
            </a:fld>
            <a:endParaRPr lang="en-GB" altLang="en-US"/>
          </a:p>
        </p:txBody>
      </p:sp>
    </p:spTree>
    <p:extLst>
      <p:ext uri="{BB962C8B-B14F-4D97-AF65-F5344CB8AC3E}">
        <p14:creationId xmlns:p14="http://schemas.microsoft.com/office/powerpoint/2010/main" val="369839695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27" name="Freeform 11"/>
          <p:cNvSpPr>
            <a:spLocks/>
          </p:cNvSpPr>
          <p:nvPr/>
        </p:nvSpPr>
        <p:spPr bwMode="auto">
          <a:xfrm>
            <a:off x="485775" y="5938838"/>
            <a:ext cx="3690938" cy="933450"/>
          </a:xfrm>
          <a:custGeom>
            <a:avLst/>
            <a:gdLst>
              <a:gd name="T0" fmla="*/ 0 w 5591"/>
              <a:gd name="T1" fmla="*/ 0 h 588"/>
              <a:gd name="T2" fmla="*/ 5760 w 5591"/>
              <a:gd name="T3" fmla="*/ 0 h 588"/>
              <a:gd name="T4" fmla="*/ 5760 w 5591"/>
              <a:gd name="T5" fmla="*/ 528 h 588"/>
              <a:gd name="T6" fmla="*/ 4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GB"/>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GB" alt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GB" alt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defRPr>
            </a:lvl1pPr>
            <a:extLst/>
          </a:lstStyle>
          <a:p>
            <a:pPr>
              <a:defRPr/>
            </a:pPr>
            <a:fld id="{8B225B9B-0905-45F0-BC2B-778312504B66}"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87" r:id="rId1"/>
    <p:sldLayoutId id="2147483683" r:id="rId2"/>
    <p:sldLayoutId id="2147483688" r:id="rId3"/>
    <p:sldLayoutId id="2147483689" r:id="rId4"/>
    <p:sldLayoutId id="2147483690" r:id="rId5"/>
    <p:sldLayoutId id="2147483691" r:id="rId6"/>
    <p:sldLayoutId id="2147483684" r:id="rId7"/>
    <p:sldLayoutId id="2147483692" r:id="rId8"/>
    <p:sldLayoutId id="2147483693" r:id="rId9"/>
    <p:sldLayoutId id="2147483685" r:id="rId10"/>
    <p:sldLayoutId id="2147483686"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fontAlgn="auto">
              <a:spcAft>
                <a:spcPts val="0"/>
              </a:spcAft>
              <a:defRPr/>
            </a:pPr>
            <a:r>
              <a:rPr lang="en-GB" altLang="en-US" dirty="0" smtClean="0"/>
              <a:t>Social Science in Crisis?</a:t>
            </a:r>
            <a:endParaRPr lang="en-GB" altLang="en-US" dirty="0"/>
          </a:p>
        </p:txBody>
      </p:sp>
      <p:sp>
        <p:nvSpPr>
          <p:cNvPr id="2051" name="Rectangle 3"/>
          <p:cNvSpPr>
            <a:spLocks noGrp="1" noChangeArrowheads="1"/>
          </p:cNvSpPr>
          <p:nvPr>
            <p:ph type="subTitle" idx="1"/>
          </p:nvPr>
        </p:nvSpPr>
        <p:spPr>
          <a:xfrm>
            <a:off x="685800" y="3611563"/>
            <a:ext cx="7772400" cy="1200150"/>
          </a:xfrm>
        </p:spPr>
        <p:txBody>
          <a:bodyPr>
            <a:normAutofit/>
          </a:bodyPr>
          <a:lstStyle/>
          <a:p>
            <a:pPr marR="0">
              <a:lnSpc>
                <a:spcPct val="80000"/>
              </a:lnSpc>
            </a:pPr>
            <a:r>
              <a:rPr lang="en-GB" altLang="en-US" sz="2500" dirty="0" smtClean="0"/>
              <a:t>Philosophies of Social Science Research</a:t>
            </a:r>
          </a:p>
          <a:p>
            <a:pPr marR="0">
              <a:lnSpc>
                <a:spcPct val="80000"/>
              </a:lnSpc>
            </a:pPr>
            <a:endParaRPr lang="en-GB" altLang="en-US" sz="2500" dirty="0" smtClean="0"/>
          </a:p>
          <a:p>
            <a:pPr marR="0">
              <a:lnSpc>
                <a:spcPct val="80000"/>
              </a:lnSpc>
            </a:pPr>
            <a:r>
              <a:rPr lang="en-GB" altLang="en-US" sz="2500" dirty="0" smtClean="0"/>
              <a:t>Professor Nicholas Gane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340768"/>
            <a:ext cx="8229600" cy="4525962"/>
          </a:xfrm>
        </p:spPr>
        <p:txBody>
          <a:bodyPr/>
          <a:lstStyle/>
          <a:p>
            <a:r>
              <a:rPr lang="en-GB" dirty="0" smtClean="0"/>
              <a:t>Give the following example of their sense of a coming crisis</a:t>
            </a:r>
          </a:p>
          <a:p>
            <a:r>
              <a:rPr lang="en-GB" dirty="0" smtClean="0"/>
              <a:t>Savage: part of an ESRC project that proceeded through 320 postal questionnaires and 30 life histories</a:t>
            </a:r>
          </a:p>
          <a:p>
            <a:r>
              <a:rPr lang="en-GB" dirty="0" smtClean="0"/>
              <a:t>Dwarfed by commercial research: someone at the same conference from a telecommunications company ‘he had the entire records of every phone call made on his system over several years, amounting to several billion ties’ (pp.886-7).</a:t>
            </a:r>
            <a:endParaRPr lang="en-GB" dirty="0"/>
          </a:p>
        </p:txBody>
      </p:sp>
      <p:sp>
        <p:nvSpPr>
          <p:cNvPr id="3" name="Title 2"/>
          <p:cNvSpPr>
            <a:spLocks noGrp="1"/>
          </p:cNvSpPr>
          <p:nvPr>
            <p:ph type="title"/>
          </p:nvPr>
        </p:nvSpPr>
        <p:spPr/>
        <p:txBody>
          <a:bodyPr/>
          <a:lstStyle/>
          <a:p>
            <a:r>
              <a:rPr lang="en-GB" dirty="0" smtClean="0"/>
              <a:t>Savage and Burrows</a:t>
            </a:r>
            <a:endParaRPr lang="en-GB" dirty="0"/>
          </a:p>
        </p:txBody>
      </p:sp>
    </p:spTree>
    <p:extLst>
      <p:ext uri="{BB962C8B-B14F-4D97-AF65-F5344CB8AC3E}">
        <p14:creationId xmlns:p14="http://schemas.microsoft.com/office/powerpoint/2010/main" val="954145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‘This is data which dwarves anything that an academic social scientist could garner. Crucially, it was data that did not require a special effort to collect, but was the digital by-product of the routine operations of a large capitalist institution. It is also private data to which most academics have no </a:t>
            </a:r>
            <a:r>
              <a:rPr lang="en-GB" dirty="0" err="1" smtClean="0"/>
              <a:t>access’</a:t>
            </a:r>
            <a:r>
              <a:rPr lang="en-GB" dirty="0" smtClean="0"/>
              <a:t> (p.887).</a:t>
            </a:r>
          </a:p>
          <a:p>
            <a:r>
              <a:rPr lang="en-GB" dirty="0" smtClean="0"/>
              <a:t>Data is big business…</a:t>
            </a:r>
            <a:endParaRPr lang="en-GB" dirty="0"/>
          </a:p>
          <a:p>
            <a:r>
              <a:rPr lang="en-GB" dirty="0" smtClean="0"/>
              <a:t>How can academic research compete?</a:t>
            </a:r>
            <a:endParaRPr lang="en-GB" dirty="0"/>
          </a:p>
        </p:txBody>
      </p:sp>
      <p:sp>
        <p:nvSpPr>
          <p:cNvPr id="3" name="Title 2"/>
          <p:cNvSpPr>
            <a:spLocks noGrp="1"/>
          </p:cNvSpPr>
          <p:nvPr>
            <p:ph type="title"/>
          </p:nvPr>
        </p:nvSpPr>
        <p:spPr/>
        <p:txBody>
          <a:bodyPr/>
          <a:lstStyle/>
          <a:p>
            <a:r>
              <a:rPr lang="en-GB" dirty="0" smtClean="0"/>
              <a:t>They reflect</a:t>
            </a:r>
            <a:endParaRPr lang="en-GB" dirty="0"/>
          </a:p>
        </p:txBody>
      </p:sp>
    </p:spTree>
    <p:extLst>
      <p:ext uri="{BB962C8B-B14F-4D97-AF65-F5344CB8AC3E}">
        <p14:creationId xmlns:p14="http://schemas.microsoft.com/office/powerpoint/2010/main" val="38996320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628800"/>
            <a:ext cx="8229600" cy="4525962"/>
          </a:xfrm>
        </p:spPr>
        <p:txBody>
          <a:bodyPr/>
          <a:lstStyle/>
          <a:p>
            <a:r>
              <a:rPr lang="en-GB" sz="2500" dirty="0" smtClean="0"/>
              <a:t>The sample survey: ‘allows us to generalize and predict through revealing enduring regularities by the use of inferential statistics’ (p.889)</a:t>
            </a:r>
          </a:p>
          <a:p>
            <a:r>
              <a:rPr lang="en-GB" sz="2500" dirty="0" smtClean="0"/>
              <a:t>National sample surveying began (in the UK) in the 1930s and are central to longitudinal studies such as the British Household Panel Study</a:t>
            </a:r>
          </a:p>
          <a:p>
            <a:r>
              <a:rPr lang="en-GB" sz="2500" dirty="0" smtClean="0"/>
              <a:t>Savage and Burrows: ‘its glory years…are in the past’ (p.889) – response rates dropping, a low level of spatial granularity, less purchase outside the academy…</a:t>
            </a:r>
          </a:p>
          <a:p>
            <a:endParaRPr lang="en-GB" dirty="0" smtClean="0"/>
          </a:p>
          <a:p>
            <a:endParaRPr lang="en-GB" dirty="0"/>
          </a:p>
        </p:txBody>
      </p:sp>
      <p:sp>
        <p:nvSpPr>
          <p:cNvPr id="3" name="Title 2"/>
          <p:cNvSpPr>
            <a:spLocks noGrp="1"/>
          </p:cNvSpPr>
          <p:nvPr>
            <p:ph type="title"/>
          </p:nvPr>
        </p:nvSpPr>
        <p:spPr/>
        <p:txBody>
          <a:bodyPr>
            <a:normAutofit fontScale="90000"/>
          </a:bodyPr>
          <a:lstStyle/>
          <a:p>
            <a:r>
              <a:rPr lang="en-GB" dirty="0" smtClean="0"/>
              <a:t>The crisis: quantitative social science</a:t>
            </a:r>
            <a:endParaRPr lang="en-GB" dirty="0"/>
          </a:p>
        </p:txBody>
      </p:sp>
    </p:spTree>
    <p:extLst>
      <p:ext uri="{BB962C8B-B14F-4D97-AF65-F5344CB8AC3E}">
        <p14:creationId xmlns:p14="http://schemas.microsoft.com/office/powerpoint/2010/main" val="35217937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340768"/>
            <a:ext cx="8229600" cy="4525962"/>
          </a:xfrm>
        </p:spPr>
        <p:txBody>
          <a:bodyPr/>
          <a:lstStyle/>
          <a:p>
            <a:r>
              <a:rPr lang="en-GB" dirty="0" smtClean="0"/>
              <a:t>‘key agents in the research apparatus of contemporary capitalist organizations now simply don’t need the empirical expertise of quantitative social scientists as they go about their business’ (pp.890-1).</a:t>
            </a:r>
          </a:p>
          <a:p>
            <a:r>
              <a:rPr lang="en-GB" dirty="0" smtClean="0"/>
              <a:t>They add: ‘in the current situation, where data on whole populations are routinely gathered as a by-product of institutional transactions, the sample survey seems a very poor instrument’ (p.891)</a:t>
            </a:r>
          </a:p>
          <a:p>
            <a:r>
              <a:rPr lang="en-GB" dirty="0" smtClean="0"/>
              <a:t>They give the example of Amazon</a:t>
            </a:r>
            <a:endParaRPr lang="en-GB" dirty="0"/>
          </a:p>
        </p:txBody>
      </p:sp>
      <p:sp>
        <p:nvSpPr>
          <p:cNvPr id="3" name="Title 2"/>
          <p:cNvSpPr>
            <a:spLocks noGrp="1"/>
          </p:cNvSpPr>
          <p:nvPr>
            <p:ph type="title"/>
          </p:nvPr>
        </p:nvSpPr>
        <p:spPr/>
        <p:txBody>
          <a:bodyPr/>
          <a:lstStyle/>
          <a:p>
            <a:r>
              <a:rPr lang="en-GB" dirty="0" smtClean="0"/>
              <a:t>They observe</a:t>
            </a:r>
            <a:endParaRPr lang="en-GB" dirty="0"/>
          </a:p>
        </p:txBody>
      </p:sp>
    </p:spTree>
    <p:extLst>
      <p:ext uri="{BB962C8B-B14F-4D97-AF65-F5344CB8AC3E}">
        <p14:creationId xmlns:p14="http://schemas.microsoft.com/office/powerpoint/2010/main" val="3552632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‘Our polemic thus far may strike a ready chord amongst the majority of UK sociologists who are critical of quantitative approaches and prefer qualitative methods. However, any complacency here is very misplaced’ (p.893).</a:t>
            </a:r>
          </a:p>
          <a:p>
            <a:r>
              <a:rPr lang="en-GB" dirty="0" smtClean="0"/>
              <a:t>The crisis may vary in different national settings, but in the UK it centres upon the ‘in depth interview’</a:t>
            </a:r>
          </a:p>
          <a:p>
            <a:r>
              <a:rPr lang="en-GB" dirty="0" smtClean="0"/>
              <a:t>It has become part of popular culture…</a:t>
            </a:r>
            <a:endParaRPr lang="en-GB" dirty="0"/>
          </a:p>
        </p:txBody>
      </p:sp>
      <p:sp>
        <p:nvSpPr>
          <p:cNvPr id="3" name="Title 2"/>
          <p:cNvSpPr>
            <a:spLocks noGrp="1"/>
          </p:cNvSpPr>
          <p:nvPr>
            <p:ph type="title"/>
          </p:nvPr>
        </p:nvSpPr>
        <p:spPr/>
        <p:txBody>
          <a:bodyPr>
            <a:normAutofit fontScale="90000"/>
          </a:bodyPr>
          <a:lstStyle/>
          <a:p>
            <a:r>
              <a:rPr lang="en-GB" dirty="0" smtClean="0"/>
              <a:t>The crisis: qualitative social research</a:t>
            </a:r>
            <a:endParaRPr lang="en-GB" dirty="0"/>
          </a:p>
        </p:txBody>
      </p:sp>
    </p:spTree>
    <p:extLst>
      <p:ext uri="{BB962C8B-B14F-4D97-AF65-F5344CB8AC3E}">
        <p14:creationId xmlns:p14="http://schemas.microsoft.com/office/powerpoint/2010/main" val="8428218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‘although it was sociologists who pioneered the use of these methods in allowing popular narratives to be made ‘public’, the routine use of such methods in all forms of contemporary journalism, from the colour magazine to the Oprah Winfrey show, marks a clear shift of expertise away from the academy’ (p.893).</a:t>
            </a:r>
          </a:p>
          <a:p>
            <a:r>
              <a:rPr lang="en-GB" dirty="0" smtClean="0"/>
              <a:t>Again, a loss of methodological jurisdiction: is social science losing its authority?</a:t>
            </a:r>
            <a:endParaRPr lang="en-GB" dirty="0"/>
          </a:p>
        </p:txBody>
      </p:sp>
      <p:sp>
        <p:nvSpPr>
          <p:cNvPr id="3" name="Title 2"/>
          <p:cNvSpPr>
            <a:spLocks noGrp="1"/>
          </p:cNvSpPr>
          <p:nvPr>
            <p:ph type="title"/>
          </p:nvPr>
        </p:nvSpPr>
        <p:spPr/>
        <p:txBody>
          <a:bodyPr/>
          <a:lstStyle/>
          <a:p>
            <a:r>
              <a:rPr lang="en-GB" dirty="0" smtClean="0"/>
              <a:t>They state</a:t>
            </a:r>
            <a:endParaRPr lang="en-GB" dirty="0"/>
          </a:p>
        </p:txBody>
      </p:sp>
    </p:spTree>
    <p:extLst>
      <p:ext uri="{BB962C8B-B14F-4D97-AF65-F5344CB8AC3E}">
        <p14:creationId xmlns:p14="http://schemas.microsoft.com/office/powerpoint/2010/main" val="3321090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556792"/>
            <a:ext cx="8229600" cy="4525962"/>
          </a:xfrm>
        </p:spPr>
        <p:txBody>
          <a:bodyPr/>
          <a:lstStyle/>
          <a:p>
            <a:r>
              <a:rPr lang="en-GB" sz="2400" dirty="0" smtClean="0"/>
              <a:t>A new set of epistemological and methodological challenges</a:t>
            </a:r>
          </a:p>
          <a:p>
            <a:r>
              <a:rPr lang="en-GB" sz="2400" dirty="0" smtClean="0"/>
              <a:t>Savage and Burrows state: ‘We have argued that the repertoires of empirical sociology need to be rethought in an age of knowing capitalism. This call goes far beyond the now familiar demand for more methods training but asks for greater reflection on how sociologists can best relate to the proliferation of social data gathered by others, which we currently largely ignore’ (p.895).</a:t>
            </a:r>
          </a:p>
          <a:p>
            <a:r>
              <a:rPr lang="en-GB" sz="2400" dirty="0" smtClean="0"/>
              <a:t>What is the answer? ‘Live methods’…?</a:t>
            </a:r>
            <a:endParaRPr lang="en-GB" dirty="0" smtClean="0"/>
          </a:p>
          <a:p>
            <a:endParaRPr lang="en-GB" dirty="0"/>
          </a:p>
        </p:txBody>
      </p:sp>
      <p:sp>
        <p:nvSpPr>
          <p:cNvPr id="3" name="Title 2"/>
          <p:cNvSpPr>
            <a:spLocks noGrp="1"/>
          </p:cNvSpPr>
          <p:nvPr>
            <p:ph type="title"/>
          </p:nvPr>
        </p:nvSpPr>
        <p:spPr/>
        <p:txBody>
          <a:bodyPr>
            <a:normAutofit/>
          </a:bodyPr>
          <a:lstStyle/>
          <a:p>
            <a:r>
              <a:rPr lang="en-GB" dirty="0" smtClean="0"/>
              <a:t>What now?</a:t>
            </a:r>
            <a:endParaRPr lang="en-GB" dirty="0"/>
          </a:p>
        </p:txBody>
      </p:sp>
    </p:spTree>
    <p:extLst>
      <p:ext uri="{BB962C8B-B14F-4D97-AF65-F5344CB8AC3E}">
        <p14:creationId xmlns:p14="http://schemas.microsoft.com/office/powerpoint/2010/main" val="15797959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Some took issue with Savage and Burrows’ argument</a:t>
            </a:r>
          </a:p>
          <a:p>
            <a:r>
              <a:rPr lang="en-GB" dirty="0" smtClean="0"/>
              <a:t>For example, Rosemary Crompton: ‘if there is a “crisis” in empirical sociology it is one relating to an absence of quantitative expertise, rather than the presence of the “wrong” variety’ (2008:1218).</a:t>
            </a:r>
          </a:p>
          <a:p>
            <a:r>
              <a:rPr lang="en-GB" dirty="0" smtClean="0"/>
              <a:t>But this doesn’t really counter their argument, in some ways it reinforces it: why is there a lack of quantitative expertise…?</a:t>
            </a:r>
          </a:p>
        </p:txBody>
      </p:sp>
      <p:sp>
        <p:nvSpPr>
          <p:cNvPr id="3" name="Title 2"/>
          <p:cNvSpPr>
            <a:spLocks noGrp="1"/>
          </p:cNvSpPr>
          <p:nvPr>
            <p:ph type="title"/>
          </p:nvPr>
        </p:nvSpPr>
        <p:spPr/>
        <p:txBody>
          <a:bodyPr/>
          <a:lstStyle/>
          <a:p>
            <a:r>
              <a:rPr lang="en-GB" dirty="0" smtClean="0"/>
              <a:t>Debate</a:t>
            </a:r>
            <a:endParaRPr lang="en-GB" dirty="0"/>
          </a:p>
        </p:txBody>
      </p:sp>
    </p:spTree>
    <p:extLst>
      <p:ext uri="{BB962C8B-B14F-4D97-AF65-F5344CB8AC3E}">
        <p14:creationId xmlns:p14="http://schemas.microsoft.com/office/powerpoint/2010/main" val="8265739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Richard Webber (designer of the original Mosaic classification) also responds – largely supporting Savage and Burrows’ argument by looking at other possible datasets (see 2009)</a:t>
            </a:r>
          </a:p>
          <a:p>
            <a:r>
              <a:rPr lang="en-GB" dirty="0" smtClean="0"/>
              <a:t>His aim: to look at how ‘how administrative and transactional data are being creatively harnessed to address issues of sociological importance in greater detail than is possible using conventional survey methods’ (p.176).</a:t>
            </a:r>
            <a:endParaRPr lang="en-GB" dirty="0"/>
          </a:p>
        </p:txBody>
      </p:sp>
      <p:sp>
        <p:nvSpPr>
          <p:cNvPr id="3" name="Title 2"/>
          <p:cNvSpPr>
            <a:spLocks noGrp="1"/>
          </p:cNvSpPr>
          <p:nvPr>
            <p:ph type="title"/>
          </p:nvPr>
        </p:nvSpPr>
        <p:spPr/>
        <p:txBody>
          <a:bodyPr/>
          <a:lstStyle/>
          <a:p>
            <a:r>
              <a:rPr lang="en-GB" dirty="0" smtClean="0"/>
              <a:t>Responses</a:t>
            </a:r>
            <a:endParaRPr lang="en-GB" dirty="0"/>
          </a:p>
        </p:txBody>
      </p:sp>
    </p:spTree>
    <p:extLst>
      <p:ext uri="{BB962C8B-B14F-4D97-AF65-F5344CB8AC3E}">
        <p14:creationId xmlns:p14="http://schemas.microsoft.com/office/powerpoint/2010/main" val="12707412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400" dirty="0" smtClean="0"/>
              <a:t>In 2009, Savage and Burrows published a response</a:t>
            </a:r>
          </a:p>
          <a:p>
            <a:r>
              <a:rPr lang="en-GB" sz="2400" dirty="0" smtClean="0"/>
              <a:t>The declare: ‘Welcome to the world of ‘knowing capitalism’ (Thrift, 2005): a world inundated with complex processes of social and cultural digitization; a world in which commercial forces predominate; a world in which we, as sociologists, are losing whatever jurisdiction we once had over the study of the ‘social’ as the generation, mobilization and analysis of social data become ubiquitous’ (p.763).</a:t>
            </a:r>
            <a:endParaRPr lang="en-GB" sz="2400" dirty="0"/>
          </a:p>
        </p:txBody>
      </p:sp>
      <p:sp>
        <p:nvSpPr>
          <p:cNvPr id="3" name="Title 2"/>
          <p:cNvSpPr>
            <a:spLocks noGrp="1"/>
          </p:cNvSpPr>
          <p:nvPr>
            <p:ph type="title"/>
          </p:nvPr>
        </p:nvSpPr>
        <p:spPr/>
        <p:txBody>
          <a:bodyPr/>
          <a:lstStyle/>
          <a:p>
            <a:r>
              <a:rPr lang="en-GB" dirty="0" smtClean="0"/>
              <a:t>Finally…</a:t>
            </a:r>
            <a:endParaRPr lang="en-GB" dirty="0"/>
          </a:p>
        </p:txBody>
      </p:sp>
    </p:spTree>
    <p:extLst>
      <p:ext uri="{BB962C8B-B14F-4D97-AF65-F5344CB8AC3E}">
        <p14:creationId xmlns:p14="http://schemas.microsoft.com/office/powerpoint/2010/main" val="1848892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412776"/>
            <a:ext cx="8229600" cy="4525962"/>
          </a:xfrm>
        </p:spPr>
        <p:txBody>
          <a:bodyPr/>
          <a:lstStyle/>
          <a:p>
            <a:r>
              <a:rPr lang="en-GB" dirty="0" smtClean="0"/>
              <a:t>‘The Coming Crisis of Empirical Sociology’ is one of the most cited social science journal articles of the past 10 years</a:t>
            </a:r>
          </a:p>
          <a:p>
            <a:r>
              <a:rPr lang="en-GB" dirty="0" smtClean="0"/>
              <a:t>The main argument of this piece is that the social sciences are losing their territorial claim over the ‘social’ and the methodological tools that are used to study it</a:t>
            </a:r>
          </a:p>
          <a:p>
            <a:r>
              <a:rPr lang="en-GB" dirty="0" smtClean="0"/>
              <a:t>A key question: is research that was previously done by social science now being performed (with greater resources) outside the academy?</a:t>
            </a:r>
          </a:p>
          <a:p>
            <a:endParaRPr lang="en-GB" dirty="0"/>
          </a:p>
        </p:txBody>
      </p:sp>
      <p:sp>
        <p:nvSpPr>
          <p:cNvPr id="3" name="Title 2"/>
          <p:cNvSpPr>
            <a:spLocks noGrp="1"/>
          </p:cNvSpPr>
          <p:nvPr>
            <p:ph type="title"/>
          </p:nvPr>
        </p:nvSpPr>
        <p:spPr/>
        <p:txBody>
          <a:bodyPr/>
          <a:lstStyle/>
          <a:p>
            <a:r>
              <a:rPr lang="en-GB" dirty="0" smtClean="0"/>
              <a:t>Savage and Burrows</a:t>
            </a:r>
            <a:endParaRPr lang="en-GB" dirty="0"/>
          </a:p>
        </p:txBody>
      </p:sp>
    </p:spTree>
    <p:extLst>
      <p:ext uri="{BB962C8B-B14F-4D97-AF65-F5344CB8AC3E}">
        <p14:creationId xmlns:p14="http://schemas.microsoft.com/office/powerpoint/2010/main" val="1518215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The conclusion they draw is that ‘What we need to recognize is that social research circuits now proliferate so extensively, using such a variety and range of methods, that we need to place our own internal sociological squabbles on one side and collectively consider how we deal with the fundamental challenge of dealing with the proliferation of social data’ (p.765).</a:t>
            </a:r>
          </a:p>
          <a:p>
            <a:r>
              <a:rPr lang="en-GB" dirty="0" smtClean="0"/>
              <a:t>Again, the </a:t>
            </a:r>
            <a:r>
              <a:rPr lang="en-GB" smtClean="0"/>
              <a:t>question is: how </a:t>
            </a:r>
            <a:r>
              <a:rPr lang="en-GB" dirty="0" smtClean="0"/>
              <a:t>should we confront this challenge?</a:t>
            </a:r>
            <a:endParaRPr lang="en-GB" dirty="0"/>
          </a:p>
        </p:txBody>
      </p:sp>
      <p:sp>
        <p:nvSpPr>
          <p:cNvPr id="3" name="Title 2"/>
          <p:cNvSpPr>
            <a:spLocks noGrp="1"/>
          </p:cNvSpPr>
          <p:nvPr>
            <p:ph type="title"/>
          </p:nvPr>
        </p:nvSpPr>
        <p:spPr/>
        <p:txBody>
          <a:bodyPr/>
          <a:lstStyle/>
          <a:p>
            <a:r>
              <a:rPr lang="en-GB" dirty="0" smtClean="0"/>
              <a:t>And…</a:t>
            </a:r>
            <a:endParaRPr lang="en-GB" dirty="0"/>
          </a:p>
        </p:txBody>
      </p:sp>
    </p:spTree>
    <p:extLst>
      <p:ext uri="{BB962C8B-B14F-4D97-AF65-F5344CB8AC3E}">
        <p14:creationId xmlns:p14="http://schemas.microsoft.com/office/powerpoint/2010/main" val="716903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Savage and Burrows: ‘Our concern is that in the years between about 1950 and 1990 sociologists could claim a series of distinctive methodological tools that allowed them to claim clear points of access to social relations, but in the early 21st century social data is now so routinely gathered and disseminated, and in such myriad ways, that the role of sociologists in generating data is now unclear’ (p.886).</a:t>
            </a:r>
            <a:endParaRPr lang="en-GB" dirty="0"/>
          </a:p>
        </p:txBody>
      </p:sp>
      <p:sp>
        <p:nvSpPr>
          <p:cNvPr id="3" name="Title 2"/>
          <p:cNvSpPr>
            <a:spLocks noGrp="1"/>
          </p:cNvSpPr>
          <p:nvPr>
            <p:ph type="title"/>
          </p:nvPr>
        </p:nvSpPr>
        <p:spPr/>
        <p:txBody>
          <a:bodyPr/>
          <a:lstStyle/>
          <a:p>
            <a:r>
              <a:rPr lang="en-GB" dirty="0" smtClean="0"/>
              <a:t>The main argument</a:t>
            </a:r>
            <a:endParaRPr lang="en-GB" dirty="0"/>
          </a:p>
        </p:txBody>
      </p:sp>
    </p:spTree>
    <p:extLst>
      <p:ext uri="{BB962C8B-B14F-4D97-AF65-F5344CB8AC3E}">
        <p14:creationId xmlns:p14="http://schemas.microsoft.com/office/powerpoint/2010/main" val="371644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In 2006, Roger Burrows and I published an article in </a:t>
            </a:r>
            <a:r>
              <a:rPr lang="en-GB" i="1" dirty="0" smtClean="0"/>
              <a:t>Sociology</a:t>
            </a:r>
            <a:r>
              <a:rPr lang="en-GB" dirty="0"/>
              <a:t> </a:t>
            </a:r>
            <a:r>
              <a:rPr lang="en-GB" dirty="0" smtClean="0"/>
              <a:t>entitled ‘</a:t>
            </a:r>
            <a:r>
              <a:rPr lang="en-GB" dirty="0" err="1" smtClean="0"/>
              <a:t>Geodemographics</a:t>
            </a:r>
            <a:r>
              <a:rPr lang="en-GB" dirty="0" smtClean="0"/>
              <a:t>, Software and Class’.</a:t>
            </a:r>
          </a:p>
          <a:p>
            <a:r>
              <a:rPr lang="en-GB" dirty="0" smtClean="0"/>
              <a:t>We were interested in new classifications of consumer populations that were being produced by big commercial organizations such as Experian (a FTSE listed company with a market cap of nearly £12 billion)</a:t>
            </a:r>
          </a:p>
          <a:p>
            <a:r>
              <a:rPr lang="en-GB" dirty="0" smtClean="0"/>
              <a:t>We were interested, in particular, in a classification they produced called Mosaic</a:t>
            </a:r>
            <a:endParaRPr lang="en-GB" dirty="0"/>
          </a:p>
        </p:txBody>
      </p:sp>
      <p:sp>
        <p:nvSpPr>
          <p:cNvPr id="3" name="Title 2"/>
          <p:cNvSpPr>
            <a:spLocks noGrp="1"/>
          </p:cNvSpPr>
          <p:nvPr>
            <p:ph type="title"/>
          </p:nvPr>
        </p:nvSpPr>
        <p:spPr/>
        <p:txBody>
          <a:bodyPr>
            <a:normAutofit fontScale="90000"/>
          </a:bodyPr>
          <a:lstStyle/>
          <a:p>
            <a:r>
              <a:rPr lang="en-GB" dirty="0" smtClean="0"/>
              <a:t>Developed a previous argument</a:t>
            </a:r>
            <a:endParaRPr lang="en-GB" dirty="0"/>
          </a:p>
        </p:txBody>
      </p:sp>
    </p:spTree>
    <p:extLst>
      <p:ext uri="{BB962C8B-B14F-4D97-AF65-F5344CB8AC3E}">
        <p14:creationId xmlns:p14="http://schemas.microsoft.com/office/powerpoint/2010/main" val="2225273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Mosaic produces a classification of global populations by working with an unrivalled data set (at least within the academy)</a:t>
            </a:r>
          </a:p>
          <a:p>
            <a:r>
              <a:rPr lang="en-GB" dirty="0" smtClean="0"/>
              <a:t>Their marketing blurb: ‘Experian’s Mosaic UK consumer classification provides an accurate understanding of the demographics, lifestyles and behaviour of all individuals and households in the UK’.</a:t>
            </a:r>
          </a:p>
          <a:p>
            <a:r>
              <a:rPr lang="en-GB" dirty="0" smtClean="0"/>
              <a:t>They gather data from the following sources…</a:t>
            </a:r>
            <a:endParaRPr lang="en-GB" dirty="0"/>
          </a:p>
        </p:txBody>
      </p:sp>
      <p:sp>
        <p:nvSpPr>
          <p:cNvPr id="3" name="Title 2"/>
          <p:cNvSpPr>
            <a:spLocks noGrp="1"/>
          </p:cNvSpPr>
          <p:nvPr>
            <p:ph type="title"/>
          </p:nvPr>
        </p:nvSpPr>
        <p:spPr/>
        <p:txBody>
          <a:bodyPr/>
          <a:lstStyle/>
          <a:p>
            <a:r>
              <a:rPr lang="en-GB" dirty="0" smtClean="0"/>
              <a:t>Mosaic</a:t>
            </a:r>
            <a:endParaRPr lang="en-GB" dirty="0"/>
          </a:p>
        </p:txBody>
      </p:sp>
    </p:spTree>
    <p:extLst>
      <p:ext uri="{BB962C8B-B14F-4D97-AF65-F5344CB8AC3E}">
        <p14:creationId xmlns:p14="http://schemas.microsoft.com/office/powerpoint/2010/main" val="12576741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smtClean="0"/>
              <a:t>ONS’ annual Expenditure and Family Survey</a:t>
            </a:r>
          </a:p>
          <a:p>
            <a:r>
              <a:rPr lang="en-GB" sz="2000" dirty="0" smtClean="0"/>
              <a:t>University of Essex’s British Household Panel Survey (BHPS)</a:t>
            </a:r>
          </a:p>
          <a:p>
            <a:r>
              <a:rPr lang="en-GB" sz="2000" dirty="0" smtClean="0"/>
              <a:t>Research Now’s online panel of 350,000 consumers and their demographic and media consumption</a:t>
            </a:r>
          </a:p>
          <a:p>
            <a:r>
              <a:rPr lang="en-GB" sz="2000" dirty="0" err="1" smtClean="0"/>
              <a:t>YouGov’s</a:t>
            </a:r>
            <a:r>
              <a:rPr lang="en-GB" sz="2000" dirty="0" smtClean="0"/>
              <a:t> specialist survey of 66,000 consumers and their financial behaviour</a:t>
            </a:r>
          </a:p>
          <a:p>
            <a:r>
              <a:rPr lang="en-GB" sz="2000" dirty="0" err="1" smtClean="0"/>
              <a:t>GfK</a:t>
            </a:r>
            <a:r>
              <a:rPr lang="en-GB" sz="2000" dirty="0" smtClean="0"/>
              <a:t> NOP’s Financial Research Survey of 60,000 consumers and their personal finance</a:t>
            </a:r>
          </a:p>
          <a:p>
            <a:r>
              <a:rPr lang="en-GB" sz="2000" dirty="0" smtClean="0"/>
              <a:t>Characteristics</a:t>
            </a:r>
          </a:p>
          <a:p>
            <a:r>
              <a:rPr lang="en-GB" sz="2000" dirty="0" smtClean="0"/>
              <a:t>BMRB’s Target Group Index survey of 25,000 adults consumption of products, brands and media</a:t>
            </a:r>
          </a:p>
          <a:p>
            <a:r>
              <a:rPr lang="en-GB" sz="2000" dirty="0" smtClean="0"/>
              <a:t>Experian </a:t>
            </a:r>
            <a:r>
              <a:rPr lang="en-GB" sz="2000" dirty="0" err="1" smtClean="0"/>
              <a:t>Hitwise’s</a:t>
            </a:r>
            <a:r>
              <a:rPr lang="en-GB" sz="2000" dirty="0" smtClean="0"/>
              <a:t> online competitor intelligence of</a:t>
            </a:r>
          </a:p>
          <a:p>
            <a:r>
              <a:rPr lang="en-GB" sz="2000" dirty="0" smtClean="0"/>
              <a:t>8 million internet users</a:t>
            </a:r>
            <a:endParaRPr lang="en-GB" sz="2000" dirty="0"/>
          </a:p>
        </p:txBody>
      </p:sp>
      <p:sp>
        <p:nvSpPr>
          <p:cNvPr id="3" name="Title 2"/>
          <p:cNvSpPr>
            <a:spLocks noGrp="1"/>
          </p:cNvSpPr>
          <p:nvPr>
            <p:ph type="title"/>
          </p:nvPr>
        </p:nvSpPr>
        <p:spPr/>
        <p:txBody>
          <a:bodyPr/>
          <a:lstStyle/>
          <a:p>
            <a:r>
              <a:rPr lang="en-GB" dirty="0" smtClean="0"/>
              <a:t>Data</a:t>
            </a:r>
            <a:endParaRPr lang="en-GB" dirty="0"/>
          </a:p>
        </p:txBody>
      </p:sp>
    </p:spTree>
    <p:extLst>
      <p:ext uri="{BB962C8B-B14F-4D97-AF65-F5344CB8AC3E}">
        <p14:creationId xmlns:p14="http://schemas.microsoft.com/office/powerpoint/2010/main" val="919335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400" dirty="0" smtClean="0"/>
              <a:t>This is effectively a form of commercial social science (with huge datasets and processing power)</a:t>
            </a:r>
          </a:p>
          <a:p>
            <a:r>
              <a:rPr lang="en-GB" sz="2400" dirty="0" smtClean="0"/>
              <a:t>It produces a spatial mapping of social class by ‘classifying all individuals, households or postcodes in the United Kingdom’</a:t>
            </a:r>
          </a:p>
          <a:p>
            <a:r>
              <a:rPr lang="en-GB" sz="2400" dirty="0" smtClean="0"/>
              <a:t>It divides this population into ‘141 Mosaic person types aggregated into 67 household types and 15 groups’</a:t>
            </a:r>
          </a:p>
          <a:p>
            <a:r>
              <a:rPr lang="en-GB" sz="2400" dirty="0" smtClean="0"/>
              <a:t>For more information, see www.experian.co.uk/assets/business.../Mosaic_UK_2009_brochure.pdf‎</a:t>
            </a:r>
          </a:p>
          <a:p>
            <a:endParaRPr lang="en-GB" sz="2400" dirty="0"/>
          </a:p>
        </p:txBody>
      </p:sp>
      <p:sp>
        <p:nvSpPr>
          <p:cNvPr id="3" name="Title 2"/>
          <p:cNvSpPr>
            <a:spLocks noGrp="1"/>
          </p:cNvSpPr>
          <p:nvPr>
            <p:ph type="title"/>
          </p:nvPr>
        </p:nvSpPr>
        <p:spPr/>
        <p:txBody>
          <a:bodyPr>
            <a:normAutofit/>
          </a:bodyPr>
          <a:lstStyle/>
          <a:p>
            <a:r>
              <a:rPr lang="en-GB" dirty="0" smtClean="0"/>
              <a:t>A challenge to social science</a:t>
            </a:r>
            <a:endParaRPr lang="en-GB" dirty="0"/>
          </a:p>
        </p:txBody>
      </p:sp>
    </p:spTree>
    <p:extLst>
      <p:ext uri="{BB962C8B-B14F-4D97-AF65-F5344CB8AC3E}">
        <p14:creationId xmlns:p14="http://schemas.microsoft.com/office/powerpoint/2010/main" val="2851450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What does this mean for social science research within the academy?</a:t>
            </a:r>
          </a:p>
          <a:p>
            <a:r>
              <a:rPr lang="en-GB" dirty="0" smtClean="0"/>
              <a:t>‘Fifty years ago, academic social scientists might be seen as occupying the apex of the – generally limited – social science research ‘apparatus’. Now they occupy an increasingly marginal position in the huge research infrastructure that forms an integral feature of what Thrift (2005) characterizes as knowing capitalism’ (p.886).</a:t>
            </a:r>
            <a:endParaRPr lang="en-GB" dirty="0"/>
          </a:p>
        </p:txBody>
      </p:sp>
      <p:sp>
        <p:nvSpPr>
          <p:cNvPr id="3" name="Title 2"/>
          <p:cNvSpPr>
            <a:spLocks noGrp="1"/>
          </p:cNvSpPr>
          <p:nvPr>
            <p:ph type="title"/>
          </p:nvPr>
        </p:nvSpPr>
        <p:spPr/>
        <p:txBody>
          <a:bodyPr/>
          <a:lstStyle/>
          <a:p>
            <a:r>
              <a:rPr lang="en-GB" dirty="0" smtClean="0"/>
              <a:t>Savage and Burrows</a:t>
            </a:r>
            <a:endParaRPr lang="en-GB" dirty="0"/>
          </a:p>
        </p:txBody>
      </p:sp>
    </p:spTree>
    <p:extLst>
      <p:ext uri="{BB962C8B-B14F-4D97-AF65-F5344CB8AC3E}">
        <p14:creationId xmlns:p14="http://schemas.microsoft.com/office/powerpoint/2010/main" val="21287922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340768"/>
            <a:ext cx="8229600" cy="4525962"/>
          </a:xfrm>
        </p:spPr>
        <p:txBody>
          <a:bodyPr/>
          <a:lstStyle/>
          <a:p>
            <a:r>
              <a:rPr lang="en-GB" dirty="0" smtClean="0"/>
              <a:t>This is the title of a book by our Vice Chancellor: Nigel Thrift</a:t>
            </a:r>
          </a:p>
          <a:p>
            <a:r>
              <a:rPr lang="en-GB" dirty="0" smtClean="0"/>
              <a:t>It is about a new world in which capitalism becomes increasingly lively: it is mediated by advanced computational machines and often involves ‘play’ of various sort</a:t>
            </a:r>
          </a:p>
          <a:p>
            <a:r>
              <a:rPr lang="en-GB" dirty="0" smtClean="0"/>
              <a:t>This form of capitalism often knows a lot about us</a:t>
            </a:r>
          </a:p>
          <a:p>
            <a:r>
              <a:rPr lang="en-GB" dirty="0" smtClean="0"/>
              <a:t>It also harvests concepts and ideas from the social sciences and puts them to work within business settings</a:t>
            </a:r>
            <a:endParaRPr lang="en-GB" dirty="0"/>
          </a:p>
        </p:txBody>
      </p:sp>
      <p:sp>
        <p:nvSpPr>
          <p:cNvPr id="3" name="Title 2"/>
          <p:cNvSpPr>
            <a:spLocks noGrp="1"/>
          </p:cNvSpPr>
          <p:nvPr>
            <p:ph type="title"/>
          </p:nvPr>
        </p:nvSpPr>
        <p:spPr/>
        <p:txBody>
          <a:bodyPr/>
          <a:lstStyle/>
          <a:p>
            <a:r>
              <a:rPr lang="en-GB" dirty="0" smtClean="0"/>
              <a:t>Knowing Capitalism</a:t>
            </a:r>
            <a:endParaRPr lang="en-GB" dirty="0"/>
          </a:p>
        </p:txBody>
      </p:sp>
    </p:spTree>
    <p:extLst>
      <p:ext uri="{BB962C8B-B14F-4D97-AF65-F5344CB8AC3E}">
        <p14:creationId xmlns:p14="http://schemas.microsoft.com/office/powerpoint/2010/main" val="28171702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443</TotalTime>
  <Words>1469</Words>
  <Application>Microsoft Office PowerPoint</Application>
  <PresentationFormat>On-screen Show (4:3)</PresentationFormat>
  <Paragraphs>81</Paragraphs>
  <Slides>20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Lucida Sans Unicode</vt:lpstr>
      <vt:lpstr>Wingdings 3</vt:lpstr>
      <vt:lpstr>Verdana</vt:lpstr>
      <vt:lpstr>Wingdings 2</vt:lpstr>
      <vt:lpstr>Calibri</vt:lpstr>
      <vt:lpstr>Wingdings</vt:lpstr>
      <vt:lpstr>Times New Roman</vt:lpstr>
      <vt:lpstr>Concourse</vt:lpstr>
      <vt:lpstr>Social Science in Crisis?</vt:lpstr>
      <vt:lpstr>Savage and Burrows</vt:lpstr>
      <vt:lpstr>The main argument</vt:lpstr>
      <vt:lpstr>Developed a previous argument</vt:lpstr>
      <vt:lpstr>Mosaic</vt:lpstr>
      <vt:lpstr>Data</vt:lpstr>
      <vt:lpstr>A challenge to social science</vt:lpstr>
      <vt:lpstr>Savage and Burrows</vt:lpstr>
      <vt:lpstr>Knowing Capitalism</vt:lpstr>
      <vt:lpstr>Savage and Burrows</vt:lpstr>
      <vt:lpstr>They reflect</vt:lpstr>
      <vt:lpstr>The crisis: quantitative social science</vt:lpstr>
      <vt:lpstr>They observe</vt:lpstr>
      <vt:lpstr>The crisis: qualitative social research</vt:lpstr>
      <vt:lpstr>They state</vt:lpstr>
      <vt:lpstr>What now?</vt:lpstr>
      <vt:lpstr>Debate</vt:lpstr>
      <vt:lpstr>Responses</vt:lpstr>
      <vt:lpstr>Finally…</vt:lpstr>
      <vt:lpstr>And…</vt:lpstr>
    </vt:vector>
  </TitlesOfParts>
  <Company>University of York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Contemporary Societies in Global Perspective</dc:title>
  <dc:creator>Nicholas Gabe</dc:creator>
  <cp:lastModifiedBy>Nicholas Gane</cp:lastModifiedBy>
  <cp:revision>58</cp:revision>
  <dcterms:created xsi:type="dcterms:W3CDTF">2007-02-13T11:02:31Z</dcterms:created>
  <dcterms:modified xsi:type="dcterms:W3CDTF">2013-11-18T13:13:12Z</dcterms:modified>
</cp:coreProperties>
</file>