
<file path=[Content_Types].xml><?xml version="1.0" encoding="utf-8"?>
<Types xmlns="http://schemas.openxmlformats.org/package/2006/content-types">
  <Default Extension="png" ContentType="image/png"/>
  <Default Extension="mpg" ContentType="video/mpeg"/>
  <Default Extension="rels" ContentType="application/vnd.openxmlformats-package.relationships+xml"/>
  <Default Extension="xml" ContentType="application/xml"/>
  <Default Extension="mp4" ContentType="video/unknown"/>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1"/>
  </p:handoutMasterIdLst>
  <p:sldIdLst>
    <p:sldId id="331" r:id="rId2"/>
    <p:sldId id="330" r:id="rId3"/>
    <p:sldId id="332" r:id="rId4"/>
    <p:sldId id="359" r:id="rId5"/>
    <p:sldId id="333" r:id="rId6"/>
    <p:sldId id="334" r:id="rId7"/>
    <p:sldId id="360" r:id="rId8"/>
    <p:sldId id="361" r:id="rId9"/>
    <p:sldId id="362" r:id="rId10"/>
    <p:sldId id="357" r:id="rId11"/>
    <p:sldId id="335" r:id="rId12"/>
    <p:sldId id="356" r:id="rId13"/>
    <p:sldId id="337" r:id="rId14"/>
    <p:sldId id="338" r:id="rId15"/>
    <p:sldId id="344" r:id="rId16"/>
    <p:sldId id="345" r:id="rId17"/>
    <p:sldId id="351" r:id="rId18"/>
    <p:sldId id="358" r:id="rId19"/>
    <p:sldId id="343" r:id="rId20"/>
    <p:sldId id="346" r:id="rId21"/>
    <p:sldId id="340" r:id="rId22"/>
    <p:sldId id="350" r:id="rId23"/>
    <p:sldId id="347" r:id="rId24"/>
    <p:sldId id="341" r:id="rId25"/>
    <p:sldId id="352" r:id="rId26"/>
    <p:sldId id="353" r:id="rId27"/>
    <p:sldId id="355" r:id="rId28"/>
    <p:sldId id="354" r:id="rId29"/>
    <p:sldId id="348" r:id="rId3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9833" autoAdjust="0"/>
  </p:normalViewPr>
  <p:slideViewPr>
    <p:cSldViewPr>
      <p:cViewPr>
        <p:scale>
          <a:sx n="110" d="100"/>
          <a:sy n="110" d="100"/>
        </p:scale>
        <p:origin x="-1644" y="-2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A1E7C970-D348-49B7-BEF3-ABB4E9818A63}" type="datetimeFigureOut">
              <a:rPr lang="en-GB" smtClean="0"/>
              <a:pPr/>
              <a:t>07/10/2014</a:t>
            </a:fld>
            <a:endParaRPr lang="en-GB"/>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56C571FE-7958-4FFD-8FBF-F643AAAA57B9}" type="slidenum">
              <a:rPr lang="en-GB" smtClean="0"/>
              <a:pPr/>
              <a:t>‹#›</a:t>
            </a:fld>
            <a:endParaRPr lang="en-GB"/>
          </a:p>
        </p:txBody>
      </p:sp>
    </p:spTree>
    <p:extLst>
      <p:ext uri="{BB962C8B-B14F-4D97-AF65-F5344CB8AC3E}">
        <p14:creationId xmlns:p14="http://schemas.microsoft.com/office/powerpoint/2010/main" val="184088827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0A7DA30-A35D-4057-91DA-B568DF76705B}" type="datetimeFigureOut">
              <a:rPr lang="en-US" smtClean="0"/>
              <a:pPr/>
              <a:t>10/7/2014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0A7DA30-A35D-4057-91DA-B568DF76705B}" type="datetimeFigureOut">
              <a:rPr lang="en-US" smtClean="0"/>
              <a:pPr/>
              <a:t>10/7/2014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0A7DA30-A35D-4057-91DA-B568DF76705B}" type="datetimeFigureOut">
              <a:rPr lang="en-US" smtClean="0"/>
              <a:pPr/>
              <a:t>10/7/2014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0A7DA30-A35D-4057-91DA-B568DF76705B}" type="datetimeFigureOut">
              <a:rPr lang="en-US" smtClean="0"/>
              <a:pPr/>
              <a:t>10/7/2014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A7DA30-A35D-4057-91DA-B568DF76705B}" type="datetimeFigureOut">
              <a:rPr lang="en-US" smtClean="0"/>
              <a:pPr/>
              <a:t>10/7/2014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0A7DA30-A35D-4057-91DA-B568DF76705B}" type="datetimeFigureOut">
              <a:rPr lang="en-US" smtClean="0"/>
              <a:pPr/>
              <a:t>10/7/2014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0A7DA30-A35D-4057-91DA-B568DF76705B}" type="datetimeFigureOut">
              <a:rPr lang="en-US" smtClean="0"/>
              <a:pPr/>
              <a:t>10/7/2014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0A7DA30-A35D-4057-91DA-B568DF76705B}" type="datetimeFigureOut">
              <a:rPr lang="en-US" smtClean="0"/>
              <a:pPr/>
              <a:t>10/7/2014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A7DA30-A35D-4057-91DA-B568DF76705B}" type="datetimeFigureOut">
              <a:rPr lang="en-US" smtClean="0"/>
              <a:pPr/>
              <a:t>10/7/2014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A7DA30-A35D-4057-91DA-B568DF76705B}" type="datetimeFigureOut">
              <a:rPr lang="en-US" smtClean="0"/>
              <a:pPr/>
              <a:t>10/7/2014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A7DA30-A35D-4057-91DA-B568DF76705B}" type="datetimeFigureOut">
              <a:rPr lang="en-US" smtClean="0"/>
              <a:pPr/>
              <a:t>10/7/2014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12C8E2-6415-472C-997E-89071E45F52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A7DA30-A35D-4057-91DA-B568DF76705B}" type="datetimeFigureOut">
              <a:rPr lang="en-US" smtClean="0"/>
              <a:pPr/>
              <a:t>10/7/2014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12C8E2-6415-472C-997E-89071E45F52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2.warwick.ac.uk/fac/cross_fac/socialsciencesdtc/currentstudents/ct201314/qual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g"/><Relationship Id="rId1" Type="http://schemas.microsoft.com/office/2007/relationships/media" Target="../media/media2.mp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wmv"/><Relationship Id="rId1" Type="http://schemas.microsoft.com/office/2007/relationships/media" Target="../media/media3.wmv"/><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wmv"/><Relationship Id="rId1" Type="http://schemas.microsoft.com/office/2007/relationships/media" Target="../media/media3.wmv"/><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4.wmv"/><Relationship Id="rId1" Type="http://schemas.microsoft.com/office/2007/relationships/media" Target="../media/media4.wmv"/><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ctrTitle"/>
          </p:nvPr>
        </p:nvSpPr>
        <p:spPr>
          <a:xfrm>
            <a:off x="1043608" y="0"/>
            <a:ext cx="7772400" cy="1470025"/>
          </a:xfrm>
        </p:spPr>
        <p:txBody>
          <a:bodyPr/>
          <a:lstStyle/>
          <a:p>
            <a:pPr algn="r"/>
            <a:r>
              <a:rPr lang="en-GB" dirty="0" smtClean="0"/>
              <a:t>DTC Qualitative Methods</a:t>
            </a:r>
            <a:endParaRPr lang="en-GB" dirty="0"/>
          </a:p>
        </p:txBody>
      </p:sp>
      <p:sp>
        <p:nvSpPr>
          <p:cNvPr id="3" name="Subtitle 2"/>
          <p:cNvSpPr>
            <a:spLocks noGrp="1"/>
          </p:cNvSpPr>
          <p:nvPr>
            <p:ph type="subTitle" idx="1"/>
          </p:nvPr>
        </p:nvSpPr>
        <p:spPr>
          <a:xfrm>
            <a:off x="3131840" y="1988840"/>
            <a:ext cx="5645224" cy="1752600"/>
          </a:xfrm>
        </p:spPr>
        <p:txBody>
          <a:bodyPr/>
          <a:lstStyle/>
          <a:p>
            <a:pPr algn="r"/>
            <a:r>
              <a:rPr lang="en-GB" dirty="0" smtClean="0"/>
              <a:t>Nick Llewellyn  </a:t>
            </a:r>
          </a:p>
          <a:p>
            <a:pPr algn="r"/>
            <a:endParaRPr lang="en-GB" dirty="0"/>
          </a:p>
        </p:txBody>
      </p:sp>
      <p:pic>
        <p:nvPicPr>
          <p:cNvPr id="5" name="Annie Hall - Alvie &amp; Annie Discuss Sex &amp; Frequency.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316416" y="2852936"/>
            <a:ext cx="323533" cy="19863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fullScrn="1">
              <p:cMediaNode vol="79245">
                <p:cTn id="7"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Telling the time</a:t>
            </a:r>
            <a:endParaRPr lang="en-GB" dirty="0"/>
          </a:p>
        </p:txBody>
      </p:sp>
      <p:sp>
        <p:nvSpPr>
          <p:cNvPr id="3" name="Content Placeholder 2"/>
          <p:cNvSpPr>
            <a:spLocks noGrp="1"/>
          </p:cNvSpPr>
          <p:nvPr>
            <p:ph idx="1"/>
          </p:nvPr>
        </p:nvSpPr>
        <p:spPr>
          <a:xfrm>
            <a:off x="457200" y="1844824"/>
            <a:ext cx="8229600" cy="3888432"/>
          </a:xfrm>
        </p:spPr>
        <p:txBody>
          <a:bodyPr>
            <a:normAutofit/>
          </a:bodyPr>
          <a:lstStyle/>
          <a:p>
            <a:pPr marL="0" indent="0">
              <a:buNone/>
            </a:pPr>
            <a:endParaRPr lang="en-GB" sz="2000" dirty="0" smtClean="0"/>
          </a:p>
          <a:p>
            <a:pPr marL="0" indent="0">
              <a:buNone/>
            </a:pPr>
            <a:endParaRPr lang="en-GB" sz="2000" dirty="0" smtClean="0"/>
          </a:p>
          <a:p>
            <a:pPr marL="0" indent="0">
              <a:buNone/>
            </a:pPr>
            <a:r>
              <a:rPr lang="en-GB" sz="3600" dirty="0" smtClean="0"/>
              <a:t>How many actions can ‘</a:t>
            </a:r>
            <a:r>
              <a:rPr lang="en-GB" sz="3600" b="1" dirty="0" smtClean="0"/>
              <a:t>Do you know the time?’ </a:t>
            </a:r>
            <a:r>
              <a:rPr lang="en-GB" sz="3600" dirty="0" smtClean="0"/>
              <a:t>perform?</a:t>
            </a:r>
          </a:p>
          <a:p>
            <a:pPr marL="0" indent="0">
              <a:buNone/>
            </a:pPr>
            <a:endParaRPr lang="en-GB" sz="3600" dirty="0"/>
          </a:p>
          <a:p>
            <a:pPr marL="0" indent="0">
              <a:buNone/>
            </a:pPr>
            <a:endParaRPr lang="en-GB" sz="3600" dirty="0" smtClean="0"/>
          </a:p>
        </p:txBody>
      </p:sp>
    </p:spTree>
    <p:extLst>
      <p:ext uri="{BB962C8B-B14F-4D97-AF65-F5344CB8AC3E}">
        <p14:creationId xmlns:p14="http://schemas.microsoft.com/office/powerpoint/2010/main" val="3162243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Summary of exercise one…</a:t>
            </a:r>
            <a:endParaRPr lang="en-GB" dirty="0"/>
          </a:p>
        </p:txBody>
      </p:sp>
      <p:sp>
        <p:nvSpPr>
          <p:cNvPr id="3" name="Content Placeholder 2"/>
          <p:cNvSpPr>
            <a:spLocks noGrp="1"/>
          </p:cNvSpPr>
          <p:nvPr>
            <p:ph idx="1"/>
          </p:nvPr>
        </p:nvSpPr>
        <p:spPr>
          <a:xfrm>
            <a:off x="457200" y="1484784"/>
            <a:ext cx="8229600" cy="4525963"/>
          </a:xfrm>
        </p:spPr>
        <p:txBody>
          <a:bodyPr>
            <a:normAutofit fontScale="92500" lnSpcReduction="20000"/>
          </a:bodyPr>
          <a:lstStyle/>
          <a:p>
            <a:endParaRPr lang="en-GB" dirty="0" smtClean="0"/>
          </a:p>
          <a:p>
            <a:pPr marL="0" indent="0">
              <a:lnSpc>
                <a:spcPct val="120000"/>
              </a:lnSpc>
              <a:spcBef>
                <a:spcPts val="0"/>
              </a:spcBef>
              <a:buNone/>
            </a:pPr>
            <a:r>
              <a:rPr lang="en-GB" sz="2600" dirty="0" smtClean="0"/>
              <a:t>The subject matter of qualitative research is often solid, orderly and robust. We search for definable practices, that are social and moral.</a:t>
            </a:r>
          </a:p>
          <a:p>
            <a:pPr marL="0" indent="0">
              <a:lnSpc>
                <a:spcPct val="120000"/>
              </a:lnSpc>
              <a:spcBef>
                <a:spcPts val="0"/>
              </a:spcBef>
              <a:buNone/>
            </a:pPr>
            <a:endParaRPr lang="en-GB" sz="2600" dirty="0" smtClean="0"/>
          </a:p>
          <a:p>
            <a:pPr marL="0" indent="0">
              <a:lnSpc>
                <a:spcPct val="120000"/>
              </a:lnSpc>
              <a:spcBef>
                <a:spcPts val="0"/>
              </a:spcBef>
              <a:buNone/>
            </a:pPr>
            <a:r>
              <a:rPr lang="en-GB" sz="2600" dirty="0" smtClean="0"/>
              <a:t>“</a:t>
            </a:r>
            <a:r>
              <a:rPr lang="en-GB" sz="2600" i="1" dirty="0" smtClean="0"/>
              <a:t>It isn’t a matter of the style of a person, or a free choice of which to pick. And there are clearly things that seem hardly different, which one wouldn’t dream of doing. They might be polemically similar, but not at all equivalent</a:t>
            </a:r>
            <a:r>
              <a:rPr lang="en-GB" sz="2600" dirty="0" smtClean="0"/>
              <a:t>” </a:t>
            </a:r>
          </a:p>
          <a:p>
            <a:pPr marL="0" indent="0">
              <a:lnSpc>
                <a:spcPct val="120000"/>
              </a:lnSpc>
              <a:spcBef>
                <a:spcPts val="0"/>
              </a:spcBef>
              <a:buNone/>
            </a:pPr>
            <a:endParaRPr lang="en-GB" sz="2600" dirty="0" smtClean="0"/>
          </a:p>
          <a:p>
            <a:pPr marL="0" indent="0">
              <a:lnSpc>
                <a:spcPct val="120000"/>
              </a:lnSpc>
              <a:spcBef>
                <a:spcPts val="0"/>
              </a:spcBef>
              <a:buNone/>
            </a:pPr>
            <a:r>
              <a:rPr lang="en-GB" sz="2600" dirty="0" smtClean="0"/>
              <a:t>Sacks, Harvey. (1992). </a:t>
            </a:r>
            <a:r>
              <a:rPr lang="en-GB" sz="2600" i="1" dirty="0" smtClean="0"/>
              <a:t>Lectures in Conversation</a:t>
            </a:r>
            <a:r>
              <a:rPr lang="en-GB" sz="2600" dirty="0" smtClean="0"/>
              <a:t>, Vol.1, p.741. Oxford: Blackwell.</a:t>
            </a:r>
            <a:endParaRPr lang="en-GB" sz="2600" dirty="0"/>
          </a:p>
          <a:p>
            <a:pPr marL="0" indent="0">
              <a:spcAft>
                <a:spcPts val="1800"/>
              </a:spcAft>
              <a:buNone/>
            </a:pPr>
            <a:endParaRPr lang="en-GB" dirty="0"/>
          </a:p>
        </p:txBody>
      </p:sp>
    </p:spTree>
    <p:extLst>
      <p:ext uri="{BB962C8B-B14F-4D97-AF65-F5344CB8AC3E}">
        <p14:creationId xmlns:p14="http://schemas.microsoft.com/office/powerpoint/2010/main" val="22846427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Overview of the Module</a:t>
            </a:r>
            <a:endParaRPr lang="en-GB" dirty="0"/>
          </a:p>
        </p:txBody>
      </p:sp>
      <p:sp>
        <p:nvSpPr>
          <p:cNvPr id="3" name="Content Placeholder 2"/>
          <p:cNvSpPr>
            <a:spLocks noGrp="1"/>
          </p:cNvSpPr>
          <p:nvPr>
            <p:ph idx="1"/>
          </p:nvPr>
        </p:nvSpPr>
        <p:spPr>
          <a:xfrm>
            <a:off x="457200" y="1628800"/>
            <a:ext cx="8229600" cy="4381947"/>
          </a:xfrm>
        </p:spPr>
        <p:txBody>
          <a:bodyPr>
            <a:normAutofit/>
          </a:bodyPr>
          <a:lstStyle/>
          <a:p>
            <a:pPr marL="0" indent="0">
              <a:spcAft>
                <a:spcPts val="1800"/>
              </a:spcAft>
              <a:buNone/>
            </a:pPr>
            <a:r>
              <a:rPr lang="en-GB" sz="2400" dirty="0">
                <a:hlinkClick r:id="rId2"/>
              </a:rPr>
              <a:t>http://www2.warwick.ac.uk/fac/cross_fac/socialsciencesdtc/currentstudents/ct201314/quals</a:t>
            </a:r>
            <a:r>
              <a:rPr lang="en-GB" sz="2400" dirty="0" smtClean="0">
                <a:hlinkClick r:id="rId2"/>
              </a:rPr>
              <a:t>/</a:t>
            </a:r>
            <a:endParaRPr lang="en-GB" sz="2400" dirty="0" smtClean="0"/>
          </a:p>
          <a:p>
            <a:pPr marL="0" indent="0">
              <a:spcAft>
                <a:spcPts val="1800"/>
              </a:spcAft>
              <a:buNone/>
            </a:pPr>
            <a:endParaRPr lang="en-GB" sz="2400" dirty="0"/>
          </a:p>
          <a:p>
            <a:pPr marL="0" indent="0">
              <a:spcAft>
                <a:spcPts val="1800"/>
              </a:spcAft>
              <a:buNone/>
            </a:pPr>
            <a:endParaRPr lang="en-GB" sz="2400" dirty="0" smtClean="0"/>
          </a:p>
          <a:p>
            <a:pPr marL="0" indent="0">
              <a:spcAft>
                <a:spcPts val="1800"/>
              </a:spcAft>
              <a:buNone/>
            </a:pPr>
            <a:endParaRPr lang="en-GB" dirty="0"/>
          </a:p>
          <a:p>
            <a:pPr marL="0" indent="0">
              <a:spcAft>
                <a:spcPts val="1800"/>
              </a:spcAft>
              <a:buNone/>
            </a:pPr>
            <a:endParaRPr lang="en-GB" dirty="0"/>
          </a:p>
        </p:txBody>
      </p:sp>
    </p:spTree>
    <p:extLst>
      <p:ext uri="{BB962C8B-B14F-4D97-AF65-F5344CB8AC3E}">
        <p14:creationId xmlns:p14="http://schemas.microsoft.com/office/powerpoint/2010/main" val="34443030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What is Qualitative Research?</a:t>
            </a:r>
            <a:endParaRPr lang="en-GB" dirty="0"/>
          </a:p>
        </p:txBody>
      </p:sp>
      <p:sp>
        <p:nvSpPr>
          <p:cNvPr id="3" name="Content Placeholder 2"/>
          <p:cNvSpPr>
            <a:spLocks noGrp="1"/>
          </p:cNvSpPr>
          <p:nvPr>
            <p:ph idx="1"/>
          </p:nvPr>
        </p:nvSpPr>
        <p:spPr>
          <a:xfrm>
            <a:off x="457200" y="1988840"/>
            <a:ext cx="8229600" cy="4281339"/>
          </a:xfrm>
        </p:spPr>
        <p:txBody>
          <a:bodyPr>
            <a:normAutofit lnSpcReduction="10000"/>
          </a:bodyPr>
          <a:lstStyle/>
          <a:p>
            <a:pPr>
              <a:spcAft>
                <a:spcPts val="1800"/>
              </a:spcAft>
            </a:pPr>
            <a:r>
              <a:rPr lang="en-GB" sz="2400" b="1" i="1" dirty="0" smtClean="0"/>
              <a:t>It’s a social movement </a:t>
            </a:r>
            <a:r>
              <a:rPr lang="en-GB" sz="2400" dirty="0" smtClean="0"/>
              <a:t>bound-up with a critical and contested question: how should society develop knowledge about itself. </a:t>
            </a:r>
          </a:p>
          <a:p>
            <a:pPr>
              <a:spcAft>
                <a:spcPts val="1800"/>
              </a:spcAft>
            </a:pPr>
            <a:r>
              <a:rPr lang="en-GB" sz="2400" dirty="0" smtClean="0"/>
              <a:t>Forerunners, such as field work in anthropology (Malinowski, 1922); the ‘Chicago school’ in the early twentieth century; </a:t>
            </a:r>
            <a:r>
              <a:rPr lang="en-GB" sz="2400" dirty="0"/>
              <a:t>p</a:t>
            </a:r>
            <a:r>
              <a:rPr lang="en-GB" sz="2400" dirty="0" smtClean="0"/>
              <a:t>olitical economy/critique (‘The Condition of the Working Class’, Engels, 1844) even literature and journalism (‘The </a:t>
            </a:r>
            <a:r>
              <a:rPr lang="en-GB" sz="2400" dirty="0"/>
              <a:t>Road to Wigan </a:t>
            </a:r>
            <a:r>
              <a:rPr lang="en-GB" sz="2400" dirty="0" smtClean="0"/>
              <a:t>Pier’, George Orwell, 1937).</a:t>
            </a:r>
          </a:p>
          <a:p>
            <a:pPr>
              <a:spcAft>
                <a:spcPts val="1800"/>
              </a:spcAft>
            </a:pPr>
            <a:r>
              <a:rPr lang="en-GB" sz="2400" dirty="0" err="1" smtClean="0"/>
              <a:t>Jovanovic</a:t>
            </a:r>
            <a:r>
              <a:rPr lang="en-GB" sz="2400" dirty="0" smtClean="0"/>
              <a:t> </a:t>
            </a:r>
            <a:r>
              <a:rPr lang="en-GB" sz="2400" dirty="0"/>
              <a:t>(</a:t>
            </a:r>
            <a:r>
              <a:rPr lang="en-GB" sz="2400" dirty="0" smtClean="0"/>
              <a:t>2011: 17, see posted reading) describes conditions of possibility for the ‘return to qualities’ from the 1960’s onwards. Intellectual, social, political and cultural shifts.</a:t>
            </a:r>
            <a:endParaRPr lang="en-GB" sz="2400" dirty="0"/>
          </a:p>
          <a:p>
            <a:pPr>
              <a:spcAft>
                <a:spcPts val="1800"/>
              </a:spcAft>
            </a:pPr>
            <a:endParaRPr lang="en-GB" dirty="0"/>
          </a:p>
          <a:p>
            <a:pPr>
              <a:spcAft>
                <a:spcPts val="1800"/>
              </a:spcAft>
            </a:pPr>
            <a:endParaRPr lang="en-GB" dirty="0"/>
          </a:p>
        </p:txBody>
      </p:sp>
    </p:spTree>
    <p:extLst>
      <p:ext uri="{BB962C8B-B14F-4D97-AF65-F5344CB8AC3E}">
        <p14:creationId xmlns:p14="http://schemas.microsoft.com/office/powerpoint/2010/main" val="2674694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What is Qualitative Research?</a:t>
            </a:r>
            <a:endParaRPr lang="en-GB" dirty="0"/>
          </a:p>
        </p:txBody>
      </p:sp>
      <p:sp>
        <p:nvSpPr>
          <p:cNvPr id="3" name="Content Placeholder 2"/>
          <p:cNvSpPr>
            <a:spLocks noGrp="1"/>
          </p:cNvSpPr>
          <p:nvPr>
            <p:ph idx="1"/>
          </p:nvPr>
        </p:nvSpPr>
        <p:spPr>
          <a:xfrm>
            <a:off x="457200" y="1508068"/>
            <a:ext cx="8229600" cy="4525963"/>
          </a:xfrm>
        </p:spPr>
        <p:txBody>
          <a:bodyPr>
            <a:normAutofit/>
          </a:bodyPr>
          <a:lstStyle/>
          <a:p>
            <a:endParaRPr lang="en-GB" sz="2400" dirty="0" smtClean="0"/>
          </a:p>
          <a:p>
            <a:pPr>
              <a:spcAft>
                <a:spcPts val="1800"/>
              </a:spcAft>
            </a:pPr>
            <a:r>
              <a:rPr lang="en-GB" sz="2400" b="1" i="1" dirty="0" smtClean="0"/>
              <a:t>It’s one way of doing science</a:t>
            </a:r>
            <a:r>
              <a:rPr lang="en-GB" sz="2400" dirty="0" smtClean="0"/>
              <a:t>. Some scientific questions are not easily/usefully reduced to quantities. Qualitative research is not straightforwardly bound-up with one or other movement or philosophical position.</a:t>
            </a:r>
            <a:endParaRPr lang="en-GB" sz="2400" dirty="0"/>
          </a:p>
          <a:p>
            <a:pPr>
              <a:spcAft>
                <a:spcPts val="1800"/>
              </a:spcAft>
            </a:pPr>
            <a:r>
              <a:rPr lang="en-GB" sz="2400" dirty="0" smtClean="0"/>
              <a:t>As Halfpenny (1979, see posted reading) argues, qualitative data features in positivism, </a:t>
            </a:r>
            <a:r>
              <a:rPr lang="en-GB" sz="2400" dirty="0" err="1" smtClean="0"/>
              <a:t>interpretivism</a:t>
            </a:r>
            <a:r>
              <a:rPr lang="en-GB" sz="2400" dirty="0" smtClean="0"/>
              <a:t>, ethnomethodology and structuralism (realism). Each understands the nature, uses and problems of ‘qualitative’ data in its own way. It is used in diverse ways, oral history, marketing, interrogation, etc. </a:t>
            </a:r>
            <a:endParaRPr lang="en-GB" sz="2400" dirty="0"/>
          </a:p>
        </p:txBody>
      </p:sp>
    </p:spTree>
    <p:extLst>
      <p:ext uri="{BB962C8B-B14F-4D97-AF65-F5344CB8AC3E}">
        <p14:creationId xmlns:p14="http://schemas.microsoft.com/office/powerpoint/2010/main" val="198405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What is Qualitative Research?</a:t>
            </a:r>
            <a:endParaRPr lang="en-GB" dirty="0"/>
          </a:p>
        </p:txBody>
      </p:sp>
      <p:sp>
        <p:nvSpPr>
          <p:cNvPr id="3" name="Content Placeholder 2"/>
          <p:cNvSpPr>
            <a:spLocks noGrp="1"/>
          </p:cNvSpPr>
          <p:nvPr>
            <p:ph idx="1"/>
          </p:nvPr>
        </p:nvSpPr>
        <p:spPr>
          <a:xfrm>
            <a:off x="457200" y="1459745"/>
            <a:ext cx="8229600" cy="4525963"/>
          </a:xfrm>
        </p:spPr>
        <p:txBody>
          <a:bodyPr>
            <a:normAutofit/>
          </a:bodyPr>
          <a:lstStyle/>
          <a:p>
            <a:endParaRPr lang="en-GB" sz="2400" dirty="0" smtClean="0"/>
          </a:p>
          <a:p>
            <a:pPr marL="0" indent="0">
              <a:spcAft>
                <a:spcPts val="1800"/>
              </a:spcAft>
              <a:buNone/>
            </a:pPr>
            <a:r>
              <a:rPr lang="en-GB" sz="2800" b="1" i="1" dirty="0" smtClean="0"/>
              <a:t>It’s what we are going to be doing on the module…</a:t>
            </a:r>
            <a:endParaRPr lang="en-GB" sz="2800" i="1" dirty="0"/>
          </a:p>
          <a:p>
            <a:pPr>
              <a:spcAft>
                <a:spcPts val="1800"/>
              </a:spcAft>
            </a:pPr>
            <a:r>
              <a:rPr lang="en-GB" sz="2800" dirty="0" smtClean="0"/>
              <a:t>We’ll be looking at interviews, ethnography, documentary analysis, conversation analysis, discourse analysis and action research.</a:t>
            </a:r>
          </a:p>
        </p:txBody>
      </p:sp>
    </p:spTree>
    <p:extLst>
      <p:ext uri="{BB962C8B-B14F-4D97-AF65-F5344CB8AC3E}">
        <p14:creationId xmlns:p14="http://schemas.microsoft.com/office/powerpoint/2010/main" val="31921941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Exercise 2</a:t>
            </a:r>
            <a:endParaRPr lang="en-GB" dirty="0"/>
          </a:p>
        </p:txBody>
      </p:sp>
      <p:sp>
        <p:nvSpPr>
          <p:cNvPr id="3" name="Content Placeholder 2"/>
          <p:cNvSpPr>
            <a:spLocks noGrp="1"/>
          </p:cNvSpPr>
          <p:nvPr>
            <p:ph idx="1"/>
          </p:nvPr>
        </p:nvSpPr>
        <p:spPr/>
        <p:txBody>
          <a:bodyPr>
            <a:normAutofit/>
          </a:bodyPr>
          <a:lstStyle/>
          <a:p>
            <a:endParaRPr lang="en-GB" sz="2400" dirty="0" smtClean="0"/>
          </a:p>
          <a:p>
            <a:pPr marL="0" indent="0">
              <a:spcAft>
                <a:spcPts val="1800"/>
              </a:spcAft>
              <a:buNone/>
            </a:pPr>
            <a:r>
              <a:rPr lang="en-GB" sz="2800" dirty="0" smtClean="0"/>
              <a:t>In a moment, when I ask, please turn to the person on your right and ask them ‘three things they did last weekend’?</a:t>
            </a:r>
          </a:p>
          <a:p>
            <a:pPr marL="0" indent="0">
              <a:spcAft>
                <a:spcPts val="1800"/>
              </a:spcAft>
              <a:buNone/>
            </a:pPr>
            <a:r>
              <a:rPr lang="en-GB" sz="2800" dirty="0" smtClean="0"/>
              <a:t>Please record, as faithfully as you can, what they say. </a:t>
            </a:r>
          </a:p>
          <a:p>
            <a:pPr>
              <a:spcAft>
                <a:spcPts val="1800"/>
              </a:spcAft>
            </a:pPr>
            <a:endParaRPr lang="en-GB" sz="2400" dirty="0" smtClean="0"/>
          </a:p>
          <a:p>
            <a:pPr>
              <a:spcAft>
                <a:spcPts val="1800"/>
              </a:spcAft>
            </a:pPr>
            <a:endParaRPr lang="en-GB" sz="2400" dirty="0"/>
          </a:p>
        </p:txBody>
      </p:sp>
    </p:spTree>
    <p:extLst>
      <p:ext uri="{BB962C8B-B14F-4D97-AF65-F5344CB8AC3E}">
        <p14:creationId xmlns:p14="http://schemas.microsoft.com/office/powerpoint/2010/main" val="109525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What did you do? </a:t>
            </a:r>
            <a:r>
              <a:rPr lang="en-GB" i="1" dirty="0" smtClean="0"/>
              <a:t>Quantities</a:t>
            </a:r>
            <a:endParaRPr lang="en-GB" i="1" dirty="0"/>
          </a:p>
        </p:txBody>
      </p:sp>
      <p:sp>
        <p:nvSpPr>
          <p:cNvPr id="3" name="Content Placeholder 2"/>
          <p:cNvSpPr>
            <a:spLocks noGrp="1"/>
          </p:cNvSpPr>
          <p:nvPr>
            <p:ph idx="1"/>
          </p:nvPr>
        </p:nvSpPr>
        <p:spPr/>
        <p:txBody>
          <a:bodyPr>
            <a:normAutofit/>
          </a:bodyPr>
          <a:lstStyle/>
          <a:p>
            <a:endParaRPr lang="en-GB" sz="2400" dirty="0" smtClean="0"/>
          </a:p>
          <a:p>
            <a:pPr marL="0" indent="0">
              <a:spcAft>
                <a:spcPts val="600"/>
              </a:spcAft>
              <a:buNone/>
            </a:pPr>
            <a:r>
              <a:rPr lang="en-GB" sz="2000" dirty="0" smtClean="0"/>
              <a:t>‘Going out in the evening’ – pub, club, cinema, food, etc.	n=</a:t>
            </a:r>
          </a:p>
          <a:p>
            <a:pPr marL="0" indent="0">
              <a:spcAft>
                <a:spcPts val="600"/>
              </a:spcAft>
              <a:buNone/>
            </a:pPr>
            <a:r>
              <a:rPr lang="en-GB" sz="2000" dirty="0" smtClean="0"/>
              <a:t>‘Staying in for the evening’ – watching TV, reading		n=</a:t>
            </a:r>
          </a:p>
          <a:p>
            <a:pPr marL="0" indent="0">
              <a:spcAft>
                <a:spcPts val="600"/>
              </a:spcAft>
              <a:buNone/>
            </a:pPr>
            <a:r>
              <a:rPr lang="en-GB" sz="2000" dirty="0" err="1" smtClean="0"/>
              <a:t>Ph.D</a:t>
            </a:r>
            <a:r>
              <a:rPr lang="en-GB" sz="2000" dirty="0" smtClean="0"/>
              <a:t> work						n=</a:t>
            </a:r>
          </a:p>
          <a:p>
            <a:pPr marL="0" indent="0">
              <a:spcAft>
                <a:spcPts val="600"/>
              </a:spcAft>
              <a:buNone/>
            </a:pPr>
            <a:r>
              <a:rPr lang="en-GB" sz="2000" dirty="0" smtClean="0"/>
              <a:t>Shopping						n=</a:t>
            </a:r>
          </a:p>
          <a:p>
            <a:pPr marL="0" indent="0">
              <a:spcAft>
                <a:spcPts val="600"/>
              </a:spcAft>
              <a:buNone/>
            </a:pPr>
            <a:r>
              <a:rPr lang="en-GB" sz="2000" dirty="0" smtClean="0"/>
              <a:t>Visiting friends						n=</a:t>
            </a:r>
          </a:p>
          <a:p>
            <a:pPr marL="0" indent="0">
              <a:spcAft>
                <a:spcPts val="600"/>
              </a:spcAft>
              <a:buNone/>
            </a:pPr>
            <a:r>
              <a:rPr lang="en-GB" sz="2000" dirty="0" smtClean="0"/>
              <a:t>Traveling somewhere					n=</a:t>
            </a:r>
          </a:p>
          <a:p>
            <a:pPr marL="0" indent="0">
              <a:spcAft>
                <a:spcPts val="600"/>
              </a:spcAft>
              <a:buNone/>
            </a:pPr>
            <a:r>
              <a:rPr lang="en-GB" sz="2000" dirty="0" smtClean="0"/>
              <a:t>Other </a:t>
            </a:r>
          </a:p>
          <a:p>
            <a:pPr marL="0" indent="0">
              <a:spcAft>
                <a:spcPts val="1800"/>
              </a:spcAft>
              <a:buNone/>
            </a:pPr>
            <a:endParaRPr lang="en-GB" sz="2400" dirty="0"/>
          </a:p>
        </p:txBody>
      </p:sp>
    </p:spTree>
    <p:extLst>
      <p:ext uri="{BB962C8B-B14F-4D97-AF65-F5344CB8AC3E}">
        <p14:creationId xmlns:p14="http://schemas.microsoft.com/office/powerpoint/2010/main" val="37901630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normAutofit fontScale="90000"/>
          </a:bodyPr>
          <a:lstStyle/>
          <a:p>
            <a:pPr algn="r"/>
            <a:r>
              <a:rPr lang="en-GB" dirty="0" smtClean="0"/>
              <a:t>Characterise the accounts: </a:t>
            </a:r>
            <a:r>
              <a:rPr lang="en-GB" i="1" dirty="0" smtClean="0"/>
              <a:t>qualities</a:t>
            </a:r>
            <a:endParaRPr lang="en-GB" i="1" dirty="0"/>
          </a:p>
        </p:txBody>
      </p:sp>
      <p:sp>
        <p:nvSpPr>
          <p:cNvPr id="3" name="Content Placeholder 2"/>
          <p:cNvSpPr>
            <a:spLocks noGrp="1"/>
          </p:cNvSpPr>
          <p:nvPr>
            <p:ph idx="1"/>
          </p:nvPr>
        </p:nvSpPr>
        <p:spPr/>
        <p:txBody>
          <a:bodyPr>
            <a:normAutofit/>
          </a:bodyPr>
          <a:lstStyle/>
          <a:p>
            <a:endParaRPr lang="en-GB" sz="2400" dirty="0" smtClean="0"/>
          </a:p>
          <a:p>
            <a:pPr marL="0" indent="0">
              <a:buNone/>
            </a:pPr>
            <a:endParaRPr lang="en-GB" sz="2400" dirty="0" smtClean="0"/>
          </a:p>
          <a:p>
            <a:pPr marL="0" indent="0">
              <a:spcAft>
                <a:spcPts val="600"/>
              </a:spcAft>
              <a:buNone/>
            </a:pPr>
            <a:r>
              <a:rPr lang="en-GB" dirty="0" smtClean="0"/>
              <a:t>Were they produced for a researcher?</a:t>
            </a:r>
          </a:p>
          <a:p>
            <a:pPr marL="0" indent="0">
              <a:spcAft>
                <a:spcPts val="600"/>
              </a:spcAft>
              <a:buNone/>
            </a:pPr>
            <a:endParaRPr lang="en-GB" dirty="0"/>
          </a:p>
          <a:p>
            <a:pPr marL="0" indent="0">
              <a:spcAft>
                <a:spcPts val="600"/>
              </a:spcAft>
              <a:buNone/>
            </a:pPr>
            <a:r>
              <a:rPr lang="en-GB" dirty="0" smtClean="0"/>
              <a:t>Were they like ‘normal ones’?</a:t>
            </a:r>
            <a:endParaRPr lang="en-GB" dirty="0"/>
          </a:p>
        </p:txBody>
      </p:sp>
    </p:spTree>
    <p:extLst>
      <p:ext uri="{BB962C8B-B14F-4D97-AF65-F5344CB8AC3E}">
        <p14:creationId xmlns:p14="http://schemas.microsoft.com/office/powerpoint/2010/main" val="22326162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Summarising exercise two</a:t>
            </a:r>
            <a:endParaRPr lang="en-GB" dirty="0"/>
          </a:p>
        </p:txBody>
      </p:sp>
      <p:sp>
        <p:nvSpPr>
          <p:cNvPr id="3" name="Content Placeholder 2"/>
          <p:cNvSpPr>
            <a:spLocks noGrp="1"/>
          </p:cNvSpPr>
          <p:nvPr>
            <p:ph idx="1"/>
          </p:nvPr>
        </p:nvSpPr>
        <p:spPr>
          <a:xfrm>
            <a:off x="457200" y="1508068"/>
            <a:ext cx="8229600" cy="4525963"/>
          </a:xfrm>
        </p:spPr>
        <p:txBody>
          <a:bodyPr>
            <a:normAutofit/>
          </a:bodyPr>
          <a:lstStyle/>
          <a:p>
            <a:endParaRPr lang="en-GB" sz="2400" dirty="0" smtClean="0"/>
          </a:p>
          <a:p>
            <a:pPr>
              <a:spcAft>
                <a:spcPts val="1200"/>
              </a:spcAft>
            </a:pPr>
            <a:r>
              <a:rPr lang="en-GB" sz="2800" dirty="0" smtClean="0"/>
              <a:t>Talking about social experience (what you did last weekend) is itself a social experience. </a:t>
            </a:r>
            <a:r>
              <a:rPr lang="en-GB" sz="2800" dirty="0"/>
              <a:t>D</a:t>
            </a:r>
            <a:r>
              <a:rPr lang="en-GB" sz="2800" dirty="0" smtClean="0"/>
              <a:t>ata is an artefact of an interaction, between you and someone else in a setting.</a:t>
            </a:r>
          </a:p>
          <a:p>
            <a:pPr>
              <a:spcAft>
                <a:spcPts val="1200"/>
              </a:spcAft>
            </a:pPr>
            <a:r>
              <a:rPr lang="en-GB" sz="2800" dirty="0" smtClean="0"/>
              <a:t>Such data is not individualistic or idiosyncratic, but socially controlled and ordered.</a:t>
            </a:r>
          </a:p>
          <a:p>
            <a:endParaRPr lang="en-GB" sz="1200" dirty="0" smtClean="0"/>
          </a:p>
        </p:txBody>
      </p:sp>
    </p:spTree>
    <p:extLst>
      <p:ext uri="{BB962C8B-B14F-4D97-AF65-F5344CB8AC3E}">
        <p14:creationId xmlns:p14="http://schemas.microsoft.com/office/powerpoint/2010/main" val="2764936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Today’s class…</a:t>
            </a:r>
            <a:endParaRPr lang="en-GB" dirty="0"/>
          </a:p>
        </p:txBody>
      </p:sp>
      <p:sp>
        <p:nvSpPr>
          <p:cNvPr id="3" name="Content Placeholder 2"/>
          <p:cNvSpPr>
            <a:spLocks noGrp="1"/>
          </p:cNvSpPr>
          <p:nvPr>
            <p:ph idx="1"/>
          </p:nvPr>
        </p:nvSpPr>
        <p:spPr/>
        <p:txBody>
          <a:bodyPr/>
          <a:lstStyle/>
          <a:p>
            <a:endParaRPr lang="en-GB" dirty="0" smtClean="0"/>
          </a:p>
          <a:p>
            <a:pPr>
              <a:spcAft>
                <a:spcPts val="1800"/>
              </a:spcAft>
            </a:pPr>
            <a:r>
              <a:rPr lang="en-GB" dirty="0" smtClean="0"/>
              <a:t>An overview of the module</a:t>
            </a:r>
          </a:p>
          <a:p>
            <a:pPr>
              <a:spcAft>
                <a:spcPts val="1800"/>
              </a:spcAft>
            </a:pPr>
            <a:r>
              <a:rPr lang="en-GB" dirty="0" smtClean="0"/>
              <a:t>What is qualitative research? </a:t>
            </a:r>
          </a:p>
          <a:p>
            <a:pPr>
              <a:spcAft>
                <a:spcPts val="1800"/>
              </a:spcAft>
            </a:pPr>
            <a:r>
              <a:rPr lang="en-GB" dirty="0" smtClean="0"/>
              <a:t>Then, a practical exercise.</a:t>
            </a:r>
          </a:p>
          <a:p>
            <a:pPr marL="0" indent="0">
              <a:spcAft>
                <a:spcPts val="1800"/>
              </a:spcAft>
              <a:buNone/>
            </a:pP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Summarising exercise two</a:t>
            </a:r>
            <a:endParaRPr lang="en-GB" dirty="0"/>
          </a:p>
        </p:txBody>
      </p:sp>
      <p:sp>
        <p:nvSpPr>
          <p:cNvPr id="3" name="Content Placeholder 2"/>
          <p:cNvSpPr>
            <a:spLocks noGrp="1"/>
          </p:cNvSpPr>
          <p:nvPr>
            <p:ph idx="1"/>
          </p:nvPr>
        </p:nvSpPr>
        <p:spPr>
          <a:xfrm>
            <a:off x="323528" y="1449112"/>
            <a:ext cx="8229600" cy="4525963"/>
          </a:xfrm>
        </p:spPr>
        <p:txBody>
          <a:bodyPr>
            <a:normAutofit fontScale="92500"/>
          </a:bodyPr>
          <a:lstStyle/>
          <a:p>
            <a:pPr marL="457200" lvl="1" indent="0">
              <a:spcAft>
                <a:spcPts val="1200"/>
              </a:spcAft>
              <a:buNone/>
            </a:pPr>
            <a:endParaRPr lang="en-GB" sz="1400" dirty="0"/>
          </a:p>
          <a:p>
            <a:pPr marL="457200" lvl="1" indent="0">
              <a:lnSpc>
                <a:spcPct val="124000"/>
              </a:lnSpc>
              <a:spcAft>
                <a:spcPts val="1200"/>
              </a:spcAft>
              <a:buNone/>
            </a:pPr>
            <a:r>
              <a:rPr lang="en-GB" sz="2400" dirty="0" smtClean="0"/>
              <a:t>For </a:t>
            </a:r>
            <a:r>
              <a:rPr lang="en-GB" sz="2400" dirty="0"/>
              <a:t>example, how many people mentioned </a:t>
            </a:r>
            <a:r>
              <a:rPr lang="en-GB" sz="2400" dirty="0" smtClean="0"/>
              <a:t>they (1) washed </a:t>
            </a:r>
            <a:r>
              <a:rPr lang="en-GB" sz="2400" dirty="0"/>
              <a:t>their face, </a:t>
            </a:r>
            <a:r>
              <a:rPr lang="en-GB" sz="2400" dirty="0" smtClean="0"/>
              <a:t>(2) used the letter ‘k’, (3) walked </a:t>
            </a:r>
            <a:r>
              <a:rPr lang="en-GB" sz="2400" dirty="0"/>
              <a:t>up some stairs, </a:t>
            </a:r>
            <a:r>
              <a:rPr lang="en-GB" sz="2400" dirty="0" smtClean="0"/>
              <a:t>(4) breathed </a:t>
            </a:r>
            <a:r>
              <a:rPr lang="en-GB" sz="2400" dirty="0"/>
              <a:t>in, </a:t>
            </a:r>
            <a:r>
              <a:rPr lang="en-GB" sz="2400" dirty="0" smtClean="0"/>
              <a:t>(5) looked </a:t>
            </a:r>
            <a:r>
              <a:rPr lang="en-GB" sz="2400" dirty="0"/>
              <a:t>at the sky, </a:t>
            </a:r>
            <a:r>
              <a:rPr lang="en-GB" sz="2400" dirty="0" smtClean="0"/>
              <a:t>(6) saw </a:t>
            </a:r>
            <a:r>
              <a:rPr lang="en-GB" sz="2400" dirty="0"/>
              <a:t>a car driving past, </a:t>
            </a:r>
            <a:r>
              <a:rPr lang="en-GB" sz="2400" dirty="0" smtClean="0"/>
              <a:t>(7) turned </a:t>
            </a:r>
            <a:r>
              <a:rPr lang="en-GB" sz="2400" dirty="0"/>
              <a:t>over in bed, </a:t>
            </a:r>
            <a:r>
              <a:rPr lang="en-GB" sz="2400" dirty="0" smtClean="0"/>
              <a:t>(8) chewed </a:t>
            </a:r>
            <a:r>
              <a:rPr lang="en-GB" sz="2400" dirty="0"/>
              <a:t>food, </a:t>
            </a:r>
            <a:r>
              <a:rPr lang="en-GB" sz="2400" dirty="0" smtClean="0"/>
              <a:t>(9) used </a:t>
            </a:r>
            <a:r>
              <a:rPr lang="en-GB" sz="2400" dirty="0"/>
              <a:t>the word ‘</a:t>
            </a:r>
            <a:r>
              <a:rPr lang="en-GB" sz="2400" dirty="0" smtClean="0"/>
              <a:t>because’ </a:t>
            </a:r>
            <a:r>
              <a:rPr lang="en-GB" sz="2400" dirty="0" smtClean="0"/>
              <a:t>seventeen </a:t>
            </a:r>
            <a:r>
              <a:rPr lang="en-GB" sz="2400" dirty="0" smtClean="0"/>
              <a:t>times, </a:t>
            </a:r>
            <a:r>
              <a:rPr lang="en-GB" sz="2400" dirty="0" smtClean="0"/>
              <a:t>(10) heard the sound of a door shut, (11) consumed milk…</a:t>
            </a:r>
            <a:endParaRPr lang="en-GB" sz="2000" dirty="0" smtClean="0"/>
          </a:p>
          <a:p>
            <a:pPr lvl="1">
              <a:lnSpc>
                <a:spcPct val="124000"/>
              </a:lnSpc>
              <a:spcAft>
                <a:spcPts val="1200"/>
              </a:spcAft>
            </a:pPr>
            <a:r>
              <a:rPr lang="en-GB" sz="2000" dirty="0" smtClean="0"/>
              <a:t>The </a:t>
            </a:r>
            <a:r>
              <a:rPr lang="en-GB" sz="2000" dirty="0"/>
              <a:t>report-ability of phenomena – what we </a:t>
            </a:r>
            <a:r>
              <a:rPr lang="en-GB" sz="2000" dirty="0" smtClean="0"/>
              <a:t>say </a:t>
            </a:r>
            <a:r>
              <a:rPr lang="en-GB" sz="2000" dirty="0"/>
              <a:t>and how – is socially </a:t>
            </a:r>
            <a:r>
              <a:rPr lang="en-GB" sz="2000" dirty="0" smtClean="0"/>
              <a:t>regulated and thus (itself) amenable </a:t>
            </a:r>
            <a:r>
              <a:rPr lang="en-GB" sz="2000" dirty="0"/>
              <a:t>to systematic </a:t>
            </a:r>
            <a:r>
              <a:rPr lang="en-GB" sz="2000" dirty="0" smtClean="0"/>
              <a:t>analysis. So, data collection/analysis is something we have to do knowledgeably and reflexively.</a:t>
            </a:r>
            <a:endParaRPr lang="en-GB" sz="1200" dirty="0" smtClean="0"/>
          </a:p>
        </p:txBody>
      </p:sp>
    </p:spTree>
    <p:extLst>
      <p:ext uri="{BB962C8B-B14F-4D97-AF65-F5344CB8AC3E}">
        <p14:creationId xmlns:p14="http://schemas.microsoft.com/office/powerpoint/2010/main" val="10444273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What links ‘</a:t>
            </a:r>
            <a:r>
              <a:rPr lang="en-GB" dirty="0" err="1" smtClean="0"/>
              <a:t>Qual</a:t>
            </a:r>
            <a:r>
              <a:rPr lang="en-GB" dirty="0" smtClean="0"/>
              <a:t>’ approaches?</a:t>
            </a:r>
            <a:endParaRPr lang="en-GB" dirty="0"/>
          </a:p>
        </p:txBody>
      </p:sp>
      <p:sp>
        <p:nvSpPr>
          <p:cNvPr id="3" name="Content Placeholder 2"/>
          <p:cNvSpPr>
            <a:spLocks noGrp="1"/>
          </p:cNvSpPr>
          <p:nvPr>
            <p:ph idx="1"/>
          </p:nvPr>
        </p:nvSpPr>
        <p:spPr/>
        <p:txBody>
          <a:bodyPr>
            <a:normAutofit/>
          </a:bodyPr>
          <a:lstStyle/>
          <a:p>
            <a:endParaRPr lang="en-GB" sz="2400" dirty="0" smtClean="0"/>
          </a:p>
          <a:p>
            <a:pPr>
              <a:spcAft>
                <a:spcPts val="1800"/>
              </a:spcAft>
            </a:pPr>
            <a:r>
              <a:rPr lang="en-GB" sz="2400" dirty="0" smtClean="0"/>
              <a:t>A concern with collective meaning</a:t>
            </a:r>
            <a:r>
              <a:rPr lang="en-GB" sz="2400" dirty="0"/>
              <a:t>s</a:t>
            </a:r>
            <a:r>
              <a:rPr lang="en-GB" sz="2400" dirty="0" smtClean="0"/>
              <a:t> and social experience. </a:t>
            </a:r>
          </a:p>
          <a:p>
            <a:pPr>
              <a:spcAft>
                <a:spcPts val="1800"/>
              </a:spcAft>
            </a:pPr>
            <a:r>
              <a:rPr lang="en-GB" sz="2400" dirty="0" smtClean="0"/>
              <a:t>A concern with seemingly ‘unremarkable’ things (Silverman, chapter 1, posted readings).</a:t>
            </a:r>
          </a:p>
          <a:p>
            <a:pPr>
              <a:spcAft>
                <a:spcPts val="1800"/>
              </a:spcAft>
            </a:pPr>
            <a:r>
              <a:rPr lang="en-GB" sz="2400" dirty="0" smtClean="0"/>
              <a:t>An appreciation of depth and complexity in everyday life.</a:t>
            </a:r>
          </a:p>
          <a:p>
            <a:pPr>
              <a:spcAft>
                <a:spcPts val="1800"/>
              </a:spcAft>
            </a:pPr>
            <a:r>
              <a:rPr lang="en-GB" sz="2400" dirty="0" smtClean="0"/>
              <a:t>The researcher is the instrument of data collection and analysis; data is ‘social’ and we do not apologise about this.</a:t>
            </a:r>
          </a:p>
          <a:p>
            <a:pPr marL="0" indent="0">
              <a:spcAft>
                <a:spcPts val="1800"/>
              </a:spcAft>
              <a:buNone/>
            </a:pPr>
            <a:endParaRPr lang="en-GB" sz="2400" dirty="0" smtClean="0"/>
          </a:p>
          <a:p>
            <a:pPr>
              <a:spcAft>
                <a:spcPts val="1800"/>
              </a:spcAft>
            </a:pPr>
            <a:endParaRPr lang="en-GB" sz="2400" dirty="0" smtClean="0"/>
          </a:p>
          <a:p>
            <a:pPr>
              <a:spcAft>
                <a:spcPts val="1800"/>
              </a:spcAft>
            </a:pPr>
            <a:endParaRPr lang="en-GB" sz="2400" dirty="0"/>
          </a:p>
        </p:txBody>
      </p:sp>
    </p:spTree>
    <p:extLst>
      <p:ext uri="{BB962C8B-B14F-4D97-AF65-F5344CB8AC3E}">
        <p14:creationId xmlns:p14="http://schemas.microsoft.com/office/powerpoint/2010/main" val="1982439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An example</a:t>
            </a:r>
            <a:endParaRPr lang="en-GB" dirty="0"/>
          </a:p>
        </p:txBody>
      </p:sp>
      <p:sp>
        <p:nvSpPr>
          <p:cNvPr id="3" name="Content Placeholder 2"/>
          <p:cNvSpPr>
            <a:spLocks noGrp="1"/>
          </p:cNvSpPr>
          <p:nvPr>
            <p:ph idx="1"/>
          </p:nvPr>
        </p:nvSpPr>
        <p:spPr>
          <a:xfrm>
            <a:off x="457200" y="1700808"/>
            <a:ext cx="8229600" cy="4525963"/>
          </a:xfrm>
        </p:spPr>
        <p:txBody>
          <a:bodyPr>
            <a:normAutofit/>
          </a:bodyPr>
          <a:lstStyle/>
          <a:p>
            <a:endParaRPr lang="en-GB" sz="2000" dirty="0" smtClean="0"/>
          </a:p>
          <a:p>
            <a:pPr marL="0" indent="0">
              <a:spcAft>
                <a:spcPts val="1800"/>
              </a:spcAft>
              <a:buNone/>
            </a:pPr>
            <a:r>
              <a:rPr lang="en-GB" sz="2000" dirty="0" smtClean="0"/>
              <a:t>Fred Davis </a:t>
            </a:r>
            <a:r>
              <a:rPr lang="en-GB" sz="2000" dirty="0"/>
              <a:t>(</a:t>
            </a:r>
            <a:r>
              <a:rPr lang="en-GB" sz="2000" dirty="0" smtClean="0"/>
              <a:t>1959, ‘The Cabdriver and his Fare: Facets of a Fleeting Relationship’. </a:t>
            </a:r>
            <a:r>
              <a:rPr lang="en-GB" sz="2000" i="1" dirty="0" smtClean="0"/>
              <a:t>American Journal of Sociology</a:t>
            </a:r>
            <a:r>
              <a:rPr lang="en-GB" sz="2000" dirty="0" smtClean="0"/>
              <a:t>, 65(1): 158-165), working in the Chicago school, describes how taxi </a:t>
            </a:r>
            <a:r>
              <a:rPr lang="en-GB" sz="2000" dirty="0"/>
              <a:t>drivers would tell fares</a:t>
            </a:r>
            <a:r>
              <a:rPr lang="en-GB" sz="2000" dirty="0" smtClean="0"/>
              <a:t>…</a:t>
            </a:r>
            <a:endParaRPr lang="en-GB" sz="2000" dirty="0"/>
          </a:p>
          <a:p>
            <a:pPr marL="0" indent="0">
              <a:spcAft>
                <a:spcPts val="1800"/>
              </a:spcAft>
              <a:buNone/>
            </a:pPr>
            <a:r>
              <a:rPr lang="en-GB" sz="2000" dirty="0"/>
              <a:t>‘</a:t>
            </a:r>
            <a:r>
              <a:rPr lang="en-GB" sz="2000" i="1" dirty="0"/>
              <a:t>hard luck stories…a catalogue of economic woes, e.g., long and hard hours of work, poor pay, insulting and unappreciative passengers’. By telling such stories, the ‘fare’ is framed as sympathetic, someone who can ‘appreciate [the drivers] circumstances and act accordingly</a:t>
            </a:r>
            <a:r>
              <a:rPr lang="en-GB" sz="2000" dirty="0"/>
              <a:t>’ </a:t>
            </a:r>
            <a:endParaRPr lang="en-GB" sz="2000" dirty="0" smtClean="0"/>
          </a:p>
          <a:p>
            <a:pPr>
              <a:spcAft>
                <a:spcPts val="1800"/>
              </a:spcAft>
            </a:pPr>
            <a:endParaRPr lang="en-GB" sz="2400" dirty="0"/>
          </a:p>
        </p:txBody>
      </p:sp>
    </p:spTree>
    <p:extLst>
      <p:ext uri="{BB962C8B-B14F-4D97-AF65-F5344CB8AC3E}">
        <p14:creationId xmlns:p14="http://schemas.microsoft.com/office/powerpoint/2010/main" val="22001762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What differentiates them?</a:t>
            </a:r>
            <a:endParaRPr lang="en-GB" dirty="0"/>
          </a:p>
        </p:txBody>
      </p:sp>
      <p:sp>
        <p:nvSpPr>
          <p:cNvPr id="3" name="Content Placeholder 2"/>
          <p:cNvSpPr>
            <a:spLocks noGrp="1"/>
          </p:cNvSpPr>
          <p:nvPr>
            <p:ph idx="1"/>
          </p:nvPr>
        </p:nvSpPr>
        <p:spPr/>
        <p:txBody>
          <a:bodyPr>
            <a:normAutofit/>
          </a:bodyPr>
          <a:lstStyle/>
          <a:p>
            <a:endParaRPr lang="en-GB" sz="2400" dirty="0" smtClean="0"/>
          </a:p>
          <a:p>
            <a:pPr>
              <a:spcAft>
                <a:spcPts val="1200"/>
              </a:spcAft>
            </a:pPr>
            <a:r>
              <a:rPr lang="en-GB" sz="2400" dirty="0" smtClean="0"/>
              <a:t>They are all concerned with meaning, but they mean different things by this. The (qualitative) researcher has to commit, theoretically and philosophically (see Halfpenny p.811-20). </a:t>
            </a:r>
          </a:p>
          <a:p>
            <a:pPr>
              <a:spcAft>
                <a:spcPts val="1200"/>
              </a:spcAft>
            </a:pPr>
            <a:r>
              <a:rPr lang="en-GB" sz="2400" dirty="0" smtClean="0"/>
              <a:t>Researchers ‘go abstract’ in different ways, invoking ‘themes’, ‘repertoires’, ‘mechanisms’, ‘methods’, ‘discourses’, etc.</a:t>
            </a:r>
            <a:endParaRPr lang="en-GB" sz="2400" dirty="0"/>
          </a:p>
          <a:p>
            <a:pPr>
              <a:spcAft>
                <a:spcPts val="1200"/>
              </a:spcAft>
            </a:pPr>
            <a:r>
              <a:rPr lang="en-GB" sz="2400" dirty="0" smtClean="0"/>
              <a:t>Whether they claim to be </a:t>
            </a:r>
            <a:r>
              <a:rPr lang="en-GB" sz="2400" i="1" dirty="0" smtClean="0"/>
              <a:t>doing science</a:t>
            </a:r>
            <a:r>
              <a:rPr lang="en-GB" sz="2400" dirty="0" smtClean="0"/>
              <a:t>; whether/how quantification sneakily enters (or does not) the analysis.</a:t>
            </a:r>
          </a:p>
          <a:p>
            <a:endParaRPr lang="en-GB" sz="2400" dirty="0" smtClean="0"/>
          </a:p>
          <a:p>
            <a:endParaRPr lang="en-GB" sz="2400" dirty="0" smtClean="0"/>
          </a:p>
        </p:txBody>
      </p:sp>
    </p:spTree>
    <p:extLst>
      <p:ext uri="{BB962C8B-B14F-4D97-AF65-F5344CB8AC3E}">
        <p14:creationId xmlns:p14="http://schemas.microsoft.com/office/powerpoint/2010/main" val="12532995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Exercise 3</a:t>
            </a:r>
            <a:endParaRPr lang="en-GB" dirty="0"/>
          </a:p>
        </p:txBody>
      </p:sp>
      <p:sp>
        <p:nvSpPr>
          <p:cNvPr id="3" name="Content Placeholder 2"/>
          <p:cNvSpPr>
            <a:spLocks noGrp="1"/>
          </p:cNvSpPr>
          <p:nvPr>
            <p:ph idx="1"/>
          </p:nvPr>
        </p:nvSpPr>
        <p:spPr>
          <a:xfrm>
            <a:off x="457200" y="1628800"/>
            <a:ext cx="8229600" cy="4353347"/>
          </a:xfrm>
        </p:spPr>
        <p:txBody>
          <a:bodyPr>
            <a:normAutofit/>
          </a:bodyPr>
          <a:lstStyle/>
          <a:p>
            <a:pPr marL="0" indent="0">
              <a:buNone/>
            </a:pPr>
            <a:r>
              <a:rPr lang="en-GB" sz="2400" dirty="0" smtClean="0"/>
              <a:t>Watch this clip a few times.  Start by simply saying what happens.</a:t>
            </a:r>
            <a:endParaRPr lang="en-GB" sz="2400" dirty="0"/>
          </a:p>
          <a:p>
            <a:pPr marL="0" indent="0">
              <a:buNone/>
            </a:pPr>
            <a:endParaRPr lang="en-GB" sz="2400" dirty="0" smtClean="0"/>
          </a:p>
          <a:p>
            <a:endParaRPr lang="en-GB" sz="2400" dirty="0" smtClean="0"/>
          </a:p>
        </p:txBody>
      </p:sp>
      <p:pic>
        <p:nvPicPr>
          <p:cNvPr id="10" name="no change_output.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39552" y="2708920"/>
            <a:ext cx="4824536" cy="3438128"/>
          </a:xfrm>
          <a:prstGeom prst="rect">
            <a:avLst/>
          </a:prstGeom>
        </p:spPr>
      </p:pic>
    </p:spTree>
    <p:extLst>
      <p:ext uri="{BB962C8B-B14F-4D97-AF65-F5344CB8AC3E}">
        <p14:creationId xmlns:p14="http://schemas.microsoft.com/office/powerpoint/2010/main" val="275315955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vol="80000">
                <p:cTn id="7" fill="hold" display="0">
                  <p:stCondLst>
                    <p:cond delay="indefinite"/>
                  </p:stCondLst>
                </p:cTn>
                <p:tgtEl>
                  <p:spTgt spid="10"/>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no change - BI 7.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24124" y="0"/>
            <a:ext cx="9168124" cy="6858000"/>
          </a:xfrm>
        </p:spPr>
      </p:pic>
    </p:spTree>
    <p:extLst>
      <p:ext uri="{BB962C8B-B14F-4D97-AF65-F5344CB8AC3E}">
        <p14:creationId xmlns:p14="http://schemas.microsoft.com/office/powerpoint/2010/main" val="25127510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4"/>
                                        </p:tgtEl>
                                      </p:cBhvr>
                                    </p:cmd>
                                  </p:childTnLst>
                                </p:cTn>
                              </p:par>
                            </p:childTnLst>
                          </p:cTn>
                        </p:par>
                      </p:childTnLst>
                    </p:cTn>
                  </p:par>
                </p:childTnLst>
              </p:cTn>
              <p:nextCondLst>
                <p:cond evt="onClick" delay="0">
                  <p:tgtEl>
                    <p:spTgt spid="14"/>
                  </p:tgtEl>
                </p:cond>
              </p:nextCondLst>
            </p:seq>
            <p:video>
              <p:cMediaNode vol="80000">
                <p:cTn id="7" fill="hold" display="0">
                  <p:stCondLst>
                    <p:cond delay="indefinite"/>
                  </p:stCondLst>
                </p:cTn>
                <p:tgtEl>
                  <p:spTgt spid="14"/>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4447099" y="332656"/>
            <a:ext cx="4680520" cy="4093428"/>
          </a:xfrm>
          <a:prstGeom prst="rect">
            <a:avLst/>
          </a:prstGeom>
          <a:noFill/>
        </p:spPr>
        <p:txBody>
          <a:bodyPr wrap="square" rtlCol="0">
            <a:spAutoFit/>
          </a:bodyPr>
          <a:lstStyle/>
          <a:p>
            <a:r>
              <a:rPr lang="en-US" sz="2000" dirty="0" smtClean="0">
                <a:latin typeface="Courier New" pitchFamily="49" charset="0"/>
                <a:cs typeface="Courier New" pitchFamily="49" charset="0"/>
              </a:rPr>
              <a:t>S</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hello</a:t>
            </a:r>
            <a:r>
              <a:rPr lang="en-US" sz="2000" dirty="0">
                <a:latin typeface="Courier New" pitchFamily="49" charset="0"/>
                <a:cs typeface="Courier New" pitchFamily="49" charset="0"/>
              </a:rPr>
              <a:t>:. the big ↑</a:t>
            </a:r>
            <a:r>
              <a:rPr lang="en-US" sz="2000" dirty="0" smtClean="0">
                <a:latin typeface="Courier New" pitchFamily="49" charset="0"/>
                <a:cs typeface="Courier New" pitchFamily="49" charset="0"/>
              </a:rPr>
              <a:t>issue</a:t>
            </a:r>
            <a:endParaRPr lang="en-US" sz="2000" dirty="0">
              <a:latin typeface="Courier New" pitchFamily="49" charset="0"/>
              <a:cs typeface="Courier New" pitchFamily="49" charset="0"/>
            </a:endParaRPr>
          </a:p>
          <a:p>
            <a:r>
              <a:rPr lang="en-US" sz="2000" dirty="0" smtClean="0">
                <a:latin typeface="Courier New" pitchFamily="49" charset="0"/>
                <a:cs typeface="Courier New" pitchFamily="49" charset="0"/>
              </a:rPr>
              <a:t> </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a:t>
            </a:r>
            <a:r>
              <a:rPr lang="en-US" sz="2000" dirty="0">
                <a:latin typeface="Courier New" pitchFamily="49" charset="0"/>
                <a:cs typeface="Courier New" pitchFamily="49" charset="0"/>
              </a:rPr>
              <a:t>1.2) </a:t>
            </a:r>
            <a:endParaRPr lang="en-US" sz="2000" dirty="0" smtClean="0">
              <a:latin typeface="Courier New" pitchFamily="49" charset="0"/>
              <a:cs typeface="Courier New" pitchFamily="49" charset="0"/>
            </a:endParaRPr>
          </a:p>
          <a:p>
            <a:r>
              <a:rPr lang="en-US" sz="2000" dirty="0">
                <a:latin typeface="Courier New" pitchFamily="49" charset="0"/>
                <a:cs typeface="Courier New" pitchFamily="49" charset="0"/>
              </a:rPr>
              <a:t>C</a:t>
            </a:r>
            <a:r>
              <a:rPr lang="en-US" sz="2000" dirty="0" smtClean="0">
                <a:latin typeface="Courier New" pitchFamily="49" charset="0"/>
                <a:cs typeface="Courier New" pitchFamily="49" charset="0"/>
              </a:rPr>
              <a:t>: 	(no) change </a:t>
            </a:r>
            <a:br>
              <a:rPr lang="en-US" sz="2000" dirty="0" smtClean="0">
                <a:latin typeface="Courier New" pitchFamily="49" charset="0"/>
                <a:cs typeface="Courier New" pitchFamily="49" charset="0"/>
              </a:rPr>
            </a:br>
            <a:r>
              <a:rPr lang="en-US" sz="2000" dirty="0" smtClean="0">
                <a:latin typeface="Courier New" pitchFamily="49" charset="0"/>
                <a:cs typeface="Courier New" pitchFamily="49" charset="0"/>
              </a:rPr>
              <a:t>    	(.2) </a:t>
            </a:r>
            <a:br>
              <a:rPr lang="en-US" sz="2000" dirty="0" smtClean="0">
                <a:latin typeface="Courier New" pitchFamily="49" charset="0"/>
                <a:cs typeface="Courier New" pitchFamily="49" charset="0"/>
              </a:rPr>
            </a:br>
            <a:r>
              <a:rPr lang="en-US" sz="2000" dirty="0" smtClean="0">
                <a:latin typeface="Courier New" pitchFamily="49" charset="0"/>
                <a:cs typeface="Courier New" pitchFamily="49" charset="0"/>
              </a:rPr>
              <a:t>S:  	&gt;I get- I’ve got some 	</a:t>
            </a:r>
          </a:p>
          <a:p>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change&lt; </a:t>
            </a:r>
            <a:br>
              <a:rPr lang="en-US" sz="2000" dirty="0" smtClean="0">
                <a:latin typeface="Courier New" pitchFamily="49" charset="0"/>
                <a:cs typeface="Courier New" pitchFamily="49" charset="0"/>
              </a:rPr>
            </a:br>
            <a:r>
              <a:rPr lang="en-US" sz="2000" dirty="0" smtClean="0">
                <a:latin typeface="Courier New" pitchFamily="49" charset="0"/>
                <a:cs typeface="Courier New" pitchFamily="49" charset="0"/>
              </a:rPr>
              <a:t>     	(3.6) </a:t>
            </a:r>
            <a:br>
              <a:rPr lang="en-US" sz="2000" dirty="0" smtClean="0">
                <a:latin typeface="Courier New" pitchFamily="49" charset="0"/>
                <a:cs typeface="Courier New" pitchFamily="49" charset="0"/>
              </a:rPr>
            </a:br>
            <a:r>
              <a:rPr lang="en-US" sz="2000" dirty="0">
                <a:latin typeface="Courier New" pitchFamily="49" charset="0"/>
                <a:cs typeface="Courier New" pitchFamily="49" charset="0"/>
              </a:rPr>
              <a:t>C</a:t>
            </a:r>
            <a:r>
              <a:rPr lang="en-US" sz="2000" dirty="0" smtClean="0">
                <a:latin typeface="Courier New" pitchFamily="49" charset="0"/>
                <a:cs typeface="Courier New" pitchFamily="49" charset="0"/>
              </a:rPr>
              <a:t>: 	[[↑oh I have (got) some </a:t>
            </a:r>
          </a:p>
          <a:p>
            <a:r>
              <a:rPr lang="en-US" sz="2000" dirty="0" smtClean="0">
                <a:latin typeface="Courier New" pitchFamily="49" charset="0"/>
                <a:cs typeface="Courier New" pitchFamily="49" charset="0"/>
              </a:rPr>
              <a:t>S:  	[[(</a:t>
            </a:r>
            <a:r>
              <a:rPr lang="en-US" sz="2000" dirty="0" err="1" smtClean="0">
                <a:latin typeface="Courier New" pitchFamily="49" charset="0"/>
                <a:cs typeface="Courier New" pitchFamily="49" charset="0"/>
              </a:rPr>
              <a:t>yes’I</a:t>
            </a:r>
            <a:r>
              <a:rPr lang="en-US" sz="2000" dirty="0" smtClean="0">
                <a:latin typeface="Courier New" pitchFamily="49" charset="0"/>
                <a:cs typeface="Courier New" pitchFamily="49" charset="0"/>
              </a:rPr>
              <a:t> have)] </a:t>
            </a:r>
            <a:br>
              <a:rPr lang="en-US" sz="2000" dirty="0" smtClean="0">
                <a:latin typeface="Courier New" pitchFamily="49" charset="0"/>
                <a:cs typeface="Courier New" pitchFamily="49" charset="0"/>
              </a:rPr>
            </a:br>
            <a:r>
              <a:rPr lang="en-US" sz="2000" dirty="0" smtClean="0">
                <a:latin typeface="Courier New" pitchFamily="49" charset="0"/>
                <a:cs typeface="Courier New" pitchFamily="49" charset="0"/>
              </a:rPr>
              <a:t>C: 	c:hange </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a:t>
            </a:r>
          </a:p>
          <a:p>
            <a:r>
              <a:rPr lang="en-US" sz="2000" dirty="0" smtClean="0">
                <a:latin typeface="Courier New" pitchFamily="49" charset="0"/>
                <a:cs typeface="Courier New" pitchFamily="49" charset="0"/>
              </a:rPr>
              <a:t>	(.) </a:t>
            </a:r>
            <a:br>
              <a:rPr lang="en-US" sz="2000" dirty="0" smtClean="0">
                <a:latin typeface="Courier New" pitchFamily="49" charset="0"/>
                <a:cs typeface="Courier New" pitchFamily="49" charset="0"/>
              </a:rPr>
            </a:br>
            <a:r>
              <a:rPr lang="en-US" sz="2000" dirty="0" smtClean="0">
                <a:latin typeface="Courier New" pitchFamily="49" charset="0"/>
                <a:cs typeface="Courier New" pitchFamily="49" charset="0"/>
              </a:rPr>
              <a:t>S: 	have you okay </a:t>
            </a:r>
            <a:endParaRPr lang="en-US" sz="2000" dirty="0">
              <a:latin typeface="Courier New" pitchFamily="49" charset="0"/>
              <a:cs typeface="Courier New" pitchFamily="49" charset="0"/>
            </a:endParaRPr>
          </a:p>
        </p:txBody>
      </p:sp>
      <p:pic>
        <p:nvPicPr>
          <p:cNvPr id="14" name="no change - BI 7.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25" y="332656"/>
            <a:ext cx="4308092" cy="4210060"/>
          </a:xfrm>
        </p:spPr>
      </p:pic>
    </p:spTree>
    <p:extLst>
      <p:ext uri="{BB962C8B-B14F-4D97-AF65-F5344CB8AC3E}">
        <p14:creationId xmlns:p14="http://schemas.microsoft.com/office/powerpoint/2010/main" val="192158272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4"/>
                                        </p:tgtEl>
                                      </p:cBhvr>
                                    </p:cmd>
                                  </p:childTnLst>
                                </p:cTn>
                              </p:par>
                            </p:childTnLst>
                          </p:cTn>
                        </p:par>
                      </p:childTnLst>
                    </p:cTn>
                  </p:par>
                </p:childTnLst>
              </p:cTn>
              <p:nextCondLst>
                <p:cond evt="onClick" delay="0">
                  <p:tgtEl>
                    <p:spTgt spid="14"/>
                  </p:tgtEl>
                </p:cond>
              </p:nextCondLst>
            </p:seq>
            <p:video>
              <p:cMediaNode vol="80000">
                <p:cTn id="7" fill="hold" display="0">
                  <p:stCondLst>
                    <p:cond delay="indefinite"/>
                  </p:stCondLst>
                </p:cTn>
                <p:tgtEl>
                  <p:spTgt spid="14"/>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JS 4.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9144000" cy="6858000"/>
          </a:xfrm>
          <a:prstGeom prst="rect">
            <a:avLst/>
          </a:prstGeom>
        </p:spPr>
      </p:pic>
    </p:spTree>
    <p:extLst>
      <p:ext uri="{BB962C8B-B14F-4D97-AF65-F5344CB8AC3E}">
        <p14:creationId xmlns:p14="http://schemas.microsoft.com/office/powerpoint/2010/main" val="112303528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7" name="Title 1"/>
          <p:cNvSpPr>
            <a:spLocks noGrp="1"/>
          </p:cNvSpPr>
          <p:nvPr>
            <p:ph type="title"/>
          </p:nvPr>
        </p:nvSpPr>
        <p:spPr>
          <a:xfrm>
            <a:off x="467544" y="188640"/>
            <a:ext cx="8229600" cy="1143000"/>
          </a:xfrm>
        </p:spPr>
        <p:txBody>
          <a:bodyPr/>
          <a:lstStyle/>
          <a:p>
            <a:pPr algn="r"/>
            <a:r>
              <a:rPr lang="en-GB" dirty="0" smtClean="0"/>
              <a:t>The exercise</a:t>
            </a:r>
            <a:endParaRPr lang="en-GB" dirty="0"/>
          </a:p>
        </p:txBody>
      </p:sp>
      <p:sp>
        <p:nvSpPr>
          <p:cNvPr id="2" name="TextBox 1"/>
          <p:cNvSpPr txBox="1"/>
          <p:nvPr/>
        </p:nvSpPr>
        <p:spPr>
          <a:xfrm>
            <a:off x="827584" y="2132856"/>
            <a:ext cx="7344816" cy="1569660"/>
          </a:xfrm>
          <a:prstGeom prst="rect">
            <a:avLst/>
          </a:prstGeom>
          <a:noFill/>
        </p:spPr>
        <p:txBody>
          <a:bodyPr wrap="square" rtlCol="0">
            <a:spAutoFit/>
          </a:bodyPr>
          <a:lstStyle/>
          <a:p>
            <a:r>
              <a:rPr lang="en-GB" sz="4800" dirty="0" smtClean="0"/>
              <a:t>Discourses, practices and experiences </a:t>
            </a:r>
            <a:endParaRPr lang="en-GB" sz="4800" dirty="0"/>
          </a:p>
        </p:txBody>
      </p:sp>
    </p:spTree>
    <p:extLst>
      <p:ext uri="{BB962C8B-B14F-4D97-AF65-F5344CB8AC3E}">
        <p14:creationId xmlns:p14="http://schemas.microsoft.com/office/powerpoint/2010/main" val="6307226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Summary</a:t>
            </a:r>
            <a:endParaRPr lang="en-GB" dirty="0"/>
          </a:p>
        </p:txBody>
      </p:sp>
      <p:sp>
        <p:nvSpPr>
          <p:cNvPr id="3" name="Content Placeholder 2"/>
          <p:cNvSpPr>
            <a:spLocks noGrp="1"/>
          </p:cNvSpPr>
          <p:nvPr>
            <p:ph idx="1"/>
          </p:nvPr>
        </p:nvSpPr>
        <p:spPr/>
        <p:txBody>
          <a:bodyPr>
            <a:normAutofit/>
          </a:bodyPr>
          <a:lstStyle/>
          <a:p>
            <a:endParaRPr lang="en-GB" sz="2400" dirty="0" smtClean="0"/>
          </a:p>
          <a:p>
            <a:pPr marL="0" indent="0">
              <a:spcAft>
                <a:spcPts val="1800"/>
              </a:spcAft>
              <a:buNone/>
            </a:pPr>
            <a:r>
              <a:rPr lang="en-GB" sz="2400" dirty="0" smtClean="0"/>
              <a:t>Across the module there will be common themes, and common differences.</a:t>
            </a:r>
            <a:endParaRPr lang="en-GB" sz="2400" dirty="0"/>
          </a:p>
          <a:p>
            <a:pPr marL="0" indent="0">
              <a:spcAft>
                <a:spcPts val="1800"/>
              </a:spcAft>
              <a:buNone/>
            </a:pPr>
            <a:r>
              <a:rPr lang="en-GB" sz="2400" dirty="0" smtClean="0"/>
              <a:t>We hope you’ll approach the materials with an open mind. If you are a ‘numbers person’, and find it frustrating, tell us why. </a:t>
            </a:r>
          </a:p>
          <a:p>
            <a:pPr marL="0" indent="0">
              <a:spcAft>
                <a:spcPts val="1800"/>
              </a:spcAft>
              <a:buNone/>
            </a:pPr>
            <a:r>
              <a:rPr lang="en-GB" sz="2400" dirty="0" smtClean="0"/>
              <a:t>Keep checking the website for materials and readings. </a:t>
            </a:r>
            <a:endParaRPr lang="en-GB" sz="2400" dirty="0"/>
          </a:p>
          <a:p>
            <a:endParaRPr lang="en-GB" sz="2400" dirty="0" smtClean="0"/>
          </a:p>
        </p:txBody>
      </p:sp>
    </p:spTree>
    <p:extLst>
      <p:ext uri="{BB962C8B-B14F-4D97-AF65-F5344CB8AC3E}">
        <p14:creationId xmlns:p14="http://schemas.microsoft.com/office/powerpoint/2010/main" val="21152034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539552" y="170892"/>
            <a:ext cx="8229600" cy="1143000"/>
          </a:xfrm>
        </p:spPr>
        <p:txBody>
          <a:bodyPr/>
          <a:lstStyle/>
          <a:p>
            <a:pPr algn="r"/>
            <a:r>
              <a:rPr lang="en-GB" dirty="0" smtClean="0"/>
              <a:t>Exercise 1: ‘order everywhere’</a:t>
            </a:r>
            <a:endParaRPr lang="en-GB" dirty="0"/>
          </a:p>
        </p:txBody>
      </p:sp>
      <p:sp>
        <p:nvSpPr>
          <p:cNvPr id="3" name="Content Placeholder 2"/>
          <p:cNvSpPr>
            <a:spLocks noGrp="1"/>
          </p:cNvSpPr>
          <p:nvPr>
            <p:ph idx="1"/>
          </p:nvPr>
        </p:nvSpPr>
        <p:spPr/>
        <p:txBody>
          <a:bodyPr>
            <a:normAutofit/>
          </a:bodyPr>
          <a:lstStyle/>
          <a:p>
            <a:endParaRPr lang="en-GB" dirty="0" smtClean="0"/>
          </a:p>
          <a:p>
            <a:pPr marL="0" indent="0">
              <a:spcAft>
                <a:spcPts val="1800"/>
              </a:spcAft>
              <a:buNone/>
            </a:pPr>
            <a:r>
              <a:rPr lang="en-GB" dirty="0" smtClean="0"/>
              <a:t>In a moment, when I say, please find out the time by asking the person sitting on your left.</a:t>
            </a:r>
          </a:p>
          <a:p>
            <a:pPr marL="0" indent="0">
              <a:spcAft>
                <a:spcPts val="1800"/>
              </a:spcAft>
              <a:buNone/>
            </a:pPr>
            <a:r>
              <a:rPr lang="en-GB" dirty="0" smtClean="0"/>
              <a:t>Then, could you record in writing, as precisely as you can, what was said. The question and the response</a:t>
            </a:r>
            <a:r>
              <a:rPr lang="en-GB" dirty="0"/>
              <a:t>. Please do this independently. </a:t>
            </a:r>
          </a:p>
        </p:txBody>
      </p:sp>
    </p:spTree>
    <p:extLst>
      <p:ext uri="{BB962C8B-B14F-4D97-AF65-F5344CB8AC3E}">
        <p14:creationId xmlns:p14="http://schemas.microsoft.com/office/powerpoint/2010/main" val="39112364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179512" y="170892"/>
            <a:ext cx="7920880" cy="1143000"/>
          </a:xfrm>
        </p:spPr>
        <p:txBody>
          <a:bodyPr>
            <a:normAutofit/>
          </a:bodyPr>
          <a:lstStyle/>
          <a:p>
            <a:pPr algn="r"/>
            <a:r>
              <a:rPr lang="en-GB" dirty="0" smtClean="0"/>
              <a:t>Practices for asking</a:t>
            </a:r>
            <a:endParaRPr lang="en-GB" dirty="0"/>
          </a:p>
        </p:txBody>
      </p:sp>
      <p:sp>
        <p:nvSpPr>
          <p:cNvPr id="3" name="Content Placeholder 2"/>
          <p:cNvSpPr>
            <a:spLocks noGrp="1"/>
          </p:cNvSpPr>
          <p:nvPr>
            <p:ph idx="1"/>
          </p:nvPr>
        </p:nvSpPr>
        <p:spPr>
          <a:xfrm>
            <a:off x="457200" y="1600200"/>
            <a:ext cx="8507288" cy="4997152"/>
          </a:xfrm>
        </p:spPr>
        <p:txBody>
          <a:bodyPr>
            <a:normAutofit/>
          </a:bodyPr>
          <a:lstStyle/>
          <a:p>
            <a:endParaRPr lang="en-GB" dirty="0" smtClean="0"/>
          </a:p>
          <a:p>
            <a:pPr marL="457200" indent="-457200">
              <a:spcAft>
                <a:spcPts val="1800"/>
              </a:spcAft>
              <a:buAutoNum type="arabicParenBoth"/>
            </a:pPr>
            <a:r>
              <a:rPr lang="en-GB" dirty="0" smtClean="0"/>
              <a:t> Do you </a:t>
            </a:r>
            <a:r>
              <a:rPr lang="en-GB" b="1" dirty="0" smtClean="0"/>
              <a:t>know</a:t>
            </a:r>
            <a:r>
              <a:rPr lang="en-GB" dirty="0" smtClean="0"/>
              <a:t> time?		</a:t>
            </a:r>
          </a:p>
          <a:p>
            <a:pPr marL="457200" indent="-457200">
              <a:spcAft>
                <a:spcPts val="1800"/>
              </a:spcAft>
              <a:buAutoNum type="arabicParenBoth"/>
            </a:pPr>
            <a:r>
              <a:rPr lang="en-GB" dirty="0" smtClean="0"/>
              <a:t> </a:t>
            </a:r>
            <a:r>
              <a:rPr lang="en-GB" b="1" dirty="0" smtClean="0"/>
              <a:t>What’s</a:t>
            </a:r>
            <a:r>
              <a:rPr lang="en-GB" dirty="0" smtClean="0"/>
              <a:t> the time?</a:t>
            </a:r>
          </a:p>
          <a:p>
            <a:pPr marL="457200" indent="-457200">
              <a:spcAft>
                <a:spcPts val="1800"/>
              </a:spcAft>
              <a:buAutoNum type="arabicParenBoth"/>
            </a:pPr>
            <a:r>
              <a:rPr lang="en-GB" dirty="0" smtClean="0"/>
              <a:t> Do you </a:t>
            </a:r>
            <a:r>
              <a:rPr lang="en-GB" b="1" dirty="0" smtClean="0"/>
              <a:t>have </a:t>
            </a:r>
            <a:r>
              <a:rPr lang="en-GB" dirty="0" smtClean="0"/>
              <a:t>the time?</a:t>
            </a:r>
            <a:endParaRPr lang="en-GB" sz="2000" dirty="0" smtClean="0"/>
          </a:p>
          <a:p>
            <a:pPr marL="0" indent="0">
              <a:spcAft>
                <a:spcPts val="1800"/>
              </a:spcAft>
              <a:buNone/>
            </a:pPr>
            <a:endParaRPr lang="en-GB" sz="2000" dirty="0" smtClean="0"/>
          </a:p>
          <a:p>
            <a:pPr marL="0" indent="0">
              <a:spcAft>
                <a:spcPts val="1800"/>
              </a:spcAft>
              <a:buNone/>
            </a:pPr>
            <a:r>
              <a:rPr lang="en-GB" sz="2400" dirty="0" smtClean="0"/>
              <a:t>1 and 3 don’t presume other knows the time? 1 and 3 are ‘requests’. 2 is an ‘imperative’. 1 and 3 are ‘indirect speech acts’.</a:t>
            </a:r>
          </a:p>
          <a:p>
            <a:pPr marL="0" indent="0">
              <a:spcAft>
                <a:spcPts val="1800"/>
              </a:spcAft>
              <a:buNone/>
            </a:pPr>
            <a:endParaRPr lang="en-GB" sz="2000" dirty="0" smtClean="0"/>
          </a:p>
          <a:p>
            <a:pPr marL="0" indent="0">
              <a:spcAft>
                <a:spcPts val="1800"/>
              </a:spcAft>
              <a:buNone/>
            </a:pPr>
            <a:endParaRPr lang="en-GB" sz="2000" dirty="0" smtClean="0"/>
          </a:p>
          <a:p>
            <a:pPr marL="457200" indent="-457200">
              <a:spcAft>
                <a:spcPts val="1800"/>
              </a:spcAft>
              <a:buAutoNum type="arabicParenBoth"/>
            </a:pPr>
            <a:endParaRPr lang="en-GB" dirty="0" smtClean="0"/>
          </a:p>
          <a:p>
            <a:pPr marL="0" indent="0">
              <a:spcAft>
                <a:spcPts val="1800"/>
              </a:spcAft>
              <a:buNone/>
            </a:pPr>
            <a:endParaRPr lang="en-GB" dirty="0"/>
          </a:p>
        </p:txBody>
      </p:sp>
    </p:spTree>
    <p:extLst>
      <p:ext uri="{BB962C8B-B14F-4D97-AF65-F5344CB8AC3E}">
        <p14:creationId xmlns:p14="http://schemas.microsoft.com/office/powerpoint/2010/main" val="246205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179512" y="170892"/>
            <a:ext cx="7920880" cy="1143000"/>
          </a:xfrm>
        </p:spPr>
        <p:txBody>
          <a:bodyPr>
            <a:normAutofit/>
          </a:bodyPr>
          <a:lstStyle/>
          <a:p>
            <a:pPr algn="r"/>
            <a:r>
              <a:rPr lang="en-GB" dirty="0" smtClean="0"/>
              <a:t>Practices for telling the time</a:t>
            </a:r>
            <a:endParaRPr lang="en-GB" dirty="0"/>
          </a:p>
        </p:txBody>
      </p:sp>
      <p:sp>
        <p:nvSpPr>
          <p:cNvPr id="3" name="Content Placeholder 2"/>
          <p:cNvSpPr>
            <a:spLocks noGrp="1"/>
          </p:cNvSpPr>
          <p:nvPr>
            <p:ph idx="1"/>
          </p:nvPr>
        </p:nvSpPr>
        <p:spPr>
          <a:xfrm>
            <a:off x="457200" y="1600200"/>
            <a:ext cx="8507288" cy="4997152"/>
          </a:xfrm>
        </p:spPr>
        <p:txBody>
          <a:bodyPr/>
          <a:lstStyle/>
          <a:p>
            <a:endParaRPr lang="en-GB" dirty="0" smtClean="0"/>
          </a:p>
          <a:p>
            <a:pPr marL="0" indent="0">
              <a:spcAft>
                <a:spcPts val="1800"/>
              </a:spcAft>
              <a:buNone/>
            </a:pPr>
            <a:r>
              <a:rPr lang="en-GB" dirty="0" smtClean="0"/>
              <a:t>Four practices…</a:t>
            </a:r>
          </a:p>
          <a:p>
            <a:pPr marL="457200" indent="-457200">
              <a:spcAft>
                <a:spcPts val="1800"/>
              </a:spcAft>
              <a:buAutoNum type="arabicParenBoth"/>
            </a:pPr>
            <a:r>
              <a:rPr lang="en-GB" sz="2000" dirty="0" smtClean="0"/>
              <a:t>‘The exact time’, e.g., ‘two seventeen and ten seconds’.		n=</a:t>
            </a:r>
          </a:p>
          <a:p>
            <a:pPr marL="457200" indent="-457200">
              <a:spcAft>
                <a:spcPts val="1800"/>
              </a:spcAft>
              <a:buAutoNum type="arabicParenBoth"/>
            </a:pPr>
            <a:r>
              <a:rPr lang="en-GB" sz="2000" dirty="0" smtClean="0"/>
              <a:t>‘Rounding to the nearest minute’, e.g., ‘seventeen minutes past’. 	n=</a:t>
            </a:r>
          </a:p>
          <a:p>
            <a:pPr marL="457200" indent="-457200">
              <a:spcAft>
                <a:spcPts val="1800"/>
              </a:spcAft>
              <a:buAutoNum type="arabicParenBoth"/>
            </a:pPr>
            <a:r>
              <a:rPr lang="en-GB" sz="2000" dirty="0" smtClean="0"/>
              <a:t>‘Rounding to the nearest five’, e.g., ‘twenty past two’.		</a:t>
            </a:r>
            <a:r>
              <a:rPr lang="en-GB" sz="2000" dirty="0"/>
              <a:t>n</a:t>
            </a:r>
            <a:r>
              <a:rPr lang="en-GB" sz="2000" dirty="0" smtClean="0"/>
              <a:t>=</a:t>
            </a:r>
          </a:p>
          <a:p>
            <a:pPr marL="457200" indent="-457200">
              <a:spcAft>
                <a:spcPts val="1800"/>
              </a:spcAft>
              <a:buAutoNum type="arabicParenBoth"/>
            </a:pPr>
            <a:r>
              <a:rPr lang="en-GB" sz="2000" dirty="0" smtClean="0"/>
              <a:t>‘Ignoring the hour’, e.g., ‘twenty past’.				n=</a:t>
            </a:r>
          </a:p>
          <a:p>
            <a:pPr marL="0" indent="0">
              <a:spcAft>
                <a:spcPts val="1800"/>
              </a:spcAft>
              <a:buNone/>
            </a:pPr>
            <a:r>
              <a:rPr lang="en-GB" sz="2000" dirty="0" smtClean="0"/>
              <a:t>Any others?							</a:t>
            </a:r>
            <a:r>
              <a:rPr lang="en-GB" sz="2000" dirty="0"/>
              <a:t>n</a:t>
            </a:r>
            <a:r>
              <a:rPr lang="en-GB" sz="2000" dirty="0" smtClean="0"/>
              <a:t>=</a:t>
            </a:r>
          </a:p>
          <a:p>
            <a:pPr marL="0" indent="0">
              <a:spcAft>
                <a:spcPts val="1800"/>
              </a:spcAft>
              <a:buNone/>
            </a:pPr>
            <a:endParaRPr lang="en-GB" sz="2000" dirty="0" smtClean="0"/>
          </a:p>
          <a:p>
            <a:pPr marL="457200" indent="-457200">
              <a:spcAft>
                <a:spcPts val="1800"/>
              </a:spcAft>
              <a:buAutoNum type="arabicParenBoth"/>
            </a:pPr>
            <a:endParaRPr lang="en-GB" dirty="0" smtClean="0"/>
          </a:p>
          <a:p>
            <a:pPr marL="0" indent="0">
              <a:spcAft>
                <a:spcPts val="1800"/>
              </a:spcAft>
              <a:buNone/>
            </a:pPr>
            <a:endParaRPr lang="en-GB" dirty="0"/>
          </a:p>
        </p:txBody>
      </p:sp>
    </p:spTree>
    <p:extLst>
      <p:ext uri="{BB962C8B-B14F-4D97-AF65-F5344CB8AC3E}">
        <p14:creationId xmlns:p14="http://schemas.microsoft.com/office/powerpoint/2010/main" val="3932756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Time in Context</a:t>
            </a:r>
            <a:endParaRPr lang="en-GB" dirty="0"/>
          </a:p>
        </p:txBody>
      </p:sp>
      <p:sp>
        <p:nvSpPr>
          <p:cNvPr id="3" name="Content Placeholder 2"/>
          <p:cNvSpPr>
            <a:spLocks noGrp="1"/>
          </p:cNvSpPr>
          <p:nvPr>
            <p:ph idx="1"/>
          </p:nvPr>
        </p:nvSpPr>
        <p:spPr>
          <a:xfrm>
            <a:off x="457200" y="1844824"/>
            <a:ext cx="8229600" cy="3888432"/>
          </a:xfrm>
        </p:spPr>
        <p:txBody>
          <a:bodyPr>
            <a:normAutofit/>
          </a:bodyPr>
          <a:lstStyle/>
          <a:p>
            <a:pPr marL="0" indent="0">
              <a:buNone/>
            </a:pPr>
            <a:r>
              <a:rPr lang="en-GB" sz="2000" dirty="0" smtClean="0"/>
              <a:t>When would it be normal/weird to use a particular practice - </a:t>
            </a:r>
            <a:r>
              <a:rPr lang="en-GB" sz="2000" i="1" dirty="0" smtClean="0"/>
              <a:t>exact time, inexact time, or ignoring </a:t>
            </a:r>
            <a:r>
              <a:rPr lang="en-GB" sz="2000" i="1" dirty="0"/>
              <a:t>the </a:t>
            </a:r>
            <a:r>
              <a:rPr lang="en-GB" sz="2000" i="1" dirty="0" smtClean="0"/>
              <a:t>hour</a:t>
            </a:r>
            <a:r>
              <a:rPr lang="en-GB" sz="2000" dirty="0" smtClean="0"/>
              <a:t>? </a:t>
            </a:r>
            <a:r>
              <a:rPr lang="en-GB" sz="2000" i="1" dirty="0" smtClean="0"/>
              <a:t> </a:t>
            </a:r>
          </a:p>
          <a:p>
            <a:pPr marL="0" indent="0">
              <a:buNone/>
            </a:pPr>
            <a:endParaRPr lang="en-GB" sz="2800" dirty="0" smtClean="0"/>
          </a:p>
        </p:txBody>
      </p:sp>
      <p:graphicFrame>
        <p:nvGraphicFramePr>
          <p:cNvPr id="5" name="Table 4"/>
          <p:cNvGraphicFramePr>
            <a:graphicFrameLocks noGrp="1"/>
          </p:cNvGraphicFramePr>
          <p:nvPr>
            <p:extLst>
              <p:ext uri="{D42A27DB-BD31-4B8C-83A1-F6EECF244321}">
                <p14:modId xmlns:p14="http://schemas.microsoft.com/office/powerpoint/2010/main" val="1396712289"/>
              </p:ext>
            </p:extLst>
          </p:nvPr>
        </p:nvGraphicFramePr>
        <p:xfrm>
          <a:off x="539552" y="2924944"/>
          <a:ext cx="7848873" cy="2637408"/>
        </p:xfrm>
        <a:graphic>
          <a:graphicData uri="http://schemas.openxmlformats.org/drawingml/2006/table">
            <a:tbl>
              <a:tblPr firstRow="1" bandRow="1">
                <a:tableStyleId>{5C22544A-7EE6-4342-B048-85BDC9FD1C3A}</a:tableStyleId>
              </a:tblPr>
              <a:tblGrid>
                <a:gridCol w="2232248"/>
                <a:gridCol w="3000334"/>
                <a:gridCol w="2616291"/>
              </a:tblGrid>
              <a:tr h="442848">
                <a:tc>
                  <a:txBody>
                    <a:bodyPr/>
                    <a:lstStyle/>
                    <a:p>
                      <a:endParaRPr lang="en-GB" dirty="0"/>
                    </a:p>
                  </a:txBody>
                  <a:tcPr/>
                </a:tc>
                <a:tc>
                  <a:txBody>
                    <a:bodyPr/>
                    <a:lstStyle/>
                    <a:p>
                      <a:r>
                        <a:rPr lang="en-GB" dirty="0" smtClean="0"/>
                        <a:t>Normal</a:t>
                      </a:r>
                      <a:endParaRPr lang="en-GB" dirty="0"/>
                    </a:p>
                  </a:txBody>
                  <a:tcPr/>
                </a:tc>
                <a:tc>
                  <a:txBody>
                    <a:bodyPr/>
                    <a:lstStyle/>
                    <a:p>
                      <a:r>
                        <a:rPr lang="en-GB" dirty="0" smtClean="0"/>
                        <a:t>Weird</a:t>
                      </a:r>
                      <a:endParaRPr lang="en-GB" dirty="0"/>
                    </a:p>
                  </a:txBody>
                  <a:tcPr/>
                </a:tc>
              </a:tr>
              <a:tr h="370840">
                <a:tc>
                  <a:txBody>
                    <a:bodyPr/>
                    <a:lstStyle/>
                    <a:p>
                      <a:r>
                        <a:rPr lang="en-GB" dirty="0" smtClean="0"/>
                        <a:t>Rounding / inexact</a:t>
                      </a:r>
                      <a:endParaRPr lang="en-GB" dirty="0"/>
                    </a:p>
                  </a:txBody>
                  <a:tcPr/>
                </a:tc>
                <a:tc>
                  <a:txBody>
                    <a:bodyPr/>
                    <a:lstStyle/>
                    <a:p>
                      <a:r>
                        <a:rPr lang="en-GB" dirty="0" smtClean="0"/>
                        <a:t>Mundane</a:t>
                      </a:r>
                      <a:r>
                        <a:rPr lang="en-GB" baseline="0" dirty="0" smtClean="0"/>
                        <a:t> inquiries (‘when will she be back’, ‘about five minutes’)</a:t>
                      </a:r>
                      <a:endParaRPr lang="en-GB" dirty="0"/>
                    </a:p>
                  </a:txBody>
                  <a:tcPr/>
                </a:tc>
                <a:tc>
                  <a:txBody>
                    <a:bodyPr/>
                    <a:lstStyle/>
                    <a:p>
                      <a:r>
                        <a:rPr lang="en-GB" dirty="0" smtClean="0"/>
                        <a:t>Train</a:t>
                      </a:r>
                      <a:r>
                        <a:rPr lang="en-GB" baseline="0" dirty="0" smtClean="0"/>
                        <a:t> times (‘the train will arrive around 4 o’clock’)</a:t>
                      </a:r>
                      <a:endParaRPr lang="en-GB" dirty="0"/>
                    </a:p>
                  </a:txBody>
                  <a:tcPr/>
                </a:tc>
              </a:tr>
              <a:tr h="370840">
                <a:tc>
                  <a:txBody>
                    <a:bodyPr/>
                    <a:lstStyle/>
                    <a:p>
                      <a:r>
                        <a:rPr lang="en-GB" dirty="0" smtClean="0"/>
                        <a:t>Exact</a:t>
                      </a:r>
                      <a:endParaRPr lang="en-GB" dirty="0"/>
                    </a:p>
                  </a:txBody>
                  <a:tcPr/>
                </a:tc>
                <a:tc>
                  <a:txBody>
                    <a:bodyPr/>
                    <a:lstStyle/>
                    <a:p>
                      <a:r>
                        <a:rPr lang="en-GB" dirty="0" smtClean="0"/>
                        <a:t>‘Usain Bolt wins in 9.75s’</a:t>
                      </a:r>
                      <a:endParaRPr lang="en-GB" dirty="0"/>
                    </a:p>
                  </a:txBody>
                  <a:tcPr/>
                </a:tc>
                <a:tc>
                  <a:txBody>
                    <a:bodyPr/>
                    <a:lstStyle/>
                    <a:p>
                      <a:r>
                        <a:rPr lang="en-GB" dirty="0" smtClean="0"/>
                        <a:t>Romantic dates (‘I’ll meet you at</a:t>
                      </a:r>
                      <a:r>
                        <a:rPr lang="en-GB" baseline="0" dirty="0" smtClean="0"/>
                        <a:t> 7.33.15pm’)</a:t>
                      </a:r>
                      <a:endParaRPr lang="en-GB" dirty="0" smtClean="0"/>
                    </a:p>
                  </a:txBody>
                  <a:tcPr/>
                </a:tc>
              </a:tr>
              <a:tr h="370840">
                <a:tc>
                  <a:txBody>
                    <a:bodyPr/>
                    <a:lstStyle/>
                    <a:p>
                      <a:r>
                        <a:rPr lang="en-GB" dirty="0" smtClean="0"/>
                        <a:t>Ignoring the hour</a:t>
                      </a:r>
                      <a:endParaRPr lang="en-GB" dirty="0"/>
                    </a:p>
                  </a:txBody>
                  <a:tcPr/>
                </a:tc>
                <a:tc>
                  <a:txBody>
                    <a:bodyPr/>
                    <a:lstStyle/>
                    <a:p>
                      <a:r>
                        <a:rPr lang="en-GB" dirty="0" smtClean="0"/>
                        <a:t>Lectures (‘ok</a:t>
                      </a:r>
                      <a:r>
                        <a:rPr lang="en-GB" baseline="0" dirty="0" smtClean="0"/>
                        <a:t> it’s five past, let’s start’)</a:t>
                      </a:r>
                      <a:endParaRPr lang="en-GB" dirty="0"/>
                    </a:p>
                  </a:txBody>
                  <a:tcPr/>
                </a:tc>
                <a:tc>
                  <a:txBody>
                    <a:bodyPr/>
                    <a:lstStyle/>
                    <a:p>
                      <a:r>
                        <a:rPr lang="en-GB" dirty="0" smtClean="0"/>
                        <a:t>‘The</a:t>
                      </a:r>
                      <a:r>
                        <a:rPr lang="en-GB" baseline="0" dirty="0" smtClean="0"/>
                        <a:t> film starts tomorrow at twenty past’. </a:t>
                      </a:r>
                      <a:endParaRPr lang="en-GB" dirty="0" smtClean="0"/>
                    </a:p>
                  </a:txBody>
                  <a:tcPr/>
                </a:tc>
              </a:tr>
            </a:tbl>
          </a:graphicData>
        </a:graphic>
      </p:graphicFrame>
      <p:sp>
        <p:nvSpPr>
          <p:cNvPr id="7" name="TextBox 6"/>
          <p:cNvSpPr txBox="1"/>
          <p:nvPr/>
        </p:nvSpPr>
        <p:spPr>
          <a:xfrm>
            <a:off x="2771800" y="3356992"/>
            <a:ext cx="6026285" cy="2585323"/>
          </a:xfrm>
          <a:prstGeom prst="rect">
            <a:avLst/>
          </a:prstGeom>
          <a:solidFill>
            <a:schemeClr val="bg1"/>
          </a:solidFill>
        </p:spPr>
        <p:txBody>
          <a:bodyPr wrap="square" rtlCol="0">
            <a:sp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3180774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Time in Context</a:t>
            </a:r>
            <a:endParaRPr lang="en-GB" dirty="0"/>
          </a:p>
        </p:txBody>
      </p:sp>
      <p:sp>
        <p:nvSpPr>
          <p:cNvPr id="3" name="Content Placeholder 2"/>
          <p:cNvSpPr>
            <a:spLocks noGrp="1"/>
          </p:cNvSpPr>
          <p:nvPr>
            <p:ph idx="1"/>
          </p:nvPr>
        </p:nvSpPr>
        <p:spPr>
          <a:xfrm>
            <a:off x="457200" y="1844824"/>
            <a:ext cx="8229600" cy="3888432"/>
          </a:xfrm>
        </p:spPr>
        <p:txBody>
          <a:bodyPr>
            <a:normAutofit/>
          </a:bodyPr>
          <a:lstStyle/>
          <a:p>
            <a:pPr marL="0" indent="0">
              <a:buNone/>
            </a:pPr>
            <a:r>
              <a:rPr lang="en-GB" sz="2000" dirty="0" smtClean="0"/>
              <a:t>When would it be normal/weird to use a particular practice - </a:t>
            </a:r>
            <a:r>
              <a:rPr lang="en-GB" sz="2000" i="1" dirty="0" smtClean="0"/>
              <a:t>exact time, inexact time, or ignoring </a:t>
            </a:r>
            <a:r>
              <a:rPr lang="en-GB" sz="2000" i="1" dirty="0"/>
              <a:t>the </a:t>
            </a:r>
            <a:r>
              <a:rPr lang="en-GB" sz="2000" i="1" dirty="0" smtClean="0"/>
              <a:t>hour</a:t>
            </a:r>
            <a:r>
              <a:rPr lang="en-GB" sz="2000" dirty="0" smtClean="0"/>
              <a:t>? </a:t>
            </a:r>
            <a:r>
              <a:rPr lang="en-GB" sz="2000" i="1" dirty="0" smtClean="0"/>
              <a:t> </a:t>
            </a:r>
          </a:p>
          <a:p>
            <a:pPr marL="0" indent="0">
              <a:buNone/>
            </a:pPr>
            <a:endParaRPr lang="en-GB" sz="2800" dirty="0" smtClean="0"/>
          </a:p>
        </p:txBody>
      </p:sp>
      <p:graphicFrame>
        <p:nvGraphicFramePr>
          <p:cNvPr id="5" name="Table 4"/>
          <p:cNvGraphicFramePr>
            <a:graphicFrameLocks noGrp="1"/>
          </p:cNvGraphicFramePr>
          <p:nvPr>
            <p:extLst>
              <p:ext uri="{D42A27DB-BD31-4B8C-83A1-F6EECF244321}">
                <p14:modId xmlns:p14="http://schemas.microsoft.com/office/powerpoint/2010/main" val="3665719021"/>
              </p:ext>
            </p:extLst>
          </p:nvPr>
        </p:nvGraphicFramePr>
        <p:xfrm>
          <a:off x="539552" y="2924944"/>
          <a:ext cx="7848873" cy="2637408"/>
        </p:xfrm>
        <a:graphic>
          <a:graphicData uri="http://schemas.openxmlformats.org/drawingml/2006/table">
            <a:tbl>
              <a:tblPr firstRow="1" bandRow="1">
                <a:tableStyleId>{5C22544A-7EE6-4342-B048-85BDC9FD1C3A}</a:tableStyleId>
              </a:tblPr>
              <a:tblGrid>
                <a:gridCol w="2232248"/>
                <a:gridCol w="3000334"/>
                <a:gridCol w="2616291"/>
              </a:tblGrid>
              <a:tr h="442848">
                <a:tc>
                  <a:txBody>
                    <a:bodyPr/>
                    <a:lstStyle/>
                    <a:p>
                      <a:endParaRPr lang="en-GB" dirty="0"/>
                    </a:p>
                  </a:txBody>
                  <a:tcPr/>
                </a:tc>
                <a:tc>
                  <a:txBody>
                    <a:bodyPr/>
                    <a:lstStyle/>
                    <a:p>
                      <a:r>
                        <a:rPr lang="en-GB" dirty="0" smtClean="0"/>
                        <a:t>Normal</a:t>
                      </a:r>
                      <a:endParaRPr lang="en-GB" dirty="0"/>
                    </a:p>
                  </a:txBody>
                  <a:tcPr/>
                </a:tc>
                <a:tc>
                  <a:txBody>
                    <a:bodyPr/>
                    <a:lstStyle/>
                    <a:p>
                      <a:r>
                        <a:rPr lang="en-GB" dirty="0" smtClean="0"/>
                        <a:t>Weird</a:t>
                      </a:r>
                      <a:endParaRPr lang="en-GB" dirty="0"/>
                    </a:p>
                  </a:txBody>
                  <a:tcPr/>
                </a:tc>
              </a:tr>
              <a:tr h="370840">
                <a:tc>
                  <a:txBody>
                    <a:bodyPr/>
                    <a:lstStyle/>
                    <a:p>
                      <a:r>
                        <a:rPr lang="en-GB" dirty="0" smtClean="0"/>
                        <a:t>Rounding / inexact</a:t>
                      </a:r>
                      <a:endParaRPr lang="en-GB" dirty="0"/>
                    </a:p>
                  </a:txBody>
                  <a:tcPr/>
                </a:tc>
                <a:tc>
                  <a:txBody>
                    <a:bodyPr/>
                    <a:lstStyle/>
                    <a:p>
                      <a:r>
                        <a:rPr lang="en-GB" dirty="0" smtClean="0"/>
                        <a:t>Mundane</a:t>
                      </a:r>
                      <a:r>
                        <a:rPr lang="en-GB" baseline="0" dirty="0" smtClean="0"/>
                        <a:t> inquiries (‘when will she be back’, ‘about five minutes’)</a:t>
                      </a:r>
                      <a:endParaRPr lang="en-GB" dirty="0"/>
                    </a:p>
                  </a:txBody>
                  <a:tcPr/>
                </a:tc>
                <a:tc>
                  <a:txBody>
                    <a:bodyPr/>
                    <a:lstStyle/>
                    <a:p>
                      <a:r>
                        <a:rPr lang="en-GB" dirty="0" smtClean="0"/>
                        <a:t>Train</a:t>
                      </a:r>
                      <a:r>
                        <a:rPr lang="en-GB" baseline="0" dirty="0" smtClean="0"/>
                        <a:t> times (‘the train will arrive around 4 o’clock’)</a:t>
                      </a:r>
                      <a:endParaRPr lang="en-GB" dirty="0"/>
                    </a:p>
                  </a:txBody>
                  <a:tcPr/>
                </a:tc>
              </a:tr>
              <a:tr h="370840">
                <a:tc>
                  <a:txBody>
                    <a:bodyPr/>
                    <a:lstStyle/>
                    <a:p>
                      <a:r>
                        <a:rPr lang="en-GB" dirty="0" smtClean="0"/>
                        <a:t>Exact</a:t>
                      </a:r>
                      <a:endParaRPr lang="en-GB" dirty="0"/>
                    </a:p>
                  </a:txBody>
                  <a:tcPr/>
                </a:tc>
                <a:tc>
                  <a:txBody>
                    <a:bodyPr/>
                    <a:lstStyle/>
                    <a:p>
                      <a:r>
                        <a:rPr lang="en-GB" dirty="0" smtClean="0"/>
                        <a:t>‘Usain Bolt wins in 9.75s’</a:t>
                      </a:r>
                      <a:endParaRPr lang="en-GB" dirty="0"/>
                    </a:p>
                  </a:txBody>
                  <a:tcPr/>
                </a:tc>
                <a:tc>
                  <a:txBody>
                    <a:bodyPr/>
                    <a:lstStyle/>
                    <a:p>
                      <a:r>
                        <a:rPr lang="en-GB" dirty="0" smtClean="0"/>
                        <a:t>Romantic dates (‘I’ll meet you at</a:t>
                      </a:r>
                      <a:r>
                        <a:rPr lang="en-GB" baseline="0" dirty="0" smtClean="0"/>
                        <a:t> 7.33.15pm’)</a:t>
                      </a:r>
                      <a:endParaRPr lang="en-GB" dirty="0" smtClean="0"/>
                    </a:p>
                  </a:txBody>
                  <a:tcPr/>
                </a:tc>
              </a:tr>
              <a:tr h="370840">
                <a:tc>
                  <a:txBody>
                    <a:bodyPr/>
                    <a:lstStyle/>
                    <a:p>
                      <a:r>
                        <a:rPr lang="en-GB" dirty="0" smtClean="0"/>
                        <a:t>Ignoring the hour</a:t>
                      </a:r>
                      <a:endParaRPr lang="en-GB" dirty="0"/>
                    </a:p>
                  </a:txBody>
                  <a:tcPr/>
                </a:tc>
                <a:tc>
                  <a:txBody>
                    <a:bodyPr/>
                    <a:lstStyle/>
                    <a:p>
                      <a:r>
                        <a:rPr lang="en-GB" dirty="0" smtClean="0"/>
                        <a:t>Lectures (‘ok</a:t>
                      </a:r>
                      <a:r>
                        <a:rPr lang="en-GB" baseline="0" dirty="0" smtClean="0"/>
                        <a:t> it’s five past, let’s start’)</a:t>
                      </a:r>
                      <a:endParaRPr lang="en-GB" dirty="0"/>
                    </a:p>
                  </a:txBody>
                  <a:tcPr/>
                </a:tc>
                <a:tc>
                  <a:txBody>
                    <a:bodyPr/>
                    <a:lstStyle/>
                    <a:p>
                      <a:r>
                        <a:rPr lang="en-GB" dirty="0" smtClean="0"/>
                        <a:t>‘The</a:t>
                      </a:r>
                      <a:r>
                        <a:rPr lang="en-GB" baseline="0" dirty="0" smtClean="0"/>
                        <a:t> film starts tomorrow at twenty past’. </a:t>
                      </a:r>
                      <a:endParaRPr lang="en-GB" dirty="0" smtClean="0"/>
                    </a:p>
                  </a:txBody>
                  <a:tcPr/>
                </a:tc>
              </a:tr>
            </a:tbl>
          </a:graphicData>
        </a:graphic>
      </p:graphicFrame>
      <p:sp>
        <p:nvSpPr>
          <p:cNvPr id="7" name="TextBox 6"/>
          <p:cNvSpPr txBox="1"/>
          <p:nvPr/>
        </p:nvSpPr>
        <p:spPr>
          <a:xfrm>
            <a:off x="2771799" y="4292701"/>
            <a:ext cx="6026285" cy="2585323"/>
          </a:xfrm>
          <a:prstGeom prst="rect">
            <a:avLst/>
          </a:prstGeom>
          <a:solidFill>
            <a:schemeClr val="bg1"/>
          </a:solidFill>
        </p:spPr>
        <p:txBody>
          <a:bodyPr wrap="square" rtlCol="0">
            <a:sp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3137779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Time in Context</a:t>
            </a:r>
            <a:endParaRPr lang="en-GB" dirty="0"/>
          </a:p>
        </p:txBody>
      </p:sp>
      <p:sp>
        <p:nvSpPr>
          <p:cNvPr id="3" name="Content Placeholder 2"/>
          <p:cNvSpPr>
            <a:spLocks noGrp="1"/>
          </p:cNvSpPr>
          <p:nvPr>
            <p:ph idx="1"/>
          </p:nvPr>
        </p:nvSpPr>
        <p:spPr>
          <a:xfrm>
            <a:off x="457200" y="1844824"/>
            <a:ext cx="8229600" cy="3888432"/>
          </a:xfrm>
        </p:spPr>
        <p:txBody>
          <a:bodyPr>
            <a:normAutofit/>
          </a:bodyPr>
          <a:lstStyle/>
          <a:p>
            <a:pPr marL="0" indent="0">
              <a:buNone/>
            </a:pPr>
            <a:r>
              <a:rPr lang="en-GB" sz="2000" dirty="0" smtClean="0"/>
              <a:t>When would it be normal/weird to use a particular practice - </a:t>
            </a:r>
            <a:r>
              <a:rPr lang="en-GB" sz="2000" i="1" dirty="0" smtClean="0"/>
              <a:t>exact time, inexact time, or ignoring </a:t>
            </a:r>
            <a:r>
              <a:rPr lang="en-GB" sz="2000" i="1" dirty="0"/>
              <a:t>the </a:t>
            </a:r>
            <a:r>
              <a:rPr lang="en-GB" sz="2000" i="1" dirty="0" smtClean="0"/>
              <a:t>hour</a:t>
            </a:r>
            <a:r>
              <a:rPr lang="en-GB" sz="2000" dirty="0" smtClean="0"/>
              <a:t>? </a:t>
            </a:r>
            <a:r>
              <a:rPr lang="en-GB" sz="2000" i="1" dirty="0" smtClean="0"/>
              <a:t> </a:t>
            </a:r>
          </a:p>
          <a:p>
            <a:pPr marL="0" indent="0">
              <a:buNone/>
            </a:pPr>
            <a:endParaRPr lang="en-GB" sz="2800" dirty="0" smtClean="0"/>
          </a:p>
        </p:txBody>
      </p:sp>
      <p:graphicFrame>
        <p:nvGraphicFramePr>
          <p:cNvPr id="5" name="Table 4"/>
          <p:cNvGraphicFramePr>
            <a:graphicFrameLocks noGrp="1"/>
          </p:cNvGraphicFramePr>
          <p:nvPr>
            <p:extLst>
              <p:ext uri="{D42A27DB-BD31-4B8C-83A1-F6EECF244321}">
                <p14:modId xmlns:p14="http://schemas.microsoft.com/office/powerpoint/2010/main" val="1627007544"/>
              </p:ext>
            </p:extLst>
          </p:nvPr>
        </p:nvGraphicFramePr>
        <p:xfrm>
          <a:off x="539552" y="2924944"/>
          <a:ext cx="7848873" cy="2637408"/>
        </p:xfrm>
        <a:graphic>
          <a:graphicData uri="http://schemas.openxmlformats.org/drawingml/2006/table">
            <a:tbl>
              <a:tblPr firstRow="1" bandRow="1">
                <a:tableStyleId>{5C22544A-7EE6-4342-B048-85BDC9FD1C3A}</a:tableStyleId>
              </a:tblPr>
              <a:tblGrid>
                <a:gridCol w="2232248"/>
                <a:gridCol w="3000334"/>
                <a:gridCol w="2616291"/>
              </a:tblGrid>
              <a:tr h="442848">
                <a:tc>
                  <a:txBody>
                    <a:bodyPr/>
                    <a:lstStyle/>
                    <a:p>
                      <a:endParaRPr lang="en-GB" dirty="0"/>
                    </a:p>
                  </a:txBody>
                  <a:tcPr/>
                </a:tc>
                <a:tc>
                  <a:txBody>
                    <a:bodyPr/>
                    <a:lstStyle/>
                    <a:p>
                      <a:r>
                        <a:rPr lang="en-GB" dirty="0" smtClean="0"/>
                        <a:t>Normal</a:t>
                      </a:r>
                      <a:endParaRPr lang="en-GB" dirty="0"/>
                    </a:p>
                  </a:txBody>
                  <a:tcPr/>
                </a:tc>
                <a:tc>
                  <a:txBody>
                    <a:bodyPr/>
                    <a:lstStyle/>
                    <a:p>
                      <a:r>
                        <a:rPr lang="en-GB" dirty="0" smtClean="0"/>
                        <a:t>Weird</a:t>
                      </a:r>
                      <a:endParaRPr lang="en-GB" dirty="0"/>
                    </a:p>
                  </a:txBody>
                  <a:tcPr/>
                </a:tc>
              </a:tr>
              <a:tr h="370840">
                <a:tc>
                  <a:txBody>
                    <a:bodyPr/>
                    <a:lstStyle/>
                    <a:p>
                      <a:r>
                        <a:rPr lang="en-GB" dirty="0" smtClean="0"/>
                        <a:t>Rounding / inexact</a:t>
                      </a:r>
                      <a:endParaRPr lang="en-GB" dirty="0"/>
                    </a:p>
                  </a:txBody>
                  <a:tcPr/>
                </a:tc>
                <a:tc>
                  <a:txBody>
                    <a:bodyPr/>
                    <a:lstStyle/>
                    <a:p>
                      <a:r>
                        <a:rPr lang="en-GB" dirty="0" smtClean="0"/>
                        <a:t>Mundane</a:t>
                      </a:r>
                      <a:r>
                        <a:rPr lang="en-GB" baseline="0" dirty="0" smtClean="0"/>
                        <a:t> inquiries (‘when will she be back’, ‘about five minutes’)</a:t>
                      </a:r>
                      <a:endParaRPr lang="en-GB" dirty="0"/>
                    </a:p>
                  </a:txBody>
                  <a:tcPr/>
                </a:tc>
                <a:tc>
                  <a:txBody>
                    <a:bodyPr/>
                    <a:lstStyle/>
                    <a:p>
                      <a:r>
                        <a:rPr lang="en-GB" dirty="0" smtClean="0"/>
                        <a:t>Train</a:t>
                      </a:r>
                      <a:r>
                        <a:rPr lang="en-GB" baseline="0" dirty="0" smtClean="0"/>
                        <a:t> times (‘the train will arrive around 4 o’clock’)</a:t>
                      </a:r>
                      <a:endParaRPr lang="en-GB" dirty="0"/>
                    </a:p>
                  </a:txBody>
                  <a:tcPr/>
                </a:tc>
              </a:tr>
              <a:tr h="370840">
                <a:tc>
                  <a:txBody>
                    <a:bodyPr/>
                    <a:lstStyle/>
                    <a:p>
                      <a:r>
                        <a:rPr lang="en-GB" dirty="0" smtClean="0"/>
                        <a:t>Exact</a:t>
                      </a:r>
                      <a:endParaRPr lang="en-GB" dirty="0"/>
                    </a:p>
                  </a:txBody>
                  <a:tcPr/>
                </a:tc>
                <a:tc>
                  <a:txBody>
                    <a:bodyPr/>
                    <a:lstStyle/>
                    <a:p>
                      <a:r>
                        <a:rPr lang="en-GB" dirty="0" smtClean="0"/>
                        <a:t>‘Usain Bolt wins in 9.75s’</a:t>
                      </a:r>
                      <a:endParaRPr lang="en-GB" dirty="0"/>
                    </a:p>
                  </a:txBody>
                  <a:tcPr/>
                </a:tc>
                <a:tc>
                  <a:txBody>
                    <a:bodyPr/>
                    <a:lstStyle/>
                    <a:p>
                      <a:r>
                        <a:rPr lang="en-GB" dirty="0" smtClean="0"/>
                        <a:t>Romantic dates (‘I’ll meet you at</a:t>
                      </a:r>
                      <a:r>
                        <a:rPr lang="en-GB" baseline="0" dirty="0" smtClean="0"/>
                        <a:t> 7.33.15pm’)</a:t>
                      </a:r>
                      <a:endParaRPr lang="en-GB" dirty="0" smtClean="0"/>
                    </a:p>
                  </a:txBody>
                  <a:tcPr/>
                </a:tc>
              </a:tr>
              <a:tr h="370840">
                <a:tc>
                  <a:txBody>
                    <a:bodyPr/>
                    <a:lstStyle/>
                    <a:p>
                      <a:r>
                        <a:rPr lang="en-GB" dirty="0" smtClean="0"/>
                        <a:t>Ignoring the hour</a:t>
                      </a:r>
                      <a:endParaRPr lang="en-GB" dirty="0"/>
                    </a:p>
                  </a:txBody>
                  <a:tcPr/>
                </a:tc>
                <a:tc>
                  <a:txBody>
                    <a:bodyPr/>
                    <a:lstStyle/>
                    <a:p>
                      <a:r>
                        <a:rPr lang="en-GB" dirty="0" smtClean="0"/>
                        <a:t>Lectures (‘ok</a:t>
                      </a:r>
                      <a:r>
                        <a:rPr lang="en-GB" baseline="0" dirty="0" smtClean="0"/>
                        <a:t> it’s five past, let’s start’)</a:t>
                      </a:r>
                      <a:endParaRPr lang="en-GB" dirty="0"/>
                    </a:p>
                  </a:txBody>
                  <a:tcPr/>
                </a:tc>
                <a:tc>
                  <a:txBody>
                    <a:bodyPr/>
                    <a:lstStyle/>
                    <a:p>
                      <a:r>
                        <a:rPr lang="en-GB" dirty="0" smtClean="0"/>
                        <a:t>‘The</a:t>
                      </a:r>
                      <a:r>
                        <a:rPr lang="en-GB" baseline="0" dirty="0" smtClean="0"/>
                        <a:t> film starts tomorrow at twenty past’. </a:t>
                      </a:r>
                      <a:endParaRPr lang="en-GB" dirty="0" smtClean="0"/>
                    </a:p>
                  </a:txBody>
                  <a:tcPr/>
                </a:tc>
              </a:tr>
            </a:tbl>
          </a:graphicData>
        </a:graphic>
      </p:graphicFrame>
      <p:sp>
        <p:nvSpPr>
          <p:cNvPr id="7" name="TextBox 6"/>
          <p:cNvSpPr txBox="1"/>
          <p:nvPr/>
        </p:nvSpPr>
        <p:spPr>
          <a:xfrm>
            <a:off x="2771799" y="4941168"/>
            <a:ext cx="6026285" cy="2585323"/>
          </a:xfrm>
          <a:prstGeom prst="rect">
            <a:avLst/>
          </a:prstGeom>
          <a:solidFill>
            <a:schemeClr val="bg1"/>
          </a:solidFill>
        </p:spPr>
        <p:txBody>
          <a:bodyPr wrap="square" rtlCol="0">
            <a:sp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2495466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484784"/>
          </a:xfrm>
          <a:prstGeom prst="rect">
            <a:avLst/>
          </a:prstGeom>
          <a:solidFill>
            <a:schemeClr val="accent1">
              <a:alpha val="15000"/>
            </a:schemeClr>
          </a:solidFill>
        </p:spPr>
        <p:txBody>
          <a:bodyPr wrap="square" rtlCol="0">
            <a:spAutoFit/>
          </a:bodyPr>
          <a:lstStyle/>
          <a:p>
            <a:endParaRPr lang="en-GB" dirty="0" smtClean="0"/>
          </a:p>
          <a:p>
            <a:endParaRPr lang="en-GB" dirty="0" smtClean="0"/>
          </a:p>
          <a:p>
            <a:endParaRPr lang="en-GB" dirty="0" smtClean="0"/>
          </a:p>
          <a:p>
            <a:endParaRPr lang="en-GB" dirty="0" smtClean="0"/>
          </a:p>
          <a:p>
            <a:endParaRPr lang="en-GB" dirty="0"/>
          </a:p>
        </p:txBody>
      </p:sp>
      <p:sp>
        <p:nvSpPr>
          <p:cNvPr id="2" name="Title 1"/>
          <p:cNvSpPr>
            <a:spLocks noGrp="1"/>
          </p:cNvSpPr>
          <p:nvPr>
            <p:ph type="title"/>
          </p:nvPr>
        </p:nvSpPr>
        <p:spPr>
          <a:xfrm>
            <a:off x="467544" y="188640"/>
            <a:ext cx="8229600" cy="1143000"/>
          </a:xfrm>
        </p:spPr>
        <p:txBody>
          <a:bodyPr/>
          <a:lstStyle/>
          <a:p>
            <a:pPr algn="r"/>
            <a:r>
              <a:rPr lang="en-GB" dirty="0" smtClean="0"/>
              <a:t>Time in Context</a:t>
            </a:r>
            <a:endParaRPr lang="en-GB" dirty="0"/>
          </a:p>
        </p:txBody>
      </p:sp>
      <p:sp>
        <p:nvSpPr>
          <p:cNvPr id="3" name="Content Placeholder 2"/>
          <p:cNvSpPr>
            <a:spLocks noGrp="1"/>
          </p:cNvSpPr>
          <p:nvPr>
            <p:ph idx="1"/>
          </p:nvPr>
        </p:nvSpPr>
        <p:spPr>
          <a:xfrm>
            <a:off x="457200" y="1844824"/>
            <a:ext cx="8229600" cy="3888432"/>
          </a:xfrm>
        </p:spPr>
        <p:txBody>
          <a:bodyPr>
            <a:normAutofit/>
          </a:bodyPr>
          <a:lstStyle/>
          <a:p>
            <a:pPr marL="0" indent="0">
              <a:buNone/>
            </a:pPr>
            <a:r>
              <a:rPr lang="en-GB" sz="2000" dirty="0" smtClean="0"/>
              <a:t>When would it be normal/weird to use a particular practice - </a:t>
            </a:r>
            <a:r>
              <a:rPr lang="en-GB" sz="2000" i="1" dirty="0" smtClean="0"/>
              <a:t>exact time, inexact time, or ignoring </a:t>
            </a:r>
            <a:r>
              <a:rPr lang="en-GB" sz="2000" i="1" dirty="0"/>
              <a:t>the </a:t>
            </a:r>
            <a:r>
              <a:rPr lang="en-GB" sz="2000" i="1" dirty="0" smtClean="0"/>
              <a:t>hour</a:t>
            </a:r>
            <a:r>
              <a:rPr lang="en-GB" sz="2000" dirty="0" smtClean="0"/>
              <a:t>? </a:t>
            </a:r>
            <a:r>
              <a:rPr lang="en-GB" sz="2000" i="1" dirty="0" smtClean="0"/>
              <a:t> </a:t>
            </a:r>
          </a:p>
          <a:p>
            <a:pPr marL="0" indent="0">
              <a:buNone/>
            </a:pPr>
            <a:endParaRPr lang="en-GB" sz="2800" dirty="0" smtClean="0"/>
          </a:p>
        </p:txBody>
      </p:sp>
      <p:graphicFrame>
        <p:nvGraphicFramePr>
          <p:cNvPr id="5" name="Table 4"/>
          <p:cNvGraphicFramePr>
            <a:graphicFrameLocks noGrp="1"/>
          </p:cNvGraphicFramePr>
          <p:nvPr>
            <p:extLst>
              <p:ext uri="{D42A27DB-BD31-4B8C-83A1-F6EECF244321}">
                <p14:modId xmlns:p14="http://schemas.microsoft.com/office/powerpoint/2010/main" val="789748521"/>
              </p:ext>
            </p:extLst>
          </p:nvPr>
        </p:nvGraphicFramePr>
        <p:xfrm>
          <a:off x="539552" y="2924944"/>
          <a:ext cx="7848873" cy="2637408"/>
        </p:xfrm>
        <a:graphic>
          <a:graphicData uri="http://schemas.openxmlformats.org/drawingml/2006/table">
            <a:tbl>
              <a:tblPr firstRow="1" bandRow="1">
                <a:tableStyleId>{5C22544A-7EE6-4342-B048-85BDC9FD1C3A}</a:tableStyleId>
              </a:tblPr>
              <a:tblGrid>
                <a:gridCol w="2232248"/>
                <a:gridCol w="3000334"/>
                <a:gridCol w="2616291"/>
              </a:tblGrid>
              <a:tr h="442848">
                <a:tc>
                  <a:txBody>
                    <a:bodyPr/>
                    <a:lstStyle/>
                    <a:p>
                      <a:endParaRPr lang="en-GB" dirty="0"/>
                    </a:p>
                  </a:txBody>
                  <a:tcPr/>
                </a:tc>
                <a:tc>
                  <a:txBody>
                    <a:bodyPr/>
                    <a:lstStyle/>
                    <a:p>
                      <a:r>
                        <a:rPr lang="en-GB" dirty="0" smtClean="0"/>
                        <a:t>Normal</a:t>
                      </a:r>
                      <a:endParaRPr lang="en-GB" dirty="0"/>
                    </a:p>
                  </a:txBody>
                  <a:tcPr/>
                </a:tc>
                <a:tc>
                  <a:txBody>
                    <a:bodyPr/>
                    <a:lstStyle/>
                    <a:p>
                      <a:r>
                        <a:rPr lang="en-GB" dirty="0" smtClean="0"/>
                        <a:t>Weird</a:t>
                      </a:r>
                      <a:endParaRPr lang="en-GB" dirty="0"/>
                    </a:p>
                  </a:txBody>
                  <a:tcPr/>
                </a:tc>
              </a:tr>
              <a:tr h="370840">
                <a:tc>
                  <a:txBody>
                    <a:bodyPr/>
                    <a:lstStyle/>
                    <a:p>
                      <a:r>
                        <a:rPr lang="en-GB" dirty="0" smtClean="0"/>
                        <a:t>Rounding / inexact</a:t>
                      </a:r>
                      <a:endParaRPr lang="en-GB" dirty="0"/>
                    </a:p>
                  </a:txBody>
                  <a:tcPr/>
                </a:tc>
                <a:tc>
                  <a:txBody>
                    <a:bodyPr/>
                    <a:lstStyle/>
                    <a:p>
                      <a:r>
                        <a:rPr lang="en-GB" dirty="0" smtClean="0"/>
                        <a:t>Mundane</a:t>
                      </a:r>
                      <a:r>
                        <a:rPr lang="en-GB" baseline="0" dirty="0" smtClean="0"/>
                        <a:t> inquiries (‘when will she be back’, ‘about five minutes’)</a:t>
                      </a:r>
                      <a:endParaRPr lang="en-GB" dirty="0"/>
                    </a:p>
                  </a:txBody>
                  <a:tcPr/>
                </a:tc>
                <a:tc>
                  <a:txBody>
                    <a:bodyPr/>
                    <a:lstStyle/>
                    <a:p>
                      <a:r>
                        <a:rPr lang="en-GB" dirty="0" smtClean="0"/>
                        <a:t>Train</a:t>
                      </a:r>
                      <a:r>
                        <a:rPr lang="en-GB" baseline="0" dirty="0" smtClean="0"/>
                        <a:t> times (‘the train will arrive around 4 o’clock’)</a:t>
                      </a:r>
                      <a:endParaRPr lang="en-GB" dirty="0"/>
                    </a:p>
                  </a:txBody>
                  <a:tcPr/>
                </a:tc>
              </a:tr>
              <a:tr h="370840">
                <a:tc>
                  <a:txBody>
                    <a:bodyPr/>
                    <a:lstStyle/>
                    <a:p>
                      <a:r>
                        <a:rPr lang="en-GB" dirty="0" smtClean="0"/>
                        <a:t>Exact</a:t>
                      </a:r>
                      <a:endParaRPr lang="en-GB" dirty="0"/>
                    </a:p>
                  </a:txBody>
                  <a:tcPr/>
                </a:tc>
                <a:tc>
                  <a:txBody>
                    <a:bodyPr/>
                    <a:lstStyle/>
                    <a:p>
                      <a:r>
                        <a:rPr lang="en-GB" dirty="0" smtClean="0"/>
                        <a:t>‘Usain Bolt wins in 9.75s’</a:t>
                      </a:r>
                      <a:endParaRPr lang="en-GB" dirty="0"/>
                    </a:p>
                  </a:txBody>
                  <a:tcPr/>
                </a:tc>
                <a:tc>
                  <a:txBody>
                    <a:bodyPr/>
                    <a:lstStyle/>
                    <a:p>
                      <a:r>
                        <a:rPr lang="en-GB" dirty="0" smtClean="0"/>
                        <a:t>Romantic dates (‘I’ll meet you at</a:t>
                      </a:r>
                      <a:r>
                        <a:rPr lang="en-GB" baseline="0" dirty="0" smtClean="0"/>
                        <a:t> 7.33.15pm’)</a:t>
                      </a:r>
                      <a:endParaRPr lang="en-GB" dirty="0" smtClean="0"/>
                    </a:p>
                  </a:txBody>
                  <a:tcPr/>
                </a:tc>
              </a:tr>
              <a:tr h="370840">
                <a:tc>
                  <a:txBody>
                    <a:bodyPr/>
                    <a:lstStyle/>
                    <a:p>
                      <a:r>
                        <a:rPr lang="en-GB" dirty="0" smtClean="0"/>
                        <a:t>Ignoring the hour</a:t>
                      </a:r>
                      <a:endParaRPr lang="en-GB" dirty="0"/>
                    </a:p>
                  </a:txBody>
                  <a:tcPr/>
                </a:tc>
                <a:tc>
                  <a:txBody>
                    <a:bodyPr/>
                    <a:lstStyle/>
                    <a:p>
                      <a:r>
                        <a:rPr lang="en-GB" dirty="0" smtClean="0"/>
                        <a:t>Lectures (‘ok</a:t>
                      </a:r>
                      <a:r>
                        <a:rPr lang="en-GB" baseline="0" dirty="0" smtClean="0"/>
                        <a:t> it’s five past, let’s start’)</a:t>
                      </a:r>
                      <a:endParaRPr lang="en-GB" dirty="0"/>
                    </a:p>
                  </a:txBody>
                  <a:tcPr/>
                </a:tc>
                <a:tc>
                  <a:txBody>
                    <a:bodyPr/>
                    <a:lstStyle/>
                    <a:p>
                      <a:r>
                        <a:rPr lang="en-GB" dirty="0" smtClean="0"/>
                        <a:t>‘The</a:t>
                      </a:r>
                      <a:r>
                        <a:rPr lang="en-GB" baseline="0" dirty="0" smtClean="0"/>
                        <a:t> film </a:t>
                      </a:r>
                      <a:r>
                        <a:rPr lang="en-GB" baseline="0" dirty="0" smtClean="0"/>
                        <a:t>is on </a:t>
                      </a:r>
                      <a:r>
                        <a:rPr lang="en-GB" baseline="0" dirty="0" smtClean="0"/>
                        <a:t>tomorrow at twenty past’. </a:t>
                      </a:r>
                      <a:endParaRPr lang="en-GB" dirty="0" smtClean="0"/>
                    </a:p>
                  </a:txBody>
                  <a:tcPr/>
                </a:tc>
              </a:tr>
            </a:tbl>
          </a:graphicData>
        </a:graphic>
      </p:graphicFrame>
    </p:spTree>
    <p:extLst>
      <p:ext uri="{BB962C8B-B14F-4D97-AF65-F5344CB8AC3E}">
        <p14:creationId xmlns:p14="http://schemas.microsoft.com/office/powerpoint/2010/main" val="37308487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wbs-2010</Template>
  <TotalTime>5167</TotalTime>
  <Words>1459</Words>
  <Application>Microsoft Office PowerPoint</Application>
  <PresentationFormat>On-screen Show (4:3)</PresentationFormat>
  <Paragraphs>265</Paragraphs>
  <Slides>29</Slides>
  <Notes>0</Notes>
  <HiddenSlides>0</HiddenSlides>
  <MMClips>5</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DTC Qualitative Methods</vt:lpstr>
      <vt:lpstr>Today’s class…</vt:lpstr>
      <vt:lpstr>Exercise 1: ‘order everywhere’</vt:lpstr>
      <vt:lpstr>Practices for asking</vt:lpstr>
      <vt:lpstr>Practices for telling the time</vt:lpstr>
      <vt:lpstr>Time in Context</vt:lpstr>
      <vt:lpstr>Time in Context</vt:lpstr>
      <vt:lpstr>Time in Context</vt:lpstr>
      <vt:lpstr>Time in Context</vt:lpstr>
      <vt:lpstr>Telling the time</vt:lpstr>
      <vt:lpstr>Summary of exercise one…</vt:lpstr>
      <vt:lpstr>Overview of the Module</vt:lpstr>
      <vt:lpstr>What is Qualitative Research?</vt:lpstr>
      <vt:lpstr>What is Qualitative Research?</vt:lpstr>
      <vt:lpstr>What is Qualitative Research?</vt:lpstr>
      <vt:lpstr>Exercise 2</vt:lpstr>
      <vt:lpstr>What did you do? Quantities</vt:lpstr>
      <vt:lpstr>Characterise the accounts: qualities</vt:lpstr>
      <vt:lpstr>Summarising exercise two</vt:lpstr>
      <vt:lpstr>Summarising exercise two</vt:lpstr>
      <vt:lpstr>What links ‘Qual’ approaches?</vt:lpstr>
      <vt:lpstr>An example</vt:lpstr>
      <vt:lpstr>What differentiates them?</vt:lpstr>
      <vt:lpstr>Exercise 3</vt:lpstr>
      <vt:lpstr>PowerPoint Presentation</vt:lpstr>
      <vt:lpstr>PowerPoint Presentation</vt:lpstr>
      <vt:lpstr>PowerPoint Presentation</vt:lpstr>
      <vt:lpstr>The exercise</vt:lpstr>
      <vt:lpstr>Summary</vt:lpstr>
    </vt:vector>
  </TitlesOfParts>
  <Company>wbs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Multimodality and Service Work</dc:title>
  <dc:creator>IROBNL</dc:creator>
  <cp:lastModifiedBy>Nick Llewellyn</cp:lastModifiedBy>
  <cp:revision>378</cp:revision>
  <cp:lastPrinted>2013-01-09T09:11:48Z</cp:lastPrinted>
  <dcterms:created xsi:type="dcterms:W3CDTF">2010-03-19T18:53:19Z</dcterms:created>
  <dcterms:modified xsi:type="dcterms:W3CDTF">2014-10-07T16:29:15Z</dcterms:modified>
</cp:coreProperties>
</file>