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7"/>
  </p:notesMasterIdLst>
  <p:handoutMasterIdLst>
    <p:handoutMasterId r:id="rId88"/>
  </p:handoutMasterIdLst>
  <p:sldIdLst>
    <p:sldId id="256" r:id="rId2"/>
    <p:sldId id="359" r:id="rId3"/>
    <p:sldId id="417" r:id="rId4"/>
    <p:sldId id="420" r:id="rId5"/>
    <p:sldId id="418" r:id="rId6"/>
    <p:sldId id="419" r:id="rId7"/>
    <p:sldId id="298" r:id="rId8"/>
    <p:sldId id="392" r:id="rId9"/>
    <p:sldId id="393" r:id="rId10"/>
    <p:sldId id="394" r:id="rId11"/>
    <p:sldId id="397" r:id="rId12"/>
    <p:sldId id="398" r:id="rId13"/>
    <p:sldId id="395" r:id="rId14"/>
    <p:sldId id="396" r:id="rId15"/>
    <p:sldId id="399" r:id="rId16"/>
    <p:sldId id="331" r:id="rId17"/>
    <p:sldId id="332" r:id="rId18"/>
    <p:sldId id="333" r:id="rId19"/>
    <p:sldId id="334" r:id="rId20"/>
    <p:sldId id="335" r:id="rId21"/>
    <p:sldId id="336" r:id="rId22"/>
    <p:sldId id="364" r:id="rId23"/>
    <p:sldId id="387" r:id="rId24"/>
    <p:sldId id="372" r:id="rId25"/>
    <p:sldId id="361" r:id="rId26"/>
    <p:sldId id="362" r:id="rId27"/>
    <p:sldId id="421" r:id="rId28"/>
    <p:sldId id="422" r:id="rId29"/>
    <p:sldId id="424" r:id="rId30"/>
    <p:sldId id="363" r:id="rId31"/>
    <p:sldId id="354" r:id="rId32"/>
    <p:sldId id="357" r:id="rId33"/>
    <p:sldId id="355" r:id="rId34"/>
    <p:sldId id="356" r:id="rId35"/>
    <p:sldId id="358" r:id="rId36"/>
    <p:sldId id="366" r:id="rId37"/>
    <p:sldId id="376" r:id="rId38"/>
    <p:sldId id="383" r:id="rId39"/>
    <p:sldId id="377" r:id="rId40"/>
    <p:sldId id="379" r:id="rId41"/>
    <p:sldId id="380" r:id="rId42"/>
    <p:sldId id="381" r:id="rId43"/>
    <p:sldId id="382" r:id="rId44"/>
    <p:sldId id="384" r:id="rId45"/>
    <p:sldId id="385" r:id="rId46"/>
    <p:sldId id="378" r:id="rId47"/>
    <p:sldId id="401" r:id="rId48"/>
    <p:sldId id="402" r:id="rId49"/>
    <p:sldId id="404" r:id="rId50"/>
    <p:sldId id="405" r:id="rId51"/>
    <p:sldId id="406" r:id="rId52"/>
    <p:sldId id="403" r:id="rId53"/>
    <p:sldId id="407" r:id="rId54"/>
    <p:sldId id="408" r:id="rId55"/>
    <p:sldId id="409" r:id="rId56"/>
    <p:sldId id="411" r:id="rId57"/>
    <p:sldId id="412" r:id="rId58"/>
    <p:sldId id="413" r:id="rId59"/>
    <p:sldId id="414" r:id="rId60"/>
    <p:sldId id="415" r:id="rId61"/>
    <p:sldId id="386" r:id="rId62"/>
    <p:sldId id="367" r:id="rId63"/>
    <p:sldId id="341" r:id="rId64"/>
    <p:sldId id="423" r:id="rId65"/>
    <p:sldId id="346" r:id="rId66"/>
    <p:sldId id="338" r:id="rId67"/>
    <p:sldId id="369" r:id="rId68"/>
    <p:sldId id="342" r:id="rId69"/>
    <p:sldId id="343" r:id="rId70"/>
    <p:sldId id="340" r:id="rId71"/>
    <p:sldId id="327" r:id="rId72"/>
    <p:sldId id="330" r:id="rId73"/>
    <p:sldId id="329" r:id="rId74"/>
    <p:sldId id="320" r:id="rId75"/>
    <p:sldId id="337" r:id="rId76"/>
    <p:sldId id="321" r:id="rId77"/>
    <p:sldId id="286" r:id="rId78"/>
    <p:sldId id="287" r:id="rId79"/>
    <p:sldId id="425" r:id="rId80"/>
    <p:sldId id="347" r:id="rId81"/>
    <p:sldId id="348" r:id="rId82"/>
    <p:sldId id="349" r:id="rId83"/>
    <p:sldId id="365" r:id="rId84"/>
    <p:sldId id="426" r:id="rId85"/>
    <p:sldId id="427" r:id="rId86"/>
  </p:sldIdLst>
  <p:sldSz cx="9906000" cy="6858000" type="A4"/>
  <p:notesSz cx="6797675" cy="9926638"/>
  <p:defaultTextStyle>
    <a:defPPr>
      <a:defRPr lang="en-GB"/>
    </a:defPPr>
    <a:lvl1pPr algn="l" rtl="0" eaLnBrk="0" fontAlgn="base" hangingPunct="0">
      <a:spcBef>
        <a:spcPct val="0"/>
      </a:spcBef>
      <a:spcAft>
        <a:spcPct val="0"/>
      </a:spcAft>
      <a:defRPr sz="20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0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0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000" b="1" kern="1200">
        <a:solidFill>
          <a:schemeClr val="tx1"/>
        </a:solidFill>
        <a:latin typeface="Times New Roman" pitchFamily="18" charset="0"/>
        <a:ea typeface="+mn-ea"/>
        <a:cs typeface="+mn-cs"/>
      </a:defRPr>
    </a:lvl5pPr>
    <a:lvl6pPr marL="2286000" algn="l" defTabSz="914400" rtl="0" eaLnBrk="1" latinLnBrk="0" hangingPunct="1">
      <a:defRPr sz="2000" b="1" kern="1200">
        <a:solidFill>
          <a:schemeClr val="tx1"/>
        </a:solidFill>
        <a:latin typeface="Times New Roman" pitchFamily="18" charset="0"/>
        <a:ea typeface="+mn-ea"/>
        <a:cs typeface="+mn-cs"/>
      </a:defRPr>
    </a:lvl6pPr>
    <a:lvl7pPr marL="2743200" algn="l" defTabSz="914400" rtl="0" eaLnBrk="1" latinLnBrk="0" hangingPunct="1">
      <a:defRPr sz="2000" b="1" kern="1200">
        <a:solidFill>
          <a:schemeClr val="tx1"/>
        </a:solidFill>
        <a:latin typeface="Times New Roman" pitchFamily="18" charset="0"/>
        <a:ea typeface="+mn-ea"/>
        <a:cs typeface="+mn-cs"/>
      </a:defRPr>
    </a:lvl7pPr>
    <a:lvl8pPr marL="3200400" algn="l" defTabSz="914400" rtl="0" eaLnBrk="1" latinLnBrk="0" hangingPunct="1">
      <a:defRPr sz="2000" b="1" kern="1200">
        <a:solidFill>
          <a:schemeClr val="tx1"/>
        </a:solidFill>
        <a:latin typeface="Times New Roman" pitchFamily="18" charset="0"/>
        <a:ea typeface="+mn-ea"/>
        <a:cs typeface="+mn-cs"/>
      </a:defRPr>
    </a:lvl8pPr>
    <a:lvl9pPr marL="3657600" algn="l" defTabSz="914400" rtl="0" eaLnBrk="1" latinLnBrk="0" hangingPunct="1">
      <a:defRPr sz="20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98" d="100"/>
          <a:sy n="98" d="100"/>
        </p:scale>
        <p:origin x="-906" y="-10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878"/>
    </p:cViewPr>
  </p:sorterViewPr>
  <p:notesViewPr>
    <p:cSldViewPr>
      <p:cViewPr varScale="1">
        <p:scale>
          <a:sx n="74" d="100"/>
          <a:sy n="74" d="100"/>
        </p:scale>
        <p:origin x="-2160" y="-11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574"/>
          </a:xfrm>
          <a:prstGeom prst="rect">
            <a:avLst/>
          </a:prstGeom>
        </p:spPr>
        <p:txBody>
          <a:bodyPr vert="horz" lIns="91440" tIns="45720" rIns="91440" bIns="45720" rtlCol="0"/>
          <a:lstStyle>
            <a:lvl1pPr algn="l">
              <a:defRPr sz="1200"/>
            </a:lvl1pPr>
          </a:lstStyle>
          <a:p>
            <a:r>
              <a:rPr lang="en-GB" smtClean="0"/>
              <a:t>Document(ary) Analysis</a:t>
            </a:r>
            <a:endParaRPr lang="en-GB"/>
          </a:p>
        </p:txBody>
      </p:sp>
      <p:sp>
        <p:nvSpPr>
          <p:cNvPr id="3" name="Footer Placeholder 2"/>
          <p:cNvSpPr>
            <a:spLocks noGrp="1"/>
          </p:cNvSpPr>
          <p:nvPr>
            <p:ph type="ftr" sz="quarter" idx="2"/>
          </p:nvPr>
        </p:nvSpPr>
        <p:spPr>
          <a:xfrm>
            <a:off x="0" y="9428451"/>
            <a:ext cx="2945659" cy="496574"/>
          </a:xfrm>
          <a:prstGeom prst="rect">
            <a:avLst/>
          </a:prstGeom>
        </p:spPr>
        <p:txBody>
          <a:bodyPr vert="horz" lIns="91440" tIns="45720" rIns="91440" bIns="45720" rtlCol="0" anchor="b"/>
          <a:lstStyle>
            <a:lvl1pPr algn="l">
              <a:defRPr sz="1200"/>
            </a:lvl1pPr>
          </a:lstStyle>
          <a:p>
            <a:r>
              <a:rPr lang="en-GB" smtClean="0"/>
              <a:t>Dr David C Arnott</a:t>
            </a:r>
            <a:endParaRPr lang="en-GB"/>
          </a:p>
        </p:txBody>
      </p:sp>
      <p:sp>
        <p:nvSpPr>
          <p:cNvPr id="4" name="Date Placeholder 3"/>
          <p:cNvSpPr>
            <a:spLocks noGrp="1"/>
          </p:cNvSpPr>
          <p:nvPr>
            <p:ph type="dt" sz="quarter" idx="1"/>
          </p:nvPr>
        </p:nvSpPr>
        <p:spPr>
          <a:xfrm>
            <a:off x="3850443" y="0"/>
            <a:ext cx="2945659" cy="496574"/>
          </a:xfrm>
          <a:prstGeom prst="rect">
            <a:avLst/>
          </a:prstGeom>
        </p:spPr>
        <p:txBody>
          <a:bodyPr vert="horz" lIns="91440" tIns="45720" rIns="91440" bIns="45720" rtlCol="0"/>
          <a:lstStyle>
            <a:lvl1pPr algn="r">
              <a:defRPr sz="1200"/>
            </a:lvl1pPr>
          </a:lstStyle>
          <a:p>
            <a:fld id="{A4DA3941-BB10-4AC8-8F38-807F88707874}" type="datetimeFigureOut">
              <a:rPr lang="en-GB" smtClean="0"/>
              <a:t>17/03/2014</a:t>
            </a:fld>
            <a:endParaRPr lang="en-GB"/>
          </a:p>
        </p:txBody>
      </p:sp>
      <p:sp>
        <p:nvSpPr>
          <p:cNvPr id="5" name="Slide Number Placeholder 4"/>
          <p:cNvSpPr>
            <a:spLocks noGrp="1"/>
          </p:cNvSpPr>
          <p:nvPr>
            <p:ph type="sldNum" sz="quarter" idx="3"/>
          </p:nvPr>
        </p:nvSpPr>
        <p:spPr>
          <a:xfrm>
            <a:off x="3850443" y="9428451"/>
            <a:ext cx="2945659" cy="496574"/>
          </a:xfrm>
          <a:prstGeom prst="rect">
            <a:avLst/>
          </a:prstGeom>
        </p:spPr>
        <p:txBody>
          <a:bodyPr vert="horz" lIns="91440" tIns="45720" rIns="91440" bIns="45720" rtlCol="0" anchor="b"/>
          <a:lstStyle>
            <a:lvl1pPr algn="r">
              <a:defRPr sz="1200"/>
            </a:lvl1pPr>
          </a:lstStyle>
          <a:p>
            <a:fld id="{DD130C7A-540C-49FA-A4F8-956781ECD4DB}" type="slidenum">
              <a:rPr lang="en-GB" smtClean="0"/>
              <a:t>‹#›</a:t>
            </a:fld>
            <a:endParaRPr lang="en-GB"/>
          </a:p>
        </p:txBody>
      </p:sp>
    </p:spTree>
    <p:extLst>
      <p:ext uri="{BB962C8B-B14F-4D97-AF65-F5344CB8AC3E}">
        <p14:creationId xmlns:p14="http://schemas.microsoft.com/office/powerpoint/2010/main" val="243322491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6357" y="4719063"/>
            <a:ext cx="4984962" cy="4178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GB" noProof="0" smtClean="0"/>
              <a:t>Click to edit Master notes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6627" name="Rectangle 3"/>
          <p:cNvSpPr>
            <a:spLocks noGrp="1" noRot="1" noChangeAspect="1" noChangeArrowheads="1" noTextEdit="1"/>
          </p:cNvSpPr>
          <p:nvPr>
            <p:ph type="sldImg" idx="2"/>
          </p:nvPr>
        </p:nvSpPr>
        <p:spPr bwMode="auto">
          <a:xfrm>
            <a:off x="885825" y="865188"/>
            <a:ext cx="5026025" cy="3479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81252449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Book Antiqua"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Book Antiqua"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Book Antiqua"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Book Antiqua"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effectLst/>
              </a:rPr>
              <a:t>agentive [ˈ</a:t>
            </a:r>
            <a:r>
              <a:rPr lang="en-GB" sz="1200" dirty="0" err="1" smtClean="0">
                <a:effectLst/>
              </a:rPr>
              <a:t>eɪdʒəntɪv</a:t>
            </a:r>
            <a:r>
              <a:rPr lang="en-GB" sz="1200" dirty="0" smtClean="0">
                <a:effectLst/>
              </a:rPr>
              <a:t>], </a:t>
            </a:r>
            <a:r>
              <a:rPr lang="en-GB" sz="1200" b="1" dirty="0" smtClean="0">
                <a:effectLst/>
              </a:rPr>
              <a:t>agential</a:t>
            </a:r>
            <a:r>
              <a:rPr lang="en-GB" sz="1200" dirty="0" smtClean="0">
                <a:effectLst/>
              </a:rPr>
              <a:t> [</a:t>
            </a:r>
            <a:r>
              <a:rPr lang="en-GB" sz="1200" dirty="0" err="1" smtClean="0">
                <a:effectLst/>
              </a:rPr>
              <a:t>eɪˈdʒɛnʃəl</a:t>
            </a:r>
            <a:r>
              <a:rPr lang="en-GB" sz="1200" dirty="0" smtClean="0">
                <a:effectLst/>
              </a:rPr>
              <a:t>] </a:t>
            </a:r>
            <a:r>
              <a:rPr lang="en-GB" sz="1200" i="1" dirty="0" smtClean="0">
                <a:effectLst/>
              </a:rPr>
              <a:t>Grammar</a:t>
            </a:r>
            <a:r>
              <a:rPr lang="en-GB" sz="1200" dirty="0" smtClean="0">
                <a:effectLst/>
              </a:rPr>
              <a:t> </a:t>
            </a:r>
            <a:r>
              <a:rPr lang="en-GB" sz="1200" i="1" dirty="0" err="1" smtClean="0">
                <a:effectLst/>
              </a:rPr>
              <a:t>adj</a:t>
            </a:r>
            <a:r>
              <a:rPr lang="en-GB" sz="1200" dirty="0" smtClean="0">
                <a:effectLst/>
              </a:rPr>
              <a:t> </a:t>
            </a:r>
          </a:p>
          <a:p>
            <a:r>
              <a:rPr lang="en-GB" sz="1200" b="1" dirty="0" smtClean="0">
                <a:effectLst/>
              </a:rPr>
              <a:t>1.</a:t>
            </a:r>
            <a:r>
              <a:rPr lang="en-GB" sz="1200" dirty="0" smtClean="0">
                <a:effectLst/>
              </a:rPr>
              <a:t> (Linguistics / Grammar) (in some inflected languages) denoting a case of nouns, etc., indicating the agent described by the verb</a:t>
            </a:r>
          </a:p>
          <a:p>
            <a:r>
              <a:rPr lang="en-GB" sz="1200" b="1" dirty="0" smtClean="0">
                <a:effectLst/>
              </a:rPr>
              <a:t>2.</a:t>
            </a:r>
            <a:r>
              <a:rPr lang="en-GB" sz="1200" dirty="0" smtClean="0">
                <a:effectLst/>
              </a:rPr>
              <a:t> (Linguistics) (of a speech element) indicating agency ``-</a:t>
            </a:r>
            <a:r>
              <a:rPr lang="en-GB" sz="1200" dirty="0" err="1" smtClean="0">
                <a:effectLst/>
              </a:rPr>
              <a:t>er</a:t>
            </a:r>
            <a:r>
              <a:rPr lang="en-GB" sz="1200" dirty="0" smtClean="0">
                <a:effectLst/>
              </a:rPr>
              <a:t>'' in ``worker'' is an agentive suffix</a:t>
            </a:r>
          </a:p>
          <a:p>
            <a:r>
              <a:rPr lang="en-GB" sz="1200" i="1" dirty="0" smtClean="0">
                <a:effectLst/>
              </a:rPr>
              <a:t>n</a:t>
            </a:r>
            <a:r>
              <a:rPr lang="en-GB" sz="1200" dirty="0" smtClean="0">
                <a:effectLst/>
              </a:rPr>
              <a:t> (Linguistics / Grammar) </a:t>
            </a:r>
            <a:r>
              <a:rPr lang="en-GB" sz="1200" b="1" dirty="0" smtClean="0">
                <a:effectLst/>
              </a:rPr>
              <a:t>a.</a:t>
            </a:r>
            <a:r>
              <a:rPr lang="en-GB" sz="1200" dirty="0" smtClean="0">
                <a:effectLst/>
              </a:rPr>
              <a:t> the agentive case</a:t>
            </a:r>
          </a:p>
          <a:p>
            <a:endParaRPr lang="en-GB" sz="1200" dirty="0" smtClean="0">
              <a:effectLst/>
            </a:endParaRPr>
          </a:p>
          <a:p>
            <a:r>
              <a:rPr lang="en-GB" sz="1200" dirty="0" smtClean="0">
                <a:effectLst/>
              </a:rPr>
              <a:t>locative [ˈ</a:t>
            </a:r>
            <a:r>
              <a:rPr lang="en-GB" sz="1200" dirty="0" err="1" smtClean="0">
                <a:effectLst/>
              </a:rPr>
              <a:t>lɒkətɪv</a:t>
            </a:r>
            <a:r>
              <a:rPr lang="en-GB" sz="1200" dirty="0" smtClean="0">
                <a:effectLst/>
              </a:rPr>
              <a:t>] </a:t>
            </a:r>
            <a:r>
              <a:rPr lang="en-GB" sz="1200" i="1" dirty="0" smtClean="0">
                <a:effectLst/>
              </a:rPr>
              <a:t>Grammar</a:t>
            </a:r>
            <a:r>
              <a:rPr lang="en-GB" sz="1200" dirty="0" smtClean="0">
                <a:effectLst/>
              </a:rPr>
              <a:t> </a:t>
            </a:r>
            <a:r>
              <a:rPr lang="en-GB" sz="1200" i="1" dirty="0" err="1" smtClean="0">
                <a:effectLst/>
              </a:rPr>
              <a:t>adj</a:t>
            </a:r>
            <a:r>
              <a:rPr lang="en-GB" sz="1200" dirty="0" smtClean="0">
                <a:effectLst/>
              </a:rPr>
              <a:t> </a:t>
            </a:r>
          </a:p>
          <a:p>
            <a:r>
              <a:rPr lang="en-GB" sz="1200" b="1" dirty="0" smtClean="0">
                <a:effectLst/>
              </a:rPr>
              <a:t>1.</a:t>
            </a:r>
            <a:r>
              <a:rPr lang="en-GB" sz="1200" dirty="0" smtClean="0">
                <a:effectLst/>
              </a:rPr>
              <a:t> (Linguistics / Grammar) (of a word or phrase) indicating place or direction</a:t>
            </a:r>
          </a:p>
          <a:p>
            <a:r>
              <a:rPr lang="en-GB" sz="1200" b="1" dirty="0" smtClean="0">
                <a:effectLst/>
              </a:rPr>
              <a:t>2.</a:t>
            </a:r>
            <a:r>
              <a:rPr lang="en-GB" sz="1200" dirty="0" smtClean="0">
                <a:effectLst/>
              </a:rPr>
              <a:t> (Linguistics / Grammar) denoting a case of nouns, etc., that refers to the place at which the action described by the verb occurs</a:t>
            </a:r>
          </a:p>
          <a:p>
            <a:endParaRPr lang="en-GB" sz="1200" dirty="0" smtClean="0">
              <a:effectLst/>
            </a:endParaRPr>
          </a:p>
          <a:p>
            <a:r>
              <a:rPr lang="en-GB" sz="1200" b="1" dirty="0" smtClean="0">
                <a:effectLst/>
              </a:rPr>
              <a:t>b.</a:t>
            </a:r>
            <a:r>
              <a:rPr lang="en-GB" sz="1200" dirty="0" smtClean="0">
                <a:effectLst/>
              </a:rPr>
              <a:t> a word or element in the agentive case</a:t>
            </a:r>
          </a:p>
          <a:p>
            <a:endParaRPr lang="en-GB" dirty="0"/>
          </a:p>
        </p:txBody>
      </p:sp>
    </p:spTree>
    <p:extLst>
      <p:ext uri="{BB962C8B-B14F-4D97-AF65-F5344CB8AC3E}">
        <p14:creationId xmlns:p14="http://schemas.microsoft.com/office/powerpoint/2010/main" val="1758490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GB" sz="2400" b="1" dirty="0" smtClean="0"/>
              <a:t>(mass: internet, TV, radio, press, books, film, etc.; interpersonal: letter, e-mail, fax, e-mail, video-conferencing, social network sites, etc.)</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GB" sz="2400" b="1" dirty="0" smtClean="0"/>
              <a:t>(words, images, sounds, gestures)</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GB" sz="2400" b="1" dirty="0" smtClean="0"/>
              <a:t>(written, audio, video, graphical, etc.)</a:t>
            </a:r>
          </a:p>
          <a:p>
            <a:endParaRPr lang="en-GB" dirty="0"/>
          </a:p>
        </p:txBody>
      </p:sp>
      <p:sp>
        <p:nvSpPr>
          <p:cNvPr id="4" name="Header Placeholder 3"/>
          <p:cNvSpPr>
            <a:spLocks noGrp="1"/>
          </p:cNvSpPr>
          <p:nvPr>
            <p:ph type="hdr" sz="quarter" idx="10"/>
          </p:nvPr>
        </p:nvSpPr>
        <p:spPr>
          <a:xfrm>
            <a:off x="0" y="0"/>
            <a:ext cx="2946400" cy="496888"/>
          </a:xfrm>
          <a:prstGeom prst="rect">
            <a:avLst/>
          </a:prstGeom>
        </p:spPr>
        <p:txBody>
          <a:bodyPr/>
          <a:lstStyle/>
          <a:p>
            <a:r>
              <a:rPr lang="en-GB" smtClean="0"/>
              <a:t>Document(ary) Analysis</a:t>
            </a:r>
            <a:endParaRPr lang="en-US"/>
          </a:p>
        </p:txBody>
      </p:sp>
      <p:sp>
        <p:nvSpPr>
          <p:cNvPr id="5" name="Date Placeholder 4"/>
          <p:cNvSpPr>
            <a:spLocks noGrp="1"/>
          </p:cNvSpPr>
          <p:nvPr>
            <p:ph type="dt" idx="11"/>
          </p:nvPr>
        </p:nvSpPr>
        <p:spPr>
          <a:xfrm>
            <a:off x="3849689" y="0"/>
            <a:ext cx="2946400" cy="496888"/>
          </a:xfrm>
          <a:prstGeom prst="rect">
            <a:avLst/>
          </a:prstGeom>
        </p:spPr>
        <p:txBody>
          <a:bodyPr/>
          <a:lstStyle/>
          <a:p>
            <a:fld id="{5C6E3056-A373-4365-A67D-71EC766E1B94}" type="datetime7">
              <a:rPr lang="en-US" smtClean="0"/>
              <a:t>Mar-14</a:t>
            </a:fld>
            <a:endParaRPr lang="en-US"/>
          </a:p>
        </p:txBody>
      </p:sp>
      <p:sp>
        <p:nvSpPr>
          <p:cNvPr id="6" name="Footer Placeholder 5"/>
          <p:cNvSpPr>
            <a:spLocks noGrp="1"/>
          </p:cNvSpPr>
          <p:nvPr>
            <p:ph type="ftr" sz="quarter" idx="12"/>
          </p:nvPr>
        </p:nvSpPr>
        <p:spPr>
          <a:xfrm>
            <a:off x="0" y="9428164"/>
            <a:ext cx="2946400" cy="496887"/>
          </a:xfrm>
          <a:prstGeom prst="rect">
            <a:avLst/>
          </a:prstGeom>
        </p:spPr>
        <p:txBody>
          <a:bodyPr/>
          <a:lstStyle/>
          <a:p>
            <a:r>
              <a:rPr lang="en-US" smtClean="0"/>
              <a:t>Dr David C Arnott</a:t>
            </a:r>
            <a:endParaRPr lang="en-US"/>
          </a:p>
        </p:txBody>
      </p:sp>
      <p:sp>
        <p:nvSpPr>
          <p:cNvPr id="7" name="Slide Number Placeholder 6"/>
          <p:cNvSpPr>
            <a:spLocks noGrp="1"/>
          </p:cNvSpPr>
          <p:nvPr>
            <p:ph type="sldNum" sz="quarter" idx="13"/>
          </p:nvPr>
        </p:nvSpPr>
        <p:spPr>
          <a:xfrm>
            <a:off x="3849689" y="9428164"/>
            <a:ext cx="2946400" cy="496887"/>
          </a:xfrm>
          <a:prstGeom prst="rect">
            <a:avLst/>
          </a:prstGeom>
        </p:spPr>
        <p:txBody>
          <a:bodyPr/>
          <a:lstStyle/>
          <a:p>
            <a:fld id="{F86DF4B4-2841-4436-A811-178D9F48EB8C}" type="slidenum">
              <a:rPr lang="en-US" smtClean="0"/>
              <a:pPr/>
              <a:t>23</a:t>
            </a:fld>
            <a:endParaRPr lang="en-US"/>
          </a:p>
        </p:txBody>
      </p:sp>
    </p:spTree>
    <p:extLst>
      <p:ext uri="{BB962C8B-B14F-4D97-AF65-F5344CB8AC3E}">
        <p14:creationId xmlns:p14="http://schemas.microsoft.com/office/powerpoint/2010/main" val="845014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18399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a:xfrm>
            <a:off x="3850443" y="9428584"/>
            <a:ext cx="2945659" cy="496332"/>
          </a:xfrm>
          <a:prstGeom prst="rect">
            <a:avLst/>
          </a:prstGeom>
        </p:spPr>
        <p:txBody>
          <a:bodyPr/>
          <a:lstStyle/>
          <a:p>
            <a:fld id="{7FE5EE11-254E-4AF6-A785-1091AF6E4D6A}" type="slidenum">
              <a:rPr lang="en-GB" smtClean="0"/>
              <a:pPr/>
              <a:t>29</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err="1" smtClean="0">
                <a:solidFill>
                  <a:schemeClr val="tx1"/>
                </a:solidFill>
                <a:latin typeface="Book Antiqua" pitchFamily="18" charset="0"/>
                <a:ea typeface="+mn-ea"/>
                <a:cs typeface="+mn-cs"/>
              </a:rPr>
              <a:t>Opler</a:t>
            </a:r>
            <a:r>
              <a:rPr lang="en-GB" sz="1200" b="0" i="0" u="none" strike="noStrike" kern="1200" baseline="0" dirty="0" smtClean="0">
                <a:solidFill>
                  <a:schemeClr val="tx1"/>
                </a:solidFill>
                <a:latin typeface="Book Antiqua" pitchFamily="18" charset="0"/>
                <a:ea typeface="+mn-ea"/>
                <a:cs typeface="+mn-cs"/>
              </a:rPr>
              <a:t>, M. E. 1945. Themes as dynamic forces in culture. </a:t>
            </a:r>
            <a:r>
              <a:rPr lang="en-GB" sz="1200" b="0" i="1" u="none" strike="noStrike" kern="1200" baseline="0" dirty="0" smtClean="0">
                <a:solidFill>
                  <a:schemeClr val="tx1"/>
                </a:solidFill>
                <a:latin typeface="Book Antiqua" pitchFamily="18" charset="0"/>
                <a:ea typeface="+mn-ea"/>
                <a:cs typeface="+mn-cs"/>
              </a:rPr>
              <a:t>American Journal of Sociology </a:t>
            </a:r>
            <a:r>
              <a:rPr lang="en-GB" sz="1200" b="0" i="0" u="none" strike="noStrike" kern="1200" baseline="0" dirty="0" smtClean="0">
                <a:solidFill>
                  <a:schemeClr val="tx1"/>
                </a:solidFill>
                <a:latin typeface="Book Antiqua" pitchFamily="18" charset="0"/>
                <a:ea typeface="+mn-ea"/>
                <a:cs typeface="+mn-cs"/>
              </a:rPr>
              <a:t>5:198–206.</a:t>
            </a:r>
            <a:endParaRPr lang="en-GB" dirty="0"/>
          </a:p>
        </p:txBody>
      </p:sp>
    </p:spTree>
    <p:extLst>
      <p:ext uri="{BB962C8B-B14F-4D97-AF65-F5344CB8AC3E}">
        <p14:creationId xmlns:p14="http://schemas.microsoft.com/office/powerpoint/2010/main" val="13211240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a:xfrm>
            <a:off x="3850443" y="9428584"/>
            <a:ext cx="2945659" cy="496332"/>
          </a:xfrm>
          <a:prstGeom prst="rect">
            <a:avLst/>
          </a:prstGeom>
        </p:spPr>
        <p:txBody>
          <a:bodyPr/>
          <a:lstStyle/>
          <a:p>
            <a:fld id="{7FE5EE11-254E-4AF6-A785-1091AF6E4D6A}" type="slidenum">
              <a:rPr lang="en-GB" smtClean="0"/>
              <a:pPr/>
              <a:t>37</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4266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017502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a:xfrm>
            <a:off x="3850443" y="9428584"/>
            <a:ext cx="2945659" cy="496332"/>
          </a:xfrm>
          <a:prstGeom prst="rect">
            <a:avLst/>
          </a:prstGeom>
        </p:spPr>
        <p:txBody>
          <a:bodyPr/>
          <a:lstStyle/>
          <a:p>
            <a:fld id="{7FE5EE11-254E-4AF6-A785-1091AF6E4D6A}" type="slidenum">
              <a:rPr lang="en-GB" smtClean="0"/>
              <a:pPr/>
              <a:t>46</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249161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885825" y="865188"/>
            <a:ext cx="5026025" cy="3479800"/>
          </a:xfrm>
          <a:solidFill>
            <a:srgbClr val="FFFFFF"/>
          </a:solidFill>
          <a:ln/>
        </p:spPr>
      </p:sp>
      <p:sp>
        <p:nvSpPr>
          <p:cNvPr id="28675" name="Rectangle 3"/>
          <p:cNvSpPr>
            <a:spLocks noGrp="1" noChangeArrowheads="1"/>
          </p:cNvSpPr>
          <p:nvPr>
            <p:ph type="body" idx="1"/>
          </p:nvPr>
        </p:nvSpPr>
        <p:spPr>
          <a:solidFill>
            <a:srgbClr val="FFFFFF"/>
          </a:solidFill>
          <a:ln w="12700">
            <a:solidFill>
              <a:srgbClr val="000000"/>
            </a:solidFill>
            <a:miter lim="800000"/>
            <a:headEnd/>
            <a:tailEnd/>
          </a:ln>
        </p:spPr>
        <p:txBody>
          <a:bodyPr/>
          <a:lstStyle/>
          <a:p>
            <a:r>
              <a:rPr lang="en-GB" smtClean="0"/>
              <a:t>Theory &amp; Rationale</a:t>
            </a:r>
          </a:p>
          <a:p>
            <a:r>
              <a:rPr lang="en-GB" smtClean="0"/>
              <a:t>	What content, Why, Relevant theories or concepts, Conceptual or Relational,</a:t>
            </a:r>
          </a:p>
          <a:p>
            <a:r>
              <a:rPr lang="en-GB" smtClean="0"/>
              <a:t>	What are the research questions, What are the Hypotheses</a:t>
            </a:r>
          </a:p>
          <a:p>
            <a:r>
              <a:rPr lang="en-GB" smtClean="0"/>
              <a:t>	Method: Library search</a:t>
            </a:r>
          </a:p>
          <a:p>
            <a:endParaRPr lang="en-GB" smtClean="0"/>
          </a:p>
          <a:p>
            <a:r>
              <a:rPr lang="en-GB" smtClean="0"/>
              <a:t>Conceptualisation:</a:t>
            </a:r>
          </a:p>
          <a:p>
            <a:r>
              <a:rPr lang="en-GB" smtClean="0"/>
              <a:t>	You’re the boss, no one right way.</a:t>
            </a:r>
          </a:p>
          <a:p>
            <a:r>
              <a:rPr lang="en-GB" smtClean="0"/>
              <a:t>	What variables, how are variables defined (conceptually)</a:t>
            </a:r>
          </a:p>
          <a:p>
            <a:r>
              <a:rPr lang="en-GB" smtClean="0"/>
              <a:t>	Method: Screen/check examples to ensure scope of variables are covered</a:t>
            </a:r>
          </a:p>
          <a:p>
            <a:endParaRPr lang="en-GB" smtClean="0"/>
          </a:p>
          <a:p>
            <a:r>
              <a:rPr lang="en-GB" smtClean="0"/>
              <a:t>Operationalisation:</a:t>
            </a:r>
          </a:p>
          <a:p>
            <a:r>
              <a:rPr lang="en-GB" smtClean="0"/>
              <a:t>	What measures, What unit of analysis, What categories, What level of measurement,</a:t>
            </a:r>
          </a:p>
          <a:p>
            <a:r>
              <a:rPr lang="en-GB" smtClean="0"/>
              <a:t>	Are units exhaustive and mutually exclusive, Develop a coding scheme</a:t>
            </a:r>
          </a:p>
          <a:p>
            <a:endParaRPr lang="en-GB" smtClean="0"/>
          </a:p>
          <a:p>
            <a:r>
              <a:rPr lang="en-GB" smtClean="0"/>
              <a:t>Coding scheme</a:t>
            </a:r>
          </a:p>
          <a:p>
            <a:r>
              <a:rPr lang="en-GB" smtClean="0"/>
              <a:t>	Human: Complete and detailed code book &amp; coding forms</a:t>
            </a:r>
          </a:p>
          <a:p>
            <a:r>
              <a:rPr lang="en-GB" smtClean="0"/>
              <a:t>	Computer: Complete coding dictionary – extant or original</a:t>
            </a:r>
          </a:p>
          <a:p>
            <a:endParaRPr lang="en-GB" smtClean="0"/>
          </a:p>
          <a:p>
            <a:endParaRPr lang="en-GB" smtClean="0"/>
          </a:p>
          <a:p>
            <a:endParaRPr lang="en-GB" smtClean="0"/>
          </a:p>
          <a:p>
            <a:endParaRPr lang="en-GB" smtClean="0"/>
          </a:p>
          <a:p>
            <a:endParaRPr lang="en-GB" smtClean="0"/>
          </a:p>
          <a:p>
            <a:endParaRPr lang="en-GB" smtClean="0"/>
          </a:p>
          <a:p>
            <a:r>
              <a:rPr lang="en-GB" smtClean="0"/>
              <a:t>	</a:t>
            </a:r>
          </a:p>
          <a:p>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885825" y="865188"/>
            <a:ext cx="5026025" cy="3479800"/>
          </a:xfrm>
          <a:ln/>
        </p:spPr>
      </p:sp>
      <p:sp>
        <p:nvSpPr>
          <p:cNvPr id="27651" name="Rectangle 3"/>
          <p:cNvSpPr>
            <a:spLocks noGrp="1" noChangeArrowheads="1"/>
          </p:cNvSpPr>
          <p:nvPr>
            <p:ph type="body" idx="1"/>
          </p:nvPr>
        </p:nvSpPr>
        <p:spPr>
          <a:noFill/>
        </p:spPr>
        <p:txBody>
          <a:bodyPr/>
          <a:lstStyle/>
          <a:p>
            <a:r>
              <a:rPr lang="en-GB" smtClean="0"/>
              <a:t>Assumptions about Content Analysis</a:t>
            </a:r>
          </a:p>
          <a:p>
            <a:endParaRPr lang="en-GB" smtClean="0"/>
          </a:p>
          <a:p>
            <a:r>
              <a:rPr lang="en-GB" smtClean="0"/>
              <a:t>Inferences about a relationship between intent and content or content and effect can be made or the relationship actually exists.</a:t>
            </a:r>
          </a:p>
          <a:p>
            <a:endParaRPr lang="en-GB" smtClean="0"/>
          </a:p>
          <a:p>
            <a:r>
              <a:rPr lang="en-GB" smtClean="0"/>
              <a:t>The study of content is meaningful</a:t>
            </a:r>
          </a:p>
          <a:p>
            <a:endParaRPr lang="en-GB" smtClean="0"/>
          </a:p>
          <a:p>
            <a:r>
              <a:rPr lang="en-GB" smtClean="0"/>
              <a:t>The description communication content is meaningful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5" name="Picture 7" descr="The_Warwick_Uni_black.emf"/>
          <p:cNvPicPr>
            <a:picLocks noChangeAspect="1"/>
          </p:cNvPicPr>
          <p:nvPr/>
        </p:nvPicPr>
        <p:blipFill>
          <a:blip r:embed="rId4" cstate="print"/>
          <a:srcRect/>
          <a:stretch>
            <a:fillRect/>
          </a:stretch>
        </p:blipFill>
        <p:spPr bwMode="auto">
          <a:xfrm>
            <a:off x="7900723" y="6245230"/>
            <a:ext cx="1577050" cy="612775"/>
          </a:xfrm>
          <a:prstGeom prst="rect">
            <a:avLst/>
          </a:prstGeom>
          <a:noFill/>
          <a:ln w="9525">
            <a:noFill/>
            <a:miter lim="800000"/>
            <a:headEnd/>
            <a:tailEnd/>
          </a:ln>
        </p:spPr>
      </p:pic>
      <p:pic>
        <p:nvPicPr>
          <p:cNvPr id="6" name="Picture 8" descr="wbs_tab-logo_cmyk.emf"/>
          <p:cNvPicPr>
            <a:picLocks noChangeAspect="1"/>
          </p:cNvPicPr>
          <p:nvPr/>
        </p:nvPicPr>
        <p:blipFill>
          <a:blip r:embed="rId5" cstate="print"/>
          <a:srcRect/>
          <a:stretch>
            <a:fillRect/>
          </a:stretch>
        </p:blipFill>
        <p:spPr bwMode="auto">
          <a:xfrm>
            <a:off x="0" y="561980"/>
            <a:ext cx="990600" cy="1401763"/>
          </a:xfrm>
          <a:prstGeom prst="rect">
            <a:avLst/>
          </a:prstGeom>
          <a:noFill/>
          <a:ln w="9525">
            <a:noFill/>
            <a:miter lim="800000"/>
            <a:headEnd/>
            <a:tailEnd/>
          </a:ln>
        </p:spPr>
      </p:pic>
      <p:sp>
        <p:nvSpPr>
          <p:cNvPr id="9" name="Title 8"/>
          <p:cNvSpPr>
            <a:spLocks noGrp="1"/>
          </p:cNvSpPr>
          <p:nvPr>
            <p:ph type="ctrTitle"/>
          </p:nvPr>
        </p:nvSpPr>
        <p:spPr>
          <a:xfrm>
            <a:off x="1322100" y="1524000"/>
            <a:ext cx="7140250" cy="2225040"/>
          </a:xfrm>
        </p:spPr>
        <p:txBody>
          <a:bodyPr lIns="36000" anchor="b">
            <a:normAutofit/>
          </a:bodyPr>
          <a:lstStyle>
            <a:lvl1pPr algn="l">
              <a:defRPr lang="en-US" sz="4200" b="1" cap="none" baseline="0" dirty="0">
                <a:ln w="5000" cmpd="sng">
                  <a:solidFill>
                    <a:schemeClr val="tx2">
                      <a:alpha val="50000"/>
                    </a:schemeClr>
                  </a:solidFill>
                  <a:prstDash val="solid"/>
                </a:ln>
                <a:solidFill>
                  <a:schemeClr val="bg1"/>
                </a:solidFill>
                <a:effectLst/>
                <a:latin typeface="+mj-lt"/>
                <a:cs typeface="Arial"/>
              </a:defRPr>
            </a:lvl1pPr>
          </a:lstStyle>
          <a:p>
            <a:r>
              <a:rPr lang="en-US" smtClean="0"/>
              <a:t>Click to edit Master title style</a:t>
            </a:r>
            <a:endParaRPr lang="en-US" dirty="0"/>
          </a:p>
        </p:txBody>
      </p:sp>
      <p:sp>
        <p:nvSpPr>
          <p:cNvPr id="17" name="Subtitle 16"/>
          <p:cNvSpPr>
            <a:spLocks noGrp="1"/>
          </p:cNvSpPr>
          <p:nvPr>
            <p:ph type="subTitle" idx="1"/>
          </p:nvPr>
        </p:nvSpPr>
        <p:spPr>
          <a:xfrm>
            <a:off x="1322100" y="3749040"/>
            <a:ext cx="7140250" cy="746760"/>
          </a:xfrm>
        </p:spPr>
        <p:txBody>
          <a:bodyPr lIns="72000" tIns="0" rIns="72000" bIns="0">
            <a:normAutofit/>
          </a:bodyPr>
          <a:lstStyle>
            <a:lvl1pPr marL="0" indent="0" algn="l">
              <a:buNone/>
              <a:defRPr sz="2100">
                <a:ln w="1270" cmpd="sng">
                  <a:solidFill>
                    <a:schemeClr val="tx2">
                      <a:alpha val="40000"/>
                    </a:schemeClr>
                  </a:solidFill>
                  <a:prstDash val="solid"/>
                </a:ln>
                <a:solidFill>
                  <a:schemeClr val="bg1"/>
                </a:solidFill>
                <a:effectLst/>
              </a:defRPr>
            </a:lvl1pPr>
            <a:lvl2pPr marL="478908" indent="0" algn="ctr">
              <a:buNone/>
            </a:lvl2pPr>
            <a:lvl3pPr marL="957816" indent="0" algn="ctr">
              <a:buNone/>
            </a:lvl3pPr>
            <a:lvl4pPr marL="1436724" indent="0" algn="ctr">
              <a:buNone/>
            </a:lvl4pPr>
            <a:lvl5pPr marL="1915631" indent="0" algn="ctr">
              <a:buNone/>
            </a:lvl5pPr>
            <a:lvl6pPr marL="2394539" indent="0" algn="ctr">
              <a:buNone/>
            </a:lvl6pPr>
            <a:lvl7pPr marL="2873447" indent="0" algn="ctr">
              <a:buNone/>
            </a:lvl7pPr>
            <a:lvl8pPr marL="3352355" indent="0" algn="ctr">
              <a:buNone/>
            </a:lvl8pPr>
            <a:lvl9pPr marL="3831263" indent="0" algn="ctr">
              <a:buNone/>
            </a:lvl9pPr>
          </a:lstStyle>
          <a:p>
            <a:r>
              <a:rPr lang="en-US" smtClean="0"/>
              <a:t>Click to edit Master subtitle style</a:t>
            </a:r>
            <a:endParaRPr lang="en-GB" dirty="0" smtClean="0"/>
          </a:p>
        </p:txBody>
      </p:sp>
      <p:sp>
        <p:nvSpPr>
          <p:cNvPr id="36" name="Content Placeholder 35"/>
          <p:cNvSpPr>
            <a:spLocks noGrp="1"/>
          </p:cNvSpPr>
          <p:nvPr>
            <p:ph sz="quarter" idx="13"/>
          </p:nvPr>
        </p:nvSpPr>
        <p:spPr>
          <a:xfrm>
            <a:off x="1322100" y="4800600"/>
            <a:ext cx="7140575" cy="1219200"/>
          </a:xfrm>
        </p:spPr>
        <p:txBody>
          <a:bodyPr lIns="36000" rIns="36000">
            <a:noAutofit/>
          </a:bodyPr>
          <a:lstStyle>
            <a:lvl1pPr marL="0" indent="0">
              <a:buFontTx/>
              <a:buNone/>
              <a:defRPr sz="2100" baseline="0">
                <a:solidFill>
                  <a:schemeClr val="tx2"/>
                </a:solidFill>
              </a:defRPr>
            </a:lvl1pPr>
            <a:lvl2pPr marL="540000" indent="-457200">
              <a:buNone/>
              <a:defRPr sz="1800"/>
            </a:lvl2pPr>
          </a:lstStyle>
          <a:p>
            <a:pPr lvl="0"/>
            <a:r>
              <a:rPr lang="en-US" smtClean="0"/>
              <a:t>Click to edit Master text styles</a:t>
            </a:r>
          </a:p>
        </p:txBody>
      </p:sp>
      <p:sp>
        <p:nvSpPr>
          <p:cNvPr id="7" name="Date Placeholder 26"/>
          <p:cNvSpPr>
            <a:spLocks noGrp="1"/>
          </p:cNvSpPr>
          <p:nvPr>
            <p:ph type="dt" sz="half" idx="14"/>
          </p:nvPr>
        </p:nvSpPr>
        <p:spPr/>
        <p:txBody>
          <a:bodyPr wrap="square" numCol="1" anchorCtr="0" compatLnSpc="1">
            <a:prstTxWarp prst="textNoShape">
              <a:avLst/>
            </a:prstTxWarp>
          </a:bodyPr>
          <a:lstStyle>
            <a:lvl1pPr>
              <a:defRPr/>
            </a:lvl1pPr>
          </a:lstStyle>
          <a:p>
            <a:pPr>
              <a:defRPr/>
            </a:pPr>
            <a:fld id="{85CD4940-95B6-F849-8741-A2C3756A2029}" type="datetime1">
              <a:rPr lang="en-GB" smtClean="0"/>
              <a:pPr>
                <a:defRPr/>
              </a:pPr>
              <a:t>17/03/2014</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buClrTx/>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7"/>
          <p:cNvSpPr>
            <a:spLocks noGrp="1"/>
          </p:cNvSpPr>
          <p:nvPr>
            <p:ph type="dt" sz="half" idx="10"/>
          </p:nvPr>
        </p:nvSpPr>
        <p:spPr/>
        <p:txBody>
          <a:bodyPr wrap="square" numCol="1" anchorCtr="0" compatLnSpc="1">
            <a:prstTxWarp prst="textNoShape">
              <a:avLst/>
            </a:prstTxWarp>
          </a:bodyPr>
          <a:lstStyle>
            <a:lvl1pPr>
              <a:defRPr/>
            </a:lvl1pPr>
          </a:lstStyle>
          <a:p>
            <a:pPr>
              <a:defRPr/>
            </a:pPr>
            <a:fld id="{7791667A-D524-CD43-9381-F06E1CD35128}" type="datetime1">
              <a:rPr lang="en-GB" smtClean="0"/>
              <a:pPr>
                <a:defRPr/>
              </a:pPr>
              <a:t>17/03/2014</a:t>
            </a:fld>
            <a:endParaRPr lang="en-GB"/>
          </a:p>
        </p:txBody>
      </p:sp>
      <p:sp>
        <p:nvSpPr>
          <p:cNvPr id="5" name="Slide Number Placeholder 8"/>
          <p:cNvSpPr>
            <a:spLocks noGrp="1"/>
          </p:cNvSpPr>
          <p:nvPr>
            <p:ph type="sldNum" sz="quarter" idx="11"/>
          </p:nvPr>
        </p:nvSpPr>
        <p:spPr/>
        <p:txBody>
          <a:bodyPr/>
          <a:lstStyle>
            <a:lvl1pPr>
              <a:defRPr/>
            </a:lvl1pPr>
          </a:lstStyle>
          <a:p>
            <a:pPr>
              <a:defRPr/>
            </a:pPr>
            <a:fld id="{D76D80AE-28FC-8148-9B5C-3D3456D955BB}" type="slidenum">
              <a:rPr lang="en-US" smtClean="0"/>
              <a:pPr>
                <a:defRPr/>
              </a:pPr>
              <a:t>‹#›</a:t>
            </a:fld>
            <a:endParaRPr lang="en-US"/>
          </a:p>
        </p:txBody>
      </p:sp>
      <p:sp>
        <p:nvSpPr>
          <p:cNvPr id="6"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5"/>
            <a:ext cx="222885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95300" y="274645"/>
            <a:ext cx="6521450" cy="5851525"/>
          </a:xfrm>
        </p:spPr>
        <p:txBody>
          <a:bodyPr vert="eaVert"/>
          <a:lstStyle>
            <a:lvl1pPr>
              <a:buClrTx/>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7"/>
          <p:cNvSpPr>
            <a:spLocks noGrp="1"/>
          </p:cNvSpPr>
          <p:nvPr>
            <p:ph type="dt" sz="half" idx="10"/>
          </p:nvPr>
        </p:nvSpPr>
        <p:spPr/>
        <p:txBody>
          <a:bodyPr wrap="square" numCol="1" anchorCtr="0" compatLnSpc="1">
            <a:prstTxWarp prst="textNoShape">
              <a:avLst/>
            </a:prstTxWarp>
          </a:bodyPr>
          <a:lstStyle>
            <a:lvl1pPr>
              <a:defRPr/>
            </a:lvl1pPr>
          </a:lstStyle>
          <a:p>
            <a:pPr>
              <a:defRPr/>
            </a:pPr>
            <a:fld id="{9791BB87-4378-F74D-B073-27385B6EE3CA}" type="datetime1">
              <a:rPr lang="en-GB" smtClean="0"/>
              <a:pPr>
                <a:defRPr/>
              </a:pPr>
              <a:t>17/03/2014</a:t>
            </a:fld>
            <a:endParaRPr lang="en-GB"/>
          </a:p>
        </p:txBody>
      </p:sp>
      <p:sp>
        <p:nvSpPr>
          <p:cNvPr id="5" name="Slide Number Placeholder 8"/>
          <p:cNvSpPr>
            <a:spLocks noGrp="1"/>
          </p:cNvSpPr>
          <p:nvPr>
            <p:ph type="sldNum" sz="quarter" idx="11"/>
          </p:nvPr>
        </p:nvSpPr>
        <p:spPr/>
        <p:txBody>
          <a:bodyPr/>
          <a:lstStyle>
            <a:lvl1pPr>
              <a:defRPr/>
            </a:lvl1pPr>
          </a:lstStyle>
          <a:p>
            <a:pPr>
              <a:defRPr/>
            </a:pPr>
            <a:fld id="{DAB757A4-53FD-874A-9E46-28A4DC3646AC}" type="slidenum">
              <a:rPr lang="en-US" smtClean="0"/>
              <a:pPr>
                <a:defRPr/>
              </a:pPr>
              <a:t>‹#›</a:t>
            </a:fld>
            <a:endParaRPr lang="en-US"/>
          </a:p>
        </p:txBody>
      </p:sp>
      <p:sp>
        <p:nvSpPr>
          <p:cNvPr id="6"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561975"/>
            <a:ext cx="8915400" cy="8509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95300" y="1600200"/>
            <a:ext cx="4375150" cy="4276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35550" y="1600200"/>
            <a:ext cx="4375150" cy="4276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3641803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53500" cy="1143000"/>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Tx/>
              <a:buFont typeface="Wingdings 2" charset="2"/>
              <a:buChar char=""/>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6"/>
          <p:cNvSpPr>
            <a:spLocks noGrp="1"/>
          </p:cNvSpPr>
          <p:nvPr>
            <p:ph type="dt" sz="half" idx="10"/>
          </p:nvPr>
        </p:nvSpPr>
        <p:spPr/>
        <p:txBody>
          <a:bodyPr wrap="square" numCol="1" anchorCtr="0" compatLnSpc="1">
            <a:prstTxWarp prst="textNoShape">
              <a:avLst/>
            </a:prstTxWarp>
          </a:bodyPr>
          <a:lstStyle>
            <a:lvl1pPr>
              <a:defRPr/>
            </a:lvl1pPr>
          </a:lstStyle>
          <a:p>
            <a:pPr>
              <a:defRPr/>
            </a:pPr>
            <a:fld id="{93DF43E5-76BC-754F-A4D7-AB5A1359C712}" type="datetime1">
              <a:rPr lang="en-GB" smtClean="0"/>
              <a:pPr>
                <a:defRPr/>
              </a:pPr>
              <a:t>17/03/2014</a:t>
            </a:fld>
            <a:endParaRPr lang="en-GB"/>
          </a:p>
        </p:txBody>
      </p:sp>
      <p:sp>
        <p:nvSpPr>
          <p:cNvPr id="5" name="Slide Number Placeholder 8"/>
          <p:cNvSpPr>
            <a:spLocks noGrp="1"/>
          </p:cNvSpPr>
          <p:nvPr>
            <p:ph type="sldNum" sz="quarter" idx="11"/>
          </p:nvPr>
        </p:nvSpPr>
        <p:spPr/>
        <p:txBody>
          <a:bodyPr/>
          <a:lstStyle>
            <a:lvl1pPr>
              <a:defRPr/>
            </a:lvl1pPr>
          </a:lstStyle>
          <a:p>
            <a:pPr>
              <a:defRPr/>
            </a:pPr>
            <a:fld id="{882DF9D8-12EC-0046-93E0-88EA8E58089D}" type="slidenum">
              <a:rPr lang="en-US" smtClean="0"/>
              <a:pPr>
                <a:defRPr/>
              </a:pPr>
              <a:t>‹#›</a:t>
            </a:fld>
            <a:endParaRPr lang="en-US"/>
          </a:p>
        </p:txBody>
      </p:sp>
      <p:sp>
        <p:nvSpPr>
          <p:cNvPr id="6"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ivider">
    <p:spTree>
      <p:nvGrpSpPr>
        <p:cNvPr id="1" name=""/>
        <p:cNvGrpSpPr/>
        <p:nvPr/>
      </p:nvGrpSpPr>
      <p:grpSpPr>
        <a:xfrm>
          <a:off x="0" y="0"/>
          <a:ext cx="0" cy="0"/>
          <a:chOff x="0" y="0"/>
          <a:chExt cx="0" cy="0"/>
        </a:xfrm>
      </p:grpSpPr>
      <p:pic>
        <p:nvPicPr>
          <p:cNvPr id="4" name="Picture 7" descr="wbs_tab-logo_cmyk.emf"/>
          <p:cNvPicPr>
            <a:picLocks noChangeAspect="1"/>
          </p:cNvPicPr>
          <p:nvPr/>
        </p:nvPicPr>
        <p:blipFill>
          <a:blip r:embed="rId2" cstate="print"/>
          <a:srcRect/>
          <a:stretch>
            <a:fillRect/>
          </a:stretch>
        </p:blipFill>
        <p:spPr bwMode="auto">
          <a:xfrm>
            <a:off x="0" y="561980"/>
            <a:ext cx="990600" cy="1401763"/>
          </a:xfrm>
          <a:prstGeom prst="rect">
            <a:avLst/>
          </a:prstGeom>
          <a:noFill/>
          <a:ln w="9525">
            <a:noFill/>
            <a:miter lim="800000"/>
            <a:headEnd/>
            <a:tailEnd/>
          </a:ln>
        </p:spPr>
      </p:pic>
      <p:sp>
        <p:nvSpPr>
          <p:cNvPr id="2" name="Title 1"/>
          <p:cNvSpPr>
            <a:spLocks noGrp="1"/>
          </p:cNvSpPr>
          <p:nvPr>
            <p:ph type="title"/>
          </p:nvPr>
        </p:nvSpPr>
        <p:spPr>
          <a:xfrm>
            <a:off x="1320800" y="1524000"/>
            <a:ext cx="7181850" cy="2224800"/>
          </a:xfrm>
        </p:spPr>
        <p:txBody>
          <a:bodyPr tIns="0" bIns="0" anchor="b">
            <a:normAutofit/>
          </a:bodyPr>
          <a:lstStyle>
            <a:lvl1pPr algn="l">
              <a:buNone/>
              <a:defRPr sz="3400" b="1" cap="none" baseline="0">
                <a:ln w="5000" cmpd="sng">
                  <a:noFill/>
                  <a:prstDash val="solid"/>
                </a:ln>
                <a:solidFill>
                  <a:srgbClr val="0039A6"/>
                </a:solidFill>
                <a:effectLst/>
                <a:latin typeface="+mj-lt"/>
                <a:cs typeface="Franklin Gothic Book (Headings)"/>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0800" y="3748800"/>
            <a:ext cx="7181850" cy="745200"/>
          </a:xfrm>
        </p:spPr>
        <p:txBody>
          <a:bodyPr lIns="72000" tIns="0" rIns="72000" bIns="0"/>
          <a:lstStyle>
            <a:lvl1pPr marL="0" indent="0" algn="l">
              <a:buNone/>
              <a:defRPr sz="2100">
                <a:ln>
                  <a:noFill/>
                </a:ln>
                <a:solidFill>
                  <a:srgbClr val="0039A6"/>
                </a:solidFill>
                <a:effectLst/>
              </a:defRPr>
            </a:lvl1pPr>
            <a:lvl2pPr>
              <a:buNone/>
              <a:defRPr sz="1900">
                <a:solidFill>
                  <a:schemeClr val="tx1">
                    <a:tint val="75000"/>
                  </a:schemeClr>
                </a:solidFill>
              </a:defRPr>
            </a:lvl2pPr>
            <a:lvl3pPr>
              <a:buNone/>
              <a:defRPr sz="16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a:r>
              <a:rPr lang="en-US" smtClean="0"/>
              <a:t>Click to edit Master text styles</a:t>
            </a:r>
          </a:p>
        </p:txBody>
      </p:sp>
      <p:sp>
        <p:nvSpPr>
          <p:cNvPr id="5" name="Date Placeholder 8"/>
          <p:cNvSpPr>
            <a:spLocks noGrp="1"/>
          </p:cNvSpPr>
          <p:nvPr>
            <p:ph type="dt" sz="half" idx="10"/>
          </p:nvPr>
        </p:nvSpPr>
        <p:spPr/>
        <p:txBody>
          <a:bodyPr wrap="square" numCol="1" anchorCtr="0" compatLnSpc="1">
            <a:prstTxWarp prst="textNoShape">
              <a:avLst/>
            </a:prstTxWarp>
          </a:bodyPr>
          <a:lstStyle>
            <a:lvl1pPr>
              <a:defRPr/>
            </a:lvl1pPr>
          </a:lstStyle>
          <a:p>
            <a:pPr>
              <a:defRPr/>
            </a:pPr>
            <a:fld id="{318A72FE-4B69-0A4C-9A4A-FD7843F96741}" type="datetime1">
              <a:rPr lang="en-GB" smtClean="0"/>
              <a:pPr>
                <a:defRPr/>
              </a:pPr>
              <a:t>17/03/2014</a:t>
            </a:fld>
            <a:endParaRPr lang="en-GB"/>
          </a:p>
        </p:txBody>
      </p:sp>
      <p:sp>
        <p:nvSpPr>
          <p:cNvPr id="6" name="Slide Number Placeholder 9"/>
          <p:cNvSpPr>
            <a:spLocks noGrp="1"/>
          </p:cNvSpPr>
          <p:nvPr>
            <p:ph type="sldNum" sz="quarter" idx="11"/>
          </p:nvPr>
        </p:nvSpPr>
        <p:spPr/>
        <p:txBody>
          <a:bodyPr/>
          <a:lstStyle>
            <a:lvl1pPr>
              <a:defRPr/>
            </a:lvl1pPr>
          </a:lstStyle>
          <a:p>
            <a:pPr>
              <a:defRPr/>
            </a:pPr>
            <a:fld id="{7F13BFEA-E02D-2D44-A815-B95FA61F8F62}" type="slidenum">
              <a:rPr lang="en-US" smtClean="0"/>
              <a:pPr>
                <a:defRPr/>
              </a:pPr>
              <a:t>‹#›</a:t>
            </a:fld>
            <a:endParaRPr lang="en-US"/>
          </a:p>
        </p:txBody>
      </p:sp>
      <p:sp>
        <p:nvSpPr>
          <p:cNvPr id="7" name="Footer Placeholder 10"/>
          <p:cNvSpPr>
            <a:spLocks noGrp="1"/>
          </p:cNvSpPr>
          <p:nvPr>
            <p:ph type="ftr" sz="quarter" idx="12"/>
          </p:nvPr>
        </p:nvSpPr>
        <p:spPr/>
        <p:txBody>
          <a:bodyPr/>
          <a:lstStyle>
            <a:lvl1pPr>
              <a:defRPr/>
            </a:lvl1pPr>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535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95302" y="1600206"/>
            <a:ext cx="4377601" cy="4525963"/>
          </a:xfrm>
        </p:spPr>
        <p:txBody>
          <a:bodyPr/>
          <a:lstStyle>
            <a:lvl1pPr>
              <a:buClrTx/>
              <a:defRPr sz="2700"/>
            </a:lvl1pPr>
            <a:lvl2pPr>
              <a:buClrTx/>
              <a:defRPr sz="2300"/>
            </a:lvl2pPr>
            <a:lvl3pPr>
              <a:buClrTx/>
              <a:defRPr sz="2100"/>
            </a:lvl3pPr>
            <a:lvl4pPr>
              <a:buClrTx/>
              <a:defRPr sz="1900"/>
            </a:lvl4pPr>
            <a:lvl5pPr>
              <a:buClrTx/>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71199" y="1600206"/>
            <a:ext cx="4377601" cy="4525963"/>
          </a:xfrm>
        </p:spPr>
        <p:txBody>
          <a:bodyPr/>
          <a:lstStyle>
            <a:lvl1pPr>
              <a:buClrTx/>
              <a:defRPr sz="2700"/>
            </a:lvl1pPr>
            <a:lvl2pPr>
              <a:buClrTx/>
              <a:defRPr sz="2300"/>
            </a:lvl2pPr>
            <a:lvl3pPr>
              <a:buClrTx/>
              <a:defRPr sz="2100"/>
            </a:lvl3pPr>
            <a:lvl4pPr>
              <a:buClrTx/>
              <a:defRPr sz="1900"/>
            </a:lvl4pPr>
            <a:lvl5pPr>
              <a:buClrTx/>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8"/>
          <p:cNvSpPr>
            <a:spLocks noGrp="1"/>
          </p:cNvSpPr>
          <p:nvPr>
            <p:ph type="dt" sz="half" idx="10"/>
          </p:nvPr>
        </p:nvSpPr>
        <p:spPr/>
        <p:txBody>
          <a:bodyPr wrap="square" numCol="1" anchorCtr="0" compatLnSpc="1">
            <a:prstTxWarp prst="textNoShape">
              <a:avLst/>
            </a:prstTxWarp>
          </a:bodyPr>
          <a:lstStyle>
            <a:lvl1pPr>
              <a:defRPr/>
            </a:lvl1pPr>
          </a:lstStyle>
          <a:p>
            <a:pPr>
              <a:defRPr/>
            </a:pPr>
            <a:fld id="{313DB443-FD47-F341-9DCE-0BFF71A098CD}" type="datetime1">
              <a:rPr lang="en-GB" smtClean="0"/>
              <a:pPr>
                <a:defRPr/>
              </a:pPr>
              <a:t>17/03/2014</a:t>
            </a:fld>
            <a:endParaRPr lang="en-GB"/>
          </a:p>
        </p:txBody>
      </p:sp>
      <p:sp>
        <p:nvSpPr>
          <p:cNvPr id="6" name="Slide Number Placeholder 9"/>
          <p:cNvSpPr>
            <a:spLocks noGrp="1"/>
          </p:cNvSpPr>
          <p:nvPr>
            <p:ph type="sldNum" sz="quarter" idx="11"/>
          </p:nvPr>
        </p:nvSpPr>
        <p:spPr/>
        <p:txBody>
          <a:bodyPr/>
          <a:lstStyle>
            <a:lvl1pPr>
              <a:defRPr/>
            </a:lvl1pPr>
          </a:lstStyle>
          <a:p>
            <a:pPr>
              <a:defRPr/>
            </a:pPr>
            <a:fld id="{4F4D8E44-80E7-3C49-BE08-E0927A57683D}" type="slidenum">
              <a:rPr lang="en-US" smtClean="0"/>
              <a:pPr>
                <a:defRPr/>
              </a:pPr>
              <a:t>‹#›</a:t>
            </a:fld>
            <a:endParaRPr lang="en-US"/>
          </a:p>
        </p:txBody>
      </p:sp>
      <p:sp>
        <p:nvSpPr>
          <p:cNvPr id="7" name="Footer Placeholder 10"/>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8915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0" y="5486400"/>
            <a:ext cx="4376870" cy="685800"/>
          </a:xfrm>
        </p:spPr>
        <p:txBody>
          <a:bodyPr/>
          <a:lstStyle>
            <a:lvl1pPr marL="0" indent="0">
              <a:buNone/>
              <a:defRPr sz="2500" b="1">
                <a:ln>
                  <a:noFill/>
                </a:ln>
                <a:solidFill>
                  <a:srgbClr val="0039A6"/>
                </a:solidFill>
              </a:defRPr>
            </a:lvl1pPr>
            <a:lvl2pPr>
              <a:buNone/>
              <a:defRPr sz="2100" b="1"/>
            </a:lvl2pPr>
            <a:lvl3pPr>
              <a:buNone/>
              <a:defRPr sz="19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5032114" y="5486400"/>
            <a:ext cx="4378590" cy="685800"/>
          </a:xfrm>
        </p:spPr>
        <p:txBody>
          <a:bodyPr/>
          <a:lstStyle>
            <a:lvl1pPr marL="0" indent="0">
              <a:buNone/>
              <a:defRPr sz="2500" b="1">
                <a:ln>
                  <a:noFill/>
                </a:ln>
                <a:solidFill>
                  <a:srgbClr val="0039A6"/>
                </a:solidFill>
              </a:defRPr>
            </a:lvl1pPr>
            <a:lvl2pPr>
              <a:buNone/>
              <a:defRPr sz="2100" b="1"/>
            </a:lvl2pPr>
            <a:lvl3pPr>
              <a:buNone/>
              <a:defRPr sz="19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95300" y="1516913"/>
            <a:ext cx="4376870" cy="3941763"/>
          </a:xfrm>
        </p:spPr>
        <p:txBody>
          <a:bodyPr/>
          <a:lstStyle>
            <a:lvl1pPr>
              <a:buClrTx/>
              <a:defRPr sz="2500"/>
            </a:lvl1pPr>
            <a:lvl2pPr>
              <a:buClrTx/>
              <a:defRPr sz="2100"/>
            </a:lvl2pPr>
            <a:lvl3pPr>
              <a:buClrTx/>
              <a:defRPr sz="1900"/>
            </a:lvl3pPr>
            <a:lvl4pPr>
              <a:buClrTx/>
              <a:defRPr sz="1600"/>
            </a:lvl4pPr>
            <a:lvl5pPr>
              <a:buClrTx/>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5032114" y="1516913"/>
            <a:ext cx="4378590" cy="3941763"/>
          </a:xfrm>
        </p:spPr>
        <p:txBody>
          <a:bodyPr/>
          <a:lstStyle>
            <a:lvl1pPr>
              <a:buClrTx/>
              <a:defRPr sz="2500"/>
            </a:lvl1pPr>
            <a:lvl2pPr>
              <a:buClrTx/>
              <a:defRPr sz="2100"/>
            </a:lvl2pPr>
            <a:lvl3pPr>
              <a:buClrTx/>
              <a:defRPr sz="1900"/>
            </a:lvl3pPr>
            <a:lvl4pPr>
              <a:buClrTx/>
              <a:defRPr sz="1600"/>
            </a:lvl4pPr>
            <a:lvl5pPr>
              <a:buClrTx/>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10"/>
          <p:cNvSpPr>
            <a:spLocks noGrp="1"/>
          </p:cNvSpPr>
          <p:nvPr>
            <p:ph type="dt" sz="half" idx="10"/>
          </p:nvPr>
        </p:nvSpPr>
        <p:spPr/>
        <p:txBody>
          <a:bodyPr wrap="square" numCol="1" anchorCtr="0" compatLnSpc="1">
            <a:prstTxWarp prst="textNoShape">
              <a:avLst/>
            </a:prstTxWarp>
          </a:bodyPr>
          <a:lstStyle>
            <a:lvl1pPr>
              <a:defRPr/>
            </a:lvl1pPr>
          </a:lstStyle>
          <a:p>
            <a:pPr>
              <a:defRPr/>
            </a:pPr>
            <a:fld id="{1005E6B5-D462-2A45-BCBD-1A21E996354A}" type="datetime1">
              <a:rPr lang="en-GB" smtClean="0"/>
              <a:pPr>
                <a:defRPr/>
              </a:pPr>
              <a:t>17/03/2014</a:t>
            </a:fld>
            <a:endParaRPr lang="en-GB"/>
          </a:p>
        </p:txBody>
      </p:sp>
      <p:sp>
        <p:nvSpPr>
          <p:cNvPr id="8" name="Slide Number Placeholder 11"/>
          <p:cNvSpPr>
            <a:spLocks noGrp="1"/>
          </p:cNvSpPr>
          <p:nvPr>
            <p:ph type="sldNum" sz="quarter" idx="11"/>
          </p:nvPr>
        </p:nvSpPr>
        <p:spPr/>
        <p:txBody>
          <a:bodyPr/>
          <a:lstStyle>
            <a:lvl1pPr>
              <a:defRPr/>
            </a:lvl1pPr>
          </a:lstStyle>
          <a:p>
            <a:pPr>
              <a:defRPr/>
            </a:pPr>
            <a:fld id="{89E3CB9E-396F-F540-9D8C-245D41581446}" type="slidenum">
              <a:rPr lang="en-US" smtClean="0"/>
              <a:pPr>
                <a:defRPr/>
              </a:pPr>
              <a:t>‹#›</a:t>
            </a:fld>
            <a:endParaRPr lang="en-US"/>
          </a:p>
        </p:txBody>
      </p:sp>
      <p:sp>
        <p:nvSpPr>
          <p:cNvPr id="9" name="Footer Placeholder 12"/>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274320"/>
            <a:ext cx="8953500" cy="1143000"/>
          </a:xfrm>
        </p:spPr>
        <p:txBody>
          <a:bodyPr/>
          <a:lstStyle>
            <a:lvl1pPr algn="l">
              <a:defRPr sz="4200"/>
            </a:lvl1pPr>
          </a:lstStyle>
          <a:p>
            <a:r>
              <a:rPr lang="en-US" smtClean="0"/>
              <a:t>Click to edit Master title style</a:t>
            </a:r>
            <a:endParaRPr lang="en-US" dirty="0"/>
          </a:p>
        </p:txBody>
      </p:sp>
      <p:sp>
        <p:nvSpPr>
          <p:cNvPr id="3" name="Date Placeholder 6"/>
          <p:cNvSpPr>
            <a:spLocks noGrp="1"/>
          </p:cNvSpPr>
          <p:nvPr>
            <p:ph type="dt" sz="half" idx="10"/>
          </p:nvPr>
        </p:nvSpPr>
        <p:spPr/>
        <p:txBody>
          <a:bodyPr wrap="square" numCol="1" anchorCtr="0" compatLnSpc="1">
            <a:prstTxWarp prst="textNoShape">
              <a:avLst/>
            </a:prstTxWarp>
          </a:bodyPr>
          <a:lstStyle>
            <a:lvl1pPr>
              <a:defRPr/>
            </a:lvl1pPr>
          </a:lstStyle>
          <a:p>
            <a:pPr>
              <a:defRPr/>
            </a:pPr>
            <a:fld id="{191CD536-F5BC-974C-B4C3-CF42F31E3F6F}" type="datetime1">
              <a:rPr lang="en-GB" smtClean="0"/>
              <a:pPr>
                <a:defRPr/>
              </a:pPr>
              <a:t>17/03/2014</a:t>
            </a:fld>
            <a:endParaRPr lang="en-GB"/>
          </a:p>
        </p:txBody>
      </p:sp>
      <p:sp>
        <p:nvSpPr>
          <p:cNvPr id="4" name="Slide Number Placeholder 7"/>
          <p:cNvSpPr>
            <a:spLocks noGrp="1"/>
          </p:cNvSpPr>
          <p:nvPr>
            <p:ph type="sldNum" sz="quarter" idx="11"/>
          </p:nvPr>
        </p:nvSpPr>
        <p:spPr/>
        <p:txBody>
          <a:bodyPr/>
          <a:lstStyle>
            <a:lvl1pPr>
              <a:defRPr/>
            </a:lvl1pPr>
          </a:lstStyle>
          <a:p>
            <a:pPr>
              <a:defRPr/>
            </a:pPr>
            <a:fld id="{F77C2BE8-53DD-334A-BFD4-3A3FBD7B1EB7}" type="slidenum">
              <a:rPr lang="en-US" smtClean="0"/>
              <a:pPr>
                <a:defRPr/>
              </a:pPr>
              <a:t>‹#›</a:t>
            </a:fld>
            <a:endParaRPr lang="en-US"/>
          </a:p>
        </p:txBody>
      </p:sp>
      <p:sp>
        <p:nvSpPr>
          <p:cNvPr id="5"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7"/>
          <p:cNvSpPr>
            <a:spLocks noGrp="1"/>
          </p:cNvSpPr>
          <p:nvPr>
            <p:ph type="sldNum" sz="quarter" idx="10"/>
          </p:nvPr>
        </p:nvSpPr>
        <p:spPr/>
        <p:txBody>
          <a:bodyPr/>
          <a:lstStyle>
            <a:lvl1pPr>
              <a:defRPr/>
            </a:lvl1pPr>
          </a:lstStyle>
          <a:p>
            <a:pPr>
              <a:defRPr/>
            </a:pPr>
            <a:fld id="{CBB1010C-DCF0-7740-B1AF-3DB7CDD5EE3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506506" y="5733256"/>
            <a:ext cx="8953500" cy="541784"/>
          </a:xfrm>
        </p:spPr>
        <p:txBody>
          <a:bodyPr lIns="47891" tIns="0" rIns="47891" bIns="0" anchor="b"/>
          <a:lstStyle>
            <a:lvl1pPr marL="0" indent="0" algn="l">
              <a:buNone/>
              <a:defRPr sz="1500">
                <a:solidFill>
                  <a:schemeClr val="bg2"/>
                </a:solidFill>
              </a:defRPr>
            </a:lvl1pPr>
            <a:lvl2pPr>
              <a:buNone/>
              <a:defRPr sz="1300"/>
            </a:lvl2pPr>
            <a:lvl3pPr>
              <a:buNone/>
              <a:defRPr sz="1000"/>
            </a:lvl3pPr>
            <a:lvl4pPr>
              <a:buNone/>
              <a:defRPr sz="1000"/>
            </a:lvl4pPr>
            <a:lvl5pPr>
              <a:buNone/>
              <a:defRPr sz="1000"/>
            </a:lvl5pPr>
          </a:lstStyle>
          <a:p>
            <a:pPr lvl="0"/>
            <a:r>
              <a:rPr lang="en-US" smtClean="0"/>
              <a:t>Click to edit Master text styles</a:t>
            </a:r>
          </a:p>
        </p:txBody>
      </p:sp>
      <p:sp>
        <p:nvSpPr>
          <p:cNvPr id="8" name="Title 1"/>
          <p:cNvSpPr>
            <a:spLocks noGrp="1"/>
          </p:cNvSpPr>
          <p:nvPr>
            <p:ph type="title"/>
          </p:nvPr>
        </p:nvSpPr>
        <p:spPr>
          <a:xfrm>
            <a:off x="495300" y="274638"/>
            <a:ext cx="8953500" cy="1143000"/>
          </a:xfrm>
        </p:spPr>
        <p:txBody>
          <a:bodyPr/>
          <a:lstStyle>
            <a:lvl1pPr algn="l">
              <a:defRPr/>
            </a:lvl1pPr>
          </a:lstStyle>
          <a:p>
            <a:r>
              <a:rPr lang="en-US" smtClean="0"/>
              <a:t>Click to edit Master title style</a:t>
            </a:r>
            <a:endParaRPr lang="en-US" dirty="0"/>
          </a:p>
        </p:txBody>
      </p:sp>
      <p:sp>
        <p:nvSpPr>
          <p:cNvPr id="9" name="Content Placeholder 2"/>
          <p:cNvSpPr>
            <a:spLocks noGrp="1"/>
          </p:cNvSpPr>
          <p:nvPr>
            <p:ph idx="1"/>
          </p:nvPr>
        </p:nvSpPr>
        <p:spPr>
          <a:xfrm>
            <a:off x="495303" y="1600201"/>
            <a:ext cx="8953235" cy="3989040"/>
          </a:xfrm>
        </p:spPr>
        <p:txBody>
          <a:bodyPr/>
          <a:lstStyle>
            <a:lvl1pPr>
              <a:buClrTx/>
              <a:buFont typeface="Wingdings 2" charset="2"/>
              <a:buChar char=""/>
              <a:defRPr/>
            </a:lvl1pPr>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8"/>
          <p:cNvSpPr>
            <a:spLocks noGrp="1"/>
          </p:cNvSpPr>
          <p:nvPr>
            <p:ph type="dt" sz="half" idx="10"/>
          </p:nvPr>
        </p:nvSpPr>
        <p:spPr/>
        <p:txBody>
          <a:bodyPr wrap="square" numCol="1" anchorCtr="0" compatLnSpc="1">
            <a:prstTxWarp prst="textNoShape">
              <a:avLst/>
            </a:prstTxWarp>
          </a:bodyPr>
          <a:lstStyle>
            <a:lvl1pPr>
              <a:defRPr/>
            </a:lvl1pPr>
          </a:lstStyle>
          <a:p>
            <a:pPr>
              <a:defRPr/>
            </a:pPr>
            <a:fld id="{6D7C7555-D9CD-9744-81A8-2AC7654CD708}" type="datetime1">
              <a:rPr lang="en-GB" smtClean="0"/>
              <a:pPr>
                <a:defRPr/>
              </a:pPr>
              <a:t>17/03/2014</a:t>
            </a:fld>
            <a:endParaRPr lang="en-GB"/>
          </a:p>
        </p:txBody>
      </p:sp>
      <p:sp>
        <p:nvSpPr>
          <p:cNvPr id="6" name="Slide Number Placeholder 9"/>
          <p:cNvSpPr>
            <a:spLocks noGrp="1"/>
          </p:cNvSpPr>
          <p:nvPr>
            <p:ph type="sldNum" sz="quarter" idx="11"/>
          </p:nvPr>
        </p:nvSpPr>
        <p:spPr/>
        <p:txBody>
          <a:bodyPr/>
          <a:lstStyle>
            <a:lvl1pPr>
              <a:defRPr/>
            </a:lvl1pPr>
          </a:lstStyle>
          <a:p>
            <a:pPr>
              <a:defRPr/>
            </a:pPr>
            <a:fld id="{DF7A13AD-2B93-9F43-9708-CD20C1D43AC1}" type="slidenum">
              <a:rPr lang="en-US" smtClean="0"/>
              <a:pPr>
                <a:defRPr/>
              </a:pPr>
              <a:t>‹#›</a:t>
            </a:fld>
            <a:endParaRPr lang="en-US"/>
          </a:p>
        </p:txBody>
      </p:sp>
      <p:sp>
        <p:nvSpPr>
          <p:cNvPr id="7" name="Footer Placeholder 10"/>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19793" y="1705710"/>
            <a:ext cx="3308357" cy="1253808"/>
          </a:xfrm>
        </p:spPr>
        <p:txBody>
          <a:bodyPr anchor="b"/>
          <a:lstStyle>
            <a:lvl1pPr algn="l">
              <a:buNone/>
              <a:defRPr sz="2300" b="1">
                <a:ln>
                  <a:noFill/>
                </a:ln>
                <a:solidFill>
                  <a:srgbClr val="0039A6"/>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019795" y="2998765"/>
            <a:ext cx="3308355" cy="2663482"/>
          </a:xfrm>
        </p:spPr>
        <p:txBody>
          <a:bodyPr lIns="47891" rIns="47891"/>
          <a:lstStyle>
            <a:lvl1pPr marL="0" indent="0">
              <a:buFontTx/>
              <a:buNone/>
              <a:defRPr sz="1300"/>
            </a:lvl1pPr>
            <a:lvl2pPr>
              <a:buFontTx/>
              <a:buNone/>
              <a:defRPr sz="1300"/>
            </a:lvl2pPr>
            <a:lvl3pPr>
              <a:buFontTx/>
              <a:buNone/>
              <a:defRPr sz="1000"/>
            </a:lvl3pPr>
            <a:lvl4pPr>
              <a:buFontTx/>
              <a:buNone/>
              <a:defRPr sz="1000"/>
            </a:lvl4pPr>
            <a:lvl5pPr>
              <a:buFontTx/>
              <a:buNone/>
              <a:defRPr sz="1000"/>
            </a:lvl5pPr>
          </a:lstStyle>
          <a:p>
            <a:pPr lvl="0"/>
            <a:r>
              <a:rPr lang="en-US" smtClean="0"/>
              <a:t>Click to edit Master text styles</a:t>
            </a:r>
          </a:p>
        </p:txBody>
      </p:sp>
      <p:sp>
        <p:nvSpPr>
          <p:cNvPr id="8" name="Picture Placeholder 2"/>
          <p:cNvSpPr>
            <a:spLocks noGrp="1"/>
          </p:cNvSpPr>
          <p:nvPr>
            <p:ph type="pic" idx="1"/>
          </p:nvPr>
        </p:nvSpPr>
        <p:spPr>
          <a:xfrm>
            <a:off x="412750" y="457207"/>
            <a:ext cx="5283200" cy="5205047"/>
          </a:xfrm>
        </p:spPr>
        <p:txBody>
          <a:bodyPr/>
          <a:lstStyle>
            <a:lvl1pPr marL="0" indent="0">
              <a:buNone/>
              <a:defRPr sz="3400"/>
            </a:lvl1pPr>
            <a:lvl2pPr marL="478908" indent="0">
              <a:buNone/>
              <a:defRPr sz="2900"/>
            </a:lvl2pPr>
            <a:lvl3pPr marL="957816" indent="0">
              <a:buNone/>
              <a:defRPr sz="2500"/>
            </a:lvl3pPr>
            <a:lvl4pPr marL="1436724" indent="0">
              <a:buNone/>
              <a:defRPr sz="2100"/>
            </a:lvl4pPr>
            <a:lvl5pPr marL="1915631" indent="0">
              <a:buNone/>
              <a:defRPr sz="2100"/>
            </a:lvl5pPr>
            <a:lvl6pPr marL="2394539" indent="0">
              <a:buNone/>
              <a:defRPr sz="2100"/>
            </a:lvl6pPr>
            <a:lvl7pPr marL="2873447" indent="0">
              <a:buNone/>
              <a:defRPr sz="2100"/>
            </a:lvl7pPr>
            <a:lvl8pPr marL="3352355" indent="0">
              <a:buNone/>
              <a:defRPr sz="2100"/>
            </a:lvl8pPr>
            <a:lvl9pPr marL="3831263" indent="0">
              <a:buNone/>
              <a:defRPr sz="2100"/>
            </a:lvl9pPr>
          </a:lstStyle>
          <a:p>
            <a:pPr lvl="0"/>
            <a:r>
              <a:rPr lang="en-US" noProof="0" smtClean="0"/>
              <a:t>Click icon to add picture</a:t>
            </a:r>
            <a:endParaRPr lang="en-US" noProof="0"/>
          </a:p>
        </p:txBody>
      </p:sp>
      <p:sp>
        <p:nvSpPr>
          <p:cNvPr id="5" name="Date Placeholder 9"/>
          <p:cNvSpPr>
            <a:spLocks noGrp="1"/>
          </p:cNvSpPr>
          <p:nvPr>
            <p:ph type="dt" sz="half" idx="10"/>
          </p:nvPr>
        </p:nvSpPr>
        <p:spPr/>
        <p:txBody>
          <a:bodyPr wrap="square" numCol="1" anchorCtr="0" compatLnSpc="1">
            <a:prstTxWarp prst="textNoShape">
              <a:avLst/>
            </a:prstTxWarp>
          </a:bodyPr>
          <a:lstStyle>
            <a:lvl1pPr>
              <a:defRPr/>
            </a:lvl1pPr>
          </a:lstStyle>
          <a:p>
            <a:pPr>
              <a:defRPr/>
            </a:pPr>
            <a:fld id="{73622144-8496-8C42-AA51-0C55F32B73C3}" type="datetime1">
              <a:rPr lang="en-GB" smtClean="0"/>
              <a:pPr>
                <a:defRPr/>
              </a:pPr>
              <a:t>17/03/2014</a:t>
            </a:fld>
            <a:endParaRPr lang="en-GB"/>
          </a:p>
        </p:txBody>
      </p:sp>
      <p:sp>
        <p:nvSpPr>
          <p:cNvPr id="6" name="Slide Number Placeholder 10"/>
          <p:cNvSpPr>
            <a:spLocks noGrp="1"/>
          </p:cNvSpPr>
          <p:nvPr>
            <p:ph type="sldNum" sz="quarter" idx="11"/>
          </p:nvPr>
        </p:nvSpPr>
        <p:spPr/>
        <p:txBody>
          <a:bodyPr/>
          <a:lstStyle>
            <a:lvl1pPr>
              <a:defRPr/>
            </a:lvl1pPr>
          </a:lstStyle>
          <a:p>
            <a:pPr>
              <a:defRPr/>
            </a:pPr>
            <a:fld id="{BEA8F619-0D8A-0A49-BCA5-8A17AF387D77}" type="slidenum">
              <a:rPr lang="en-US" smtClean="0"/>
              <a:pPr>
                <a:defRPr/>
              </a:pPr>
              <a:t>‹#›</a:t>
            </a:fld>
            <a:endParaRPr lang="en-US"/>
          </a:p>
        </p:txBody>
      </p:sp>
      <p:sp>
        <p:nvSpPr>
          <p:cNvPr id="7" name="Footer Placeholder 11"/>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cstate="print"/>
          <a:srcRect/>
          <a:stretch>
            <a:fillRect/>
          </a:stretch>
        </a:blipFill>
        <a:effectLst/>
      </p:bgPr>
    </p:bg>
    <p:spTree>
      <p:nvGrpSpPr>
        <p:cNvPr id="1" name=""/>
        <p:cNvGrpSpPr/>
        <p:nvPr/>
      </p:nvGrpSpPr>
      <p:grpSpPr>
        <a:xfrm>
          <a:off x="0" y="0"/>
          <a:ext cx="0" cy="0"/>
          <a:chOff x="0" y="0"/>
          <a:chExt cx="0" cy="0"/>
        </a:xfrm>
      </p:grpSpPr>
      <p:sp>
        <p:nvSpPr>
          <p:cNvPr id="1026" name="Title Placeholder 8"/>
          <p:cNvSpPr>
            <a:spLocks noGrp="1"/>
          </p:cNvSpPr>
          <p:nvPr>
            <p:ph type="title"/>
          </p:nvPr>
        </p:nvSpPr>
        <p:spPr bwMode="auto">
          <a:xfrm>
            <a:off x="495302" y="274638"/>
            <a:ext cx="8953235" cy="1143000"/>
          </a:xfrm>
          <a:prstGeom prst="rect">
            <a:avLst/>
          </a:prstGeom>
          <a:noFill/>
          <a:ln w="9525">
            <a:noFill/>
            <a:miter lim="800000"/>
            <a:headEnd/>
            <a:tailEnd/>
          </a:ln>
        </p:spPr>
        <p:txBody>
          <a:bodyPr vert="horz" wrap="square" lIns="47891" tIns="47891" rIns="47891" bIns="47891" numCol="1" anchor="ctr" anchorCtr="0" compatLnSpc="1">
            <a:prstTxWarp prst="textNoShape">
              <a:avLst/>
            </a:prstTxWarp>
          </a:bodyPr>
          <a:lstStyle/>
          <a:p>
            <a:pPr lvl="0"/>
            <a:r>
              <a:rPr lang="en-US" smtClean="0"/>
              <a:t>Click to edit Master title style</a:t>
            </a:r>
            <a:endParaRPr lang="en-GB"/>
          </a:p>
        </p:txBody>
      </p:sp>
      <p:sp>
        <p:nvSpPr>
          <p:cNvPr id="1027" name="Text Placeholder 29"/>
          <p:cNvSpPr>
            <a:spLocks noGrp="1"/>
          </p:cNvSpPr>
          <p:nvPr>
            <p:ph type="body" idx="1"/>
          </p:nvPr>
        </p:nvSpPr>
        <p:spPr bwMode="auto">
          <a:xfrm>
            <a:off x="495302" y="1600203"/>
            <a:ext cx="8953235" cy="4525963"/>
          </a:xfrm>
          <a:prstGeom prst="rect">
            <a:avLst/>
          </a:prstGeom>
          <a:noFill/>
          <a:ln w="9525">
            <a:noFill/>
            <a:miter lim="800000"/>
            <a:headEnd/>
            <a:tailEnd/>
          </a:ln>
        </p:spPr>
        <p:txBody>
          <a:bodyPr vert="horz" wrap="square" lIns="36000" tIns="47891" rIns="36000" bIns="478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2" name="Footer Placeholder 21"/>
          <p:cNvSpPr>
            <a:spLocks noGrp="1"/>
          </p:cNvSpPr>
          <p:nvPr>
            <p:ph type="ftr" sz="quarter" idx="3"/>
          </p:nvPr>
        </p:nvSpPr>
        <p:spPr>
          <a:xfrm>
            <a:off x="3657999" y="6551616"/>
            <a:ext cx="4184253" cy="212725"/>
          </a:xfrm>
          <a:prstGeom prst="rect">
            <a:avLst/>
          </a:prstGeom>
        </p:spPr>
        <p:txBody>
          <a:bodyPr vert="horz" lIns="0" tIns="0" rIns="0" bIns="0" anchor="t"/>
          <a:lstStyle>
            <a:lvl1pPr algn="l" eaLnBrk="1" fontAlgn="auto" latinLnBrk="0" hangingPunct="1">
              <a:spcBef>
                <a:spcPts val="0"/>
              </a:spcBef>
              <a:spcAft>
                <a:spcPts val="0"/>
              </a:spcAft>
              <a:defRPr kumimoji="0" sz="1000">
                <a:solidFill>
                  <a:schemeClr val="accent6"/>
                </a:solidFill>
                <a:latin typeface="+mn-lt"/>
                <a:ea typeface="+mn-ea"/>
                <a:cs typeface="+mn-cs"/>
              </a:defRPr>
            </a:lvl1pPr>
          </a:lstStyle>
          <a:p>
            <a:pPr>
              <a:defRPr/>
            </a:pPr>
            <a:endParaRPr lang="en-US"/>
          </a:p>
        </p:txBody>
      </p:sp>
      <p:sp>
        <p:nvSpPr>
          <p:cNvPr id="18" name="Slide Number Placeholder 17"/>
          <p:cNvSpPr>
            <a:spLocks noGrp="1"/>
          </p:cNvSpPr>
          <p:nvPr>
            <p:ph type="sldNum" sz="quarter" idx="4"/>
          </p:nvPr>
        </p:nvSpPr>
        <p:spPr>
          <a:xfrm>
            <a:off x="8172452" y="6551616"/>
            <a:ext cx="450585" cy="212725"/>
          </a:xfrm>
          <a:prstGeom prst="rect">
            <a:avLst/>
          </a:prstGeom>
        </p:spPr>
        <p:txBody>
          <a:bodyPr vert="horz" wrap="square" lIns="0" tIns="0" rIns="0" bIns="0" numCol="1" anchor="t" anchorCtr="0" compatLnSpc="1">
            <a:prstTxWarp prst="textNoShape">
              <a:avLst/>
            </a:prstTxWarp>
          </a:bodyPr>
          <a:lstStyle>
            <a:lvl1pPr algn="r">
              <a:defRPr sz="1000">
                <a:solidFill>
                  <a:srgbClr val="7E848D"/>
                </a:solidFill>
                <a:latin typeface="Calibri" pitchFamily="35" charset="0"/>
              </a:defRPr>
            </a:lvl1pPr>
          </a:lstStyle>
          <a:p>
            <a:pPr>
              <a:defRPr/>
            </a:pPr>
            <a:fld id="{EDDE0DD9-2CBE-7646-BE99-05E437988FCD}" type="slidenum">
              <a:rPr lang="en-US" smtClean="0"/>
              <a:pPr>
                <a:defRPr/>
              </a:pPr>
              <a:t>‹#›</a:t>
            </a:fld>
            <a:endParaRPr lang="en-US"/>
          </a:p>
        </p:txBody>
      </p:sp>
      <p:sp>
        <p:nvSpPr>
          <p:cNvPr id="12" name="Date Placeholder 11"/>
          <p:cNvSpPr>
            <a:spLocks noGrp="1"/>
          </p:cNvSpPr>
          <p:nvPr>
            <p:ph type="dt" sz="half" idx="2"/>
          </p:nvPr>
        </p:nvSpPr>
        <p:spPr>
          <a:xfrm>
            <a:off x="2144581" y="6551616"/>
            <a:ext cx="1233090" cy="212725"/>
          </a:xfrm>
          <a:prstGeom prst="rect">
            <a:avLst/>
          </a:prstGeom>
        </p:spPr>
        <p:txBody>
          <a:bodyPr vert="horz" lIns="0" tIns="0" rIns="0" bIns="0" rtlCol="0" anchor="t"/>
          <a:lstStyle>
            <a:lvl1pPr algn="l">
              <a:defRPr sz="1000" dirty="0">
                <a:solidFill>
                  <a:srgbClr val="7E848D"/>
                </a:solidFill>
                <a:latin typeface="+mn-lt"/>
                <a:ea typeface="Arial" pitchFamily="35" charset="0"/>
                <a:cs typeface="Arial" pitchFamily="35" charset="0"/>
              </a:defRPr>
            </a:lvl1pPr>
          </a:lstStyle>
          <a:p>
            <a:pPr>
              <a:defRPr/>
            </a:pPr>
            <a:endParaRPr lang="en-US"/>
          </a:p>
        </p:txBody>
      </p:sp>
      <p:sp>
        <p:nvSpPr>
          <p:cNvPr id="7" name="Footer Placeholder 21"/>
          <p:cNvSpPr txBox="1">
            <a:spLocks/>
          </p:cNvSpPr>
          <p:nvPr/>
        </p:nvSpPr>
        <p:spPr>
          <a:xfrm>
            <a:off x="545175" y="6551616"/>
            <a:ext cx="1485900" cy="212725"/>
          </a:xfrm>
          <a:prstGeom prst="rect">
            <a:avLst/>
          </a:prstGeom>
        </p:spPr>
        <p:txBody>
          <a:bodyPr lIns="0" tIns="0" rIns="0" bIns="0"/>
          <a:lstStyle/>
          <a:p>
            <a:pPr defTabSz="477838">
              <a:defRPr/>
            </a:pPr>
            <a:r>
              <a:rPr lang="en-US" sz="1000" dirty="0">
                <a:solidFill>
                  <a:srgbClr val="3662B5"/>
                </a:solidFill>
                <a:latin typeface="Calibri" pitchFamily="35" charset="0"/>
                <a:ea typeface="+mn-ea"/>
                <a:cs typeface="Arial" charset="0"/>
              </a:rPr>
              <a:t>Warwick Business School</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1" fontAlgn="base" hangingPunct="1">
        <a:spcBef>
          <a:spcPct val="0"/>
        </a:spcBef>
        <a:spcAft>
          <a:spcPct val="0"/>
        </a:spcAft>
        <a:defRPr sz="4200" b="1" kern="1200">
          <a:solidFill>
            <a:srgbClr val="0039A6"/>
          </a:solidFill>
          <a:latin typeface="+mj-lt"/>
          <a:ea typeface="ＭＳ Ｐゴシック" pitchFamily="-112" charset="-128"/>
          <a:cs typeface="ＭＳ Ｐゴシック" pitchFamily="-112" charset="-128"/>
        </a:defRPr>
      </a:lvl1pPr>
      <a:lvl2pPr algn="l" rtl="0" eaLnBrk="1" fontAlgn="base" hangingPunct="1">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2pPr>
      <a:lvl3pPr algn="l" rtl="0" eaLnBrk="1" fontAlgn="base" hangingPunct="1">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3pPr>
      <a:lvl4pPr algn="l" rtl="0" eaLnBrk="1" fontAlgn="base" hangingPunct="1">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4pPr>
      <a:lvl5pPr algn="l" rtl="0" eaLnBrk="1" fontAlgn="base" hangingPunct="1">
        <a:spcBef>
          <a:spcPct val="0"/>
        </a:spcBef>
        <a:spcAft>
          <a:spcPct val="0"/>
        </a:spcAft>
        <a:defRPr sz="4200" b="1">
          <a:solidFill>
            <a:srgbClr val="0039A6"/>
          </a:solidFill>
          <a:latin typeface="Calibri" pitchFamily="-112" charset="0"/>
          <a:ea typeface="ＭＳ Ｐゴシック" pitchFamily="-112" charset="-128"/>
          <a:cs typeface="ＭＳ Ｐゴシック" pitchFamily="-112" charset="-128"/>
        </a:defRPr>
      </a:lvl5pPr>
      <a:lvl6pPr marL="478908"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6pPr>
      <a:lvl7pPr marL="957816"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7pPr>
      <a:lvl8pPr marL="1436724"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8pPr>
      <a:lvl9pPr marL="1915631" algn="l" rtl="0" eaLnBrk="1" fontAlgn="base" hangingPunct="1">
        <a:spcBef>
          <a:spcPct val="0"/>
        </a:spcBef>
        <a:spcAft>
          <a:spcPct val="0"/>
        </a:spcAft>
        <a:defRPr sz="4800">
          <a:solidFill>
            <a:schemeClr val="bg1"/>
          </a:solidFill>
          <a:latin typeface="Calibri" pitchFamily="-112" charset="0"/>
          <a:ea typeface="ＭＳ Ｐゴシック" pitchFamily="-112" charset="-128"/>
          <a:cs typeface="ＭＳ Ｐゴシック" pitchFamily="-112" charset="-128"/>
        </a:defRPr>
      </a:lvl9pPr>
    </p:titleStyle>
    <p:bodyStyle>
      <a:lvl1pPr marL="432000" indent="-432000" algn="l" rtl="0" eaLnBrk="1" fontAlgn="base" hangingPunct="1">
        <a:spcBef>
          <a:spcPts val="600"/>
        </a:spcBef>
        <a:spcAft>
          <a:spcPts val="200"/>
        </a:spcAft>
        <a:buSzPct val="80000"/>
        <a:buFont typeface="Wingdings 2" pitchFamily="35" charset="2"/>
        <a:buChar char=""/>
        <a:defRPr sz="3100" kern="1200">
          <a:solidFill>
            <a:srgbClr val="404040"/>
          </a:solidFill>
          <a:latin typeface="+mn-lt"/>
          <a:ea typeface="ＭＳ Ｐゴシック" pitchFamily="-112" charset="-128"/>
          <a:cs typeface="ＭＳ Ｐゴシック" pitchFamily="-112" charset="-128"/>
        </a:defRPr>
      </a:lvl1pPr>
      <a:lvl2pPr marL="702000" indent="-285750" algn="l" rtl="0" eaLnBrk="1" fontAlgn="base" hangingPunct="1">
        <a:spcBef>
          <a:spcPct val="20000"/>
        </a:spcBef>
        <a:spcAft>
          <a:spcPct val="0"/>
        </a:spcAft>
        <a:buSzPct val="90000"/>
        <a:buFont typeface="Wingdings 2" pitchFamily="35" charset="2"/>
        <a:buChar char=""/>
        <a:defRPr sz="2700" kern="1200">
          <a:solidFill>
            <a:srgbClr val="404040"/>
          </a:solidFill>
          <a:latin typeface="+mn-lt"/>
          <a:ea typeface="ＭＳ Ｐゴシック" pitchFamily="-112" charset="-128"/>
          <a:cs typeface="+mn-cs"/>
        </a:defRPr>
      </a:lvl2pPr>
      <a:lvl3pPr marL="950400" indent="-266700" algn="l" rtl="0" eaLnBrk="1" fontAlgn="base" hangingPunct="1">
        <a:spcBef>
          <a:spcPct val="20000"/>
        </a:spcBef>
        <a:spcAft>
          <a:spcPct val="0"/>
        </a:spcAft>
        <a:buSzPct val="85000"/>
        <a:buFont typeface="Arial" pitchFamily="35" charset="0"/>
        <a:buChar char="○"/>
        <a:defRPr sz="2500" kern="1200">
          <a:solidFill>
            <a:srgbClr val="404040"/>
          </a:solidFill>
          <a:latin typeface="+mn-lt"/>
          <a:ea typeface="ＭＳ Ｐゴシック" pitchFamily="-112" charset="-128"/>
          <a:cs typeface="+mn-cs"/>
        </a:defRPr>
      </a:lvl3pPr>
      <a:lvl4pPr marL="1195200" indent="-247650" algn="l" rtl="0" eaLnBrk="1" fontAlgn="base" hangingPunct="1">
        <a:spcBef>
          <a:spcPct val="20000"/>
        </a:spcBef>
        <a:spcAft>
          <a:spcPct val="0"/>
        </a:spcAft>
        <a:buSzPct val="90000"/>
        <a:buFont typeface="Wingdings 2" pitchFamily="35" charset="2"/>
        <a:buChar char=""/>
        <a:defRPr sz="2100" kern="1200">
          <a:solidFill>
            <a:srgbClr val="404040"/>
          </a:solidFill>
          <a:latin typeface="+mn-lt"/>
          <a:ea typeface="ＭＳ Ｐゴシック" pitchFamily="-112" charset="-128"/>
          <a:cs typeface="+mn-cs"/>
        </a:defRPr>
      </a:lvl4pPr>
      <a:lvl5pPr marL="1440000" indent="-190500" algn="l" rtl="0" eaLnBrk="1" fontAlgn="base" hangingPunct="1">
        <a:spcBef>
          <a:spcPct val="20000"/>
        </a:spcBef>
        <a:spcAft>
          <a:spcPct val="0"/>
        </a:spcAft>
        <a:buSzPct val="100000"/>
        <a:buFont typeface="Arial" pitchFamily="35" charset="0"/>
        <a:buChar char="-"/>
        <a:defRPr sz="2100" kern="1200">
          <a:solidFill>
            <a:srgbClr val="404040"/>
          </a:solidFill>
          <a:latin typeface="+mn-lt"/>
          <a:ea typeface="ＭＳ Ｐゴシック" pitchFamily="-112" charset="-128"/>
          <a:cs typeface="+mn-cs"/>
        </a:defRPr>
      </a:lvl5pPr>
      <a:lvl6pPr marL="1781538" indent="-191563" algn="l" rtl="0" eaLnBrk="1" latinLnBrk="0" hangingPunct="1">
        <a:spcBef>
          <a:spcPct val="20000"/>
        </a:spcBef>
        <a:buClr>
          <a:schemeClr val="accent5"/>
        </a:buClr>
        <a:buFont typeface="Arial"/>
        <a:buChar char="-"/>
        <a:defRPr kumimoji="0" sz="2100" kern="1200" baseline="0">
          <a:solidFill>
            <a:schemeClr val="tx1"/>
          </a:solidFill>
          <a:latin typeface="+mn-lt"/>
          <a:ea typeface="+mn-ea"/>
          <a:cs typeface="+mn-cs"/>
        </a:defRPr>
      </a:lvl6pPr>
      <a:lvl7pPr marL="2011413" indent="-191563" algn="l" rtl="0" eaLnBrk="1" latinLnBrk="0" hangingPunct="1">
        <a:spcBef>
          <a:spcPct val="20000"/>
        </a:spcBef>
        <a:buClr>
          <a:schemeClr val="accent6"/>
        </a:buClr>
        <a:buSzPct val="100000"/>
        <a:buFont typeface="Arial"/>
        <a:buChar char="•"/>
        <a:defRPr kumimoji="0" sz="1900" kern="1200" baseline="0">
          <a:solidFill>
            <a:schemeClr val="tx1"/>
          </a:solidFill>
          <a:latin typeface="+mn-lt"/>
          <a:ea typeface="+mn-ea"/>
          <a:cs typeface="+mn-cs"/>
        </a:defRPr>
      </a:lvl7pPr>
      <a:lvl8pPr marL="2241288" indent="-191563"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442430" indent="-191563"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78908" algn="l" rtl="0" eaLnBrk="1" latinLnBrk="0" hangingPunct="1">
        <a:defRPr kumimoji="0" kern="1200">
          <a:solidFill>
            <a:schemeClr val="tx1"/>
          </a:solidFill>
          <a:latin typeface="+mn-lt"/>
          <a:ea typeface="+mn-ea"/>
          <a:cs typeface="+mn-cs"/>
        </a:defRPr>
      </a:lvl2pPr>
      <a:lvl3pPr marL="957816" algn="l" rtl="0" eaLnBrk="1" latinLnBrk="0" hangingPunct="1">
        <a:defRPr kumimoji="0" kern="1200">
          <a:solidFill>
            <a:schemeClr val="tx1"/>
          </a:solidFill>
          <a:latin typeface="+mn-lt"/>
          <a:ea typeface="+mn-ea"/>
          <a:cs typeface="+mn-cs"/>
        </a:defRPr>
      </a:lvl3pPr>
      <a:lvl4pPr marL="1436724" algn="l" rtl="0" eaLnBrk="1" latinLnBrk="0" hangingPunct="1">
        <a:defRPr kumimoji="0" kern="1200">
          <a:solidFill>
            <a:schemeClr val="tx1"/>
          </a:solidFill>
          <a:latin typeface="+mn-lt"/>
          <a:ea typeface="+mn-ea"/>
          <a:cs typeface="+mn-cs"/>
        </a:defRPr>
      </a:lvl4pPr>
      <a:lvl5pPr marL="1915631" algn="l" rtl="0" eaLnBrk="1" latinLnBrk="0" hangingPunct="1">
        <a:defRPr kumimoji="0" kern="1200">
          <a:solidFill>
            <a:schemeClr val="tx1"/>
          </a:solidFill>
          <a:latin typeface="+mn-lt"/>
          <a:ea typeface="+mn-ea"/>
          <a:cs typeface="+mn-cs"/>
        </a:defRPr>
      </a:lvl5pPr>
      <a:lvl6pPr marL="2394539" algn="l" rtl="0" eaLnBrk="1" latinLnBrk="0" hangingPunct="1">
        <a:defRPr kumimoji="0" kern="1200">
          <a:solidFill>
            <a:schemeClr val="tx1"/>
          </a:solidFill>
          <a:latin typeface="+mn-lt"/>
          <a:ea typeface="+mn-ea"/>
          <a:cs typeface="+mn-cs"/>
        </a:defRPr>
      </a:lvl6pPr>
      <a:lvl7pPr marL="2873447" algn="l" rtl="0" eaLnBrk="1" latinLnBrk="0" hangingPunct="1">
        <a:defRPr kumimoji="0" kern="1200">
          <a:solidFill>
            <a:schemeClr val="tx1"/>
          </a:solidFill>
          <a:latin typeface="+mn-lt"/>
          <a:ea typeface="+mn-ea"/>
          <a:cs typeface="+mn-cs"/>
        </a:defRPr>
      </a:lvl7pPr>
      <a:lvl8pPr marL="3352355" algn="l" rtl="0" eaLnBrk="1" latinLnBrk="0" hangingPunct="1">
        <a:defRPr kumimoji="0" kern="1200">
          <a:solidFill>
            <a:schemeClr val="tx1"/>
          </a:solidFill>
          <a:latin typeface="+mn-lt"/>
          <a:ea typeface="+mn-ea"/>
          <a:cs typeface="+mn-cs"/>
        </a:defRPr>
      </a:lvl8pPr>
      <a:lvl9pPr marL="3831263"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3.pn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noFill/>
        </p:spPr>
        <p:txBody>
          <a:bodyPr anchor="ctr"/>
          <a:lstStyle/>
          <a:p>
            <a:r>
              <a:rPr lang="en-GB" sz="4400" dirty="0" smtClean="0"/>
              <a:t>Documentary Analysis</a:t>
            </a:r>
          </a:p>
        </p:txBody>
      </p:sp>
      <p:sp>
        <p:nvSpPr>
          <p:cNvPr id="2" name="Content Placeholder 1"/>
          <p:cNvSpPr>
            <a:spLocks noGrp="1"/>
          </p:cNvSpPr>
          <p:nvPr>
            <p:ph sz="quarter" idx="13"/>
          </p:nvPr>
        </p:nvSpPr>
        <p:spPr/>
        <p:txBody>
          <a:bodyPr/>
          <a:lstStyle/>
          <a:p>
            <a:r>
              <a:rPr lang="en-GB" dirty="0" smtClean="0"/>
              <a:t>Dr David C </a:t>
            </a:r>
            <a:r>
              <a:rPr lang="en-GB" dirty="0" err="1" smtClean="0"/>
              <a:t>Arnott</a:t>
            </a:r>
            <a:endParaRPr lang="en-GB" dirty="0" smtClean="0"/>
          </a:p>
          <a:p>
            <a:r>
              <a:rPr lang="en-GB" dirty="0" smtClean="0"/>
              <a:t>Principal Teaching Fellow – WBS</a:t>
            </a:r>
          </a:p>
          <a:p>
            <a:r>
              <a:rPr lang="en-GB" dirty="0" smtClean="0"/>
              <a:t>David.Arnott@wbs.ac.uk</a:t>
            </a:r>
            <a:endParaRPr lang="en-GB" dirty="0"/>
          </a:p>
        </p:txBody>
      </p:sp>
      <p:sp>
        <p:nvSpPr>
          <p:cNvPr id="3" name="Subtitle 2"/>
          <p:cNvSpPr>
            <a:spLocks noGrp="1"/>
          </p:cNvSpPr>
          <p:nvPr>
            <p:ph type="subTitle" idx="1"/>
          </p:nvPr>
        </p:nvSpPr>
        <p:spPr/>
        <p:txBody>
          <a:bodyPr/>
          <a:lstStyle/>
          <a:p>
            <a:r>
              <a:rPr lang="en-GB" dirty="0" smtClean="0"/>
              <a:t>Extracting Knowledge &amp; Meaning from Documents</a:t>
            </a:r>
            <a:br>
              <a:rPr lang="en-GB" dirty="0" smtClean="0"/>
            </a:br>
            <a:r>
              <a:rPr lang="en-GB" dirty="0" smtClean="0"/>
              <a:t>Content Analysis &amp; Grounded Theory </a:t>
            </a:r>
            <a:endParaRPr lang="en-GB"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Translation from the Domesday Book, 1086</a:t>
            </a:r>
            <a:endParaRPr lang="en-GB" sz="3200" dirty="0"/>
          </a:p>
        </p:txBody>
      </p:sp>
      <p:sp>
        <p:nvSpPr>
          <p:cNvPr id="3" name="Rectangle 2"/>
          <p:cNvSpPr/>
          <p:nvPr/>
        </p:nvSpPr>
        <p:spPr>
          <a:xfrm>
            <a:off x="560513" y="1536176"/>
            <a:ext cx="8712968" cy="4524315"/>
          </a:xfrm>
          <a:prstGeom prst="rect">
            <a:avLst/>
          </a:prstGeom>
        </p:spPr>
        <p:txBody>
          <a:bodyPr wrap="square">
            <a:spAutoFit/>
          </a:bodyPr>
          <a:lstStyle/>
          <a:p>
            <a:r>
              <a:rPr lang="en-GB" sz="3200" i="1" dirty="0" smtClean="0"/>
              <a:t>“… </a:t>
            </a:r>
            <a:r>
              <a:rPr lang="en-GB" sz="3200" i="1" dirty="0"/>
              <a:t>In </a:t>
            </a:r>
            <a:r>
              <a:rPr lang="en-GB" sz="3200" i="1" dirty="0" err="1"/>
              <a:t>Ferncumbe</a:t>
            </a:r>
            <a:r>
              <a:rPr lang="en-GB" sz="3200" i="1" dirty="0"/>
              <a:t> </a:t>
            </a:r>
            <a:r>
              <a:rPr lang="en-GB" sz="3200" i="1" dirty="0" err="1" smtClean="0"/>
              <a:t>Hundret</a:t>
            </a:r>
            <a:r>
              <a:rPr lang="en-GB" sz="3200" i="1" dirty="0" smtClean="0"/>
              <a:t> </a:t>
            </a:r>
            <a:r>
              <a:rPr lang="en-GB" sz="3200" i="1" dirty="0"/>
              <a:t>… </a:t>
            </a:r>
            <a:endParaRPr lang="en-GB" sz="3200" dirty="0"/>
          </a:p>
          <a:p>
            <a:r>
              <a:rPr lang="en-GB" sz="3200" i="1" dirty="0"/>
              <a:t>… The same count [</a:t>
            </a:r>
            <a:r>
              <a:rPr lang="en-GB" sz="3200" i="1" dirty="0" err="1"/>
              <a:t>Meulan</a:t>
            </a:r>
            <a:r>
              <a:rPr lang="en-GB" sz="3200" i="1" dirty="0"/>
              <a:t>] holds </a:t>
            </a:r>
            <a:r>
              <a:rPr lang="en-GB" sz="3200" i="1" dirty="0" err="1"/>
              <a:t>Claverdone</a:t>
            </a:r>
            <a:r>
              <a:rPr lang="en-GB" sz="3200" i="1" dirty="0"/>
              <a:t>. </a:t>
            </a:r>
            <a:r>
              <a:rPr lang="en-GB" sz="3200" i="1" dirty="0" err="1"/>
              <a:t>Boui</a:t>
            </a:r>
            <a:r>
              <a:rPr lang="en-GB" sz="3200" i="1" dirty="0"/>
              <a:t> [or </a:t>
            </a:r>
            <a:r>
              <a:rPr lang="en-GB" sz="3200" i="1" dirty="0" err="1"/>
              <a:t>Bovi</a:t>
            </a:r>
            <a:r>
              <a:rPr lang="en-GB" sz="3200" i="1" dirty="0"/>
              <a:t>] held it, and was a free man. There are three hides. There is land for 5 ploughs. In the demesne is 1 [plough]; and 12 </a:t>
            </a:r>
            <a:r>
              <a:rPr lang="en-GB" sz="3200" i="1" dirty="0" err="1"/>
              <a:t>villeins</a:t>
            </a:r>
            <a:r>
              <a:rPr lang="en-GB" sz="3200" i="1" dirty="0"/>
              <a:t> with a priest and 14 </a:t>
            </a:r>
            <a:r>
              <a:rPr lang="en-GB" sz="3200" i="1" dirty="0" err="1"/>
              <a:t>bordars</a:t>
            </a:r>
            <a:r>
              <a:rPr lang="en-GB" sz="3200" i="1" dirty="0"/>
              <a:t> have 5 ploughs. There are 3 serfs and 18 acres of meadow. And 1 league of wood when it bears … is worth 10 shillings [per annum] </a:t>
            </a:r>
            <a:r>
              <a:rPr lang="en-GB" sz="3200" i="1" dirty="0" smtClean="0"/>
              <a:t>…</a:t>
            </a:r>
            <a:endParaRPr lang="en-GB" sz="3200" dirty="0"/>
          </a:p>
        </p:txBody>
      </p:sp>
      <p:sp>
        <p:nvSpPr>
          <p:cNvPr id="4" name="Slide Number Placeholder 3"/>
          <p:cNvSpPr>
            <a:spLocks noGrp="1"/>
          </p:cNvSpPr>
          <p:nvPr>
            <p:ph type="sldNum" sz="quarter" idx="11"/>
          </p:nvPr>
        </p:nvSpPr>
        <p:spPr/>
        <p:txBody>
          <a:bodyPr/>
          <a:lstStyle/>
          <a:p>
            <a:pPr>
              <a:defRPr/>
            </a:pPr>
            <a:fld id="{F77C2BE8-53DD-334A-BFD4-3A3FBD7B1EB7}" type="slidenum">
              <a:rPr lang="en-US" smtClean="0"/>
              <a:pPr>
                <a:defRPr/>
              </a:pPr>
              <a:t>10</a:t>
            </a:fld>
            <a:endParaRPr lang="en-US"/>
          </a:p>
        </p:txBody>
      </p:sp>
    </p:spTree>
    <p:extLst>
      <p:ext uri="{BB962C8B-B14F-4D97-AF65-F5344CB8AC3E}">
        <p14:creationId xmlns:p14="http://schemas.microsoft.com/office/powerpoint/2010/main" val="3216520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document is…</a:t>
            </a:r>
            <a:endParaRPr lang="en-GB" dirty="0"/>
          </a:p>
        </p:txBody>
      </p:sp>
      <p:sp>
        <p:nvSpPr>
          <p:cNvPr id="3" name="Content Placeholder 2"/>
          <p:cNvSpPr>
            <a:spLocks noGrp="1"/>
          </p:cNvSpPr>
          <p:nvPr>
            <p:ph idx="1"/>
          </p:nvPr>
        </p:nvSpPr>
        <p:spPr/>
        <p:txBody>
          <a:bodyPr/>
          <a:lstStyle/>
          <a:p>
            <a:r>
              <a:rPr lang="en-GB" sz="2800" dirty="0" smtClean="0">
                <a:solidFill>
                  <a:schemeClr val="tx1"/>
                </a:solidFill>
              </a:rPr>
              <a:t>“… the traces which have been left by the thoughts and actions of men </a:t>
            </a:r>
            <a:r>
              <a:rPr lang="en-GB" sz="2800" i="1" dirty="0" smtClean="0">
                <a:solidFill>
                  <a:schemeClr val="tx1"/>
                </a:solidFill>
              </a:rPr>
              <a:t>[sic] </a:t>
            </a:r>
            <a:r>
              <a:rPr lang="en-GB" sz="2800" dirty="0" smtClean="0">
                <a:solidFill>
                  <a:schemeClr val="tx1"/>
                </a:solidFill>
              </a:rPr>
              <a:t>of former times …” (</a:t>
            </a:r>
            <a:r>
              <a:rPr lang="en-GB" sz="2800" dirty="0" err="1" smtClean="0">
                <a:solidFill>
                  <a:schemeClr val="tx1"/>
                </a:solidFill>
              </a:rPr>
              <a:t>Langlois</a:t>
            </a:r>
            <a:r>
              <a:rPr lang="en-GB" sz="2800" dirty="0" smtClean="0">
                <a:solidFill>
                  <a:schemeClr val="tx1"/>
                </a:solidFill>
              </a:rPr>
              <a:t> &amp; </a:t>
            </a:r>
            <a:r>
              <a:rPr lang="en-GB" sz="2800" dirty="0" err="1" smtClean="0">
                <a:solidFill>
                  <a:schemeClr val="tx1"/>
                </a:solidFill>
              </a:rPr>
              <a:t>Seignobos</a:t>
            </a:r>
            <a:r>
              <a:rPr lang="en-GB" sz="2800" dirty="0" smtClean="0">
                <a:solidFill>
                  <a:schemeClr val="tx1"/>
                </a:solidFill>
              </a:rPr>
              <a:t>, 1908)</a:t>
            </a:r>
          </a:p>
          <a:p>
            <a:endParaRPr lang="en-GB" sz="2800" dirty="0" smtClean="0">
              <a:solidFill>
                <a:schemeClr val="tx1"/>
              </a:solidFill>
            </a:endParaRPr>
          </a:p>
          <a:p>
            <a:r>
              <a:rPr lang="en-GB" sz="2800" dirty="0" smtClean="0">
                <a:solidFill>
                  <a:schemeClr val="tx1"/>
                </a:solidFill>
              </a:rPr>
              <a:t>“… </a:t>
            </a:r>
            <a:r>
              <a:rPr lang="en-GB" sz="2800" dirty="0">
                <a:solidFill>
                  <a:schemeClr val="tx1"/>
                </a:solidFill>
              </a:rPr>
              <a:t>an artefact which has as its central feature, an inscribed text …” (Scott, 1990)</a:t>
            </a:r>
          </a:p>
          <a:p>
            <a:pPr marL="683700" lvl="2" indent="0">
              <a:buNone/>
            </a:pPr>
            <a:endParaRPr lang="en-GB" sz="2400" dirty="0" smtClean="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11</a:t>
            </a:fld>
            <a:endParaRPr lang="en-US"/>
          </a:p>
        </p:txBody>
      </p:sp>
    </p:spTree>
    <p:extLst>
      <p:ext uri="{BB962C8B-B14F-4D97-AF65-F5344CB8AC3E}">
        <p14:creationId xmlns:p14="http://schemas.microsoft.com/office/powerpoint/2010/main" val="40036751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and Text, in this context, is …</a:t>
            </a:r>
            <a:endParaRPr lang="en-GB" dirty="0"/>
          </a:p>
        </p:txBody>
      </p:sp>
      <p:sp>
        <p:nvSpPr>
          <p:cNvPr id="3" name="Content Placeholder 2"/>
          <p:cNvSpPr>
            <a:spLocks noGrp="1"/>
          </p:cNvSpPr>
          <p:nvPr>
            <p:ph idx="1"/>
          </p:nvPr>
        </p:nvSpPr>
        <p:spPr/>
        <p:txBody>
          <a:bodyPr/>
          <a:lstStyle/>
          <a:p>
            <a:r>
              <a:rPr lang="en-GB" sz="2800" dirty="0" smtClean="0">
                <a:solidFill>
                  <a:schemeClr val="tx1"/>
                </a:solidFill>
              </a:rPr>
              <a:t>Script</a:t>
            </a:r>
            <a:r>
              <a:rPr lang="en-GB" sz="2800" dirty="0">
                <a:solidFill>
                  <a:schemeClr val="tx1"/>
                </a:solidFill>
              </a:rPr>
              <a:t>, Pictorial, ANY representation of a spoken language</a:t>
            </a:r>
          </a:p>
          <a:p>
            <a:r>
              <a:rPr lang="en-GB" sz="2800" dirty="0">
                <a:solidFill>
                  <a:schemeClr val="tx1"/>
                </a:solidFill>
              </a:rPr>
              <a:t>Therefore, </a:t>
            </a:r>
            <a:r>
              <a:rPr lang="en-GB" sz="2800" dirty="0" smtClean="0">
                <a:solidFill>
                  <a:schemeClr val="tx1"/>
                </a:solidFill>
              </a:rPr>
              <a:t>excludes</a:t>
            </a:r>
            <a:endParaRPr lang="en-GB" sz="2800" dirty="0">
              <a:solidFill>
                <a:schemeClr val="tx1"/>
              </a:solidFill>
            </a:endParaRPr>
          </a:p>
          <a:p>
            <a:pPr lvl="2"/>
            <a:r>
              <a:rPr lang="en-GB" sz="2400" dirty="0">
                <a:solidFill>
                  <a:schemeClr val="tx1"/>
                </a:solidFill>
              </a:rPr>
              <a:t>Natural objects, artefacts, </a:t>
            </a:r>
          </a:p>
          <a:p>
            <a:pPr lvl="2"/>
            <a:r>
              <a:rPr lang="en-GB" sz="2400" dirty="0">
                <a:solidFill>
                  <a:schemeClr val="tx1"/>
                </a:solidFill>
              </a:rPr>
              <a:t>Coins, clocks, etc.,</a:t>
            </a:r>
          </a:p>
          <a:p>
            <a:pPr lvl="2"/>
            <a:r>
              <a:rPr lang="en-GB" sz="2400" dirty="0">
                <a:solidFill>
                  <a:schemeClr val="tx1"/>
                </a:solidFill>
              </a:rPr>
              <a:t>Questionnaires, Interview transcripts (unless historic)</a:t>
            </a:r>
          </a:p>
          <a:p>
            <a:pPr lvl="2"/>
            <a:r>
              <a:rPr lang="en-GB" sz="2400" dirty="0">
                <a:solidFill>
                  <a:schemeClr val="tx1"/>
                </a:solidFill>
              </a:rPr>
              <a:t>??? Stamps, cheques/stubs, ticket stubs, gravestones, etc.</a:t>
            </a:r>
            <a:endParaRPr lang="en-GB"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12</a:t>
            </a:fld>
            <a:endParaRPr lang="en-US"/>
          </a:p>
        </p:txBody>
      </p:sp>
    </p:spTree>
    <p:extLst>
      <p:ext uri="{BB962C8B-B14F-4D97-AF65-F5344CB8AC3E}">
        <p14:creationId xmlns:p14="http://schemas.microsoft.com/office/powerpoint/2010/main" val="27379986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Proximate access to data</a:t>
            </a:r>
            <a:endParaRPr lang="en-GB" dirty="0"/>
          </a:p>
        </p:txBody>
      </p:sp>
      <p:sp>
        <p:nvSpPr>
          <p:cNvPr id="3" name="Content Placeholder 2"/>
          <p:cNvSpPr>
            <a:spLocks noGrp="1"/>
          </p:cNvSpPr>
          <p:nvPr>
            <p:ph idx="1"/>
          </p:nvPr>
        </p:nvSpPr>
        <p:spPr/>
        <p:txBody>
          <a:bodyPr/>
          <a:lstStyle/>
          <a:p>
            <a:r>
              <a:rPr lang="en-GB" sz="2400" dirty="0" smtClean="0">
                <a:solidFill>
                  <a:schemeClr val="tx1"/>
                </a:solidFill>
              </a:rPr>
              <a:t>Two dimensions</a:t>
            </a:r>
          </a:p>
          <a:p>
            <a:pPr lvl="1"/>
            <a:r>
              <a:rPr lang="en-GB" sz="2000" dirty="0" smtClean="0">
                <a:solidFill>
                  <a:schemeClr val="tx1"/>
                </a:solidFill>
              </a:rPr>
              <a:t>Channel (Visual, Aural &amp; Feeling – but last rare or of little value)</a:t>
            </a:r>
          </a:p>
          <a:p>
            <a:pPr lvl="1"/>
            <a:r>
              <a:rPr lang="en-GB" sz="2000" dirty="0" smtClean="0">
                <a:solidFill>
                  <a:schemeClr val="tx1"/>
                </a:solidFill>
              </a:rPr>
              <a:t>Reactivity: Reactive, non reactive</a:t>
            </a:r>
            <a:endParaRPr lang="en-GB" sz="2000" dirty="0">
              <a:solidFill>
                <a:schemeClr val="tx1"/>
              </a:solidFill>
            </a:endParaRPr>
          </a:p>
          <a:p>
            <a:pPr lvl="1"/>
            <a:r>
              <a:rPr lang="en-GB" sz="2200" dirty="0" smtClean="0">
                <a:solidFill>
                  <a:schemeClr val="tx1"/>
                </a:solidFill>
              </a:rPr>
              <a:t>1: Non-reactive/Aural</a:t>
            </a:r>
          </a:p>
          <a:p>
            <a:pPr lvl="2"/>
            <a:r>
              <a:rPr lang="en-GB" sz="2000" dirty="0" smtClean="0">
                <a:solidFill>
                  <a:schemeClr val="tx1"/>
                </a:solidFill>
              </a:rPr>
              <a:t>Everyday conversation</a:t>
            </a:r>
          </a:p>
          <a:p>
            <a:pPr lvl="1"/>
            <a:r>
              <a:rPr lang="en-GB" sz="2200" dirty="0" smtClean="0">
                <a:solidFill>
                  <a:schemeClr val="tx1"/>
                </a:solidFill>
              </a:rPr>
              <a:t>2: Non-reactive/Visual</a:t>
            </a:r>
          </a:p>
          <a:p>
            <a:pPr lvl="2"/>
            <a:r>
              <a:rPr lang="en-GB" sz="2000" dirty="0" smtClean="0">
                <a:solidFill>
                  <a:schemeClr val="tx1"/>
                </a:solidFill>
              </a:rPr>
              <a:t>Non-verbal behaviour (deportment, manner, mannerisms, etc.)</a:t>
            </a:r>
          </a:p>
          <a:p>
            <a:pPr lvl="1"/>
            <a:r>
              <a:rPr lang="en-GB" sz="2200" dirty="0" smtClean="0">
                <a:solidFill>
                  <a:schemeClr val="tx1"/>
                </a:solidFill>
              </a:rPr>
              <a:t>3: Reactive/Aural</a:t>
            </a:r>
          </a:p>
          <a:p>
            <a:pPr lvl="2"/>
            <a:r>
              <a:rPr lang="en-GB" sz="2000" dirty="0" smtClean="0">
                <a:solidFill>
                  <a:schemeClr val="tx1"/>
                </a:solidFill>
              </a:rPr>
              <a:t>Observer questions subjects (e.g. interviews)</a:t>
            </a:r>
          </a:p>
          <a:p>
            <a:pPr lvl="1"/>
            <a:r>
              <a:rPr lang="en-GB" sz="2200" dirty="0" smtClean="0">
                <a:solidFill>
                  <a:schemeClr val="tx1"/>
                </a:solidFill>
              </a:rPr>
              <a:t>4: Reactive/Visual</a:t>
            </a:r>
          </a:p>
          <a:p>
            <a:pPr lvl="2"/>
            <a:r>
              <a:rPr lang="en-GB" sz="2000" dirty="0" smtClean="0">
                <a:solidFill>
                  <a:schemeClr val="tx1"/>
                </a:solidFill>
              </a:rPr>
              <a:t>Eliciting written responses (e.g. questionnaire)</a:t>
            </a:r>
          </a:p>
          <a:p>
            <a:pPr lvl="1"/>
            <a:endParaRPr lang="en-GB" sz="22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13</a:t>
            </a:fld>
            <a:endParaRPr lang="en-US"/>
          </a:p>
        </p:txBody>
      </p:sp>
    </p:spTree>
    <p:extLst>
      <p:ext uri="{BB962C8B-B14F-4D97-AF65-F5344CB8AC3E}">
        <p14:creationId xmlns:p14="http://schemas.microsoft.com/office/powerpoint/2010/main" val="6661100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Mediate access to data</a:t>
            </a:r>
            <a:endParaRPr lang="en-GB" dirty="0"/>
          </a:p>
        </p:txBody>
      </p:sp>
      <p:sp>
        <p:nvSpPr>
          <p:cNvPr id="3" name="Content Placeholder 2"/>
          <p:cNvSpPr>
            <a:spLocks noGrp="1"/>
          </p:cNvSpPr>
          <p:nvPr>
            <p:ph idx="1"/>
          </p:nvPr>
        </p:nvSpPr>
        <p:spPr/>
        <p:txBody>
          <a:bodyPr/>
          <a:lstStyle/>
          <a:p>
            <a:r>
              <a:rPr lang="en-GB" dirty="0" smtClean="0">
                <a:solidFill>
                  <a:schemeClr val="tx1"/>
                </a:solidFill>
              </a:rPr>
              <a:t>Evidence is fixed in some material form</a:t>
            </a:r>
          </a:p>
          <a:p>
            <a:r>
              <a:rPr lang="en-GB" dirty="0" smtClean="0">
                <a:solidFill>
                  <a:schemeClr val="tx1"/>
                </a:solidFill>
              </a:rPr>
              <a:t>Nature of medium highly variable</a:t>
            </a:r>
          </a:p>
          <a:p>
            <a:pPr lvl="1"/>
            <a:r>
              <a:rPr lang="en-GB" dirty="0" smtClean="0">
                <a:solidFill>
                  <a:schemeClr val="tx1"/>
                </a:solidFill>
              </a:rPr>
              <a:t>Solid/substantial: Houses, clay tables, dead bodies</a:t>
            </a:r>
          </a:p>
          <a:p>
            <a:pPr lvl="1"/>
            <a:r>
              <a:rPr lang="en-GB" dirty="0" smtClean="0">
                <a:solidFill>
                  <a:schemeClr val="tx1"/>
                </a:solidFill>
              </a:rPr>
              <a:t>Less substantial: parchment, paper</a:t>
            </a:r>
          </a:p>
          <a:p>
            <a:pPr lvl="1"/>
            <a:r>
              <a:rPr lang="en-GB" dirty="0" smtClean="0">
                <a:solidFill>
                  <a:schemeClr val="tx1"/>
                </a:solidFill>
              </a:rPr>
              <a:t>Insubstantial: e-mails, blogs</a:t>
            </a:r>
          </a:p>
          <a:p>
            <a:pPr lvl="1"/>
            <a:r>
              <a:rPr lang="en-GB" dirty="0" smtClean="0">
                <a:solidFill>
                  <a:schemeClr val="tx1"/>
                </a:solidFill>
              </a:rPr>
              <a:t>Physical traces; fingerprints on a magazine, contents of dustbin</a:t>
            </a:r>
          </a:p>
          <a:p>
            <a:pPr lvl="1"/>
            <a:r>
              <a:rPr lang="en-GB" dirty="0" smtClean="0">
                <a:solidFill>
                  <a:schemeClr val="tx1"/>
                </a:solidFill>
              </a:rPr>
              <a:t>MOST archaeological evidence is unintentional</a:t>
            </a:r>
          </a:p>
          <a:p>
            <a:r>
              <a:rPr lang="en-GB" dirty="0" smtClean="0">
                <a:solidFill>
                  <a:srgbClr val="FF0000"/>
                </a:solidFill>
              </a:rPr>
              <a:t>Intentional evidence = document</a:t>
            </a:r>
            <a:endParaRPr lang="en-GB" dirty="0">
              <a:solidFill>
                <a:srgbClr val="FF0000"/>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14</a:t>
            </a:fld>
            <a:endParaRPr lang="en-US"/>
          </a:p>
        </p:txBody>
      </p:sp>
    </p:spTree>
    <p:extLst>
      <p:ext uri="{BB962C8B-B14F-4D97-AF65-F5344CB8AC3E}">
        <p14:creationId xmlns:p14="http://schemas.microsoft.com/office/powerpoint/2010/main" val="3870262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Two Classes of Text (Scott, 1990)</a:t>
            </a:r>
            <a:endParaRPr lang="en-GB" dirty="0"/>
          </a:p>
        </p:txBody>
      </p:sp>
      <p:sp>
        <p:nvSpPr>
          <p:cNvPr id="3" name="Content Placeholder 2"/>
          <p:cNvSpPr>
            <a:spLocks noGrp="1"/>
          </p:cNvSpPr>
          <p:nvPr>
            <p:ph idx="1"/>
          </p:nvPr>
        </p:nvSpPr>
        <p:spPr/>
        <p:txBody>
          <a:bodyPr/>
          <a:lstStyle/>
          <a:p>
            <a:r>
              <a:rPr lang="en-GB" sz="2400" dirty="0" smtClean="0">
                <a:solidFill>
                  <a:schemeClr val="tx1"/>
                </a:solidFill>
              </a:rPr>
              <a:t>Documents:</a:t>
            </a:r>
          </a:p>
          <a:p>
            <a:pPr lvl="1"/>
            <a:r>
              <a:rPr lang="en-GB" sz="2000" dirty="0" smtClean="0">
                <a:solidFill>
                  <a:schemeClr val="tx1"/>
                </a:solidFill>
              </a:rPr>
              <a:t>Exclusively for the purposes of action</a:t>
            </a:r>
          </a:p>
          <a:p>
            <a:pPr lvl="1"/>
            <a:r>
              <a:rPr lang="en-GB" sz="2000" dirty="0" smtClean="0">
                <a:solidFill>
                  <a:schemeClr val="tx1"/>
                </a:solidFill>
              </a:rPr>
              <a:t>Express purpose = basis of or assist the activities of an individual, community or organisation</a:t>
            </a:r>
          </a:p>
          <a:p>
            <a:r>
              <a:rPr lang="en-GB" sz="2400" dirty="0" smtClean="0">
                <a:solidFill>
                  <a:schemeClr val="tx1"/>
                </a:solidFill>
              </a:rPr>
              <a:t>Contemporary Literature</a:t>
            </a:r>
          </a:p>
          <a:p>
            <a:pPr lvl="1"/>
            <a:r>
              <a:rPr lang="en-GB" sz="2000" dirty="0" smtClean="0">
                <a:solidFill>
                  <a:schemeClr val="tx1"/>
                </a:solidFill>
              </a:rPr>
              <a:t>Catchall for everything else!</a:t>
            </a:r>
          </a:p>
          <a:p>
            <a:pPr lvl="1"/>
            <a:r>
              <a:rPr lang="en-GB" sz="2000" dirty="0" smtClean="0">
                <a:solidFill>
                  <a:schemeClr val="tx1"/>
                </a:solidFill>
              </a:rPr>
              <a:t>Treatises, sermons, newspapers, poems, biographies, novels, etc., etc. </a:t>
            </a:r>
          </a:p>
          <a:p>
            <a:r>
              <a:rPr lang="en-GB" sz="2400" dirty="0" smtClean="0">
                <a:solidFill>
                  <a:schemeClr val="tx1"/>
                </a:solidFill>
              </a:rPr>
              <a:t>Both are of use (e.g. literature may add colour to facts)</a:t>
            </a:r>
          </a:p>
          <a:p>
            <a:pPr marL="432000" lvl="1" indent="-432000">
              <a:spcBef>
                <a:spcPts val="600"/>
              </a:spcBef>
              <a:spcAft>
                <a:spcPts val="200"/>
              </a:spcAft>
              <a:buSzPct val="80000"/>
              <a:buFont typeface="Wingdings 2" charset="2"/>
              <a:buChar char=""/>
            </a:pPr>
            <a:r>
              <a:rPr lang="en-GB" sz="2400" dirty="0" smtClean="0">
                <a:solidFill>
                  <a:schemeClr val="tx1"/>
                </a:solidFill>
              </a:rPr>
              <a:t>Both are purposive</a:t>
            </a:r>
          </a:p>
          <a:p>
            <a:pPr marL="680400" lvl="2" indent="-432000">
              <a:spcBef>
                <a:spcPts val="600"/>
              </a:spcBef>
              <a:spcAft>
                <a:spcPts val="200"/>
              </a:spcAft>
              <a:buSzPct val="80000"/>
              <a:buFont typeface="Wingdings 2" charset="2"/>
              <a:buChar char=""/>
            </a:pPr>
            <a:r>
              <a:rPr lang="en-GB" sz="2200" dirty="0" smtClean="0">
                <a:solidFill>
                  <a:schemeClr val="tx1"/>
                </a:solidFill>
              </a:rPr>
              <a:t>Purpose = that of the AUTHOR, i.e</a:t>
            </a:r>
            <a:r>
              <a:rPr lang="en-GB" sz="2200" dirty="0">
                <a:solidFill>
                  <a:schemeClr val="tx1"/>
                </a:solidFill>
              </a:rPr>
              <a:t>. their </a:t>
            </a:r>
            <a:r>
              <a:rPr lang="en-GB" sz="2200" dirty="0" smtClean="0">
                <a:solidFill>
                  <a:schemeClr val="tx1"/>
                </a:solidFill>
              </a:rPr>
              <a:t>intent</a:t>
            </a:r>
          </a:p>
          <a:p>
            <a:pPr marL="680400" lvl="2" indent="-432000">
              <a:spcBef>
                <a:spcPts val="600"/>
              </a:spcBef>
              <a:spcAft>
                <a:spcPts val="200"/>
              </a:spcAft>
              <a:buSzPct val="80000"/>
              <a:buFont typeface="Wingdings 2" charset="2"/>
              <a:buChar char=""/>
            </a:pPr>
            <a:r>
              <a:rPr lang="en-GB" sz="2200" dirty="0" smtClean="0">
                <a:solidFill>
                  <a:schemeClr val="tx1"/>
                </a:solidFill>
              </a:rPr>
              <a:t>Meaning = that of the READER, i.e. their interpretation</a:t>
            </a:r>
            <a:endParaRPr lang="en-GB" sz="2200" dirty="0">
              <a:solidFill>
                <a:schemeClr val="tx1"/>
              </a:solidFill>
            </a:endParaRPr>
          </a:p>
          <a:p>
            <a:endParaRPr lang="en-GB" sz="24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15</a:t>
            </a:fld>
            <a:endParaRPr lang="en-US"/>
          </a:p>
        </p:txBody>
      </p:sp>
    </p:spTree>
    <p:extLst>
      <p:ext uri="{BB962C8B-B14F-4D97-AF65-F5344CB8AC3E}">
        <p14:creationId xmlns:p14="http://schemas.microsoft.com/office/powerpoint/2010/main" val="7424423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p:spPr>
        <p:txBody>
          <a:bodyPr/>
          <a:lstStyle/>
          <a:p>
            <a:r>
              <a:rPr lang="en-GB" sz="3600" dirty="0" smtClean="0"/>
              <a:t>The Communication Process</a:t>
            </a:r>
          </a:p>
        </p:txBody>
      </p:sp>
      <p:sp>
        <p:nvSpPr>
          <p:cNvPr id="5123" name="Rectangle 3"/>
          <p:cNvSpPr>
            <a:spLocks noChangeArrowheads="1"/>
          </p:cNvSpPr>
          <p:nvPr/>
        </p:nvSpPr>
        <p:spPr bwMode="auto">
          <a:xfrm>
            <a:off x="955676" y="1549401"/>
            <a:ext cx="952185"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Sender</a:t>
            </a:r>
          </a:p>
        </p:txBody>
      </p:sp>
      <p:sp>
        <p:nvSpPr>
          <p:cNvPr id="5124" name="Rectangle 4"/>
          <p:cNvSpPr>
            <a:spLocks noChangeArrowheads="1"/>
          </p:cNvSpPr>
          <p:nvPr/>
        </p:nvSpPr>
        <p:spPr bwMode="auto">
          <a:xfrm>
            <a:off x="2341564" y="2235201"/>
            <a:ext cx="1223093"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Encoding</a:t>
            </a:r>
          </a:p>
        </p:txBody>
      </p:sp>
      <p:sp>
        <p:nvSpPr>
          <p:cNvPr id="5125" name="Rectangle 5"/>
          <p:cNvSpPr>
            <a:spLocks noChangeArrowheads="1"/>
          </p:cNvSpPr>
          <p:nvPr/>
        </p:nvSpPr>
        <p:spPr bwMode="auto">
          <a:xfrm>
            <a:off x="3957291" y="2935289"/>
            <a:ext cx="1384996" cy="705321"/>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Media</a:t>
            </a:r>
          </a:p>
          <a:p>
            <a:pPr algn="ctr"/>
            <a:r>
              <a:rPr lang="en-GB"/>
              <a:t>&amp; Message</a:t>
            </a:r>
          </a:p>
        </p:txBody>
      </p:sp>
      <p:sp>
        <p:nvSpPr>
          <p:cNvPr id="5126" name="Rectangle 6"/>
          <p:cNvSpPr>
            <a:spLocks noChangeArrowheads="1"/>
          </p:cNvSpPr>
          <p:nvPr/>
        </p:nvSpPr>
        <p:spPr bwMode="auto">
          <a:xfrm>
            <a:off x="5740401" y="3927476"/>
            <a:ext cx="1208665"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Decoding</a:t>
            </a:r>
          </a:p>
        </p:txBody>
      </p:sp>
      <p:sp>
        <p:nvSpPr>
          <p:cNvPr id="5127" name="Rectangle 7"/>
          <p:cNvSpPr>
            <a:spLocks noChangeArrowheads="1"/>
          </p:cNvSpPr>
          <p:nvPr/>
        </p:nvSpPr>
        <p:spPr bwMode="auto">
          <a:xfrm>
            <a:off x="7448671" y="4643439"/>
            <a:ext cx="1136530"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r"/>
            <a:r>
              <a:rPr lang="en-GB"/>
              <a:t>Receiver</a:t>
            </a:r>
          </a:p>
        </p:txBody>
      </p:sp>
      <p:sp>
        <p:nvSpPr>
          <p:cNvPr id="5128" name="Arc 8"/>
          <p:cNvSpPr>
            <a:spLocks/>
          </p:cNvSpPr>
          <p:nvPr/>
        </p:nvSpPr>
        <p:spPr bwMode="auto">
          <a:xfrm>
            <a:off x="1904999" y="1754188"/>
            <a:ext cx="914401" cy="457200"/>
          </a:xfrm>
          <a:custGeom>
            <a:avLst/>
            <a:gdLst>
              <a:gd name="T0" fmla="*/ 0 w 21600"/>
              <a:gd name="T1" fmla="*/ 0 h 21600"/>
              <a:gd name="T2" fmla="*/ 914400 w 21600"/>
              <a:gd name="T3" fmla="*/ 457200 h 21600"/>
              <a:gd name="T4" fmla="*/ 0 w 21600"/>
              <a:gd name="T5" fmla="*/ 4572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9" name="Arc 9"/>
          <p:cNvSpPr>
            <a:spLocks/>
          </p:cNvSpPr>
          <p:nvPr/>
        </p:nvSpPr>
        <p:spPr bwMode="auto">
          <a:xfrm>
            <a:off x="3581400" y="2439988"/>
            <a:ext cx="990600" cy="457200"/>
          </a:xfrm>
          <a:custGeom>
            <a:avLst/>
            <a:gdLst>
              <a:gd name="T0" fmla="*/ 0 w 21600"/>
              <a:gd name="T1" fmla="*/ 0 h 21600"/>
              <a:gd name="T2" fmla="*/ 990600 w 21600"/>
              <a:gd name="T3" fmla="*/ 457200 h 21600"/>
              <a:gd name="T4" fmla="*/ 0 w 21600"/>
              <a:gd name="T5" fmla="*/ 4572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0" name="Arc 10"/>
          <p:cNvSpPr>
            <a:spLocks/>
          </p:cNvSpPr>
          <p:nvPr/>
        </p:nvSpPr>
        <p:spPr bwMode="auto">
          <a:xfrm>
            <a:off x="5334000" y="3354390"/>
            <a:ext cx="990600" cy="517525"/>
          </a:xfrm>
          <a:custGeom>
            <a:avLst/>
            <a:gdLst>
              <a:gd name="T0" fmla="*/ 0 w 21600"/>
              <a:gd name="T1" fmla="*/ 0 h 21600"/>
              <a:gd name="T2" fmla="*/ 990600 w 21600"/>
              <a:gd name="T3" fmla="*/ 517525 h 21600"/>
              <a:gd name="T4" fmla="*/ 0 w 21600"/>
              <a:gd name="T5" fmla="*/ 51752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1" name="Arc 11"/>
          <p:cNvSpPr>
            <a:spLocks/>
          </p:cNvSpPr>
          <p:nvPr/>
        </p:nvSpPr>
        <p:spPr bwMode="auto">
          <a:xfrm>
            <a:off x="7010401" y="4116390"/>
            <a:ext cx="1006475" cy="517525"/>
          </a:xfrm>
          <a:custGeom>
            <a:avLst/>
            <a:gdLst>
              <a:gd name="T0" fmla="*/ 0 w 21600"/>
              <a:gd name="T1" fmla="*/ 0 h 21600"/>
              <a:gd name="T2" fmla="*/ 1006475 w 21600"/>
              <a:gd name="T3" fmla="*/ 517525 h 21600"/>
              <a:gd name="T4" fmla="*/ 0 w 21600"/>
              <a:gd name="T5" fmla="*/ 51752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2" name="Rectangle 12"/>
          <p:cNvSpPr>
            <a:spLocks noChangeArrowheads="1"/>
          </p:cNvSpPr>
          <p:nvPr/>
        </p:nvSpPr>
        <p:spPr bwMode="auto">
          <a:xfrm>
            <a:off x="1808164" y="3911601"/>
            <a:ext cx="1237519"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Feedback</a:t>
            </a:r>
          </a:p>
        </p:txBody>
      </p:sp>
      <p:sp>
        <p:nvSpPr>
          <p:cNvPr id="5133" name="Arc 13"/>
          <p:cNvSpPr>
            <a:spLocks/>
          </p:cNvSpPr>
          <p:nvPr/>
        </p:nvSpPr>
        <p:spPr bwMode="auto">
          <a:xfrm>
            <a:off x="1357313" y="1981200"/>
            <a:ext cx="6096000" cy="2895600"/>
          </a:xfrm>
          <a:custGeom>
            <a:avLst/>
            <a:gdLst>
              <a:gd name="T0" fmla="*/ 6096000 w 21600"/>
              <a:gd name="T1" fmla="*/ 2895600 h 21600"/>
              <a:gd name="T2" fmla="*/ 0 w 21600"/>
              <a:gd name="T3" fmla="*/ 0 h 21600"/>
              <a:gd name="T4" fmla="*/ 609600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accent2"/>
            </a:solidFill>
            <a:prstDash val="dash"/>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4" name="Rectangle 14"/>
          <p:cNvSpPr>
            <a:spLocks noChangeArrowheads="1"/>
          </p:cNvSpPr>
          <p:nvPr/>
        </p:nvSpPr>
        <p:spPr bwMode="auto">
          <a:xfrm>
            <a:off x="5753930" y="1982789"/>
            <a:ext cx="1141339"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sz="2400">
                <a:solidFill>
                  <a:srgbClr val="790015"/>
                </a:solidFill>
              </a:rPr>
              <a:t>NOISE</a:t>
            </a:r>
          </a:p>
        </p:txBody>
      </p:sp>
      <p:sp>
        <p:nvSpPr>
          <p:cNvPr id="5135" name="Freeform 15"/>
          <p:cNvSpPr>
            <a:spLocks/>
          </p:cNvSpPr>
          <p:nvPr/>
        </p:nvSpPr>
        <p:spPr bwMode="auto">
          <a:xfrm>
            <a:off x="4953000" y="1295400"/>
            <a:ext cx="2592389" cy="2135188"/>
          </a:xfrm>
          <a:custGeom>
            <a:avLst/>
            <a:gdLst>
              <a:gd name="T0" fmla="*/ 1143000 w 1633"/>
              <a:gd name="T1" fmla="*/ 228600 h 1345"/>
              <a:gd name="T2" fmla="*/ 1295400 w 1633"/>
              <a:gd name="T3" fmla="*/ 533400 h 1345"/>
              <a:gd name="T4" fmla="*/ 1524000 w 1633"/>
              <a:gd name="T5" fmla="*/ 152400 h 1345"/>
              <a:gd name="T6" fmla="*/ 1524000 w 1633"/>
              <a:gd name="T7" fmla="*/ 457200 h 1345"/>
              <a:gd name="T8" fmla="*/ 1828800 w 1633"/>
              <a:gd name="T9" fmla="*/ 0 h 1345"/>
              <a:gd name="T10" fmla="*/ 1828800 w 1633"/>
              <a:gd name="T11" fmla="*/ 457200 h 1345"/>
              <a:gd name="T12" fmla="*/ 2438400 w 1633"/>
              <a:gd name="T13" fmla="*/ 76200 h 1345"/>
              <a:gd name="T14" fmla="*/ 2133600 w 1633"/>
              <a:gd name="T15" fmla="*/ 762000 h 1345"/>
              <a:gd name="T16" fmla="*/ 2590800 w 1633"/>
              <a:gd name="T17" fmla="*/ 914400 h 1345"/>
              <a:gd name="T18" fmla="*/ 2286000 w 1633"/>
              <a:gd name="T19" fmla="*/ 1066800 h 1345"/>
              <a:gd name="T20" fmla="*/ 2209800 w 1633"/>
              <a:gd name="T21" fmla="*/ 2133600 h 1345"/>
              <a:gd name="T22" fmla="*/ 2057400 w 1633"/>
              <a:gd name="T23" fmla="*/ 1371600 h 1345"/>
              <a:gd name="T24" fmla="*/ 1676400 w 1633"/>
              <a:gd name="T25" fmla="*/ 1905000 h 1345"/>
              <a:gd name="T26" fmla="*/ 1600200 w 1633"/>
              <a:gd name="T27" fmla="*/ 1371600 h 1345"/>
              <a:gd name="T28" fmla="*/ 1143000 w 1633"/>
              <a:gd name="T29" fmla="*/ 1676400 h 1345"/>
              <a:gd name="T30" fmla="*/ 1066800 w 1633"/>
              <a:gd name="T31" fmla="*/ 1295400 h 1345"/>
              <a:gd name="T32" fmla="*/ 457200 w 1633"/>
              <a:gd name="T33" fmla="*/ 1295400 h 1345"/>
              <a:gd name="T34" fmla="*/ 685800 w 1633"/>
              <a:gd name="T35" fmla="*/ 914400 h 1345"/>
              <a:gd name="T36" fmla="*/ 0 w 1633"/>
              <a:gd name="T37" fmla="*/ 609600 h 1345"/>
              <a:gd name="T38" fmla="*/ 685800 w 1633"/>
              <a:gd name="T39" fmla="*/ 533400 h 1345"/>
              <a:gd name="T40" fmla="*/ 609600 w 1633"/>
              <a:gd name="T41" fmla="*/ 0 h 1345"/>
              <a:gd name="T42" fmla="*/ 990600 w 1633"/>
              <a:gd name="T43" fmla="*/ 685800 h 1345"/>
              <a:gd name="T44" fmla="*/ 990600 w 1633"/>
              <a:gd name="T45" fmla="*/ 0 h 1345"/>
              <a:gd name="T46" fmla="*/ 1143000 w 1633"/>
              <a:gd name="T47" fmla="*/ 533400 h 1345"/>
              <a:gd name="T48" fmla="*/ 1143000 w 1633"/>
              <a:gd name="T49" fmla="*/ 228600 h 134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33" h="1345">
                <a:moveTo>
                  <a:pt x="720" y="144"/>
                </a:moveTo>
                <a:lnTo>
                  <a:pt x="816" y="336"/>
                </a:lnTo>
                <a:lnTo>
                  <a:pt x="960" y="96"/>
                </a:lnTo>
                <a:lnTo>
                  <a:pt x="960" y="288"/>
                </a:lnTo>
                <a:lnTo>
                  <a:pt x="1152" y="0"/>
                </a:lnTo>
                <a:lnTo>
                  <a:pt x="1152" y="288"/>
                </a:lnTo>
                <a:lnTo>
                  <a:pt x="1536" y="48"/>
                </a:lnTo>
                <a:lnTo>
                  <a:pt x="1344" y="480"/>
                </a:lnTo>
                <a:lnTo>
                  <a:pt x="1632" y="576"/>
                </a:lnTo>
                <a:lnTo>
                  <a:pt x="1440" y="672"/>
                </a:lnTo>
                <a:lnTo>
                  <a:pt x="1392" y="1344"/>
                </a:lnTo>
                <a:lnTo>
                  <a:pt x="1296" y="864"/>
                </a:lnTo>
                <a:lnTo>
                  <a:pt x="1056" y="1200"/>
                </a:lnTo>
                <a:lnTo>
                  <a:pt x="1008" y="864"/>
                </a:lnTo>
                <a:lnTo>
                  <a:pt x="720" y="1056"/>
                </a:lnTo>
                <a:lnTo>
                  <a:pt x="672" y="816"/>
                </a:lnTo>
                <a:lnTo>
                  <a:pt x="288" y="816"/>
                </a:lnTo>
                <a:lnTo>
                  <a:pt x="432" y="576"/>
                </a:lnTo>
                <a:lnTo>
                  <a:pt x="0" y="384"/>
                </a:lnTo>
                <a:lnTo>
                  <a:pt x="432" y="336"/>
                </a:lnTo>
                <a:lnTo>
                  <a:pt x="384" y="0"/>
                </a:lnTo>
                <a:lnTo>
                  <a:pt x="624" y="432"/>
                </a:lnTo>
                <a:lnTo>
                  <a:pt x="624" y="0"/>
                </a:lnTo>
                <a:lnTo>
                  <a:pt x="720" y="336"/>
                </a:lnTo>
                <a:lnTo>
                  <a:pt x="720" y="144"/>
                </a:lnTo>
              </a:path>
            </a:pathLst>
          </a:custGeom>
          <a:noFill/>
          <a:ln w="12700" cap="rnd" cmpd="sng">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6" name="Text Box 16"/>
          <p:cNvSpPr txBox="1">
            <a:spLocks noChangeArrowheads="1"/>
          </p:cNvSpPr>
          <p:nvPr/>
        </p:nvSpPr>
        <p:spPr bwMode="auto">
          <a:xfrm>
            <a:off x="488504" y="5334001"/>
            <a:ext cx="908800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en-GB" dirty="0"/>
              <a:t>Communication: “… who said what, to whom</a:t>
            </a:r>
            <a:r>
              <a:rPr lang="en-GB" dirty="0" smtClean="0"/>
              <a:t>, why, </a:t>
            </a:r>
            <a:r>
              <a:rPr lang="en-GB" dirty="0"/>
              <a:t>how, and with what effect …”</a:t>
            </a:r>
          </a:p>
          <a:p>
            <a:r>
              <a:rPr lang="en-GB" dirty="0"/>
              <a:t>(</a:t>
            </a:r>
            <a:r>
              <a:rPr lang="en-GB" dirty="0" err="1"/>
              <a:t>Berelson</a:t>
            </a:r>
            <a:r>
              <a:rPr lang="en-GB" dirty="0"/>
              <a:t>, 1952, p1)</a:t>
            </a:r>
          </a:p>
        </p:txBody>
      </p:sp>
    </p:spTree>
    <p:extLst>
      <p:ext uri="{BB962C8B-B14F-4D97-AF65-F5344CB8AC3E}">
        <p14:creationId xmlns:p14="http://schemas.microsoft.com/office/powerpoint/2010/main" val="118990085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98" name="Freeform 30"/>
          <p:cNvSpPr>
            <a:spLocks/>
          </p:cNvSpPr>
          <p:nvPr/>
        </p:nvSpPr>
        <p:spPr bwMode="auto">
          <a:xfrm>
            <a:off x="416496" y="1462608"/>
            <a:ext cx="8407896" cy="5278760"/>
          </a:xfrm>
          <a:custGeom>
            <a:avLst/>
            <a:gdLst>
              <a:gd name="T0" fmla="*/ 3326109 w 1633"/>
              <a:gd name="T1" fmla="*/ 603708 h 1345"/>
              <a:gd name="T2" fmla="*/ 3769590 w 1633"/>
              <a:gd name="T3" fmla="*/ 1408652 h 1345"/>
              <a:gd name="T4" fmla="*/ 4434812 w 1633"/>
              <a:gd name="T5" fmla="*/ 402472 h 1345"/>
              <a:gd name="T6" fmla="*/ 4434812 w 1633"/>
              <a:gd name="T7" fmla="*/ 1207416 h 1345"/>
              <a:gd name="T8" fmla="*/ 5321774 w 1633"/>
              <a:gd name="T9" fmla="*/ 0 h 1345"/>
              <a:gd name="T10" fmla="*/ 5321774 w 1633"/>
              <a:gd name="T11" fmla="*/ 1207416 h 1345"/>
              <a:gd name="T12" fmla="*/ 7095699 w 1633"/>
              <a:gd name="T13" fmla="*/ 201236 h 1345"/>
              <a:gd name="T14" fmla="*/ 6208737 w 1633"/>
              <a:gd name="T15" fmla="*/ 2012360 h 1345"/>
              <a:gd name="T16" fmla="*/ 7539180 w 1633"/>
              <a:gd name="T17" fmla="*/ 2414832 h 1345"/>
              <a:gd name="T18" fmla="*/ 6652218 w 1633"/>
              <a:gd name="T19" fmla="*/ 2817304 h 1345"/>
              <a:gd name="T20" fmla="*/ 6430477 w 1633"/>
              <a:gd name="T21" fmla="*/ 5634608 h 1345"/>
              <a:gd name="T22" fmla="*/ 5986996 w 1633"/>
              <a:gd name="T23" fmla="*/ 3622248 h 1345"/>
              <a:gd name="T24" fmla="*/ 4878293 w 1633"/>
              <a:gd name="T25" fmla="*/ 5030900 h 1345"/>
              <a:gd name="T26" fmla="*/ 4656553 w 1633"/>
              <a:gd name="T27" fmla="*/ 3622248 h 1345"/>
              <a:gd name="T28" fmla="*/ 3326109 w 1633"/>
              <a:gd name="T29" fmla="*/ 4427192 h 1345"/>
              <a:gd name="T30" fmla="*/ 3104368 w 1633"/>
              <a:gd name="T31" fmla="*/ 3421012 h 1345"/>
              <a:gd name="T32" fmla="*/ 1330444 w 1633"/>
              <a:gd name="T33" fmla="*/ 3421012 h 1345"/>
              <a:gd name="T34" fmla="*/ 1995665 w 1633"/>
              <a:gd name="T35" fmla="*/ 2414832 h 1345"/>
              <a:gd name="T36" fmla="*/ 0 w 1633"/>
              <a:gd name="T37" fmla="*/ 1609888 h 1345"/>
              <a:gd name="T38" fmla="*/ 1995665 w 1633"/>
              <a:gd name="T39" fmla="*/ 1408652 h 1345"/>
              <a:gd name="T40" fmla="*/ 1773925 w 1633"/>
              <a:gd name="T41" fmla="*/ 0 h 1345"/>
              <a:gd name="T42" fmla="*/ 2882628 w 1633"/>
              <a:gd name="T43" fmla="*/ 1811124 h 1345"/>
              <a:gd name="T44" fmla="*/ 2882628 w 1633"/>
              <a:gd name="T45" fmla="*/ 0 h 1345"/>
              <a:gd name="T46" fmla="*/ 3326109 w 1633"/>
              <a:gd name="T47" fmla="*/ 1408652 h 1345"/>
              <a:gd name="T48" fmla="*/ 3326109 w 1633"/>
              <a:gd name="T49" fmla="*/ 603708 h 134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33" h="1345">
                <a:moveTo>
                  <a:pt x="720" y="144"/>
                </a:moveTo>
                <a:lnTo>
                  <a:pt x="816" y="336"/>
                </a:lnTo>
                <a:lnTo>
                  <a:pt x="960" y="96"/>
                </a:lnTo>
                <a:lnTo>
                  <a:pt x="960" y="288"/>
                </a:lnTo>
                <a:lnTo>
                  <a:pt x="1152" y="0"/>
                </a:lnTo>
                <a:lnTo>
                  <a:pt x="1152" y="288"/>
                </a:lnTo>
                <a:lnTo>
                  <a:pt x="1536" y="48"/>
                </a:lnTo>
                <a:lnTo>
                  <a:pt x="1344" y="480"/>
                </a:lnTo>
                <a:lnTo>
                  <a:pt x="1632" y="576"/>
                </a:lnTo>
                <a:lnTo>
                  <a:pt x="1440" y="672"/>
                </a:lnTo>
                <a:lnTo>
                  <a:pt x="1392" y="1344"/>
                </a:lnTo>
                <a:lnTo>
                  <a:pt x="1296" y="864"/>
                </a:lnTo>
                <a:lnTo>
                  <a:pt x="1056" y="1200"/>
                </a:lnTo>
                <a:lnTo>
                  <a:pt x="1008" y="864"/>
                </a:lnTo>
                <a:lnTo>
                  <a:pt x="720" y="1056"/>
                </a:lnTo>
                <a:lnTo>
                  <a:pt x="672" y="816"/>
                </a:lnTo>
                <a:lnTo>
                  <a:pt x="288" y="816"/>
                </a:lnTo>
                <a:lnTo>
                  <a:pt x="432" y="576"/>
                </a:lnTo>
                <a:lnTo>
                  <a:pt x="0" y="384"/>
                </a:lnTo>
                <a:lnTo>
                  <a:pt x="432" y="336"/>
                </a:lnTo>
                <a:lnTo>
                  <a:pt x="384" y="0"/>
                </a:lnTo>
                <a:lnTo>
                  <a:pt x="624" y="432"/>
                </a:lnTo>
                <a:lnTo>
                  <a:pt x="624" y="0"/>
                </a:lnTo>
                <a:lnTo>
                  <a:pt x="720" y="336"/>
                </a:lnTo>
                <a:lnTo>
                  <a:pt x="720" y="144"/>
                </a:lnTo>
              </a:path>
            </a:pathLst>
          </a:custGeom>
          <a:solidFill>
            <a:schemeClr val="accent6">
              <a:lumMod val="20000"/>
              <a:lumOff val="80000"/>
              <a:alpha val="69000"/>
            </a:schemeClr>
          </a:solidFill>
          <a:ln w="12700" cap="rnd" cmpd="sng">
            <a:solidFill>
              <a:schemeClr val="tx2"/>
            </a:solidFill>
            <a:prstDash val="solid"/>
            <a:round/>
            <a:headEnd type="none" w="med" len="med"/>
            <a:tailEnd type="none" w="med" len="med"/>
          </a:ln>
          <a:effectLst/>
        </p:spPr>
        <p:txBody>
          <a:bodyPr/>
          <a:lstStyle/>
          <a:p>
            <a:endParaRPr lang="en-GB"/>
          </a:p>
        </p:txBody>
      </p:sp>
      <p:sp>
        <p:nvSpPr>
          <p:cNvPr id="7170" name="Rectangle 2"/>
          <p:cNvSpPr>
            <a:spLocks noGrp="1" noChangeArrowheads="1"/>
          </p:cNvSpPr>
          <p:nvPr>
            <p:ph type="title"/>
          </p:nvPr>
        </p:nvSpPr>
        <p:spPr/>
        <p:txBody>
          <a:bodyPr/>
          <a:lstStyle/>
          <a:p>
            <a:r>
              <a:rPr lang="en-GB" sz="3600" dirty="0" smtClean="0"/>
              <a:t>The Real Communication Process</a:t>
            </a:r>
          </a:p>
        </p:txBody>
      </p:sp>
      <p:sp>
        <p:nvSpPr>
          <p:cNvPr id="7171" name="Rectangle 3"/>
          <p:cNvSpPr>
            <a:spLocks noChangeArrowheads="1"/>
          </p:cNvSpPr>
          <p:nvPr/>
        </p:nvSpPr>
        <p:spPr bwMode="auto">
          <a:xfrm>
            <a:off x="955676" y="2059359"/>
            <a:ext cx="325411"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S</a:t>
            </a:r>
          </a:p>
        </p:txBody>
      </p:sp>
      <p:sp>
        <p:nvSpPr>
          <p:cNvPr id="7172" name="Rectangle 4"/>
          <p:cNvSpPr>
            <a:spLocks noChangeArrowheads="1"/>
          </p:cNvSpPr>
          <p:nvPr/>
        </p:nvSpPr>
        <p:spPr bwMode="auto">
          <a:xfrm>
            <a:off x="8216509" y="5153397"/>
            <a:ext cx="368692" cy="397545"/>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r"/>
            <a:r>
              <a:rPr lang="en-GB"/>
              <a:t>R</a:t>
            </a:r>
          </a:p>
        </p:txBody>
      </p:sp>
      <p:sp>
        <p:nvSpPr>
          <p:cNvPr id="7173" name="Rectangle 5"/>
          <p:cNvSpPr>
            <a:spLocks noChangeArrowheads="1"/>
          </p:cNvSpPr>
          <p:nvPr/>
        </p:nvSpPr>
        <p:spPr bwMode="auto">
          <a:xfrm>
            <a:off x="4033080" y="3634159"/>
            <a:ext cx="1141339"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sz="2400">
                <a:solidFill>
                  <a:srgbClr val="790015"/>
                </a:solidFill>
              </a:rPr>
              <a:t>NOISE</a:t>
            </a:r>
          </a:p>
        </p:txBody>
      </p:sp>
      <p:sp>
        <p:nvSpPr>
          <p:cNvPr id="7174" name="Freeform 6"/>
          <p:cNvSpPr>
            <a:spLocks/>
          </p:cNvSpPr>
          <p:nvPr/>
        </p:nvSpPr>
        <p:spPr bwMode="auto">
          <a:xfrm>
            <a:off x="1371600" y="2262558"/>
            <a:ext cx="6781800" cy="2819400"/>
          </a:xfrm>
          <a:custGeom>
            <a:avLst/>
            <a:gdLst>
              <a:gd name="T0" fmla="*/ 0 w 4272"/>
              <a:gd name="T1" fmla="*/ 0 h 1776"/>
              <a:gd name="T2" fmla="*/ 1828800 w 4272"/>
              <a:gd name="T3" fmla="*/ 304800 h 1776"/>
              <a:gd name="T4" fmla="*/ 3962400 w 4272"/>
              <a:gd name="T5" fmla="*/ 914400 h 1776"/>
              <a:gd name="T6" fmla="*/ 5791200 w 4272"/>
              <a:gd name="T7" fmla="*/ 1828800 h 1776"/>
              <a:gd name="T8" fmla="*/ 6781800 w 4272"/>
              <a:gd name="T9" fmla="*/ 281940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72" h="1776">
                <a:moveTo>
                  <a:pt x="0" y="0"/>
                </a:moveTo>
                <a:lnTo>
                  <a:pt x="1152" y="192"/>
                </a:lnTo>
                <a:lnTo>
                  <a:pt x="2496" y="576"/>
                </a:lnTo>
                <a:lnTo>
                  <a:pt x="3648" y="1152"/>
                </a:lnTo>
                <a:lnTo>
                  <a:pt x="4272" y="1776"/>
                </a:lnTo>
              </a:path>
            </a:pathLst>
          </a:custGeom>
          <a:noFill/>
          <a:ln w="28575" cap="flat" cmpd="sng">
            <a:solidFill>
              <a:schemeClr val="tx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5" name="Freeform 7"/>
          <p:cNvSpPr>
            <a:spLocks/>
          </p:cNvSpPr>
          <p:nvPr/>
        </p:nvSpPr>
        <p:spPr bwMode="auto">
          <a:xfrm>
            <a:off x="1371600" y="2033958"/>
            <a:ext cx="6934200" cy="2971800"/>
          </a:xfrm>
          <a:custGeom>
            <a:avLst/>
            <a:gdLst>
              <a:gd name="T0" fmla="*/ 0 w 4368"/>
              <a:gd name="T1" fmla="*/ 76200 h 1872"/>
              <a:gd name="T2" fmla="*/ 2286000 w 4368"/>
              <a:gd name="T3" fmla="*/ 0 h 1872"/>
              <a:gd name="T4" fmla="*/ 4648200 w 4368"/>
              <a:gd name="T5" fmla="*/ 457200 h 1872"/>
              <a:gd name="T6" fmla="*/ 6248400 w 4368"/>
              <a:gd name="T7" fmla="*/ 1600200 h 1872"/>
              <a:gd name="T8" fmla="*/ 6934200 w 4368"/>
              <a:gd name="T9" fmla="*/ 2971800 h 18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68" h="1872">
                <a:moveTo>
                  <a:pt x="0" y="48"/>
                </a:moveTo>
                <a:lnTo>
                  <a:pt x="1440" y="0"/>
                </a:lnTo>
                <a:lnTo>
                  <a:pt x="2928" y="288"/>
                </a:lnTo>
                <a:lnTo>
                  <a:pt x="3936" y="1008"/>
                </a:lnTo>
                <a:lnTo>
                  <a:pt x="4368" y="1872"/>
                </a:lnTo>
              </a:path>
            </a:pathLst>
          </a:custGeom>
          <a:noFill/>
          <a:ln w="28575" cap="flat" cmpd="sng">
            <a:solidFill>
              <a:schemeClr val="tx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6" name="Freeform 8"/>
          <p:cNvSpPr>
            <a:spLocks/>
          </p:cNvSpPr>
          <p:nvPr/>
        </p:nvSpPr>
        <p:spPr bwMode="auto">
          <a:xfrm>
            <a:off x="1371600" y="1576758"/>
            <a:ext cx="7086600" cy="3429000"/>
          </a:xfrm>
          <a:custGeom>
            <a:avLst/>
            <a:gdLst>
              <a:gd name="T0" fmla="*/ 0 w 4464"/>
              <a:gd name="T1" fmla="*/ 381000 h 2160"/>
              <a:gd name="T2" fmla="*/ 2743200 w 4464"/>
              <a:gd name="T3" fmla="*/ 0 h 2160"/>
              <a:gd name="T4" fmla="*/ 5105400 w 4464"/>
              <a:gd name="T5" fmla="*/ 304800 h 2160"/>
              <a:gd name="T6" fmla="*/ 6705600 w 4464"/>
              <a:gd name="T7" fmla="*/ 1600200 h 2160"/>
              <a:gd name="T8" fmla="*/ 7086600 w 4464"/>
              <a:gd name="T9" fmla="*/ 3429000 h 2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64" h="2160">
                <a:moveTo>
                  <a:pt x="0" y="240"/>
                </a:moveTo>
                <a:lnTo>
                  <a:pt x="1728" y="0"/>
                </a:lnTo>
                <a:lnTo>
                  <a:pt x="3216" y="192"/>
                </a:lnTo>
                <a:lnTo>
                  <a:pt x="4224" y="1008"/>
                </a:lnTo>
                <a:lnTo>
                  <a:pt x="4464" y="2160"/>
                </a:lnTo>
              </a:path>
            </a:pathLst>
          </a:custGeom>
          <a:noFill/>
          <a:ln w="28575" cap="flat" cmpd="sng">
            <a:solidFill>
              <a:schemeClr val="tx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7" name="Rectangle 9"/>
          <p:cNvSpPr>
            <a:spLocks noChangeArrowheads="1"/>
          </p:cNvSpPr>
          <p:nvPr/>
        </p:nvSpPr>
        <p:spPr bwMode="auto">
          <a:xfrm>
            <a:off x="3044825" y="2338758"/>
            <a:ext cx="354265"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a:t>
            </a:r>
          </a:p>
        </p:txBody>
      </p:sp>
      <p:sp>
        <p:nvSpPr>
          <p:cNvPr id="7178" name="Rectangle 10"/>
          <p:cNvSpPr>
            <a:spLocks noChangeArrowheads="1"/>
          </p:cNvSpPr>
          <p:nvPr/>
        </p:nvSpPr>
        <p:spPr bwMode="auto">
          <a:xfrm>
            <a:off x="4909058" y="2948359"/>
            <a:ext cx="880049"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M&amp;M</a:t>
            </a:r>
          </a:p>
        </p:txBody>
      </p:sp>
      <p:sp>
        <p:nvSpPr>
          <p:cNvPr id="7179" name="Rectangle 11"/>
          <p:cNvSpPr>
            <a:spLocks noChangeArrowheads="1"/>
          </p:cNvSpPr>
          <p:nvPr/>
        </p:nvSpPr>
        <p:spPr bwMode="auto">
          <a:xfrm>
            <a:off x="6937375" y="3884984"/>
            <a:ext cx="368692"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a:t>
            </a:r>
          </a:p>
        </p:txBody>
      </p:sp>
      <p:sp>
        <p:nvSpPr>
          <p:cNvPr id="7180" name="Rectangle 12"/>
          <p:cNvSpPr>
            <a:spLocks noChangeArrowheads="1"/>
          </p:cNvSpPr>
          <p:nvPr/>
        </p:nvSpPr>
        <p:spPr bwMode="auto">
          <a:xfrm>
            <a:off x="3502025" y="1881559"/>
            <a:ext cx="354265"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a:t>
            </a:r>
          </a:p>
        </p:txBody>
      </p:sp>
      <p:sp>
        <p:nvSpPr>
          <p:cNvPr id="7181" name="Rectangle 13"/>
          <p:cNvSpPr>
            <a:spLocks noChangeArrowheads="1"/>
          </p:cNvSpPr>
          <p:nvPr/>
        </p:nvSpPr>
        <p:spPr bwMode="auto">
          <a:xfrm>
            <a:off x="5518657" y="2338758"/>
            <a:ext cx="880049"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M&amp;M</a:t>
            </a:r>
          </a:p>
        </p:txBody>
      </p:sp>
      <p:sp>
        <p:nvSpPr>
          <p:cNvPr id="7182" name="Rectangle 14"/>
          <p:cNvSpPr>
            <a:spLocks noChangeArrowheads="1"/>
          </p:cNvSpPr>
          <p:nvPr/>
        </p:nvSpPr>
        <p:spPr bwMode="auto">
          <a:xfrm>
            <a:off x="7394576" y="3427784"/>
            <a:ext cx="368692"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a:t>
            </a:r>
          </a:p>
        </p:txBody>
      </p:sp>
      <p:sp>
        <p:nvSpPr>
          <p:cNvPr id="7183" name="Rectangle 15"/>
          <p:cNvSpPr>
            <a:spLocks noChangeArrowheads="1"/>
          </p:cNvSpPr>
          <p:nvPr/>
        </p:nvSpPr>
        <p:spPr bwMode="auto">
          <a:xfrm>
            <a:off x="3959225" y="1424359"/>
            <a:ext cx="354265"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a:t>
            </a:r>
          </a:p>
        </p:txBody>
      </p:sp>
      <p:sp>
        <p:nvSpPr>
          <p:cNvPr id="7184" name="Rectangle 16"/>
          <p:cNvSpPr>
            <a:spLocks noChangeArrowheads="1"/>
          </p:cNvSpPr>
          <p:nvPr/>
        </p:nvSpPr>
        <p:spPr bwMode="auto">
          <a:xfrm>
            <a:off x="5975857" y="1729159"/>
            <a:ext cx="880049"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M&amp;M</a:t>
            </a:r>
          </a:p>
        </p:txBody>
      </p:sp>
      <p:sp>
        <p:nvSpPr>
          <p:cNvPr id="7185" name="Rectangle 17"/>
          <p:cNvSpPr>
            <a:spLocks noChangeArrowheads="1"/>
          </p:cNvSpPr>
          <p:nvPr/>
        </p:nvSpPr>
        <p:spPr bwMode="auto">
          <a:xfrm>
            <a:off x="7851776" y="2970584"/>
            <a:ext cx="368692"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a:t>
            </a:r>
          </a:p>
        </p:txBody>
      </p:sp>
      <p:sp>
        <p:nvSpPr>
          <p:cNvPr id="7186" name="Freeform 18"/>
          <p:cNvSpPr>
            <a:spLocks/>
          </p:cNvSpPr>
          <p:nvPr/>
        </p:nvSpPr>
        <p:spPr bwMode="auto">
          <a:xfrm flipH="1" flipV="1">
            <a:off x="1219200" y="2567358"/>
            <a:ext cx="6781800" cy="2819400"/>
          </a:xfrm>
          <a:custGeom>
            <a:avLst/>
            <a:gdLst>
              <a:gd name="T0" fmla="*/ 0 w 4272"/>
              <a:gd name="T1" fmla="*/ 0 h 1776"/>
              <a:gd name="T2" fmla="*/ 1828800 w 4272"/>
              <a:gd name="T3" fmla="*/ 304800 h 1776"/>
              <a:gd name="T4" fmla="*/ 3962400 w 4272"/>
              <a:gd name="T5" fmla="*/ 914400 h 1776"/>
              <a:gd name="T6" fmla="*/ 5791200 w 4272"/>
              <a:gd name="T7" fmla="*/ 1828800 h 1776"/>
              <a:gd name="T8" fmla="*/ 6781800 w 4272"/>
              <a:gd name="T9" fmla="*/ 2819400 h 17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72" h="1776">
                <a:moveTo>
                  <a:pt x="0" y="0"/>
                </a:moveTo>
                <a:lnTo>
                  <a:pt x="1152" y="192"/>
                </a:lnTo>
                <a:lnTo>
                  <a:pt x="2496" y="576"/>
                </a:lnTo>
                <a:lnTo>
                  <a:pt x="3648" y="1152"/>
                </a:lnTo>
                <a:lnTo>
                  <a:pt x="4272" y="1776"/>
                </a:lnTo>
              </a:path>
            </a:pathLst>
          </a:custGeom>
          <a:noFill/>
          <a:ln w="28575" cap="flat" cmpd="sng">
            <a:solidFill>
              <a:schemeClr val="accent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7" name="Freeform 19"/>
          <p:cNvSpPr>
            <a:spLocks/>
          </p:cNvSpPr>
          <p:nvPr/>
        </p:nvSpPr>
        <p:spPr bwMode="auto">
          <a:xfrm flipH="1" flipV="1">
            <a:off x="1066800" y="2567358"/>
            <a:ext cx="6934200" cy="2971800"/>
          </a:xfrm>
          <a:custGeom>
            <a:avLst/>
            <a:gdLst>
              <a:gd name="T0" fmla="*/ 0 w 4368"/>
              <a:gd name="T1" fmla="*/ 76200 h 1872"/>
              <a:gd name="T2" fmla="*/ 2286000 w 4368"/>
              <a:gd name="T3" fmla="*/ 0 h 1872"/>
              <a:gd name="T4" fmla="*/ 4648200 w 4368"/>
              <a:gd name="T5" fmla="*/ 457200 h 1872"/>
              <a:gd name="T6" fmla="*/ 6248400 w 4368"/>
              <a:gd name="T7" fmla="*/ 1600200 h 1872"/>
              <a:gd name="T8" fmla="*/ 6934200 w 4368"/>
              <a:gd name="T9" fmla="*/ 2971800 h 18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68" h="1872">
                <a:moveTo>
                  <a:pt x="0" y="48"/>
                </a:moveTo>
                <a:lnTo>
                  <a:pt x="1440" y="0"/>
                </a:lnTo>
                <a:lnTo>
                  <a:pt x="2928" y="288"/>
                </a:lnTo>
                <a:lnTo>
                  <a:pt x="3936" y="1008"/>
                </a:lnTo>
                <a:lnTo>
                  <a:pt x="4368" y="1872"/>
                </a:lnTo>
              </a:path>
            </a:pathLst>
          </a:custGeom>
          <a:noFill/>
          <a:ln w="28575" cap="flat" cmpd="sng">
            <a:solidFill>
              <a:schemeClr val="accent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8" name="Freeform 20"/>
          <p:cNvSpPr>
            <a:spLocks/>
          </p:cNvSpPr>
          <p:nvPr/>
        </p:nvSpPr>
        <p:spPr bwMode="auto">
          <a:xfrm flipH="1" flipV="1">
            <a:off x="914401" y="2567358"/>
            <a:ext cx="7086600" cy="3429000"/>
          </a:xfrm>
          <a:custGeom>
            <a:avLst/>
            <a:gdLst>
              <a:gd name="T0" fmla="*/ 0 w 4464"/>
              <a:gd name="T1" fmla="*/ 381000 h 2160"/>
              <a:gd name="T2" fmla="*/ 2743200 w 4464"/>
              <a:gd name="T3" fmla="*/ 0 h 2160"/>
              <a:gd name="T4" fmla="*/ 5105400 w 4464"/>
              <a:gd name="T5" fmla="*/ 304800 h 2160"/>
              <a:gd name="T6" fmla="*/ 6705600 w 4464"/>
              <a:gd name="T7" fmla="*/ 1600200 h 2160"/>
              <a:gd name="T8" fmla="*/ 7086600 w 4464"/>
              <a:gd name="T9" fmla="*/ 3429000 h 2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64" h="2160">
                <a:moveTo>
                  <a:pt x="0" y="240"/>
                </a:moveTo>
                <a:lnTo>
                  <a:pt x="1728" y="0"/>
                </a:lnTo>
                <a:lnTo>
                  <a:pt x="3216" y="192"/>
                </a:lnTo>
                <a:lnTo>
                  <a:pt x="4224" y="1008"/>
                </a:lnTo>
                <a:lnTo>
                  <a:pt x="4464" y="2160"/>
                </a:lnTo>
              </a:path>
            </a:pathLst>
          </a:custGeom>
          <a:noFill/>
          <a:ln w="28575" cap="flat" cmpd="sng">
            <a:solidFill>
              <a:schemeClr val="accent2"/>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9" name="Rectangle 21"/>
          <p:cNvSpPr>
            <a:spLocks noChangeArrowheads="1"/>
          </p:cNvSpPr>
          <p:nvPr/>
        </p:nvSpPr>
        <p:spPr bwMode="auto">
          <a:xfrm flipH="1">
            <a:off x="5029200" y="5767759"/>
            <a:ext cx="354265"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a:t>
            </a:r>
          </a:p>
        </p:txBody>
      </p:sp>
      <p:sp>
        <p:nvSpPr>
          <p:cNvPr id="7190" name="Rectangle 22"/>
          <p:cNvSpPr>
            <a:spLocks noChangeArrowheads="1"/>
          </p:cNvSpPr>
          <p:nvPr/>
        </p:nvSpPr>
        <p:spPr bwMode="auto">
          <a:xfrm flipH="1">
            <a:off x="2592895" y="5539159"/>
            <a:ext cx="880049"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M&amp;M</a:t>
            </a:r>
          </a:p>
        </p:txBody>
      </p:sp>
      <p:sp>
        <p:nvSpPr>
          <p:cNvPr id="7191" name="Rectangle 23"/>
          <p:cNvSpPr>
            <a:spLocks noChangeArrowheads="1"/>
          </p:cNvSpPr>
          <p:nvPr/>
        </p:nvSpPr>
        <p:spPr bwMode="auto">
          <a:xfrm flipH="1">
            <a:off x="1066801" y="4243759"/>
            <a:ext cx="368692"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a:t>
            </a:r>
          </a:p>
        </p:txBody>
      </p:sp>
      <p:sp>
        <p:nvSpPr>
          <p:cNvPr id="7192" name="Rectangle 24"/>
          <p:cNvSpPr>
            <a:spLocks noChangeArrowheads="1"/>
          </p:cNvSpPr>
          <p:nvPr/>
        </p:nvSpPr>
        <p:spPr bwMode="auto">
          <a:xfrm flipH="1">
            <a:off x="5486400" y="5310559"/>
            <a:ext cx="354265"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a:t>
            </a:r>
          </a:p>
        </p:txBody>
      </p:sp>
      <p:sp>
        <p:nvSpPr>
          <p:cNvPr id="7193" name="Rectangle 25"/>
          <p:cNvSpPr>
            <a:spLocks noChangeArrowheads="1"/>
          </p:cNvSpPr>
          <p:nvPr/>
        </p:nvSpPr>
        <p:spPr bwMode="auto">
          <a:xfrm flipH="1">
            <a:off x="3202494" y="4929559"/>
            <a:ext cx="880049"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M&amp;M</a:t>
            </a:r>
          </a:p>
        </p:txBody>
      </p:sp>
      <p:sp>
        <p:nvSpPr>
          <p:cNvPr id="7194" name="Rectangle 26"/>
          <p:cNvSpPr>
            <a:spLocks noChangeArrowheads="1"/>
          </p:cNvSpPr>
          <p:nvPr/>
        </p:nvSpPr>
        <p:spPr bwMode="auto">
          <a:xfrm flipH="1">
            <a:off x="1524000" y="3786559"/>
            <a:ext cx="368692"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a:t>
            </a:r>
          </a:p>
        </p:txBody>
      </p:sp>
      <p:sp>
        <p:nvSpPr>
          <p:cNvPr id="7195" name="Rectangle 27"/>
          <p:cNvSpPr>
            <a:spLocks noChangeArrowheads="1"/>
          </p:cNvSpPr>
          <p:nvPr/>
        </p:nvSpPr>
        <p:spPr bwMode="auto">
          <a:xfrm flipH="1">
            <a:off x="5943601" y="4853359"/>
            <a:ext cx="354265"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E</a:t>
            </a:r>
          </a:p>
        </p:txBody>
      </p:sp>
      <p:sp>
        <p:nvSpPr>
          <p:cNvPr id="7196" name="Rectangle 28"/>
          <p:cNvSpPr>
            <a:spLocks noChangeArrowheads="1"/>
          </p:cNvSpPr>
          <p:nvPr/>
        </p:nvSpPr>
        <p:spPr bwMode="auto">
          <a:xfrm flipH="1">
            <a:off x="3659694" y="4319958"/>
            <a:ext cx="880049"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GB"/>
              <a:t>M&amp;M</a:t>
            </a:r>
          </a:p>
        </p:txBody>
      </p:sp>
      <p:sp>
        <p:nvSpPr>
          <p:cNvPr id="7197" name="Rectangle 29"/>
          <p:cNvSpPr>
            <a:spLocks noChangeArrowheads="1"/>
          </p:cNvSpPr>
          <p:nvPr/>
        </p:nvSpPr>
        <p:spPr bwMode="auto">
          <a:xfrm flipH="1">
            <a:off x="1981200" y="3329359"/>
            <a:ext cx="368692" cy="397545"/>
          </a:xfrm>
          <a:prstGeom prst="rect">
            <a:avLst/>
          </a:prstGeom>
          <a:solidFill>
            <a:schemeClr val="bg1"/>
          </a:solidFill>
          <a:ln w="127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GB"/>
              <a:t>D</a:t>
            </a:r>
          </a:p>
        </p:txBody>
      </p:sp>
    </p:spTree>
    <p:extLst>
      <p:ext uri="{BB962C8B-B14F-4D97-AF65-F5344CB8AC3E}">
        <p14:creationId xmlns:p14="http://schemas.microsoft.com/office/powerpoint/2010/main" val="433007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Basic Linguistic Structure</a:t>
            </a:r>
            <a:endParaRPr lang="en-GB" dirty="0"/>
          </a:p>
        </p:txBody>
      </p:sp>
      <p:sp>
        <p:nvSpPr>
          <p:cNvPr id="3" name="Content Placeholder 2"/>
          <p:cNvSpPr>
            <a:spLocks noGrp="1"/>
          </p:cNvSpPr>
          <p:nvPr>
            <p:ph idx="1"/>
          </p:nvPr>
        </p:nvSpPr>
        <p:spPr/>
        <p:txBody>
          <a:bodyPr/>
          <a:lstStyle/>
          <a:p>
            <a:r>
              <a:rPr lang="en-GB" sz="2400" b="1" dirty="0" smtClean="0">
                <a:solidFill>
                  <a:schemeClr val="tx1"/>
                </a:solidFill>
              </a:rPr>
              <a:t>Typically, in </a:t>
            </a:r>
            <a:r>
              <a:rPr lang="en-GB" sz="2400" b="1" dirty="0">
                <a:solidFill>
                  <a:schemeClr val="tx1"/>
                </a:solidFill>
              </a:rPr>
              <a:t>the English </a:t>
            </a:r>
            <a:r>
              <a:rPr lang="en-GB" sz="2400" b="1" dirty="0" smtClean="0">
                <a:solidFill>
                  <a:schemeClr val="tx1"/>
                </a:solidFill>
              </a:rPr>
              <a:t>language, elements </a:t>
            </a:r>
            <a:r>
              <a:rPr lang="en-GB" sz="2400" b="1" dirty="0">
                <a:solidFill>
                  <a:schemeClr val="tx1"/>
                </a:solidFill>
              </a:rPr>
              <a:t>of theme </a:t>
            </a:r>
            <a:r>
              <a:rPr lang="en-GB" sz="2400" b="1" i="1" dirty="0">
                <a:solidFill>
                  <a:schemeClr val="tx1"/>
                </a:solidFill>
              </a:rPr>
              <a:t>precede</a:t>
            </a:r>
            <a:r>
              <a:rPr lang="en-GB" sz="2400" b="1" dirty="0">
                <a:solidFill>
                  <a:schemeClr val="tx1"/>
                </a:solidFill>
              </a:rPr>
              <a:t> elements of </a:t>
            </a:r>
            <a:r>
              <a:rPr lang="en-GB" sz="2400" b="1" dirty="0" err="1">
                <a:solidFill>
                  <a:schemeClr val="tx1"/>
                </a:solidFill>
              </a:rPr>
              <a:t>rheme</a:t>
            </a:r>
            <a:r>
              <a:rPr lang="en-GB" sz="2400" b="1" dirty="0">
                <a:solidFill>
                  <a:schemeClr val="tx1"/>
                </a:solidFill>
              </a:rPr>
              <a:t> and form a thematically progressive structure.</a:t>
            </a:r>
          </a:p>
          <a:p>
            <a:r>
              <a:rPr lang="en-GB" sz="2400" b="1" dirty="0" smtClean="0">
                <a:solidFill>
                  <a:schemeClr val="tx1"/>
                </a:solidFill>
              </a:rPr>
              <a:t>Theme (or topic) </a:t>
            </a:r>
          </a:p>
          <a:p>
            <a:pPr lvl="1"/>
            <a:r>
              <a:rPr lang="en-GB" sz="2000" b="1" dirty="0" smtClean="0">
                <a:solidFill>
                  <a:schemeClr val="tx1"/>
                </a:solidFill>
              </a:rPr>
              <a:t>Part of a sentence, </a:t>
            </a:r>
            <a:r>
              <a:rPr lang="en-GB" sz="2000" b="1" dirty="0">
                <a:solidFill>
                  <a:schemeClr val="tx1"/>
                </a:solidFill>
              </a:rPr>
              <a:t>usually </a:t>
            </a:r>
            <a:r>
              <a:rPr lang="en-GB" sz="2000" b="1" dirty="0" smtClean="0">
                <a:solidFill>
                  <a:schemeClr val="tx1"/>
                </a:solidFill>
              </a:rPr>
              <a:t>relating to previous </a:t>
            </a:r>
            <a:r>
              <a:rPr lang="en-GB" sz="2000" b="1" dirty="0">
                <a:solidFill>
                  <a:schemeClr val="tx1"/>
                </a:solidFill>
              </a:rPr>
              <a:t>discourse or shared knowledge, </a:t>
            </a:r>
            <a:r>
              <a:rPr lang="en-GB" sz="2000" b="1" dirty="0" smtClean="0">
                <a:solidFill>
                  <a:schemeClr val="tx1"/>
                </a:solidFill>
              </a:rPr>
              <a:t>that is developed or elaborated upon in the remainder of the sentence;  Parts related in some way to the preceding text or to the environment in which the discourse takes place; what the writer is going to talk about …”</a:t>
            </a:r>
          </a:p>
          <a:p>
            <a:r>
              <a:rPr lang="en-GB" sz="2400" b="1" dirty="0" err="1" smtClean="0">
                <a:solidFill>
                  <a:schemeClr val="tx1"/>
                </a:solidFill>
              </a:rPr>
              <a:t>Rheme</a:t>
            </a:r>
            <a:endParaRPr lang="en-GB" sz="2400" b="1" dirty="0">
              <a:solidFill>
                <a:schemeClr val="tx1"/>
              </a:solidFill>
            </a:endParaRPr>
          </a:p>
          <a:p>
            <a:pPr lvl="1"/>
            <a:r>
              <a:rPr lang="en-GB" sz="2000" b="1" dirty="0" smtClean="0">
                <a:solidFill>
                  <a:schemeClr val="tx1"/>
                </a:solidFill>
              </a:rPr>
              <a:t>‘… information that is in some way ‘new’ to the hearer or reader or which is otherwise unpredictable from what has been said or written already … what the [writer] wishes to say about it”</a:t>
            </a:r>
          </a:p>
        </p:txBody>
      </p:sp>
    </p:spTree>
    <p:extLst>
      <p:ext uri="{BB962C8B-B14F-4D97-AF65-F5344CB8AC3E}">
        <p14:creationId xmlns:p14="http://schemas.microsoft.com/office/powerpoint/2010/main" val="2984094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example …</a:t>
            </a:r>
            <a:endParaRPr lang="en-GB" dirty="0"/>
          </a:p>
        </p:txBody>
      </p:sp>
      <p:sp>
        <p:nvSpPr>
          <p:cNvPr id="3" name="TextBox 2"/>
          <p:cNvSpPr txBox="1"/>
          <p:nvPr/>
        </p:nvSpPr>
        <p:spPr>
          <a:xfrm>
            <a:off x="704528" y="1700808"/>
            <a:ext cx="8634030" cy="523220"/>
          </a:xfrm>
          <a:prstGeom prst="rect">
            <a:avLst/>
          </a:prstGeom>
          <a:noFill/>
        </p:spPr>
        <p:txBody>
          <a:bodyPr wrap="none" rtlCol="0">
            <a:spAutoFit/>
          </a:bodyPr>
          <a:lstStyle/>
          <a:p>
            <a:r>
              <a:rPr lang="en-GB" sz="2800" dirty="0" smtClean="0"/>
              <a:t>The man (from Coventry) (sold (a car)) (to the student)</a:t>
            </a:r>
            <a:endParaRPr lang="en-GB" sz="2800" dirty="0"/>
          </a:p>
        </p:txBody>
      </p:sp>
      <p:sp>
        <p:nvSpPr>
          <p:cNvPr id="4" name="TextBox 3"/>
          <p:cNvSpPr txBox="1"/>
          <p:nvPr/>
        </p:nvSpPr>
        <p:spPr>
          <a:xfrm>
            <a:off x="2072680" y="3017133"/>
            <a:ext cx="2159566" cy="923330"/>
          </a:xfrm>
          <a:prstGeom prst="rect">
            <a:avLst/>
          </a:prstGeom>
          <a:noFill/>
        </p:spPr>
        <p:txBody>
          <a:bodyPr wrap="none" rtlCol="0">
            <a:spAutoFit/>
          </a:bodyPr>
          <a:lstStyle/>
          <a:p>
            <a:pPr algn="ctr"/>
            <a:r>
              <a:rPr lang="en-GB" sz="1800" i="1" dirty="0" smtClean="0"/>
              <a:t>Agentive</a:t>
            </a:r>
          </a:p>
          <a:p>
            <a:pPr algn="ctr"/>
            <a:r>
              <a:rPr lang="en-GB" sz="1800" i="1" dirty="0" smtClean="0"/>
              <a:t>(indicating the agent</a:t>
            </a:r>
            <a:br>
              <a:rPr lang="en-GB" sz="1800" i="1" dirty="0" smtClean="0"/>
            </a:br>
            <a:r>
              <a:rPr lang="en-GB" sz="1800" i="1" dirty="0" smtClean="0"/>
              <a:t>of the verb)</a:t>
            </a:r>
            <a:endParaRPr lang="en-GB" sz="1800" i="1" dirty="0"/>
          </a:p>
        </p:txBody>
      </p:sp>
      <p:sp>
        <p:nvSpPr>
          <p:cNvPr id="5" name="TextBox 4"/>
          <p:cNvSpPr txBox="1"/>
          <p:nvPr/>
        </p:nvSpPr>
        <p:spPr>
          <a:xfrm>
            <a:off x="4418680" y="3048780"/>
            <a:ext cx="755335" cy="584775"/>
          </a:xfrm>
          <a:prstGeom prst="rect">
            <a:avLst/>
          </a:prstGeom>
          <a:noFill/>
        </p:spPr>
        <p:txBody>
          <a:bodyPr wrap="none" rtlCol="0">
            <a:spAutoFit/>
          </a:bodyPr>
          <a:lstStyle/>
          <a:p>
            <a:r>
              <a:rPr lang="en-GB" sz="3200" dirty="0" smtClean="0"/>
              <a:t>sell</a:t>
            </a:r>
            <a:endParaRPr lang="en-GB" sz="3200" dirty="0"/>
          </a:p>
        </p:txBody>
      </p:sp>
      <p:sp>
        <p:nvSpPr>
          <p:cNvPr id="6" name="TextBox 5"/>
          <p:cNvSpPr txBox="1"/>
          <p:nvPr/>
        </p:nvSpPr>
        <p:spPr>
          <a:xfrm>
            <a:off x="920552" y="3048780"/>
            <a:ext cx="958917" cy="584775"/>
          </a:xfrm>
          <a:prstGeom prst="rect">
            <a:avLst/>
          </a:prstGeom>
          <a:noFill/>
        </p:spPr>
        <p:txBody>
          <a:bodyPr wrap="none" rtlCol="0">
            <a:spAutoFit/>
          </a:bodyPr>
          <a:lstStyle/>
          <a:p>
            <a:r>
              <a:rPr lang="en-GB" sz="3200" dirty="0" smtClean="0"/>
              <a:t>man</a:t>
            </a:r>
            <a:endParaRPr lang="en-GB" sz="3200" dirty="0"/>
          </a:p>
        </p:txBody>
      </p:sp>
      <p:sp>
        <p:nvSpPr>
          <p:cNvPr id="7" name="TextBox 6"/>
          <p:cNvSpPr txBox="1"/>
          <p:nvPr/>
        </p:nvSpPr>
        <p:spPr>
          <a:xfrm>
            <a:off x="2072680" y="4149080"/>
            <a:ext cx="1781257" cy="923330"/>
          </a:xfrm>
          <a:prstGeom prst="rect">
            <a:avLst/>
          </a:prstGeom>
          <a:noFill/>
        </p:spPr>
        <p:txBody>
          <a:bodyPr wrap="none" rtlCol="0">
            <a:spAutoFit/>
          </a:bodyPr>
          <a:lstStyle/>
          <a:p>
            <a:pPr algn="ctr"/>
            <a:r>
              <a:rPr lang="en-GB" sz="1800" i="1" dirty="0" smtClean="0"/>
              <a:t>Locative</a:t>
            </a:r>
          </a:p>
          <a:p>
            <a:pPr algn="ctr"/>
            <a:r>
              <a:rPr lang="en-GB" sz="1800" i="1" dirty="0" smtClean="0"/>
              <a:t>(indicating place</a:t>
            </a:r>
            <a:br>
              <a:rPr lang="en-GB" sz="1800" i="1" dirty="0" smtClean="0"/>
            </a:br>
            <a:r>
              <a:rPr lang="en-GB" sz="1800" i="1" dirty="0" smtClean="0"/>
              <a:t>or direction)</a:t>
            </a:r>
            <a:endParaRPr lang="en-GB" sz="1800" i="1" dirty="0"/>
          </a:p>
        </p:txBody>
      </p:sp>
      <p:sp>
        <p:nvSpPr>
          <p:cNvPr id="8" name="TextBox 7"/>
          <p:cNvSpPr txBox="1"/>
          <p:nvPr/>
        </p:nvSpPr>
        <p:spPr>
          <a:xfrm>
            <a:off x="5504092" y="4351925"/>
            <a:ext cx="2172390" cy="923330"/>
          </a:xfrm>
          <a:prstGeom prst="rect">
            <a:avLst/>
          </a:prstGeom>
          <a:noFill/>
        </p:spPr>
        <p:txBody>
          <a:bodyPr wrap="none" rtlCol="0">
            <a:spAutoFit/>
          </a:bodyPr>
          <a:lstStyle/>
          <a:p>
            <a:pPr algn="ctr"/>
            <a:r>
              <a:rPr lang="en-GB" sz="1800" i="1" dirty="0" smtClean="0"/>
              <a:t>Receptive</a:t>
            </a:r>
          </a:p>
          <a:p>
            <a:pPr algn="ctr"/>
            <a:r>
              <a:rPr lang="en-GB" sz="1800" i="1" dirty="0" smtClean="0"/>
              <a:t>(indicating recipient </a:t>
            </a:r>
            <a:br>
              <a:rPr lang="en-GB" sz="1800" i="1" dirty="0" smtClean="0"/>
            </a:br>
            <a:r>
              <a:rPr lang="en-GB" sz="1800" i="1" dirty="0" smtClean="0"/>
              <a:t>of act or object)</a:t>
            </a:r>
            <a:endParaRPr lang="en-GB" sz="1800" i="1" dirty="0"/>
          </a:p>
        </p:txBody>
      </p:sp>
      <p:sp>
        <p:nvSpPr>
          <p:cNvPr id="9" name="TextBox 8"/>
          <p:cNvSpPr txBox="1"/>
          <p:nvPr/>
        </p:nvSpPr>
        <p:spPr>
          <a:xfrm>
            <a:off x="5491266" y="2996952"/>
            <a:ext cx="2198038" cy="923330"/>
          </a:xfrm>
          <a:prstGeom prst="rect">
            <a:avLst/>
          </a:prstGeom>
          <a:noFill/>
        </p:spPr>
        <p:txBody>
          <a:bodyPr wrap="none" rtlCol="0">
            <a:spAutoFit/>
          </a:bodyPr>
          <a:lstStyle/>
          <a:p>
            <a:pPr algn="ctr"/>
            <a:r>
              <a:rPr lang="en-GB" sz="1800" i="1" dirty="0" smtClean="0"/>
              <a:t>Objective</a:t>
            </a:r>
            <a:br>
              <a:rPr lang="en-GB" sz="1800" i="1" dirty="0" smtClean="0"/>
            </a:br>
            <a:r>
              <a:rPr lang="en-GB" sz="1800" i="1" dirty="0" smtClean="0"/>
              <a:t>(indicating the object</a:t>
            </a:r>
            <a:br>
              <a:rPr lang="en-GB" sz="1800" i="1" dirty="0" smtClean="0"/>
            </a:br>
            <a:r>
              <a:rPr lang="en-GB" sz="1800" i="1" dirty="0" smtClean="0"/>
              <a:t>of the verb)</a:t>
            </a:r>
            <a:endParaRPr lang="en-GB" sz="1800" i="1" dirty="0"/>
          </a:p>
        </p:txBody>
      </p:sp>
      <p:sp>
        <p:nvSpPr>
          <p:cNvPr id="10" name="TextBox 9"/>
          <p:cNvSpPr txBox="1"/>
          <p:nvPr/>
        </p:nvSpPr>
        <p:spPr>
          <a:xfrm>
            <a:off x="7977336" y="3048780"/>
            <a:ext cx="755335" cy="584775"/>
          </a:xfrm>
          <a:prstGeom prst="rect">
            <a:avLst/>
          </a:prstGeom>
          <a:noFill/>
        </p:spPr>
        <p:txBody>
          <a:bodyPr wrap="none" rtlCol="0">
            <a:spAutoFit/>
          </a:bodyPr>
          <a:lstStyle/>
          <a:p>
            <a:r>
              <a:rPr lang="en-GB" sz="3200" dirty="0" smtClean="0"/>
              <a:t>car</a:t>
            </a:r>
            <a:endParaRPr lang="en-GB" sz="3200" dirty="0"/>
          </a:p>
        </p:txBody>
      </p:sp>
      <p:sp>
        <p:nvSpPr>
          <p:cNvPr id="11" name="TextBox 10"/>
          <p:cNvSpPr txBox="1"/>
          <p:nvPr/>
        </p:nvSpPr>
        <p:spPr>
          <a:xfrm>
            <a:off x="1390351" y="5076473"/>
            <a:ext cx="1826141" cy="584775"/>
          </a:xfrm>
          <a:prstGeom prst="rect">
            <a:avLst/>
          </a:prstGeom>
          <a:noFill/>
        </p:spPr>
        <p:txBody>
          <a:bodyPr wrap="none" rtlCol="0">
            <a:spAutoFit/>
          </a:bodyPr>
          <a:lstStyle/>
          <a:p>
            <a:r>
              <a:rPr lang="en-GB" sz="3200" dirty="0" smtClean="0"/>
              <a:t>Coventry</a:t>
            </a:r>
            <a:endParaRPr lang="en-GB" sz="3200" dirty="0"/>
          </a:p>
        </p:txBody>
      </p:sp>
      <p:sp>
        <p:nvSpPr>
          <p:cNvPr id="12" name="TextBox 11"/>
          <p:cNvSpPr txBox="1"/>
          <p:nvPr/>
        </p:nvSpPr>
        <p:spPr>
          <a:xfrm>
            <a:off x="5848736" y="5076473"/>
            <a:ext cx="1483098" cy="584775"/>
          </a:xfrm>
          <a:prstGeom prst="rect">
            <a:avLst/>
          </a:prstGeom>
          <a:noFill/>
        </p:spPr>
        <p:txBody>
          <a:bodyPr wrap="none" rtlCol="0">
            <a:spAutoFit/>
          </a:bodyPr>
          <a:lstStyle/>
          <a:p>
            <a:r>
              <a:rPr lang="en-GB" sz="3200" dirty="0" smtClean="0"/>
              <a:t>student</a:t>
            </a:r>
            <a:endParaRPr lang="en-GB" sz="3200" dirty="0"/>
          </a:p>
        </p:txBody>
      </p:sp>
      <p:cxnSp>
        <p:nvCxnSpPr>
          <p:cNvPr id="14" name="Straight Arrow Connector 13"/>
          <p:cNvCxnSpPr>
            <a:stCxn id="5" idx="1"/>
            <a:endCxn id="6" idx="3"/>
          </p:cNvCxnSpPr>
          <p:nvPr/>
        </p:nvCxnSpPr>
        <p:spPr>
          <a:xfrm flipH="1">
            <a:off x="1879469" y="3341168"/>
            <a:ext cx="253921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5" idx="3"/>
            <a:endCxn id="10" idx="1"/>
          </p:cNvCxnSpPr>
          <p:nvPr/>
        </p:nvCxnSpPr>
        <p:spPr>
          <a:xfrm>
            <a:off x="5174015" y="3341168"/>
            <a:ext cx="280332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1" idx="0"/>
            <a:endCxn id="6" idx="2"/>
          </p:cNvCxnSpPr>
          <p:nvPr/>
        </p:nvCxnSpPr>
        <p:spPr>
          <a:xfrm flipH="1" flipV="1">
            <a:off x="1400011" y="3633555"/>
            <a:ext cx="903411" cy="14429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5" idx="2"/>
            <a:endCxn id="12" idx="1"/>
          </p:cNvCxnSpPr>
          <p:nvPr/>
        </p:nvCxnSpPr>
        <p:spPr>
          <a:xfrm>
            <a:off x="4796348" y="3633555"/>
            <a:ext cx="1052388" cy="17353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2"/>
            <a:endCxn id="12" idx="3"/>
          </p:cNvCxnSpPr>
          <p:nvPr/>
        </p:nvCxnSpPr>
        <p:spPr>
          <a:xfrm flipH="1">
            <a:off x="7331834" y="3633555"/>
            <a:ext cx="1023170" cy="17353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848544" y="2204864"/>
            <a:ext cx="13681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288704" y="2348880"/>
            <a:ext cx="244827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868356" y="2492896"/>
            <a:ext cx="83277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4868355" y="2636912"/>
            <a:ext cx="188484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6969224" y="2780928"/>
            <a:ext cx="22322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48544" y="2492896"/>
            <a:ext cx="3888432"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2695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476672"/>
            <a:ext cx="7181850" cy="1576728"/>
          </a:xfrm>
        </p:spPr>
        <p:txBody>
          <a:bodyPr/>
          <a:lstStyle/>
          <a:p>
            <a:r>
              <a:rPr lang="en-GB" dirty="0" smtClean="0"/>
              <a:t>How many of you anticipate using documentary analysis as a primary research methodology?</a:t>
            </a:r>
            <a:endParaRPr lang="en-GB" dirty="0"/>
          </a:p>
        </p:txBody>
      </p:sp>
      <p:sp>
        <p:nvSpPr>
          <p:cNvPr id="3" name="Text Placeholder 2"/>
          <p:cNvSpPr>
            <a:spLocks noGrp="1"/>
          </p:cNvSpPr>
          <p:nvPr>
            <p:ph type="body" idx="1"/>
          </p:nvPr>
        </p:nvSpPr>
        <p:spPr>
          <a:xfrm>
            <a:off x="1280592" y="3284984"/>
            <a:ext cx="7181850" cy="1152128"/>
          </a:xfrm>
        </p:spPr>
        <p:txBody>
          <a:bodyPr/>
          <a:lstStyle/>
          <a:p>
            <a:r>
              <a:rPr lang="en-GB" sz="2800" b="1" dirty="0" smtClean="0"/>
              <a:t>How many of you are required to include a literature review in your thesis?</a:t>
            </a:r>
            <a:endParaRPr lang="en-GB" sz="2800" b="1" dirty="0"/>
          </a:p>
        </p:txBody>
      </p:sp>
      <p:sp>
        <p:nvSpPr>
          <p:cNvPr id="4" name="Slide Number Placeholder 3"/>
          <p:cNvSpPr>
            <a:spLocks noGrp="1"/>
          </p:cNvSpPr>
          <p:nvPr>
            <p:ph type="sldNum" sz="quarter" idx="11"/>
          </p:nvPr>
        </p:nvSpPr>
        <p:spPr/>
        <p:txBody>
          <a:bodyPr/>
          <a:lstStyle/>
          <a:p>
            <a:pPr>
              <a:defRPr/>
            </a:pPr>
            <a:fld id="{7F13BFEA-E02D-2D44-A815-B95FA61F8F62}" type="slidenum">
              <a:rPr lang="en-US" smtClean="0"/>
              <a:pPr>
                <a:defRPr/>
              </a:pPr>
              <a:t>2</a:t>
            </a:fld>
            <a:endParaRPr lang="en-US"/>
          </a:p>
        </p:txBody>
      </p:sp>
    </p:spTree>
    <p:extLst>
      <p:ext uri="{BB962C8B-B14F-4D97-AF65-F5344CB8AC3E}">
        <p14:creationId xmlns:p14="http://schemas.microsoft.com/office/powerpoint/2010/main" val="252952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Simple Thematic Progression</a:t>
            </a:r>
            <a:endParaRPr lang="en-GB" dirty="0"/>
          </a:p>
        </p:txBody>
      </p:sp>
      <p:grpSp>
        <p:nvGrpSpPr>
          <p:cNvPr id="19" name="Group 18"/>
          <p:cNvGrpSpPr/>
          <p:nvPr/>
        </p:nvGrpSpPr>
        <p:grpSpPr>
          <a:xfrm>
            <a:off x="2144688" y="1484784"/>
            <a:ext cx="3138967" cy="400110"/>
            <a:chOff x="2144688" y="1772816"/>
            <a:chExt cx="3138967" cy="400110"/>
          </a:xfrm>
        </p:grpSpPr>
        <p:cxnSp>
          <p:nvCxnSpPr>
            <p:cNvPr id="5" name="Straight Arrow Connector 4"/>
            <p:cNvCxnSpPr/>
            <p:nvPr/>
          </p:nvCxnSpPr>
          <p:spPr>
            <a:xfrm flipV="1">
              <a:off x="2504728" y="1988840"/>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144688" y="1772816"/>
              <a:ext cx="441146" cy="400110"/>
            </a:xfrm>
            <a:prstGeom prst="rect">
              <a:avLst/>
            </a:prstGeom>
            <a:noFill/>
          </p:spPr>
          <p:txBody>
            <a:bodyPr wrap="none" rtlCol="0">
              <a:spAutoFit/>
            </a:bodyPr>
            <a:lstStyle/>
            <a:p>
              <a:r>
                <a:rPr lang="en-GB" dirty="0" smtClean="0"/>
                <a:t>T</a:t>
              </a:r>
              <a:r>
                <a:rPr lang="en-GB" baseline="-25000" dirty="0" smtClean="0"/>
                <a:t>1</a:t>
              </a:r>
              <a:endParaRPr lang="en-GB" baseline="-25000" dirty="0"/>
            </a:p>
          </p:txBody>
        </p:sp>
        <p:sp>
          <p:nvSpPr>
            <p:cNvPr id="11" name="TextBox 10"/>
            <p:cNvSpPr txBox="1"/>
            <p:nvPr/>
          </p:nvSpPr>
          <p:spPr>
            <a:xfrm>
              <a:off x="4088904" y="1772816"/>
              <a:ext cx="1194751" cy="400110"/>
            </a:xfrm>
            <a:prstGeom prst="rect">
              <a:avLst/>
            </a:prstGeom>
            <a:noFill/>
          </p:spPr>
          <p:txBody>
            <a:bodyPr wrap="none" rtlCol="0">
              <a:spAutoFit/>
            </a:bodyPr>
            <a:lstStyle/>
            <a:p>
              <a:r>
                <a:rPr lang="en-GB" dirty="0" smtClean="0"/>
                <a:t>R</a:t>
              </a:r>
              <a:r>
                <a:rPr lang="en-GB" baseline="-25000" dirty="0" smtClean="0"/>
                <a:t>1</a:t>
              </a:r>
              <a:r>
                <a:rPr lang="en-GB" dirty="0" smtClean="0"/>
                <a:t> [= T</a:t>
              </a:r>
              <a:r>
                <a:rPr lang="en-GB" baseline="-25000" dirty="0" smtClean="0"/>
                <a:t>2</a:t>
              </a:r>
              <a:r>
                <a:rPr lang="en-GB" dirty="0" smtClean="0"/>
                <a:t>]</a:t>
              </a:r>
              <a:endParaRPr lang="en-GB" baseline="-25000" dirty="0"/>
            </a:p>
          </p:txBody>
        </p:sp>
      </p:grpSp>
      <p:grpSp>
        <p:nvGrpSpPr>
          <p:cNvPr id="20" name="Group 19"/>
          <p:cNvGrpSpPr/>
          <p:nvPr/>
        </p:nvGrpSpPr>
        <p:grpSpPr>
          <a:xfrm>
            <a:off x="4314555" y="2105864"/>
            <a:ext cx="3273356" cy="407669"/>
            <a:chOff x="4088904" y="2445267"/>
            <a:chExt cx="3273356" cy="407669"/>
          </a:xfrm>
        </p:grpSpPr>
        <p:sp>
          <p:nvSpPr>
            <p:cNvPr id="10" name="TextBox 9"/>
            <p:cNvSpPr txBox="1"/>
            <p:nvPr/>
          </p:nvSpPr>
          <p:spPr>
            <a:xfrm>
              <a:off x="4088904" y="2452826"/>
              <a:ext cx="441146" cy="400110"/>
            </a:xfrm>
            <a:prstGeom prst="rect">
              <a:avLst/>
            </a:prstGeom>
            <a:noFill/>
          </p:spPr>
          <p:txBody>
            <a:bodyPr wrap="none" rtlCol="0">
              <a:spAutoFit/>
            </a:bodyPr>
            <a:lstStyle/>
            <a:p>
              <a:r>
                <a:rPr lang="en-GB" dirty="0" smtClean="0"/>
                <a:t>T</a:t>
              </a:r>
              <a:r>
                <a:rPr lang="en-GB" baseline="-25000" dirty="0" smtClean="0"/>
                <a:t>2</a:t>
              </a:r>
              <a:endParaRPr lang="en-GB" baseline="-25000" dirty="0"/>
            </a:p>
          </p:txBody>
        </p:sp>
        <p:sp>
          <p:nvSpPr>
            <p:cNvPr id="12" name="TextBox 11"/>
            <p:cNvSpPr txBox="1"/>
            <p:nvPr/>
          </p:nvSpPr>
          <p:spPr>
            <a:xfrm>
              <a:off x="6167509" y="2445267"/>
              <a:ext cx="1194751" cy="400110"/>
            </a:xfrm>
            <a:prstGeom prst="rect">
              <a:avLst/>
            </a:prstGeom>
            <a:noFill/>
          </p:spPr>
          <p:txBody>
            <a:bodyPr wrap="none" rtlCol="0">
              <a:spAutoFit/>
            </a:bodyPr>
            <a:lstStyle/>
            <a:p>
              <a:r>
                <a:rPr lang="en-GB" dirty="0" smtClean="0"/>
                <a:t>R</a:t>
              </a:r>
              <a:r>
                <a:rPr lang="en-GB" baseline="-25000" dirty="0" smtClean="0"/>
                <a:t>2</a:t>
              </a:r>
              <a:r>
                <a:rPr lang="en-GB" dirty="0" smtClean="0"/>
                <a:t> [= T</a:t>
              </a:r>
              <a:r>
                <a:rPr lang="en-GB" baseline="-25000" dirty="0" smtClean="0"/>
                <a:t>3</a:t>
              </a:r>
              <a:r>
                <a:rPr lang="en-GB" dirty="0" smtClean="0"/>
                <a:t>]</a:t>
              </a:r>
              <a:endParaRPr lang="en-GB" baseline="-25000" dirty="0"/>
            </a:p>
          </p:txBody>
        </p:sp>
        <p:cxnSp>
          <p:nvCxnSpPr>
            <p:cNvPr id="17" name="Straight Arrow Connector 16"/>
            <p:cNvCxnSpPr/>
            <p:nvPr/>
          </p:nvCxnSpPr>
          <p:spPr>
            <a:xfrm flipV="1">
              <a:off x="4545912" y="2645322"/>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6672094" y="2734504"/>
            <a:ext cx="2496951" cy="406464"/>
            <a:chOff x="6672094" y="3022536"/>
            <a:chExt cx="2496951" cy="406464"/>
          </a:xfrm>
        </p:grpSpPr>
        <p:sp>
          <p:nvSpPr>
            <p:cNvPr id="9" name="TextBox 8"/>
            <p:cNvSpPr txBox="1"/>
            <p:nvPr/>
          </p:nvSpPr>
          <p:spPr>
            <a:xfrm>
              <a:off x="6672094" y="3022536"/>
              <a:ext cx="441146" cy="400110"/>
            </a:xfrm>
            <a:prstGeom prst="rect">
              <a:avLst/>
            </a:prstGeom>
            <a:noFill/>
          </p:spPr>
          <p:txBody>
            <a:bodyPr wrap="none" rtlCol="0">
              <a:spAutoFit/>
            </a:bodyPr>
            <a:lstStyle/>
            <a:p>
              <a:r>
                <a:rPr lang="en-GB" dirty="0" smtClean="0"/>
                <a:t>T</a:t>
              </a:r>
              <a:r>
                <a:rPr lang="en-GB" baseline="-25000" dirty="0" smtClean="0"/>
                <a:t>3</a:t>
              </a:r>
              <a:endParaRPr lang="en-GB" baseline="-25000" dirty="0"/>
            </a:p>
          </p:txBody>
        </p:sp>
        <p:sp>
          <p:nvSpPr>
            <p:cNvPr id="13" name="TextBox 12"/>
            <p:cNvSpPr txBox="1"/>
            <p:nvPr/>
          </p:nvSpPr>
          <p:spPr>
            <a:xfrm>
              <a:off x="8713471" y="3028890"/>
              <a:ext cx="455574" cy="400110"/>
            </a:xfrm>
            <a:prstGeom prst="rect">
              <a:avLst/>
            </a:prstGeom>
            <a:noFill/>
          </p:spPr>
          <p:txBody>
            <a:bodyPr wrap="none" rtlCol="0">
              <a:spAutoFit/>
            </a:bodyPr>
            <a:lstStyle/>
            <a:p>
              <a:r>
                <a:rPr lang="en-GB" dirty="0" smtClean="0"/>
                <a:t>R</a:t>
              </a:r>
              <a:r>
                <a:rPr lang="en-GB" baseline="-25000" dirty="0" smtClean="0"/>
                <a:t>3</a:t>
              </a:r>
              <a:endParaRPr lang="en-GB" baseline="-25000" dirty="0"/>
            </a:p>
          </p:txBody>
        </p:sp>
        <p:cxnSp>
          <p:nvCxnSpPr>
            <p:cNvPr id="18" name="Straight Arrow Connector 17"/>
            <p:cNvCxnSpPr/>
            <p:nvPr/>
          </p:nvCxnSpPr>
          <p:spPr>
            <a:xfrm flipV="1">
              <a:off x="7113240" y="3228945"/>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cxnSp>
        <p:nvCxnSpPr>
          <p:cNvPr id="23" name="Elbow Connector 22"/>
          <p:cNvCxnSpPr>
            <a:stCxn id="11" idx="3"/>
            <a:endCxn id="10" idx="1"/>
          </p:cNvCxnSpPr>
          <p:nvPr/>
        </p:nvCxnSpPr>
        <p:spPr>
          <a:xfrm flipH="1">
            <a:off x="4314555" y="1684839"/>
            <a:ext cx="969100" cy="628639"/>
          </a:xfrm>
          <a:prstGeom prst="bentConnector5">
            <a:avLst>
              <a:gd name="adj1" fmla="val -23589"/>
              <a:gd name="adj2" fmla="val 50000"/>
              <a:gd name="adj3" fmla="val 123589"/>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7" name="Group 26"/>
          <p:cNvGrpSpPr/>
          <p:nvPr/>
        </p:nvGrpSpPr>
        <p:grpSpPr>
          <a:xfrm>
            <a:off x="338444" y="4437112"/>
            <a:ext cx="2399790" cy="400110"/>
            <a:chOff x="2144688" y="1772816"/>
            <a:chExt cx="2399790" cy="400110"/>
          </a:xfrm>
        </p:grpSpPr>
        <p:cxnSp>
          <p:nvCxnSpPr>
            <p:cNvPr id="28" name="Straight Arrow Connector 27"/>
            <p:cNvCxnSpPr/>
            <p:nvPr/>
          </p:nvCxnSpPr>
          <p:spPr>
            <a:xfrm flipV="1">
              <a:off x="2504728" y="1988840"/>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144688" y="1772816"/>
              <a:ext cx="441146" cy="400110"/>
            </a:xfrm>
            <a:prstGeom prst="rect">
              <a:avLst/>
            </a:prstGeom>
            <a:noFill/>
          </p:spPr>
          <p:txBody>
            <a:bodyPr wrap="none" rtlCol="0">
              <a:spAutoFit/>
            </a:bodyPr>
            <a:lstStyle/>
            <a:p>
              <a:r>
                <a:rPr lang="en-GB" dirty="0" smtClean="0"/>
                <a:t>T</a:t>
              </a:r>
              <a:r>
                <a:rPr lang="en-GB" baseline="-25000" dirty="0" smtClean="0"/>
                <a:t>1</a:t>
              </a:r>
              <a:endParaRPr lang="en-GB" baseline="-25000" dirty="0"/>
            </a:p>
          </p:txBody>
        </p:sp>
        <p:sp>
          <p:nvSpPr>
            <p:cNvPr id="30" name="TextBox 29"/>
            <p:cNvSpPr txBox="1"/>
            <p:nvPr/>
          </p:nvSpPr>
          <p:spPr>
            <a:xfrm>
              <a:off x="4088904" y="1772816"/>
              <a:ext cx="455574" cy="400110"/>
            </a:xfrm>
            <a:prstGeom prst="rect">
              <a:avLst/>
            </a:prstGeom>
            <a:noFill/>
          </p:spPr>
          <p:txBody>
            <a:bodyPr wrap="none" rtlCol="0">
              <a:spAutoFit/>
            </a:bodyPr>
            <a:lstStyle/>
            <a:p>
              <a:r>
                <a:rPr lang="en-GB" dirty="0" smtClean="0"/>
                <a:t>R</a:t>
              </a:r>
              <a:r>
                <a:rPr lang="en-GB" baseline="-25000" dirty="0" smtClean="0"/>
                <a:t>1</a:t>
              </a:r>
              <a:endParaRPr lang="en-GB" baseline="-25000" dirty="0"/>
            </a:p>
          </p:txBody>
        </p:sp>
      </p:grpSp>
      <p:grpSp>
        <p:nvGrpSpPr>
          <p:cNvPr id="31" name="Group 30"/>
          <p:cNvGrpSpPr/>
          <p:nvPr/>
        </p:nvGrpSpPr>
        <p:grpSpPr>
          <a:xfrm>
            <a:off x="338444" y="5058192"/>
            <a:ext cx="2405834" cy="407669"/>
            <a:chOff x="4088904" y="2445267"/>
            <a:chExt cx="2405834" cy="407669"/>
          </a:xfrm>
        </p:grpSpPr>
        <p:sp>
          <p:nvSpPr>
            <p:cNvPr id="32" name="TextBox 31"/>
            <p:cNvSpPr txBox="1"/>
            <p:nvPr/>
          </p:nvSpPr>
          <p:spPr>
            <a:xfrm>
              <a:off x="4088904" y="2452826"/>
              <a:ext cx="441146" cy="400110"/>
            </a:xfrm>
            <a:prstGeom prst="rect">
              <a:avLst/>
            </a:prstGeom>
            <a:noFill/>
          </p:spPr>
          <p:txBody>
            <a:bodyPr wrap="none" rtlCol="0">
              <a:spAutoFit/>
            </a:bodyPr>
            <a:lstStyle/>
            <a:p>
              <a:r>
                <a:rPr lang="en-GB" dirty="0" smtClean="0"/>
                <a:t>T</a:t>
              </a:r>
              <a:r>
                <a:rPr lang="en-GB" baseline="-25000" dirty="0"/>
                <a:t>1</a:t>
              </a:r>
            </a:p>
          </p:txBody>
        </p:sp>
        <p:sp>
          <p:nvSpPr>
            <p:cNvPr id="33" name="TextBox 32"/>
            <p:cNvSpPr txBox="1"/>
            <p:nvPr/>
          </p:nvSpPr>
          <p:spPr>
            <a:xfrm>
              <a:off x="6039164" y="2445267"/>
              <a:ext cx="455574" cy="400110"/>
            </a:xfrm>
            <a:prstGeom prst="rect">
              <a:avLst/>
            </a:prstGeom>
            <a:noFill/>
          </p:spPr>
          <p:txBody>
            <a:bodyPr wrap="none" rtlCol="0">
              <a:spAutoFit/>
            </a:bodyPr>
            <a:lstStyle/>
            <a:p>
              <a:r>
                <a:rPr lang="en-GB" dirty="0" smtClean="0"/>
                <a:t>R</a:t>
              </a:r>
              <a:r>
                <a:rPr lang="en-GB" baseline="-25000" dirty="0" smtClean="0"/>
                <a:t>2</a:t>
              </a:r>
              <a:endParaRPr lang="en-GB" baseline="-25000" dirty="0"/>
            </a:p>
          </p:txBody>
        </p:sp>
        <p:cxnSp>
          <p:nvCxnSpPr>
            <p:cNvPr id="34" name="Straight Arrow Connector 33"/>
            <p:cNvCxnSpPr/>
            <p:nvPr/>
          </p:nvCxnSpPr>
          <p:spPr>
            <a:xfrm flipV="1">
              <a:off x="4454988" y="2645322"/>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35" name="Group 34"/>
          <p:cNvGrpSpPr/>
          <p:nvPr/>
        </p:nvGrpSpPr>
        <p:grpSpPr>
          <a:xfrm>
            <a:off x="338444" y="5686832"/>
            <a:ext cx="2405834" cy="406464"/>
            <a:chOff x="6672094" y="3022536"/>
            <a:chExt cx="2405834" cy="406464"/>
          </a:xfrm>
        </p:grpSpPr>
        <p:sp>
          <p:nvSpPr>
            <p:cNvPr id="36" name="TextBox 35"/>
            <p:cNvSpPr txBox="1"/>
            <p:nvPr/>
          </p:nvSpPr>
          <p:spPr>
            <a:xfrm>
              <a:off x="6672094" y="3022536"/>
              <a:ext cx="441146" cy="400110"/>
            </a:xfrm>
            <a:prstGeom prst="rect">
              <a:avLst/>
            </a:prstGeom>
            <a:noFill/>
          </p:spPr>
          <p:txBody>
            <a:bodyPr wrap="none" rtlCol="0">
              <a:spAutoFit/>
            </a:bodyPr>
            <a:lstStyle/>
            <a:p>
              <a:r>
                <a:rPr lang="en-GB" dirty="0" smtClean="0"/>
                <a:t>T</a:t>
              </a:r>
              <a:r>
                <a:rPr lang="en-GB" baseline="-25000" dirty="0"/>
                <a:t>1</a:t>
              </a:r>
            </a:p>
          </p:txBody>
        </p:sp>
        <p:sp>
          <p:nvSpPr>
            <p:cNvPr id="37" name="TextBox 36"/>
            <p:cNvSpPr txBox="1"/>
            <p:nvPr/>
          </p:nvSpPr>
          <p:spPr>
            <a:xfrm>
              <a:off x="8622354" y="3028890"/>
              <a:ext cx="455574" cy="400110"/>
            </a:xfrm>
            <a:prstGeom prst="rect">
              <a:avLst/>
            </a:prstGeom>
            <a:noFill/>
          </p:spPr>
          <p:txBody>
            <a:bodyPr wrap="none" rtlCol="0">
              <a:spAutoFit/>
            </a:bodyPr>
            <a:lstStyle/>
            <a:p>
              <a:r>
                <a:rPr lang="en-GB" dirty="0" smtClean="0"/>
                <a:t>R</a:t>
              </a:r>
              <a:r>
                <a:rPr lang="en-GB" baseline="-25000" dirty="0" smtClean="0"/>
                <a:t>3</a:t>
              </a:r>
              <a:endParaRPr lang="en-GB" baseline="-25000" dirty="0"/>
            </a:p>
          </p:txBody>
        </p:sp>
        <p:cxnSp>
          <p:nvCxnSpPr>
            <p:cNvPr id="38" name="Straight Arrow Connector 37"/>
            <p:cNvCxnSpPr/>
            <p:nvPr/>
          </p:nvCxnSpPr>
          <p:spPr>
            <a:xfrm flipV="1">
              <a:off x="7038178" y="3228945"/>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9" name="TextBox 38"/>
          <p:cNvSpPr txBox="1"/>
          <p:nvPr/>
        </p:nvSpPr>
        <p:spPr>
          <a:xfrm>
            <a:off x="488504" y="2629361"/>
            <a:ext cx="6726521" cy="1015663"/>
          </a:xfrm>
          <a:prstGeom prst="rect">
            <a:avLst/>
          </a:prstGeom>
          <a:noFill/>
        </p:spPr>
        <p:txBody>
          <a:bodyPr wrap="none" rtlCol="0">
            <a:spAutoFit/>
          </a:bodyPr>
          <a:lstStyle/>
          <a:p>
            <a:r>
              <a:rPr lang="en-GB" dirty="0" smtClean="0">
                <a:solidFill>
                  <a:srgbClr val="FF0000"/>
                </a:solidFill>
              </a:rPr>
              <a:t>The student </a:t>
            </a:r>
            <a:r>
              <a:rPr lang="en-GB" dirty="0" smtClean="0"/>
              <a:t>was reading a book. </a:t>
            </a:r>
            <a:br>
              <a:rPr lang="en-GB" dirty="0" smtClean="0"/>
            </a:br>
            <a:r>
              <a:rPr lang="en-GB" dirty="0" smtClean="0"/>
              <a:t>	</a:t>
            </a:r>
            <a:r>
              <a:rPr lang="en-GB" dirty="0" smtClean="0">
                <a:solidFill>
                  <a:srgbClr val="FF0000"/>
                </a:solidFill>
              </a:rPr>
              <a:t>It</a:t>
            </a:r>
            <a:r>
              <a:rPr lang="en-GB" dirty="0" smtClean="0"/>
              <a:t> was about documentary analysis.</a:t>
            </a:r>
            <a:br>
              <a:rPr lang="en-GB" dirty="0" smtClean="0"/>
            </a:br>
            <a:r>
              <a:rPr lang="en-GB" dirty="0" smtClean="0"/>
              <a:t>		</a:t>
            </a:r>
            <a:r>
              <a:rPr lang="en-GB" dirty="0" smtClean="0">
                <a:solidFill>
                  <a:srgbClr val="FF0000"/>
                </a:solidFill>
              </a:rPr>
              <a:t>This is a term </a:t>
            </a:r>
            <a:r>
              <a:rPr lang="en-GB" dirty="0" smtClean="0"/>
              <a:t>with many possible meanings</a:t>
            </a:r>
            <a:endParaRPr lang="en-GB" dirty="0"/>
          </a:p>
        </p:txBody>
      </p:sp>
      <p:sp>
        <p:nvSpPr>
          <p:cNvPr id="40" name="TextBox 39"/>
          <p:cNvSpPr txBox="1"/>
          <p:nvPr/>
        </p:nvSpPr>
        <p:spPr>
          <a:xfrm>
            <a:off x="3256705" y="4953362"/>
            <a:ext cx="6016775" cy="707886"/>
          </a:xfrm>
          <a:prstGeom prst="rect">
            <a:avLst/>
          </a:prstGeom>
          <a:noFill/>
        </p:spPr>
        <p:txBody>
          <a:bodyPr wrap="none" rtlCol="0">
            <a:spAutoFit/>
          </a:bodyPr>
          <a:lstStyle/>
          <a:p>
            <a:r>
              <a:rPr lang="en-GB" dirty="0" smtClean="0"/>
              <a:t>The student was reading a book. She had borrowed it</a:t>
            </a:r>
            <a:br>
              <a:rPr lang="en-GB" dirty="0" smtClean="0"/>
            </a:br>
            <a:r>
              <a:rPr lang="en-GB" dirty="0" smtClean="0"/>
              <a:t>from the library. She was studying at Warwick.</a:t>
            </a:r>
            <a:endParaRPr lang="en-GB" dirty="0"/>
          </a:p>
        </p:txBody>
      </p:sp>
      <p:cxnSp>
        <p:nvCxnSpPr>
          <p:cNvPr id="45" name="Elbow Connector 44"/>
          <p:cNvCxnSpPr/>
          <p:nvPr/>
        </p:nvCxnSpPr>
        <p:spPr>
          <a:xfrm flipH="1">
            <a:off x="6618811" y="2314322"/>
            <a:ext cx="969100" cy="628639"/>
          </a:xfrm>
          <a:prstGeom prst="bentConnector5">
            <a:avLst>
              <a:gd name="adj1" fmla="val -23589"/>
              <a:gd name="adj2" fmla="val 50000"/>
              <a:gd name="adj3" fmla="val 123589"/>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559017" y="1777171"/>
            <a:ext cx="1370888" cy="584775"/>
          </a:xfrm>
          <a:prstGeom prst="rect">
            <a:avLst/>
          </a:prstGeom>
          <a:noFill/>
        </p:spPr>
        <p:txBody>
          <a:bodyPr wrap="none" rtlCol="0">
            <a:spAutoFit/>
          </a:bodyPr>
          <a:lstStyle/>
          <a:p>
            <a:r>
              <a:rPr lang="en-GB" sz="3200" dirty="0" smtClean="0"/>
              <a:t>Linear</a:t>
            </a:r>
            <a:endParaRPr lang="en-GB" sz="3200" dirty="0"/>
          </a:p>
        </p:txBody>
      </p:sp>
      <p:sp>
        <p:nvSpPr>
          <p:cNvPr id="48" name="TextBox 47"/>
          <p:cNvSpPr txBox="1"/>
          <p:nvPr/>
        </p:nvSpPr>
        <p:spPr>
          <a:xfrm>
            <a:off x="560512" y="3708321"/>
            <a:ext cx="1552028" cy="584775"/>
          </a:xfrm>
          <a:prstGeom prst="rect">
            <a:avLst/>
          </a:prstGeom>
          <a:noFill/>
        </p:spPr>
        <p:txBody>
          <a:bodyPr wrap="none" rtlCol="0">
            <a:spAutoFit/>
          </a:bodyPr>
          <a:lstStyle/>
          <a:p>
            <a:r>
              <a:rPr lang="en-GB" sz="3200" dirty="0" smtClean="0"/>
              <a:t>Parallel</a:t>
            </a:r>
            <a:endParaRPr lang="en-GB" sz="3200" dirty="0"/>
          </a:p>
        </p:txBody>
      </p:sp>
    </p:spTree>
    <p:extLst>
      <p:ext uri="{BB962C8B-B14F-4D97-AF65-F5344CB8AC3E}">
        <p14:creationId xmlns:p14="http://schemas.microsoft.com/office/powerpoint/2010/main" val="2265887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typical thematic </a:t>
            </a:r>
            <a:r>
              <a:rPr lang="en-GB" dirty="0"/>
              <a:t>p</a:t>
            </a:r>
            <a:r>
              <a:rPr lang="en-GB" dirty="0" smtClean="0"/>
              <a:t>rogression</a:t>
            </a:r>
            <a:endParaRPr lang="en-GB" dirty="0"/>
          </a:p>
        </p:txBody>
      </p:sp>
      <p:sp>
        <p:nvSpPr>
          <p:cNvPr id="4" name="TextBox 3"/>
          <p:cNvSpPr txBox="1"/>
          <p:nvPr/>
        </p:nvSpPr>
        <p:spPr>
          <a:xfrm>
            <a:off x="528313" y="1340768"/>
            <a:ext cx="1460656" cy="584775"/>
          </a:xfrm>
          <a:prstGeom prst="rect">
            <a:avLst/>
          </a:prstGeom>
          <a:noFill/>
        </p:spPr>
        <p:txBody>
          <a:bodyPr wrap="none" rtlCol="0">
            <a:spAutoFit/>
          </a:bodyPr>
          <a:lstStyle/>
          <a:p>
            <a:r>
              <a:rPr lang="en-GB" sz="3200" dirty="0" smtClean="0"/>
              <a:t>Hybrid</a:t>
            </a:r>
            <a:endParaRPr lang="en-GB" sz="3200" dirty="0"/>
          </a:p>
        </p:txBody>
      </p:sp>
      <p:grpSp>
        <p:nvGrpSpPr>
          <p:cNvPr id="5" name="Group 4"/>
          <p:cNvGrpSpPr/>
          <p:nvPr/>
        </p:nvGrpSpPr>
        <p:grpSpPr>
          <a:xfrm>
            <a:off x="664812" y="2060848"/>
            <a:ext cx="2561693" cy="369332"/>
            <a:chOff x="2144688" y="1772816"/>
            <a:chExt cx="2561693" cy="369332"/>
          </a:xfrm>
        </p:grpSpPr>
        <p:cxnSp>
          <p:nvCxnSpPr>
            <p:cNvPr id="6" name="Straight Arrow Connector 5"/>
            <p:cNvCxnSpPr/>
            <p:nvPr/>
          </p:nvCxnSpPr>
          <p:spPr>
            <a:xfrm flipV="1">
              <a:off x="2504728" y="1988840"/>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144688" y="1772816"/>
              <a:ext cx="415498" cy="369332"/>
            </a:xfrm>
            <a:prstGeom prst="rect">
              <a:avLst/>
            </a:prstGeom>
            <a:noFill/>
          </p:spPr>
          <p:txBody>
            <a:bodyPr wrap="none" rtlCol="0">
              <a:spAutoFit/>
            </a:bodyPr>
            <a:lstStyle/>
            <a:p>
              <a:r>
                <a:rPr lang="en-GB" sz="1800" dirty="0" smtClean="0"/>
                <a:t>T</a:t>
              </a:r>
              <a:r>
                <a:rPr lang="en-GB" sz="1800" baseline="-25000" dirty="0" smtClean="0"/>
                <a:t>1</a:t>
              </a:r>
              <a:endParaRPr lang="en-GB" sz="1800" baseline="-25000" dirty="0"/>
            </a:p>
          </p:txBody>
        </p:sp>
        <p:sp>
          <p:nvSpPr>
            <p:cNvPr id="8" name="TextBox 7"/>
            <p:cNvSpPr txBox="1"/>
            <p:nvPr/>
          </p:nvSpPr>
          <p:spPr>
            <a:xfrm>
              <a:off x="4088904" y="1772816"/>
              <a:ext cx="617477" cy="369332"/>
            </a:xfrm>
            <a:prstGeom prst="rect">
              <a:avLst/>
            </a:prstGeom>
            <a:noFill/>
          </p:spPr>
          <p:txBody>
            <a:bodyPr wrap="none" rtlCol="0">
              <a:spAutoFit/>
            </a:bodyPr>
            <a:lstStyle/>
            <a:p>
              <a:r>
                <a:rPr lang="en-GB" sz="1800" dirty="0" smtClean="0"/>
                <a:t>R</a:t>
              </a:r>
              <a:r>
                <a:rPr lang="en-GB" sz="1800" baseline="-25000" dirty="0" smtClean="0"/>
                <a:t>1</a:t>
              </a:r>
              <a:r>
                <a:rPr lang="en-GB" sz="1800" dirty="0" smtClean="0"/>
                <a:t> =</a:t>
              </a:r>
              <a:endParaRPr lang="en-GB" sz="1800" dirty="0"/>
            </a:p>
          </p:txBody>
        </p:sp>
      </p:grpSp>
      <p:grpSp>
        <p:nvGrpSpPr>
          <p:cNvPr id="9" name="Group 8"/>
          <p:cNvGrpSpPr/>
          <p:nvPr/>
        </p:nvGrpSpPr>
        <p:grpSpPr>
          <a:xfrm>
            <a:off x="664812" y="3212976"/>
            <a:ext cx="2378582" cy="376891"/>
            <a:chOff x="4088904" y="2445267"/>
            <a:chExt cx="2378582" cy="376891"/>
          </a:xfrm>
        </p:grpSpPr>
        <p:sp>
          <p:nvSpPr>
            <p:cNvPr id="10" name="TextBox 9"/>
            <p:cNvSpPr txBox="1"/>
            <p:nvPr/>
          </p:nvSpPr>
          <p:spPr>
            <a:xfrm>
              <a:off x="4088904" y="2452826"/>
              <a:ext cx="415498" cy="369332"/>
            </a:xfrm>
            <a:prstGeom prst="rect">
              <a:avLst/>
            </a:prstGeom>
            <a:noFill/>
          </p:spPr>
          <p:txBody>
            <a:bodyPr wrap="none" rtlCol="0">
              <a:spAutoFit/>
            </a:bodyPr>
            <a:lstStyle/>
            <a:p>
              <a:r>
                <a:rPr lang="en-GB" sz="1800" dirty="0" smtClean="0"/>
                <a:t>T</a:t>
              </a:r>
              <a:r>
                <a:rPr lang="en-GB" sz="1800" baseline="-25000" dirty="0" smtClean="0"/>
                <a:t>2</a:t>
              </a:r>
              <a:endParaRPr lang="en-GB" sz="1800" baseline="-25000" dirty="0"/>
            </a:p>
          </p:txBody>
        </p:sp>
        <p:sp>
          <p:nvSpPr>
            <p:cNvPr id="11" name="TextBox 10"/>
            <p:cNvSpPr txBox="1"/>
            <p:nvPr/>
          </p:nvSpPr>
          <p:spPr>
            <a:xfrm>
              <a:off x="6039164" y="2445267"/>
              <a:ext cx="428322" cy="369332"/>
            </a:xfrm>
            <a:prstGeom prst="rect">
              <a:avLst/>
            </a:prstGeom>
            <a:noFill/>
          </p:spPr>
          <p:txBody>
            <a:bodyPr wrap="none" rtlCol="0">
              <a:spAutoFit/>
            </a:bodyPr>
            <a:lstStyle/>
            <a:p>
              <a:r>
                <a:rPr lang="en-GB" sz="1800" dirty="0" smtClean="0"/>
                <a:t>R</a:t>
              </a:r>
              <a:r>
                <a:rPr lang="en-GB" sz="1800" baseline="-25000" dirty="0" smtClean="0"/>
                <a:t>2</a:t>
              </a:r>
              <a:endParaRPr lang="en-GB" sz="1800" baseline="-25000" dirty="0"/>
            </a:p>
          </p:txBody>
        </p:sp>
        <p:cxnSp>
          <p:nvCxnSpPr>
            <p:cNvPr id="12" name="Straight Arrow Connector 11"/>
            <p:cNvCxnSpPr/>
            <p:nvPr/>
          </p:nvCxnSpPr>
          <p:spPr>
            <a:xfrm flipV="1">
              <a:off x="4454988" y="2645322"/>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632520" y="4941168"/>
            <a:ext cx="2378582" cy="375686"/>
            <a:chOff x="6672094" y="3022536"/>
            <a:chExt cx="2378582" cy="375686"/>
          </a:xfrm>
        </p:grpSpPr>
        <p:sp>
          <p:nvSpPr>
            <p:cNvPr id="14" name="TextBox 13"/>
            <p:cNvSpPr txBox="1"/>
            <p:nvPr/>
          </p:nvSpPr>
          <p:spPr>
            <a:xfrm>
              <a:off x="6672094" y="3022536"/>
              <a:ext cx="415498" cy="369332"/>
            </a:xfrm>
            <a:prstGeom prst="rect">
              <a:avLst/>
            </a:prstGeom>
            <a:noFill/>
          </p:spPr>
          <p:txBody>
            <a:bodyPr wrap="none" rtlCol="0">
              <a:spAutoFit/>
            </a:bodyPr>
            <a:lstStyle/>
            <a:p>
              <a:r>
                <a:rPr lang="en-GB" sz="1800" dirty="0" smtClean="0"/>
                <a:t>T</a:t>
              </a:r>
              <a:r>
                <a:rPr lang="en-GB" sz="1800" baseline="-25000" dirty="0" smtClean="0"/>
                <a:t>3</a:t>
              </a:r>
              <a:endParaRPr lang="en-GB" sz="1800" baseline="-25000" dirty="0"/>
            </a:p>
          </p:txBody>
        </p:sp>
        <p:sp>
          <p:nvSpPr>
            <p:cNvPr id="15" name="TextBox 14"/>
            <p:cNvSpPr txBox="1"/>
            <p:nvPr/>
          </p:nvSpPr>
          <p:spPr>
            <a:xfrm>
              <a:off x="8622354" y="3028890"/>
              <a:ext cx="428322" cy="369332"/>
            </a:xfrm>
            <a:prstGeom prst="rect">
              <a:avLst/>
            </a:prstGeom>
            <a:noFill/>
          </p:spPr>
          <p:txBody>
            <a:bodyPr wrap="none" rtlCol="0">
              <a:spAutoFit/>
            </a:bodyPr>
            <a:lstStyle/>
            <a:p>
              <a:r>
                <a:rPr lang="en-GB" sz="1800" dirty="0" smtClean="0"/>
                <a:t>R</a:t>
              </a:r>
              <a:r>
                <a:rPr lang="en-GB" sz="1800" baseline="-25000" dirty="0"/>
                <a:t>4</a:t>
              </a:r>
            </a:p>
          </p:txBody>
        </p:sp>
        <p:cxnSp>
          <p:nvCxnSpPr>
            <p:cNvPr id="16" name="Straight Arrow Connector 15"/>
            <p:cNvCxnSpPr/>
            <p:nvPr/>
          </p:nvCxnSpPr>
          <p:spPr>
            <a:xfrm flipV="1">
              <a:off x="7038178" y="3228945"/>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7" name="Group 16"/>
          <p:cNvGrpSpPr/>
          <p:nvPr/>
        </p:nvGrpSpPr>
        <p:grpSpPr>
          <a:xfrm>
            <a:off x="671246" y="3672016"/>
            <a:ext cx="2378582" cy="376891"/>
            <a:chOff x="4088904" y="2445267"/>
            <a:chExt cx="2378582" cy="376891"/>
          </a:xfrm>
        </p:grpSpPr>
        <p:sp>
          <p:nvSpPr>
            <p:cNvPr id="18" name="TextBox 17"/>
            <p:cNvSpPr txBox="1"/>
            <p:nvPr/>
          </p:nvSpPr>
          <p:spPr>
            <a:xfrm>
              <a:off x="4088904" y="2452826"/>
              <a:ext cx="415498" cy="369332"/>
            </a:xfrm>
            <a:prstGeom prst="rect">
              <a:avLst/>
            </a:prstGeom>
            <a:noFill/>
          </p:spPr>
          <p:txBody>
            <a:bodyPr wrap="none" rtlCol="0">
              <a:spAutoFit/>
            </a:bodyPr>
            <a:lstStyle/>
            <a:p>
              <a:r>
                <a:rPr lang="en-GB" sz="1800" dirty="0" smtClean="0"/>
                <a:t>T</a:t>
              </a:r>
              <a:r>
                <a:rPr lang="en-GB" sz="1800" baseline="-25000" dirty="0" smtClean="0"/>
                <a:t>2</a:t>
              </a:r>
              <a:endParaRPr lang="en-GB" sz="1800" baseline="-25000" dirty="0"/>
            </a:p>
          </p:txBody>
        </p:sp>
        <p:sp>
          <p:nvSpPr>
            <p:cNvPr id="19" name="TextBox 18"/>
            <p:cNvSpPr txBox="1"/>
            <p:nvPr/>
          </p:nvSpPr>
          <p:spPr>
            <a:xfrm>
              <a:off x="6039164" y="2445267"/>
              <a:ext cx="428322" cy="369332"/>
            </a:xfrm>
            <a:prstGeom prst="rect">
              <a:avLst/>
            </a:prstGeom>
            <a:noFill/>
          </p:spPr>
          <p:txBody>
            <a:bodyPr wrap="none" rtlCol="0">
              <a:spAutoFit/>
            </a:bodyPr>
            <a:lstStyle/>
            <a:p>
              <a:r>
                <a:rPr lang="en-GB" sz="1800" dirty="0" smtClean="0"/>
                <a:t>R</a:t>
              </a:r>
              <a:r>
                <a:rPr lang="en-GB" sz="1800" baseline="-25000" dirty="0" smtClean="0"/>
                <a:t>3</a:t>
              </a:r>
              <a:endParaRPr lang="en-GB" sz="1800" baseline="-25000" dirty="0"/>
            </a:p>
          </p:txBody>
        </p:sp>
        <p:cxnSp>
          <p:nvCxnSpPr>
            <p:cNvPr id="20" name="Straight Arrow Connector 19"/>
            <p:cNvCxnSpPr/>
            <p:nvPr/>
          </p:nvCxnSpPr>
          <p:spPr>
            <a:xfrm flipV="1">
              <a:off x="4454988" y="2645322"/>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632520" y="5398800"/>
            <a:ext cx="2378582" cy="375686"/>
            <a:chOff x="6672094" y="3022536"/>
            <a:chExt cx="2378582" cy="375686"/>
          </a:xfrm>
        </p:grpSpPr>
        <p:sp>
          <p:nvSpPr>
            <p:cNvPr id="22" name="TextBox 21"/>
            <p:cNvSpPr txBox="1"/>
            <p:nvPr/>
          </p:nvSpPr>
          <p:spPr>
            <a:xfrm>
              <a:off x="6672094" y="3022536"/>
              <a:ext cx="415498" cy="369332"/>
            </a:xfrm>
            <a:prstGeom prst="rect">
              <a:avLst/>
            </a:prstGeom>
            <a:noFill/>
          </p:spPr>
          <p:txBody>
            <a:bodyPr wrap="none" rtlCol="0">
              <a:spAutoFit/>
            </a:bodyPr>
            <a:lstStyle/>
            <a:p>
              <a:r>
                <a:rPr lang="en-GB" sz="1800" dirty="0" smtClean="0"/>
                <a:t>T</a:t>
              </a:r>
              <a:r>
                <a:rPr lang="en-GB" sz="1800" baseline="-25000" dirty="0" smtClean="0"/>
                <a:t>3</a:t>
              </a:r>
              <a:endParaRPr lang="en-GB" sz="1800" baseline="-25000" dirty="0"/>
            </a:p>
          </p:txBody>
        </p:sp>
        <p:sp>
          <p:nvSpPr>
            <p:cNvPr id="23" name="TextBox 22"/>
            <p:cNvSpPr txBox="1"/>
            <p:nvPr/>
          </p:nvSpPr>
          <p:spPr>
            <a:xfrm>
              <a:off x="8622354" y="3028890"/>
              <a:ext cx="428322" cy="369332"/>
            </a:xfrm>
            <a:prstGeom prst="rect">
              <a:avLst/>
            </a:prstGeom>
            <a:noFill/>
          </p:spPr>
          <p:txBody>
            <a:bodyPr wrap="none" rtlCol="0">
              <a:spAutoFit/>
            </a:bodyPr>
            <a:lstStyle/>
            <a:p>
              <a:r>
                <a:rPr lang="en-GB" sz="1800" dirty="0" smtClean="0"/>
                <a:t>R</a:t>
              </a:r>
              <a:r>
                <a:rPr lang="en-GB" sz="1800" baseline="-25000" dirty="0"/>
                <a:t>5</a:t>
              </a:r>
            </a:p>
          </p:txBody>
        </p:sp>
        <p:cxnSp>
          <p:nvCxnSpPr>
            <p:cNvPr id="24" name="Straight Arrow Connector 23"/>
            <p:cNvCxnSpPr/>
            <p:nvPr/>
          </p:nvCxnSpPr>
          <p:spPr>
            <a:xfrm flipV="1">
              <a:off x="7038178" y="3228945"/>
              <a:ext cx="160023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4" name="Rectangle 43"/>
          <p:cNvSpPr/>
          <p:nvPr/>
        </p:nvSpPr>
        <p:spPr>
          <a:xfrm>
            <a:off x="4355799" y="2060848"/>
            <a:ext cx="1533305" cy="369332"/>
          </a:xfrm>
          <a:prstGeom prst="rect">
            <a:avLst/>
          </a:prstGeom>
        </p:spPr>
        <p:txBody>
          <a:bodyPr wrap="none">
            <a:spAutoFit/>
          </a:bodyPr>
          <a:lstStyle/>
          <a:p>
            <a:r>
              <a:rPr lang="en-GB" sz="1800" dirty="0" smtClean="0"/>
              <a:t>+ [R’’</a:t>
            </a:r>
            <a:r>
              <a:rPr lang="en-GB" sz="1800" baseline="-25000" dirty="0" smtClean="0"/>
              <a:t>1</a:t>
            </a:r>
            <a:r>
              <a:rPr lang="en-GB" sz="1800" dirty="0" smtClean="0"/>
              <a:t> (=T</a:t>
            </a:r>
            <a:r>
              <a:rPr lang="en-GB" sz="1800" baseline="-25000" dirty="0" smtClean="0"/>
              <a:t>2)</a:t>
            </a:r>
            <a:r>
              <a:rPr lang="en-GB" sz="1800" dirty="0" smtClean="0"/>
              <a:t>)]</a:t>
            </a:r>
            <a:endParaRPr lang="en-GB" sz="1800" dirty="0"/>
          </a:p>
        </p:txBody>
      </p:sp>
      <p:sp>
        <p:nvSpPr>
          <p:cNvPr id="45" name="Rectangle 44"/>
          <p:cNvSpPr/>
          <p:nvPr/>
        </p:nvSpPr>
        <p:spPr>
          <a:xfrm>
            <a:off x="3274595" y="2060848"/>
            <a:ext cx="1290738" cy="369332"/>
          </a:xfrm>
          <a:prstGeom prst="rect">
            <a:avLst/>
          </a:prstGeom>
        </p:spPr>
        <p:txBody>
          <a:bodyPr wrap="none">
            <a:spAutoFit/>
          </a:bodyPr>
          <a:lstStyle/>
          <a:p>
            <a:r>
              <a:rPr lang="en-GB" sz="1800" dirty="0" smtClean="0"/>
              <a:t>[R’</a:t>
            </a:r>
            <a:r>
              <a:rPr lang="en-GB" sz="1800" baseline="-25000" dirty="0" smtClean="0"/>
              <a:t>1</a:t>
            </a:r>
            <a:r>
              <a:rPr lang="en-GB" sz="1800" dirty="0" smtClean="0"/>
              <a:t> (=T</a:t>
            </a:r>
            <a:r>
              <a:rPr lang="en-GB" sz="1800" baseline="-25000" dirty="0" smtClean="0"/>
              <a:t>2</a:t>
            </a:r>
            <a:r>
              <a:rPr lang="en-GB" sz="1800" dirty="0" smtClean="0"/>
              <a:t>)] </a:t>
            </a:r>
            <a:endParaRPr lang="en-GB" sz="1800" dirty="0"/>
          </a:p>
        </p:txBody>
      </p:sp>
      <p:cxnSp>
        <p:nvCxnSpPr>
          <p:cNvPr id="47" name="Elbow Connector 46"/>
          <p:cNvCxnSpPr>
            <a:stCxn id="45" idx="2"/>
            <a:endCxn id="10" idx="0"/>
          </p:cNvCxnSpPr>
          <p:nvPr/>
        </p:nvCxnSpPr>
        <p:spPr>
          <a:xfrm rot="5400000">
            <a:off x="2001086" y="1301656"/>
            <a:ext cx="790355" cy="3047403"/>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Elbow Connector 48"/>
          <p:cNvCxnSpPr>
            <a:stCxn id="44" idx="2"/>
            <a:endCxn id="14" idx="0"/>
          </p:cNvCxnSpPr>
          <p:nvPr/>
        </p:nvCxnSpPr>
        <p:spPr>
          <a:xfrm rot="5400000">
            <a:off x="1725867" y="1544583"/>
            <a:ext cx="2510988" cy="4282183"/>
          </a:xfrm>
          <a:prstGeom prst="bentConnector3">
            <a:avLst>
              <a:gd name="adj1" fmla="val 81666"/>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4118525" y="4954055"/>
            <a:ext cx="5400600" cy="923330"/>
          </a:xfrm>
          <a:prstGeom prst="rect">
            <a:avLst/>
          </a:prstGeom>
          <a:noFill/>
        </p:spPr>
        <p:txBody>
          <a:bodyPr wrap="square" rtlCol="0">
            <a:spAutoFit/>
          </a:bodyPr>
          <a:lstStyle/>
          <a:p>
            <a:r>
              <a:rPr lang="en-GB" sz="1800" dirty="0" smtClean="0"/>
              <a:t>In the social sciences, the epistemological spectrum ranges from realism to social constructionism. Realism is … Social constructionism is …</a:t>
            </a:r>
          </a:p>
        </p:txBody>
      </p:sp>
    </p:spTree>
    <p:extLst>
      <p:ext uri="{BB962C8B-B14F-4D97-AF65-F5344CB8AC3E}">
        <p14:creationId xmlns:p14="http://schemas.microsoft.com/office/powerpoint/2010/main" val="4259195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r>
              <a:rPr lang="en-GB" dirty="0" smtClean="0"/>
              <a:t>Themes and </a:t>
            </a:r>
            <a:r>
              <a:rPr lang="en-GB" dirty="0" err="1" smtClean="0"/>
              <a:t>Rhemes</a:t>
            </a:r>
            <a:endParaRPr lang="en-US" dirty="0"/>
          </a:p>
        </p:txBody>
      </p:sp>
      <p:sp>
        <p:nvSpPr>
          <p:cNvPr id="409603" name="Rectangle 3"/>
          <p:cNvSpPr>
            <a:spLocks noGrp="1" noChangeArrowheads="1"/>
          </p:cNvSpPr>
          <p:nvPr>
            <p:ph idx="1"/>
          </p:nvPr>
        </p:nvSpPr>
        <p:spPr/>
        <p:txBody>
          <a:bodyPr/>
          <a:lstStyle/>
          <a:p>
            <a:pPr algn="ctr">
              <a:buFontTx/>
              <a:buNone/>
            </a:pPr>
            <a:r>
              <a:rPr lang="en-GB" sz="2800" dirty="0" smtClean="0"/>
              <a:t>Mary </a:t>
            </a:r>
            <a:r>
              <a:rPr lang="en-GB" sz="2800" dirty="0"/>
              <a:t>had a little </a:t>
            </a:r>
            <a:r>
              <a:rPr lang="en-GB" sz="2800" dirty="0" smtClean="0"/>
              <a:t>lamb, its </a:t>
            </a:r>
            <a:r>
              <a:rPr lang="en-GB" sz="2800" dirty="0"/>
              <a:t>fleece was white as snow</a:t>
            </a:r>
          </a:p>
          <a:p>
            <a:pPr algn="ctr">
              <a:buFontTx/>
              <a:buNone/>
            </a:pPr>
            <a:r>
              <a:rPr lang="en-GB" sz="2800" dirty="0"/>
              <a:t>And everywhere that Mary </a:t>
            </a:r>
            <a:r>
              <a:rPr lang="en-GB" sz="2800" dirty="0" smtClean="0"/>
              <a:t>went, the </a:t>
            </a:r>
            <a:r>
              <a:rPr lang="en-GB" sz="2800" dirty="0"/>
              <a:t>lamb was sure to </a:t>
            </a:r>
            <a:r>
              <a:rPr lang="en-GB" sz="2800" dirty="0" smtClean="0"/>
              <a:t>go</a:t>
            </a:r>
          </a:p>
          <a:p>
            <a:pPr algn="ctr">
              <a:buFontTx/>
              <a:buNone/>
            </a:pPr>
            <a:r>
              <a:rPr lang="en-GB" sz="2800" dirty="0" smtClean="0"/>
              <a:t>It followed her to school one day, which was against the rule;</a:t>
            </a:r>
          </a:p>
          <a:p>
            <a:pPr algn="ctr">
              <a:buFontTx/>
              <a:buNone/>
            </a:pPr>
            <a:r>
              <a:rPr lang="en-GB" sz="2800" dirty="0" smtClean="0"/>
              <a:t>It made the children laugh and play, to see a lamb at school.</a:t>
            </a:r>
          </a:p>
          <a:p>
            <a:pPr algn="ctr">
              <a:buFontTx/>
              <a:buNone/>
            </a:pPr>
            <a:r>
              <a:rPr lang="en-GB" sz="2800" dirty="0" smtClean="0"/>
              <a:t>And so the teacher turned it out, but still it lingered near,</a:t>
            </a:r>
          </a:p>
          <a:p>
            <a:pPr algn="ctr">
              <a:buFontTx/>
              <a:buNone/>
            </a:pPr>
            <a:r>
              <a:rPr lang="en-GB" sz="2800" dirty="0" smtClean="0"/>
              <a:t>And waited patiently about ‘til Mary did appear.</a:t>
            </a:r>
          </a:p>
          <a:p>
            <a:pPr algn="ctr">
              <a:buFontTx/>
              <a:buNone/>
            </a:pPr>
            <a:r>
              <a:rPr lang="en-GB" sz="2800" dirty="0" smtClean="0"/>
              <a:t>“Why does the lamb love Mary so?” the eager children cry;</a:t>
            </a:r>
          </a:p>
          <a:p>
            <a:pPr algn="ctr">
              <a:buFontTx/>
              <a:buNone/>
            </a:pPr>
            <a:r>
              <a:rPr lang="en-GB" sz="2800" dirty="0" smtClean="0"/>
              <a:t>“Why, Mary </a:t>
            </a:r>
            <a:r>
              <a:rPr lang="en-GB" sz="2800" b="1" dirty="0" smtClean="0"/>
              <a:t>loves</a:t>
            </a:r>
            <a:r>
              <a:rPr lang="en-GB" sz="2800" dirty="0" smtClean="0"/>
              <a:t> the lamb, you know” the teacher did reply.</a:t>
            </a:r>
            <a:endParaRPr lang="en-US" sz="2800" dirty="0"/>
          </a:p>
        </p:txBody>
      </p:sp>
    </p:spTree>
    <p:extLst>
      <p:ext uri="{BB962C8B-B14F-4D97-AF65-F5344CB8AC3E}">
        <p14:creationId xmlns:p14="http://schemas.microsoft.com/office/powerpoint/2010/main" val="2614883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Documentary Analysis is …</a:t>
            </a:r>
            <a:endParaRPr lang="en-GB" sz="3600" dirty="0"/>
          </a:p>
        </p:txBody>
      </p:sp>
      <p:sp>
        <p:nvSpPr>
          <p:cNvPr id="3" name="Content Placeholder 2"/>
          <p:cNvSpPr>
            <a:spLocks noGrp="1"/>
          </p:cNvSpPr>
          <p:nvPr>
            <p:ph idx="1"/>
          </p:nvPr>
        </p:nvSpPr>
        <p:spPr>
          <a:xfrm>
            <a:off x="344488" y="1600203"/>
            <a:ext cx="9145016" cy="4525963"/>
          </a:xfrm>
        </p:spPr>
        <p:txBody>
          <a:bodyPr/>
          <a:lstStyle/>
          <a:p>
            <a:r>
              <a:rPr lang="en-GB" sz="2800" b="1" dirty="0" smtClean="0"/>
              <a:t>… the analysis of ‘text’, where ‘text’:</a:t>
            </a:r>
          </a:p>
          <a:p>
            <a:pPr lvl="1"/>
            <a:r>
              <a:rPr lang="en-GB" sz="2400" b="1" dirty="0" smtClean="0"/>
              <a:t>Can exist in any medium of communication</a:t>
            </a:r>
          </a:p>
          <a:p>
            <a:pPr lvl="1"/>
            <a:r>
              <a:rPr lang="en-GB" sz="2400" b="1" dirty="0" smtClean="0"/>
              <a:t>Can be verbal, non-verbal or both</a:t>
            </a:r>
          </a:p>
          <a:p>
            <a:pPr lvl="1"/>
            <a:r>
              <a:rPr lang="en-GB" sz="2400" b="1" dirty="0"/>
              <a:t>Is an assemblage of </a:t>
            </a:r>
            <a:r>
              <a:rPr lang="en-GB" sz="2400" b="1" dirty="0" smtClean="0"/>
              <a:t>signs</a:t>
            </a:r>
          </a:p>
          <a:p>
            <a:pPr lvl="1"/>
            <a:r>
              <a:rPr lang="en-GB" sz="2400" b="1" dirty="0" smtClean="0"/>
              <a:t>Is recorded</a:t>
            </a:r>
          </a:p>
          <a:p>
            <a:pPr lvl="1"/>
            <a:r>
              <a:rPr lang="en-GB" sz="2400" b="1" dirty="0" smtClean="0"/>
              <a:t>Is </a:t>
            </a:r>
            <a:r>
              <a:rPr lang="en-GB" sz="2400" b="1" dirty="0"/>
              <a:t>constructed (by its sender) and interpreted (by its receiver) within the conventions of its context, culture, genre and medium</a:t>
            </a:r>
          </a:p>
          <a:p>
            <a:pPr lvl="1"/>
            <a:r>
              <a:rPr lang="en-GB" sz="2400" b="1" i="1" u="sng" dirty="0" smtClean="0"/>
              <a:t>Is physically independent of sender or receiver! AND (IDEALLY) OF RESEARCHER!</a:t>
            </a:r>
          </a:p>
          <a:p>
            <a:pPr lvl="1"/>
            <a:endParaRPr lang="en-GB" sz="2400" b="1" dirty="0"/>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23</a:t>
            </a:fld>
            <a:endParaRPr lang="en-US"/>
          </a:p>
        </p:txBody>
      </p:sp>
    </p:spTree>
    <p:extLst>
      <p:ext uri="{BB962C8B-B14F-4D97-AF65-F5344CB8AC3E}">
        <p14:creationId xmlns:p14="http://schemas.microsoft.com/office/powerpoint/2010/main" val="2310024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sz="3600" dirty="0" smtClean="0"/>
              <a:t>Underlying Assumptions</a:t>
            </a:r>
          </a:p>
        </p:txBody>
      </p:sp>
      <p:sp>
        <p:nvSpPr>
          <p:cNvPr id="9219" name="Rectangle 3"/>
          <p:cNvSpPr>
            <a:spLocks noGrp="1" noChangeArrowheads="1"/>
          </p:cNvSpPr>
          <p:nvPr>
            <p:ph idx="1"/>
          </p:nvPr>
        </p:nvSpPr>
        <p:spPr/>
        <p:txBody>
          <a:bodyPr/>
          <a:lstStyle/>
          <a:p>
            <a:r>
              <a:rPr lang="en-GB" sz="2400" b="1" dirty="0" smtClean="0">
                <a:solidFill>
                  <a:schemeClr val="tx1"/>
                </a:solidFill>
              </a:rPr>
              <a:t>Documents are authored and/or created</a:t>
            </a:r>
          </a:p>
          <a:p>
            <a:r>
              <a:rPr lang="en-GB" sz="2400" b="1" dirty="0" smtClean="0">
                <a:solidFill>
                  <a:schemeClr val="tx1"/>
                </a:solidFill>
              </a:rPr>
              <a:t>The author(s)/creator(s) had an audience in mind</a:t>
            </a:r>
          </a:p>
          <a:p>
            <a:r>
              <a:rPr lang="en-GB" sz="2400" b="1" dirty="0" smtClean="0">
                <a:solidFill>
                  <a:schemeClr val="tx1"/>
                </a:solidFill>
              </a:rPr>
              <a:t>The description and analysis of communication (content) is both meaningful and useful in developing concepts and theories</a:t>
            </a:r>
          </a:p>
          <a:p>
            <a:r>
              <a:rPr lang="en-GB" sz="2400" b="1" dirty="0" smtClean="0">
                <a:solidFill>
                  <a:schemeClr val="tx1"/>
                </a:solidFill>
              </a:rPr>
              <a:t>The study of message or communication (content) and of the linguistic tools used in relation to its antecedents, creation, encoding, distribution, decoding, and consequences (especially within context) is meaningful</a:t>
            </a:r>
          </a:p>
          <a:p>
            <a:r>
              <a:rPr lang="en-GB" sz="2400" b="1" dirty="0" smtClean="0">
                <a:solidFill>
                  <a:schemeClr val="tx1"/>
                </a:solidFill>
              </a:rPr>
              <a:t>Inferences about a relationship between intent and content or content and effect can be made and/or that the relationship actually exists.</a:t>
            </a:r>
          </a:p>
        </p:txBody>
      </p:sp>
    </p:spTree>
    <p:extLst>
      <p:ext uri="{BB962C8B-B14F-4D97-AF65-F5344CB8AC3E}">
        <p14:creationId xmlns:p14="http://schemas.microsoft.com/office/powerpoint/2010/main" val="2408037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Forms of Documentary Analysis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17216495"/>
              </p:ext>
            </p:extLst>
          </p:nvPr>
        </p:nvGraphicFramePr>
        <p:xfrm>
          <a:off x="560512" y="1700808"/>
          <a:ext cx="8856984" cy="3510280"/>
        </p:xfrm>
        <a:graphic>
          <a:graphicData uri="http://schemas.openxmlformats.org/drawingml/2006/table">
            <a:tbl>
              <a:tblPr firstRow="1" bandRow="1">
                <a:tableStyleId>{C083E6E3-FA7D-4D7B-A595-EF9225AFEA82}</a:tableStyleId>
              </a:tblPr>
              <a:tblGrid>
                <a:gridCol w="1558173"/>
                <a:gridCol w="5822647"/>
                <a:gridCol w="1476164"/>
              </a:tblGrid>
              <a:tr h="370840">
                <a:tc>
                  <a:txBody>
                    <a:bodyPr/>
                    <a:lstStyle/>
                    <a:p>
                      <a:pPr algn="ctr"/>
                      <a:r>
                        <a:rPr lang="en-GB" sz="1600" dirty="0" smtClean="0"/>
                        <a:t>Topic</a:t>
                      </a:r>
                      <a:endParaRPr lang="en-GB" sz="1600" dirty="0"/>
                    </a:p>
                  </a:txBody>
                  <a:tcPr/>
                </a:tc>
                <a:tc>
                  <a:txBody>
                    <a:bodyPr/>
                    <a:lstStyle/>
                    <a:p>
                      <a:r>
                        <a:rPr lang="en-GB" sz="1600" dirty="0" smtClean="0"/>
                        <a:t>What it is</a:t>
                      </a:r>
                      <a:endParaRPr lang="en-GB" sz="1600" dirty="0"/>
                    </a:p>
                  </a:txBody>
                  <a:tcPr/>
                </a:tc>
                <a:tc>
                  <a:txBody>
                    <a:bodyPr/>
                    <a:lstStyle/>
                    <a:p>
                      <a:r>
                        <a:rPr lang="en-GB" sz="1600" dirty="0" smtClean="0"/>
                        <a:t>Originating authors</a:t>
                      </a:r>
                      <a:endParaRPr lang="en-GB" sz="1600" dirty="0"/>
                    </a:p>
                  </a:txBody>
                  <a:tcPr/>
                </a:tc>
              </a:tr>
              <a:tr h="370840">
                <a:tc>
                  <a:txBody>
                    <a:bodyPr/>
                    <a:lstStyle/>
                    <a:p>
                      <a:pPr algn="ctr"/>
                      <a:r>
                        <a:rPr lang="en-GB" sz="1600" dirty="0" smtClean="0"/>
                        <a:t>Semantics</a:t>
                      </a:r>
                      <a:endParaRPr lang="en-GB" sz="1600" dirty="0"/>
                    </a:p>
                  </a:txBody>
                  <a:tcPr/>
                </a:tc>
                <a:tc>
                  <a:txBody>
                    <a:bodyPr/>
                    <a:lstStyle/>
                    <a:p>
                      <a:r>
                        <a:rPr lang="en-GB" sz="1600" dirty="0" smtClean="0"/>
                        <a:t>What ‘signs’ mean</a:t>
                      </a:r>
                      <a:endParaRPr lang="en-GB" sz="1600" dirty="0"/>
                    </a:p>
                  </a:txBody>
                  <a:tcPr/>
                </a:tc>
                <a:tc>
                  <a:txBody>
                    <a:bodyPr/>
                    <a:lstStyle/>
                    <a:p>
                      <a:r>
                        <a:rPr lang="en-GB" sz="1600" dirty="0" smtClean="0"/>
                        <a:t>???</a:t>
                      </a:r>
                      <a:endParaRPr lang="en-GB" sz="1600" dirty="0"/>
                    </a:p>
                  </a:txBody>
                  <a:tcPr/>
                </a:tc>
              </a:tr>
              <a:tr h="370840">
                <a:tc>
                  <a:txBody>
                    <a:bodyPr/>
                    <a:lstStyle/>
                    <a:p>
                      <a:pPr algn="ctr"/>
                      <a:r>
                        <a:rPr lang="en-GB" sz="1600" dirty="0" smtClean="0"/>
                        <a:t>Semiotics</a:t>
                      </a:r>
                      <a:endParaRPr lang="en-GB" sz="1600" dirty="0"/>
                    </a:p>
                  </a:txBody>
                  <a:tcPr/>
                </a:tc>
                <a:tc>
                  <a:txBody>
                    <a:bodyPr/>
                    <a:lstStyle/>
                    <a:p>
                      <a:r>
                        <a:rPr lang="en-GB" sz="1600" dirty="0" smtClean="0"/>
                        <a:t>How ‘signs’ mean and come to mean</a:t>
                      </a:r>
                      <a:endParaRPr lang="en-GB" sz="1600" dirty="0"/>
                    </a:p>
                  </a:txBody>
                  <a:tcPr/>
                </a:tc>
                <a:tc>
                  <a:txBody>
                    <a:bodyPr/>
                    <a:lstStyle/>
                    <a:p>
                      <a:r>
                        <a:rPr lang="en-GB" sz="1600" dirty="0" smtClean="0"/>
                        <a:t>Saussure,</a:t>
                      </a:r>
                      <a:r>
                        <a:rPr lang="en-GB" sz="1600" baseline="0" dirty="0" smtClean="0"/>
                        <a:t> 1900s</a:t>
                      </a:r>
                      <a:endParaRPr lang="en-GB" sz="1600" dirty="0"/>
                    </a:p>
                  </a:txBody>
                  <a:tcPr/>
                </a:tc>
              </a:tr>
              <a:tr h="370840">
                <a:tc>
                  <a:txBody>
                    <a:bodyPr/>
                    <a:lstStyle/>
                    <a:p>
                      <a:pPr algn="ctr"/>
                      <a:r>
                        <a:rPr lang="en-GB" sz="1600" dirty="0" smtClean="0"/>
                        <a:t>Discourse analysis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Understanding</a:t>
                      </a:r>
                      <a:r>
                        <a:rPr lang="en-GB" sz="1600" baseline="0" dirty="0" smtClean="0"/>
                        <a:t> of </a:t>
                      </a:r>
                      <a:r>
                        <a:rPr lang="en-GB" sz="1600" dirty="0" smtClean="0"/>
                        <a:t>natural language usage in relation to genre, dimensions, </a:t>
                      </a:r>
                      <a:r>
                        <a:rPr lang="en-GB" sz="1600" dirty="0" err="1" smtClean="0"/>
                        <a:t>syntactics</a:t>
                      </a:r>
                      <a:r>
                        <a:rPr lang="en-GB" sz="1600" dirty="0" smtClean="0"/>
                        <a:t>, power, context, cognition, memory, meaning, etc.</a:t>
                      </a:r>
                      <a:endParaRPr lang="en-GB" sz="1600" dirty="0"/>
                    </a:p>
                  </a:txBody>
                  <a:tcPr/>
                </a:tc>
                <a:tc>
                  <a:txBody>
                    <a:bodyPr/>
                    <a:lstStyle/>
                    <a:p>
                      <a:r>
                        <a:rPr lang="en-GB" sz="1600" dirty="0" smtClean="0"/>
                        <a:t>Leo Spitzer, 1928; </a:t>
                      </a:r>
                      <a:r>
                        <a:rPr lang="en-GB" sz="1600" dirty="0" err="1" smtClean="0"/>
                        <a:t>Zellig</a:t>
                      </a:r>
                      <a:r>
                        <a:rPr lang="en-GB" sz="1600" dirty="0" smtClean="0"/>
                        <a:t> Harris, 1952</a:t>
                      </a:r>
                      <a:endParaRPr lang="en-GB" sz="1600" dirty="0"/>
                    </a:p>
                  </a:txBody>
                  <a:tcPr/>
                </a:tc>
              </a:tr>
              <a:tr h="370840">
                <a:tc>
                  <a:txBody>
                    <a:bodyPr/>
                    <a:lstStyle/>
                    <a:p>
                      <a:pPr algn="ctr"/>
                      <a:r>
                        <a:rPr lang="en-GB" sz="1600" dirty="0" smtClean="0"/>
                        <a:t>Conversation analysis</a:t>
                      </a:r>
                      <a:endParaRPr lang="en-GB" sz="1600" dirty="0"/>
                    </a:p>
                  </a:txBody>
                  <a:tcPr/>
                </a:tc>
                <a:tc>
                  <a:txBody>
                    <a:bodyPr/>
                    <a:lstStyle/>
                    <a:p>
                      <a:r>
                        <a:rPr lang="en-GB" sz="1600" dirty="0" smtClean="0"/>
                        <a:t>How ‘talk’ makes things happen</a:t>
                      </a:r>
                      <a:endParaRPr lang="en-GB" sz="1600" dirty="0"/>
                    </a:p>
                  </a:txBody>
                  <a:tcPr/>
                </a:tc>
                <a:tc>
                  <a:txBody>
                    <a:bodyPr/>
                    <a:lstStyle/>
                    <a:p>
                      <a:r>
                        <a:rPr lang="en-GB" sz="1600" dirty="0" smtClean="0"/>
                        <a:t>Harvey Sacks, 1960’s</a:t>
                      </a:r>
                      <a:endParaRPr lang="en-GB" sz="1600" dirty="0"/>
                    </a:p>
                  </a:txBody>
                  <a:tcPr/>
                </a:tc>
              </a:tr>
              <a:tr h="370840">
                <a:tc>
                  <a:txBody>
                    <a:bodyPr/>
                    <a:lstStyle/>
                    <a:p>
                      <a:pPr algn="ctr"/>
                      <a:r>
                        <a:rPr lang="en-GB" sz="1600" dirty="0" smtClean="0"/>
                        <a:t>Narrative analysis</a:t>
                      </a:r>
                      <a:endParaRPr lang="en-GB" sz="1600" dirty="0"/>
                    </a:p>
                  </a:txBody>
                  <a:tcPr/>
                </a:tc>
                <a:tc>
                  <a:txBody>
                    <a:bodyPr/>
                    <a:lstStyle/>
                    <a:p>
                      <a:r>
                        <a:rPr lang="en-GB" sz="1600" dirty="0" smtClean="0"/>
                        <a:t>The ways in which people make and use stories (as social constructions) </a:t>
                      </a:r>
                      <a:r>
                        <a:rPr lang="en-GB" sz="1600" baseline="0" dirty="0" smtClean="0"/>
                        <a:t>to interpret and make sense of the world</a:t>
                      </a:r>
                      <a:endParaRPr lang="en-GB" sz="1600" dirty="0"/>
                    </a:p>
                  </a:txBody>
                  <a:tcPr/>
                </a:tc>
                <a:tc>
                  <a:txBody>
                    <a:bodyPr/>
                    <a:lstStyle/>
                    <a:p>
                      <a:r>
                        <a:rPr lang="en-GB" sz="1600" dirty="0" err="1" smtClean="0"/>
                        <a:t>Propp</a:t>
                      </a:r>
                      <a:r>
                        <a:rPr lang="en-GB" sz="1600" dirty="0" smtClean="0"/>
                        <a:t>, 1968;</a:t>
                      </a:r>
                    </a:p>
                    <a:p>
                      <a:r>
                        <a:rPr lang="en-GB" sz="1600" dirty="0" err="1" smtClean="0"/>
                        <a:t>Labov</a:t>
                      </a:r>
                      <a:r>
                        <a:rPr lang="en-GB" sz="1600" dirty="0" smtClean="0"/>
                        <a:t>, 1973</a:t>
                      </a:r>
                      <a:endParaRPr lang="en-GB" sz="1600" dirty="0"/>
                    </a:p>
                  </a:txBody>
                  <a:tcPr/>
                </a:tc>
              </a:tr>
            </a:tbl>
          </a:graphicData>
        </a:graphic>
      </p:graphicFrame>
    </p:spTree>
    <p:extLst>
      <p:ext uri="{BB962C8B-B14F-4D97-AF65-F5344CB8AC3E}">
        <p14:creationId xmlns:p14="http://schemas.microsoft.com/office/powerpoint/2010/main" val="72352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Forms of documentary analysis (</a:t>
            </a:r>
            <a:r>
              <a:rPr lang="en-GB" dirty="0" err="1" smtClean="0"/>
              <a:t>cont</a:t>
            </a:r>
            <a:r>
              <a:rPr lang="en-GB" dirty="0" smtClean="0"/>
              <a: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0097163"/>
              </p:ext>
            </p:extLst>
          </p:nvPr>
        </p:nvGraphicFramePr>
        <p:xfrm>
          <a:off x="560512" y="1628800"/>
          <a:ext cx="8856984" cy="4302760"/>
        </p:xfrm>
        <a:graphic>
          <a:graphicData uri="http://schemas.openxmlformats.org/drawingml/2006/table">
            <a:tbl>
              <a:tblPr firstRow="1" bandRow="1">
                <a:tableStyleId>{C083E6E3-FA7D-4D7B-A595-EF9225AFEA82}</a:tableStyleId>
              </a:tblPr>
              <a:tblGrid>
                <a:gridCol w="1296144"/>
                <a:gridCol w="5616624"/>
                <a:gridCol w="1944216"/>
              </a:tblGrid>
              <a:tr h="370840">
                <a:tc>
                  <a:txBody>
                    <a:bodyPr/>
                    <a:lstStyle/>
                    <a:p>
                      <a:pPr algn="ctr"/>
                      <a:r>
                        <a:rPr lang="en-GB" sz="1600" b="1" dirty="0" smtClean="0"/>
                        <a:t>Topic</a:t>
                      </a:r>
                      <a:endParaRPr lang="en-GB" sz="1600" b="1" dirty="0"/>
                    </a:p>
                  </a:txBody>
                  <a:tcPr/>
                </a:tc>
                <a:tc>
                  <a:txBody>
                    <a:bodyPr/>
                    <a:lstStyle/>
                    <a:p>
                      <a:r>
                        <a:rPr lang="en-GB" sz="1600" b="1" dirty="0" smtClean="0"/>
                        <a:t>What it is</a:t>
                      </a:r>
                      <a:endParaRPr lang="en-GB" sz="1600" b="1" dirty="0"/>
                    </a:p>
                  </a:txBody>
                  <a:tcPr/>
                </a:tc>
                <a:tc>
                  <a:txBody>
                    <a:bodyPr/>
                    <a:lstStyle/>
                    <a:p>
                      <a:r>
                        <a:rPr lang="en-GB" sz="1600" b="1" dirty="0" smtClean="0"/>
                        <a:t>Originating authors</a:t>
                      </a:r>
                      <a:endParaRPr lang="en-GB" sz="1600" b="1" dirty="0"/>
                    </a:p>
                  </a:txBody>
                  <a:tcPr/>
                </a:tc>
              </a:tr>
              <a:tr h="370840">
                <a:tc>
                  <a:txBody>
                    <a:bodyPr/>
                    <a:lstStyle/>
                    <a:p>
                      <a:pPr algn="ctr"/>
                      <a:r>
                        <a:rPr lang="en-GB" sz="1600" b="1" dirty="0" smtClean="0"/>
                        <a:t>‘traditional’ content analysis</a:t>
                      </a:r>
                      <a:endParaRPr lang="en-GB" sz="1600" b="1" dirty="0"/>
                    </a:p>
                  </a:txBody>
                  <a:tcPr/>
                </a:tc>
                <a:tc>
                  <a:txBody>
                    <a:bodyPr/>
                    <a:lstStyle/>
                    <a:p>
                      <a:r>
                        <a:rPr lang="en-GB" sz="1600" b="1" baseline="0" dirty="0" smtClean="0"/>
                        <a:t>“… the statistical semantics of political discourse …” (Kaplan, 1943)</a:t>
                      </a:r>
                    </a:p>
                    <a:p>
                      <a:r>
                        <a:rPr lang="en-GB" sz="1600" b="1" baseline="0" dirty="0" smtClean="0"/>
                        <a:t>“… who says what, to whom, why, how, and with what effect …” (</a:t>
                      </a:r>
                      <a:r>
                        <a:rPr lang="en-GB" sz="1600" b="1" baseline="0" dirty="0" err="1" smtClean="0"/>
                        <a:t>Berelson</a:t>
                      </a:r>
                      <a:r>
                        <a:rPr lang="en-GB" sz="1600" b="1" baseline="0" dirty="0" smtClean="0"/>
                        <a:t>, 1952)</a:t>
                      </a:r>
                    </a:p>
                    <a:p>
                      <a:r>
                        <a:rPr lang="en-GB" sz="1600" b="1" baseline="0" dirty="0" smtClean="0"/>
                        <a:t>“… a summarizing, quantitative analysis of messages that relies on the scientific method … and is not limited to the types of variables … or context in which the messages are created or presented …” (</a:t>
                      </a:r>
                      <a:r>
                        <a:rPr lang="en-GB" sz="1600" b="1" baseline="0" dirty="0" err="1" smtClean="0"/>
                        <a:t>Neuendorf</a:t>
                      </a:r>
                      <a:r>
                        <a:rPr lang="en-GB" sz="1600" b="1" baseline="0" dirty="0" smtClean="0"/>
                        <a:t>, 2002)</a:t>
                      </a:r>
                    </a:p>
                  </a:txBody>
                  <a:tcPr/>
                </a:tc>
                <a:tc>
                  <a:txBody>
                    <a:bodyPr/>
                    <a:lstStyle/>
                    <a:p>
                      <a:r>
                        <a:rPr lang="en-GB" sz="1600" b="1" dirty="0" err="1" smtClean="0"/>
                        <a:t>Laswell</a:t>
                      </a:r>
                      <a:r>
                        <a:rPr lang="en-GB" sz="1600" b="1" dirty="0" smtClean="0"/>
                        <a:t>, 1930’s; Kaplan, 1943;</a:t>
                      </a:r>
                    </a:p>
                    <a:p>
                      <a:r>
                        <a:rPr lang="en-GB" sz="1600" b="1" dirty="0" err="1" smtClean="0"/>
                        <a:t>Berelson</a:t>
                      </a:r>
                      <a:r>
                        <a:rPr lang="en-GB" sz="1600" b="1" dirty="0" smtClean="0"/>
                        <a:t>, 1952</a:t>
                      </a:r>
                      <a:endParaRPr lang="en-GB" sz="1600" b="1" dirty="0"/>
                    </a:p>
                  </a:txBody>
                  <a:tcPr/>
                </a:tc>
              </a:tr>
              <a:tr h="370840">
                <a:tc>
                  <a:txBody>
                    <a:bodyPr/>
                    <a:lstStyle/>
                    <a:p>
                      <a:pPr algn="ctr"/>
                      <a:r>
                        <a:rPr lang="en-GB" sz="1600" b="1" dirty="0" smtClean="0"/>
                        <a:t>Qualitative</a:t>
                      </a:r>
                      <a:r>
                        <a:rPr lang="en-GB" sz="1600" b="1" baseline="0" dirty="0" smtClean="0"/>
                        <a:t> content analysis</a:t>
                      </a:r>
                      <a:endParaRPr lang="en-GB" sz="1600" b="1" dirty="0"/>
                    </a:p>
                  </a:txBody>
                  <a:tcPr/>
                </a:tc>
                <a:tc>
                  <a:txBody>
                    <a:bodyPr/>
                    <a:lstStyle/>
                    <a:p>
                      <a:r>
                        <a:rPr kumimoji="0" lang="en-GB" sz="1600" b="1" i="0" u="none" strike="noStrike" kern="1200" baseline="0" dirty="0" smtClean="0">
                          <a:solidFill>
                            <a:schemeClr val="tx1"/>
                          </a:solidFill>
                          <a:latin typeface="+mn-lt"/>
                          <a:ea typeface="+mn-ea"/>
                          <a:cs typeface="+mn-cs"/>
                        </a:rPr>
                        <a:t>“… a research method for the subjective interpretation of the content of text data through the systematic classification process of coding and identifying themes</a:t>
                      </a:r>
                    </a:p>
                    <a:p>
                      <a:r>
                        <a:rPr kumimoji="0" lang="en-GB" sz="1600" b="1" i="0" u="none" strike="noStrike" kern="1200" baseline="0" dirty="0" smtClean="0">
                          <a:solidFill>
                            <a:schemeClr val="tx1"/>
                          </a:solidFill>
                          <a:latin typeface="+mn-lt"/>
                          <a:ea typeface="+mn-ea"/>
                          <a:cs typeface="+mn-cs"/>
                        </a:rPr>
                        <a:t>or patterns …” (Hsieh &amp; Shannon, 2005)</a:t>
                      </a:r>
                      <a:endParaRPr lang="en-GB" sz="1400" b="1" dirty="0"/>
                    </a:p>
                  </a:txBody>
                  <a:tcPr/>
                </a:tc>
                <a:tc>
                  <a:txBody>
                    <a:bodyPr/>
                    <a:lstStyle/>
                    <a:p>
                      <a:r>
                        <a:rPr lang="en-GB" sz="1600" b="1" dirty="0" err="1" smtClean="0"/>
                        <a:t>Ritsert</a:t>
                      </a:r>
                      <a:r>
                        <a:rPr lang="en-GB" sz="1600" b="1" dirty="0" smtClean="0"/>
                        <a:t>, 1972; </a:t>
                      </a:r>
                      <a:r>
                        <a:rPr lang="en-GB" sz="1600" b="1" dirty="0" err="1" smtClean="0"/>
                        <a:t>Mostyn</a:t>
                      </a:r>
                      <a:r>
                        <a:rPr lang="en-GB" sz="1600" b="1" dirty="0" smtClean="0"/>
                        <a:t>, 1985; </a:t>
                      </a:r>
                      <a:r>
                        <a:rPr lang="en-GB" sz="1600" b="1" dirty="0" err="1" smtClean="0"/>
                        <a:t>Wittkowski</a:t>
                      </a:r>
                      <a:r>
                        <a:rPr lang="en-GB" sz="1600" b="1" dirty="0" smtClean="0"/>
                        <a:t>, 1994; </a:t>
                      </a:r>
                      <a:r>
                        <a:rPr lang="en-GB" sz="1600" b="1" dirty="0" err="1" smtClean="0"/>
                        <a:t>Altheide</a:t>
                      </a:r>
                      <a:r>
                        <a:rPr lang="en-GB" sz="1600" b="1" dirty="0" smtClean="0"/>
                        <a:t>, 1996.</a:t>
                      </a:r>
                      <a:endParaRPr lang="en-GB" sz="1600" b="1"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t>Grounded theory</a:t>
                      </a:r>
                    </a:p>
                    <a:p>
                      <a:pPr algn="ctr"/>
                      <a:endParaRPr lang="en-GB" sz="1600" b="1" dirty="0"/>
                    </a:p>
                  </a:txBody>
                  <a:tcPr/>
                </a:tc>
                <a:tc>
                  <a:txBody>
                    <a:bodyPr/>
                    <a:lstStyle/>
                    <a:p>
                      <a:r>
                        <a:rPr lang="en-GB" sz="1600" b="1" dirty="0" smtClean="0"/>
                        <a:t>The systematic generation (</a:t>
                      </a:r>
                      <a:r>
                        <a:rPr lang="en-GB" sz="1600" b="1" baseline="0" dirty="0" smtClean="0"/>
                        <a:t>development, discovery) of representations of reality (theory, models, concepts, frameworks, etc.) via analysis of data (induction). </a:t>
                      </a:r>
                      <a:endParaRPr lang="en-GB" sz="1600" b="1" dirty="0"/>
                    </a:p>
                  </a:txBody>
                  <a:tcPr/>
                </a:tc>
                <a:tc>
                  <a:txBody>
                    <a:bodyPr/>
                    <a:lstStyle/>
                    <a:p>
                      <a:r>
                        <a:rPr lang="en-GB" sz="1600" b="1" dirty="0" err="1" smtClean="0"/>
                        <a:t>Laswell</a:t>
                      </a:r>
                      <a:r>
                        <a:rPr lang="en-GB" sz="1600" b="1" dirty="0" smtClean="0"/>
                        <a:t>, 1930’s;</a:t>
                      </a:r>
                    </a:p>
                    <a:p>
                      <a:r>
                        <a:rPr lang="en-GB" sz="1600" b="1" dirty="0" smtClean="0"/>
                        <a:t>Glaser &amp; Strauss, 1967</a:t>
                      </a:r>
                      <a:endParaRPr lang="en-GB" sz="1600" b="1" dirty="0"/>
                    </a:p>
                  </a:txBody>
                  <a:tcPr/>
                </a:tc>
              </a:tr>
            </a:tbl>
          </a:graphicData>
        </a:graphic>
      </p:graphicFrame>
    </p:spTree>
    <p:extLst>
      <p:ext uri="{BB962C8B-B14F-4D97-AF65-F5344CB8AC3E}">
        <p14:creationId xmlns:p14="http://schemas.microsoft.com/office/powerpoint/2010/main" val="421452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Types of documents (examples only)</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4171685"/>
              </p:ext>
            </p:extLst>
          </p:nvPr>
        </p:nvGraphicFramePr>
        <p:xfrm>
          <a:off x="506507" y="1635472"/>
          <a:ext cx="8953236" cy="4241800"/>
        </p:xfrm>
        <a:graphic>
          <a:graphicData uri="http://schemas.openxmlformats.org/drawingml/2006/table">
            <a:tbl>
              <a:tblPr firstRow="1" bandRow="1">
                <a:tableStyleId>{5FD0F851-EC5A-4D38-B0AD-8093EC10F338}</a:tableStyleId>
              </a:tblPr>
              <a:tblGrid>
                <a:gridCol w="1259345"/>
                <a:gridCol w="1638182"/>
                <a:gridCol w="2173037"/>
                <a:gridCol w="2092025"/>
                <a:gridCol w="1790647"/>
              </a:tblGrid>
              <a:tr h="370840">
                <a:tc rowSpan="2" gridSpan="2">
                  <a:txBody>
                    <a:bodyPr/>
                    <a:lstStyle/>
                    <a:p>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pPr algn="ct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GB" sz="1600" i="1" dirty="0" smtClean="0"/>
                        <a:t>Authorship</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dirty="0"/>
                    </a:p>
                  </a:txBody>
                  <a:tcPr/>
                </a:tc>
                <a:tc hMerge="1">
                  <a:txBody>
                    <a:bodyPr/>
                    <a:lstStyle/>
                    <a:p>
                      <a:pPr algn="ctr"/>
                      <a:endParaRPr lang="en-GB" dirty="0"/>
                    </a:p>
                  </a:txBody>
                  <a:tcPr/>
                </a:tc>
              </a:tr>
              <a:tr h="370840">
                <a:tc gridSpan="2" vMerge="1">
                  <a:txBody>
                    <a:bodyPr/>
                    <a:lstStyle/>
                    <a:p>
                      <a:endParaRPr lang="en-GB" dirty="0"/>
                    </a:p>
                  </a:txBody>
                  <a:tcPr/>
                </a:tc>
                <a:tc hMerge="1" vMerge="1">
                  <a:txBody>
                    <a:bodyPr/>
                    <a:lstStyle/>
                    <a:p>
                      <a:endParaRPr lang="en-GB" dirty="0"/>
                    </a:p>
                  </a:txBody>
                  <a:tcPr/>
                </a:tc>
                <a:tc>
                  <a:txBody>
                    <a:bodyPr/>
                    <a:lstStyle/>
                    <a:p>
                      <a:pPr algn="ctr"/>
                      <a:r>
                        <a:rPr lang="en-GB" sz="1600" i="1" dirty="0" smtClean="0"/>
                        <a:t>Personal</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i="1" dirty="0" smtClean="0"/>
                        <a:t>Official</a:t>
                      </a:r>
                      <a:r>
                        <a:rPr lang="en-GB" sz="1600" i="1" baseline="0" dirty="0" smtClean="0"/>
                        <a:t> - Private</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i="1" dirty="0" smtClean="0"/>
                        <a:t>Official</a:t>
                      </a:r>
                      <a:r>
                        <a:rPr lang="en-GB" sz="1600" i="1" baseline="0" dirty="0" smtClean="0"/>
                        <a:t> – </a:t>
                      </a:r>
                      <a:br>
                        <a:rPr lang="en-GB" sz="1600" i="1" baseline="0" dirty="0" smtClean="0"/>
                      </a:br>
                      <a:r>
                        <a:rPr lang="en-GB" sz="1600" i="1" baseline="0" dirty="0" smtClean="0"/>
                        <a:t>State</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rowSpan="4">
                  <a:txBody>
                    <a:bodyPr/>
                    <a:lstStyle/>
                    <a:p>
                      <a:pPr algn="ctr"/>
                      <a:endParaRPr lang="en-GB" sz="1600" dirty="0" smtClean="0"/>
                    </a:p>
                    <a:p>
                      <a:pPr algn="ctr"/>
                      <a:endParaRPr lang="en-GB" sz="1600" dirty="0" smtClean="0"/>
                    </a:p>
                    <a:p>
                      <a:pPr algn="ctr"/>
                      <a:endParaRPr lang="en-GB" sz="1600" dirty="0" smtClean="0"/>
                    </a:p>
                    <a:p>
                      <a:pPr algn="ctr"/>
                      <a:endParaRPr lang="en-GB" sz="1600" dirty="0" smtClean="0"/>
                    </a:p>
                    <a:p>
                      <a:pPr algn="ctr"/>
                      <a:endParaRPr lang="en-GB" sz="1600" dirty="0" smtClean="0"/>
                    </a:p>
                    <a:p>
                      <a:pPr algn="ctr"/>
                      <a:endParaRPr lang="en-GB" sz="1600" dirty="0" smtClean="0"/>
                    </a:p>
                    <a:p>
                      <a:pPr algn="ctr"/>
                      <a:r>
                        <a:rPr lang="en-GB" sz="1600" b="1" i="1" dirty="0" smtClean="0"/>
                        <a:t>Access</a:t>
                      </a:r>
                      <a:endParaRPr lang="en-GB" sz="1600" b="1"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i="1" dirty="0" smtClean="0"/>
                        <a:t>Closed</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Letters, diaries, household a/c</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Medical records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Official Secrets Act documents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GB" dirty="0"/>
                    </a:p>
                  </a:txBody>
                  <a:tcPr/>
                </a:tc>
                <a:tc>
                  <a:txBody>
                    <a:bodyPr/>
                    <a:lstStyle/>
                    <a:p>
                      <a:pPr algn="ctr"/>
                      <a:r>
                        <a:rPr lang="en-GB" sz="1600" i="1" dirty="0" smtClean="0"/>
                        <a:t>Restricted</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Records of landed estates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Internal company memos,</a:t>
                      </a:r>
                      <a:r>
                        <a:rPr lang="en-GB" sz="1600" baseline="0" dirty="0" smtClean="0"/>
                        <a:t> reports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British Royal Family papers (need Monarch’s permission)</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GB" dirty="0"/>
                    </a:p>
                  </a:txBody>
                  <a:tcPr/>
                </a:tc>
                <a:tc>
                  <a:txBody>
                    <a:bodyPr/>
                    <a:lstStyle/>
                    <a:p>
                      <a:pPr algn="ctr"/>
                      <a:r>
                        <a:rPr lang="en-GB" sz="1600" i="1" dirty="0" smtClean="0"/>
                        <a:t>Open - archived</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Wealthy family documents, modern records libraries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Companies house</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Public Records Office, Library</a:t>
                      </a:r>
                      <a:r>
                        <a:rPr lang="en-GB" sz="1600" baseline="0" dirty="0" smtClean="0"/>
                        <a:t> of Congress, GRO</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lang="en-GB" dirty="0"/>
                    </a:p>
                  </a:txBody>
                  <a:tcPr/>
                </a:tc>
                <a:tc>
                  <a:txBody>
                    <a:bodyPr/>
                    <a:lstStyle/>
                    <a:p>
                      <a:pPr algn="ctr"/>
                      <a:r>
                        <a:rPr lang="en-GB" sz="1600" i="1" dirty="0" smtClean="0"/>
                        <a:t>Open - published</a:t>
                      </a:r>
                      <a:endParaRPr lang="en-GB" sz="1600" i="1"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Diary,</a:t>
                      </a:r>
                      <a:r>
                        <a:rPr lang="en-GB" sz="1600" baseline="0" dirty="0" smtClean="0"/>
                        <a:t> memoir, (auto) biography </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t>Annual reports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err="1" smtClean="0"/>
                        <a:t>Hansard</a:t>
                      </a:r>
                      <a:r>
                        <a:rPr lang="en-GB" sz="1600" dirty="0" smtClean="0"/>
                        <a:t>, Acts of Parliament, Census, Statistics</a:t>
                      </a:r>
                      <a:endParaRPr lang="en-GB" sz="1600" dirty="0"/>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6747200" y="6021289"/>
            <a:ext cx="2178802" cy="307777"/>
          </a:xfrm>
          <a:prstGeom prst="rect">
            <a:avLst/>
          </a:prstGeom>
          <a:noFill/>
        </p:spPr>
        <p:txBody>
          <a:bodyPr wrap="none" rtlCol="0">
            <a:spAutoFit/>
          </a:bodyPr>
          <a:lstStyle/>
          <a:p>
            <a:r>
              <a:rPr lang="en-GB" sz="1400" b="1" i="1" dirty="0" smtClean="0"/>
              <a:t>(Adapted from Scott, 1990)</a:t>
            </a:r>
            <a:endParaRPr lang="en-GB" sz="1400" b="1" i="1" dirty="0"/>
          </a:p>
        </p:txBody>
      </p:sp>
      <p:sp>
        <p:nvSpPr>
          <p:cNvPr id="6" name="Slide Number Placeholder 5"/>
          <p:cNvSpPr>
            <a:spLocks noGrp="1"/>
          </p:cNvSpPr>
          <p:nvPr>
            <p:ph type="sldNum" sz="quarter" idx="11"/>
          </p:nvPr>
        </p:nvSpPr>
        <p:spPr/>
        <p:txBody>
          <a:bodyPr/>
          <a:lstStyle/>
          <a:p>
            <a:pPr>
              <a:defRPr/>
            </a:pPr>
            <a:fld id="{882DF9D8-12EC-0046-93E0-88EA8E58089D}" type="slidenum">
              <a:rPr lang="en-US" smtClean="0"/>
              <a:pPr>
                <a:defRPr/>
              </a:pPr>
              <a:t>27</a:t>
            </a:fld>
            <a:endParaRPr lang="en-US"/>
          </a:p>
        </p:txBody>
      </p:sp>
    </p:spTree>
    <p:extLst>
      <p:ext uri="{BB962C8B-B14F-4D97-AF65-F5344CB8AC3E}">
        <p14:creationId xmlns:p14="http://schemas.microsoft.com/office/powerpoint/2010/main" val="247931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absolutes and essentials</a:t>
            </a:r>
            <a:endParaRPr lang="en-GB" dirty="0"/>
          </a:p>
        </p:txBody>
      </p:sp>
      <p:sp>
        <p:nvSpPr>
          <p:cNvPr id="3" name="Content Placeholder 2"/>
          <p:cNvSpPr>
            <a:spLocks noGrp="1"/>
          </p:cNvSpPr>
          <p:nvPr>
            <p:ph idx="1"/>
          </p:nvPr>
        </p:nvSpPr>
        <p:spPr>
          <a:xfrm>
            <a:off x="495302" y="1484784"/>
            <a:ext cx="8953235" cy="4525963"/>
          </a:xfrm>
        </p:spPr>
        <p:txBody>
          <a:bodyPr/>
          <a:lstStyle/>
          <a:p>
            <a:r>
              <a:rPr lang="en-GB" sz="2000" b="1" dirty="0" smtClean="0">
                <a:solidFill>
                  <a:schemeClr val="tx1"/>
                </a:solidFill>
              </a:rPr>
              <a:t>There are NO shortcuts;</a:t>
            </a:r>
          </a:p>
          <a:p>
            <a:r>
              <a:rPr lang="en-GB" sz="2000" b="1" dirty="0" smtClean="0">
                <a:solidFill>
                  <a:schemeClr val="tx1"/>
                </a:solidFill>
              </a:rPr>
              <a:t>There is NO substitute for complete familiarity with your data; hence no substitute for several readings of your data!</a:t>
            </a:r>
          </a:p>
          <a:p>
            <a:r>
              <a:rPr lang="en-GB" sz="2000" b="1" dirty="0" smtClean="0">
                <a:solidFill>
                  <a:schemeClr val="tx1"/>
                </a:solidFill>
              </a:rPr>
              <a:t>There are NO preset formulae for content (or any qualitative) analysis</a:t>
            </a:r>
          </a:p>
          <a:p>
            <a:r>
              <a:rPr lang="en-GB" sz="2000" b="1" dirty="0" smtClean="0">
                <a:solidFill>
                  <a:schemeClr val="tx1"/>
                </a:solidFill>
              </a:rPr>
              <a:t>The unit of analysis must be suitable (large enough to be considered as a whole; small enough to be kept in mind as a context for meaning)</a:t>
            </a:r>
          </a:p>
          <a:p>
            <a:r>
              <a:rPr lang="en-GB" sz="2000" b="1" dirty="0" smtClean="0">
                <a:solidFill>
                  <a:schemeClr val="tx1"/>
                </a:solidFill>
              </a:rPr>
              <a:t>Manifest &amp;/or latent (silence, sighs, posture, laughter, reticence, etc.) content?</a:t>
            </a:r>
          </a:p>
          <a:p>
            <a:r>
              <a:rPr lang="en-GB" sz="2000" b="1" dirty="0" smtClean="0">
                <a:solidFill>
                  <a:schemeClr val="tx1"/>
                </a:solidFill>
              </a:rPr>
              <a:t>Analysis, simplification and categorisation that reflect phenomenon in a reliable way</a:t>
            </a:r>
          </a:p>
          <a:p>
            <a:r>
              <a:rPr lang="en-GB" sz="2000" b="1" dirty="0" smtClean="0">
                <a:solidFill>
                  <a:schemeClr val="tx1"/>
                </a:solidFill>
              </a:rPr>
              <a:t>Categories that are conceptually and empirically grounded (</a:t>
            </a:r>
            <a:r>
              <a:rPr lang="en-GB" sz="2000" b="1" dirty="0" err="1" smtClean="0">
                <a:solidFill>
                  <a:schemeClr val="tx1"/>
                </a:solidFill>
              </a:rPr>
              <a:t>Dey</a:t>
            </a:r>
            <a:r>
              <a:rPr lang="en-GB" sz="2000" b="1" dirty="0" smtClean="0">
                <a:solidFill>
                  <a:schemeClr val="tx1"/>
                </a:solidFill>
              </a:rPr>
              <a:t>, 1993).</a:t>
            </a:r>
          </a:p>
          <a:p>
            <a:r>
              <a:rPr lang="en-GB" sz="2000" b="1" dirty="0" smtClean="0">
                <a:solidFill>
                  <a:schemeClr val="tx1"/>
                </a:solidFill>
              </a:rPr>
              <a:t>Defensible inferences can only be based on valid and reliable data  (Weber, 1990)</a:t>
            </a:r>
          </a:p>
          <a:p>
            <a:r>
              <a:rPr lang="en-GB" sz="2000" b="1" dirty="0" smtClean="0">
                <a:solidFill>
                  <a:schemeClr val="tx1"/>
                </a:solidFill>
              </a:rPr>
              <a:t>Link between results and data must be demonstrable</a:t>
            </a:r>
            <a:endParaRPr lang="en-GB" sz="2000" b="1" dirty="0">
              <a:solidFill>
                <a:schemeClr val="tx1"/>
              </a:solidFill>
            </a:endParaRPr>
          </a:p>
        </p:txBody>
      </p:sp>
    </p:spTree>
    <p:extLst>
      <p:ext uri="{BB962C8B-B14F-4D97-AF65-F5344CB8AC3E}">
        <p14:creationId xmlns:p14="http://schemas.microsoft.com/office/powerpoint/2010/main" val="350058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Pros and Cons of Documentary Analysis</a:t>
            </a:r>
            <a:endParaRPr lang="en-GB" sz="3200" dirty="0"/>
          </a:p>
        </p:txBody>
      </p:sp>
      <p:sp>
        <p:nvSpPr>
          <p:cNvPr id="3" name="Content Placeholder 2"/>
          <p:cNvSpPr>
            <a:spLocks noGrp="1"/>
          </p:cNvSpPr>
          <p:nvPr>
            <p:ph sz="half" idx="1"/>
          </p:nvPr>
        </p:nvSpPr>
        <p:spPr/>
        <p:txBody>
          <a:bodyPr>
            <a:normAutofit lnSpcReduction="10000"/>
          </a:bodyPr>
          <a:lstStyle/>
          <a:p>
            <a:pPr>
              <a:buNone/>
            </a:pPr>
            <a:r>
              <a:rPr lang="en-GB" sz="2400" dirty="0" smtClean="0"/>
              <a:t>PRO</a:t>
            </a:r>
          </a:p>
          <a:p>
            <a:r>
              <a:rPr lang="en-GB" sz="2400" dirty="0" smtClean="0"/>
              <a:t>Unobtrusive</a:t>
            </a:r>
          </a:p>
          <a:p>
            <a:r>
              <a:rPr lang="en-GB" sz="2400" dirty="0" smtClean="0"/>
              <a:t>Non-reactive</a:t>
            </a:r>
          </a:p>
          <a:p>
            <a:r>
              <a:rPr lang="en-GB" sz="2400" dirty="0" smtClean="0"/>
              <a:t>Unaffected by researcher</a:t>
            </a:r>
          </a:p>
          <a:p>
            <a:r>
              <a:rPr lang="en-GB" sz="2400" dirty="0" smtClean="0"/>
              <a:t>Basis for:</a:t>
            </a:r>
          </a:p>
          <a:p>
            <a:pPr lvl="1"/>
            <a:r>
              <a:rPr lang="en-GB" sz="2000" dirty="0" smtClean="0"/>
              <a:t>Triangulation</a:t>
            </a:r>
          </a:p>
          <a:p>
            <a:pPr lvl="1"/>
            <a:r>
              <a:rPr lang="en-GB" sz="2000" dirty="0" smtClean="0"/>
              <a:t>Comparison</a:t>
            </a:r>
          </a:p>
          <a:p>
            <a:pPr lvl="1"/>
            <a:r>
              <a:rPr lang="en-GB" sz="2000" dirty="0" smtClean="0"/>
              <a:t>Contrast</a:t>
            </a:r>
          </a:p>
          <a:p>
            <a:r>
              <a:rPr lang="en-GB" sz="2400" dirty="0" smtClean="0"/>
              <a:t>Encourages ingenuity</a:t>
            </a:r>
          </a:p>
          <a:p>
            <a:r>
              <a:rPr lang="en-GB" sz="2400" dirty="0" smtClean="0"/>
              <a:t>Permits longitudinal studies</a:t>
            </a:r>
            <a:endParaRPr lang="en-GB" sz="2400" dirty="0"/>
          </a:p>
        </p:txBody>
      </p:sp>
      <p:sp>
        <p:nvSpPr>
          <p:cNvPr id="4" name="Content Placeholder 3"/>
          <p:cNvSpPr>
            <a:spLocks noGrp="1"/>
          </p:cNvSpPr>
          <p:nvPr>
            <p:ph sz="half" idx="2"/>
          </p:nvPr>
        </p:nvSpPr>
        <p:spPr/>
        <p:txBody>
          <a:bodyPr>
            <a:normAutofit lnSpcReduction="10000"/>
          </a:bodyPr>
          <a:lstStyle/>
          <a:p>
            <a:pPr>
              <a:buNone/>
            </a:pPr>
            <a:r>
              <a:rPr lang="en-GB" sz="2400" dirty="0" smtClean="0"/>
              <a:t>CON</a:t>
            </a:r>
          </a:p>
          <a:p>
            <a:r>
              <a:rPr lang="en-GB" sz="2400" dirty="0" smtClean="0"/>
              <a:t>Selection of what to analyse</a:t>
            </a:r>
          </a:p>
          <a:p>
            <a:r>
              <a:rPr lang="en-GB" sz="2400" dirty="0" smtClean="0"/>
              <a:t>No or little influence on methods/methodology</a:t>
            </a:r>
          </a:p>
          <a:p>
            <a:r>
              <a:rPr lang="en-GB" sz="2400" dirty="0" smtClean="0"/>
              <a:t>Difficulties in identifying provenance &amp;/or authors</a:t>
            </a:r>
          </a:p>
          <a:p>
            <a:r>
              <a:rPr lang="en-GB" sz="2400" dirty="0" smtClean="0"/>
              <a:t>Identifying possible biases</a:t>
            </a:r>
          </a:p>
          <a:p>
            <a:r>
              <a:rPr lang="en-GB" sz="2400" dirty="0" smtClean="0"/>
              <a:t>Establishing validity/reliability</a:t>
            </a:r>
          </a:p>
          <a:p>
            <a:r>
              <a:rPr lang="en-GB" sz="2400" dirty="0" smtClean="0"/>
              <a:t>Access to key works</a:t>
            </a:r>
          </a:p>
          <a:p>
            <a:r>
              <a:rPr lang="en-GB" sz="2400" dirty="0" smtClean="0"/>
              <a:t>Ethics (if works are ‘private’ – e.g. medical records)</a:t>
            </a:r>
            <a:endParaRPr lang="en-GB" sz="2400" dirty="0"/>
          </a:p>
        </p:txBody>
      </p:sp>
    </p:spTree>
    <p:extLst>
      <p:ext uri="{BB962C8B-B14F-4D97-AF65-F5344CB8AC3E}">
        <p14:creationId xmlns:p14="http://schemas.microsoft.com/office/powerpoint/2010/main" val="248978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r>
              <a:rPr lang="en-GB" dirty="0" err="1" smtClean="0"/>
              <a:t>Analyze</a:t>
            </a:r>
            <a:r>
              <a:rPr lang="en-GB" dirty="0" smtClean="0"/>
              <a:t> / Interpret this!</a:t>
            </a:r>
            <a:endParaRPr lang="en-US" dirty="0"/>
          </a:p>
        </p:txBody>
      </p:sp>
      <p:sp>
        <p:nvSpPr>
          <p:cNvPr id="409603" name="Rectangle 3"/>
          <p:cNvSpPr>
            <a:spLocks noGrp="1" noChangeArrowheads="1"/>
          </p:cNvSpPr>
          <p:nvPr>
            <p:ph idx="1"/>
          </p:nvPr>
        </p:nvSpPr>
        <p:spPr/>
        <p:txBody>
          <a:bodyPr/>
          <a:lstStyle/>
          <a:p>
            <a:pPr algn="ctr">
              <a:buFontTx/>
              <a:buNone/>
            </a:pPr>
            <a:r>
              <a:rPr lang="en-GB" sz="2800" dirty="0" smtClean="0"/>
              <a:t>Mary </a:t>
            </a:r>
            <a:r>
              <a:rPr lang="en-GB" sz="2800" dirty="0"/>
              <a:t>had a little </a:t>
            </a:r>
            <a:r>
              <a:rPr lang="en-GB" sz="2800" dirty="0" smtClean="0"/>
              <a:t>lamb, its </a:t>
            </a:r>
            <a:r>
              <a:rPr lang="en-GB" sz="2800" dirty="0"/>
              <a:t>fleece was white as snow</a:t>
            </a:r>
          </a:p>
          <a:p>
            <a:pPr algn="ctr">
              <a:buFontTx/>
              <a:buNone/>
            </a:pPr>
            <a:r>
              <a:rPr lang="en-GB" sz="2800" dirty="0"/>
              <a:t>And everywhere that Mary </a:t>
            </a:r>
            <a:r>
              <a:rPr lang="en-GB" sz="2800" dirty="0" smtClean="0"/>
              <a:t>went, the </a:t>
            </a:r>
            <a:r>
              <a:rPr lang="en-GB" sz="2800" dirty="0"/>
              <a:t>lamb was sure to </a:t>
            </a:r>
            <a:r>
              <a:rPr lang="en-GB" sz="2800" dirty="0" smtClean="0"/>
              <a:t>go</a:t>
            </a:r>
          </a:p>
          <a:p>
            <a:pPr algn="ctr">
              <a:buFontTx/>
              <a:buNone/>
            </a:pPr>
            <a:r>
              <a:rPr lang="en-GB" sz="2800" dirty="0" smtClean="0"/>
              <a:t>It followed her to school one day, which was against the rule;</a:t>
            </a:r>
          </a:p>
          <a:p>
            <a:pPr algn="ctr">
              <a:buFontTx/>
              <a:buNone/>
            </a:pPr>
            <a:r>
              <a:rPr lang="en-GB" sz="2800" dirty="0" smtClean="0"/>
              <a:t>It made the children laugh and play, to see a lamb at school.</a:t>
            </a:r>
          </a:p>
          <a:p>
            <a:pPr algn="ctr">
              <a:buFontTx/>
              <a:buNone/>
            </a:pPr>
            <a:r>
              <a:rPr lang="en-GB" sz="2800" dirty="0" smtClean="0"/>
              <a:t>And so the teacher turned it out, but still it lingered near,</a:t>
            </a:r>
          </a:p>
          <a:p>
            <a:pPr algn="ctr">
              <a:buFontTx/>
              <a:buNone/>
            </a:pPr>
            <a:r>
              <a:rPr lang="en-GB" sz="2800" dirty="0" smtClean="0"/>
              <a:t>And waited patiently about ‘til Mary did appear.</a:t>
            </a:r>
          </a:p>
          <a:p>
            <a:pPr algn="ctr">
              <a:buFontTx/>
              <a:buNone/>
            </a:pPr>
            <a:r>
              <a:rPr lang="en-GB" sz="2800" dirty="0" smtClean="0"/>
              <a:t>“Why does the lamb love Mary so?” the eager children cry;</a:t>
            </a:r>
          </a:p>
          <a:p>
            <a:pPr algn="ctr">
              <a:buFontTx/>
              <a:buNone/>
            </a:pPr>
            <a:r>
              <a:rPr lang="en-GB" sz="2800" dirty="0" smtClean="0"/>
              <a:t>“Why, Mary </a:t>
            </a:r>
            <a:r>
              <a:rPr lang="en-GB" sz="2800" b="1" dirty="0" smtClean="0"/>
              <a:t>loves</a:t>
            </a:r>
            <a:r>
              <a:rPr lang="en-GB" sz="2800" dirty="0" smtClean="0"/>
              <a:t> the lamb, you know” the teacher did reply.</a:t>
            </a:r>
            <a:endParaRPr lang="en-US" sz="2800" dirty="0"/>
          </a:p>
        </p:txBody>
      </p:sp>
    </p:spTree>
    <p:extLst>
      <p:ext uri="{BB962C8B-B14F-4D97-AF65-F5344CB8AC3E}">
        <p14:creationId xmlns:p14="http://schemas.microsoft.com/office/powerpoint/2010/main" val="8655933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Generic Stages Of Documentary Analysis</a:t>
            </a:r>
            <a:endParaRPr lang="en-GB" sz="3600" dirty="0"/>
          </a:p>
        </p:txBody>
      </p:sp>
      <p:sp>
        <p:nvSpPr>
          <p:cNvPr id="3" name="Content Placeholder 2"/>
          <p:cNvSpPr>
            <a:spLocks noGrp="1"/>
          </p:cNvSpPr>
          <p:nvPr>
            <p:ph idx="1"/>
          </p:nvPr>
        </p:nvSpPr>
        <p:spPr/>
        <p:txBody>
          <a:bodyPr/>
          <a:lstStyle/>
          <a:p>
            <a:r>
              <a:rPr lang="en-GB" sz="2000" b="1" dirty="0" smtClean="0"/>
              <a:t>Define problem/question being investigated</a:t>
            </a:r>
          </a:p>
          <a:p>
            <a:r>
              <a:rPr lang="en-GB" sz="2000" b="1" dirty="0" smtClean="0"/>
              <a:t>Define population of type ‘documents’ to be analysed</a:t>
            </a:r>
          </a:p>
          <a:p>
            <a:r>
              <a:rPr lang="en-GB" sz="2000" b="1" dirty="0" smtClean="0"/>
              <a:t>Decide on unit of analysis (word, phrase, paragraph, document, meaning, explicit/implicit, relationships, etc.)</a:t>
            </a:r>
          </a:p>
          <a:p>
            <a:r>
              <a:rPr lang="en-GB" sz="2000" b="1" dirty="0" smtClean="0"/>
              <a:t>Define sampling strategy and assemble sample for analysis</a:t>
            </a:r>
          </a:p>
          <a:p>
            <a:r>
              <a:rPr lang="en-GB" sz="2000" b="1" dirty="0" smtClean="0"/>
              <a:t>Determine coding strategy (from the data or pre-defined categories)</a:t>
            </a:r>
          </a:p>
          <a:p>
            <a:r>
              <a:rPr lang="en-GB" sz="2000" b="1" dirty="0" smtClean="0"/>
              <a:t>Develop coding dictionary/scheme</a:t>
            </a:r>
          </a:p>
          <a:p>
            <a:r>
              <a:rPr lang="en-GB" sz="2000" b="1" dirty="0" smtClean="0"/>
              <a:t>[Train 2 or more independent coders]</a:t>
            </a:r>
          </a:p>
          <a:p>
            <a:r>
              <a:rPr lang="en-GB" sz="2000" b="1" dirty="0" smtClean="0"/>
              <a:t>Code material</a:t>
            </a:r>
          </a:p>
          <a:p>
            <a:r>
              <a:rPr lang="en-GB" sz="2000" b="1" dirty="0" smtClean="0"/>
              <a:t>[Assess inter-coder comparators and recode if necessary]</a:t>
            </a:r>
          </a:p>
          <a:p>
            <a:r>
              <a:rPr lang="en-GB" sz="2000" b="1" dirty="0" smtClean="0"/>
              <a:t>Analyse and interpret the coded material</a:t>
            </a:r>
          </a:p>
          <a:p>
            <a:r>
              <a:rPr lang="en-GB" sz="2000" b="1" dirty="0" smtClean="0"/>
              <a:t>Write up findings</a:t>
            </a:r>
          </a:p>
          <a:p>
            <a:endParaRPr lang="en-GB" sz="2000" b="1" dirty="0" smtClean="0"/>
          </a:p>
          <a:p>
            <a:endParaRPr lang="en-GB" sz="2000" b="1" dirty="0" smtClean="0"/>
          </a:p>
          <a:p>
            <a:endParaRPr lang="en-GB" sz="2000" b="1" dirty="0" smtClean="0"/>
          </a:p>
          <a:p>
            <a:endParaRPr lang="en-GB" sz="2000" b="1" dirty="0"/>
          </a:p>
        </p:txBody>
      </p:sp>
    </p:spTree>
    <p:extLst>
      <p:ext uri="{BB962C8B-B14F-4D97-AF65-F5344CB8AC3E}">
        <p14:creationId xmlns:p14="http://schemas.microsoft.com/office/powerpoint/2010/main" val="200340740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Analysis is a </a:t>
            </a:r>
            <a:r>
              <a:rPr lang="en-GB" dirty="0"/>
              <a:t>S</a:t>
            </a:r>
            <a:r>
              <a:rPr lang="en-GB" dirty="0" smtClean="0"/>
              <a:t>earch for Themes</a:t>
            </a:r>
            <a:endParaRPr lang="en-GB" dirty="0"/>
          </a:p>
        </p:txBody>
      </p:sp>
      <p:sp>
        <p:nvSpPr>
          <p:cNvPr id="3" name="Content Placeholder 2"/>
          <p:cNvSpPr>
            <a:spLocks noGrp="1"/>
          </p:cNvSpPr>
          <p:nvPr>
            <p:ph idx="1"/>
          </p:nvPr>
        </p:nvSpPr>
        <p:spPr/>
        <p:txBody>
          <a:bodyPr/>
          <a:lstStyle/>
          <a:p>
            <a:pPr marL="0" indent="0">
              <a:buNone/>
            </a:pPr>
            <a:r>
              <a:rPr lang="en-GB" sz="2400" dirty="0" err="1" smtClean="0"/>
              <a:t>Opler’s</a:t>
            </a:r>
            <a:r>
              <a:rPr lang="en-GB" sz="2400" dirty="0" smtClean="0"/>
              <a:t> </a:t>
            </a:r>
            <a:r>
              <a:rPr lang="en-GB" sz="2400" dirty="0"/>
              <a:t>(1945) view of themes</a:t>
            </a:r>
            <a:endParaRPr lang="en-GB" sz="2400" b="1" dirty="0"/>
          </a:p>
          <a:p>
            <a:r>
              <a:rPr lang="en-GB" sz="2400" b="1" dirty="0" smtClean="0"/>
              <a:t>Theme’s are manifestations of expressions (what is visible or audible)</a:t>
            </a:r>
          </a:p>
          <a:p>
            <a:pPr lvl="1"/>
            <a:r>
              <a:rPr lang="en-GB" sz="2000" b="1" dirty="0" smtClean="0"/>
              <a:t>Corollary: Expressions are meaningless without themes</a:t>
            </a:r>
          </a:p>
          <a:p>
            <a:r>
              <a:rPr lang="en-GB" sz="2400" b="1" dirty="0" smtClean="0"/>
              <a:t>Themes might be:</a:t>
            </a:r>
          </a:p>
          <a:p>
            <a:pPr lvl="1"/>
            <a:r>
              <a:rPr lang="en-GB" sz="2000" b="1" dirty="0" smtClean="0"/>
              <a:t>Obvious and culturally agreed (e.g. red traffic light means stop); OR</a:t>
            </a:r>
          </a:p>
          <a:p>
            <a:pPr lvl="1"/>
            <a:r>
              <a:rPr lang="en-GB" sz="2000" b="1" dirty="0" smtClean="0"/>
              <a:t>Subtle, symbolic, idiosyncratic</a:t>
            </a:r>
          </a:p>
          <a:p>
            <a:r>
              <a:rPr lang="en-GB" sz="2400" b="1" dirty="0" smtClean="0"/>
              <a:t>Cultural systems are sets of interrelated themes, e.g. </a:t>
            </a:r>
          </a:p>
          <a:p>
            <a:pPr lvl="1"/>
            <a:r>
              <a:rPr lang="en-GB" sz="2000" b="1" dirty="0" smtClean="0"/>
              <a:t>How often;  How pervasive; How people react to violation; Degree to which number, force, variety of expressions are controlled by social context</a:t>
            </a:r>
          </a:p>
          <a:p>
            <a:pPr marL="416250" lvl="1" indent="0">
              <a:buNone/>
            </a:pPr>
            <a:endParaRPr lang="en-GB" sz="2000" b="1" dirty="0" smtClean="0"/>
          </a:p>
          <a:p>
            <a:endParaRPr lang="en-GB" sz="2400" b="1" dirty="0" smtClean="0"/>
          </a:p>
          <a:p>
            <a:endParaRPr lang="en-GB" sz="2400" b="1" dirty="0"/>
          </a:p>
        </p:txBody>
      </p:sp>
    </p:spTree>
    <p:extLst>
      <p:ext uri="{BB962C8B-B14F-4D97-AF65-F5344CB8AC3E}">
        <p14:creationId xmlns:p14="http://schemas.microsoft.com/office/powerpoint/2010/main" val="264903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What themes are evident in these images?</a:t>
            </a:r>
            <a:endParaRPr lang="en-GB" sz="3600" dirty="0"/>
          </a:p>
        </p:txBody>
      </p:sp>
      <p:sp>
        <p:nvSpPr>
          <p:cNvPr id="3" name="Slide Number Placeholder 2"/>
          <p:cNvSpPr>
            <a:spLocks noGrp="1"/>
          </p:cNvSpPr>
          <p:nvPr>
            <p:ph type="sldNum" sz="quarter" idx="11"/>
          </p:nvPr>
        </p:nvSpPr>
        <p:spPr/>
        <p:txBody>
          <a:bodyPr/>
          <a:lstStyle/>
          <a:p>
            <a:pPr>
              <a:defRPr/>
            </a:pPr>
            <a:fld id="{F77C2BE8-53DD-334A-BFD4-3A3FBD7B1EB7}" type="slidenum">
              <a:rPr lang="en-US" smtClean="0"/>
              <a:pPr>
                <a:defRPr/>
              </a:pPr>
              <a:t>32</a:t>
            </a:fld>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512" y="1459954"/>
            <a:ext cx="3333750" cy="470535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7096" y="1485304"/>
            <a:ext cx="3370370" cy="4680000"/>
          </a:xfrm>
          <a:prstGeom prst="rect">
            <a:avLst/>
          </a:prstGeom>
        </p:spPr>
      </p:pic>
    </p:spTree>
    <p:extLst>
      <p:ext uri="{BB962C8B-B14F-4D97-AF65-F5344CB8AC3E}">
        <p14:creationId xmlns:p14="http://schemas.microsoft.com/office/powerpoint/2010/main" val="416918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More recent views on expressions and themes</a:t>
            </a:r>
            <a:endParaRPr lang="en-GB" sz="3600" dirty="0"/>
          </a:p>
        </p:txBody>
      </p:sp>
      <p:sp>
        <p:nvSpPr>
          <p:cNvPr id="3" name="Content Placeholder 2"/>
          <p:cNvSpPr>
            <a:spLocks noGrp="1"/>
          </p:cNvSpPr>
          <p:nvPr>
            <p:ph sz="half" idx="1"/>
          </p:nvPr>
        </p:nvSpPr>
        <p:spPr/>
        <p:txBody>
          <a:bodyPr/>
          <a:lstStyle/>
          <a:p>
            <a:pPr marL="0" indent="0">
              <a:buNone/>
            </a:pPr>
            <a:r>
              <a:rPr lang="en-GB" sz="2000" b="1" dirty="0" smtClean="0"/>
              <a:t>Expressions referred to as:</a:t>
            </a:r>
          </a:p>
          <a:p>
            <a:r>
              <a:rPr lang="en-GB" sz="2000" b="1" dirty="0"/>
              <a:t>Incidents (Glaser &amp; Strauss, 1967)</a:t>
            </a:r>
          </a:p>
          <a:p>
            <a:r>
              <a:rPr lang="en-GB" sz="2000" b="1" dirty="0"/>
              <a:t>Thematic units (</a:t>
            </a:r>
            <a:r>
              <a:rPr lang="en-GB" sz="2000" b="1" dirty="0" err="1"/>
              <a:t>Krippendorf</a:t>
            </a:r>
            <a:r>
              <a:rPr lang="en-GB" sz="2000" b="1" dirty="0"/>
              <a:t>, 1980)</a:t>
            </a:r>
          </a:p>
          <a:p>
            <a:r>
              <a:rPr lang="en-GB" sz="2000" b="1" dirty="0"/>
              <a:t>Units (</a:t>
            </a:r>
            <a:r>
              <a:rPr lang="en-GB" sz="2000" b="1" dirty="0" err="1"/>
              <a:t>Guba</a:t>
            </a:r>
            <a:r>
              <a:rPr lang="en-GB" sz="2000" b="1" dirty="0"/>
              <a:t> &amp; Lincoln, 1985)</a:t>
            </a:r>
          </a:p>
          <a:p>
            <a:r>
              <a:rPr lang="en-GB" sz="2000" b="1" dirty="0"/>
              <a:t>Concepts (Strauss &amp; Corbin, 1990)</a:t>
            </a:r>
          </a:p>
          <a:p>
            <a:r>
              <a:rPr lang="en-GB" sz="2000" b="1" dirty="0" smtClean="0"/>
              <a:t>Segments </a:t>
            </a:r>
            <a:r>
              <a:rPr lang="en-GB" sz="2000" b="1" dirty="0"/>
              <a:t>(</a:t>
            </a:r>
            <a:r>
              <a:rPr lang="en-GB" sz="2000" b="1" dirty="0" err="1"/>
              <a:t>Tesch</a:t>
            </a:r>
            <a:r>
              <a:rPr lang="en-GB" sz="2000" b="1" dirty="0"/>
              <a:t>, 1990)</a:t>
            </a:r>
          </a:p>
          <a:p>
            <a:r>
              <a:rPr lang="en-GB" sz="2000" b="1" dirty="0" smtClean="0"/>
              <a:t>Data-bits </a:t>
            </a:r>
            <a:r>
              <a:rPr lang="en-GB" sz="2000" b="1" dirty="0"/>
              <a:t>(</a:t>
            </a:r>
            <a:r>
              <a:rPr lang="en-GB" sz="2000" b="1" dirty="0" err="1"/>
              <a:t>Dey</a:t>
            </a:r>
            <a:r>
              <a:rPr lang="en-GB" sz="2000" b="1" dirty="0"/>
              <a:t>, 1993)</a:t>
            </a:r>
          </a:p>
          <a:p>
            <a:r>
              <a:rPr lang="en-GB" sz="2000" b="1" dirty="0"/>
              <a:t>Chunks (Miles &amp; </a:t>
            </a:r>
            <a:r>
              <a:rPr lang="en-GB" sz="2000" b="1" dirty="0" err="1"/>
              <a:t>Huberman</a:t>
            </a:r>
            <a:r>
              <a:rPr lang="en-GB" sz="2000" b="1" dirty="0"/>
              <a:t>, 1994)</a:t>
            </a:r>
          </a:p>
          <a:p>
            <a:r>
              <a:rPr lang="en-GB" sz="2000" b="1" dirty="0" smtClean="0"/>
              <a:t>Etc., etc.</a:t>
            </a:r>
            <a:endParaRPr lang="en-GB" sz="2000" b="1" dirty="0"/>
          </a:p>
        </p:txBody>
      </p:sp>
      <p:sp>
        <p:nvSpPr>
          <p:cNvPr id="4" name="Content Placeholder 3"/>
          <p:cNvSpPr>
            <a:spLocks noGrp="1"/>
          </p:cNvSpPr>
          <p:nvPr>
            <p:ph sz="half" idx="2"/>
          </p:nvPr>
        </p:nvSpPr>
        <p:spPr/>
        <p:txBody>
          <a:bodyPr/>
          <a:lstStyle/>
          <a:p>
            <a:pPr marL="0" indent="0">
              <a:buNone/>
            </a:pPr>
            <a:r>
              <a:rPr lang="en-GB" sz="2000" b="1" dirty="0" smtClean="0"/>
              <a:t>Themes referred to as:</a:t>
            </a:r>
          </a:p>
          <a:p>
            <a:r>
              <a:rPr lang="en-GB" sz="2000" b="1" dirty="0"/>
              <a:t>Categories (Glaser &amp; Strauss, 1967)</a:t>
            </a:r>
          </a:p>
          <a:p>
            <a:r>
              <a:rPr lang="en-GB" sz="2000" b="1" dirty="0"/>
              <a:t>Labels (</a:t>
            </a:r>
            <a:r>
              <a:rPr lang="en-GB" sz="2000" b="1" dirty="0" err="1"/>
              <a:t>Dey</a:t>
            </a:r>
            <a:r>
              <a:rPr lang="en-GB" sz="2000" b="1" dirty="0"/>
              <a:t> 1993)</a:t>
            </a:r>
          </a:p>
          <a:p>
            <a:r>
              <a:rPr lang="en-GB" sz="2000" b="1" dirty="0" smtClean="0"/>
              <a:t>Codes </a:t>
            </a:r>
            <a:r>
              <a:rPr lang="en-GB" sz="2000" b="1" dirty="0"/>
              <a:t>(Miles &amp; </a:t>
            </a:r>
            <a:r>
              <a:rPr lang="en-GB" sz="2000" b="1" dirty="0" err="1"/>
              <a:t>Huberman</a:t>
            </a:r>
            <a:r>
              <a:rPr lang="en-GB" sz="2000" b="1" dirty="0"/>
              <a:t>, 1994)</a:t>
            </a:r>
          </a:p>
          <a:p>
            <a:r>
              <a:rPr lang="en-GB" sz="2000" b="1" dirty="0"/>
              <a:t>“... abstract ...fuzzy constructs that link ... expressions found in texts ... images, sounds and objects ...” (Ryan &amp; Bernard, 2005, p87</a:t>
            </a:r>
            <a:r>
              <a:rPr lang="en-GB" sz="2000" b="1" dirty="0" smtClean="0"/>
              <a:t>)</a:t>
            </a:r>
          </a:p>
          <a:p>
            <a:r>
              <a:rPr lang="en-GB" sz="2000" b="1" dirty="0" smtClean="0"/>
              <a:t>Etc., etc.</a:t>
            </a:r>
            <a:endParaRPr lang="en-GB" sz="2000" b="1" dirty="0"/>
          </a:p>
          <a:p>
            <a:endParaRPr lang="en-GB" sz="2000" b="1" dirty="0"/>
          </a:p>
        </p:txBody>
      </p:sp>
    </p:spTree>
    <p:extLst>
      <p:ext uri="{BB962C8B-B14F-4D97-AF65-F5344CB8AC3E}">
        <p14:creationId xmlns:p14="http://schemas.microsoft.com/office/powerpoint/2010/main" val="10744633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a:t>
            </a:r>
            <a:endParaRPr lang="en-GB" dirty="0"/>
          </a:p>
        </p:txBody>
      </p:sp>
      <p:sp>
        <p:nvSpPr>
          <p:cNvPr id="3" name="Content Placeholder 2"/>
          <p:cNvSpPr>
            <a:spLocks noGrp="1"/>
          </p:cNvSpPr>
          <p:nvPr>
            <p:ph idx="1"/>
          </p:nvPr>
        </p:nvSpPr>
        <p:spPr/>
        <p:txBody>
          <a:bodyPr/>
          <a:lstStyle/>
          <a:p>
            <a:r>
              <a:rPr lang="en-GB" sz="2800" b="1" dirty="0" smtClean="0"/>
              <a:t>… range from broad sweeping generalizations that categorize many kinds of expressions to narrow and focussed linkages between specific expressions</a:t>
            </a:r>
          </a:p>
          <a:p>
            <a:r>
              <a:rPr lang="en-GB" sz="2800" b="1" dirty="0" smtClean="0"/>
              <a:t>… may be derived from a researcher’s understanding of the phenomenon being studied (</a:t>
            </a:r>
            <a:r>
              <a:rPr lang="en-GB" sz="2800" b="1" dirty="0" err="1" smtClean="0"/>
              <a:t>cf</a:t>
            </a:r>
            <a:r>
              <a:rPr lang="en-GB" sz="2800" b="1" dirty="0" smtClean="0"/>
              <a:t> content analysis) OR via induction from empirical data (</a:t>
            </a:r>
            <a:r>
              <a:rPr lang="en-GB" sz="2800" b="1" dirty="0" err="1" smtClean="0"/>
              <a:t>cf</a:t>
            </a:r>
            <a:r>
              <a:rPr lang="en-GB" sz="2800" b="1" dirty="0" smtClean="0"/>
              <a:t> grounded theory) (or a combination)</a:t>
            </a:r>
          </a:p>
          <a:p>
            <a:r>
              <a:rPr lang="en-GB" sz="2800" b="1" dirty="0" smtClean="0">
                <a:solidFill>
                  <a:srgbClr val="FF0000"/>
                </a:solidFill>
              </a:rPr>
              <a:t>… answers the question “Of what is this expression an example?” (How might we categorise this expression)</a:t>
            </a:r>
            <a:endParaRPr lang="en-GB" sz="2800" b="1" dirty="0">
              <a:solidFill>
                <a:srgbClr val="FF0000"/>
              </a:solidFill>
            </a:endParaRPr>
          </a:p>
        </p:txBody>
      </p:sp>
    </p:spTree>
    <p:extLst>
      <p:ext uri="{BB962C8B-B14F-4D97-AF65-F5344CB8AC3E}">
        <p14:creationId xmlns:p14="http://schemas.microsoft.com/office/powerpoint/2010/main" val="271274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Of what is this expression</a:t>
            </a:r>
            <a:br>
              <a:rPr lang="en-GB" sz="3600" dirty="0" smtClean="0"/>
            </a:br>
            <a:r>
              <a:rPr lang="en-GB" sz="3600" dirty="0" smtClean="0"/>
              <a:t>an example?</a:t>
            </a:r>
            <a:endParaRPr lang="en-GB" sz="3600" dirty="0"/>
          </a:p>
        </p:txBody>
      </p:sp>
      <p:pic>
        <p:nvPicPr>
          <p:cNvPr id="198664" name="Picture 8" descr="http://magento-themes.joomlart.com/jm_purity/media/catalog/product/cache/1/image/5e06319eda06f020e43594a9c230972d/c/h/chair.jpg"/>
          <p:cNvPicPr>
            <a:picLocks noChangeAspect="1" noChangeArrowheads="1"/>
          </p:cNvPicPr>
          <p:nvPr/>
        </p:nvPicPr>
        <p:blipFill>
          <a:blip r:embed="rId3" cstate="print"/>
          <a:srcRect/>
          <a:stretch>
            <a:fillRect/>
          </a:stretch>
        </p:blipFill>
        <p:spPr bwMode="auto">
          <a:xfrm>
            <a:off x="535085" y="2762734"/>
            <a:ext cx="1440000" cy="1440000"/>
          </a:xfrm>
          <a:prstGeom prst="rect">
            <a:avLst/>
          </a:prstGeom>
          <a:noFill/>
        </p:spPr>
      </p:pic>
      <p:pic>
        <p:nvPicPr>
          <p:cNvPr id="198666" name="Picture 10" descr="http://www.techepics.com/files/tank_chair.jpg"/>
          <p:cNvPicPr>
            <a:picLocks noChangeAspect="1" noChangeArrowheads="1"/>
          </p:cNvPicPr>
          <p:nvPr/>
        </p:nvPicPr>
        <p:blipFill>
          <a:blip r:embed="rId4" cstate="print"/>
          <a:srcRect/>
          <a:stretch>
            <a:fillRect/>
          </a:stretch>
        </p:blipFill>
        <p:spPr bwMode="auto">
          <a:xfrm>
            <a:off x="7995179" y="2855538"/>
            <a:ext cx="1535625" cy="1260000"/>
          </a:xfrm>
          <a:prstGeom prst="rect">
            <a:avLst/>
          </a:prstGeom>
          <a:noFill/>
        </p:spPr>
      </p:pic>
      <p:pic>
        <p:nvPicPr>
          <p:cNvPr id="198674" name="Picture 18" descr="http://bp0.blogger.com/_sEVm4vYn3gU/Rvc-lDI7dvI/AAAAAAAAFkw/4enRnvTU7l4/s320/sunstone-boulder2.jpg"/>
          <p:cNvPicPr>
            <a:picLocks noChangeAspect="1" noChangeArrowheads="1"/>
          </p:cNvPicPr>
          <p:nvPr/>
        </p:nvPicPr>
        <p:blipFill>
          <a:blip r:embed="rId5" cstate="print"/>
          <a:srcRect/>
          <a:stretch>
            <a:fillRect/>
          </a:stretch>
        </p:blipFill>
        <p:spPr bwMode="auto">
          <a:xfrm>
            <a:off x="6821218" y="4980116"/>
            <a:ext cx="1260000" cy="1260000"/>
          </a:xfrm>
          <a:prstGeom prst="rect">
            <a:avLst/>
          </a:prstGeom>
          <a:noFill/>
        </p:spPr>
      </p:pic>
      <p:pic>
        <p:nvPicPr>
          <p:cNvPr id="33799" name="Picture 7"/>
          <p:cNvPicPr>
            <a:picLocks noChangeAspect="1" noChangeArrowheads="1"/>
          </p:cNvPicPr>
          <p:nvPr/>
        </p:nvPicPr>
        <p:blipFill>
          <a:blip r:embed="rId6" cstate="print"/>
          <a:srcRect/>
          <a:stretch>
            <a:fillRect/>
          </a:stretch>
        </p:blipFill>
        <p:spPr bwMode="auto">
          <a:xfrm>
            <a:off x="6321152" y="836712"/>
            <a:ext cx="2029983" cy="1260000"/>
          </a:xfrm>
          <a:prstGeom prst="rect">
            <a:avLst/>
          </a:prstGeom>
          <a:noFill/>
          <a:ln w="9525">
            <a:noFill/>
            <a:miter lim="800000"/>
            <a:headEnd/>
            <a:tailEnd/>
          </a:ln>
        </p:spPr>
      </p:pic>
      <p:pic>
        <p:nvPicPr>
          <p:cNvPr id="33801" name="Picture 9" descr="http://www.mobilitybuddy.co.uk/images/GoChair_Red_Right_large.jpg"/>
          <p:cNvPicPr>
            <a:picLocks noChangeAspect="1" noChangeArrowheads="1"/>
          </p:cNvPicPr>
          <p:nvPr/>
        </p:nvPicPr>
        <p:blipFill>
          <a:blip r:embed="rId7" cstate="print"/>
          <a:srcRect/>
          <a:stretch>
            <a:fillRect/>
          </a:stretch>
        </p:blipFill>
        <p:spPr bwMode="auto">
          <a:xfrm>
            <a:off x="6536444" y="2733182"/>
            <a:ext cx="1050000" cy="1260000"/>
          </a:xfrm>
          <a:prstGeom prst="rect">
            <a:avLst/>
          </a:prstGeom>
          <a:noFill/>
        </p:spPr>
      </p:pic>
      <p:pic>
        <p:nvPicPr>
          <p:cNvPr id="198672" name="Picture 16" descr="http://www.bonluxat.com/cmsense/data/uploads/orig/eero_aarnio_pastil_chair_dv1.jpg"/>
          <p:cNvPicPr>
            <a:picLocks noChangeAspect="1" noChangeArrowheads="1"/>
          </p:cNvPicPr>
          <p:nvPr/>
        </p:nvPicPr>
        <p:blipFill>
          <a:blip r:embed="rId8" cstate="print"/>
          <a:srcRect/>
          <a:stretch>
            <a:fillRect/>
          </a:stretch>
        </p:blipFill>
        <p:spPr bwMode="auto">
          <a:xfrm>
            <a:off x="4335943" y="976784"/>
            <a:ext cx="1260000" cy="1260000"/>
          </a:xfrm>
          <a:prstGeom prst="rect">
            <a:avLst/>
          </a:prstGeom>
          <a:noFill/>
        </p:spPr>
      </p:pic>
      <p:pic>
        <p:nvPicPr>
          <p:cNvPr id="33798" name="Picture 6" descr="exercise_ball_chair.jpg"/>
          <p:cNvPicPr>
            <a:picLocks noChangeAspect="1" noChangeArrowheads="1"/>
          </p:cNvPicPr>
          <p:nvPr/>
        </p:nvPicPr>
        <p:blipFill>
          <a:blip r:embed="rId9" cstate="print"/>
          <a:srcRect/>
          <a:stretch>
            <a:fillRect/>
          </a:stretch>
        </p:blipFill>
        <p:spPr bwMode="auto">
          <a:xfrm>
            <a:off x="4452935" y="4646006"/>
            <a:ext cx="1424623" cy="1260000"/>
          </a:xfrm>
          <a:prstGeom prst="rect">
            <a:avLst/>
          </a:prstGeom>
          <a:noFill/>
        </p:spPr>
      </p:pic>
      <p:pic>
        <p:nvPicPr>
          <p:cNvPr id="33802" name="Picture 10" descr="Red wheelchair Royalty Free Stock Photo"/>
          <p:cNvPicPr>
            <a:picLocks noChangeAspect="1" noChangeArrowheads="1"/>
          </p:cNvPicPr>
          <p:nvPr/>
        </p:nvPicPr>
        <p:blipFill>
          <a:blip r:embed="rId10" cstate="print"/>
          <a:srcRect/>
          <a:stretch>
            <a:fillRect/>
          </a:stretch>
        </p:blipFill>
        <p:spPr bwMode="auto">
          <a:xfrm>
            <a:off x="4878537" y="2852734"/>
            <a:ext cx="1260000" cy="1260000"/>
          </a:xfrm>
          <a:prstGeom prst="rect">
            <a:avLst/>
          </a:prstGeom>
          <a:noFill/>
        </p:spPr>
      </p:pic>
      <p:pic>
        <p:nvPicPr>
          <p:cNvPr id="198658" name="Picture 2" descr="http://www.danish-furniture.com/images/verner-panton-chair.jpg"/>
          <p:cNvPicPr>
            <a:picLocks noChangeAspect="1" noChangeArrowheads="1"/>
          </p:cNvPicPr>
          <p:nvPr/>
        </p:nvPicPr>
        <p:blipFill>
          <a:blip r:embed="rId11" cstate="print"/>
          <a:srcRect/>
          <a:stretch>
            <a:fillRect/>
          </a:stretch>
        </p:blipFill>
        <p:spPr bwMode="auto">
          <a:xfrm>
            <a:off x="2264240" y="1548288"/>
            <a:ext cx="1260001" cy="1260000"/>
          </a:xfrm>
          <a:prstGeom prst="rect">
            <a:avLst/>
          </a:prstGeom>
          <a:noFill/>
        </p:spPr>
      </p:pic>
      <p:pic>
        <p:nvPicPr>
          <p:cNvPr id="198662" name="Picture 6" descr="http://designshrine.net/wp-content/plugins/wp-o-matic/cache/d785f_solar-system-chair.jpg"/>
          <p:cNvPicPr>
            <a:picLocks noChangeAspect="1" noChangeArrowheads="1"/>
          </p:cNvPicPr>
          <p:nvPr/>
        </p:nvPicPr>
        <p:blipFill>
          <a:blip r:embed="rId12" cstate="print"/>
          <a:srcRect/>
          <a:stretch>
            <a:fillRect/>
          </a:stretch>
        </p:blipFill>
        <p:spPr bwMode="auto">
          <a:xfrm>
            <a:off x="2309794" y="4217378"/>
            <a:ext cx="1260001" cy="1260000"/>
          </a:xfrm>
          <a:prstGeom prst="rect">
            <a:avLst/>
          </a:prstGeom>
          <a:noFill/>
        </p:spPr>
      </p:pic>
      <p:pic>
        <p:nvPicPr>
          <p:cNvPr id="33804" name="Picture 12" descr="http://www.alloywheels.com/uploads/images_products_large/1793.jpg"/>
          <p:cNvPicPr>
            <a:picLocks noChangeAspect="1" noChangeArrowheads="1"/>
          </p:cNvPicPr>
          <p:nvPr/>
        </p:nvPicPr>
        <p:blipFill>
          <a:blip r:embed="rId13" cstate="print"/>
          <a:srcRect/>
          <a:stretch>
            <a:fillRect/>
          </a:stretch>
        </p:blipFill>
        <p:spPr bwMode="auto">
          <a:xfrm>
            <a:off x="3220629" y="2852734"/>
            <a:ext cx="1260001" cy="1260000"/>
          </a:xfrm>
          <a:prstGeom prst="rect">
            <a:avLst/>
          </a:prstGeom>
          <a:noFill/>
        </p:spPr>
      </p:pic>
      <p:sp>
        <p:nvSpPr>
          <p:cNvPr id="23" name="TextBox 22"/>
          <p:cNvSpPr txBox="1"/>
          <p:nvPr/>
        </p:nvSpPr>
        <p:spPr>
          <a:xfrm>
            <a:off x="238093" y="5929332"/>
            <a:ext cx="4469493" cy="461665"/>
          </a:xfrm>
          <a:prstGeom prst="rect">
            <a:avLst/>
          </a:prstGeom>
          <a:noFill/>
        </p:spPr>
        <p:txBody>
          <a:bodyPr wrap="none" rtlCol="0">
            <a:spAutoFit/>
          </a:bodyPr>
          <a:lstStyle/>
          <a:p>
            <a:r>
              <a:rPr lang="en-GB" sz="2400" dirty="0" smtClean="0"/>
              <a:t>…so when is a chair not a chair?</a:t>
            </a:r>
            <a:endParaRPr lang="en-GB" sz="2400" dirty="0"/>
          </a:p>
        </p:txBody>
      </p:sp>
    </p:spTree>
    <p:extLst>
      <p:ext uri="{BB962C8B-B14F-4D97-AF65-F5344CB8AC3E}">
        <p14:creationId xmlns:p14="http://schemas.microsoft.com/office/powerpoint/2010/main" val="30008842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799"/>
                                        </p:tgtEl>
                                        <p:attrNameLst>
                                          <p:attrName>style.visibility</p:attrName>
                                        </p:attrNameLst>
                                      </p:cBhvr>
                                      <p:to>
                                        <p:strVal val="visible"/>
                                      </p:to>
                                    </p:set>
                                    <p:animEffect transition="in" filter="wipe(up)">
                                      <p:cBhvr>
                                        <p:cTn id="7" dur="500"/>
                                        <p:tgtEl>
                                          <p:spTgt spid="337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8674"/>
                                        </p:tgtEl>
                                        <p:attrNameLst>
                                          <p:attrName>style.visibility</p:attrName>
                                        </p:attrNameLst>
                                      </p:cBhvr>
                                      <p:to>
                                        <p:strVal val="visible"/>
                                      </p:to>
                                    </p:set>
                                    <p:animEffect transition="in" filter="fade">
                                      <p:cBhvr>
                                        <p:cTn id="12" dur="500"/>
                                        <p:tgtEl>
                                          <p:spTgt spid="19867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86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3801"/>
                                        </p:tgtEl>
                                        <p:attrNameLst>
                                          <p:attrName>style.visibility</p:attrName>
                                        </p:attrNameLst>
                                      </p:cBhvr>
                                      <p:to>
                                        <p:strVal val="visible"/>
                                      </p:to>
                                    </p:set>
                                    <p:anim calcmode="lin" valueType="num">
                                      <p:cBhvr additive="base">
                                        <p:cTn id="21" dur="500" fill="hold"/>
                                        <p:tgtEl>
                                          <p:spTgt spid="33801"/>
                                        </p:tgtEl>
                                        <p:attrNameLst>
                                          <p:attrName>ppt_x</p:attrName>
                                        </p:attrNameLst>
                                      </p:cBhvr>
                                      <p:tavLst>
                                        <p:tav tm="0">
                                          <p:val>
                                            <p:strVal val="0-#ppt_w/2"/>
                                          </p:val>
                                        </p:tav>
                                        <p:tav tm="100000">
                                          <p:val>
                                            <p:strVal val="#ppt_x"/>
                                          </p:val>
                                        </p:tav>
                                      </p:tavLst>
                                    </p:anim>
                                    <p:anim calcmode="lin" valueType="num">
                                      <p:cBhvr additive="base">
                                        <p:cTn id="22" dur="500" fill="hold"/>
                                        <p:tgtEl>
                                          <p:spTgt spid="3380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3802"/>
                                        </p:tgtEl>
                                        <p:attrNameLst>
                                          <p:attrName>style.visibility</p:attrName>
                                        </p:attrNameLst>
                                      </p:cBhvr>
                                      <p:to>
                                        <p:strVal val="visible"/>
                                      </p:to>
                                    </p:set>
                                    <p:anim calcmode="lin" valueType="num">
                                      <p:cBhvr additive="base">
                                        <p:cTn id="27" dur="500" fill="hold"/>
                                        <p:tgtEl>
                                          <p:spTgt spid="33802"/>
                                        </p:tgtEl>
                                        <p:attrNameLst>
                                          <p:attrName>ppt_x</p:attrName>
                                        </p:attrNameLst>
                                      </p:cBhvr>
                                      <p:tavLst>
                                        <p:tav tm="0">
                                          <p:val>
                                            <p:strVal val="0-#ppt_w/2"/>
                                          </p:val>
                                        </p:tav>
                                        <p:tav tm="100000">
                                          <p:val>
                                            <p:strVal val="#ppt_x"/>
                                          </p:val>
                                        </p:tav>
                                      </p:tavLst>
                                    </p:anim>
                                    <p:anim calcmode="lin" valueType="num">
                                      <p:cBhvr additive="base">
                                        <p:cTn id="28" dur="500" fill="hold"/>
                                        <p:tgtEl>
                                          <p:spTgt spid="3380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3804"/>
                                        </p:tgtEl>
                                        <p:attrNameLst>
                                          <p:attrName>style.visibility</p:attrName>
                                        </p:attrNameLst>
                                      </p:cBhvr>
                                      <p:to>
                                        <p:strVal val="visible"/>
                                      </p:to>
                                    </p:set>
                                    <p:anim calcmode="lin" valueType="num">
                                      <p:cBhvr additive="base">
                                        <p:cTn id="33" dur="500" fill="hold"/>
                                        <p:tgtEl>
                                          <p:spTgt spid="33804"/>
                                        </p:tgtEl>
                                        <p:attrNameLst>
                                          <p:attrName>ppt_x</p:attrName>
                                        </p:attrNameLst>
                                      </p:cBhvr>
                                      <p:tavLst>
                                        <p:tav tm="0">
                                          <p:val>
                                            <p:strVal val="0-#ppt_w/2"/>
                                          </p:val>
                                        </p:tav>
                                        <p:tav tm="100000">
                                          <p:val>
                                            <p:strVal val="#ppt_x"/>
                                          </p:val>
                                        </p:tav>
                                      </p:tavLst>
                                    </p:anim>
                                    <p:anim calcmode="lin" valueType="num">
                                      <p:cBhvr additive="base">
                                        <p:cTn id="34" dur="500" fill="hold"/>
                                        <p:tgtEl>
                                          <p:spTgt spid="3380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98672"/>
                                        </p:tgtEl>
                                        <p:attrNameLst>
                                          <p:attrName>style.visibility</p:attrName>
                                        </p:attrNameLst>
                                      </p:cBhvr>
                                      <p:to>
                                        <p:strVal val="visible"/>
                                      </p:to>
                                    </p:set>
                                    <p:animEffect transition="in" filter="wipe(up)">
                                      <p:cBhvr>
                                        <p:cTn id="39" dur="500"/>
                                        <p:tgtEl>
                                          <p:spTgt spid="19867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198658"/>
                                        </p:tgtEl>
                                        <p:attrNameLst>
                                          <p:attrName>style.visibility</p:attrName>
                                        </p:attrNameLst>
                                      </p:cBhvr>
                                      <p:to>
                                        <p:strVal val="visible"/>
                                      </p:to>
                                    </p:set>
                                    <p:animEffect transition="in" filter="wipe(up)">
                                      <p:cBhvr>
                                        <p:cTn id="44" dur="500"/>
                                        <p:tgtEl>
                                          <p:spTgt spid="19865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3798"/>
                                        </p:tgtEl>
                                        <p:attrNameLst>
                                          <p:attrName>style.visibility</p:attrName>
                                        </p:attrNameLst>
                                      </p:cBhvr>
                                      <p:to>
                                        <p:strVal val="visible"/>
                                      </p:to>
                                    </p:set>
                                    <p:animEffect transition="in" filter="fade">
                                      <p:cBhvr>
                                        <p:cTn id="49" dur="500"/>
                                        <p:tgtEl>
                                          <p:spTgt spid="3379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98662"/>
                                        </p:tgtEl>
                                        <p:attrNameLst>
                                          <p:attrName>style.visibility</p:attrName>
                                        </p:attrNameLst>
                                      </p:cBhvr>
                                      <p:to>
                                        <p:strVal val="visible"/>
                                      </p:to>
                                    </p:set>
                                    <p:animEffect transition="in" filter="fade">
                                      <p:cBhvr>
                                        <p:cTn id="54" dur="500"/>
                                        <p:tgtEl>
                                          <p:spTgt spid="198662"/>
                                        </p:tgtEl>
                                      </p:cBhvr>
                                    </p:animEffect>
                                  </p:childTnLst>
                                </p:cTn>
                              </p:par>
                            </p:childTnLst>
                          </p:cTn>
                        </p:par>
                      </p:childTnLst>
                    </p:cTn>
                  </p:par>
                  <p:par>
                    <p:cTn id="55" fill="hold">
                      <p:stCondLst>
                        <p:cond delay="indefinite"/>
                      </p:stCondLst>
                      <p:childTnLst>
                        <p:par>
                          <p:cTn id="56" fill="hold">
                            <p:stCondLst>
                              <p:cond delay="0"/>
                            </p:stCondLst>
                            <p:childTnLst>
                              <p:par>
                                <p:cTn id="57" presetID="21" presetClass="entr" presetSubtype="8" fill="hold" nodeType="clickEffect">
                                  <p:stCondLst>
                                    <p:cond delay="0"/>
                                  </p:stCondLst>
                                  <p:childTnLst>
                                    <p:set>
                                      <p:cBhvr>
                                        <p:cTn id="58" dur="1" fill="hold">
                                          <p:stCondLst>
                                            <p:cond delay="0"/>
                                          </p:stCondLst>
                                        </p:cTn>
                                        <p:tgtEl>
                                          <p:spTgt spid="198664"/>
                                        </p:tgtEl>
                                        <p:attrNameLst>
                                          <p:attrName>style.visibility</p:attrName>
                                        </p:attrNameLst>
                                      </p:cBhvr>
                                      <p:to>
                                        <p:strVal val="visible"/>
                                      </p:to>
                                    </p:set>
                                    <p:animEffect transition="in" filter="wheel(8)">
                                      <p:cBhvr>
                                        <p:cTn id="59" dur="500"/>
                                        <p:tgtEl>
                                          <p:spTgt spid="198664"/>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Sources of themes</a:t>
            </a:r>
            <a:endParaRPr lang="en-GB" dirty="0"/>
          </a:p>
        </p:txBody>
      </p:sp>
      <p:sp>
        <p:nvSpPr>
          <p:cNvPr id="4" name="Content Placeholder 3"/>
          <p:cNvSpPr>
            <a:spLocks noGrp="1"/>
          </p:cNvSpPr>
          <p:nvPr>
            <p:ph idx="1"/>
          </p:nvPr>
        </p:nvSpPr>
        <p:spPr/>
        <p:txBody>
          <a:bodyPr/>
          <a:lstStyle/>
          <a:p>
            <a:r>
              <a:rPr lang="en-GB" sz="2800" b="1" dirty="0" smtClean="0"/>
              <a:t>A priori</a:t>
            </a:r>
          </a:p>
          <a:p>
            <a:pPr lvl="1"/>
            <a:r>
              <a:rPr lang="en-GB" sz="2400" b="1" dirty="0" smtClean="0"/>
              <a:t>Researchers understanding of the phenomena</a:t>
            </a:r>
          </a:p>
          <a:p>
            <a:pPr lvl="1"/>
            <a:r>
              <a:rPr lang="en-GB" sz="2400" b="1" dirty="0" smtClean="0"/>
              <a:t>Professionally agreed definitions in literature</a:t>
            </a:r>
          </a:p>
          <a:p>
            <a:pPr lvl="1"/>
            <a:r>
              <a:rPr lang="en-GB" sz="2400" b="1" dirty="0" smtClean="0"/>
              <a:t>Local and common sense constructs</a:t>
            </a:r>
          </a:p>
          <a:p>
            <a:pPr lvl="1"/>
            <a:r>
              <a:rPr lang="en-GB" sz="2400" b="1" dirty="0" smtClean="0"/>
              <a:t>Values, orientations and experiences of the researcher</a:t>
            </a:r>
            <a:endParaRPr lang="en-GB" sz="2800" b="1" dirty="0" smtClean="0"/>
          </a:p>
          <a:p>
            <a:r>
              <a:rPr lang="en-GB" sz="2800" b="1" dirty="0" smtClean="0"/>
              <a:t>Induction from empirical data via:</a:t>
            </a:r>
          </a:p>
          <a:p>
            <a:pPr lvl="1"/>
            <a:r>
              <a:rPr lang="en-GB" sz="2400" b="1" dirty="0" smtClean="0"/>
              <a:t>latent </a:t>
            </a:r>
            <a:r>
              <a:rPr lang="en-GB" sz="2400" b="1" dirty="0"/>
              <a:t>coding </a:t>
            </a:r>
            <a:r>
              <a:rPr lang="en-GB" sz="2400" b="1" dirty="0" smtClean="0"/>
              <a:t>(e.g. content </a:t>
            </a:r>
            <a:r>
              <a:rPr lang="en-GB" sz="2400" b="1" dirty="0"/>
              <a:t>analysis)</a:t>
            </a:r>
          </a:p>
          <a:p>
            <a:pPr lvl="1"/>
            <a:r>
              <a:rPr lang="en-GB" sz="2400" b="1" dirty="0" smtClean="0"/>
              <a:t>open coding (e.g. grounded theory)</a:t>
            </a:r>
          </a:p>
          <a:p>
            <a:endParaRPr lang="en-GB" sz="28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Two basic approaches</a:t>
            </a:r>
            <a:endParaRPr lang="en-GB" dirty="0"/>
          </a:p>
        </p:txBody>
      </p:sp>
      <p:sp>
        <p:nvSpPr>
          <p:cNvPr id="3" name="Content Placeholder 2"/>
          <p:cNvSpPr>
            <a:spLocks noGrp="1"/>
          </p:cNvSpPr>
          <p:nvPr>
            <p:ph idx="1"/>
          </p:nvPr>
        </p:nvSpPr>
        <p:spPr/>
        <p:txBody>
          <a:bodyPr>
            <a:normAutofit/>
          </a:bodyPr>
          <a:lstStyle/>
          <a:p>
            <a:r>
              <a:rPr lang="en-GB" sz="2800" b="1" dirty="0" smtClean="0"/>
              <a:t>Analysis for Content (content analysis)</a:t>
            </a:r>
          </a:p>
          <a:p>
            <a:pPr lvl="1"/>
            <a:r>
              <a:rPr lang="en-GB" sz="2400" b="1" dirty="0" smtClean="0"/>
              <a:t>Assumes content (what is included and excluded, repetitions, structure, etc.) have something to say about the documents themselves and their intended meaning</a:t>
            </a:r>
          </a:p>
          <a:p>
            <a:r>
              <a:rPr lang="en-GB" sz="2800" b="1" dirty="0" smtClean="0"/>
              <a:t>Analysis for Meaning (narrative and/or discourse analysis) </a:t>
            </a:r>
          </a:p>
          <a:p>
            <a:pPr lvl="1"/>
            <a:r>
              <a:rPr lang="en-GB" sz="2400" b="1" dirty="0" smtClean="0"/>
              <a:t>Assumes documents were authored and created deliberately with an audience in mind and how things are said has something to say about the author and/or the audience</a:t>
            </a:r>
          </a:p>
        </p:txBody>
      </p:sp>
    </p:spTree>
    <p:extLst>
      <p:ext uri="{BB962C8B-B14F-4D97-AF65-F5344CB8AC3E}">
        <p14:creationId xmlns:p14="http://schemas.microsoft.com/office/powerpoint/2010/main" val="2207979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Identifying Themes: Scrutiny</a:t>
            </a:r>
            <a:endParaRPr lang="en-GB" dirty="0"/>
          </a:p>
        </p:txBody>
      </p:sp>
      <p:sp>
        <p:nvSpPr>
          <p:cNvPr id="3" name="Content Placeholder 2"/>
          <p:cNvSpPr>
            <a:spLocks noGrp="1"/>
          </p:cNvSpPr>
          <p:nvPr>
            <p:ph idx="1"/>
          </p:nvPr>
        </p:nvSpPr>
        <p:spPr/>
        <p:txBody>
          <a:bodyPr/>
          <a:lstStyle/>
          <a:p>
            <a:pPr marL="457200" indent="-457200">
              <a:buFont typeface="+mj-lt"/>
              <a:buAutoNum type="arabicPeriod"/>
            </a:pPr>
            <a:r>
              <a:rPr lang="en-GB" sz="2400" b="1" dirty="0" smtClean="0"/>
              <a:t>Repetitions/regularities/patterns</a:t>
            </a:r>
          </a:p>
          <a:p>
            <a:pPr marL="457200" indent="-457200">
              <a:buFont typeface="+mj-lt"/>
              <a:buAutoNum type="arabicPeriod"/>
            </a:pPr>
            <a:r>
              <a:rPr lang="en-GB" sz="2400" b="1" dirty="0" smtClean="0"/>
              <a:t>Indigenous typologies (unfamiliar terms)</a:t>
            </a:r>
          </a:p>
          <a:p>
            <a:pPr marL="457200" indent="-457200">
              <a:buFont typeface="+mj-lt"/>
              <a:buAutoNum type="arabicPeriod"/>
            </a:pPr>
            <a:r>
              <a:rPr lang="en-GB" sz="2400" b="1" dirty="0" smtClean="0"/>
              <a:t>Metaphors/analogies</a:t>
            </a:r>
          </a:p>
          <a:p>
            <a:pPr marL="457200" indent="-457200">
              <a:buFont typeface="+mj-lt"/>
              <a:buAutoNum type="arabicPeriod"/>
            </a:pPr>
            <a:r>
              <a:rPr lang="en-GB" sz="2400" b="1" dirty="0" smtClean="0"/>
              <a:t>Transitions (breaks in communications)</a:t>
            </a:r>
          </a:p>
          <a:p>
            <a:pPr marL="457200" indent="-457200">
              <a:buFont typeface="+mj-lt"/>
              <a:buAutoNum type="arabicPeriod"/>
            </a:pPr>
            <a:r>
              <a:rPr lang="en-GB" sz="2400" b="1" dirty="0" smtClean="0"/>
              <a:t>Similarities/differences (phrase, paragraph, whole)</a:t>
            </a:r>
          </a:p>
          <a:p>
            <a:pPr marL="457200" indent="-457200">
              <a:buFont typeface="+mj-lt"/>
              <a:buAutoNum type="arabicPeriod"/>
            </a:pPr>
            <a:r>
              <a:rPr lang="en-GB" sz="2400" b="1" dirty="0" smtClean="0"/>
              <a:t>Linguistic connectors (causal, conditional, taxonomic, temporal, negation)</a:t>
            </a:r>
          </a:p>
          <a:p>
            <a:pPr marL="457200" indent="-457200">
              <a:buFont typeface="+mj-lt"/>
              <a:buAutoNum type="arabicPeriod"/>
            </a:pPr>
            <a:r>
              <a:rPr lang="en-GB" sz="2400" b="1" dirty="0" smtClean="0"/>
              <a:t>Missing data (what and why)</a:t>
            </a:r>
          </a:p>
          <a:p>
            <a:pPr marL="457200" indent="-457200">
              <a:buFont typeface="+mj-lt"/>
              <a:buAutoNum type="arabicPeriod"/>
            </a:pPr>
            <a:r>
              <a:rPr lang="en-GB" sz="2400" b="1" dirty="0" smtClean="0"/>
              <a:t>Theory related material (data linked to key questions in your field – e.g. conflict, contradiction, control, status, problem solving, etc.)</a:t>
            </a:r>
          </a:p>
          <a:p>
            <a:pPr marL="457200" indent="-457200">
              <a:buFont typeface="+mj-lt"/>
              <a:buAutoNum type="arabicPeriod"/>
            </a:pPr>
            <a:endParaRPr lang="en-GB" sz="2400" b="1" dirty="0" smtClean="0"/>
          </a:p>
          <a:p>
            <a:pPr marL="457200" indent="-457200">
              <a:buFont typeface="+mj-lt"/>
              <a:buAutoNum type="arabicPeriod"/>
            </a:pPr>
            <a:endParaRPr lang="en-GB" sz="2400" b="1" dirty="0"/>
          </a:p>
        </p:txBody>
      </p:sp>
    </p:spTree>
    <p:extLst>
      <p:ext uri="{BB962C8B-B14F-4D97-AF65-F5344CB8AC3E}">
        <p14:creationId xmlns:p14="http://schemas.microsoft.com/office/powerpoint/2010/main" val="2702206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Identifying themes: Scrutiny techniques</a:t>
            </a:r>
            <a:endParaRPr lang="en-GB" dirty="0"/>
          </a:p>
        </p:txBody>
      </p:sp>
      <p:sp>
        <p:nvSpPr>
          <p:cNvPr id="6" name="Content Placeholder 5"/>
          <p:cNvSpPr>
            <a:spLocks noGrp="1"/>
          </p:cNvSpPr>
          <p:nvPr>
            <p:ph idx="1"/>
          </p:nvPr>
        </p:nvSpPr>
        <p:spPr/>
        <p:txBody>
          <a:bodyPr/>
          <a:lstStyle/>
          <a:p>
            <a:pPr marL="514350" indent="-514350">
              <a:buFont typeface="+mj-lt"/>
              <a:buAutoNum type="arabicPeriod"/>
            </a:pPr>
            <a:r>
              <a:rPr lang="en-GB" sz="2800" b="1" dirty="0" smtClean="0"/>
              <a:t>Repetitions</a:t>
            </a:r>
          </a:p>
          <a:p>
            <a:pPr lvl="1"/>
            <a:r>
              <a:rPr lang="en-GB" sz="2400" b="1" dirty="0" smtClean="0"/>
              <a:t>Reoccurrences, regularities, patterns, synonyms, antonyms, frequency</a:t>
            </a:r>
          </a:p>
          <a:p>
            <a:pPr marL="514350" indent="-514350">
              <a:buFont typeface="+mj-lt"/>
              <a:buAutoNum type="arabicPeriod"/>
            </a:pPr>
            <a:r>
              <a:rPr lang="en-GB" sz="2800" b="1" dirty="0" smtClean="0"/>
              <a:t>Indigenous typologies:</a:t>
            </a:r>
          </a:p>
          <a:p>
            <a:pPr lvl="1"/>
            <a:r>
              <a:rPr lang="en-GB" sz="2400" b="1" dirty="0" smtClean="0"/>
              <a:t>Terms that sound strange or are unfamiliar</a:t>
            </a:r>
          </a:p>
          <a:p>
            <a:pPr lvl="2"/>
            <a:r>
              <a:rPr lang="en-GB" sz="2400" b="1" dirty="0" smtClean="0"/>
              <a:t>Jacob’s Feast, Jacob’s Join, Bring &amp; share, Potluck supper</a:t>
            </a:r>
            <a:endParaRPr lang="en-GB" sz="2400" b="1" dirty="0"/>
          </a:p>
          <a:p>
            <a:pPr marL="514350" indent="-514350">
              <a:buFont typeface="+mj-lt"/>
              <a:buAutoNum type="arabicPeriod"/>
            </a:pPr>
            <a:r>
              <a:rPr lang="en-GB" sz="2800" b="1" dirty="0" smtClean="0"/>
              <a:t>Metaphors/Analogies</a:t>
            </a:r>
          </a:p>
          <a:p>
            <a:pPr lvl="1"/>
            <a:r>
              <a:rPr lang="en-GB" sz="2400" b="1" dirty="0" smtClean="0"/>
              <a:t>Occidental argument = war; oriental argument = dance</a:t>
            </a:r>
          </a:p>
          <a:p>
            <a:pPr lvl="1"/>
            <a:r>
              <a:rPr lang="en-GB" sz="2400" b="1" dirty="0" smtClean="0"/>
              <a:t>A marriage as: ‘solid as the Rock of Gibraltar’, ‘ a ball and chain’</a:t>
            </a:r>
          </a:p>
        </p:txBody>
      </p:sp>
    </p:spTree>
    <p:extLst>
      <p:ext uri="{BB962C8B-B14F-4D97-AF65-F5344CB8AC3E}">
        <p14:creationId xmlns:p14="http://schemas.microsoft.com/office/powerpoint/2010/main" val="2944062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r>
              <a:rPr lang="en-GB" dirty="0" smtClean="0"/>
              <a:t>What was your starting point?</a:t>
            </a:r>
          </a:p>
          <a:p>
            <a:r>
              <a:rPr lang="en-GB" dirty="0" smtClean="0"/>
              <a:t>From what perspective did you approach the problem?</a:t>
            </a:r>
          </a:p>
          <a:p>
            <a:r>
              <a:rPr lang="en-GB" dirty="0" smtClean="0"/>
              <a:t>At what interpretations / conclusions did you arrive?</a:t>
            </a:r>
          </a:p>
          <a:p>
            <a:r>
              <a:rPr lang="en-GB" dirty="0" smtClean="0"/>
              <a:t>How?</a:t>
            </a:r>
            <a:endParaRPr lang="en-GB" dirty="0"/>
          </a:p>
        </p:txBody>
      </p:sp>
    </p:spTree>
    <p:extLst>
      <p:ext uri="{BB962C8B-B14F-4D97-AF65-F5344CB8AC3E}">
        <p14:creationId xmlns:p14="http://schemas.microsoft.com/office/powerpoint/2010/main" val="1521628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Scrutiny techniques (</a:t>
            </a:r>
            <a:r>
              <a:rPr lang="en-GB" dirty="0" err="1" smtClean="0"/>
              <a:t>cont</a:t>
            </a:r>
            <a:r>
              <a:rPr lang="en-GB" dirty="0" smtClean="0"/>
              <a:t>)</a:t>
            </a:r>
            <a:endParaRPr lang="en-GB" dirty="0"/>
          </a:p>
        </p:txBody>
      </p:sp>
      <p:sp>
        <p:nvSpPr>
          <p:cNvPr id="3" name="Content Placeholder 2"/>
          <p:cNvSpPr>
            <a:spLocks noGrp="1"/>
          </p:cNvSpPr>
          <p:nvPr>
            <p:ph idx="1"/>
          </p:nvPr>
        </p:nvSpPr>
        <p:spPr/>
        <p:txBody>
          <a:bodyPr/>
          <a:lstStyle/>
          <a:p>
            <a:pPr marL="514350" indent="-514350">
              <a:buFont typeface="+mj-lt"/>
              <a:buAutoNum type="arabicPeriod" startAt="4"/>
            </a:pPr>
            <a:r>
              <a:rPr lang="en-GB" sz="2800" b="1" dirty="0" smtClean="0"/>
              <a:t>Transitions = ‘naturally occurring shifts’</a:t>
            </a:r>
          </a:p>
          <a:p>
            <a:pPr lvl="1"/>
            <a:r>
              <a:rPr lang="en-GB" sz="2400" b="1" dirty="0" smtClean="0"/>
              <a:t>Paragraph breaks, pauses, turn taking, hesitations, interruptions, etc.</a:t>
            </a:r>
          </a:p>
          <a:p>
            <a:pPr marL="514350" indent="-514350">
              <a:buFont typeface="+mj-lt"/>
              <a:buAutoNum type="arabicPeriod" startAt="5"/>
            </a:pPr>
            <a:r>
              <a:rPr lang="en-GB" sz="2800" b="1" dirty="0" smtClean="0"/>
              <a:t>Similarities/differences (</a:t>
            </a:r>
            <a:r>
              <a:rPr lang="en-GB" sz="2800" b="1" dirty="0" err="1" smtClean="0"/>
              <a:t>cf</a:t>
            </a:r>
            <a:r>
              <a:rPr lang="en-GB" sz="2800" b="1" dirty="0" smtClean="0"/>
              <a:t> GT ‘constant comparison’)</a:t>
            </a:r>
          </a:p>
          <a:p>
            <a:pPr lvl="1"/>
            <a:r>
              <a:rPr lang="en-GB" sz="2400" b="1" dirty="0" smtClean="0"/>
              <a:t>What is sentence/phrase about; how is it similar to/different from preceding/following sentence/phrase</a:t>
            </a:r>
          </a:p>
          <a:p>
            <a:pPr lvl="1"/>
            <a:r>
              <a:rPr lang="en-GB" sz="2400" b="1" dirty="0" smtClean="0"/>
              <a:t>Pairs of expressions (same or different respondents); How is one different from the other?</a:t>
            </a:r>
          </a:p>
          <a:p>
            <a:pPr lvl="1"/>
            <a:r>
              <a:rPr lang="en-GB" sz="2400" b="1" dirty="0" smtClean="0"/>
              <a:t>Whole texts. How do they differ? What if they were written by a different author (e.g. Female, Aborigine, …)?</a:t>
            </a:r>
            <a:endParaRPr lang="en-GB" sz="2400" b="1" dirty="0"/>
          </a:p>
        </p:txBody>
      </p:sp>
    </p:spTree>
    <p:extLst>
      <p:ext uri="{BB962C8B-B14F-4D97-AF65-F5344CB8AC3E}">
        <p14:creationId xmlns:p14="http://schemas.microsoft.com/office/powerpoint/2010/main" val="653475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Scrutiny Techniques (</a:t>
            </a:r>
            <a:r>
              <a:rPr lang="en-GB" dirty="0" err="1" smtClean="0"/>
              <a:t>cont</a:t>
            </a:r>
            <a:r>
              <a:rPr lang="en-GB" dirty="0" smtClean="0"/>
              <a:t>)</a:t>
            </a:r>
            <a:endParaRPr lang="en-GB" dirty="0"/>
          </a:p>
        </p:txBody>
      </p:sp>
      <p:sp>
        <p:nvSpPr>
          <p:cNvPr id="3" name="Content Placeholder 2"/>
          <p:cNvSpPr>
            <a:spLocks noGrp="1"/>
          </p:cNvSpPr>
          <p:nvPr>
            <p:ph idx="1"/>
          </p:nvPr>
        </p:nvSpPr>
        <p:spPr/>
        <p:txBody>
          <a:bodyPr/>
          <a:lstStyle/>
          <a:p>
            <a:pPr marL="514350" indent="-514350">
              <a:buFont typeface="+mj-lt"/>
              <a:buAutoNum type="arabicPeriod" startAt="6"/>
            </a:pPr>
            <a:r>
              <a:rPr lang="en-GB" sz="2800" b="1" dirty="0" smtClean="0"/>
              <a:t>Linguistic connectors (e.g.)</a:t>
            </a:r>
          </a:p>
          <a:p>
            <a:pPr lvl="1"/>
            <a:r>
              <a:rPr lang="en-GB" sz="2400" b="1" dirty="0" smtClean="0"/>
              <a:t>Causal (because, therefore, since, hence, as a result, …)</a:t>
            </a:r>
          </a:p>
          <a:p>
            <a:pPr lvl="1"/>
            <a:r>
              <a:rPr lang="en-GB" sz="2400" b="1" dirty="0" smtClean="0"/>
              <a:t>Conditional (if, then, instead, …)</a:t>
            </a:r>
          </a:p>
          <a:p>
            <a:pPr lvl="1"/>
            <a:r>
              <a:rPr lang="en-GB" sz="2400" b="1" dirty="0" smtClean="0"/>
              <a:t>Taxonomic (= ‘is’; A is a kind of B)</a:t>
            </a:r>
          </a:p>
          <a:p>
            <a:pPr lvl="1"/>
            <a:r>
              <a:rPr lang="en-GB" sz="2400" b="1" dirty="0" smtClean="0"/>
              <a:t>Time (before, then, after, next, later, latterly, …)</a:t>
            </a:r>
          </a:p>
          <a:p>
            <a:pPr lvl="1"/>
            <a:r>
              <a:rPr lang="en-GB" sz="2400" b="1" dirty="0" smtClean="0"/>
              <a:t>Negation (no, non-, </a:t>
            </a:r>
            <a:r>
              <a:rPr lang="en-GB" sz="2400" b="1" dirty="0" err="1" smtClean="0"/>
              <a:t>im</a:t>
            </a:r>
            <a:r>
              <a:rPr lang="en-GB" sz="2400" b="1" dirty="0" smtClean="0"/>
              <a:t>-, un-, </a:t>
            </a:r>
            <a:r>
              <a:rPr lang="en-GB" sz="2400" b="1" dirty="0" err="1" smtClean="0"/>
              <a:t>il</a:t>
            </a:r>
            <a:r>
              <a:rPr lang="en-GB" sz="2400" b="1" dirty="0" smtClean="0"/>
              <a:t>-, …)</a:t>
            </a:r>
          </a:p>
          <a:p>
            <a:pPr lvl="1"/>
            <a:endParaRPr lang="en-GB" sz="2400" b="1" dirty="0" smtClean="0"/>
          </a:p>
          <a:p>
            <a:pPr lvl="1"/>
            <a:r>
              <a:rPr lang="en-GB" sz="2400" b="1" dirty="0" smtClean="0"/>
              <a:t>Many other possible listings: see </a:t>
            </a:r>
            <a:r>
              <a:rPr lang="en-GB" sz="2400" b="1" dirty="0" err="1" smtClean="0"/>
              <a:t>Casagrande</a:t>
            </a:r>
            <a:r>
              <a:rPr lang="en-GB" sz="2400" b="1" dirty="0" smtClean="0"/>
              <a:t> &amp; Hale, 1967; Lindsay &amp; Norman, 1972; Werner &amp; </a:t>
            </a:r>
            <a:r>
              <a:rPr lang="en-GB" sz="2400" b="1" dirty="0" err="1" smtClean="0"/>
              <a:t>Schoepfle</a:t>
            </a:r>
            <a:r>
              <a:rPr lang="en-GB" sz="2400" b="1" dirty="0" smtClean="0"/>
              <a:t>, 1987; etc.</a:t>
            </a:r>
            <a:endParaRPr lang="en-GB" sz="2400" b="1" dirty="0"/>
          </a:p>
        </p:txBody>
      </p:sp>
    </p:spTree>
    <p:extLst>
      <p:ext uri="{BB962C8B-B14F-4D97-AF65-F5344CB8AC3E}">
        <p14:creationId xmlns:p14="http://schemas.microsoft.com/office/powerpoint/2010/main" val="2456642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Scrutiny Techniques</a:t>
            </a:r>
            <a:endParaRPr lang="en-GB" dirty="0"/>
          </a:p>
        </p:txBody>
      </p:sp>
      <p:sp>
        <p:nvSpPr>
          <p:cNvPr id="3" name="Content Placeholder 2"/>
          <p:cNvSpPr>
            <a:spLocks noGrp="1"/>
          </p:cNvSpPr>
          <p:nvPr>
            <p:ph idx="1"/>
          </p:nvPr>
        </p:nvSpPr>
        <p:spPr/>
        <p:txBody>
          <a:bodyPr/>
          <a:lstStyle/>
          <a:p>
            <a:pPr marL="514350" indent="-514350">
              <a:buFont typeface="+mj-lt"/>
              <a:buAutoNum type="arabicPeriod" startAt="7"/>
            </a:pPr>
            <a:r>
              <a:rPr lang="en-GB" sz="2800" b="1" dirty="0" smtClean="0"/>
              <a:t>Missing data (what is omitted/reason for omission)</a:t>
            </a:r>
          </a:p>
          <a:p>
            <a:pPr lvl="1"/>
            <a:r>
              <a:rPr lang="en-GB" sz="2400" b="1" dirty="0" smtClean="0"/>
              <a:t>Deliberate or unintentional?</a:t>
            </a:r>
          </a:p>
          <a:p>
            <a:pPr lvl="2"/>
            <a:r>
              <a:rPr lang="en-GB" sz="2400" b="1" dirty="0" smtClean="0"/>
              <a:t>Everyone knows, assumptions, cultural norms, givens, etc. Try translation into a different world view; gaps = possible themes.</a:t>
            </a:r>
          </a:p>
          <a:p>
            <a:pPr lvl="2"/>
            <a:r>
              <a:rPr lang="en-GB" sz="2400" b="1" dirty="0" smtClean="0"/>
              <a:t>Lack of trust in researcher?</a:t>
            </a:r>
          </a:p>
          <a:p>
            <a:pPr lvl="2"/>
            <a:r>
              <a:rPr lang="en-GB" sz="2400" b="1" dirty="0" smtClean="0"/>
              <a:t>Reticence in presence of others?</a:t>
            </a:r>
          </a:p>
          <a:p>
            <a:pPr lvl="2"/>
            <a:r>
              <a:rPr lang="en-GB" sz="2400" b="1" dirty="0" smtClean="0"/>
              <a:t>Misunderstanding the question?</a:t>
            </a:r>
          </a:p>
          <a:p>
            <a:pPr lvl="2"/>
            <a:r>
              <a:rPr lang="en-GB" sz="2400" b="1" dirty="0" smtClean="0"/>
              <a:t>Unwilling to say </a:t>
            </a:r>
            <a:r>
              <a:rPr lang="en-GB" sz="2400" b="1" dirty="0" err="1" smtClean="0"/>
              <a:t>vs</a:t>
            </a:r>
            <a:r>
              <a:rPr lang="en-GB" sz="2400" b="1" dirty="0" smtClean="0"/>
              <a:t> Assuming researcher knows?</a:t>
            </a:r>
          </a:p>
          <a:p>
            <a:pPr lvl="1"/>
            <a:endParaRPr lang="en-GB" sz="2400" b="1" dirty="0"/>
          </a:p>
        </p:txBody>
      </p:sp>
    </p:spTree>
    <p:extLst>
      <p:ext uri="{BB962C8B-B14F-4D97-AF65-F5344CB8AC3E}">
        <p14:creationId xmlns:p14="http://schemas.microsoft.com/office/powerpoint/2010/main" val="2392340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Scrutiny techniques (cont.)</a:t>
            </a:r>
            <a:endParaRPr lang="en-GB" dirty="0"/>
          </a:p>
        </p:txBody>
      </p:sp>
      <p:sp>
        <p:nvSpPr>
          <p:cNvPr id="3" name="Content Placeholder 2"/>
          <p:cNvSpPr>
            <a:spLocks noGrp="1"/>
          </p:cNvSpPr>
          <p:nvPr>
            <p:ph idx="1"/>
          </p:nvPr>
        </p:nvSpPr>
        <p:spPr/>
        <p:txBody>
          <a:bodyPr/>
          <a:lstStyle/>
          <a:p>
            <a:pPr marL="514350" indent="-514350">
              <a:buFont typeface="+mj-lt"/>
              <a:buAutoNum type="arabicPeriod" startAt="8"/>
            </a:pPr>
            <a:r>
              <a:rPr lang="en-GB" dirty="0" smtClean="0"/>
              <a:t>Theory related materials</a:t>
            </a:r>
          </a:p>
          <a:p>
            <a:pPr lvl="1"/>
            <a:r>
              <a:rPr lang="en-GB" dirty="0" smtClean="0"/>
              <a:t>How does data relate to key questions in social science</a:t>
            </a:r>
          </a:p>
          <a:p>
            <a:pPr lvl="2"/>
            <a:r>
              <a:rPr lang="en-GB" sz="2600" dirty="0" smtClean="0"/>
              <a:t>Social conflict; Cultural contradictions; Informal </a:t>
            </a:r>
            <a:r>
              <a:rPr lang="en-GB" sz="2600" dirty="0"/>
              <a:t>methods of social </a:t>
            </a:r>
            <a:r>
              <a:rPr lang="en-GB" sz="2600" dirty="0" smtClean="0"/>
              <a:t>control ; Management </a:t>
            </a:r>
            <a:r>
              <a:rPr lang="en-GB" sz="2600" dirty="0"/>
              <a:t>of impersonal social </a:t>
            </a:r>
            <a:r>
              <a:rPr lang="en-GB" sz="2600" dirty="0" smtClean="0"/>
              <a:t>relationships; Acquisition </a:t>
            </a:r>
            <a:r>
              <a:rPr lang="en-GB" sz="2600" dirty="0"/>
              <a:t>and maintenance of achieved and ascribed status or </a:t>
            </a:r>
            <a:r>
              <a:rPr lang="en-GB" sz="2600" dirty="0" smtClean="0"/>
              <a:t>power; How </a:t>
            </a:r>
            <a:r>
              <a:rPr lang="en-GB" sz="2600" dirty="0"/>
              <a:t>people solve </a:t>
            </a:r>
            <a:r>
              <a:rPr lang="en-GB" sz="2600" dirty="0" smtClean="0"/>
              <a:t>problems</a:t>
            </a:r>
          </a:p>
          <a:p>
            <a:pPr lvl="2"/>
            <a:r>
              <a:rPr lang="en-GB" sz="2600" dirty="0" smtClean="0"/>
              <a:t>Setting &amp; context; Informant’s perspective;  Informant’s ways of thinking about people, objects, processes, activities, events, </a:t>
            </a:r>
            <a:r>
              <a:rPr lang="en-GB" sz="2600" dirty="0" err="1" smtClean="0"/>
              <a:t>realtionships</a:t>
            </a:r>
            <a:r>
              <a:rPr lang="en-GB" sz="2600" dirty="0" smtClean="0"/>
              <a:t>.</a:t>
            </a:r>
          </a:p>
          <a:p>
            <a:pPr lvl="2"/>
            <a:r>
              <a:rPr lang="en-GB" sz="2600" dirty="0" err="1" smtClean="0"/>
              <a:t>Etc</a:t>
            </a:r>
            <a:r>
              <a:rPr lang="en-GB" sz="2600" dirty="0" smtClean="0"/>
              <a:t> </a:t>
            </a:r>
            <a:endParaRPr lang="en-GB" sz="2600" dirty="0"/>
          </a:p>
          <a:p>
            <a:pPr lvl="2"/>
            <a:endParaRPr lang="en-GB" dirty="0"/>
          </a:p>
        </p:txBody>
      </p:sp>
    </p:spTree>
    <p:extLst>
      <p:ext uri="{BB962C8B-B14F-4D97-AF65-F5344CB8AC3E}">
        <p14:creationId xmlns:p14="http://schemas.microsoft.com/office/powerpoint/2010/main" val="104392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Identifying Themes: Processing</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sz="2800" b="1" dirty="0" smtClean="0">
                <a:solidFill>
                  <a:schemeClr val="tx1"/>
                </a:solidFill>
              </a:rPr>
              <a:t>Cut and sort (literally)</a:t>
            </a:r>
          </a:p>
          <a:p>
            <a:pPr marL="514350" indent="-514350">
              <a:buFont typeface="+mj-lt"/>
              <a:buAutoNum type="arabicPeriod"/>
            </a:pPr>
            <a:r>
              <a:rPr lang="en-GB" sz="2800" b="1" dirty="0" smtClean="0">
                <a:solidFill>
                  <a:schemeClr val="tx1"/>
                </a:solidFill>
              </a:rPr>
              <a:t>Word lists and Key words in context (KWIC)</a:t>
            </a:r>
          </a:p>
          <a:p>
            <a:pPr marL="514350" indent="-514350">
              <a:buFont typeface="+mj-lt"/>
              <a:buAutoNum type="arabicPeriod"/>
            </a:pPr>
            <a:r>
              <a:rPr lang="en-GB" sz="2800" b="1" dirty="0" smtClean="0">
                <a:solidFill>
                  <a:schemeClr val="tx1"/>
                </a:solidFill>
              </a:rPr>
              <a:t>Word co-occurrence/co-location</a:t>
            </a:r>
          </a:p>
          <a:p>
            <a:pPr marL="514350" indent="-514350">
              <a:buFont typeface="+mj-lt"/>
              <a:buAutoNum type="arabicPeriod"/>
            </a:pPr>
            <a:r>
              <a:rPr lang="en-GB" sz="2800" b="1" dirty="0" err="1" smtClean="0">
                <a:solidFill>
                  <a:schemeClr val="tx1"/>
                </a:solidFill>
              </a:rPr>
              <a:t>Metacoding</a:t>
            </a:r>
            <a:r>
              <a:rPr lang="en-GB" sz="2800" b="1" dirty="0" smtClean="0">
                <a:solidFill>
                  <a:schemeClr val="tx1"/>
                </a:solidFill>
              </a:rPr>
              <a:t> (looking at a prior themes for new themes – needs fixed data and fixed a priori themes)</a:t>
            </a:r>
            <a:endParaRPr lang="en-GB" sz="2800" b="1" dirty="0">
              <a:solidFill>
                <a:schemeClr val="tx1"/>
              </a:solidFill>
            </a:endParaRPr>
          </a:p>
        </p:txBody>
      </p:sp>
    </p:spTree>
    <p:extLst>
      <p:ext uri="{BB962C8B-B14F-4D97-AF65-F5344CB8AC3E}">
        <p14:creationId xmlns:p14="http://schemas.microsoft.com/office/powerpoint/2010/main" val="12389427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a:t>
            </a:r>
            <a:r>
              <a:rPr lang="en-GB" dirty="0" err="1" smtClean="0"/>
              <a:t>vs</a:t>
            </a:r>
            <a:r>
              <a:rPr lang="en-GB" dirty="0" smtClean="0"/>
              <a:t> Technique</a:t>
            </a:r>
            <a:endParaRPr lang="en-GB" dirty="0"/>
          </a:p>
        </p:txBody>
      </p:sp>
      <p:sp>
        <p:nvSpPr>
          <p:cNvPr id="3" name="Content Placeholder 2"/>
          <p:cNvSpPr>
            <a:spLocks noGrp="1"/>
          </p:cNvSpPr>
          <p:nvPr>
            <p:ph idx="1"/>
          </p:nvPr>
        </p:nvSpPr>
        <p:spPr/>
        <p:txBody>
          <a:bodyPr/>
          <a:lstStyle/>
          <a:p>
            <a:r>
              <a:rPr lang="en-GB" sz="2800" dirty="0" smtClean="0"/>
              <a:t>Text data: All applicable</a:t>
            </a:r>
          </a:p>
          <a:p>
            <a:r>
              <a:rPr lang="en-GB" sz="2800" dirty="0" smtClean="0"/>
              <a:t>Graphic, sounds, objects: only half applicable</a:t>
            </a:r>
          </a:p>
          <a:p>
            <a:pPr lvl="1"/>
            <a:r>
              <a:rPr lang="en-GB" sz="2400" dirty="0" smtClean="0"/>
              <a:t>Repetitions, Similarities, Missing data, Theory related; &amp; Cut and sort, </a:t>
            </a:r>
            <a:r>
              <a:rPr lang="en-GB" sz="2400" dirty="0" err="1" smtClean="0"/>
              <a:t>Metacoding</a:t>
            </a:r>
            <a:endParaRPr lang="en-GB" sz="2400" dirty="0" smtClean="0"/>
          </a:p>
          <a:p>
            <a:r>
              <a:rPr lang="en-GB" sz="2800" dirty="0" smtClean="0"/>
              <a:t>Field notes: already filtered by researcher so careful</a:t>
            </a:r>
          </a:p>
          <a:p>
            <a:r>
              <a:rPr lang="en-GB" sz="2800" dirty="0" smtClean="0"/>
              <a:t>Rich data: All except </a:t>
            </a:r>
            <a:r>
              <a:rPr lang="en-GB" sz="2800" dirty="0" err="1" smtClean="0"/>
              <a:t>metacoding</a:t>
            </a:r>
            <a:endParaRPr lang="en-GB" sz="2800" dirty="0" smtClean="0"/>
          </a:p>
          <a:p>
            <a:r>
              <a:rPr lang="en-GB" sz="2800" dirty="0" smtClean="0"/>
              <a:t>Short texts: Transitions, metaphors, linguistic connectors &amp; theory related NOT useful</a:t>
            </a:r>
          </a:p>
          <a:p>
            <a:r>
              <a:rPr lang="en-GB" sz="2800" dirty="0" smtClean="0"/>
              <a:t>Short open ended questions: Missing data NOT good</a:t>
            </a:r>
          </a:p>
          <a:p>
            <a:endParaRPr lang="en-GB" sz="2800" dirty="0" smtClean="0"/>
          </a:p>
        </p:txBody>
      </p:sp>
    </p:spTree>
    <p:extLst>
      <p:ext uri="{BB962C8B-B14F-4D97-AF65-F5344CB8AC3E}">
        <p14:creationId xmlns:p14="http://schemas.microsoft.com/office/powerpoint/2010/main" val="22279000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5300" y="274638"/>
            <a:ext cx="8915400" cy="490066"/>
          </a:xfrm>
        </p:spPr>
        <p:txBody>
          <a:bodyPr>
            <a:normAutofit/>
          </a:bodyPr>
          <a:lstStyle/>
          <a:p>
            <a:r>
              <a:rPr lang="en-GB" sz="2400" dirty="0" smtClean="0"/>
              <a:t>Document Analysis: Choosing a theme-identification technique</a:t>
            </a:r>
            <a:endParaRPr lang="en-GB" sz="2400" dirty="0"/>
          </a:p>
        </p:txBody>
      </p:sp>
      <p:sp>
        <p:nvSpPr>
          <p:cNvPr id="5" name="TextBox 4"/>
          <p:cNvSpPr txBox="1"/>
          <p:nvPr/>
        </p:nvSpPr>
        <p:spPr>
          <a:xfrm>
            <a:off x="985549" y="1018763"/>
            <a:ext cx="1677575" cy="400110"/>
          </a:xfrm>
          <a:prstGeom prst="rect">
            <a:avLst/>
          </a:prstGeom>
          <a:noFill/>
          <a:ln>
            <a:solidFill>
              <a:srgbClr val="FF0000"/>
            </a:solidFill>
          </a:ln>
        </p:spPr>
        <p:txBody>
          <a:bodyPr wrap="none" rtlCol="0" anchor="ctr" anchorCtr="0">
            <a:spAutoFit/>
          </a:bodyPr>
          <a:lstStyle/>
          <a:p>
            <a:pPr algn="ctr"/>
            <a:r>
              <a:rPr lang="en-GB" dirty="0" smtClean="0"/>
              <a:t>Textual data?</a:t>
            </a:r>
            <a:endParaRPr lang="en-GB" dirty="0"/>
          </a:p>
        </p:txBody>
      </p:sp>
      <p:sp>
        <p:nvSpPr>
          <p:cNvPr id="6" name="TextBox 5"/>
          <p:cNvSpPr txBox="1"/>
          <p:nvPr/>
        </p:nvSpPr>
        <p:spPr>
          <a:xfrm>
            <a:off x="3791050" y="4257152"/>
            <a:ext cx="2145000" cy="540000"/>
          </a:xfrm>
          <a:prstGeom prst="rect">
            <a:avLst/>
          </a:prstGeom>
          <a:noFill/>
          <a:ln>
            <a:solidFill>
              <a:srgbClr val="FF0000"/>
            </a:solidFill>
          </a:ln>
        </p:spPr>
        <p:txBody>
          <a:bodyPr wrap="none" lIns="36000" tIns="36000" rIns="36000" bIns="36000" rtlCol="0" anchor="ctr" anchorCtr="1">
            <a:noAutofit/>
          </a:bodyPr>
          <a:lstStyle/>
          <a:p>
            <a:pPr algn="ctr"/>
            <a:r>
              <a:rPr lang="en-GB" dirty="0" smtClean="0"/>
              <a:t>Brief descriptions?</a:t>
            </a:r>
          </a:p>
          <a:p>
            <a:pPr algn="ctr"/>
            <a:r>
              <a:rPr lang="en-GB" dirty="0" smtClean="0"/>
              <a:t>(1-2 paragraphs)</a:t>
            </a:r>
            <a:endParaRPr lang="en-GB" dirty="0"/>
          </a:p>
        </p:txBody>
      </p:sp>
      <p:sp>
        <p:nvSpPr>
          <p:cNvPr id="7" name="TextBox 6"/>
          <p:cNvSpPr txBox="1"/>
          <p:nvPr/>
        </p:nvSpPr>
        <p:spPr>
          <a:xfrm>
            <a:off x="867183" y="3764359"/>
            <a:ext cx="1914307" cy="400110"/>
          </a:xfrm>
          <a:prstGeom prst="rect">
            <a:avLst/>
          </a:prstGeom>
          <a:noFill/>
          <a:ln>
            <a:solidFill>
              <a:srgbClr val="FF0000"/>
            </a:solidFill>
          </a:ln>
        </p:spPr>
        <p:txBody>
          <a:bodyPr wrap="none" rtlCol="0" anchor="ctr" anchorCtr="0">
            <a:spAutoFit/>
          </a:bodyPr>
          <a:lstStyle/>
          <a:p>
            <a:pPr algn="ctr"/>
            <a:r>
              <a:rPr lang="en-GB" dirty="0" smtClean="0"/>
              <a:t>Rich narrative?</a:t>
            </a:r>
            <a:endParaRPr lang="en-GB" dirty="0"/>
          </a:p>
        </p:txBody>
      </p:sp>
      <p:sp>
        <p:nvSpPr>
          <p:cNvPr id="8" name="TextBox 7"/>
          <p:cNvSpPr txBox="1"/>
          <p:nvPr/>
        </p:nvSpPr>
        <p:spPr>
          <a:xfrm>
            <a:off x="915017" y="2391561"/>
            <a:ext cx="1818639" cy="400110"/>
          </a:xfrm>
          <a:prstGeom prst="rect">
            <a:avLst/>
          </a:prstGeom>
          <a:noFill/>
          <a:ln>
            <a:solidFill>
              <a:srgbClr val="FF0000"/>
            </a:solidFill>
          </a:ln>
        </p:spPr>
        <p:txBody>
          <a:bodyPr wrap="none" rtlCol="0" anchor="ctr" anchorCtr="0">
            <a:spAutoFit/>
          </a:bodyPr>
          <a:lstStyle/>
          <a:p>
            <a:pPr algn="ctr"/>
            <a:r>
              <a:rPr lang="en-GB" dirty="0" smtClean="0"/>
              <a:t>Verbatim text?</a:t>
            </a:r>
            <a:endParaRPr lang="en-GB" dirty="0"/>
          </a:p>
        </p:txBody>
      </p:sp>
      <p:cxnSp>
        <p:nvCxnSpPr>
          <p:cNvPr id="10" name="Straight Arrow Connector 9"/>
          <p:cNvCxnSpPr>
            <a:stCxn id="5" idx="2"/>
            <a:endCxn id="8" idx="0"/>
          </p:cNvCxnSpPr>
          <p:nvPr/>
        </p:nvCxnSpPr>
        <p:spPr>
          <a:xfrm>
            <a:off x="1824337" y="1418873"/>
            <a:ext cx="0" cy="9726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286593" y="1619508"/>
            <a:ext cx="555408" cy="400110"/>
          </a:xfrm>
          <a:prstGeom prst="rect">
            <a:avLst/>
          </a:prstGeom>
          <a:noFill/>
        </p:spPr>
        <p:txBody>
          <a:bodyPr wrap="none" rtlCol="0">
            <a:spAutoFit/>
          </a:bodyPr>
          <a:lstStyle/>
          <a:p>
            <a:r>
              <a:rPr lang="en-GB" dirty="0" smtClean="0"/>
              <a:t>Yes</a:t>
            </a:r>
            <a:endParaRPr lang="en-GB" dirty="0"/>
          </a:p>
        </p:txBody>
      </p:sp>
      <p:sp>
        <p:nvSpPr>
          <p:cNvPr id="13" name="TextBox 12"/>
          <p:cNvSpPr txBox="1"/>
          <p:nvPr/>
        </p:nvSpPr>
        <p:spPr>
          <a:xfrm>
            <a:off x="3791050" y="1592856"/>
            <a:ext cx="2145000" cy="540000"/>
          </a:xfrm>
          <a:prstGeom prst="rect">
            <a:avLst/>
          </a:prstGeom>
          <a:noFill/>
          <a:ln>
            <a:solidFill>
              <a:srgbClr val="FF0000"/>
            </a:solidFill>
          </a:ln>
        </p:spPr>
        <p:txBody>
          <a:bodyPr wrap="none" lIns="36000" tIns="36000" rIns="36000" bIns="36000" rtlCol="0" anchor="ctr" anchorCtr="0">
            <a:noAutofit/>
          </a:bodyPr>
          <a:lstStyle/>
          <a:p>
            <a:r>
              <a:rPr lang="en-GB" dirty="0" smtClean="0"/>
              <a:t>Easy: 	1;5;9</a:t>
            </a:r>
          </a:p>
          <a:p>
            <a:r>
              <a:rPr lang="en-GB" dirty="0" smtClean="0"/>
              <a:t>Hard:	7;8;12</a:t>
            </a:r>
            <a:endParaRPr lang="en-GB" dirty="0"/>
          </a:p>
        </p:txBody>
      </p:sp>
      <p:cxnSp>
        <p:nvCxnSpPr>
          <p:cNvPr id="15" name="Straight Arrow Connector 14"/>
          <p:cNvCxnSpPr>
            <a:stCxn id="5" idx="2"/>
            <a:endCxn id="13" idx="1"/>
          </p:cNvCxnSpPr>
          <p:nvPr/>
        </p:nvCxnSpPr>
        <p:spPr>
          <a:xfrm>
            <a:off x="1824337" y="1418873"/>
            <a:ext cx="1966713" cy="4439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46766" y="1340768"/>
            <a:ext cx="498855" cy="400110"/>
          </a:xfrm>
          <a:prstGeom prst="rect">
            <a:avLst/>
          </a:prstGeom>
          <a:noFill/>
        </p:spPr>
        <p:txBody>
          <a:bodyPr wrap="none" rtlCol="0">
            <a:spAutoFit/>
          </a:bodyPr>
          <a:lstStyle/>
          <a:p>
            <a:r>
              <a:rPr lang="en-GB" dirty="0" smtClean="0"/>
              <a:t>No</a:t>
            </a:r>
            <a:endParaRPr lang="en-GB" dirty="0"/>
          </a:p>
        </p:txBody>
      </p:sp>
      <p:cxnSp>
        <p:nvCxnSpPr>
          <p:cNvPr id="22" name="Straight Arrow Connector 21"/>
          <p:cNvCxnSpPr>
            <a:stCxn id="8" idx="2"/>
            <a:endCxn id="7" idx="0"/>
          </p:cNvCxnSpPr>
          <p:nvPr/>
        </p:nvCxnSpPr>
        <p:spPr>
          <a:xfrm>
            <a:off x="1824337" y="2791671"/>
            <a:ext cx="0" cy="9726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791050" y="2925004"/>
            <a:ext cx="2145000" cy="540000"/>
          </a:xfrm>
          <a:prstGeom prst="rect">
            <a:avLst/>
          </a:prstGeom>
          <a:noFill/>
          <a:ln>
            <a:solidFill>
              <a:srgbClr val="FF0000"/>
            </a:solidFill>
          </a:ln>
        </p:spPr>
        <p:txBody>
          <a:bodyPr wrap="none" lIns="36000" tIns="36000" rIns="36000" bIns="36000" rtlCol="0" anchor="ctr" anchorCtr="0">
            <a:noAutofit/>
          </a:bodyPr>
          <a:lstStyle/>
          <a:p>
            <a:r>
              <a:rPr lang="en-GB" dirty="0" smtClean="0"/>
              <a:t>Easy: 	1;5;9</a:t>
            </a:r>
          </a:p>
        </p:txBody>
      </p:sp>
      <p:sp>
        <p:nvSpPr>
          <p:cNvPr id="24" name="TextBox 23"/>
          <p:cNvSpPr txBox="1"/>
          <p:nvPr/>
        </p:nvSpPr>
        <p:spPr>
          <a:xfrm>
            <a:off x="1286593" y="2987660"/>
            <a:ext cx="555408" cy="400110"/>
          </a:xfrm>
          <a:prstGeom prst="rect">
            <a:avLst/>
          </a:prstGeom>
          <a:noFill/>
        </p:spPr>
        <p:txBody>
          <a:bodyPr wrap="none" rtlCol="0">
            <a:spAutoFit/>
          </a:bodyPr>
          <a:lstStyle/>
          <a:p>
            <a:r>
              <a:rPr lang="en-GB" dirty="0" smtClean="0"/>
              <a:t>Yes</a:t>
            </a:r>
            <a:endParaRPr lang="en-GB" dirty="0"/>
          </a:p>
        </p:txBody>
      </p:sp>
      <p:cxnSp>
        <p:nvCxnSpPr>
          <p:cNvPr id="26" name="Straight Arrow Connector 25"/>
          <p:cNvCxnSpPr>
            <a:stCxn id="8" idx="2"/>
            <a:endCxn id="23" idx="1"/>
          </p:cNvCxnSpPr>
          <p:nvPr/>
        </p:nvCxnSpPr>
        <p:spPr>
          <a:xfrm>
            <a:off x="1824337" y="2791671"/>
            <a:ext cx="1966713" cy="4033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40533" y="5339824"/>
            <a:ext cx="2153154" cy="1015663"/>
          </a:xfrm>
          <a:prstGeom prst="rect">
            <a:avLst/>
          </a:prstGeom>
          <a:noFill/>
          <a:ln>
            <a:solidFill>
              <a:srgbClr val="FF0000"/>
            </a:solidFill>
          </a:ln>
        </p:spPr>
        <p:txBody>
          <a:bodyPr wrap="none" rtlCol="0" anchor="ctr" anchorCtr="0">
            <a:spAutoFit/>
          </a:bodyPr>
          <a:lstStyle/>
          <a:p>
            <a:r>
              <a:rPr lang="en-GB" dirty="0" smtClean="0"/>
              <a:t>Easy: 	1;4;5;9</a:t>
            </a:r>
          </a:p>
          <a:p>
            <a:r>
              <a:rPr lang="en-GB" dirty="0" smtClean="0"/>
              <a:t>Hard:	2;3;6;7;8,</a:t>
            </a:r>
            <a:br>
              <a:rPr lang="en-GB" dirty="0" smtClean="0"/>
            </a:br>
            <a:r>
              <a:rPr lang="en-GB" dirty="0" smtClean="0"/>
              <a:t>	10;11</a:t>
            </a:r>
            <a:endParaRPr lang="en-GB" dirty="0"/>
          </a:p>
        </p:txBody>
      </p:sp>
      <p:cxnSp>
        <p:nvCxnSpPr>
          <p:cNvPr id="33" name="Straight Arrow Connector 32"/>
          <p:cNvCxnSpPr>
            <a:stCxn id="7" idx="2"/>
            <a:endCxn id="30" idx="0"/>
          </p:cNvCxnSpPr>
          <p:nvPr/>
        </p:nvCxnSpPr>
        <p:spPr>
          <a:xfrm flipH="1">
            <a:off x="1817110" y="4164469"/>
            <a:ext cx="7227" cy="1175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286593" y="4427820"/>
            <a:ext cx="555408" cy="400110"/>
          </a:xfrm>
          <a:prstGeom prst="rect">
            <a:avLst/>
          </a:prstGeom>
          <a:noFill/>
        </p:spPr>
        <p:txBody>
          <a:bodyPr wrap="none" rtlCol="0">
            <a:spAutoFit/>
          </a:bodyPr>
          <a:lstStyle/>
          <a:p>
            <a:r>
              <a:rPr lang="en-GB" dirty="0" smtClean="0"/>
              <a:t>Yes</a:t>
            </a:r>
            <a:endParaRPr lang="en-GB" dirty="0"/>
          </a:p>
        </p:txBody>
      </p:sp>
      <p:sp>
        <p:nvSpPr>
          <p:cNvPr id="36" name="TextBox 35"/>
          <p:cNvSpPr txBox="1"/>
          <p:nvPr/>
        </p:nvSpPr>
        <p:spPr>
          <a:xfrm>
            <a:off x="2846766" y="2708920"/>
            <a:ext cx="498855" cy="400110"/>
          </a:xfrm>
          <a:prstGeom prst="rect">
            <a:avLst/>
          </a:prstGeom>
          <a:noFill/>
        </p:spPr>
        <p:txBody>
          <a:bodyPr wrap="none" rtlCol="0">
            <a:spAutoFit/>
          </a:bodyPr>
          <a:lstStyle/>
          <a:p>
            <a:r>
              <a:rPr lang="en-GB" dirty="0" smtClean="0"/>
              <a:t>No</a:t>
            </a:r>
            <a:endParaRPr lang="en-GB" dirty="0"/>
          </a:p>
        </p:txBody>
      </p:sp>
      <p:cxnSp>
        <p:nvCxnSpPr>
          <p:cNvPr id="38" name="Straight Arrow Connector 37"/>
          <p:cNvCxnSpPr>
            <a:stCxn id="7" idx="2"/>
            <a:endCxn id="6" idx="1"/>
          </p:cNvCxnSpPr>
          <p:nvPr/>
        </p:nvCxnSpPr>
        <p:spPr>
          <a:xfrm>
            <a:off x="1824337" y="4164469"/>
            <a:ext cx="1966713" cy="3626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846766" y="4067780"/>
            <a:ext cx="498855" cy="400110"/>
          </a:xfrm>
          <a:prstGeom prst="rect">
            <a:avLst/>
          </a:prstGeom>
          <a:noFill/>
        </p:spPr>
        <p:txBody>
          <a:bodyPr wrap="none" rtlCol="0">
            <a:spAutoFit/>
          </a:bodyPr>
          <a:lstStyle/>
          <a:p>
            <a:r>
              <a:rPr lang="en-GB" dirty="0" smtClean="0"/>
              <a:t>No</a:t>
            </a:r>
            <a:endParaRPr lang="en-GB" dirty="0"/>
          </a:p>
        </p:txBody>
      </p:sp>
      <p:sp>
        <p:nvSpPr>
          <p:cNvPr id="40" name="TextBox 39"/>
          <p:cNvSpPr txBox="1"/>
          <p:nvPr/>
        </p:nvSpPr>
        <p:spPr>
          <a:xfrm>
            <a:off x="3815348" y="5385990"/>
            <a:ext cx="2096407" cy="923330"/>
          </a:xfrm>
          <a:prstGeom prst="rect">
            <a:avLst/>
          </a:prstGeom>
          <a:noFill/>
          <a:ln>
            <a:solidFill>
              <a:srgbClr val="FF0000"/>
            </a:solidFill>
          </a:ln>
        </p:spPr>
        <p:txBody>
          <a:bodyPr wrap="none" lIns="36000" tIns="36000" rIns="36000" bIns="36000" rtlCol="0" anchor="ctr" anchorCtr="0">
            <a:noAutofit/>
          </a:bodyPr>
          <a:lstStyle/>
          <a:p>
            <a:r>
              <a:rPr lang="en-GB" dirty="0" smtClean="0"/>
              <a:t>Easy: 	1;5;9</a:t>
            </a:r>
          </a:p>
          <a:p>
            <a:r>
              <a:rPr lang="en-GB" dirty="0" smtClean="0"/>
              <a:t>Hard:	2;3;7;8;</a:t>
            </a:r>
            <a:br>
              <a:rPr lang="en-GB" dirty="0" smtClean="0"/>
            </a:br>
            <a:r>
              <a:rPr lang="en-GB" dirty="0" smtClean="0"/>
              <a:t>	10;11;12</a:t>
            </a:r>
            <a:endParaRPr lang="en-GB" dirty="0"/>
          </a:p>
        </p:txBody>
      </p:sp>
      <p:sp>
        <p:nvSpPr>
          <p:cNvPr id="42" name="TextBox 41"/>
          <p:cNvSpPr txBox="1"/>
          <p:nvPr/>
        </p:nvSpPr>
        <p:spPr>
          <a:xfrm>
            <a:off x="6961805" y="5416189"/>
            <a:ext cx="1904945" cy="707886"/>
          </a:xfrm>
          <a:prstGeom prst="rect">
            <a:avLst/>
          </a:prstGeom>
          <a:noFill/>
          <a:ln>
            <a:solidFill>
              <a:srgbClr val="FF0000"/>
            </a:solidFill>
          </a:ln>
        </p:spPr>
        <p:txBody>
          <a:bodyPr wrap="none" rtlCol="0" anchor="ctr" anchorCtr="0">
            <a:spAutoFit/>
          </a:bodyPr>
          <a:lstStyle/>
          <a:p>
            <a:r>
              <a:rPr lang="en-GB" dirty="0" smtClean="0"/>
              <a:t>Easy: 	1;5;9</a:t>
            </a:r>
          </a:p>
          <a:p>
            <a:r>
              <a:rPr lang="en-GB" dirty="0" smtClean="0"/>
              <a:t>Hard:	2;10;11</a:t>
            </a:r>
            <a:endParaRPr lang="en-GB" dirty="0"/>
          </a:p>
        </p:txBody>
      </p:sp>
      <p:cxnSp>
        <p:nvCxnSpPr>
          <p:cNvPr id="45" name="Straight Arrow Connector 44"/>
          <p:cNvCxnSpPr>
            <a:stCxn id="6" idx="2"/>
            <a:endCxn id="40" idx="0"/>
          </p:cNvCxnSpPr>
          <p:nvPr/>
        </p:nvCxnSpPr>
        <p:spPr>
          <a:xfrm>
            <a:off x="4863551" y="4797152"/>
            <a:ext cx="1" cy="5888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330510" y="4827596"/>
            <a:ext cx="555408" cy="400110"/>
          </a:xfrm>
          <a:prstGeom prst="rect">
            <a:avLst/>
          </a:prstGeom>
          <a:noFill/>
        </p:spPr>
        <p:txBody>
          <a:bodyPr wrap="none" rtlCol="0">
            <a:spAutoFit/>
          </a:bodyPr>
          <a:lstStyle/>
          <a:p>
            <a:r>
              <a:rPr lang="en-GB" dirty="0" smtClean="0"/>
              <a:t>Yes</a:t>
            </a:r>
            <a:endParaRPr lang="en-GB" dirty="0"/>
          </a:p>
        </p:txBody>
      </p:sp>
      <p:cxnSp>
        <p:nvCxnSpPr>
          <p:cNvPr id="50" name="Straight Arrow Connector 49"/>
          <p:cNvCxnSpPr>
            <a:stCxn id="6" idx="2"/>
            <a:endCxn id="42" idx="1"/>
          </p:cNvCxnSpPr>
          <p:nvPr/>
        </p:nvCxnSpPr>
        <p:spPr>
          <a:xfrm>
            <a:off x="4863550" y="4797152"/>
            <a:ext cx="2098255" cy="9729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733086" y="4941168"/>
            <a:ext cx="498855" cy="400110"/>
          </a:xfrm>
          <a:prstGeom prst="rect">
            <a:avLst/>
          </a:prstGeom>
          <a:noFill/>
        </p:spPr>
        <p:txBody>
          <a:bodyPr wrap="none" rtlCol="0">
            <a:spAutoFit/>
          </a:bodyPr>
          <a:lstStyle/>
          <a:p>
            <a:r>
              <a:rPr lang="en-GB" dirty="0" smtClean="0"/>
              <a:t>No</a:t>
            </a:r>
            <a:endParaRPr lang="en-GB" dirty="0"/>
          </a:p>
        </p:txBody>
      </p:sp>
      <p:sp>
        <p:nvSpPr>
          <p:cNvPr id="53" name="TextBox 52"/>
          <p:cNvSpPr txBox="1"/>
          <p:nvPr/>
        </p:nvSpPr>
        <p:spPr>
          <a:xfrm>
            <a:off x="6513173" y="948784"/>
            <a:ext cx="3098925" cy="4401205"/>
          </a:xfrm>
          <a:prstGeom prst="rect">
            <a:avLst/>
          </a:prstGeom>
          <a:noFill/>
        </p:spPr>
        <p:txBody>
          <a:bodyPr wrap="none" rtlCol="0">
            <a:spAutoFit/>
          </a:bodyPr>
          <a:lstStyle/>
          <a:p>
            <a:r>
              <a:rPr lang="en-GB" b="1" i="1" u="sng" dirty="0" smtClean="0">
                <a:solidFill>
                  <a:srgbClr val="FF0000"/>
                </a:solidFill>
              </a:rPr>
              <a:t>Scrutiny techniques</a:t>
            </a:r>
          </a:p>
          <a:p>
            <a:r>
              <a:rPr lang="en-GB" b="1" i="1" dirty="0">
                <a:solidFill>
                  <a:srgbClr val="FF0000"/>
                </a:solidFill>
              </a:rPr>
              <a:t> </a:t>
            </a:r>
            <a:r>
              <a:rPr lang="en-GB" b="1" i="1" dirty="0" smtClean="0">
                <a:solidFill>
                  <a:srgbClr val="FF0000"/>
                </a:solidFill>
              </a:rPr>
              <a:t> 1: Repetition</a:t>
            </a:r>
          </a:p>
          <a:p>
            <a:r>
              <a:rPr lang="en-GB" b="1" i="1" dirty="0" smtClean="0">
                <a:solidFill>
                  <a:srgbClr val="FF0000"/>
                </a:solidFill>
              </a:rPr>
              <a:t>  2: Indigenous typologies</a:t>
            </a:r>
          </a:p>
          <a:p>
            <a:r>
              <a:rPr lang="en-GB" b="1" i="1" dirty="0" smtClean="0">
                <a:solidFill>
                  <a:srgbClr val="FF0000"/>
                </a:solidFill>
              </a:rPr>
              <a:t>  3: Metaphor/analogy</a:t>
            </a:r>
          </a:p>
          <a:p>
            <a:r>
              <a:rPr lang="en-GB" b="1" i="1" dirty="0" smtClean="0">
                <a:solidFill>
                  <a:srgbClr val="FF0000"/>
                </a:solidFill>
              </a:rPr>
              <a:t>  4: Transitions</a:t>
            </a:r>
          </a:p>
          <a:p>
            <a:r>
              <a:rPr lang="en-GB" b="1" i="1" dirty="0" smtClean="0">
                <a:solidFill>
                  <a:srgbClr val="FF0000"/>
                </a:solidFill>
              </a:rPr>
              <a:t>  5: Similarity/difference</a:t>
            </a:r>
          </a:p>
          <a:p>
            <a:r>
              <a:rPr lang="en-GB" b="1" i="1" dirty="0" smtClean="0">
                <a:solidFill>
                  <a:srgbClr val="FF0000"/>
                </a:solidFill>
              </a:rPr>
              <a:t>  6: Linguistic connectors</a:t>
            </a:r>
          </a:p>
          <a:p>
            <a:r>
              <a:rPr lang="en-GB" b="1" i="1" dirty="0" smtClean="0">
                <a:solidFill>
                  <a:srgbClr val="FF0000"/>
                </a:solidFill>
              </a:rPr>
              <a:t>  7: Missing data</a:t>
            </a:r>
          </a:p>
          <a:p>
            <a:r>
              <a:rPr lang="en-GB" b="1" i="1" dirty="0" smtClean="0">
                <a:solidFill>
                  <a:srgbClr val="FF0000"/>
                </a:solidFill>
              </a:rPr>
              <a:t>  8: Theory-related material</a:t>
            </a:r>
          </a:p>
          <a:p>
            <a:r>
              <a:rPr lang="en-GB" b="1" i="1" u="sng" dirty="0" smtClean="0">
                <a:solidFill>
                  <a:srgbClr val="FF0000"/>
                </a:solidFill>
              </a:rPr>
              <a:t>Processing techniques</a:t>
            </a:r>
          </a:p>
          <a:p>
            <a:r>
              <a:rPr lang="en-GB" b="1" i="1" dirty="0" smtClean="0">
                <a:solidFill>
                  <a:srgbClr val="FF0000"/>
                </a:solidFill>
              </a:rPr>
              <a:t>  9: Cutting &amp; sorting</a:t>
            </a:r>
          </a:p>
          <a:p>
            <a:r>
              <a:rPr lang="en-GB" b="1" i="1" dirty="0" smtClean="0">
                <a:solidFill>
                  <a:srgbClr val="FF0000"/>
                </a:solidFill>
              </a:rPr>
              <a:t>10: Word list/KWIC</a:t>
            </a:r>
          </a:p>
          <a:p>
            <a:r>
              <a:rPr lang="en-GB" b="1" i="1" dirty="0" smtClean="0">
                <a:solidFill>
                  <a:srgbClr val="FF0000"/>
                </a:solidFill>
              </a:rPr>
              <a:t>11: Word co-occurrence</a:t>
            </a:r>
          </a:p>
          <a:p>
            <a:r>
              <a:rPr lang="en-GB" b="1" i="1" dirty="0" smtClean="0">
                <a:solidFill>
                  <a:srgbClr val="FF0000"/>
                </a:solidFill>
              </a:rPr>
              <a:t>12: </a:t>
            </a:r>
            <a:r>
              <a:rPr lang="en-GB" b="1" i="1" dirty="0" err="1" smtClean="0">
                <a:solidFill>
                  <a:srgbClr val="FF0000"/>
                </a:solidFill>
              </a:rPr>
              <a:t>Metacoding</a:t>
            </a:r>
            <a:endParaRPr lang="en-GB" b="1" i="1" dirty="0">
              <a:solidFill>
                <a:srgbClr val="FF0000"/>
              </a:solidFill>
            </a:endParaRPr>
          </a:p>
        </p:txBody>
      </p:sp>
      <p:sp>
        <p:nvSpPr>
          <p:cNvPr id="2" name="TextBox 1"/>
          <p:cNvSpPr txBox="1"/>
          <p:nvPr/>
        </p:nvSpPr>
        <p:spPr>
          <a:xfrm>
            <a:off x="4966499" y="6444044"/>
            <a:ext cx="3937938" cy="369332"/>
          </a:xfrm>
          <a:prstGeom prst="rect">
            <a:avLst/>
          </a:prstGeom>
          <a:noFill/>
        </p:spPr>
        <p:txBody>
          <a:bodyPr wrap="none" rtlCol="0">
            <a:spAutoFit/>
          </a:bodyPr>
          <a:lstStyle/>
          <a:p>
            <a:r>
              <a:rPr lang="en-GB" sz="1800" i="1" dirty="0" smtClean="0"/>
              <a:t>(Adapted from: Ryan &amp; Bernard, 2005)</a:t>
            </a:r>
            <a:endParaRPr lang="en-GB" sz="1800" i="1" dirty="0"/>
          </a:p>
        </p:txBody>
      </p:sp>
    </p:spTree>
    <p:extLst>
      <p:ext uri="{BB962C8B-B14F-4D97-AF65-F5344CB8AC3E}">
        <p14:creationId xmlns:p14="http://schemas.microsoft.com/office/powerpoint/2010/main" val="5420389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Assessing Quality of Documentary Evidence</a:t>
            </a:r>
            <a:endParaRPr lang="en-GB" sz="3600" dirty="0"/>
          </a:p>
        </p:txBody>
      </p:sp>
      <p:sp>
        <p:nvSpPr>
          <p:cNvPr id="3" name="Content Placeholder 2"/>
          <p:cNvSpPr>
            <a:spLocks noGrp="1"/>
          </p:cNvSpPr>
          <p:nvPr>
            <p:ph idx="1"/>
          </p:nvPr>
        </p:nvSpPr>
        <p:spPr/>
        <p:txBody>
          <a:bodyPr/>
          <a:lstStyle/>
          <a:p>
            <a:r>
              <a:rPr lang="en-GB" sz="2400" dirty="0" smtClean="0">
                <a:solidFill>
                  <a:schemeClr val="tx1"/>
                </a:solidFill>
              </a:rPr>
              <a:t>Authenticity </a:t>
            </a:r>
          </a:p>
          <a:p>
            <a:pPr lvl="1"/>
            <a:r>
              <a:rPr lang="en-GB" sz="2000" dirty="0" smtClean="0">
                <a:solidFill>
                  <a:schemeClr val="tx1"/>
                </a:solidFill>
              </a:rPr>
              <a:t>Is it genuine? Of unquestionable origin?</a:t>
            </a:r>
          </a:p>
          <a:p>
            <a:pPr lvl="1"/>
            <a:r>
              <a:rPr lang="en-GB" sz="2000" dirty="0" smtClean="0">
                <a:solidFill>
                  <a:schemeClr val="tx1"/>
                </a:solidFill>
              </a:rPr>
              <a:t>No authenticity = impossibility of informed judgement!</a:t>
            </a:r>
            <a:endParaRPr lang="en-GB" sz="2000" dirty="0">
              <a:solidFill>
                <a:schemeClr val="tx1"/>
              </a:solidFill>
            </a:endParaRPr>
          </a:p>
          <a:p>
            <a:r>
              <a:rPr lang="en-GB" sz="2400" dirty="0" smtClean="0">
                <a:solidFill>
                  <a:schemeClr val="tx1"/>
                </a:solidFill>
              </a:rPr>
              <a:t>Representativeness</a:t>
            </a:r>
          </a:p>
          <a:p>
            <a:pPr lvl="1"/>
            <a:r>
              <a:rPr lang="en-GB" sz="2000" dirty="0" smtClean="0">
                <a:solidFill>
                  <a:schemeClr val="tx1"/>
                </a:solidFill>
              </a:rPr>
              <a:t>Is it typical of its kind?</a:t>
            </a:r>
          </a:p>
          <a:p>
            <a:pPr lvl="1"/>
            <a:r>
              <a:rPr lang="en-GB" sz="2000" dirty="0" smtClean="0">
                <a:solidFill>
                  <a:schemeClr val="tx1"/>
                </a:solidFill>
              </a:rPr>
              <a:t>Typicality is not the key; Knowing how typical is key!</a:t>
            </a:r>
            <a:endParaRPr lang="en-GB" sz="2000" dirty="0">
              <a:solidFill>
                <a:schemeClr val="tx1"/>
              </a:solidFill>
            </a:endParaRPr>
          </a:p>
          <a:p>
            <a:r>
              <a:rPr lang="en-GB" sz="2400" dirty="0" smtClean="0">
                <a:solidFill>
                  <a:schemeClr val="tx1"/>
                </a:solidFill>
              </a:rPr>
              <a:t>Credibility</a:t>
            </a:r>
          </a:p>
          <a:p>
            <a:pPr lvl="1"/>
            <a:r>
              <a:rPr lang="en-GB" sz="2000" dirty="0" smtClean="0">
                <a:solidFill>
                  <a:schemeClr val="tx1"/>
                </a:solidFill>
              </a:rPr>
              <a:t>Is it free from error, bias, distortion</a:t>
            </a:r>
          </a:p>
          <a:p>
            <a:pPr lvl="1"/>
            <a:r>
              <a:rPr lang="en-GB" sz="2000" dirty="0" smtClean="0">
                <a:solidFill>
                  <a:schemeClr val="tx1"/>
                </a:solidFill>
              </a:rPr>
              <a:t>Error, evasion = Cannot convince secondary analysis</a:t>
            </a:r>
            <a:endParaRPr lang="en-GB" sz="2000" dirty="0">
              <a:solidFill>
                <a:schemeClr val="tx1"/>
              </a:solidFill>
            </a:endParaRPr>
          </a:p>
          <a:p>
            <a:r>
              <a:rPr lang="en-GB" sz="2400" dirty="0" smtClean="0">
                <a:solidFill>
                  <a:schemeClr val="tx1"/>
                </a:solidFill>
              </a:rPr>
              <a:t>Meaning</a:t>
            </a:r>
          </a:p>
          <a:p>
            <a:pPr lvl="1"/>
            <a:r>
              <a:rPr lang="en-GB" sz="2000" dirty="0" smtClean="0">
                <a:solidFill>
                  <a:schemeClr val="tx1"/>
                </a:solidFill>
              </a:rPr>
              <a:t>Is it clear and comprehensible?</a:t>
            </a:r>
          </a:p>
          <a:p>
            <a:pPr lvl="1"/>
            <a:r>
              <a:rPr lang="en-GB" sz="2000" dirty="0" smtClean="0">
                <a:solidFill>
                  <a:schemeClr val="tx1"/>
                </a:solidFill>
              </a:rPr>
              <a:t>Is ‘hooliganism’ ritualised aggression or real violence</a:t>
            </a:r>
            <a:endParaRPr lang="en-GB" sz="2000" dirty="0">
              <a:solidFill>
                <a:schemeClr val="tx1"/>
              </a:solidFill>
            </a:endParaRPr>
          </a:p>
        </p:txBody>
      </p:sp>
      <p:sp>
        <p:nvSpPr>
          <p:cNvPr id="4" name="TextBox 3"/>
          <p:cNvSpPr txBox="1"/>
          <p:nvPr/>
        </p:nvSpPr>
        <p:spPr>
          <a:xfrm>
            <a:off x="7995339" y="5877273"/>
            <a:ext cx="1140056" cy="307777"/>
          </a:xfrm>
          <a:prstGeom prst="rect">
            <a:avLst/>
          </a:prstGeom>
          <a:noFill/>
        </p:spPr>
        <p:txBody>
          <a:bodyPr wrap="none" rtlCol="0">
            <a:spAutoFit/>
          </a:bodyPr>
          <a:lstStyle/>
          <a:p>
            <a:r>
              <a:rPr lang="en-GB" sz="1400" b="1" dirty="0" smtClean="0"/>
              <a:t>(Scott, 1990)</a:t>
            </a:r>
            <a:endParaRPr lang="en-GB" sz="1400" b="1" dirty="0"/>
          </a:p>
        </p:txBody>
      </p:sp>
      <p:sp>
        <p:nvSpPr>
          <p:cNvPr id="5" name="Slide Number Placeholder 4"/>
          <p:cNvSpPr>
            <a:spLocks noGrp="1"/>
          </p:cNvSpPr>
          <p:nvPr>
            <p:ph type="sldNum" sz="quarter" idx="11"/>
          </p:nvPr>
        </p:nvSpPr>
        <p:spPr/>
        <p:txBody>
          <a:bodyPr/>
          <a:lstStyle/>
          <a:p>
            <a:pPr>
              <a:defRPr/>
            </a:pPr>
            <a:fld id="{882DF9D8-12EC-0046-93E0-88EA8E58089D}" type="slidenum">
              <a:rPr lang="en-US" smtClean="0"/>
              <a:pPr>
                <a:defRPr/>
              </a:pPr>
              <a:t>47</a:t>
            </a:fld>
            <a:endParaRPr lang="en-US"/>
          </a:p>
        </p:txBody>
      </p:sp>
    </p:spTree>
    <p:extLst>
      <p:ext uri="{BB962C8B-B14F-4D97-AF65-F5344CB8AC3E}">
        <p14:creationId xmlns:p14="http://schemas.microsoft.com/office/powerpoint/2010/main" val="29950110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Authenticity:</a:t>
            </a:r>
            <a:br>
              <a:rPr lang="en-GB" sz="3200" dirty="0" smtClean="0"/>
            </a:br>
            <a:r>
              <a:rPr lang="en-GB" sz="3200" dirty="0" smtClean="0"/>
              <a:t>Soundness &amp; Authorship</a:t>
            </a:r>
            <a:endParaRPr lang="en-GB" sz="3200" dirty="0"/>
          </a:p>
        </p:txBody>
      </p:sp>
      <p:sp>
        <p:nvSpPr>
          <p:cNvPr id="3" name="Content Placeholder 2"/>
          <p:cNvSpPr>
            <a:spLocks noGrp="1"/>
          </p:cNvSpPr>
          <p:nvPr>
            <p:ph idx="1"/>
          </p:nvPr>
        </p:nvSpPr>
        <p:spPr>
          <a:xfrm>
            <a:off x="495301" y="1340769"/>
            <a:ext cx="8953235" cy="4525963"/>
          </a:xfrm>
        </p:spPr>
        <p:txBody>
          <a:bodyPr/>
          <a:lstStyle/>
          <a:p>
            <a:r>
              <a:rPr lang="en-GB" sz="2400" dirty="0" smtClean="0">
                <a:solidFill>
                  <a:schemeClr val="tx1"/>
                </a:solidFill>
              </a:rPr>
              <a:t>Is it sound (original or copy)?</a:t>
            </a:r>
          </a:p>
          <a:p>
            <a:pPr lvl="1"/>
            <a:r>
              <a:rPr lang="en-GB" sz="2000" dirty="0" smtClean="0">
                <a:solidFill>
                  <a:schemeClr val="tx1"/>
                </a:solidFill>
              </a:rPr>
              <a:t>If copy is it accurate or modified?</a:t>
            </a:r>
          </a:p>
          <a:p>
            <a:pPr lvl="2"/>
            <a:r>
              <a:rPr lang="en-GB" sz="2000" dirty="0" smtClean="0">
                <a:solidFill>
                  <a:schemeClr val="tx1"/>
                </a:solidFill>
              </a:rPr>
              <a:t>If modified, how and why?</a:t>
            </a:r>
          </a:p>
          <a:p>
            <a:pPr lvl="2"/>
            <a:r>
              <a:rPr lang="en-GB" sz="2000" dirty="0" smtClean="0">
                <a:solidFill>
                  <a:schemeClr val="tx1"/>
                </a:solidFill>
              </a:rPr>
              <a:t>Authenticate names, dates, places</a:t>
            </a:r>
          </a:p>
          <a:p>
            <a:r>
              <a:rPr lang="en-GB" sz="2400" dirty="0" smtClean="0">
                <a:solidFill>
                  <a:schemeClr val="tx1"/>
                </a:solidFill>
              </a:rPr>
              <a:t>Internal evidence</a:t>
            </a:r>
          </a:p>
          <a:p>
            <a:pPr lvl="1"/>
            <a:r>
              <a:rPr lang="en-GB" sz="2000" dirty="0" smtClean="0">
                <a:solidFill>
                  <a:schemeClr val="tx1"/>
                </a:solidFill>
              </a:rPr>
              <a:t>Vocabulary, style</a:t>
            </a:r>
          </a:p>
          <a:p>
            <a:r>
              <a:rPr lang="en-GB" sz="2400" dirty="0" smtClean="0">
                <a:solidFill>
                  <a:schemeClr val="tx1"/>
                </a:solidFill>
              </a:rPr>
              <a:t>External evidence</a:t>
            </a:r>
          </a:p>
          <a:p>
            <a:pPr lvl="1"/>
            <a:r>
              <a:rPr lang="en-GB" sz="2000" dirty="0" smtClean="0">
                <a:solidFill>
                  <a:schemeClr val="tx1"/>
                </a:solidFill>
              </a:rPr>
              <a:t>Chemical tests on ink/paper</a:t>
            </a:r>
          </a:p>
          <a:p>
            <a:pPr lvl="1"/>
            <a:r>
              <a:rPr lang="en-GB" sz="2000" dirty="0" smtClean="0">
                <a:solidFill>
                  <a:schemeClr val="tx1"/>
                </a:solidFill>
              </a:rPr>
              <a:t>Examination of hand writing</a:t>
            </a:r>
          </a:p>
          <a:p>
            <a:pPr lvl="1"/>
            <a:r>
              <a:rPr lang="en-GB" sz="2000" dirty="0" smtClean="0">
                <a:solidFill>
                  <a:schemeClr val="tx1"/>
                </a:solidFill>
              </a:rPr>
              <a:t>Matching known facts to claims</a:t>
            </a:r>
          </a:p>
          <a:p>
            <a:pPr lvl="1"/>
            <a:r>
              <a:rPr lang="en-GB" sz="2000" dirty="0" smtClean="0">
                <a:solidFill>
                  <a:schemeClr val="tx1"/>
                </a:solidFill>
              </a:rPr>
              <a:t>Plausibility (of author having knowledge, relative to authors known views, etc.)</a:t>
            </a:r>
          </a:p>
          <a:p>
            <a:pPr lvl="1"/>
            <a:r>
              <a:rPr lang="en-GB" sz="2000" dirty="0" smtClean="0">
                <a:solidFill>
                  <a:schemeClr val="tx1"/>
                </a:solidFill>
              </a:rPr>
              <a:t>Validations (by/vs other analysts)</a:t>
            </a:r>
          </a:p>
          <a:p>
            <a:endParaRPr lang="en-GB" sz="24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48</a:t>
            </a:fld>
            <a:endParaRPr lang="en-US"/>
          </a:p>
        </p:txBody>
      </p:sp>
    </p:spTree>
    <p:extLst>
      <p:ext uri="{BB962C8B-B14F-4D97-AF65-F5344CB8AC3E}">
        <p14:creationId xmlns:p14="http://schemas.microsoft.com/office/powerpoint/2010/main" val="15316823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Representativeness:</a:t>
            </a:r>
            <a:br>
              <a:rPr lang="en-GB" sz="3200" dirty="0" smtClean="0"/>
            </a:br>
            <a:r>
              <a:rPr lang="en-GB" sz="3200" dirty="0" smtClean="0"/>
              <a:t>Survival &amp; </a:t>
            </a:r>
            <a:r>
              <a:rPr lang="en-GB" sz="3200" dirty="0" err="1" smtClean="0"/>
              <a:t>Availabilty</a:t>
            </a:r>
            <a:endParaRPr lang="en-GB" sz="3200" dirty="0"/>
          </a:p>
        </p:txBody>
      </p:sp>
      <p:sp>
        <p:nvSpPr>
          <p:cNvPr id="3" name="Content Placeholder 2"/>
          <p:cNvSpPr>
            <a:spLocks noGrp="1"/>
          </p:cNvSpPr>
          <p:nvPr>
            <p:ph idx="1"/>
          </p:nvPr>
        </p:nvSpPr>
        <p:spPr/>
        <p:txBody>
          <a:bodyPr/>
          <a:lstStyle/>
          <a:p>
            <a:r>
              <a:rPr lang="en-GB" sz="2400" dirty="0" smtClean="0">
                <a:solidFill>
                  <a:schemeClr val="tx1"/>
                </a:solidFill>
              </a:rPr>
              <a:t>Survival</a:t>
            </a:r>
          </a:p>
          <a:p>
            <a:pPr lvl="1"/>
            <a:r>
              <a:rPr lang="en-GB" sz="2000" dirty="0" smtClean="0">
                <a:solidFill>
                  <a:schemeClr val="tx1"/>
                </a:solidFill>
              </a:rPr>
              <a:t>Requires depositing in survivable form in survivable storage</a:t>
            </a:r>
          </a:p>
          <a:p>
            <a:pPr lvl="1"/>
            <a:r>
              <a:rPr lang="en-GB" sz="2000" dirty="0" smtClean="0">
                <a:solidFill>
                  <a:schemeClr val="tx1"/>
                </a:solidFill>
              </a:rPr>
              <a:t>Everything subject to accidental or deliberate loss/destruction (e.g. official ‘weeding’ of files; accidental misfiling)</a:t>
            </a:r>
          </a:p>
          <a:p>
            <a:pPr lvl="1"/>
            <a:r>
              <a:rPr lang="en-GB" sz="2000" dirty="0" smtClean="0">
                <a:solidFill>
                  <a:schemeClr val="tx1"/>
                </a:solidFill>
              </a:rPr>
              <a:t>Time = aging, deterioration, decay, destruction</a:t>
            </a:r>
          </a:p>
          <a:p>
            <a:r>
              <a:rPr lang="en-GB" sz="2400" dirty="0" smtClean="0">
                <a:solidFill>
                  <a:schemeClr val="tx1"/>
                </a:solidFill>
              </a:rPr>
              <a:t>Availability</a:t>
            </a:r>
          </a:p>
          <a:p>
            <a:pPr lvl="1"/>
            <a:r>
              <a:rPr lang="en-GB" sz="2000" dirty="0" smtClean="0">
                <a:solidFill>
                  <a:schemeClr val="tx1"/>
                </a:solidFill>
              </a:rPr>
              <a:t>Who controls archive? How public is archive?</a:t>
            </a:r>
          </a:p>
          <a:p>
            <a:pPr lvl="1"/>
            <a:r>
              <a:rPr lang="en-GB" sz="2000" dirty="0" smtClean="0">
                <a:solidFill>
                  <a:schemeClr val="tx1"/>
                </a:solidFill>
              </a:rPr>
              <a:t>How many and what type of original documents were there?</a:t>
            </a:r>
          </a:p>
          <a:p>
            <a:pPr lvl="1"/>
            <a:r>
              <a:rPr lang="en-GB" sz="2000" dirty="0" smtClean="0">
                <a:solidFill>
                  <a:schemeClr val="tx1"/>
                </a:solidFill>
              </a:rPr>
              <a:t>Is the catalogue/index complete?</a:t>
            </a:r>
          </a:p>
          <a:p>
            <a:pPr lvl="1"/>
            <a:r>
              <a:rPr lang="en-GB" sz="2000" dirty="0" smtClean="0">
                <a:solidFill>
                  <a:schemeClr val="tx1"/>
                </a:solidFill>
              </a:rPr>
              <a:t>How was the archive constructed (systematic, ad hoc)?</a:t>
            </a:r>
          </a:p>
          <a:p>
            <a:pPr lvl="1"/>
            <a:r>
              <a:rPr lang="en-GB" sz="2000" dirty="0" smtClean="0">
                <a:solidFill>
                  <a:schemeClr val="tx1"/>
                </a:solidFill>
              </a:rPr>
              <a:t>How do you sample when no listing of documents exists?</a:t>
            </a:r>
          </a:p>
          <a:p>
            <a:pPr lvl="1"/>
            <a:endParaRPr lang="en-GB" sz="2000" dirty="0" smtClean="0">
              <a:solidFill>
                <a:schemeClr val="tx1"/>
              </a:solidFill>
            </a:endParaRPr>
          </a:p>
          <a:p>
            <a:pPr marL="416250" lvl="1" indent="0">
              <a:buNone/>
            </a:pPr>
            <a:endParaRPr lang="en-GB" sz="2000" dirty="0" smtClean="0">
              <a:solidFill>
                <a:schemeClr val="tx1"/>
              </a:solidFill>
            </a:endParaRPr>
          </a:p>
          <a:p>
            <a:pPr lvl="1"/>
            <a:endParaRPr lang="en-GB" sz="20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49</a:t>
            </a:fld>
            <a:endParaRPr lang="en-US"/>
          </a:p>
        </p:txBody>
      </p:sp>
    </p:spTree>
    <p:extLst>
      <p:ext uri="{BB962C8B-B14F-4D97-AF65-F5344CB8AC3E}">
        <p14:creationId xmlns:p14="http://schemas.microsoft.com/office/powerpoint/2010/main" val="564604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lstStyle/>
          <a:p>
            <a:r>
              <a:rPr lang="en-GB"/>
              <a:t>One Possible Interpretation</a:t>
            </a:r>
            <a:endParaRPr lang="en-US"/>
          </a:p>
        </p:txBody>
      </p:sp>
      <p:sp>
        <p:nvSpPr>
          <p:cNvPr id="410627" name="Rectangle 3"/>
          <p:cNvSpPr>
            <a:spLocks noGrp="1" noChangeArrowheads="1"/>
          </p:cNvSpPr>
          <p:nvPr>
            <p:ph idx="1"/>
          </p:nvPr>
        </p:nvSpPr>
        <p:spPr/>
        <p:txBody>
          <a:bodyPr/>
          <a:lstStyle/>
          <a:p>
            <a:pPr>
              <a:lnSpc>
                <a:spcPct val="80000"/>
              </a:lnSpc>
              <a:buFontTx/>
              <a:buNone/>
            </a:pPr>
            <a:r>
              <a:rPr lang="en-GB" sz="1800" b="1" dirty="0"/>
              <a:t>This is a child’s nursery rhyme in which an image of innocent devotion is depicted in a story of a lamb’s inseparability from its mistress. The strength of  “devotion” is indicated by repetition (“everywhere”, “sure to </a:t>
            </a:r>
            <a:r>
              <a:rPr lang="en-GB" sz="1800" b="1" dirty="0" smtClean="0"/>
              <a:t>go”, “lingered near”, “waited patiently”), </a:t>
            </a:r>
            <a:r>
              <a:rPr lang="en-GB" sz="1800" b="1" dirty="0"/>
              <a:t>thus stressing the lamb’s consistency. The concept of “innocence” is presented in the image of “a young lamb” and “white as snow”, both being western images related to purity and innocence. By presenting the linkage as something natural and good, “innocent devotion” or loyalty is conveyed as a positive relationship</a:t>
            </a:r>
            <a:r>
              <a:rPr lang="en-GB" sz="1800" b="1" dirty="0" smtClean="0"/>
              <a:t>. </a:t>
            </a:r>
          </a:p>
          <a:p>
            <a:pPr>
              <a:lnSpc>
                <a:spcPct val="80000"/>
              </a:lnSpc>
              <a:buFontTx/>
              <a:buNone/>
            </a:pPr>
            <a:r>
              <a:rPr lang="en-GB" sz="1800" b="1" dirty="0" smtClean="0"/>
              <a:t>Reciprocal and unconditional love as a key theme is indicated also by a willingness to break the rules, by lingering  (despite the implied danger) and by patience (despite the uncertainty), and in the last two lines of the verse.</a:t>
            </a:r>
            <a:endParaRPr lang="en-GB" sz="1800" b="1" dirty="0"/>
          </a:p>
          <a:p>
            <a:pPr>
              <a:lnSpc>
                <a:spcPct val="80000"/>
              </a:lnSpc>
              <a:buFontTx/>
              <a:buNone/>
            </a:pPr>
            <a:r>
              <a:rPr lang="en-GB" sz="1800" b="1" dirty="0" smtClean="0"/>
              <a:t>If </a:t>
            </a:r>
            <a:r>
              <a:rPr lang="en-GB" sz="1800" b="1" dirty="0"/>
              <a:t>the socialisation of children is affected by what they hear in their early years then such rhymes may have a positive effect on a child’s interaction with its social groups and so parents and teachers should be encouraged to use such rhymes.</a:t>
            </a:r>
          </a:p>
          <a:p>
            <a:pPr>
              <a:lnSpc>
                <a:spcPct val="80000"/>
              </a:lnSpc>
              <a:buFontTx/>
              <a:buNone/>
            </a:pPr>
            <a:r>
              <a:rPr lang="en-GB" sz="1800" b="1" dirty="0" smtClean="0"/>
              <a:t>Of </a:t>
            </a:r>
            <a:r>
              <a:rPr lang="en-GB" sz="1800" b="1" dirty="0"/>
              <a:t>necessity, this sets up a possible counterpoint,  in that some rhymes have a darker or more sinister theme (e.g. Oranges &amp; Lemons, which concludes with the line “here comes the headsman to chop off your head”). The question of  how such rhymes affect the psychological development of children may be worth investigating.</a:t>
            </a:r>
          </a:p>
          <a:p>
            <a:pPr>
              <a:lnSpc>
                <a:spcPct val="80000"/>
              </a:lnSpc>
              <a:buFontTx/>
              <a:buNone/>
            </a:pPr>
            <a:r>
              <a:rPr lang="en-GB" sz="1800" b="1" dirty="0" smtClean="0"/>
              <a:t>Etc</a:t>
            </a:r>
            <a:r>
              <a:rPr lang="en-GB" sz="1800" b="1" dirty="0"/>
              <a:t>., etc.. </a:t>
            </a:r>
            <a:endParaRPr lang="en-US" sz="1800" b="1" dirty="0"/>
          </a:p>
        </p:txBody>
      </p:sp>
    </p:spTree>
    <p:extLst>
      <p:ext uri="{BB962C8B-B14F-4D97-AF65-F5344CB8AC3E}">
        <p14:creationId xmlns:p14="http://schemas.microsoft.com/office/powerpoint/2010/main" val="314257655"/>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ogenlouise.files.wordpress.com/2014/01/letters-to-edit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6506" y="194712"/>
            <a:ext cx="4688018" cy="61146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41032" y="1700808"/>
            <a:ext cx="4285917" cy="707886"/>
          </a:xfrm>
          <a:prstGeom prst="rect">
            <a:avLst/>
          </a:prstGeom>
          <a:noFill/>
        </p:spPr>
        <p:txBody>
          <a:bodyPr wrap="none" rtlCol="0">
            <a:spAutoFit/>
          </a:bodyPr>
          <a:lstStyle/>
          <a:p>
            <a:r>
              <a:rPr lang="en-GB" dirty="0" smtClean="0"/>
              <a:t>Representative or not representative?</a:t>
            </a:r>
          </a:p>
          <a:p>
            <a:r>
              <a:rPr lang="en-GB" dirty="0" smtClean="0"/>
              <a:t>Why? Why not?</a:t>
            </a:r>
            <a:endParaRPr lang="en-GB" dirty="0"/>
          </a:p>
        </p:txBody>
      </p:sp>
      <p:sp>
        <p:nvSpPr>
          <p:cNvPr id="5" name="Slide Number Placeholder 4"/>
          <p:cNvSpPr>
            <a:spLocks noGrp="1"/>
          </p:cNvSpPr>
          <p:nvPr>
            <p:ph type="sldNum" sz="quarter" idx="10"/>
          </p:nvPr>
        </p:nvSpPr>
        <p:spPr/>
        <p:txBody>
          <a:bodyPr/>
          <a:lstStyle/>
          <a:p>
            <a:pPr>
              <a:defRPr/>
            </a:pPr>
            <a:fld id="{CBB1010C-DCF0-7740-B1AF-3DB7CDD5EE36}" type="slidenum">
              <a:rPr lang="en-US" smtClean="0"/>
              <a:pPr>
                <a:defRPr/>
              </a:pPr>
              <a:t>50</a:t>
            </a:fld>
            <a:endParaRPr lang="en-US"/>
          </a:p>
        </p:txBody>
      </p:sp>
    </p:spTree>
    <p:extLst>
      <p:ext uri="{BB962C8B-B14F-4D97-AF65-F5344CB8AC3E}">
        <p14:creationId xmlns:p14="http://schemas.microsoft.com/office/powerpoint/2010/main" val="256242508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Representativeness</a:t>
            </a:r>
            <a:endParaRPr lang="en-GB" sz="3200" dirty="0"/>
          </a:p>
        </p:txBody>
      </p:sp>
      <p:sp>
        <p:nvSpPr>
          <p:cNvPr id="3" name="Content Placeholder 2"/>
          <p:cNvSpPr>
            <a:spLocks noGrp="1"/>
          </p:cNvSpPr>
          <p:nvPr>
            <p:ph idx="1"/>
          </p:nvPr>
        </p:nvSpPr>
        <p:spPr/>
        <p:txBody>
          <a:bodyPr/>
          <a:lstStyle/>
          <a:p>
            <a:r>
              <a:rPr lang="en-GB" dirty="0" smtClean="0">
                <a:solidFill>
                  <a:schemeClr val="tx1"/>
                </a:solidFill>
              </a:rPr>
              <a:t>“… a single reference to a phenomenon may indicate the start of a trend, or the existence of a pattern, but it may be just historically idiosyncratic …” (Scott, 1990, p28)</a:t>
            </a:r>
            <a:endParaRPr lang="en-GB"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51</a:t>
            </a:fld>
            <a:endParaRPr lang="en-US"/>
          </a:p>
        </p:txBody>
      </p:sp>
    </p:spTree>
    <p:extLst>
      <p:ext uri="{BB962C8B-B14F-4D97-AF65-F5344CB8AC3E}">
        <p14:creationId xmlns:p14="http://schemas.microsoft.com/office/powerpoint/2010/main" val="29645170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Credibility: Sincerity and Accuracy</a:t>
            </a:r>
            <a:endParaRPr lang="en-GB" sz="3600" dirty="0"/>
          </a:p>
        </p:txBody>
      </p:sp>
      <p:sp>
        <p:nvSpPr>
          <p:cNvPr id="3" name="Content Placeholder 2"/>
          <p:cNvSpPr>
            <a:spLocks noGrp="1"/>
          </p:cNvSpPr>
          <p:nvPr>
            <p:ph idx="1"/>
          </p:nvPr>
        </p:nvSpPr>
        <p:spPr>
          <a:xfrm>
            <a:off x="495301" y="1196753"/>
            <a:ext cx="8953235" cy="4525963"/>
          </a:xfrm>
        </p:spPr>
        <p:txBody>
          <a:bodyPr/>
          <a:lstStyle/>
          <a:p>
            <a:r>
              <a:rPr lang="en-GB" sz="2400" dirty="0" smtClean="0">
                <a:solidFill>
                  <a:schemeClr val="tx1"/>
                </a:solidFill>
              </a:rPr>
              <a:t>ALL social accounts contain distortions!!!</a:t>
            </a:r>
          </a:p>
          <a:p>
            <a:r>
              <a:rPr lang="en-GB" sz="2400" dirty="0" smtClean="0">
                <a:solidFill>
                  <a:schemeClr val="tx1"/>
                </a:solidFill>
              </a:rPr>
              <a:t>Approach all document analysis with academic scepticism</a:t>
            </a:r>
            <a:br>
              <a:rPr lang="en-GB" sz="2400" dirty="0" smtClean="0">
                <a:solidFill>
                  <a:schemeClr val="tx1"/>
                </a:solidFill>
              </a:rPr>
            </a:br>
            <a:r>
              <a:rPr lang="en-GB" sz="2400" dirty="0" smtClean="0">
                <a:solidFill>
                  <a:schemeClr val="tx1"/>
                </a:solidFill>
              </a:rPr>
              <a:t>= </a:t>
            </a:r>
            <a:r>
              <a:rPr lang="en-GB" sz="2400" u="sng" dirty="0" smtClean="0">
                <a:solidFill>
                  <a:schemeClr val="tx1"/>
                </a:solidFill>
              </a:rPr>
              <a:t>distrust everything unless there is a reason to believe it</a:t>
            </a:r>
          </a:p>
          <a:p>
            <a:r>
              <a:rPr lang="en-GB" sz="2400" dirty="0" smtClean="0">
                <a:solidFill>
                  <a:schemeClr val="tx1"/>
                </a:solidFill>
              </a:rPr>
              <a:t>Sincerity</a:t>
            </a:r>
          </a:p>
          <a:p>
            <a:pPr lvl="1"/>
            <a:r>
              <a:rPr lang="en-GB" sz="2000" dirty="0" smtClean="0">
                <a:solidFill>
                  <a:schemeClr val="tx1"/>
                </a:solidFill>
              </a:rPr>
              <a:t>What is the author’s purpose? Why was it written?</a:t>
            </a:r>
          </a:p>
          <a:p>
            <a:pPr lvl="1"/>
            <a:r>
              <a:rPr lang="en-GB" sz="2000" dirty="0" smtClean="0">
                <a:solidFill>
                  <a:schemeClr val="tx1"/>
                </a:solidFill>
              </a:rPr>
              <a:t>What is the author’s material interest in producing  the document?</a:t>
            </a:r>
          </a:p>
          <a:p>
            <a:pPr lvl="1"/>
            <a:r>
              <a:rPr lang="en-GB" sz="2000" dirty="0" smtClean="0">
                <a:solidFill>
                  <a:schemeClr val="tx1"/>
                </a:solidFill>
              </a:rPr>
              <a:t>What, if any, practical advantage might the author achieve by </a:t>
            </a:r>
            <a:r>
              <a:rPr lang="en-GB" sz="2000" dirty="0" err="1" smtClean="0">
                <a:solidFill>
                  <a:schemeClr val="tx1"/>
                </a:solidFill>
              </a:rPr>
              <a:t>deceipt</a:t>
            </a:r>
            <a:r>
              <a:rPr lang="en-GB" sz="2000" dirty="0" smtClean="0">
                <a:solidFill>
                  <a:schemeClr val="tx1"/>
                </a:solidFill>
              </a:rPr>
              <a:t>?</a:t>
            </a:r>
          </a:p>
          <a:p>
            <a:r>
              <a:rPr lang="en-GB" sz="2400" dirty="0" smtClean="0">
                <a:solidFill>
                  <a:schemeClr val="tx1"/>
                </a:solidFill>
              </a:rPr>
              <a:t>Accuracy</a:t>
            </a:r>
          </a:p>
          <a:p>
            <a:pPr lvl="1"/>
            <a:r>
              <a:rPr lang="en-GB" sz="2000" dirty="0" smtClean="0">
                <a:solidFill>
                  <a:schemeClr val="tx1"/>
                </a:solidFill>
              </a:rPr>
              <a:t>Spatial and temporal proximity to events being reported</a:t>
            </a:r>
          </a:p>
          <a:p>
            <a:pPr lvl="1"/>
            <a:r>
              <a:rPr lang="en-GB" sz="2000" dirty="0" smtClean="0">
                <a:solidFill>
                  <a:schemeClr val="tx1"/>
                </a:solidFill>
              </a:rPr>
              <a:t>Lapses in memory; time lapse between event and recording</a:t>
            </a:r>
          </a:p>
          <a:p>
            <a:pPr lvl="1"/>
            <a:r>
              <a:rPr lang="en-GB" sz="2000" dirty="0" smtClean="0">
                <a:solidFill>
                  <a:schemeClr val="tx1"/>
                </a:solidFill>
              </a:rPr>
              <a:t>Inadequate records/sources; How recorded; Expertise in data handling</a:t>
            </a:r>
          </a:p>
          <a:p>
            <a:pPr lvl="1"/>
            <a:r>
              <a:rPr lang="en-GB" sz="2000" dirty="0" smtClean="0">
                <a:solidFill>
                  <a:schemeClr val="tx1"/>
                </a:solidFill>
              </a:rPr>
              <a:t>Even primary and proximate sources can be inaccurate</a:t>
            </a:r>
          </a:p>
          <a:p>
            <a:pPr lvl="1"/>
            <a:endParaRPr lang="en-GB" sz="2000" dirty="0" smtClean="0">
              <a:solidFill>
                <a:schemeClr val="tx1"/>
              </a:solidFill>
            </a:endParaRPr>
          </a:p>
          <a:p>
            <a:pPr lvl="1"/>
            <a:endParaRPr lang="en-GB" sz="2000" dirty="0" smtClean="0">
              <a:solidFill>
                <a:schemeClr val="tx1"/>
              </a:solidFill>
            </a:endParaRPr>
          </a:p>
          <a:p>
            <a:pPr lvl="1"/>
            <a:endParaRPr lang="en-GB" sz="2000" dirty="0" smtClean="0">
              <a:solidFill>
                <a:schemeClr val="tx1"/>
              </a:solidFill>
            </a:endParaRPr>
          </a:p>
          <a:p>
            <a:endParaRPr lang="en-GB" sz="2400" dirty="0" smtClean="0">
              <a:solidFill>
                <a:schemeClr val="tx1"/>
              </a:solidFill>
            </a:endParaRPr>
          </a:p>
          <a:p>
            <a:pPr lvl="1"/>
            <a:endParaRPr lang="en-GB" sz="20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52</a:t>
            </a:fld>
            <a:endParaRPr lang="en-US"/>
          </a:p>
        </p:txBody>
      </p:sp>
    </p:spTree>
    <p:extLst>
      <p:ext uri="{BB962C8B-B14F-4D97-AF65-F5344CB8AC3E}">
        <p14:creationId xmlns:p14="http://schemas.microsoft.com/office/powerpoint/2010/main" val="117262262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Meaning:</a:t>
            </a:r>
            <a:br>
              <a:rPr lang="en-GB" sz="3200" dirty="0" smtClean="0"/>
            </a:br>
            <a:r>
              <a:rPr lang="en-GB" sz="3200" dirty="0" smtClean="0"/>
              <a:t>Literal &amp; Interpretive</a:t>
            </a:r>
            <a:endParaRPr lang="en-GB" sz="3200" dirty="0"/>
          </a:p>
        </p:txBody>
      </p:sp>
      <p:sp>
        <p:nvSpPr>
          <p:cNvPr id="3" name="Content Placeholder 2"/>
          <p:cNvSpPr>
            <a:spLocks noGrp="1"/>
          </p:cNvSpPr>
          <p:nvPr>
            <p:ph idx="1"/>
          </p:nvPr>
        </p:nvSpPr>
        <p:spPr/>
        <p:txBody>
          <a:bodyPr/>
          <a:lstStyle/>
          <a:p>
            <a:r>
              <a:rPr lang="en-GB" sz="2400" dirty="0" smtClean="0">
                <a:solidFill>
                  <a:schemeClr val="tx1"/>
                </a:solidFill>
              </a:rPr>
              <a:t>Literal</a:t>
            </a:r>
          </a:p>
          <a:p>
            <a:pPr lvl="1"/>
            <a:r>
              <a:rPr lang="en-GB" sz="2000" dirty="0" smtClean="0">
                <a:solidFill>
                  <a:schemeClr val="tx1"/>
                </a:solidFill>
              </a:rPr>
              <a:t>What words designate </a:t>
            </a:r>
            <a:r>
              <a:rPr lang="en-GB" sz="2000" dirty="0" smtClean="0">
                <a:solidFill>
                  <a:schemeClr val="tx1"/>
                </a:solidFill>
                <a:sym typeface="Symbol"/>
              </a:rPr>
              <a:t> translate to more precise contemporary usage</a:t>
            </a:r>
          </a:p>
          <a:p>
            <a:pPr lvl="1"/>
            <a:r>
              <a:rPr lang="en-GB" sz="2000" dirty="0" smtClean="0">
                <a:solidFill>
                  <a:schemeClr val="tx1"/>
                </a:solidFill>
                <a:sym typeface="Symbol"/>
              </a:rPr>
              <a:t>Dates: Julian, Gregorian, </a:t>
            </a:r>
            <a:r>
              <a:rPr lang="en-GB" sz="2000" dirty="0" err="1" smtClean="0">
                <a:solidFill>
                  <a:schemeClr val="tx1"/>
                </a:solidFill>
                <a:sym typeface="Symbol"/>
              </a:rPr>
              <a:t>Regnal</a:t>
            </a:r>
            <a:endParaRPr lang="en-GB" sz="2000" dirty="0" smtClean="0">
              <a:solidFill>
                <a:schemeClr val="tx1"/>
              </a:solidFill>
              <a:sym typeface="Symbol"/>
            </a:endParaRPr>
          </a:p>
          <a:p>
            <a:pPr lvl="2"/>
            <a:r>
              <a:rPr lang="en-GB" sz="2000" dirty="0" smtClean="0">
                <a:solidFill>
                  <a:schemeClr val="tx1"/>
                </a:solidFill>
                <a:sym typeface="Symbol"/>
              </a:rPr>
              <a:t>21</a:t>
            </a:r>
            <a:r>
              <a:rPr lang="en-GB" sz="2000" baseline="30000" dirty="0" smtClean="0">
                <a:solidFill>
                  <a:schemeClr val="tx1"/>
                </a:solidFill>
                <a:sym typeface="Symbol"/>
              </a:rPr>
              <a:t>st</a:t>
            </a:r>
            <a:r>
              <a:rPr lang="en-GB" sz="2000" dirty="0" smtClean="0">
                <a:solidFill>
                  <a:schemeClr val="tx1"/>
                </a:solidFill>
                <a:sym typeface="Symbol"/>
              </a:rPr>
              <a:t> February 1750 (Julian) = 21</a:t>
            </a:r>
            <a:r>
              <a:rPr lang="en-GB" sz="2000" baseline="30000" dirty="0" smtClean="0">
                <a:solidFill>
                  <a:schemeClr val="tx1"/>
                </a:solidFill>
                <a:sym typeface="Symbol"/>
              </a:rPr>
              <a:t>st</a:t>
            </a:r>
            <a:r>
              <a:rPr lang="en-GB" sz="2000" dirty="0" smtClean="0">
                <a:solidFill>
                  <a:schemeClr val="tx1"/>
                </a:solidFill>
                <a:sym typeface="Symbol"/>
              </a:rPr>
              <a:t> February 1751 (Gregorian) = 21</a:t>
            </a:r>
            <a:r>
              <a:rPr lang="en-GB" sz="2000" baseline="30000" dirty="0" smtClean="0">
                <a:solidFill>
                  <a:schemeClr val="tx1"/>
                </a:solidFill>
                <a:sym typeface="Symbol"/>
              </a:rPr>
              <a:t>st</a:t>
            </a:r>
            <a:r>
              <a:rPr lang="en-GB" sz="2000" dirty="0" smtClean="0">
                <a:solidFill>
                  <a:schemeClr val="tx1"/>
                </a:solidFill>
                <a:sym typeface="Symbol"/>
              </a:rPr>
              <a:t> February 24George</a:t>
            </a:r>
            <a:r>
              <a:rPr lang="en-GB" sz="2000" dirty="0" smtClean="0">
                <a:solidFill>
                  <a:schemeClr val="tx1"/>
                </a:solidFill>
                <a:latin typeface="Times New Roman" panose="02020603050405020304" pitchFamily="18" charset="0"/>
                <a:cs typeface="Times New Roman" panose="02020603050405020304" pitchFamily="18" charset="0"/>
                <a:sym typeface="Symbol"/>
              </a:rPr>
              <a:t>II</a:t>
            </a:r>
            <a:r>
              <a:rPr lang="en-GB" sz="2000" dirty="0" smtClean="0">
                <a:solidFill>
                  <a:schemeClr val="tx1"/>
                </a:solidFill>
                <a:sym typeface="Symbol"/>
              </a:rPr>
              <a:t> (</a:t>
            </a:r>
            <a:r>
              <a:rPr lang="en-GB" sz="2000" dirty="0" err="1" smtClean="0">
                <a:solidFill>
                  <a:schemeClr val="tx1"/>
                </a:solidFill>
                <a:sym typeface="Symbol"/>
              </a:rPr>
              <a:t>regnal</a:t>
            </a:r>
            <a:r>
              <a:rPr lang="en-GB" sz="2000" dirty="0" smtClean="0">
                <a:solidFill>
                  <a:schemeClr val="tx1"/>
                </a:solidFill>
                <a:sym typeface="Symbol"/>
              </a:rPr>
              <a:t>)</a:t>
            </a:r>
          </a:p>
          <a:p>
            <a:r>
              <a:rPr lang="en-GB" sz="2400" dirty="0" smtClean="0">
                <a:solidFill>
                  <a:schemeClr val="tx1"/>
                </a:solidFill>
                <a:sym typeface="Symbol"/>
              </a:rPr>
              <a:t>Interpretive</a:t>
            </a:r>
          </a:p>
          <a:p>
            <a:pPr lvl="1"/>
            <a:r>
              <a:rPr lang="en-GB" sz="2000" dirty="0" smtClean="0">
                <a:solidFill>
                  <a:schemeClr val="tx1"/>
                </a:solidFill>
                <a:sym typeface="Symbol"/>
              </a:rPr>
              <a:t>Hermeneutic process (relating literal meaning to context)</a:t>
            </a:r>
          </a:p>
          <a:p>
            <a:pPr lvl="2"/>
            <a:r>
              <a:rPr lang="en-GB" sz="1800" dirty="0" smtClean="0">
                <a:solidFill>
                  <a:schemeClr val="tx1"/>
                </a:solidFill>
                <a:sym typeface="Symbol"/>
              </a:rPr>
              <a:t>Individual concepts; social &amp; cultural contexts; judgement re significance</a:t>
            </a:r>
          </a:p>
          <a:p>
            <a:pPr lvl="1"/>
            <a:r>
              <a:rPr lang="en-GB" sz="2000" dirty="0" smtClean="0">
                <a:solidFill>
                  <a:schemeClr val="tx1"/>
                </a:solidFill>
                <a:sym typeface="Symbol"/>
              </a:rPr>
              <a:t>Definitions (e.g. changes in unemployment figures)</a:t>
            </a:r>
          </a:p>
          <a:p>
            <a:pPr lvl="1"/>
            <a:r>
              <a:rPr lang="en-GB" sz="2000" dirty="0" smtClean="0">
                <a:solidFill>
                  <a:schemeClr val="tx1"/>
                </a:solidFill>
                <a:sym typeface="Symbol"/>
              </a:rPr>
              <a:t>Recording practices (what is recorded – e.g. census data)</a:t>
            </a:r>
          </a:p>
          <a:p>
            <a:pPr lvl="1"/>
            <a:r>
              <a:rPr lang="en-GB" sz="2000" dirty="0" smtClean="0">
                <a:solidFill>
                  <a:schemeClr val="tx1"/>
                </a:solidFill>
                <a:sym typeface="Symbol"/>
              </a:rPr>
              <a:t>Genre (e.g. Official </a:t>
            </a:r>
            <a:r>
              <a:rPr lang="en-GB" sz="2000" dirty="0">
                <a:solidFill>
                  <a:schemeClr val="tx1"/>
                </a:solidFill>
                <a:sym typeface="Symbol"/>
              </a:rPr>
              <a:t>R</a:t>
            </a:r>
            <a:r>
              <a:rPr lang="en-GB" sz="2000" dirty="0" smtClean="0">
                <a:solidFill>
                  <a:schemeClr val="tx1"/>
                </a:solidFill>
                <a:sym typeface="Symbol"/>
              </a:rPr>
              <a:t>eports vs Party Manifesto’s vs Personal Diary)</a:t>
            </a:r>
          </a:p>
          <a:p>
            <a:pPr lvl="1"/>
            <a:r>
              <a:rPr lang="en-GB" sz="2000" dirty="0" smtClean="0">
                <a:solidFill>
                  <a:schemeClr val="tx1"/>
                </a:solidFill>
                <a:sym typeface="Symbol"/>
              </a:rPr>
              <a:t>Stylisation (conscious/unconscious use of literary forms and embellishments; use of allegory, allusion, irony, etc.)</a:t>
            </a:r>
          </a:p>
          <a:p>
            <a:pPr lvl="1"/>
            <a:endParaRPr lang="en-GB" sz="2000" dirty="0" smtClean="0">
              <a:solidFill>
                <a:schemeClr val="tx1"/>
              </a:solidFill>
            </a:endParaRPr>
          </a:p>
          <a:p>
            <a:endParaRPr lang="en-GB" sz="24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53</a:t>
            </a:fld>
            <a:endParaRPr lang="en-US"/>
          </a:p>
        </p:txBody>
      </p:sp>
    </p:spTree>
    <p:extLst>
      <p:ext uri="{BB962C8B-B14F-4D97-AF65-F5344CB8AC3E}">
        <p14:creationId xmlns:p14="http://schemas.microsoft.com/office/powerpoint/2010/main" val="36022403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Hermeneutic Circle</a:t>
            </a:r>
            <a:endParaRPr lang="en-GB" dirty="0"/>
          </a:p>
        </p:txBody>
      </p:sp>
      <p:sp>
        <p:nvSpPr>
          <p:cNvPr id="3" name="Content Placeholder 2"/>
          <p:cNvSpPr>
            <a:spLocks noGrp="1"/>
          </p:cNvSpPr>
          <p:nvPr>
            <p:ph idx="1"/>
          </p:nvPr>
        </p:nvSpPr>
        <p:spPr/>
        <p:txBody>
          <a:bodyPr/>
          <a:lstStyle/>
          <a:p>
            <a:r>
              <a:rPr lang="en-GB" sz="2400" dirty="0" smtClean="0">
                <a:solidFill>
                  <a:schemeClr val="tx1"/>
                </a:solidFill>
              </a:rPr>
              <a:t>“… the comprehension of a text by understanding the framework of reference from which it is produced, and appreciating that frame of reference by understanding the text …”</a:t>
            </a:r>
          </a:p>
          <a:p>
            <a:endParaRPr lang="en-GB" sz="2400" dirty="0" smtClean="0">
              <a:solidFill>
                <a:schemeClr val="tx1"/>
              </a:solidFill>
            </a:endParaRPr>
          </a:p>
          <a:p>
            <a:r>
              <a:rPr lang="en-GB" sz="2400" dirty="0" smtClean="0">
                <a:solidFill>
                  <a:schemeClr val="tx1"/>
                </a:solidFill>
              </a:rPr>
              <a:t>Competing approaches:</a:t>
            </a:r>
          </a:p>
          <a:p>
            <a:pPr lvl="1"/>
            <a:r>
              <a:rPr lang="en-GB" sz="2000" dirty="0" smtClean="0">
                <a:solidFill>
                  <a:schemeClr val="tx1"/>
                </a:solidFill>
              </a:rPr>
              <a:t>Barthes (1967): Coherence of interpretation</a:t>
            </a:r>
          </a:p>
          <a:p>
            <a:pPr lvl="1"/>
            <a:r>
              <a:rPr lang="en-GB" sz="2000" dirty="0" err="1" smtClean="0">
                <a:solidFill>
                  <a:schemeClr val="tx1"/>
                </a:solidFill>
              </a:rPr>
              <a:t>Althusser</a:t>
            </a:r>
            <a:r>
              <a:rPr lang="en-GB" sz="2000" dirty="0" smtClean="0">
                <a:solidFill>
                  <a:schemeClr val="tx1"/>
                </a:solidFill>
              </a:rPr>
              <a:t> (1969): Use of appropriate ‘scientific’ tools</a:t>
            </a:r>
          </a:p>
          <a:p>
            <a:pPr lvl="1"/>
            <a:r>
              <a:rPr lang="en-GB" sz="2000" dirty="0" smtClean="0">
                <a:solidFill>
                  <a:schemeClr val="tx1"/>
                </a:solidFill>
              </a:rPr>
              <a:t>Scott (1990): “… the text is an objective cultural entity, … is ephemeral and must be reunited with the intention of the author and the perspective of its audience …”</a:t>
            </a:r>
            <a:endParaRPr lang="en-GB" sz="20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54</a:t>
            </a:fld>
            <a:endParaRPr lang="en-US"/>
          </a:p>
        </p:txBody>
      </p:sp>
    </p:spTree>
    <p:extLst>
      <p:ext uri="{BB962C8B-B14F-4D97-AF65-F5344CB8AC3E}">
        <p14:creationId xmlns:p14="http://schemas.microsoft.com/office/powerpoint/2010/main" val="2354667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Qualitative Data Construction, Sampling &amp; Measurement</a:t>
            </a:r>
            <a:endParaRPr lang="en-GB" sz="3200" dirty="0"/>
          </a:p>
        </p:txBody>
      </p:sp>
      <p:sp>
        <p:nvSpPr>
          <p:cNvPr id="3" name="Content Placeholder 2"/>
          <p:cNvSpPr>
            <a:spLocks noGrp="1"/>
          </p:cNvSpPr>
          <p:nvPr>
            <p:ph idx="1"/>
          </p:nvPr>
        </p:nvSpPr>
        <p:spPr/>
        <p:txBody>
          <a:bodyPr/>
          <a:lstStyle/>
          <a:p>
            <a:r>
              <a:rPr lang="en-GB" sz="2400" dirty="0" smtClean="0">
                <a:solidFill>
                  <a:schemeClr val="tx1"/>
                </a:solidFill>
              </a:rPr>
              <a:t>Data construction</a:t>
            </a:r>
          </a:p>
          <a:p>
            <a:pPr lvl="1"/>
            <a:r>
              <a:rPr lang="en-GB" sz="2000" dirty="0" smtClean="0">
                <a:solidFill>
                  <a:schemeClr val="tx1"/>
                </a:solidFill>
              </a:rPr>
              <a:t>Methods and procedures for derivation of data from evidence of known quality</a:t>
            </a:r>
          </a:p>
          <a:p>
            <a:r>
              <a:rPr lang="en-GB" sz="2400" dirty="0" smtClean="0">
                <a:solidFill>
                  <a:schemeClr val="tx1"/>
                </a:solidFill>
              </a:rPr>
              <a:t>Sampling</a:t>
            </a:r>
          </a:p>
          <a:p>
            <a:pPr lvl="1"/>
            <a:r>
              <a:rPr lang="en-GB" sz="2000" dirty="0" smtClean="0">
                <a:solidFill>
                  <a:schemeClr val="tx1"/>
                </a:solidFill>
              </a:rPr>
              <a:t>Sampling theory is well established and approach does not  differ in a qualitative context</a:t>
            </a:r>
          </a:p>
          <a:p>
            <a:r>
              <a:rPr lang="en-GB" sz="2400" dirty="0" smtClean="0">
                <a:solidFill>
                  <a:schemeClr val="tx1"/>
                </a:solidFill>
              </a:rPr>
              <a:t>Measurement</a:t>
            </a:r>
          </a:p>
          <a:p>
            <a:pPr lvl="1"/>
            <a:r>
              <a:rPr lang="en-GB" sz="2000" dirty="0" smtClean="0">
                <a:solidFill>
                  <a:schemeClr val="tx1"/>
                </a:solidFill>
              </a:rPr>
              <a:t>No single, widely accepted theory for the ‘measurement of meaning’</a:t>
            </a:r>
          </a:p>
          <a:p>
            <a:pPr lvl="1"/>
            <a:r>
              <a:rPr lang="en-GB" sz="2000" dirty="0" smtClean="0">
                <a:solidFill>
                  <a:schemeClr val="tx1"/>
                </a:solidFill>
              </a:rPr>
              <a:t>= coding and classifying source materials into theoretically defined categories required fro the researcher’s purposes</a:t>
            </a:r>
          </a:p>
          <a:p>
            <a:pPr lvl="1"/>
            <a:r>
              <a:rPr lang="en-GB" sz="2000" dirty="0" smtClean="0">
                <a:solidFill>
                  <a:schemeClr val="tx1"/>
                </a:solidFill>
              </a:rPr>
              <a:t>Coding = ways of operationalising theoretical constructs</a:t>
            </a:r>
          </a:p>
          <a:p>
            <a:pPr lvl="1"/>
            <a:r>
              <a:rPr lang="en-GB" sz="2000" dirty="0" smtClean="0">
                <a:solidFill>
                  <a:schemeClr val="tx1"/>
                </a:solidFill>
              </a:rPr>
              <a:t>Categories (ideally) = exhaustive and mutually exclusive.</a:t>
            </a:r>
          </a:p>
          <a:p>
            <a:pPr lvl="1"/>
            <a:endParaRPr lang="en-GB" sz="20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55</a:t>
            </a:fld>
            <a:endParaRPr lang="en-US"/>
          </a:p>
        </p:txBody>
      </p:sp>
    </p:spTree>
    <p:extLst>
      <p:ext uri="{BB962C8B-B14F-4D97-AF65-F5344CB8AC3E}">
        <p14:creationId xmlns:p14="http://schemas.microsoft.com/office/powerpoint/2010/main" val="1800897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Coding Process for Qualitative Data:</a:t>
            </a:r>
            <a:br>
              <a:rPr lang="en-GB" sz="3200" dirty="0" smtClean="0"/>
            </a:br>
            <a:r>
              <a:rPr lang="en-GB" sz="3200" dirty="0" smtClean="0"/>
              <a:t>(</a:t>
            </a:r>
            <a:r>
              <a:rPr lang="en-GB" sz="3200" dirty="0" err="1" smtClean="0"/>
              <a:t>Tesch</a:t>
            </a:r>
            <a:r>
              <a:rPr lang="en-GB" sz="3200" dirty="0" smtClean="0"/>
              <a:t>, 1990, pp142-145)</a:t>
            </a:r>
            <a:endParaRPr lang="en-GB" sz="3200" dirty="0"/>
          </a:p>
        </p:txBody>
      </p:sp>
      <p:sp>
        <p:nvSpPr>
          <p:cNvPr id="3" name="Content Placeholder 2"/>
          <p:cNvSpPr>
            <a:spLocks noGrp="1"/>
          </p:cNvSpPr>
          <p:nvPr>
            <p:ph idx="1"/>
          </p:nvPr>
        </p:nvSpPr>
        <p:spPr/>
        <p:txBody>
          <a:bodyPr/>
          <a:lstStyle/>
          <a:p>
            <a:pPr marL="457200" indent="-457200">
              <a:buFont typeface="+mj-lt"/>
              <a:buAutoNum type="arabicPeriod"/>
            </a:pPr>
            <a:r>
              <a:rPr lang="en-GB" sz="2000" b="1" dirty="0" smtClean="0">
                <a:solidFill>
                  <a:schemeClr val="tx1"/>
                </a:solidFill>
              </a:rPr>
              <a:t>Read all. Get a sense of the data set. Jot down initial thoughts</a:t>
            </a:r>
          </a:p>
          <a:p>
            <a:pPr marL="457200" indent="-457200">
              <a:buFont typeface="+mj-lt"/>
              <a:buAutoNum type="arabicPeriod"/>
            </a:pPr>
            <a:r>
              <a:rPr lang="en-GB" sz="2000" b="1" dirty="0" smtClean="0">
                <a:solidFill>
                  <a:schemeClr val="tx1"/>
                </a:solidFill>
              </a:rPr>
              <a:t>Pick one (any one). Read in detail. Answer “What is this about?”. Look for ‘underlying meaning’.</a:t>
            </a:r>
          </a:p>
          <a:p>
            <a:pPr marL="457200" indent="-457200">
              <a:buFont typeface="+mj-lt"/>
              <a:buAutoNum type="arabicPeriod"/>
            </a:pPr>
            <a:r>
              <a:rPr lang="en-GB" sz="2000" b="1" dirty="0" smtClean="0">
                <a:solidFill>
                  <a:schemeClr val="tx1"/>
                </a:solidFill>
              </a:rPr>
              <a:t>Repeat 2 for several sources. List all identified topics. Cluster similar topics. Group into ‘major’, unique’, ‘leftovers’.</a:t>
            </a:r>
          </a:p>
          <a:p>
            <a:pPr marL="457200" indent="-457200">
              <a:buFont typeface="+mj-lt"/>
              <a:buAutoNum type="arabicPeriod"/>
            </a:pPr>
            <a:r>
              <a:rPr lang="en-GB" sz="2000" b="1" dirty="0" smtClean="0">
                <a:solidFill>
                  <a:schemeClr val="tx1"/>
                </a:solidFill>
              </a:rPr>
              <a:t>Abbreviate topics to ‘codes’. Write appropriate code next to each section of text. Do new categories or codes emerge?</a:t>
            </a:r>
          </a:p>
          <a:p>
            <a:pPr marL="457200" indent="-457200">
              <a:buFont typeface="+mj-lt"/>
              <a:buAutoNum type="arabicPeriod"/>
            </a:pPr>
            <a:r>
              <a:rPr lang="en-GB" sz="2000" b="1" dirty="0" smtClean="0">
                <a:solidFill>
                  <a:schemeClr val="tx1"/>
                </a:solidFill>
              </a:rPr>
              <a:t>Identify most descriptive wording for your topics. Turn them into categories. Look for ways of reducing categories.</a:t>
            </a:r>
          </a:p>
          <a:p>
            <a:pPr marL="457200" indent="-457200">
              <a:buFont typeface="+mj-lt"/>
              <a:buAutoNum type="arabicPeriod"/>
            </a:pPr>
            <a:r>
              <a:rPr lang="en-GB" sz="2000" b="1" dirty="0" smtClean="0">
                <a:solidFill>
                  <a:schemeClr val="tx1"/>
                </a:solidFill>
              </a:rPr>
              <a:t>Decide on final abbreviation for each category. Alphabetize.</a:t>
            </a:r>
          </a:p>
          <a:p>
            <a:pPr marL="457200" indent="-457200">
              <a:buFont typeface="+mj-lt"/>
              <a:buAutoNum type="arabicPeriod"/>
            </a:pPr>
            <a:r>
              <a:rPr lang="en-GB" sz="2000" b="1" dirty="0" smtClean="0">
                <a:solidFill>
                  <a:schemeClr val="tx1"/>
                </a:solidFill>
              </a:rPr>
              <a:t>Assemble data/material for each category into one place. Do preliminary analysis of all remaining data.</a:t>
            </a:r>
          </a:p>
          <a:p>
            <a:pPr marL="457200" indent="-457200">
              <a:buFont typeface="+mj-lt"/>
              <a:buAutoNum type="arabicPeriod"/>
            </a:pPr>
            <a:r>
              <a:rPr lang="en-GB" sz="2000" b="1" dirty="0" smtClean="0">
                <a:solidFill>
                  <a:schemeClr val="tx1"/>
                </a:solidFill>
              </a:rPr>
              <a:t>If necessary, recode all your existing data.</a:t>
            </a:r>
            <a:endParaRPr lang="en-GB" sz="2000" b="1"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56</a:t>
            </a:fld>
            <a:endParaRPr lang="en-US"/>
          </a:p>
        </p:txBody>
      </p:sp>
    </p:spTree>
    <p:extLst>
      <p:ext uri="{BB962C8B-B14F-4D97-AF65-F5344CB8AC3E}">
        <p14:creationId xmlns:p14="http://schemas.microsoft.com/office/powerpoint/2010/main" val="12402469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Coding Process for Qualitative Data:</a:t>
            </a:r>
            <a:br>
              <a:rPr lang="en-GB" sz="3200" dirty="0" smtClean="0"/>
            </a:br>
            <a:r>
              <a:rPr lang="en-GB" sz="3200" dirty="0" smtClean="0"/>
              <a:t>(</a:t>
            </a:r>
            <a:r>
              <a:rPr lang="en-GB" sz="3200" dirty="0" err="1" smtClean="0"/>
              <a:t>Bogden</a:t>
            </a:r>
            <a:r>
              <a:rPr lang="en-GB" sz="3200" dirty="0" smtClean="0"/>
              <a:t> &amp; </a:t>
            </a:r>
            <a:r>
              <a:rPr lang="en-GB" sz="3200" dirty="0" err="1" smtClean="0"/>
              <a:t>Bicklen</a:t>
            </a:r>
            <a:r>
              <a:rPr lang="en-GB" sz="3200" dirty="0" smtClean="0"/>
              <a:t>, 1992, p166-172)</a:t>
            </a:r>
            <a:endParaRPr lang="en-GB" sz="3200" dirty="0"/>
          </a:p>
        </p:txBody>
      </p:sp>
      <p:sp>
        <p:nvSpPr>
          <p:cNvPr id="3" name="Content Placeholder 2"/>
          <p:cNvSpPr>
            <a:spLocks noGrp="1"/>
          </p:cNvSpPr>
          <p:nvPr>
            <p:ph idx="1"/>
          </p:nvPr>
        </p:nvSpPr>
        <p:spPr/>
        <p:txBody>
          <a:bodyPr/>
          <a:lstStyle/>
          <a:p>
            <a:pPr marL="0" indent="0">
              <a:buNone/>
            </a:pPr>
            <a:r>
              <a:rPr lang="en-GB" sz="2400" b="1" dirty="0" smtClean="0">
                <a:solidFill>
                  <a:schemeClr val="tx1"/>
                </a:solidFill>
              </a:rPr>
              <a:t>Seek to assign (code) data to:</a:t>
            </a:r>
          </a:p>
          <a:p>
            <a:r>
              <a:rPr lang="en-GB" sz="2400" b="1" dirty="0" smtClean="0">
                <a:solidFill>
                  <a:schemeClr val="tx1"/>
                </a:solidFill>
              </a:rPr>
              <a:t>Settings &amp; contexts</a:t>
            </a:r>
          </a:p>
          <a:p>
            <a:r>
              <a:rPr lang="en-GB" sz="2400" b="1" dirty="0" smtClean="0">
                <a:solidFill>
                  <a:schemeClr val="tx1"/>
                </a:solidFill>
              </a:rPr>
              <a:t>Perspectives held by subjects</a:t>
            </a:r>
          </a:p>
          <a:p>
            <a:r>
              <a:rPr lang="en-GB" sz="2400" b="1" dirty="0" smtClean="0">
                <a:solidFill>
                  <a:schemeClr val="tx1"/>
                </a:solidFill>
              </a:rPr>
              <a:t>Subjects ways of thinking about people and objects</a:t>
            </a:r>
          </a:p>
          <a:p>
            <a:r>
              <a:rPr lang="en-GB" sz="2400" b="1" dirty="0" smtClean="0">
                <a:solidFill>
                  <a:schemeClr val="tx1"/>
                </a:solidFill>
              </a:rPr>
              <a:t>Processes</a:t>
            </a:r>
          </a:p>
          <a:p>
            <a:r>
              <a:rPr lang="en-GB" sz="2400" b="1" dirty="0" smtClean="0">
                <a:solidFill>
                  <a:schemeClr val="tx1"/>
                </a:solidFill>
              </a:rPr>
              <a:t>Activities</a:t>
            </a:r>
          </a:p>
          <a:p>
            <a:r>
              <a:rPr lang="en-GB" sz="2400" b="1" dirty="0" smtClean="0">
                <a:solidFill>
                  <a:schemeClr val="tx1"/>
                </a:solidFill>
              </a:rPr>
              <a:t>Strategies</a:t>
            </a:r>
          </a:p>
          <a:p>
            <a:r>
              <a:rPr lang="en-GB" sz="2400" b="1" dirty="0" smtClean="0">
                <a:solidFill>
                  <a:schemeClr val="tx1"/>
                </a:solidFill>
              </a:rPr>
              <a:t>Relationships and social structures</a:t>
            </a:r>
          </a:p>
          <a:p>
            <a:r>
              <a:rPr lang="en-GB" sz="2400" b="1" dirty="0" smtClean="0">
                <a:solidFill>
                  <a:schemeClr val="tx1"/>
                </a:solidFill>
              </a:rPr>
              <a:t>Pre-assigned coding scheme</a:t>
            </a:r>
            <a:endParaRPr lang="en-GB" sz="2000" b="1" dirty="0" smtClean="0">
              <a:solidFill>
                <a:schemeClr val="tx1"/>
              </a:solidFill>
            </a:endParaRPr>
          </a:p>
          <a:p>
            <a:pPr marL="0" indent="0" algn="ctr">
              <a:buNone/>
            </a:pPr>
            <a:r>
              <a:rPr lang="en-GB" sz="2000" b="1" dirty="0" smtClean="0">
                <a:solidFill>
                  <a:schemeClr val="tx1"/>
                </a:solidFill>
              </a:rPr>
              <a:t>Note: these categories are not mutually exclusive</a:t>
            </a:r>
            <a:endParaRPr lang="en-GB" sz="2400" b="1" dirty="0" smtClean="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57</a:t>
            </a:fld>
            <a:endParaRPr lang="en-US"/>
          </a:p>
        </p:txBody>
      </p:sp>
    </p:spTree>
    <p:extLst>
      <p:ext uri="{BB962C8B-B14F-4D97-AF65-F5344CB8AC3E}">
        <p14:creationId xmlns:p14="http://schemas.microsoft.com/office/powerpoint/2010/main" val="28873217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Coding process for documentary data</a:t>
            </a:r>
            <a:endParaRPr lang="en-GB" dirty="0"/>
          </a:p>
        </p:txBody>
      </p:sp>
      <p:sp>
        <p:nvSpPr>
          <p:cNvPr id="3" name="Content Placeholder 2"/>
          <p:cNvSpPr>
            <a:spLocks noGrp="1"/>
          </p:cNvSpPr>
          <p:nvPr>
            <p:ph idx="1"/>
          </p:nvPr>
        </p:nvSpPr>
        <p:spPr/>
        <p:txBody>
          <a:bodyPr/>
          <a:lstStyle/>
          <a:p>
            <a:pPr marL="0" indent="0">
              <a:buNone/>
            </a:pPr>
            <a:r>
              <a:rPr lang="en-GB" sz="2400" b="1" dirty="0" smtClean="0">
                <a:solidFill>
                  <a:schemeClr val="tx1"/>
                </a:solidFill>
              </a:rPr>
              <a:t>Other possible coding categories:</a:t>
            </a:r>
          </a:p>
          <a:p>
            <a:pPr marL="0" indent="0">
              <a:buNone/>
            </a:pPr>
            <a:endParaRPr lang="en-GB" sz="2400" b="1" dirty="0" smtClean="0">
              <a:solidFill>
                <a:schemeClr val="tx1"/>
              </a:solidFill>
            </a:endParaRPr>
          </a:p>
          <a:p>
            <a:r>
              <a:rPr lang="en-GB" sz="2400" b="1" dirty="0" smtClean="0">
                <a:solidFill>
                  <a:schemeClr val="tx1"/>
                </a:solidFill>
              </a:rPr>
              <a:t>Topics that you expect from:</a:t>
            </a:r>
          </a:p>
          <a:p>
            <a:pPr lvl="1"/>
            <a:r>
              <a:rPr lang="en-GB" sz="2000" b="1" dirty="0" smtClean="0">
                <a:solidFill>
                  <a:schemeClr val="tx1"/>
                </a:solidFill>
              </a:rPr>
              <a:t>Prior research</a:t>
            </a:r>
          </a:p>
          <a:p>
            <a:pPr lvl="1"/>
            <a:r>
              <a:rPr lang="en-GB" sz="2000" b="1" dirty="0" smtClean="0">
                <a:solidFill>
                  <a:schemeClr val="tx1"/>
                </a:solidFill>
              </a:rPr>
              <a:t>Common sense</a:t>
            </a:r>
          </a:p>
          <a:p>
            <a:r>
              <a:rPr lang="en-GB" sz="2400" b="1" dirty="0" smtClean="0">
                <a:solidFill>
                  <a:schemeClr val="tx1"/>
                </a:solidFill>
              </a:rPr>
              <a:t>Surprising/unanticipated</a:t>
            </a:r>
          </a:p>
          <a:p>
            <a:r>
              <a:rPr lang="en-GB" sz="2400" b="1" dirty="0" smtClean="0">
                <a:solidFill>
                  <a:schemeClr val="tx1"/>
                </a:solidFill>
              </a:rPr>
              <a:t>Unusual or of conceptual interest</a:t>
            </a:r>
          </a:p>
          <a:p>
            <a:r>
              <a:rPr lang="en-GB" sz="2400" b="1" dirty="0" smtClean="0">
                <a:solidFill>
                  <a:schemeClr val="tx1"/>
                </a:solidFill>
              </a:rPr>
              <a:t>Address a larger theoretical perspective</a:t>
            </a:r>
          </a:p>
          <a:p>
            <a:endParaRPr lang="en-GB" sz="2400" b="1" dirty="0" smtClean="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58</a:t>
            </a:fld>
            <a:endParaRPr lang="en-US"/>
          </a:p>
        </p:txBody>
      </p:sp>
    </p:spTree>
    <p:extLst>
      <p:ext uri="{BB962C8B-B14F-4D97-AF65-F5344CB8AC3E}">
        <p14:creationId xmlns:p14="http://schemas.microsoft.com/office/powerpoint/2010/main" val="16230017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Should we …</a:t>
            </a:r>
            <a:endParaRPr lang="en-GB" dirty="0"/>
          </a:p>
        </p:txBody>
      </p:sp>
      <p:sp>
        <p:nvSpPr>
          <p:cNvPr id="3" name="Content Placeholder 2"/>
          <p:cNvSpPr>
            <a:spLocks noGrp="1"/>
          </p:cNvSpPr>
          <p:nvPr>
            <p:ph idx="1"/>
          </p:nvPr>
        </p:nvSpPr>
        <p:spPr/>
        <p:txBody>
          <a:bodyPr/>
          <a:lstStyle/>
          <a:p>
            <a:pPr marL="514350" indent="-514350">
              <a:buFont typeface="+mj-lt"/>
              <a:buAutoNum type="alphaUcPeriod"/>
            </a:pPr>
            <a:r>
              <a:rPr lang="en-GB" sz="2800" b="1" dirty="0" smtClean="0">
                <a:solidFill>
                  <a:schemeClr val="tx1"/>
                </a:solidFill>
              </a:rPr>
              <a:t>Code only on emergent information and themes?</a:t>
            </a:r>
          </a:p>
          <a:p>
            <a:pPr marL="514350" indent="-514350">
              <a:buFont typeface="+mj-lt"/>
              <a:buAutoNum type="alphaUcPeriod"/>
            </a:pPr>
            <a:endParaRPr lang="en-GB" sz="2800" b="1" dirty="0">
              <a:solidFill>
                <a:schemeClr val="tx1"/>
              </a:solidFill>
            </a:endParaRPr>
          </a:p>
          <a:p>
            <a:pPr marL="514350" indent="-514350">
              <a:buFont typeface="+mj-lt"/>
              <a:buAutoNum type="alphaUcPeriod"/>
            </a:pPr>
            <a:r>
              <a:rPr lang="en-GB" sz="2800" b="1" dirty="0" smtClean="0">
                <a:solidFill>
                  <a:schemeClr val="tx1"/>
                </a:solidFill>
              </a:rPr>
              <a:t>Code only on predetermined codes?</a:t>
            </a:r>
          </a:p>
          <a:p>
            <a:pPr marL="514350" indent="-514350">
              <a:buFont typeface="+mj-lt"/>
              <a:buAutoNum type="alphaUcPeriod"/>
            </a:pPr>
            <a:endParaRPr lang="en-GB" sz="2800" b="1" dirty="0">
              <a:solidFill>
                <a:schemeClr val="tx1"/>
              </a:solidFill>
            </a:endParaRPr>
          </a:p>
          <a:p>
            <a:pPr marL="514350" indent="-514350">
              <a:buFont typeface="+mj-lt"/>
              <a:buAutoNum type="alphaUcPeriod"/>
            </a:pPr>
            <a:r>
              <a:rPr lang="en-GB" sz="2800" b="1" dirty="0" smtClean="0">
                <a:solidFill>
                  <a:schemeClr val="tx1"/>
                </a:solidFill>
              </a:rPr>
              <a:t>Use a hybrid?</a:t>
            </a:r>
          </a:p>
          <a:p>
            <a:pPr marL="514350" indent="-514350">
              <a:buFont typeface="+mj-lt"/>
              <a:buAutoNum type="alphaUcPeriod"/>
            </a:pPr>
            <a:endParaRPr lang="en-GB" sz="2800" b="1" dirty="0">
              <a:solidFill>
                <a:schemeClr val="tx1"/>
              </a:solidFill>
            </a:endParaRPr>
          </a:p>
          <a:p>
            <a:pPr marL="0" indent="0">
              <a:buNone/>
            </a:pPr>
            <a:r>
              <a:rPr lang="en-GB" sz="2800" b="1" dirty="0" smtClean="0">
                <a:solidFill>
                  <a:schemeClr val="tx1"/>
                </a:solidFill>
              </a:rPr>
              <a:t>The traditional approach = A (especially if adopting an interpretive stance)</a:t>
            </a:r>
            <a:endParaRPr lang="en-GB" sz="2800" b="1"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59</a:t>
            </a:fld>
            <a:endParaRPr lang="en-US"/>
          </a:p>
        </p:txBody>
      </p:sp>
    </p:spTree>
    <p:extLst>
      <p:ext uri="{BB962C8B-B14F-4D97-AF65-F5344CB8AC3E}">
        <p14:creationId xmlns:p14="http://schemas.microsoft.com/office/powerpoint/2010/main" val="227813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And another (simpler, non academic?) comment</a:t>
            </a:r>
            <a:endParaRPr lang="en-GB" sz="3200" dirty="0"/>
          </a:p>
        </p:txBody>
      </p:sp>
      <p:sp>
        <p:nvSpPr>
          <p:cNvPr id="3" name="Content Placeholder 2"/>
          <p:cNvSpPr>
            <a:spLocks noGrp="1"/>
          </p:cNvSpPr>
          <p:nvPr>
            <p:ph idx="1"/>
          </p:nvPr>
        </p:nvSpPr>
        <p:spPr/>
        <p:txBody>
          <a:bodyPr/>
          <a:lstStyle/>
          <a:p>
            <a:pPr marL="0" indent="0">
              <a:buNone/>
            </a:pPr>
            <a:r>
              <a:rPr lang="en-GB" sz="2400" dirty="0" smtClean="0"/>
              <a:t>“… The </a:t>
            </a:r>
            <a:r>
              <a:rPr lang="en-GB" sz="2400" dirty="0"/>
              <a:t>words of the American nursery rhyme Mary had a little lamb would appeal to a small children and introduces imagery of similes (white as snow) as part of use of the English language. The words also convey the hopeful adage that love is reciprocated! No specific historical connection can be traced to the words of Mary had a little lamb but it can be confirmed that the song Mary had a little lamb is American as the words were written by Sarah Hale, of Boston, in 1830. An interesting historical note about this rhyme - the words of Mary had a Little Lamb were the first ever recorded by Thomas Edison, on tin foil, on his </a:t>
            </a:r>
            <a:r>
              <a:rPr lang="en-GB" sz="2400" dirty="0" smtClean="0"/>
              <a:t>phonograph …”</a:t>
            </a:r>
          </a:p>
          <a:p>
            <a:pPr marL="0" indent="0">
              <a:buNone/>
            </a:pPr>
            <a:endParaRPr lang="en-GB" sz="2400" dirty="0"/>
          </a:p>
          <a:p>
            <a:pPr marL="0" indent="0" algn="r">
              <a:buNone/>
            </a:pPr>
            <a:r>
              <a:rPr lang="en-GB" sz="1800" b="1" i="1" dirty="0" smtClean="0"/>
              <a:t>(Source: Nursery Rhyme Lyrics, Origins &amp; History, http://www.rhymes.org.uk)</a:t>
            </a:r>
            <a:endParaRPr lang="en-GB" sz="1800" b="1" i="1" dirty="0"/>
          </a:p>
        </p:txBody>
      </p:sp>
    </p:spTree>
    <p:extLst>
      <p:ext uri="{BB962C8B-B14F-4D97-AF65-F5344CB8AC3E}">
        <p14:creationId xmlns:p14="http://schemas.microsoft.com/office/powerpoint/2010/main" val="3363248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Reliability and validity in qualitative research</a:t>
            </a:r>
            <a:endParaRPr lang="en-GB" sz="3200" dirty="0"/>
          </a:p>
        </p:txBody>
      </p:sp>
      <p:sp>
        <p:nvSpPr>
          <p:cNvPr id="3" name="Content Placeholder 2"/>
          <p:cNvSpPr>
            <a:spLocks noGrp="1"/>
          </p:cNvSpPr>
          <p:nvPr>
            <p:ph idx="1"/>
          </p:nvPr>
        </p:nvSpPr>
        <p:spPr>
          <a:xfrm>
            <a:off x="495301" y="1484785"/>
            <a:ext cx="8953235" cy="4525963"/>
          </a:xfrm>
        </p:spPr>
        <p:txBody>
          <a:bodyPr/>
          <a:lstStyle/>
          <a:p>
            <a:r>
              <a:rPr lang="en-GB" sz="2400" dirty="0" smtClean="0">
                <a:solidFill>
                  <a:schemeClr val="tx1"/>
                </a:solidFill>
              </a:rPr>
              <a:t>Reliability:</a:t>
            </a:r>
          </a:p>
          <a:p>
            <a:pPr lvl="1"/>
            <a:r>
              <a:rPr lang="en-GB" sz="2000" dirty="0" smtClean="0">
                <a:solidFill>
                  <a:schemeClr val="tx1"/>
                </a:solidFill>
              </a:rPr>
              <a:t>Check for obvious transcription errors</a:t>
            </a:r>
          </a:p>
          <a:p>
            <a:pPr lvl="1"/>
            <a:r>
              <a:rPr lang="en-GB" sz="2000" dirty="0" smtClean="0">
                <a:solidFill>
                  <a:schemeClr val="tx1"/>
                </a:solidFill>
              </a:rPr>
              <a:t>Ensure no ‘drift’ in meaning of codes</a:t>
            </a:r>
          </a:p>
          <a:p>
            <a:pPr lvl="1"/>
            <a:r>
              <a:rPr lang="en-GB" sz="2000" dirty="0" smtClean="0">
                <a:solidFill>
                  <a:schemeClr val="tx1"/>
                </a:solidFill>
              </a:rPr>
              <a:t>With teams, use regular meetings and share analyses</a:t>
            </a:r>
          </a:p>
          <a:p>
            <a:pPr lvl="1"/>
            <a:r>
              <a:rPr lang="en-GB" sz="2000" dirty="0" smtClean="0">
                <a:solidFill>
                  <a:schemeClr val="tx1"/>
                </a:solidFill>
              </a:rPr>
              <a:t>Look at/for inter-coder consistency</a:t>
            </a:r>
          </a:p>
          <a:p>
            <a:r>
              <a:rPr lang="en-GB" sz="2400" dirty="0" smtClean="0">
                <a:solidFill>
                  <a:schemeClr val="tx1"/>
                </a:solidFill>
              </a:rPr>
              <a:t>Validity</a:t>
            </a:r>
          </a:p>
          <a:p>
            <a:pPr lvl="1"/>
            <a:r>
              <a:rPr lang="en-GB" sz="2000" dirty="0" smtClean="0">
                <a:solidFill>
                  <a:schemeClr val="tx1"/>
                </a:solidFill>
              </a:rPr>
              <a:t>Triangulate</a:t>
            </a:r>
          </a:p>
          <a:p>
            <a:pPr lvl="1"/>
            <a:r>
              <a:rPr lang="en-GB" sz="2000" dirty="0" smtClean="0">
                <a:solidFill>
                  <a:schemeClr val="tx1"/>
                </a:solidFill>
              </a:rPr>
              <a:t>Check interpretation with subjects</a:t>
            </a:r>
          </a:p>
          <a:p>
            <a:pPr lvl="1"/>
            <a:r>
              <a:rPr lang="en-GB" sz="2000" dirty="0" smtClean="0">
                <a:solidFill>
                  <a:schemeClr val="tx1"/>
                </a:solidFill>
              </a:rPr>
              <a:t>Use rich, thick description (avoid short cuts/abbreviations)</a:t>
            </a:r>
          </a:p>
          <a:p>
            <a:pPr lvl="1"/>
            <a:r>
              <a:rPr lang="en-GB" sz="2000" dirty="0" smtClean="0">
                <a:solidFill>
                  <a:schemeClr val="tx1"/>
                </a:solidFill>
              </a:rPr>
              <a:t>Clarify areas of possible bias</a:t>
            </a:r>
          </a:p>
          <a:p>
            <a:pPr lvl="1"/>
            <a:r>
              <a:rPr lang="en-GB" sz="2000" dirty="0" smtClean="0">
                <a:solidFill>
                  <a:schemeClr val="tx1"/>
                </a:solidFill>
              </a:rPr>
              <a:t>Present –</a:t>
            </a:r>
            <a:r>
              <a:rPr lang="en-GB" sz="2000" dirty="0" err="1" smtClean="0">
                <a:solidFill>
                  <a:schemeClr val="tx1"/>
                </a:solidFill>
              </a:rPr>
              <a:t>ve</a:t>
            </a:r>
            <a:r>
              <a:rPr lang="en-GB" sz="2000" dirty="0" smtClean="0">
                <a:solidFill>
                  <a:schemeClr val="tx1"/>
                </a:solidFill>
              </a:rPr>
              <a:t> and +</a:t>
            </a:r>
            <a:r>
              <a:rPr lang="en-GB" sz="2000" dirty="0" err="1" smtClean="0">
                <a:solidFill>
                  <a:schemeClr val="tx1"/>
                </a:solidFill>
              </a:rPr>
              <a:t>ve</a:t>
            </a:r>
            <a:endParaRPr lang="en-GB" sz="2000" dirty="0" smtClean="0">
              <a:solidFill>
                <a:schemeClr val="tx1"/>
              </a:solidFill>
            </a:endParaRPr>
          </a:p>
          <a:p>
            <a:pPr lvl="1"/>
            <a:r>
              <a:rPr lang="en-GB" sz="2000" dirty="0" smtClean="0">
                <a:solidFill>
                  <a:schemeClr val="tx1"/>
                </a:solidFill>
              </a:rPr>
              <a:t>Spend long enough in the field</a:t>
            </a:r>
          </a:p>
          <a:p>
            <a:pPr lvl="1"/>
            <a:r>
              <a:rPr lang="en-GB" sz="2000" dirty="0" smtClean="0">
                <a:solidFill>
                  <a:schemeClr val="tx1"/>
                </a:solidFill>
              </a:rPr>
              <a:t>Use peer </a:t>
            </a:r>
            <a:r>
              <a:rPr lang="en-GB" sz="2000" dirty="0" err="1" smtClean="0">
                <a:solidFill>
                  <a:schemeClr val="tx1"/>
                </a:solidFill>
              </a:rPr>
              <a:t>debreifing</a:t>
            </a:r>
            <a:r>
              <a:rPr lang="en-GB" sz="2000" dirty="0" smtClean="0">
                <a:solidFill>
                  <a:schemeClr val="tx1"/>
                </a:solidFill>
              </a:rPr>
              <a:t> and external auditors (to check your logic)</a:t>
            </a:r>
          </a:p>
          <a:p>
            <a:pPr lvl="1"/>
            <a:endParaRPr lang="en-GB" sz="20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60</a:t>
            </a:fld>
            <a:endParaRPr lang="en-US"/>
          </a:p>
        </p:txBody>
      </p:sp>
    </p:spTree>
    <p:extLst>
      <p:ext uri="{BB962C8B-B14F-4D97-AF65-F5344CB8AC3E}">
        <p14:creationId xmlns:p14="http://schemas.microsoft.com/office/powerpoint/2010/main" val="778346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 Analysis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913071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Content Analysis: Qualitative or Quantitative?</a:t>
            </a:r>
            <a:endParaRPr lang="en-GB" sz="3600" dirty="0"/>
          </a:p>
        </p:txBody>
      </p:sp>
      <p:sp>
        <p:nvSpPr>
          <p:cNvPr id="3" name="Content Placeholder 2"/>
          <p:cNvSpPr>
            <a:spLocks noGrp="1"/>
          </p:cNvSpPr>
          <p:nvPr>
            <p:ph idx="1"/>
          </p:nvPr>
        </p:nvSpPr>
        <p:spPr/>
        <p:txBody>
          <a:bodyPr/>
          <a:lstStyle/>
          <a:p>
            <a:pPr>
              <a:buNone/>
            </a:pPr>
            <a:r>
              <a:rPr lang="en-GB" b="1" dirty="0" smtClean="0"/>
              <a:t>IF knowledge of phenomenon is:</a:t>
            </a:r>
          </a:p>
          <a:p>
            <a:pPr lvl="1"/>
            <a:r>
              <a:rPr lang="en-GB" b="1" dirty="0" smtClean="0"/>
              <a:t>Based on prior knowledge/models, Theory testing</a:t>
            </a:r>
          </a:p>
          <a:p>
            <a:pPr lvl="2"/>
            <a:r>
              <a:rPr lang="en-GB" b="1" dirty="0" smtClean="0"/>
              <a:t>THEN Quantitative (deductive) approach</a:t>
            </a:r>
          </a:p>
          <a:p>
            <a:pPr lvl="3"/>
            <a:r>
              <a:rPr lang="en-GB" b="1" dirty="0" smtClean="0"/>
              <a:t>= General and conceptual to specific and contextual</a:t>
            </a:r>
          </a:p>
          <a:p>
            <a:pPr>
              <a:buNone/>
            </a:pPr>
            <a:endParaRPr lang="en-GB" b="1" dirty="0" smtClean="0"/>
          </a:p>
          <a:p>
            <a:pPr>
              <a:buNone/>
            </a:pPr>
            <a:r>
              <a:rPr lang="en-GB" b="1" dirty="0" smtClean="0"/>
              <a:t>IF knowledge of phenomenon is:</a:t>
            </a:r>
          </a:p>
          <a:p>
            <a:pPr lvl="1"/>
            <a:r>
              <a:rPr lang="en-GB" b="1" dirty="0" smtClean="0"/>
              <a:t>Fragmented, Incomplete, or Non-existent</a:t>
            </a:r>
          </a:p>
          <a:p>
            <a:pPr lvl="2"/>
            <a:r>
              <a:rPr lang="en-GB" b="1" dirty="0" smtClean="0"/>
              <a:t>THEN Qualitative (inductive) approach</a:t>
            </a:r>
          </a:p>
          <a:p>
            <a:pPr lvl="3"/>
            <a:r>
              <a:rPr lang="en-GB" b="1" dirty="0" smtClean="0"/>
              <a:t>= Specific and contextual to general and conceptual</a:t>
            </a:r>
          </a:p>
          <a:p>
            <a:pPr>
              <a:buNone/>
            </a:pPr>
            <a:endParaRPr lang="en-GB" b="1"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three CA ‘objects of enquiry’</a:t>
            </a:r>
            <a:endParaRPr lang="en-GB" dirty="0"/>
          </a:p>
        </p:txBody>
      </p:sp>
      <p:sp>
        <p:nvSpPr>
          <p:cNvPr id="3" name="Content Placeholder 2"/>
          <p:cNvSpPr>
            <a:spLocks noGrp="1"/>
          </p:cNvSpPr>
          <p:nvPr>
            <p:ph idx="1"/>
          </p:nvPr>
        </p:nvSpPr>
        <p:spPr/>
        <p:txBody>
          <a:bodyPr/>
          <a:lstStyle/>
          <a:p>
            <a:r>
              <a:rPr lang="en-GB" dirty="0" smtClean="0">
                <a:solidFill>
                  <a:schemeClr val="tx1"/>
                </a:solidFill>
              </a:rPr>
              <a:t>Message (content of the material)</a:t>
            </a:r>
          </a:p>
          <a:p>
            <a:pPr lvl="1"/>
            <a:r>
              <a:rPr lang="en-GB" dirty="0" smtClean="0">
                <a:solidFill>
                  <a:schemeClr val="tx1"/>
                </a:solidFill>
              </a:rPr>
              <a:t>E.g. Disability or gender portrayal in advertising</a:t>
            </a:r>
          </a:p>
          <a:p>
            <a:pPr lvl="1"/>
            <a:endParaRPr lang="en-GB" dirty="0" smtClean="0">
              <a:solidFill>
                <a:schemeClr val="tx1"/>
              </a:solidFill>
            </a:endParaRPr>
          </a:p>
          <a:p>
            <a:r>
              <a:rPr lang="en-GB" dirty="0" smtClean="0">
                <a:solidFill>
                  <a:schemeClr val="tx1"/>
                </a:solidFill>
              </a:rPr>
              <a:t>Sender (what is interesting about the author)</a:t>
            </a:r>
          </a:p>
          <a:p>
            <a:pPr lvl="1"/>
            <a:r>
              <a:rPr lang="en-GB" dirty="0" smtClean="0">
                <a:solidFill>
                  <a:schemeClr val="tx1"/>
                </a:solidFill>
              </a:rPr>
              <a:t>E.g. Beliefs, </a:t>
            </a:r>
            <a:r>
              <a:rPr lang="en-GB" dirty="0">
                <a:solidFill>
                  <a:schemeClr val="tx1"/>
                </a:solidFill>
              </a:rPr>
              <a:t>P</a:t>
            </a:r>
            <a:r>
              <a:rPr lang="en-GB" dirty="0" smtClean="0">
                <a:solidFill>
                  <a:schemeClr val="tx1"/>
                </a:solidFill>
              </a:rPr>
              <a:t>olitical stance, Commonalities, Differences</a:t>
            </a:r>
          </a:p>
          <a:p>
            <a:pPr lvl="1"/>
            <a:endParaRPr lang="en-GB" dirty="0" smtClean="0">
              <a:solidFill>
                <a:schemeClr val="tx1"/>
              </a:solidFill>
            </a:endParaRPr>
          </a:p>
          <a:p>
            <a:r>
              <a:rPr lang="en-GB" dirty="0" smtClean="0">
                <a:solidFill>
                  <a:schemeClr val="tx1"/>
                </a:solidFill>
              </a:rPr>
              <a:t>Receiver/audience (for whom was the message intended, what is interesting about the audience)</a:t>
            </a:r>
          </a:p>
          <a:p>
            <a:pPr lvl="1"/>
            <a:r>
              <a:rPr lang="en-GB" dirty="0" smtClean="0">
                <a:solidFill>
                  <a:schemeClr val="tx1"/>
                </a:solidFill>
              </a:rPr>
              <a:t>E.g. Effectiveness of advertising in key time slots</a:t>
            </a:r>
            <a:endParaRPr lang="en-GB" dirty="0">
              <a:solidFill>
                <a:schemeClr val="tx1"/>
              </a:solidFill>
            </a:endParaRPr>
          </a:p>
        </p:txBody>
      </p:sp>
    </p:spTree>
    <p:extLst>
      <p:ext uri="{BB962C8B-B14F-4D97-AF65-F5344CB8AC3E}">
        <p14:creationId xmlns:p14="http://schemas.microsoft.com/office/powerpoint/2010/main" val="131537954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Coding Process for Content Analysis:</a:t>
            </a:r>
            <a:br>
              <a:rPr lang="en-GB" sz="3200" dirty="0" smtClean="0"/>
            </a:br>
            <a:r>
              <a:rPr lang="en-GB" sz="3200" dirty="0" smtClean="0"/>
              <a:t>After theorising, conceptualising, and hypothesising</a:t>
            </a:r>
            <a:endParaRPr lang="en-GB" sz="3200" dirty="0"/>
          </a:p>
        </p:txBody>
      </p:sp>
      <p:sp>
        <p:nvSpPr>
          <p:cNvPr id="3" name="Content Placeholder 2"/>
          <p:cNvSpPr>
            <a:spLocks noGrp="1"/>
          </p:cNvSpPr>
          <p:nvPr>
            <p:ph idx="1"/>
          </p:nvPr>
        </p:nvSpPr>
        <p:spPr/>
        <p:txBody>
          <a:bodyPr/>
          <a:lstStyle/>
          <a:p>
            <a:pPr marL="457200" indent="-457200">
              <a:buFont typeface="+mj-lt"/>
              <a:buAutoNum type="arabicPeriod"/>
            </a:pPr>
            <a:r>
              <a:rPr lang="en-GB" sz="2000" dirty="0" smtClean="0">
                <a:solidFill>
                  <a:schemeClr val="tx1"/>
                </a:solidFill>
              </a:rPr>
              <a:t>Identify sources and collect sample</a:t>
            </a:r>
          </a:p>
          <a:p>
            <a:pPr marL="457200" indent="-457200">
              <a:buFont typeface="+mj-lt"/>
              <a:buAutoNum type="arabicPeriod"/>
            </a:pPr>
            <a:r>
              <a:rPr lang="en-GB" sz="2000" dirty="0" smtClean="0">
                <a:solidFill>
                  <a:schemeClr val="tx1"/>
                </a:solidFill>
              </a:rPr>
              <a:t>Specify ‘unit’ of analysis (word, line, sentence, paragraph, whole)</a:t>
            </a:r>
          </a:p>
          <a:p>
            <a:pPr marL="457200" indent="-457200">
              <a:buFont typeface="+mj-lt"/>
              <a:buAutoNum type="arabicPeriod"/>
            </a:pPr>
            <a:r>
              <a:rPr lang="en-GB" sz="2000" dirty="0" smtClean="0">
                <a:solidFill>
                  <a:schemeClr val="tx1"/>
                </a:solidFill>
              </a:rPr>
              <a:t>Select one source (any one)</a:t>
            </a:r>
          </a:p>
          <a:p>
            <a:pPr marL="457200" indent="-457200">
              <a:buFont typeface="+mj-lt"/>
              <a:buAutoNum type="arabicPeriod"/>
            </a:pPr>
            <a:r>
              <a:rPr lang="en-GB" sz="2000" dirty="0" smtClean="0">
                <a:solidFill>
                  <a:schemeClr val="tx1"/>
                </a:solidFill>
              </a:rPr>
              <a:t>Identify ‘categories’ items and characteristics of the text of relevance to the research purpose</a:t>
            </a:r>
          </a:p>
          <a:p>
            <a:pPr marL="457200" indent="-457200">
              <a:buFont typeface="+mj-lt"/>
              <a:buAutoNum type="arabicPeriod"/>
            </a:pPr>
            <a:r>
              <a:rPr lang="en-GB" sz="2000" dirty="0" smtClean="0">
                <a:solidFill>
                  <a:schemeClr val="tx1"/>
                </a:solidFill>
              </a:rPr>
              <a:t>(Repeat 2 and 3 until an exhaustive listing is developed)</a:t>
            </a:r>
          </a:p>
          <a:p>
            <a:pPr marL="457200" indent="-457200">
              <a:buFont typeface="+mj-lt"/>
              <a:buAutoNum type="arabicPeriod"/>
            </a:pPr>
            <a:r>
              <a:rPr lang="en-GB" sz="2000" dirty="0" smtClean="0">
                <a:solidFill>
                  <a:schemeClr val="tx1"/>
                </a:solidFill>
              </a:rPr>
              <a:t>Create ‘coding dictionary’ (definitions of and synonyms for each and every category)</a:t>
            </a:r>
          </a:p>
          <a:p>
            <a:pPr marL="457200" indent="-457200">
              <a:buFont typeface="+mj-lt"/>
              <a:buAutoNum type="arabicPeriod"/>
            </a:pPr>
            <a:r>
              <a:rPr lang="en-GB" sz="2000" dirty="0" smtClean="0">
                <a:solidFill>
                  <a:schemeClr val="tx1"/>
                </a:solidFill>
              </a:rPr>
              <a:t>Train and use independent coders to code sub-sample of data</a:t>
            </a:r>
          </a:p>
          <a:p>
            <a:pPr marL="457200" indent="-457200">
              <a:buFont typeface="+mj-lt"/>
              <a:buAutoNum type="arabicPeriod"/>
            </a:pPr>
            <a:r>
              <a:rPr lang="en-GB" sz="2000" dirty="0" smtClean="0">
                <a:solidFill>
                  <a:schemeClr val="tx1"/>
                </a:solidFill>
              </a:rPr>
              <a:t>Check for inter-coder reliability; explore reasons for differences</a:t>
            </a:r>
          </a:p>
          <a:p>
            <a:pPr marL="457200" indent="-457200">
              <a:buFont typeface="+mj-lt"/>
              <a:buAutoNum type="arabicPeriod"/>
            </a:pPr>
            <a:r>
              <a:rPr lang="en-GB" sz="2000" dirty="0" smtClean="0">
                <a:solidFill>
                  <a:schemeClr val="tx1"/>
                </a:solidFill>
              </a:rPr>
              <a:t>Review and revise coding scheme and retest</a:t>
            </a:r>
          </a:p>
          <a:p>
            <a:pPr marL="457200" indent="-457200">
              <a:buFont typeface="+mj-lt"/>
              <a:buAutoNum type="arabicPeriod"/>
            </a:pPr>
            <a:r>
              <a:rPr lang="en-GB" sz="2000" dirty="0" smtClean="0">
                <a:solidFill>
                  <a:schemeClr val="tx1"/>
                </a:solidFill>
              </a:rPr>
              <a:t>Apply to whole sample, recheck </a:t>
            </a:r>
            <a:r>
              <a:rPr lang="en-GB" sz="2000" dirty="0" err="1" smtClean="0">
                <a:solidFill>
                  <a:schemeClr val="tx1"/>
                </a:solidFill>
              </a:rPr>
              <a:t>intercoder</a:t>
            </a:r>
            <a:r>
              <a:rPr lang="en-GB" sz="2000" dirty="0" smtClean="0">
                <a:solidFill>
                  <a:schemeClr val="tx1"/>
                </a:solidFill>
              </a:rPr>
              <a:t> reliability, interpret the data</a:t>
            </a:r>
          </a:p>
          <a:p>
            <a:endParaRPr lang="en-GB" sz="2000" dirty="0">
              <a:solidFill>
                <a:schemeClr val="tx1"/>
              </a:solidFill>
            </a:endParaRPr>
          </a:p>
        </p:txBody>
      </p:sp>
    </p:spTree>
    <p:extLst>
      <p:ext uri="{BB962C8B-B14F-4D97-AF65-F5344CB8AC3E}">
        <p14:creationId xmlns:p14="http://schemas.microsoft.com/office/powerpoint/2010/main" val="16271630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sz="3600" dirty="0" smtClean="0"/>
              <a:t>Typical Traditional Content Analysis Process?</a:t>
            </a:r>
          </a:p>
        </p:txBody>
      </p:sp>
      <p:sp>
        <p:nvSpPr>
          <p:cNvPr id="14339" name="Text Box 3"/>
          <p:cNvSpPr txBox="1">
            <a:spLocks noChangeArrowheads="1"/>
          </p:cNvSpPr>
          <p:nvPr/>
        </p:nvSpPr>
        <p:spPr bwMode="auto">
          <a:xfrm>
            <a:off x="416496" y="1340768"/>
            <a:ext cx="237757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Theory &amp; Rationale</a:t>
            </a:r>
          </a:p>
        </p:txBody>
      </p:sp>
      <p:sp>
        <p:nvSpPr>
          <p:cNvPr id="14340" name="Text Box 4"/>
          <p:cNvSpPr txBox="1">
            <a:spLocks noChangeArrowheads="1"/>
          </p:cNvSpPr>
          <p:nvPr/>
        </p:nvSpPr>
        <p:spPr bwMode="auto">
          <a:xfrm>
            <a:off x="992560" y="1993402"/>
            <a:ext cx="21627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Conceptualisation</a:t>
            </a:r>
          </a:p>
        </p:txBody>
      </p:sp>
      <p:sp>
        <p:nvSpPr>
          <p:cNvPr id="14341" name="Text Box 5"/>
          <p:cNvSpPr txBox="1">
            <a:spLocks noChangeArrowheads="1"/>
          </p:cNvSpPr>
          <p:nvPr/>
        </p:nvSpPr>
        <p:spPr bwMode="auto">
          <a:xfrm>
            <a:off x="1702487" y="2646036"/>
            <a:ext cx="274645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Operational </a:t>
            </a:r>
            <a:r>
              <a:rPr lang="en-GB" dirty="0" smtClean="0"/>
              <a:t>‘measures’</a:t>
            </a:r>
            <a:endParaRPr lang="en-GB" dirty="0"/>
          </a:p>
        </p:txBody>
      </p:sp>
      <p:sp>
        <p:nvSpPr>
          <p:cNvPr id="14342" name="Text Box 6"/>
          <p:cNvSpPr txBox="1">
            <a:spLocks noChangeArrowheads="1"/>
          </p:cNvSpPr>
          <p:nvPr/>
        </p:nvSpPr>
        <p:spPr bwMode="auto">
          <a:xfrm>
            <a:off x="2415089" y="3298670"/>
            <a:ext cx="426610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Coding scheme (human or computer)</a:t>
            </a:r>
          </a:p>
        </p:txBody>
      </p:sp>
      <p:sp>
        <p:nvSpPr>
          <p:cNvPr id="14343" name="Text Box 7"/>
          <p:cNvSpPr txBox="1">
            <a:spLocks noChangeArrowheads="1"/>
          </p:cNvSpPr>
          <p:nvPr/>
        </p:nvSpPr>
        <p:spPr bwMode="auto">
          <a:xfrm>
            <a:off x="3224808" y="3951304"/>
            <a:ext cx="32371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Training &amp; initial reliability</a:t>
            </a:r>
          </a:p>
        </p:txBody>
      </p:sp>
      <p:sp>
        <p:nvSpPr>
          <p:cNvPr id="14344" name="Text Box 8"/>
          <p:cNvSpPr txBox="1">
            <a:spLocks noChangeArrowheads="1"/>
          </p:cNvSpPr>
          <p:nvPr/>
        </p:nvSpPr>
        <p:spPr bwMode="auto">
          <a:xfrm>
            <a:off x="3944888" y="4603938"/>
            <a:ext cx="14157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smtClean="0"/>
              <a:t>Full coding</a:t>
            </a:r>
            <a:endParaRPr lang="en-GB" dirty="0"/>
          </a:p>
        </p:txBody>
      </p:sp>
      <p:sp>
        <p:nvSpPr>
          <p:cNvPr id="14345" name="Text Box 9"/>
          <p:cNvSpPr txBox="1">
            <a:spLocks noChangeArrowheads="1"/>
          </p:cNvSpPr>
          <p:nvPr/>
        </p:nvSpPr>
        <p:spPr bwMode="auto">
          <a:xfrm>
            <a:off x="4662957" y="5256572"/>
            <a:ext cx="266630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Final </a:t>
            </a:r>
            <a:r>
              <a:rPr lang="en-GB" dirty="0" smtClean="0"/>
              <a:t>reliability testing</a:t>
            </a:r>
            <a:endParaRPr lang="en-GB" dirty="0"/>
          </a:p>
        </p:txBody>
      </p:sp>
      <p:sp>
        <p:nvSpPr>
          <p:cNvPr id="14346" name="Text Box 10"/>
          <p:cNvSpPr txBox="1">
            <a:spLocks noChangeArrowheads="1"/>
          </p:cNvSpPr>
          <p:nvPr/>
        </p:nvSpPr>
        <p:spPr bwMode="auto">
          <a:xfrm>
            <a:off x="5313040" y="5909210"/>
            <a:ext cx="40726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ctr"/>
            <a:r>
              <a:rPr lang="en-GB" dirty="0"/>
              <a:t>Analysis, Tabulation and Reporting</a:t>
            </a:r>
          </a:p>
        </p:txBody>
      </p:sp>
      <p:sp>
        <p:nvSpPr>
          <p:cNvPr id="14347" name="AutoShape 11"/>
          <p:cNvSpPr>
            <a:spLocks noChangeArrowheads="1"/>
          </p:cNvSpPr>
          <p:nvPr/>
        </p:nvSpPr>
        <p:spPr bwMode="auto">
          <a:xfrm>
            <a:off x="1335832" y="1752840"/>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8" name="AutoShape 12"/>
          <p:cNvSpPr>
            <a:spLocks noChangeArrowheads="1"/>
          </p:cNvSpPr>
          <p:nvPr/>
        </p:nvSpPr>
        <p:spPr bwMode="auto">
          <a:xfrm>
            <a:off x="2792760" y="3058108"/>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9" name="AutoShape 13"/>
          <p:cNvSpPr>
            <a:spLocks noChangeArrowheads="1"/>
          </p:cNvSpPr>
          <p:nvPr/>
        </p:nvSpPr>
        <p:spPr bwMode="auto">
          <a:xfrm>
            <a:off x="2055912" y="2405474"/>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0" name="AutoShape 14"/>
          <p:cNvSpPr>
            <a:spLocks noChangeArrowheads="1"/>
          </p:cNvSpPr>
          <p:nvPr/>
        </p:nvSpPr>
        <p:spPr bwMode="auto">
          <a:xfrm>
            <a:off x="3512840" y="3710742"/>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1" name="AutoShape 15"/>
          <p:cNvSpPr>
            <a:spLocks noChangeArrowheads="1"/>
          </p:cNvSpPr>
          <p:nvPr/>
        </p:nvSpPr>
        <p:spPr bwMode="auto">
          <a:xfrm>
            <a:off x="4288160" y="4363376"/>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2" name="AutoShape 16"/>
          <p:cNvSpPr>
            <a:spLocks noChangeArrowheads="1"/>
          </p:cNvSpPr>
          <p:nvPr/>
        </p:nvSpPr>
        <p:spPr bwMode="auto">
          <a:xfrm>
            <a:off x="4953000" y="5016010"/>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3" name="AutoShape 17"/>
          <p:cNvSpPr>
            <a:spLocks noChangeArrowheads="1"/>
          </p:cNvSpPr>
          <p:nvPr/>
        </p:nvSpPr>
        <p:spPr bwMode="auto">
          <a:xfrm>
            <a:off x="5728320" y="5668644"/>
            <a:ext cx="304800" cy="228600"/>
          </a:xfrm>
          <a:prstGeom prst="downArrow">
            <a:avLst>
              <a:gd name="adj1" fmla="val 50000"/>
              <a:gd name="adj2" fmla="val 25000"/>
            </a:avLst>
          </a:prstGeom>
          <a:noFill/>
          <a:ln w="127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4" name="Text Box 18"/>
          <p:cNvSpPr txBox="1">
            <a:spLocks noChangeArrowheads="1"/>
          </p:cNvSpPr>
          <p:nvPr/>
        </p:nvSpPr>
        <p:spPr bwMode="auto">
          <a:xfrm>
            <a:off x="6545237" y="6259514"/>
            <a:ext cx="2767040" cy="30777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pPr algn="r"/>
            <a:r>
              <a:rPr lang="en-GB" sz="1400" dirty="0"/>
              <a:t>Adapted from:  </a:t>
            </a:r>
            <a:r>
              <a:rPr lang="en-GB" sz="1400" dirty="0" err="1"/>
              <a:t>Neuendorf</a:t>
            </a:r>
            <a:r>
              <a:rPr lang="en-GB" sz="1400" dirty="0"/>
              <a:t>, </a:t>
            </a:r>
            <a:r>
              <a:rPr lang="en-GB" sz="1400" dirty="0" smtClean="0"/>
              <a:t>2001</a:t>
            </a:r>
            <a:endParaRPr lang="en-GB" sz="1400" dirty="0"/>
          </a:p>
        </p:txBody>
      </p:sp>
    </p:spTree>
    <p:extLst>
      <p:ext uri="{BB962C8B-B14F-4D97-AF65-F5344CB8AC3E}">
        <p14:creationId xmlns:p14="http://schemas.microsoft.com/office/powerpoint/2010/main" val="2431761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sz="3600" dirty="0" smtClean="0"/>
              <a:t>What is Content Analysis?</a:t>
            </a:r>
          </a:p>
        </p:txBody>
      </p:sp>
      <p:sp>
        <p:nvSpPr>
          <p:cNvPr id="8195" name="Rectangle 3"/>
          <p:cNvSpPr>
            <a:spLocks noGrp="1" noChangeArrowheads="1"/>
          </p:cNvSpPr>
          <p:nvPr>
            <p:ph idx="1"/>
          </p:nvPr>
        </p:nvSpPr>
        <p:spPr>
          <a:xfrm>
            <a:off x="495302" y="1268760"/>
            <a:ext cx="8953235" cy="4525963"/>
          </a:xfrm>
        </p:spPr>
        <p:txBody>
          <a:bodyPr/>
          <a:lstStyle/>
          <a:p>
            <a:r>
              <a:rPr lang="en-GB" sz="2000" b="1" dirty="0" smtClean="0">
                <a:solidFill>
                  <a:schemeClr val="tx1"/>
                </a:solidFill>
              </a:rPr>
              <a:t>“… the statistical semantics of political discourse …” (Kaplan, 1943, p230)</a:t>
            </a:r>
            <a:br>
              <a:rPr lang="en-GB" sz="2000" b="1" dirty="0" smtClean="0">
                <a:solidFill>
                  <a:schemeClr val="tx1"/>
                </a:solidFill>
              </a:rPr>
            </a:br>
            <a:endParaRPr lang="en-GB" sz="2000" b="1" dirty="0" smtClean="0">
              <a:solidFill>
                <a:schemeClr val="tx1"/>
              </a:solidFill>
            </a:endParaRPr>
          </a:p>
          <a:p>
            <a:r>
              <a:rPr lang="en-GB" sz="2000" b="1" dirty="0" smtClean="0">
                <a:solidFill>
                  <a:schemeClr val="tx1"/>
                </a:solidFill>
              </a:rPr>
              <a:t>“… a research technique for the objective, systematic, and quantitative description of the manifest content of communication …” (</a:t>
            </a:r>
            <a:r>
              <a:rPr lang="en-GB" sz="2000" b="1" dirty="0" err="1" smtClean="0">
                <a:solidFill>
                  <a:schemeClr val="tx1"/>
                </a:solidFill>
              </a:rPr>
              <a:t>Berelson</a:t>
            </a:r>
            <a:r>
              <a:rPr lang="en-GB" sz="2000" b="1" dirty="0" smtClean="0">
                <a:solidFill>
                  <a:schemeClr val="tx1"/>
                </a:solidFill>
              </a:rPr>
              <a:t>, 1952, p18)</a:t>
            </a:r>
            <a:br>
              <a:rPr lang="en-GB" sz="2000" b="1" dirty="0" smtClean="0">
                <a:solidFill>
                  <a:schemeClr val="tx1"/>
                </a:solidFill>
              </a:rPr>
            </a:br>
            <a:endParaRPr lang="en-GB" sz="2000" b="1" dirty="0" smtClean="0">
              <a:solidFill>
                <a:schemeClr val="tx1"/>
              </a:solidFill>
            </a:endParaRPr>
          </a:p>
          <a:p>
            <a:r>
              <a:rPr lang="en-GB" sz="2000" b="1" dirty="0" smtClean="0">
                <a:solidFill>
                  <a:schemeClr val="tx1"/>
                </a:solidFill>
              </a:rPr>
              <a:t>“… a multipurpose research method developed specifically for investigating any problem in which the content of the communication serves as the basis for inference …” (</a:t>
            </a:r>
            <a:r>
              <a:rPr lang="en-GB" sz="2000" b="1" dirty="0" err="1" smtClean="0">
                <a:solidFill>
                  <a:schemeClr val="tx1"/>
                </a:solidFill>
              </a:rPr>
              <a:t>Holsti</a:t>
            </a:r>
            <a:r>
              <a:rPr lang="en-GB" sz="2000" b="1" dirty="0" smtClean="0">
                <a:solidFill>
                  <a:schemeClr val="tx1"/>
                </a:solidFill>
              </a:rPr>
              <a:t>, 1969, p2)</a:t>
            </a:r>
            <a:br>
              <a:rPr lang="en-GB" sz="2000" b="1" dirty="0" smtClean="0">
                <a:solidFill>
                  <a:schemeClr val="tx1"/>
                </a:solidFill>
              </a:rPr>
            </a:br>
            <a:endParaRPr lang="en-GB" sz="2000" b="1" dirty="0" smtClean="0">
              <a:solidFill>
                <a:schemeClr val="tx1"/>
              </a:solidFill>
            </a:endParaRPr>
          </a:p>
          <a:p>
            <a:r>
              <a:rPr lang="en-GB" sz="2000" b="1" dirty="0" smtClean="0">
                <a:solidFill>
                  <a:schemeClr val="tx1"/>
                </a:solidFill>
              </a:rPr>
              <a:t>“… is </a:t>
            </a:r>
            <a:r>
              <a:rPr lang="en-GB" sz="2000" b="1" dirty="0">
                <a:solidFill>
                  <a:schemeClr val="tx1"/>
                </a:solidFill>
              </a:rPr>
              <a:t>a summarising, quantitative analysis of messages that relies on the scientific method (including attention to objectivity, </a:t>
            </a:r>
            <a:r>
              <a:rPr lang="en-GB" sz="2000" b="1" dirty="0" err="1">
                <a:solidFill>
                  <a:schemeClr val="tx1"/>
                </a:solidFill>
              </a:rPr>
              <a:t>intersubjectivity</a:t>
            </a:r>
            <a:r>
              <a:rPr lang="en-GB" sz="2000" b="1" dirty="0">
                <a:solidFill>
                  <a:schemeClr val="tx1"/>
                </a:solidFill>
              </a:rPr>
              <a:t>, a priori design, reliability, validity, </a:t>
            </a:r>
            <a:r>
              <a:rPr lang="en-GB" sz="2000" b="1" dirty="0" smtClean="0">
                <a:solidFill>
                  <a:schemeClr val="tx1"/>
                </a:solidFill>
              </a:rPr>
              <a:t>generalizability</a:t>
            </a:r>
            <a:r>
              <a:rPr lang="en-GB" sz="2000" b="1" dirty="0">
                <a:solidFill>
                  <a:schemeClr val="tx1"/>
                </a:solidFill>
              </a:rPr>
              <a:t>, </a:t>
            </a:r>
            <a:r>
              <a:rPr lang="en-GB" sz="2000" b="1" dirty="0" err="1">
                <a:solidFill>
                  <a:schemeClr val="tx1"/>
                </a:solidFill>
              </a:rPr>
              <a:t>replicability</a:t>
            </a:r>
            <a:r>
              <a:rPr lang="en-GB" sz="2000" b="1" dirty="0">
                <a:solidFill>
                  <a:schemeClr val="tx1"/>
                </a:solidFill>
              </a:rPr>
              <a:t>, and hypothesis testing) and is not limited as to the types of variables that may be measured or the context in which the messages are created or </a:t>
            </a:r>
            <a:r>
              <a:rPr lang="en-GB" sz="2000" b="1" dirty="0" smtClean="0">
                <a:solidFill>
                  <a:schemeClr val="tx1"/>
                </a:solidFill>
              </a:rPr>
              <a:t>presented …“ (</a:t>
            </a:r>
            <a:r>
              <a:rPr lang="en-GB" sz="2000" b="1" dirty="0" err="1" smtClean="0">
                <a:solidFill>
                  <a:schemeClr val="tx1"/>
                </a:solidFill>
              </a:rPr>
              <a:t>Neuendorf</a:t>
            </a:r>
            <a:r>
              <a:rPr lang="en-GB" sz="2000" b="1" dirty="0" smtClean="0">
                <a:solidFill>
                  <a:schemeClr val="tx1"/>
                </a:solidFill>
              </a:rPr>
              <a:t>, 2002, p10)</a:t>
            </a:r>
          </a:p>
        </p:txBody>
      </p:sp>
    </p:spTree>
    <p:extLst>
      <p:ext uri="{BB962C8B-B14F-4D97-AF65-F5344CB8AC3E}">
        <p14:creationId xmlns:p14="http://schemas.microsoft.com/office/powerpoint/2010/main" val="3861406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content analysis?</a:t>
            </a:r>
            <a:endParaRPr lang="en-GB" dirty="0"/>
          </a:p>
        </p:txBody>
      </p:sp>
      <p:sp>
        <p:nvSpPr>
          <p:cNvPr id="3" name="Content Placeholder 2"/>
          <p:cNvSpPr>
            <a:spLocks noGrp="1"/>
          </p:cNvSpPr>
          <p:nvPr>
            <p:ph idx="1"/>
          </p:nvPr>
        </p:nvSpPr>
        <p:spPr/>
        <p:txBody>
          <a:bodyPr/>
          <a:lstStyle/>
          <a:p>
            <a:r>
              <a:rPr lang="en-GB" sz="2400" dirty="0" smtClean="0"/>
              <a:t>“... a research method for making replicable and valid inferences from data to their context, with the purpose of providing knowledge, new insights, a representation of facts and a practical guide to action (</a:t>
            </a:r>
            <a:r>
              <a:rPr lang="en-GB" sz="2400" dirty="0" err="1" smtClean="0"/>
              <a:t>Krippendorff</a:t>
            </a:r>
            <a:r>
              <a:rPr lang="en-GB" sz="2400" dirty="0" smtClean="0"/>
              <a:t>, 1980) ...” (</a:t>
            </a:r>
            <a:r>
              <a:rPr lang="en-GB" sz="2400" dirty="0" err="1" smtClean="0"/>
              <a:t>Elo</a:t>
            </a:r>
            <a:r>
              <a:rPr lang="en-GB" sz="2400" dirty="0" smtClean="0"/>
              <a:t> &amp; </a:t>
            </a:r>
            <a:r>
              <a:rPr lang="en-GB" sz="2400" dirty="0" err="1" smtClean="0"/>
              <a:t>Kyngas</a:t>
            </a:r>
            <a:r>
              <a:rPr lang="en-GB" sz="2400" dirty="0" smtClean="0"/>
              <a:t>, 2007)</a:t>
            </a:r>
          </a:p>
          <a:p>
            <a:endParaRPr lang="en-GB" sz="2400" dirty="0" smtClean="0"/>
          </a:p>
          <a:p>
            <a:r>
              <a:rPr lang="en-GB" sz="2400" dirty="0" smtClean="0"/>
              <a:t>“... content analysis is codified common sense, a refinement of ways that might be used by laypersons to describe and explain aspects of the world about them ...” (Robson, 2011)</a:t>
            </a:r>
            <a:endParaRPr lang="en-GB" sz="2400" dirty="0"/>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4000" dirty="0" smtClean="0"/>
              <a:t>Why Use Content Analysis?</a:t>
            </a:r>
          </a:p>
        </p:txBody>
      </p:sp>
      <p:sp>
        <p:nvSpPr>
          <p:cNvPr id="11267" name="Rectangle 3"/>
          <p:cNvSpPr>
            <a:spLocks noGrp="1" noChangeArrowheads="1"/>
          </p:cNvSpPr>
          <p:nvPr>
            <p:ph idx="1"/>
          </p:nvPr>
        </p:nvSpPr>
        <p:spPr/>
        <p:txBody>
          <a:bodyPr/>
          <a:lstStyle/>
          <a:p>
            <a:r>
              <a:rPr lang="en-GB" sz="2400" b="1" dirty="0" smtClean="0">
                <a:solidFill>
                  <a:schemeClr val="tx1"/>
                </a:solidFill>
              </a:rPr>
              <a:t>Directly analyses communication via texts or images</a:t>
            </a:r>
          </a:p>
          <a:p>
            <a:r>
              <a:rPr lang="en-GB" sz="2400" b="1" dirty="0" smtClean="0">
                <a:solidFill>
                  <a:schemeClr val="tx1"/>
                </a:solidFill>
              </a:rPr>
              <a:t>Allows for both quantitative and qualitative operations </a:t>
            </a:r>
          </a:p>
          <a:p>
            <a:r>
              <a:rPr lang="en-GB" sz="2400" b="1" dirty="0" smtClean="0">
                <a:solidFill>
                  <a:schemeClr val="tx1"/>
                </a:solidFill>
              </a:rPr>
              <a:t>Can provide historical/cultural insights over time </a:t>
            </a:r>
          </a:p>
          <a:p>
            <a:r>
              <a:rPr lang="en-GB" sz="2400" b="1" dirty="0" smtClean="0">
                <a:solidFill>
                  <a:schemeClr val="tx1"/>
                </a:solidFill>
              </a:rPr>
              <a:t>Allows a closeness to text</a:t>
            </a:r>
          </a:p>
          <a:p>
            <a:r>
              <a:rPr lang="en-GB" sz="2400" b="1" dirty="0" smtClean="0">
                <a:solidFill>
                  <a:schemeClr val="tx1"/>
                </a:solidFill>
              </a:rPr>
              <a:t>Permits alternation between categories and relationships</a:t>
            </a:r>
          </a:p>
          <a:p>
            <a:r>
              <a:rPr lang="en-GB" sz="2400" b="1" dirty="0" smtClean="0">
                <a:solidFill>
                  <a:schemeClr val="tx1"/>
                </a:solidFill>
              </a:rPr>
              <a:t>Allows statistical analysis of coded form of the text </a:t>
            </a:r>
          </a:p>
          <a:p>
            <a:r>
              <a:rPr lang="en-GB" sz="2400" b="1" dirty="0" smtClean="0">
                <a:solidFill>
                  <a:schemeClr val="tx1"/>
                </a:solidFill>
              </a:rPr>
              <a:t>Can be used to interpret texts for (e.g.) expert systems (knowledge and rules can both be coded)</a:t>
            </a:r>
          </a:p>
          <a:p>
            <a:r>
              <a:rPr lang="en-GB" sz="2400" b="1" dirty="0" smtClean="0">
                <a:solidFill>
                  <a:schemeClr val="tx1"/>
                </a:solidFill>
              </a:rPr>
              <a:t>Unobtrusive analysis of interactions </a:t>
            </a:r>
          </a:p>
          <a:p>
            <a:r>
              <a:rPr lang="en-GB" sz="2400" b="1" dirty="0" smtClean="0">
                <a:solidFill>
                  <a:schemeClr val="tx1"/>
                </a:solidFill>
              </a:rPr>
              <a:t>Provides insight into complexities of thought and language use </a:t>
            </a:r>
          </a:p>
        </p:txBody>
      </p:sp>
    </p:spTree>
    <p:extLst>
      <p:ext uri="{BB962C8B-B14F-4D97-AF65-F5344CB8AC3E}">
        <p14:creationId xmlns:p14="http://schemas.microsoft.com/office/powerpoint/2010/main" val="2948636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sz="3600" dirty="0" smtClean="0"/>
              <a:t>Some Reasons For Avoiding Content Analysis</a:t>
            </a:r>
          </a:p>
        </p:txBody>
      </p:sp>
      <p:sp>
        <p:nvSpPr>
          <p:cNvPr id="12291" name="Rectangle 3"/>
          <p:cNvSpPr>
            <a:spLocks noGrp="1" noChangeArrowheads="1"/>
          </p:cNvSpPr>
          <p:nvPr>
            <p:ph idx="1"/>
          </p:nvPr>
        </p:nvSpPr>
        <p:spPr/>
        <p:txBody>
          <a:bodyPr/>
          <a:lstStyle/>
          <a:p>
            <a:r>
              <a:rPr lang="en-GB" sz="2400" b="1" dirty="0" smtClean="0">
                <a:solidFill>
                  <a:schemeClr val="tx1"/>
                </a:solidFill>
              </a:rPr>
              <a:t>Can be extremely time consuming </a:t>
            </a:r>
          </a:p>
          <a:p>
            <a:r>
              <a:rPr lang="en-GB" sz="2400" b="1" dirty="0" smtClean="0">
                <a:solidFill>
                  <a:schemeClr val="tx1"/>
                </a:solidFill>
              </a:rPr>
              <a:t>Subject to increased error as relational inferences becomes more abstract</a:t>
            </a:r>
          </a:p>
          <a:p>
            <a:r>
              <a:rPr lang="en-GB" sz="2400" b="1" dirty="0" smtClean="0">
                <a:solidFill>
                  <a:schemeClr val="tx1"/>
                </a:solidFill>
              </a:rPr>
              <a:t>Is (too) often devoid of any theoretical underpinning</a:t>
            </a:r>
          </a:p>
          <a:p>
            <a:r>
              <a:rPr lang="en-GB" sz="2400" b="1" dirty="0" smtClean="0">
                <a:solidFill>
                  <a:schemeClr val="tx1"/>
                </a:solidFill>
              </a:rPr>
              <a:t>Often used to make too liberal inferences about relationships </a:t>
            </a:r>
          </a:p>
          <a:p>
            <a:r>
              <a:rPr lang="en-GB" sz="2400" b="1" dirty="0" smtClean="0">
                <a:solidFill>
                  <a:schemeClr val="tx1"/>
                </a:solidFill>
              </a:rPr>
              <a:t>It is inherently reductive </a:t>
            </a:r>
          </a:p>
          <a:p>
            <a:r>
              <a:rPr lang="en-GB" sz="2400" b="1" dirty="0" smtClean="0">
                <a:solidFill>
                  <a:schemeClr val="tx1"/>
                </a:solidFill>
              </a:rPr>
              <a:t>Far too often it simply consists of word counts </a:t>
            </a:r>
          </a:p>
          <a:p>
            <a:r>
              <a:rPr lang="en-GB" sz="2400" b="1" dirty="0" smtClean="0">
                <a:solidFill>
                  <a:schemeClr val="tx1"/>
                </a:solidFill>
              </a:rPr>
              <a:t>Frequent disregard of the context that produced the text &amp;/or the post production usage context</a:t>
            </a:r>
          </a:p>
          <a:p>
            <a:r>
              <a:rPr lang="en-GB" sz="2400" b="1" dirty="0" smtClean="0">
                <a:solidFill>
                  <a:schemeClr val="tx1"/>
                </a:solidFill>
              </a:rPr>
              <a:t>Can be difficult to automate </a:t>
            </a:r>
            <a:r>
              <a:rPr lang="en-GB" sz="2400" b="1" dirty="0" err="1" smtClean="0">
                <a:solidFill>
                  <a:schemeClr val="tx1"/>
                </a:solidFill>
              </a:rPr>
              <a:t>esp</a:t>
            </a:r>
            <a:r>
              <a:rPr lang="en-GB" sz="2400" b="1" dirty="0" smtClean="0">
                <a:solidFill>
                  <a:schemeClr val="tx1"/>
                </a:solidFill>
              </a:rPr>
              <a:t> for non-verbal or non-content (i.e. omitted or implicit)</a:t>
            </a:r>
          </a:p>
        </p:txBody>
      </p:sp>
    </p:spTree>
    <p:extLst>
      <p:ext uri="{BB962C8B-B14F-4D97-AF65-F5344CB8AC3E}">
        <p14:creationId xmlns:p14="http://schemas.microsoft.com/office/powerpoint/2010/main" val="4288980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sz="3600" dirty="0" smtClean="0"/>
              <a:t>Session Overview</a:t>
            </a:r>
          </a:p>
        </p:txBody>
      </p:sp>
      <p:sp>
        <p:nvSpPr>
          <p:cNvPr id="3075" name="Rectangle 3"/>
          <p:cNvSpPr>
            <a:spLocks noGrp="1" noChangeArrowheads="1"/>
          </p:cNvSpPr>
          <p:nvPr>
            <p:ph idx="1"/>
          </p:nvPr>
        </p:nvSpPr>
        <p:spPr/>
        <p:txBody>
          <a:bodyPr/>
          <a:lstStyle/>
          <a:p>
            <a:r>
              <a:rPr lang="en-GB" sz="2800" b="1" dirty="0" smtClean="0"/>
              <a:t>What is a Document and ‘Document(</a:t>
            </a:r>
            <a:r>
              <a:rPr lang="en-GB" sz="2800" b="1" dirty="0" err="1" smtClean="0"/>
              <a:t>ary</a:t>
            </a:r>
            <a:r>
              <a:rPr lang="en-GB" sz="2800" b="1" dirty="0" smtClean="0"/>
              <a:t>) Analysis’?</a:t>
            </a:r>
          </a:p>
          <a:p>
            <a:r>
              <a:rPr lang="en-GB" sz="2800" b="1" dirty="0" smtClean="0"/>
              <a:t>Foundations of Document(</a:t>
            </a:r>
            <a:r>
              <a:rPr lang="en-GB" sz="2800" b="1" dirty="0" err="1" smtClean="0"/>
              <a:t>ary</a:t>
            </a:r>
            <a:r>
              <a:rPr lang="en-GB" sz="2800" b="1" dirty="0" smtClean="0"/>
              <a:t>) Analysis</a:t>
            </a:r>
          </a:p>
          <a:p>
            <a:r>
              <a:rPr lang="en-GB" sz="2800" b="1" dirty="0" smtClean="0"/>
              <a:t>Approaches to Coding Document(</a:t>
            </a:r>
            <a:r>
              <a:rPr lang="en-GB" sz="2800" b="1" dirty="0" err="1" smtClean="0"/>
              <a:t>ary</a:t>
            </a:r>
            <a:r>
              <a:rPr lang="en-GB" sz="2800" b="1" dirty="0" smtClean="0"/>
              <a:t>) Data</a:t>
            </a:r>
          </a:p>
          <a:p>
            <a:r>
              <a:rPr lang="en-GB" sz="2800" b="1" dirty="0" smtClean="0"/>
              <a:t>Exercises:</a:t>
            </a:r>
          </a:p>
          <a:p>
            <a:pPr lvl="1"/>
            <a:r>
              <a:rPr lang="en-GB" dirty="0" smtClean="0"/>
              <a:t>Content Analysis approach</a:t>
            </a:r>
            <a:endParaRPr lang="en-GB" dirty="0"/>
          </a:p>
          <a:p>
            <a:pPr lvl="1"/>
            <a:r>
              <a:rPr lang="en-GB" dirty="0"/>
              <a:t>Grounded </a:t>
            </a:r>
            <a:r>
              <a:rPr lang="en-GB" dirty="0" smtClean="0"/>
              <a:t>Theory approach</a:t>
            </a:r>
            <a:endParaRPr lang="en-GB" dirty="0"/>
          </a:p>
          <a:p>
            <a:endParaRPr lang="en-GB" sz="2800" b="1"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sz="3600" dirty="0" smtClean="0"/>
              <a:t>What Problems Suit Content Analysis?</a:t>
            </a:r>
          </a:p>
        </p:txBody>
      </p:sp>
      <p:sp>
        <p:nvSpPr>
          <p:cNvPr id="10243" name="Rectangle 3"/>
          <p:cNvSpPr>
            <a:spLocks noGrp="1" noChangeArrowheads="1"/>
          </p:cNvSpPr>
          <p:nvPr>
            <p:ph idx="1"/>
          </p:nvPr>
        </p:nvSpPr>
        <p:spPr/>
        <p:txBody>
          <a:bodyPr/>
          <a:lstStyle/>
          <a:p>
            <a:pPr>
              <a:lnSpc>
                <a:spcPct val="90000"/>
              </a:lnSpc>
              <a:buFont typeface="Wingdings" pitchFamily="2" charset="2"/>
              <a:buNone/>
            </a:pPr>
            <a:r>
              <a:rPr lang="en-GB" b="1" dirty="0" smtClean="0"/>
              <a:t>Five Basic Categories</a:t>
            </a:r>
          </a:p>
          <a:p>
            <a:pPr>
              <a:lnSpc>
                <a:spcPct val="90000"/>
              </a:lnSpc>
              <a:buFont typeface="Wingdings" pitchFamily="2" charset="2"/>
              <a:buNone/>
            </a:pPr>
            <a:endParaRPr lang="en-GB" b="1" dirty="0" smtClean="0"/>
          </a:p>
          <a:p>
            <a:pPr lvl="1">
              <a:lnSpc>
                <a:spcPct val="90000"/>
              </a:lnSpc>
            </a:pPr>
            <a:r>
              <a:rPr lang="en-GB" sz="2400" b="1" dirty="0" smtClean="0"/>
              <a:t>Communication characteristics (substance, form)</a:t>
            </a:r>
          </a:p>
          <a:p>
            <a:pPr lvl="1">
              <a:lnSpc>
                <a:spcPct val="90000"/>
              </a:lnSpc>
            </a:pPr>
            <a:endParaRPr lang="en-GB" sz="2400" b="1" dirty="0" smtClean="0"/>
          </a:p>
          <a:p>
            <a:pPr lvl="1">
              <a:lnSpc>
                <a:spcPct val="90000"/>
              </a:lnSpc>
            </a:pPr>
            <a:r>
              <a:rPr lang="en-GB" sz="2400" b="1" dirty="0" smtClean="0"/>
              <a:t>Issues relating to producers of content</a:t>
            </a:r>
          </a:p>
          <a:p>
            <a:pPr lvl="1">
              <a:lnSpc>
                <a:spcPct val="90000"/>
              </a:lnSpc>
            </a:pPr>
            <a:endParaRPr lang="en-GB" sz="2400" b="1" dirty="0" smtClean="0"/>
          </a:p>
          <a:p>
            <a:pPr lvl="1">
              <a:lnSpc>
                <a:spcPct val="90000"/>
              </a:lnSpc>
            </a:pPr>
            <a:r>
              <a:rPr lang="en-GB" sz="2400" b="1" dirty="0" smtClean="0"/>
              <a:t>Issues relating to consumers of content (audience)</a:t>
            </a:r>
          </a:p>
          <a:p>
            <a:pPr lvl="1">
              <a:lnSpc>
                <a:spcPct val="90000"/>
              </a:lnSpc>
            </a:pPr>
            <a:endParaRPr lang="en-GB" sz="2400" b="1" dirty="0" smtClean="0"/>
          </a:p>
          <a:p>
            <a:pPr lvl="1">
              <a:lnSpc>
                <a:spcPct val="90000"/>
              </a:lnSpc>
            </a:pPr>
            <a:r>
              <a:rPr lang="en-GB" sz="2400" b="1" dirty="0" smtClean="0"/>
              <a:t>Effects or consequences of communication</a:t>
            </a:r>
          </a:p>
          <a:p>
            <a:pPr lvl="1">
              <a:lnSpc>
                <a:spcPct val="90000"/>
              </a:lnSpc>
            </a:pPr>
            <a:endParaRPr lang="en-GB" sz="2400" b="1" dirty="0" smtClean="0"/>
          </a:p>
          <a:p>
            <a:pPr lvl="1">
              <a:lnSpc>
                <a:spcPct val="90000"/>
              </a:lnSpc>
            </a:pPr>
            <a:r>
              <a:rPr lang="en-GB" sz="2400" b="1" dirty="0" smtClean="0"/>
              <a:t>Non-verbal communication </a:t>
            </a:r>
          </a:p>
        </p:txBody>
      </p:sp>
    </p:spTree>
    <p:extLst>
      <p:ext uri="{BB962C8B-B14F-4D97-AF65-F5344CB8AC3E}">
        <p14:creationId xmlns:p14="http://schemas.microsoft.com/office/powerpoint/2010/main" val="1490823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71092637"/>
              </p:ext>
            </p:extLst>
          </p:nvPr>
        </p:nvGraphicFramePr>
        <p:xfrm>
          <a:off x="272479" y="260648"/>
          <a:ext cx="9217025" cy="6004560"/>
        </p:xfrm>
        <a:graphic>
          <a:graphicData uri="http://schemas.openxmlformats.org/drawingml/2006/table">
            <a:tbl>
              <a:tblPr firstRow="1" bandRow="1">
                <a:tableStyleId>{7E9639D4-E3E2-4D34-9284-5A2195B3D0D7}</a:tableStyleId>
              </a:tblPr>
              <a:tblGrid>
                <a:gridCol w="1408421"/>
                <a:gridCol w="3344108"/>
                <a:gridCol w="1029408"/>
                <a:gridCol w="3435088"/>
              </a:tblGrid>
              <a:tr h="370840">
                <a:tc>
                  <a:txBody>
                    <a:bodyPr/>
                    <a:lstStyle/>
                    <a:p>
                      <a:pPr algn="ctr"/>
                      <a:r>
                        <a:rPr lang="en-GB" sz="1600" dirty="0" smtClean="0"/>
                        <a:t>Purpose</a:t>
                      </a:r>
                      <a:endParaRPr lang="en-GB" sz="1600" dirty="0"/>
                    </a:p>
                  </a:txBody>
                  <a:tcPr/>
                </a:tc>
                <a:tc>
                  <a:txBody>
                    <a:bodyPr/>
                    <a:lstStyle/>
                    <a:p>
                      <a:r>
                        <a:rPr lang="en-GB" sz="1600" dirty="0" smtClean="0"/>
                        <a:t>Comparison</a:t>
                      </a:r>
                      <a:endParaRPr lang="en-GB" sz="1600" dirty="0"/>
                    </a:p>
                  </a:txBody>
                  <a:tcPr/>
                </a:tc>
                <a:tc>
                  <a:txBody>
                    <a:bodyPr/>
                    <a:lstStyle/>
                    <a:p>
                      <a:pPr algn="ctr"/>
                      <a:r>
                        <a:rPr lang="en-GB" sz="1600" dirty="0" smtClean="0"/>
                        <a:t>Typical question</a:t>
                      </a:r>
                      <a:endParaRPr lang="en-GB" sz="1600" dirty="0"/>
                    </a:p>
                  </a:txBody>
                  <a:tcPr/>
                </a:tc>
                <a:tc>
                  <a:txBody>
                    <a:bodyPr/>
                    <a:lstStyle/>
                    <a:p>
                      <a:r>
                        <a:rPr lang="en-GB" sz="1600" dirty="0" smtClean="0"/>
                        <a:t>Typical research problem</a:t>
                      </a:r>
                      <a:endParaRPr lang="en-GB" sz="1600" dirty="0"/>
                    </a:p>
                  </a:txBody>
                  <a:tcPr>
                    <a:lnR w="12700" cap="flat" cmpd="sng" algn="ctr">
                      <a:solidFill>
                        <a:schemeClr val="tx1"/>
                      </a:solidFill>
                      <a:prstDash val="solid"/>
                      <a:round/>
                      <a:headEnd type="none" w="med" len="med"/>
                      <a:tailEnd type="none" w="med" len="med"/>
                    </a:lnR>
                  </a:tcPr>
                </a:tc>
              </a:tr>
              <a:tr h="370840">
                <a:tc rowSpan="3">
                  <a:txBody>
                    <a:bodyPr/>
                    <a:lstStyle/>
                    <a:p>
                      <a:pPr algn="ctr"/>
                      <a:r>
                        <a:rPr lang="en-GB" sz="1600" dirty="0" smtClean="0"/>
                        <a:t>Describing  characteristics of the document(s)</a:t>
                      </a:r>
                      <a:endParaRPr lang="en-GB" sz="1600" dirty="0"/>
                    </a:p>
                  </a:txBody>
                  <a:tcPr>
                    <a:lnR w="12700" cap="flat" cmpd="sng" algn="ctr">
                      <a:solidFill>
                        <a:schemeClr val="tx1"/>
                      </a:solidFill>
                      <a:prstDash val="solid"/>
                      <a:round/>
                      <a:headEnd type="none" w="med" len="med"/>
                      <a:tailEnd type="none" w="med" len="med"/>
                    </a:lnR>
                  </a:tcPr>
                </a:tc>
                <a:tc>
                  <a:txBody>
                    <a:bodyPr/>
                    <a:lstStyle/>
                    <a:p>
                      <a:pPr>
                        <a:tabLst>
                          <a:tab pos="174625" algn="l"/>
                        </a:tabLst>
                      </a:pPr>
                      <a:r>
                        <a:rPr lang="en-GB" sz="1600" dirty="0" smtClean="0"/>
                        <a:t>Message source A:</a:t>
                      </a:r>
                      <a:br>
                        <a:rPr lang="en-GB" sz="1600" dirty="0" smtClean="0"/>
                      </a:br>
                      <a:r>
                        <a:rPr lang="en-GB" sz="1600" dirty="0" smtClean="0"/>
                        <a:t>	Variation of X over time</a:t>
                      </a:r>
                    </a:p>
                    <a:p>
                      <a:pPr>
                        <a:tabLst>
                          <a:tab pos="174625" algn="l"/>
                        </a:tabLst>
                      </a:pPr>
                      <a:r>
                        <a:rPr lang="en-GB" sz="1600" dirty="0" smtClean="0"/>
                        <a:t>	Variation of X</a:t>
                      </a:r>
                      <a:r>
                        <a:rPr lang="en-GB" sz="1600" baseline="0" dirty="0" smtClean="0"/>
                        <a:t> over situations</a:t>
                      </a:r>
                    </a:p>
                    <a:p>
                      <a:pPr>
                        <a:tabLst>
                          <a:tab pos="174625" algn="l"/>
                        </a:tabLst>
                      </a:pPr>
                      <a:r>
                        <a:rPr lang="en-GB" sz="1600" baseline="0" dirty="0" smtClean="0"/>
                        <a:t>	Variation of X over audiences</a:t>
                      </a:r>
                    </a:p>
                    <a:p>
                      <a:pPr>
                        <a:tabLst>
                          <a:tab pos="174625" algn="l"/>
                        </a:tabLst>
                      </a:pPr>
                      <a:r>
                        <a:rPr lang="en-GB" sz="1600" baseline="0" dirty="0" smtClean="0"/>
                        <a:t>	Variation of X and Y within sample</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What?</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1600" dirty="0" smtClean="0"/>
                        <a:t>Trends</a:t>
                      </a:r>
                    </a:p>
                    <a:p>
                      <a:r>
                        <a:rPr lang="en-GB" sz="1600" dirty="0" smtClean="0"/>
                        <a:t>Relate</a:t>
                      </a:r>
                      <a:r>
                        <a:rPr lang="en-GB" sz="1600" baseline="0" dirty="0" smtClean="0"/>
                        <a:t> source characteristics to message</a:t>
                      </a:r>
                    </a:p>
                    <a:p>
                      <a:r>
                        <a:rPr lang="en-GB" sz="1600" baseline="0" dirty="0" smtClean="0"/>
                        <a:t>Audit content against standards</a:t>
                      </a:r>
                    </a:p>
                    <a:p>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vMerge="1">
                  <a:txBody>
                    <a:bodyPr/>
                    <a:lstStyle/>
                    <a:p>
                      <a:endParaRPr lang="en-GB" sz="1600" dirty="0"/>
                    </a:p>
                  </a:txBody>
                  <a:tcPr/>
                </a:tc>
                <a:tc>
                  <a:txBody>
                    <a:bodyPr/>
                    <a:lstStyle/>
                    <a:p>
                      <a:r>
                        <a:rPr lang="en-GB" sz="1600" dirty="0" smtClean="0"/>
                        <a:t>Message</a:t>
                      </a:r>
                      <a:r>
                        <a:rPr lang="en-GB" sz="1600" baseline="0" dirty="0" smtClean="0"/>
                        <a:t> source type A </a:t>
                      </a:r>
                      <a:r>
                        <a:rPr lang="en-GB" sz="1600" baseline="0" dirty="0" err="1" smtClean="0"/>
                        <a:t>vs</a:t>
                      </a:r>
                      <a:r>
                        <a:rPr lang="en-GB" sz="1600" baseline="0" dirty="0" smtClean="0"/>
                        <a:t/>
                      </a:r>
                      <a:br>
                        <a:rPr lang="en-GB" sz="1600" baseline="0" dirty="0" smtClean="0"/>
                      </a:br>
                      <a:r>
                        <a:rPr lang="en-GB" sz="1600" baseline="0" dirty="0" smtClean="0"/>
                        <a:t>message source type B</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How?</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1600" dirty="0" smtClean="0"/>
                        <a:t>Persuasion techniques</a:t>
                      </a:r>
                    </a:p>
                    <a:p>
                      <a:r>
                        <a:rPr lang="en-GB" sz="1600" dirty="0" smtClean="0"/>
                        <a:t>Style analysis</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vMerge="1">
                  <a:txBody>
                    <a:bodyPr/>
                    <a:lstStyle/>
                    <a:p>
                      <a:endParaRPr lang="en-GB" sz="1600" dirty="0"/>
                    </a:p>
                  </a:txBody>
                  <a:tcPr/>
                </a:tc>
                <a:tc>
                  <a:txBody>
                    <a:bodyPr/>
                    <a:lstStyle/>
                    <a:p>
                      <a:r>
                        <a:rPr lang="en-GB" sz="1600" dirty="0" smtClean="0"/>
                        <a:t>Standard message:</a:t>
                      </a:r>
                    </a:p>
                    <a:p>
                      <a:pPr>
                        <a:tabLst>
                          <a:tab pos="174625" algn="l"/>
                        </a:tabLst>
                      </a:pPr>
                      <a:r>
                        <a:rPr lang="en-GB" sz="1600" dirty="0" smtClean="0"/>
                        <a:t>	A priori; 	Content; Non-content</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To whom?</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1600" dirty="0" smtClean="0"/>
                        <a:t>Relate audience to intended message</a:t>
                      </a:r>
                    </a:p>
                    <a:p>
                      <a:r>
                        <a:rPr lang="en-GB" sz="1600" dirty="0" smtClean="0"/>
                        <a:t>Patterns of communication</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rowSpan="2">
                  <a:txBody>
                    <a:bodyPr/>
                    <a:lstStyle/>
                    <a:p>
                      <a:pPr algn="ctr"/>
                      <a:r>
                        <a:rPr lang="en-GB" sz="1600" dirty="0" smtClean="0"/>
                        <a:t>Inferences re antecedents of the documents’ creation</a:t>
                      </a:r>
                      <a:endParaRPr lang="en-GB" sz="16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a:txBody>
                    <a:bodyPr/>
                    <a:lstStyle/>
                    <a:p>
                      <a:r>
                        <a:rPr lang="en-GB" sz="1600" dirty="0" smtClean="0"/>
                        <a:t>Message </a:t>
                      </a:r>
                      <a:r>
                        <a:rPr lang="en-GB" sz="1600" dirty="0" err="1" smtClean="0"/>
                        <a:t>vs</a:t>
                      </a:r>
                      <a:r>
                        <a:rPr lang="en-GB" sz="1600" dirty="0" smtClean="0"/>
                        <a:t> non-symbolic behavioural data</a:t>
                      </a:r>
                    </a:p>
                    <a:p>
                      <a:pPr>
                        <a:tabLst>
                          <a:tab pos="174625" algn="l"/>
                        </a:tabLst>
                      </a:pPr>
                      <a:r>
                        <a:rPr lang="en-GB" sz="1600" dirty="0" smtClean="0"/>
                        <a:t>	Direct</a:t>
                      </a:r>
                    </a:p>
                    <a:p>
                      <a:pPr>
                        <a:tabLst>
                          <a:tab pos="174625" algn="l"/>
                        </a:tabLst>
                      </a:pPr>
                      <a:r>
                        <a:rPr lang="en-GB" sz="1600" dirty="0" smtClean="0"/>
                        <a:t>	Indirect</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sz="1600" dirty="0" smtClean="0"/>
                        <a:t>Why?</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1600" dirty="0" smtClean="0"/>
                        <a:t>Political/military</a:t>
                      </a:r>
                      <a:r>
                        <a:rPr lang="en-GB" sz="1600" baseline="0" dirty="0" smtClean="0"/>
                        <a:t> intelligence</a:t>
                      </a:r>
                    </a:p>
                    <a:p>
                      <a:r>
                        <a:rPr lang="en-GB" sz="1600" baseline="0" dirty="0" smtClean="0"/>
                        <a:t>Psychological traits</a:t>
                      </a:r>
                    </a:p>
                    <a:p>
                      <a:r>
                        <a:rPr lang="en-GB" sz="1600" baseline="0" dirty="0" smtClean="0"/>
                        <a:t>Cultural differences</a:t>
                      </a:r>
                    </a:p>
                    <a:p>
                      <a:r>
                        <a:rPr lang="en-GB" sz="1600" baseline="0" dirty="0" smtClean="0"/>
                        <a:t>Legal evidence</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vMerge="1">
                  <a:txBody>
                    <a:bodyPr/>
                    <a:lstStyle/>
                    <a:p>
                      <a:endParaRPr lang="en-GB" sz="1600" dirty="0"/>
                    </a:p>
                  </a:txBody>
                  <a:tcPr/>
                </a:tc>
                <a:tc vMerge="1">
                  <a:txBody>
                    <a:bodyPr/>
                    <a:lstStyle/>
                    <a:p>
                      <a:endParaRPr lang="en-GB" sz="1600" dirty="0"/>
                    </a:p>
                  </a:txBody>
                  <a:tcPr/>
                </a:tc>
                <a:tc>
                  <a:txBody>
                    <a:bodyPr/>
                    <a:lstStyle/>
                    <a:p>
                      <a:pPr algn="ctr"/>
                      <a:r>
                        <a:rPr lang="en-GB" sz="1600" dirty="0" smtClean="0"/>
                        <a:t>Who?</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1600" dirty="0" smtClean="0"/>
                        <a:t>Disputed authorship</a:t>
                      </a:r>
                    </a:p>
                    <a:p>
                      <a:r>
                        <a:rPr lang="en-GB" sz="1600" dirty="0" smtClean="0"/>
                        <a:t>Beliefs</a:t>
                      </a:r>
                      <a:r>
                        <a:rPr lang="en-GB" sz="1600" baseline="0" dirty="0" smtClean="0"/>
                        <a:t>/intentions of sender</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70840">
                <a:tc>
                  <a:txBody>
                    <a:bodyPr/>
                    <a:lstStyle/>
                    <a:p>
                      <a:pPr algn="ctr"/>
                      <a:r>
                        <a:rPr lang="en-GB" sz="1600" dirty="0" smtClean="0"/>
                        <a:t>Inference re effects of document on</a:t>
                      </a:r>
                      <a:r>
                        <a:rPr lang="en-GB" sz="1600" baseline="0" dirty="0" smtClean="0"/>
                        <a:t> recipient or society</a:t>
                      </a:r>
                      <a:endParaRPr lang="en-GB" sz="16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600" baseline="0" dirty="0" smtClean="0"/>
                        <a:t>Message sent </a:t>
                      </a:r>
                      <a:r>
                        <a:rPr lang="en-GB" sz="1600" baseline="0" dirty="0" err="1" smtClean="0"/>
                        <a:t>vs</a:t>
                      </a:r>
                      <a:r>
                        <a:rPr lang="en-GB" sz="1600" baseline="0" dirty="0" smtClean="0"/>
                        <a:t> message received</a:t>
                      </a:r>
                    </a:p>
                    <a:p>
                      <a:r>
                        <a:rPr lang="en-GB" sz="1600" baseline="0" dirty="0" smtClean="0"/>
                        <a:t>Message sent </a:t>
                      </a:r>
                      <a:r>
                        <a:rPr lang="en-GB" sz="1600" baseline="0" dirty="0" err="1" smtClean="0"/>
                        <a:t>vs</a:t>
                      </a:r>
                      <a:r>
                        <a:rPr lang="en-GB" sz="1600" baseline="0" dirty="0" smtClean="0"/>
                        <a:t> recipient behaviour</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1600" dirty="0" smtClean="0"/>
                        <a:t>With</a:t>
                      </a:r>
                      <a:r>
                        <a:rPr lang="en-GB" sz="1600" baseline="0" dirty="0" smtClean="0"/>
                        <a:t> what effect</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1600" dirty="0" smtClean="0"/>
                        <a:t>Readability</a:t>
                      </a:r>
                    </a:p>
                    <a:p>
                      <a:r>
                        <a:rPr lang="en-GB" sz="1600" dirty="0" smtClean="0"/>
                        <a:t>Information</a:t>
                      </a:r>
                      <a:r>
                        <a:rPr lang="en-GB" sz="1600" baseline="0" dirty="0" smtClean="0"/>
                        <a:t> flow</a:t>
                      </a:r>
                    </a:p>
                    <a:p>
                      <a:r>
                        <a:rPr lang="en-GB" sz="1600" baseline="0" dirty="0" smtClean="0"/>
                        <a:t>Response to communication</a:t>
                      </a:r>
                      <a:endParaRPr lang="en-GB"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bl>
          </a:graphicData>
        </a:graphic>
      </p:graphicFrame>
      <p:sp>
        <p:nvSpPr>
          <p:cNvPr id="2" name="TextBox 1"/>
          <p:cNvSpPr txBox="1"/>
          <p:nvPr/>
        </p:nvSpPr>
        <p:spPr>
          <a:xfrm>
            <a:off x="5673080" y="6505599"/>
            <a:ext cx="2193229" cy="307777"/>
          </a:xfrm>
          <a:prstGeom prst="rect">
            <a:avLst/>
          </a:prstGeom>
          <a:noFill/>
        </p:spPr>
        <p:txBody>
          <a:bodyPr wrap="none" rtlCol="0">
            <a:spAutoFit/>
          </a:bodyPr>
          <a:lstStyle/>
          <a:p>
            <a:r>
              <a:rPr lang="en-GB" sz="1400" b="0" dirty="0" smtClean="0"/>
              <a:t>(Adapted from </a:t>
            </a:r>
            <a:r>
              <a:rPr lang="en-GB" sz="1400" b="0" dirty="0" err="1" smtClean="0"/>
              <a:t>Holsti</a:t>
            </a:r>
            <a:r>
              <a:rPr lang="en-GB" sz="1400" b="0" dirty="0" smtClean="0"/>
              <a:t> 1969)</a:t>
            </a:r>
            <a:endParaRPr lang="en-GB" sz="1400" b="0" dirty="0"/>
          </a:p>
        </p:txBody>
      </p:sp>
    </p:spTree>
    <p:extLst>
      <p:ext uri="{BB962C8B-B14F-4D97-AF65-F5344CB8AC3E}">
        <p14:creationId xmlns:p14="http://schemas.microsoft.com/office/powerpoint/2010/main" val="3595791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0763813"/>
              </p:ext>
            </p:extLst>
          </p:nvPr>
        </p:nvGraphicFramePr>
        <p:xfrm>
          <a:off x="416497" y="505296"/>
          <a:ext cx="9032304" cy="5588000"/>
        </p:xfrm>
        <a:graphic>
          <a:graphicData uri="http://schemas.openxmlformats.org/drawingml/2006/table">
            <a:tbl>
              <a:tblPr firstRow="1" bandRow="1">
                <a:tableStyleId>{073A0DAA-6AF3-43AB-8588-CEC1D06C72B9}</a:tableStyleId>
              </a:tblPr>
              <a:tblGrid>
                <a:gridCol w="2016223"/>
                <a:gridCol w="1728192"/>
                <a:gridCol w="1296144"/>
                <a:gridCol w="3991745"/>
              </a:tblGrid>
              <a:tr h="370840">
                <a:tc>
                  <a:txBody>
                    <a:bodyPr/>
                    <a:lstStyle/>
                    <a:p>
                      <a:pPr algn="ctr"/>
                      <a:r>
                        <a:rPr lang="en-GB" b="1" dirty="0" smtClean="0">
                          <a:solidFill>
                            <a:schemeClr val="tx1"/>
                          </a:solidFill>
                        </a:rPr>
                        <a:t>Purpose</a:t>
                      </a:r>
                      <a:endParaRPr lang="en-GB" b="1" dirty="0">
                        <a:solidFill>
                          <a:schemeClr val="tx1"/>
                        </a:solidFill>
                      </a:endParaRPr>
                    </a:p>
                  </a:txBody>
                  <a:tcPr>
                    <a:solidFill>
                      <a:schemeClr val="accent5">
                        <a:lumMod val="20000"/>
                        <a:lumOff val="80000"/>
                      </a:schemeClr>
                    </a:solidFill>
                  </a:tcPr>
                </a:tc>
                <a:tc>
                  <a:txBody>
                    <a:bodyPr/>
                    <a:lstStyle/>
                    <a:p>
                      <a:pPr algn="ctr"/>
                      <a:r>
                        <a:rPr lang="en-GB" b="1" dirty="0" smtClean="0">
                          <a:solidFill>
                            <a:schemeClr val="tx1"/>
                          </a:solidFill>
                        </a:rPr>
                        <a:t>Research focus</a:t>
                      </a:r>
                      <a:endParaRPr lang="en-GB" b="1" dirty="0">
                        <a:solidFill>
                          <a:schemeClr val="tx1"/>
                        </a:solidFill>
                      </a:endParaRPr>
                    </a:p>
                  </a:txBody>
                  <a:tcPr>
                    <a:solidFill>
                      <a:schemeClr val="accent5">
                        <a:lumMod val="20000"/>
                        <a:lumOff val="80000"/>
                      </a:schemeClr>
                    </a:solidFill>
                  </a:tcPr>
                </a:tc>
                <a:tc>
                  <a:txBody>
                    <a:bodyPr/>
                    <a:lstStyle/>
                    <a:p>
                      <a:pPr algn="ctr"/>
                      <a:r>
                        <a:rPr lang="en-GB" b="1" dirty="0" smtClean="0">
                          <a:solidFill>
                            <a:schemeClr val="tx1"/>
                          </a:solidFill>
                        </a:rPr>
                        <a:t>Question</a:t>
                      </a:r>
                      <a:endParaRPr lang="en-GB" b="1" dirty="0">
                        <a:solidFill>
                          <a:schemeClr val="tx1"/>
                        </a:solidFill>
                      </a:endParaRPr>
                    </a:p>
                  </a:txBody>
                  <a:tcPr>
                    <a:solidFill>
                      <a:schemeClr val="accent5">
                        <a:lumMod val="20000"/>
                        <a:lumOff val="80000"/>
                      </a:schemeClr>
                    </a:solidFill>
                  </a:tcPr>
                </a:tc>
                <a:tc>
                  <a:txBody>
                    <a:bodyPr/>
                    <a:lstStyle/>
                    <a:p>
                      <a:pPr algn="ctr"/>
                      <a:r>
                        <a:rPr lang="en-GB" b="1" dirty="0" smtClean="0">
                          <a:solidFill>
                            <a:schemeClr val="tx1"/>
                          </a:solidFill>
                        </a:rPr>
                        <a:t>Uses</a:t>
                      </a:r>
                      <a:endParaRPr lang="en-GB" b="1" dirty="0">
                        <a:solidFill>
                          <a:schemeClr val="tx1"/>
                        </a:solidFill>
                      </a:endParaRPr>
                    </a:p>
                  </a:txBody>
                  <a:tcPr>
                    <a:solidFill>
                      <a:schemeClr val="accent5">
                        <a:lumMod val="20000"/>
                        <a:lumOff val="80000"/>
                      </a:schemeClr>
                    </a:solidFill>
                  </a:tcPr>
                </a:tc>
              </a:tr>
              <a:tr h="370840">
                <a:tc rowSpan="2">
                  <a:txBody>
                    <a:bodyPr/>
                    <a:lstStyle/>
                    <a:p>
                      <a:pPr algn="ctr"/>
                      <a:r>
                        <a:rPr lang="en-GB" b="1" dirty="0" smtClean="0">
                          <a:solidFill>
                            <a:schemeClr val="tx1"/>
                          </a:solidFill>
                        </a:rPr>
                        <a:t>Inferences about antecedents</a:t>
                      </a:r>
                      <a:endParaRPr lang="en-GB" b="1" dirty="0">
                        <a:solidFill>
                          <a:schemeClr val="tx1"/>
                        </a:solidFill>
                      </a:endParaRPr>
                    </a:p>
                  </a:txBody>
                  <a:tcPr anchor="ctr">
                    <a:solidFill>
                      <a:schemeClr val="accent6">
                        <a:lumMod val="20000"/>
                        <a:lumOff val="80000"/>
                      </a:schemeClr>
                    </a:solidFill>
                  </a:tcPr>
                </a:tc>
                <a:tc>
                  <a:txBody>
                    <a:bodyPr/>
                    <a:lstStyle/>
                    <a:p>
                      <a:pPr algn="ctr"/>
                      <a:r>
                        <a:rPr lang="en-GB" b="1" dirty="0" smtClean="0">
                          <a:solidFill>
                            <a:schemeClr val="tx1"/>
                          </a:solidFill>
                        </a:rPr>
                        <a:t>Source</a:t>
                      </a:r>
                      <a:endParaRPr lang="en-GB" b="1" dirty="0">
                        <a:solidFill>
                          <a:schemeClr val="tx1"/>
                        </a:solidFill>
                      </a:endParaRPr>
                    </a:p>
                  </a:txBody>
                  <a:tcPr anchor="ctr">
                    <a:solidFill>
                      <a:schemeClr val="accent6">
                        <a:lumMod val="20000"/>
                        <a:lumOff val="80000"/>
                      </a:schemeClr>
                    </a:solidFill>
                  </a:tcPr>
                </a:tc>
                <a:tc>
                  <a:txBody>
                    <a:bodyPr/>
                    <a:lstStyle/>
                    <a:p>
                      <a:pPr algn="ctr"/>
                      <a:r>
                        <a:rPr lang="en-GB" b="1" dirty="0" smtClean="0">
                          <a:solidFill>
                            <a:schemeClr val="tx1"/>
                          </a:solidFill>
                        </a:rPr>
                        <a:t>Who</a:t>
                      </a:r>
                      <a:endParaRPr lang="en-GB" b="1" dirty="0">
                        <a:solidFill>
                          <a:schemeClr val="tx1"/>
                        </a:solidFill>
                      </a:endParaRPr>
                    </a:p>
                  </a:txBody>
                  <a:tcPr anchor="ctr">
                    <a:solidFill>
                      <a:schemeClr val="accent6">
                        <a:lumMod val="20000"/>
                        <a:lumOff val="80000"/>
                      </a:schemeClr>
                    </a:solidFill>
                  </a:tcPr>
                </a:tc>
                <a:tc>
                  <a:txBody>
                    <a:bodyPr/>
                    <a:lstStyle/>
                    <a:p>
                      <a:pPr algn="ctr"/>
                      <a:r>
                        <a:rPr lang="en-GB" b="1" dirty="0" smtClean="0">
                          <a:solidFill>
                            <a:schemeClr val="tx1"/>
                          </a:solidFill>
                        </a:rPr>
                        <a:t>Disputed authorship</a:t>
                      </a:r>
                      <a:endParaRPr lang="en-GB" b="1" dirty="0">
                        <a:solidFill>
                          <a:schemeClr val="tx1"/>
                        </a:solidFill>
                      </a:endParaRPr>
                    </a:p>
                  </a:txBody>
                  <a:tcPr anchor="ctr">
                    <a:solidFill>
                      <a:schemeClr val="accent6">
                        <a:lumMod val="20000"/>
                        <a:lumOff val="80000"/>
                      </a:schemeClr>
                    </a:solidFill>
                  </a:tcPr>
                </a:tc>
              </a:tr>
              <a:tr h="370840">
                <a:tc vMerge="1">
                  <a:txBody>
                    <a:bodyPr/>
                    <a:lstStyle/>
                    <a:p>
                      <a:endParaRPr lang="en-GB" dirty="0">
                        <a:solidFill>
                          <a:schemeClr val="tx1"/>
                        </a:solidFill>
                      </a:endParaRPr>
                    </a:p>
                  </a:txBody>
                  <a:tcPr/>
                </a:tc>
                <a:tc>
                  <a:txBody>
                    <a:bodyPr/>
                    <a:lstStyle/>
                    <a:p>
                      <a:pPr algn="ctr"/>
                      <a:r>
                        <a:rPr lang="en-GB" b="1" dirty="0" smtClean="0">
                          <a:solidFill>
                            <a:schemeClr val="tx1"/>
                          </a:solidFill>
                        </a:rPr>
                        <a:t>Encoding process</a:t>
                      </a:r>
                      <a:endParaRPr lang="en-GB" b="1" dirty="0">
                        <a:solidFill>
                          <a:schemeClr val="tx1"/>
                        </a:solidFill>
                      </a:endParaRPr>
                    </a:p>
                  </a:txBody>
                  <a:tcPr anchor="ctr">
                    <a:solidFill>
                      <a:schemeClr val="accent6">
                        <a:lumMod val="20000"/>
                        <a:lumOff val="80000"/>
                      </a:schemeClr>
                    </a:solidFill>
                  </a:tcPr>
                </a:tc>
                <a:tc>
                  <a:txBody>
                    <a:bodyPr/>
                    <a:lstStyle/>
                    <a:p>
                      <a:pPr algn="ctr"/>
                      <a:r>
                        <a:rPr lang="en-GB" b="1" dirty="0" smtClean="0">
                          <a:solidFill>
                            <a:schemeClr val="tx1"/>
                          </a:solidFill>
                        </a:rPr>
                        <a:t>Why</a:t>
                      </a:r>
                      <a:endParaRPr lang="en-GB" b="1" dirty="0">
                        <a:solidFill>
                          <a:schemeClr val="tx1"/>
                        </a:solidFill>
                      </a:endParaRPr>
                    </a:p>
                  </a:txBody>
                  <a:tcPr anchor="ctr">
                    <a:solidFill>
                      <a:schemeClr val="accent6">
                        <a:lumMod val="20000"/>
                        <a:lumOff val="80000"/>
                      </a:schemeClr>
                    </a:solidFill>
                  </a:tcPr>
                </a:tc>
                <a:tc>
                  <a:txBody>
                    <a:bodyPr/>
                    <a:lstStyle/>
                    <a:p>
                      <a:pPr algn="ctr"/>
                      <a:r>
                        <a:rPr lang="en-GB" b="1" dirty="0" smtClean="0">
                          <a:solidFill>
                            <a:schemeClr val="tx1"/>
                          </a:solidFill>
                        </a:rPr>
                        <a:t>Political and military</a:t>
                      </a:r>
                      <a:r>
                        <a:rPr lang="en-GB" b="1" baseline="0" dirty="0" smtClean="0">
                          <a:solidFill>
                            <a:schemeClr val="tx1"/>
                          </a:solidFill>
                        </a:rPr>
                        <a:t> intelligence</a:t>
                      </a:r>
                    </a:p>
                    <a:p>
                      <a:pPr algn="ctr"/>
                      <a:r>
                        <a:rPr lang="en-GB" b="1" baseline="0" dirty="0" smtClean="0">
                          <a:solidFill>
                            <a:schemeClr val="tx1"/>
                          </a:solidFill>
                        </a:rPr>
                        <a:t>Individual traits/beliefs</a:t>
                      </a:r>
                    </a:p>
                    <a:p>
                      <a:pPr algn="ctr"/>
                      <a:r>
                        <a:rPr lang="en-GB" b="1" baseline="0" dirty="0" smtClean="0">
                          <a:solidFill>
                            <a:schemeClr val="tx1"/>
                          </a:solidFill>
                        </a:rPr>
                        <a:t>Cultural differences and change</a:t>
                      </a:r>
                    </a:p>
                    <a:p>
                      <a:pPr algn="ctr"/>
                      <a:r>
                        <a:rPr lang="en-GB" b="1" baseline="0" dirty="0" smtClean="0">
                          <a:solidFill>
                            <a:schemeClr val="tx1"/>
                          </a:solidFill>
                        </a:rPr>
                        <a:t>Legal and evaluative evidence</a:t>
                      </a:r>
                    </a:p>
                  </a:txBody>
                  <a:tcPr anchor="ctr">
                    <a:solidFill>
                      <a:schemeClr val="accent6">
                        <a:lumMod val="20000"/>
                        <a:lumOff val="80000"/>
                      </a:schemeClr>
                    </a:solidFill>
                  </a:tcPr>
                </a:tc>
              </a:tr>
              <a:tr h="370840">
                <a:tc rowSpan="3">
                  <a:txBody>
                    <a:bodyPr/>
                    <a:lstStyle/>
                    <a:p>
                      <a:pPr algn="ctr"/>
                      <a:r>
                        <a:rPr lang="en-GB" b="1" dirty="0" smtClean="0">
                          <a:solidFill>
                            <a:schemeClr val="tx1"/>
                          </a:solidFill>
                        </a:rPr>
                        <a:t>Inferences about the message itself</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Channel</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How</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Persuasion techniques</a:t>
                      </a:r>
                    </a:p>
                    <a:p>
                      <a:pPr algn="ctr"/>
                      <a:r>
                        <a:rPr lang="en-GB" b="1" baseline="0" dirty="0" smtClean="0">
                          <a:solidFill>
                            <a:schemeClr val="tx1"/>
                          </a:solidFill>
                        </a:rPr>
                        <a:t>Analysis of style</a:t>
                      </a:r>
                      <a:endParaRPr lang="en-GB" b="1" dirty="0">
                        <a:solidFill>
                          <a:schemeClr val="tx1"/>
                        </a:solidFill>
                      </a:endParaRPr>
                    </a:p>
                  </a:txBody>
                  <a:tcPr anchor="ctr">
                    <a:solidFill>
                      <a:schemeClr val="accent3">
                        <a:lumMod val="20000"/>
                        <a:lumOff val="80000"/>
                      </a:schemeClr>
                    </a:solidFill>
                  </a:tcPr>
                </a:tc>
              </a:tr>
              <a:tr h="370840">
                <a:tc vMerge="1">
                  <a:txBody>
                    <a:bodyPr/>
                    <a:lstStyle/>
                    <a:p>
                      <a:endParaRPr lang="en-GB" dirty="0">
                        <a:solidFill>
                          <a:schemeClr val="tx1"/>
                        </a:solidFill>
                      </a:endParaRPr>
                    </a:p>
                  </a:txBody>
                  <a:tcPr/>
                </a:tc>
                <a:tc>
                  <a:txBody>
                    <a:bodyPr/>
                    <a:lstStyle/>
                    <a:p>
                      <a:pPr algn="ctr"/>
                      <a:r>
                        <a:rPr lang="en-GB" b="1" dirty="0" smtClean="0">
                          <a:solidFill>
                            <a:schemeClr val="tx1"/>
                          </a:solidFill>
                        </a:rPr>
                        <a:t>Message</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What</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Trends in content</a:t>
                      </a:r>
                    </a:p>
                    <a:p>
                      <a:pPr algn="ctr"/>
                      <a:r>
                        <a:rPr lang="en-GB" b="1" dirty="0" smtClean="0">
                          <a:solidFill>
                            <a:schemeClr val="tx1"/>
                          </a:solidFill>
                        </a:rPr>
                        <a:t>Relating characteristics of source to message</a:t>
                      </a:r>
                      <a:r>
                        <a:rPr lang="en-GB" b="1" baseline="0" dirty="0" smtClean="0">
                          <a:solidFill>
                            <a:schemeClr val="tx1"/>
                          </a:solidFill>
                        </a:rPr>
                        <a:t> produced by source</a:t>
                      </a:r>
                    </a:p>
                    <a:p>
                      <a:pPr algn="ctr"/>
                      <a:r>
                        <a:rPr lang="en-GB" b="1" baseline="0" dirty="0" smtClean="0">
                          <a:solidFill>
                            <a:schemeClr val="tx1"/>
                          </a:solidFill>
                        </a:rPr>
                        <a:t>Compare content with a standard</a:t>
                      </a:r>
                      <a:endParaRPr lang="en-GB" b="1" dirty="0">
                        <a:solidFill>
                          <a:schemeClr val="tx1"/>
                        </a:solidFill>
                      </a:endParaRPr>
                    </a:p>
                  </a:txBody>
                  <a:tcPr anchor="ctr">
                    <a:solidFill>
                      <a:schemeClr val="accent3">
                        <a:lumMod val="20000"/>
                        <a:lumOff val="80000"/>
                      </a:schemeClr>
                    </a:solidFill>
                  </a:tcPr>
                </a:tc>
              </a:tr>
              <a:tr h="370840">
                <a:tc vMerge="1">
                  <a:txBody>
                    <a:bodyPr/>
                    <a:lstStyle/>
                    <a:p>
                      <a:endParaRPr lang="en-GB" dirty="0">
                        <a:solidFill>
                          <a:schemeClr val="tx1"/>
                        </a:solidFill>
                      </a:endParaRPr>
                    </a:p>
                  </a:txBody>
                  <a:tcPr/>
                </a:tc>
                <a:tc>
                  <a:txBody>
                    <a:bodyPr/>
                    <a:lstStyle/>
                    <a:p>
                      <a:pPr algn="ctr"/>
                      <a:r>
                        <a:rPr lang="en-GB" b="1" dirty="0" smtClean="0">
                          <a:solidFill>
                            <a:schemeClr val="tx1"/>
                          </a:solidFill>
                        </a:rPr>
                        <a:t>Recipient</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To whom</a:t>
                      </a:r>
                      <a:endParaRPr lang="en-GB" b="1" dirty="0">
                        <a:solidFill>
                          <a:schemeClr val="tx1"/>
                        </a:solidFill>
                      </a:endParaRPr>
                    </a:p>
                  </a:txBody>
                  <a:tcPr anchor="ctr">
                    <a:solidFill>
                      <a:schemeClr val="accent3">
                        <a:lumMod val="20000"/>
                        <a:lumOff val="80000"/>
                      </a:schemeClr>
                    </a:solidFill>
                  </a:tcPr>
                </a:tc>
                <a:tc>
                  <a:txBody>
                    <a:bodyPr/>
                    <a:lstStyle/>
                    <a:p>
                      <a:pPr algn="ctr"/>
                      <a:r>
                        <a:rPr lang="en-GB" b="1" dirty="0" smtClean="0">
                          <a:solidFill>
                            <a:schemeClr val="tx1"/>
                          </a:solidFill>
                        </a:rPr>
                        <a:t>Relate characteristics of target audience to the message aimed at them</a:t>
                      </a:r>
                    </a:p>
                    <a:p>
                      <a:pPr algn="ctr"/>
                      <a:r>
                        <a:rPr lang="en-GB" b="1" dirty="0" smtClean="0">
                          <a:solidFill>
                            <a:schemeClr val="tx1"/>
                          </a:solidFill>
                        </a:rPr>
                        <a:t>Establish patterns</a:t>
                      </a:r>
                      <a:endParaRPr lang="en-GB" b="1" dirty="0">
                        <a:solidFill>
                          <a:schemeClr val="tx1"/>
                        </a:solidFill>
                      </a:endParaRPr>
                    </a:p>
                  </a:txBody>
                  <a:tcPr anchor="ctr">
                    <a:solidFill>
                      <a:schemeClr val="accent3">
                        <a:lumMod val="20000"/>
                        <a:lumOff val="80000"/>
                      </a:schemeClr>
                    </a:solidFill>
                  </a:tcPr>
                </a:tc>
              </a:tr>
              <a:tr h="370840">
                <a:tc>
                  <a:txBody>
                    <a:bodyPr/>
                    <a:lstStyle/>
                    <a:p>
                      <a:pPr algn="ctr"/>
                      <a:r>
                        <a:rPr lang="en-GB" b="1" dirty="0" smtClean="0">
                          <a:solidFill>
                            <a:schemeClr val="tx1"/>
                          </a:solidFill>
                        </a:rPr>
                        <a:t>Inferences about consequences</a:t>
                      </a:r>
                      <a:endParaRPr lang="en-GB" b="1" dirty="0">
                        <a:solidFill>
                          <a:schemeClr val="tx1"/>
                        </a:solidFill>
                      </a:endParaRPr>
                    </a:p>
                  </a:txBody>
                  <a:tcPr anchor="ctr">
                    <a:solidFill>
                      <a:schemeClr val="tx2">
                        <a:lumMod val="20000"/>
                        <a:lumOff val="80000"/>
                      </a:schemeClr>
                    </a:solidFill>
                  </a:tcPr>
                </a:tc>
                <a:tc>
                  <a:txBody>
                    <a:bodyPr/>
                    <a:lstStyle/>
                    <a:p>
                      <a:pPr algn="ctr"/>
                      <a:r>
                        <a:rPr lang="en-GB" b="1" dirty="0" smtClean="0">
                          <a:solidFill>
                            <a:schemeClr val="tx1"/>
                          </a:solidFill>
                        </a:rPr>
                        <a:t>Decoding</a:t>
                      </a:r>
                      <a:r>
                        <a:rPr lang="en-GB" b="1" baseline="0" dirty="0" smtClean="0">
                          <a:solidFill>
                            <a:schemeClr val="tx1"/>
                          </a:solidFill>
                        </a:rPr>
                        <a:t> process</a:t>
                      </a:r>
                      <a:endParaRPr lang="en-GB" b="1" dirty="0">
                        <a:solidFill>
                          <a:schemeClr val="tx1"/>
                        </a:solidFill>
                      </a:endParaRPr>
                    </a:p>
                  </a:txBody>
                  <a:tcPr anchor="ctr">
                    <a:solidFill>
                      <a:schemeClr val="tx2">
                        <a:lumMod val="20000"/>
                        <a:lumOff val="80000"/>
                      </a:schemeClr>
                    </a:solidFill>
                  </a:tcPr>
                </a:tc>
                <a:tc>
                  <a:txBody>
                    <a:bodyPr/>
                    <a:lstStyle/>
                    <a:p>
                      <a:pPr algn="ctr"/>
                      <a:r>
                        <a:rPr lang="en-GB" b="1" dirty="0" smtClean="0">
                          <a:solidFill>
                            <a:schemeClr val="tx1"/>
                          </a:solidFill>
                        </a:rPr>
                        <a:t>With what effect</a:t>
                      </a:r>
                      <a:endParaRPr lang="en-GB" b="1" dirty="0">
                        <a:solidFill>
                          <a:schemeClr val="tx1"/>
                        </a:solidFill>
                      </a:endParaRPr>
                    </a:p>
                  </a:txBody>
                  <a:tcPr anchor="ctr">
                    <a:solidFill>
                      <a:schemeClr val="tx2">
                        <a:lumMod val="20000"/>
                        <a:lumOff val="80000"/>
                      </a:schemeClr>
                    </a:solidFill>
                  </a:tcPr>
                </a:tc>
                <a:tc>
                  <a:txBody>
                    <a:bodyPr/>
                    <a:lstStyle/>
                    <a:p>
                      <a:pPr algn="ctr"/>
                      <a:r>
                        <a:rPr lang="en-GB" b="1" dirty="0" smtClean="0">
                          <a:solidFill>
                            <a:schemeClr val="tx1"/>
                          </a:solidFill>
                        </a:rPr>
                        <a:t>Readability</a:t>
                      </a:r>
                    </a:p>
                    <a:p>
                      <a:pPr algn="ctr"/>
                      <a:r>
                        <a:rPr lang="en-GB" b="1" dirty="0" smtClean="0">
                          <a:solidFill>
                            <a:schemeClr val="tx1"/>
                          </a:solidFill>
                        </a:rPr>
                        <a:t>Information flow</a:t>
                      </a:r>
                    </a:p>
                    <a:p>
                      <a:pPr algn="ctr"/>
                      <a:r>
                        <a:rPr lang="en-GB" b="1" dirty="0" smtClean="0">
                          <a:solidFill>
                            <a:schemeClr val="tx1"/>
                          </a:solidFill>
                        </a:rPr>
                        <a:t>Responses to message</a:t>
                      </a:r>
                      <a:endParaRPr lang="en-GB" b="1" dirty="0">
                        <a:solidFill>
                          <a:schemeClr val="tx1"/>
                        </a:solidFill>
                      </a:endParaRPr>
                    </a:p>
                  </a:txBody>
                  <a:tcPr anchor="ctr">
                    <a:solidFill>
                      <a:schemeClr val="tx2">
                        <a:lumMod val="20000"/>
                        <a:lumOff val="80000"/>
                      </a:schemeClr>
                    </a:solidFill>
                  </a:tcPr>
                </a:tc>
              </a:tr>
            </a:tbl>
          </a:graphicData>
        </a:graphic>
      </p:graphicFrame>
      <p:sp>
        <p:nvSpPr>
          <p:cNvPr id="5" name="TextBox 4"/>
          <p:cNvSpPr txBox="1"/>
          <p:nvPr/>
        </p:nvSpPr>
        <p:spPr>
          <a:xfrm>
            <a:off x="3512840" y="6093296"/>
            <a:ext cx="6120458" cy="307777"/>
          </a:xfrm>
          <a:prstGeom prst="rect">
            <a:avLst/>
          </a:prstGeom>
          <a:noFill/>
        </p:spPr>
        <p:txBody>
          <a:bodyPr wrap="none" rtlCol="0">
            <a:spAutoFit/>
          </a:bodyPr>
          <a:lstStyle/>
          <a:p>
            <a:r>
              <a:rPr lang="en-GB" sz="1400" i="1" dirty="0" smtClean="0"/>
              <a:t>(Sources: </a:t>
            </a:r>
            <a:r>
              <a:rPr lang="en-GB" sz="1400" i="1" dirty="0" err="1" smtClean="0"/>
              <a:t>Berelson</a:t>
            </a:r>
            <a:r>
              <a:rPr lang="en-GB" sz="1400" i="1" dirty="0" smtClean="0"/>
              <a:t>, 1952; </a:t>
            </a:r>
            <a:r>
              <a:rPr lang="en-GB" sz="1400" i="1" dirty="0" err="1" smtClean="0"/>
              <a:t>Holsti</a:t>
            </a:r>
            <a:r>
              <a:rPr lang="en-GB" sz="1400" i="1" dirty="0" smtClean="0"/>
              <a:t>, 1969;  </a:t>
            </a:r>
            <a:r>
              <a:rPr lang="en-GB" sz="1400" i="1" dirty="0" err="1" smtClean="0"/>
              <a:t>Krippendorf</a:t>
            </a:r>
            <a:r>
              <a:rPr lang="en-GB" sz="1400" i="1" dirty="0" smtClean="0"/>
              <a:t>, 1971;  </a:t>
            </a:r>
            <a:r>
              <a:rPr lang="en-GB" sz="1400" i="1" dirty="0" err="1" smtClean="0"/>
              <a:t>Neuendorf</a:t>
            </a:r>
            <a:r>
              <a:rPr lang="en-GB" sz="1400" i="1" dirty="0" smtClean="0"/>
              <a:t>, 2002)</a:t>
            </a:r>
            <a:endParaRPr lang="en-GB" sz="1400" i="1" dirty="0"/>
          </a:p>
        </p:txBody>
      </p:sp>
    </p:spTree>
    <p:extLst>
      <p:ext uri="{BB962C8B-B14F-4D97-AF65-F5344CB8AC3E}">
        <p14:creationId xmlns:p14="http://schemas.microsoft.com/office/powerpoint/2010/main" val="3438789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88984386"/>
              </p:ext>
            </p:extLst>
          </p:nvPr>
        </p:nvGraphicFramePr>
        <p:xfrm>
          <a:off x="488504" y="333464"/>
          <a:ext cx="8953500" cy="5831840"/>
        </p:xfrm>
        <a:graphic>
          <a:graphicData uri="http://schemas.openxmlformats.org/drawingml/2006/table">
            <a:tbl>
              <a:tblPr firstRow="1" bandRow="1">
                <a:tableStyleId>{C083E6E3-FA7D-4D7B-A595-EF9225AFEA82}</a:tableStyleId>
              </a:tblPr>
              <a:tblGrid>
                <a:gridCol w="3600400"/>
                <a:gridCol w="2592288"/>
                <a:gridCol w="2760812"/>
              </a:tblGrid>
              <a:tr h="370840">
                <a:tc>
                  <a:txBody>
                    <a:bodyPr/>
                    <a:lstStyle/>
                    <a:p>
                      <a:endParaRPr lang="en-GB" b="1" dirty="0"/>
                    </a:p>
                  </a:txBody>
                  <a:tcPr/>
                </a:tc>
                <a:tc>
                  <a:txBody>
                    <a:bodyPr/>
                    <a:lstStyle/>
                    <a:p>
                      <a:r>
                        <a:rPr lang="en-GB" b="1" dirty="0" smtClean="0"/>
                        <a:t>Quantitative/Traditional</a:t>
                      </a:r>
                      <a:endParaRPr lang="en-GB" b="1" dirty="0"/>
                    </a:p>
                  </a:txBody>
                  <a:tcPr/>
                </a:tc>
                <a:tc>
                  <a:txBody>
                    <a:bodyPr/>
                    <a:lstStyle/>
                    <a:p>
                      <a:r>
                        <a:rPr lang="en-GB" b="1" dirty="0" smtClean="0"/>
                        <a:t>Qualitative/Ethnographic</a:t>
                      </a:r>
                      <a:endParaRPr lang="en-GB" b="1" dirty="0"/>
                    </a:p>
                  </a:txBody>
                  <a:tcPr/>
                </a:tc>
              </a:tr>
              <a:tr h="370840">
                <a:tc>
                  <a:txBody>
                    <a:bodyPr/>
                    <a:lstStyle/>
                    <a:p>
                      <a:r>
                        <a:rPr lang="en-GB" b="1" dirty="0" smtClean="0"/>
                        <a:t>Research</a:t>
                      </a:r>
                      <a:r>
                        <a:rPr lang="en-GB" b="1" baseline="0" dirty="0" smtClean="0"/>
                        <a:t> goal</a:t>
                      </a:r>
                      <a:endParaRPr lang="en-GB" b="1" dirty="0"/>
                    </a:p>
                  </a:txBody>
                  <a:tcPr/>
                </a:tc>
                <a:tc>
                  <a:txBody>
                    <a:bodyPr/>
                    <a:lstStyle/>
                    <a:p>
                      <a:r>
                        <a:rPr lang="en-GB" b="1" dirty="0" smtClean="0"/>
                        <a:t>Verification</a:t>
                      </a:r>
                      <a:endParaRPr lang="en-GB" b="1" dirty="0"/>
                    </a:p>
                  </a:txBody>
                  <a:tcPr/>
                </a:tc>
                <a:tc>
                  <a:txBody>
                    <a:bodyPr/>
                    <a:lstStyle/>
                    <a:p>
                      <a:r>
                        <a:rPr lang="en-GB" b="1" dirty="0" smtClean="0"/>
                        <a:t>Discovery,</a:t>
                      </a:r>
                      <a:r>
                        <a:rPr lang="en-GB" b="1" baseline="0" dirty="0" smtClean="0"/>
                        <a:t> verification</a:t>
                      </a:r>
                      <a:endParaRPr lang="en-GB" b="1" dirty="0"/>
                    </a:p>
                  </a:txBody>
                  <a:tcPr/>
                </a:tc>
              </a:tr>
              <a:tr h="370840">
                <a:tc>
                  <a:txBody>
                    <a:bodyPr/>
                    <a:lstStyle/>
                    <a:p>
                      <a:r>
                        <a:rPr lang="en-GB" b="1" dirty="0" smtClean="0"/>
                        <a:t>Reflexive</a:t>
                      </a:r>
                      <a:r>
                        <a:rPr lang="en-GB" b="1" baseline="0" dirty="0" smtClean="0"/>
                        <a:t> research design</a:t>
                      </a:r>
                      <a:endParaRPr lang="en-GB" b="1" dirty="0"/>
                    </a:p>
                  </a:txBody>
                  <a:tcPr/>
                </a:tc>
                <a:tc>
                  <a:txBody>
                    <a:bodyPr/>
                    <a:lstStyle/>
                    <a:p>
                      <a:r>
                        <a:rPr lang="en-GB" b="1" dirty="0" smtClean="0"/>
                        <a:t>Seldom</a:t>
                      </a:r>
                      <a:endParaRPr lang="en-GB" b="1" dirty="0"/>
                    </a:p>
                  </a:txBody>
                  <a:tcPr/>
                </a:tc>
                <a:tc>
                  <a:txBody>
                    <a:bodyPr/>
                    <a:lstStyle/>
                    <a:p>
                      <a:r>
                        <a:rPr lang="en-GB" b="1" dirty="0" smtClean="0"/>
                        <a:t>Always</a:t>
                      </a:r>
                      <a:endParaRPr lang="en-GB" b="1" dirty="0"/>
                    </a:p>
                  </a:txBody>
                  <a:tcPr/>
                </a:tc>
              </a:tr>
              <a:tr h="370840">
                <a:tc>
                  <a:txBody>
                    <a:bodyPr/>
                    <a:lstStyle/>
                    <a:p>
                      <a:r>
                        <a:rPr lang="en-GB" b="1" dirty="0" smtClean="0"/>
                        <a:t>Emphasis</a:t>
                      </a:r>
                      <a:endParaRPr lang="en-GB" b="1" dirty="0"/>
                    </a:p>
                  </a:txBody>
                  <a:tcPr/>
                </a:tc>
                <a:tc>
                  <a:txBody>
                    <a:bodyPr/>
                    <a:lstStyle/>
                    <a:p>
                      <a:r>
                        <a:rPr lang="en-GB" b="1" dirty="0" smtClean="0"/>
                        <a:t>Reliability</a:t>
                      </a:r>
                      <a:endParaRPr lang="en-GB" b="1" dirty="0"/>
                    </a:p>
                  </a:txBody>
                  <a:tcPr/>
                </a:tc>
                <a:tc>
                  <a:txBody>
                    <a:bodyPr/>
                    <a:lstStyle/>
                    <a:p>
                      <a:r>
                        <a:rPr lang="en-GB" b="1" dirty="0" smtClean="0"/>
                        <a:t>Validity</a:t>
                      </a:r>
                      <a:endParaRPr lang="en-GB" b="1" dirty="0"/>
                    </a:p>
                  </a:txBody>
                  <a:tcPr/>
                </a:tc>
              </a:tr>
              <a:tr h="370840">
                <a:tc>
                  <a:txBody>
                    <a:bodyPr/>
                    <a:lstStyle/>
                    <a:p>
                      <a:r>
                        <a:rPr lang="en-GB" b="1" dirty="0" smtClean="0"/>
                        <a:t>Progression (data - analysis -interpretation)</a:t>
                      </a:r>
                      <a:endParaRPr lang="en-GB" b="1" dirty="0"/>
                    </a:p>
                  </a:txBody>
                  <a:tcPr/>
                </a:tc>
                <a:tc>
                  <a:txBody>
                    <a:bodyPr/>
                    <a:lstStyle/>
                    <a:p>
                      <a:r>
                        <a:rPr lang="en-GB" b="1" dirty="0" smtClean="0"/>
                        <a:t>Serial</a:t>
                      </a:r>
                      <a:endParaRPr lang="en-GB" b="1" dirty="0"/>
                    </a:p>
                  </a:txBody>
                  <a:tcPr/>
                </a:tc>
                <a:tc>
                  <a:txBody>
                    <a:bodyPr/>
                    <a:lstStyle/>
                    <a:p>
                      <a:r>
                        <a:rPr lang="en-GB" b="1" dirty="0" smtClean="0"/>
                        <a:t>Reflexive,</a:t>
                      </a:r>
                      <a:r>
                        <a:rPr lang="en-GB" b="1" baseline="0" dirty="0" smtClean="0"/>
                        <a:t> circular</a:t>
                      </a:r>
                      <a:endParaRPr lang="en-GB" b="1" dirty="0"/>
                    </a:p>
                  </a:txBody>
                  <a:tcPr/>
                </a:tc>
              </a:tr>
              <a:tr h="370840">
                <a:tc>
                  <a:txBody>
                    <a:bodyPr/>
                    <a:lstStyle/>
                    <a:p>
                      <a:r>
                        <a:rPr lang="en-GB" b="1" dirty="0" smtClean="0"/>
                        <a:t>Primary researcher involvement</a:t>
                      </a:r>
                      <a:endParaRPr lang="en-GB" b="1" dirty="0"/>
                    </a:p>
                  </a:txBody>
                  <a:tcPr/>
                </a:tc>
                <a:tc>
                  <a:txBody>
                    <a:bodyPr/>
                    <a:lstStyle/>
                    <a:p>
                      <a:r>
                        <a:rPr lang="en-GB" b="1" dirty="0" smtClean="0"/>
                        <a:t>Analysis &amp; interpretation</a:t>
                      </a:r>
                      <a:endParaRPr lang="en-GB" b="1" dirty="0"/>
                    </a:p>
                  </a:txBody>
                  <a:tcPr/>
                </a:tc>
                <a:tc>
                  <a:txBody>
                    <a:bodyPr/>
                    <a:lstStyle/>
                    <a:p>
                      <a:r>
                        <a:rPr lang="en-GB" b="1" dirty="0" smtClean="0"/>
                        <a:t>All phases</a:t>
                      </a:r>
                      <a:endParaRPr lang="en-GB" b="1" dirty="0"/>
                    </a:p>
                  </a:txBody>
                  <a:tcPr/>
                </a:tc>
              </a:tr>
              <a:tr h="370840">
                <a:tc>
                  <a:txBody>
                    <a:bodyPr/>
                    <a:lstStyle/>
                    <a:p>
                      <a:r>
                        <a:rPr lang="en-GB" b="1" dirty="0" smtClean="0"/>
                        <a:t>Sampling</a:t>
                      </a:r>
                      <a:endParaRPr lang="en-GB" b="1" dirty="0"/>
                    </a:p>
                  </a:txBody>
                  <a:tcPr/>
                </a:tc>
                <a:tc>
                  <a:txBody>
                    <a:bodyPr/>
                    <a:lstStyle/>
                    <a:p>
                      <a:r>
                        <a:rPr lang="en-GB" b="1" dirty="0" smtClean="0"/>
                        <a:t>Random or stratified</a:t>
                      </a:r>
                      <a:endParaRPr lang="en-GB" b="1" dirty="0"/>
                    </a:p>
                  </a:txBody>
                  <a:tcPr/>
                </a:tc>
                <a:tc>
                  <a:txBody>
                    <a:bodyPr/>
                    <a:lstStyle/>
                    <a:p>
                      <a:r>
                        <a:rPr lang="en-GB" b="1" dirty="0" smtClean="0"/>
                        <a:t>Purposive &amp; theoretical</a:t>
                      </a:r>
                      <a:endParaRPr lang="en-GB" b="1" dirty="0"/>
                    </a:p>
                  </a:txBody>
                  <a:tcPr/>
                </a:tc>
              </a:tr>
              <a:tr h="370840">
                <a:tc>
                  <a:txBody>
                    <a:bodyPr/>
                    <a:lstStyle/>
                    <a:p>
                      <a:r>
                        <a:rPr lang="en-GB" b="1" dirty="0" smtClean="0"/>
                        <a:t>Pre-structured categories</a:t>
                      </a:r>
                      <a:endParaRPr lang="en-GB" b="1" dirty="0"/>
                    </a:p>
                  </a:txBody>
                  <a:tcPr/>
                </a:tc>
                <a:tc>
                  <a:txBody>
                    <a:bodyPr/>
                    <a:lstStyle/>
                    <a:p>
                      <a:r>
                        <a:rPr lang="en-GB" b="1" dirty="0" smtClean="0"/>
                        <a:t>All</a:t>
                      </a:r>
                      <a:endParaRPr lang="en-GB" b="1" dirty="0"/>
                    </a:p>
                  </a:txBody>
                  <a:tcPr/>
                </a:tc>
                <a:tc>
                  <a:txBody>
                    <a:bodyPr/>
                    <a:lstStyle/>
                    <a:p>
                      <a:r>
                        <a:rPr lang="en-GB" b="1" dirty="0" smtClean="0"/>
                        <a:t>Some</a:t>
                      </a:r>
                      <a:r>
                        <a:rPr lang="en-GB" b="1" baseline="0" dirty="0" smtClean="0"/>
                        <a:t> or none</a:t>
                      </a:r>
                      <a:endParaRPr lang="en-GB" b="1" dirty="0"/>
                    </a:p>
                  </a:txBody>
                  <a:tcPr/>
                </a:tc>
              </a:tr>
              <a:tr h="370840">
                <a:tc>
                  <a:txBody>
                    <a:bodyPr/>
                    <a:lstStyle/>
                    <a:p>
                      <a:r>
                        <a:rPr lang="en-GB" b="1" dirty="0" smtClean="0"/>
                        <a:t>Training required to collect data</a:t>
                      </a:r>
                      <a:endParaRPr lang="en-GB" b="1" dirty="0"/>
                    </a:p>
                  </a:txBody>
                  <a:tcPr/>
                </a:tc>
                <a:tc>
                  <a:txBody>
                    <a:bodyPr/>
                    <a:lstStyle/>
                    <a:p>
                      <a:r>
                        <a:rPr lang="en-GB" b="1" dirty="0" smtClean="0"/>
                        <a:t>Little</a:t>
                      </a:r>
                      <a:endParaRPr lang="en-GB" b="1" dirty="0"/>
                    </a:p>
                  </a:txBody>
                  <a:tcPr/>
                </a:tc>
                <a:tc>
                  <a:txBody>
                    <a:bodyPr/>
                    <a:lstStyle/>
                    <a:p>
                      <a:r>
                        <a:rPr lang="en-GB" b="1" dirty="0" smtClean="0"/>
                        <a:t>Substantial</a:t>
                      </a:r>
                      <a:endParaRPr lang="en-GB" b="1" dirty="0"/>
                    </a:p>
                  </a:txBody>
                  <a:tcPr/>
                </a:tc>
              </a:tr>
              <a:tr h="370840">
                <a:tc>
                  <a:txBody>
                    <a:bodyPr/>
                    <a:lstStyle/>
                    <a:p>
                      <a:r>
                        <a:rPr lang="en-GB" b="1" dirty="0" smtClean="0"/>
                        <a:t>Type of data</a:t>
                      </a:r>
                      <a:endParaRPr lang="en-GB" b="1" dirty="0"/>
                    </a:p>
                  </a:txBody>
                  <a:tcPr/>
                </a:tc>
                <a:tc>
                  <a:txBody>
                    <a:bodyPr/>
                    <a:lstStyle/>
                    <a:p>
                      <a:r>
                        <a:rPr lang="en-GB" b="1" dirty="0" smtClean="0"/>
                        <a:t>Numerical</a:t>
                      </a:r>
                      <a:endParaRPr lang="en-GB" b="1" dirty="0"/>
                    </a:p>
                  </a:txBody>
                  <a:tcPr/>
                </a:tc>
                <a:tc>
                  <a:txBody>
                    <a:bodyPr/>
                    <a:lstStyle/>
                    <a:p>
                      <a:r>
                        <a:rPr lang="en-GB" b="1" dirty="0" smtClean="0"/>
                        <a:t>Numerical, Narrative</a:t>
                      </a:r>
                      <a:endParaRPr lang="en-GB" b="1" dirty="0"/>
                    </a:p>
                  </a:txBody>
                  <a:tcPr/>
                </a:tc>
              </a:tr>
              <a:tr h="370840">
                <a:tc>
                  <a:txBody>
                    <a:bodyPr/>
                    <a:lstStyle/>
                    <a:p>
                      <a:r>
                        <a:rPr lang="en-GB" b="1" dirty="0" smtClean="0"/>
                        <a:t>Data entry points</a:t>
                      </a:r>
                      <a:endParaRPr lang="en-GB" b="1" dirty="0"/>
                    </a:p>
                  </a:txBody>
                  <a:tcPr/>
                </a:tc>
                <a:tc>
                  <a:txBody>
                    <a:bodyPr/>
                    <a:lstStyle/>
                    <a:p>
                      <a:r>
                        <a:rPr lang="en-GB" b="1" dirty="0" smtClean="0"/>
                        <a:t>Once</a:t>
                      </a:r>
                      <a:endParaRPr lang="en-GB" b="1" dirty="0"/>
                    </a:p>
                  </a:txBody>
                  <a:tcPr/>
                </a:tc>
                <a:tc>
                  <a:txBody>
                    <a:bodyPr/>
                    <a:lstStyle/>
                    <a:p>
                      <a:r>
                        <a:rPr lang="en-GB" b="1" dirty="0" smtClean="0"/>
                        <a:t>Multiple</a:t>
                      </a:r>
                      <a:endParaRPr lang="en-GB" b="1" dirty="0"/>
                    </a:p>
                  </a:txBody>
                  <a:tcPr/>
                </a:tc>
              </a:tr>
              <a:tr h="370840">
                <a:tc>
                  <a:txBody>
                    <a:bodyPr/>
                    <a:lstStyle/>
                    <a:p>
                      <a:r>
                        <a:rPr lang="en-GB" b="1" dirty="0" smtClean="0"/>
                        <a:t>Narrative</a:t>
                      </a:r>
                      <a:r>
                        <a:rPr lang="en-GB" b="1" baseline="0" dirty="0" smtClean="0"/>
                        <a:t> comments</a:t>
                      </a:r>
                      <a:endParaRPr lang="en-GB" b="1" dirty="0"/>
                    </a:p>
                  </a:txBody>
                  <a:tcPr/>
                </a:tc>
                <a:tc>
                  <a:txBody>
                    <a:bodyPr/>
                    <a:lstStyle/>
                    <a:p>
                      <a:r>
                        <a:rPr lang="en-GB" b="1" dirty="0" smtClean="0"/>
                        <a:t>Seldom</a:t>
                      </a:r>
                      <a:endParaRPr lang="en-GB" b="1" dirty="0"/>
                    </a:p>
                  </a:txBody>
                  <a:tcPr/>
                </a:tc>
                <a:tc>
                  <a:txBody>
                    <a:bodyPr/>
                    <a:lstStyle/>
                    <a:p>
                      <a:r>
                        <a:rPr lang="en-GB" b="1" dirty="0" smtClean="0"/>
                        <a:t>Always</a:t>
                      </a:r>
                      <a:endParaRPr lang="en-GB" b="1" dirty="0"/>
                    </a:p>
                  </a:txBody>
                  <a:tcPr/>
                </a:tc>
              </a:tr>
              <a:tr h="370840">
                <a:tc>
                  <a:txBody>
                    <a:bodyPr/>
                    <a:lstStyle/>
                    <a:p>
                      <a:r>
                        <a:rPr lang="en-GB" b="1" dirty="0" smtClean="0"/>
                        <a:t>Concept emerging</a:t>
                      </a:r>
                      <a:r>
                        <a:rPr lang="en-GB" b="1" baseline="0" dirty="0" smtClean="0"/>
                        <a:t>  during research</a:t>
                      </a:r>
                      <a:endParaRPr lang="en-GB" b="1" dirty="0"/>
                    </a:p>
                  </a:txBody>
                  <a:tcPr/>
                </a:tc>
                <a:tc>
                  <a:txBody>
                    <a:bodyPr/>
                    <a:lstStyle/>
                    <a:p>
                      <a:r>
                        <a:rPr lang="en-GB" b="1" dirty="0" smtClean="0"/>
                        <a:t>Seldom</a:t>
                      </a:r>
                      <a:endParaRPr lang="en-GB" b="1" dirty="0"/>
                    </a:p>
                  </a:txBody>
                  <a:tcPr/>
                </a:tc>
                <a:tc>
                  <a:txBody>
                    <a:bodyPr/>
                    <a:lstStyle/>
                    <a:p>
                      <a:r>
                        <a:rPr lang="en-GB" b="1" dirty="0" smtClean="0"/>
                        <a:t>Always</a:t>
                      </a:r>
                      <a:endParaRPr lang="en-GB" b="1" dirty="0"/>
                    </a:p>
                  </a:txBody>
                  <a:tcPr/>
                </a:tc>
              </a:tr>
              <a:tr h="370840">
                <a:tc>
                  <a:txBody>
                    <a:bodyPr/>
                    <a:lstStyle/>
                    <a:p>
                      <a:r>
                        <a:rPr lang="en-GB" b="1" dirty="0" smtClean="0"/>
                        <a:t>Data analysis</a:t>
                      </a:r>
                      <a:endParaRPr lang="en-GB" b="1" dirty="0"/>
                    </a:p>
                  </a:txBody>
                  <a:tcPr/>
                </a:tc>
                <a:tc>
                  <a:txBody>
                    <a:bodyPr/>
                    <a:lstStyle/>
                    <a:p>
                      <a:r>
                        <a:rPr lang="en-GB" b="1" dirty="0" smtClean="0"/>
                        <a:t>Statistical</a:t>
                      </a:r>
                      <a:endParaRPr lang="en-GB" b="1" dirty="0"/>
                    </a:p>
                  </a:txBody>
                  <a:tcPr/>
                </a:tc>
                <a:tc>
                  <a:txBody>
                    <a:bodyPr/>
                    <a:lstStyle/>
                    <a:p>
                      <a:r>
                        <a:rPr lang="en-GB" b="1" dirty="0" smtClean="0"/>
                        <a:t>Textual,</a:t>
                      </a:r>
                      <a:r>
                        <a:rPr lang="en-GB" b="1" baseline="0" dirty="0" smtClean="0"/>
                        <a:t> Statistical</a:t>
                      </a:r>
                      <a:endParaRPr lang="en-GB" b="1" dirty="0"/>
                    </a:p>
                  </a:txBody>
                  <a:tcPr/>
                </a:tc>
              </a:tr>
              <a:tr h="370840">
                <a:tc>
                  <a:txBody>
                    <a:bodyPr/>
                    <a:lstStyle/>
                    <a:p>
                      <a:r>
                        <a:rPr lang="en-GB" b="1" dirty="0" smtClean="0"/>
                        <a:t>Data presentation</a:t>
                      </a:r>
                      <a:endParaRPr lang="en-GB" b="1" dirty="0"/>
                    </a:p>
                  </a:txBody>
                  <a:tcPr/>
                </a:tc>
                <a:tc>
                  <a:txBody>
                    <a:bodyPr/>
                    <a:lstStyle/>
                    <a:p>
                      <a:r>
                        <a:rPr lang="en-GB" b="1" dirty="0" smtClean="0"/>
                        <a:t>Tabular</a:t>
                      </a:r>
                      <a:endParaRPr lang="en-GB" b="1" dirty="0"/>
                    </a:p>
                  </a:txBody>
                  <a:tcPr/>
                </a:tc>
                <a:tc>
                  <a:txBody>
                    <a:bodyPr/>
                    <a:lstStyle/>
                    <a:p>
                      <a:r>
                        <a:rPr lang="en-GB" b="1" dirty="0" smtClean="0"/>
                        <a:t>Tabular</a:t>
                      </a:r>
                      <a:r>
                        <a:rPr lang="en-GB" b="1" baseline="0" dirty="0" smtClean="0"/>
                        <a:t>, Textual, Graphical</a:t>
                      </a:r>
                      <a:endParaRPr lang="en-GB" b="1" dirty="0"/>
                    </a:p>
                  </a:txBody>
                  <a:tcPr/>
                </a:tc>
              </a:tr>
            </a:tbl>
          </a:graphicData>
        </a:graphic>
      </p:graphicFrame>
      <p:sp>
        <p:nvSpPr>
          <p:cNvPr id="5" name="TextBox 4"/>
          <p:cNvSpPr txBox="1"/>
          <p:nvPr/>
        </p:nvSpPr>
        <p:spPr>
          <a:xfrm>
            <a:off x="7022482" y="6165304"/>
            <a:ext cx="2467022" cy="307777"/>
          </a:xfrm>
          <a:prstGeom prst="rect">
            <a:avLst/>
          </a:prstGeom>
          <a:noFill/>
        </p:spPr>
        <p:txBody>
          <a:bodyPr wrap="none" rtlCol="0">
            <a:spAutoFit/>
          </a:bodyPr>
          <a:lstStyle/>
          <a:p>
            <a:r>
              <a:rPr lang="en-GB" sz="1400" i="1" dirty="0" smtClean="0"/>
              <a:t>(Adapted from </a:t>
            </a:r>
            <a:r>
              <a:rPr lang="en-GB" sz="1400" i="1" dirty="0" err="1" smtClean="0"/>
              <a:t>Altheide</a:t>
            </a:r>
            <a:r>
              <a:rPr lang="en-GB" sz="1400" i="1" dirty="0" smtClean="0"/>
              <a:t> 1987)</a:t>
            </a:r>
            <a:endParaRPr lang="en-GB" sz="1400" i="1" dirty="0"/>
          </a:p>
        </p:txBody>
      </p:sp>
    </p:spTree>
    <p:extLst>
      <p:ext uri="{BB962C8B-B14F-4D97-AF65-F5344CB8AC3E}">
        <p14:creationId xmlns:p14="http://schemas.microsoft.com/office/powerpoint/2010/main" val="1835075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err="1" smtClean="0"/>
              <a:t>Leise</a:t>
            </a:r>
            <a:r>
              <a:rPr lang="en-GB" sz="3600" dirty="0" smtClean="0"/>
              <a:t> (2005) 11 Website Analysis Heuristics</a:t>
            </a:r>
            <a:endParaRPr lang="en-GB" sz="3600" dirty="0"/>
          </a:p>
        </p:txBody>
      </p:sp>
      <p:sp>
        <p:nvSpPr>
          <p:cNvPr id="3" name="Content Placeholder 2"/>
          <p:cNvSpPr>
            <a:spLocks noGrp="1"/>
          </p:cNvSpPr>
          <p:nvPr>
            <p:ph idx="1"/>
          </p:nvPr>
        </p:nvSpPr>
        <p:spPr>
          <a:xfrm>
            <a:off x="2792760" y="1484784"/>
            <a:ext cx="4097658" cy="4525963"/>
          </a:xfrm>
        </p:spPr>
        <p:txBody>
          <a:bodyPr/>
          <a:lstStyle/>
          <a:p>
            <a:pPr>
              <a:spcBef>
                <a:spcPts val="0"/>
              </a:spcBef>
              <a:spcAft>
                <a:spcPts val="0"/>
              </a:spcAft>
            </a:pPr>
            <a:r>
              <a:rPr lang="en-GB" sz="2800" dirty="0"/>
              <a:t>Collocation</a:t>
            </a:r>
          </a:p>
          <a:p>
            <a:pPr>
              <a:spcBef>
                <a:spcPts val="0"/>
              </a:spcBef>
              <a:spcAft>
                <a:spcPts val="0"/>
              </a:spcAft>
            </a:pPr>
            <a:r>
              <a:rPr lang="en-GB" sz="2800" dirty="0"/>
              <a:t>Differentiation</a:t>
            </a:r>
          </a:p>
          <a:p>
            <a:pPr>
              <a:spcBef>
                <a:spcPts val="0"/>
              </a:spcBef>
              <a:spcAft>
                <a:spcPts val="0"/>
              </a:spcAft>
            </a:pPr>
            <a:r>
              <a:rPr lang="en-GB" sz="2800" dirty="0"/>
              <a:t>Completeness</a:t>
            </a:r>
          </a:p>
          <a:p>
            <a:pPr>
              <a:spcBef>
                <a:spcPts val="0"/>
              </a:spcBef>
              <a:spcAft>
                <a:spcPts val="0"/>
              </a:spcAft>
            </a:pPr>
            <a:r>
              <a:rPr lang="en-GB" sz="2800" dirty="0"/>
              <a:t>Information scent</a:t>
            </a:r>
          </a:p>
          <a:p>
            <a:pPr>
              <a:spcBef>
                <a:spcPts val="0"/>
              </a:spcBef>
              <a:spcAft>
                <a:spcPts val="0"/>
              </a:spcAft>
            </a:pPr>
            <a:r>
              <a:rPr lang="en-GB" sz="2800" dirty="0"/>
              <a:t>Bounded horizons</a:t>
            </a:r>
          </a:p>
          <a:p>
            <a:pPr>
              <a:spcBef>
                <a:spcPts val="0"/>
              </a:spcBef>
              <a:spcAft>
                <a:spcPts val="0"/>
              </a:spcAft>
            </a:pPr>
            <a:r>
              <a:rPr lang="en-GB" sz="2800" dirty="0"/>
              <a:t>Accessibility</a:t>
            </a:r>
          </a:p>
          <a:p>
            <a:pPr>
              <a:spcBef>
                <a:spcPts val="0"/>
              </a:spcBef>
              <a:spcAft>
                <a:spcPts val="0"/>
              </a:spcAft>
            </a:pPr>
            <a:r>
              <a:rPr lang="en-GB" sz="2800" dirty="0"/>
              <a:t>Multiple access paths</a:t>
            </a:r>
          </a:p>
          <a:p>
            <a:pPr>
              <a:spcBef>
                <a:spcPts val="0"/>
              </a:spcBef>
              <a:spcAft>
                <a:spcPts val="0"/>
              </a:spcAft>
            </a:pPr>
            <a:r>
              <a:rPr lang="en-GB" sz="2800" dirty="0"/>
              <a:t>Appropriate structure</a:t>
            </a:r>
          </a:p>
          <a:p>
            <a:pPr>
              <a:spcBef>
                <a:spcPts val="0"/>
              </a:spcBef>
              <a:spcAft>
                <a:spcPts val="0"/>
              </a:spcAft>
            </a:pPr>
            <a:r>
              <a:rPr lang="en-GB" sz="2800" dirty="0"/>
              <a:t>Consistency</a:t>
            </a:r>
          </a:p>
          <a:p>
            <a:pPr>
              <a:spcBef>
                <a:spcPts val="0"/>
              </a:spcBef>
              <a:spcAft>
                <a:spcPts val="0"/>
              </a:spcAft>
            </a:pPr>
            <a:r>
              <a:rPr lang="en-GB" sz="2800" dirty="0"/>
              <a:t>Audience-relevance</a:t>
            </a:r>
          </a:p>
          <a:p>
            <a:pPr>
              <a:spcBef>
                <a:spcPts val="0"/>
              </a:spcBef>
              <a:spcAft>
                <a:spcPts val="0"/>
              </a:spcAft>
            </a:pPr>
            <a:r>
              <a:rPr lang="en-GB" sz="2800" dirty="0"/>
              <a:t>Currency</a:t>
            </a:r>
          </a:p>
          <a:p>
            <a:endParaRPr lang="en-GB" sz="2000" dirty="0"/>
          </a:p>
        </p:txBody>
      </p:sp>
    </p:spTree>
    <p:extLst>
      <p:ext uri="{BB962C8B-B14F-4D97-AF65-F5344CB8AC3E}">
        <p14:creationId xmlns:p14="http://schemas.microsoft.com/office/powerpoint/2010/main" val="1635155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95300" y="260648"/>
            <a:ext cx="8915400" cy="1143000"/>
          </a:xfrm>
        </p:spPr>
        <p:txBody>
          <a:bodyPr/>
          <a:lstStyle/>
          <a:p>
            <a:r>
              <a:rPr lang="en-GB" dirty="0" smtClean="0"/>
              <a:t>Conceptual </a:t>
            </a:r>
            <a:r>
              <a:rPr lang="en-GB" dirty="0" err="1" smtClean="0"/>
              <a:t>vs</a:t>
            </a:r>
            <a:r>
              <a:rPr lang="en-GB" dirty="0" smtClean="0"/>
              <a:t> Relational Analysis</a:t>
            </a:r>
          </a:p>
        </p:txBody>
      </p:sp>
      <p:sp>
        <p:nvSpPr>
          <p:cNvPr id="3" name="Text Placeholder 2"/>
          <p:cNvSpPr>
            <a:spLocks noGrp="1"/>
          </p:cNvSpPr>
          <p:nvPr>
            <p:ph type="body" idx="1"/>
          </p:nvPr>
        </p:nvSpPr>
        <p:spPr>
          <a:xfrm>
            <a:off x="495300" y="1337494"/>
            <a:ext cx="4376870" cy="685800"/>
          </a:xfrm>
        </p:spPr>
        <p:txBody>
          <a:bodyPr/>
          <a:lstStyle/>
          <a:p>
            <a:r>
              <a:rPr lang="en-GB" dirty="0" smtClean="0"/>
              <a:t>Conceptual analysis</a:t>
            </a:r>
            <a:endParaRPr lang="en-GB" dirty="0"/>
          </a:p>
        </p:txBody>
      </p:sp>
      <p:sp>
        <p:nvSpPr>
          <p:cNvPr id="4" name="Text Placeholder 3"/>
          <p:cNvSpPr>
            <a:spLocks noGrp="1"/>
          </p:cNvSpPr>
          <p:nvPr>
            <p:ph type="body" sz="half" idx="3"/>
          </p:nvPr>
        </p:nvSpPr>
        <p:spPr>
          <a:xfrm>
            <a:off x="5032114" y="1340768"/>
            <a:ext cx="4378590" cy="685800"/>
          </a:xfrm>
        </p:spPr>
        <p:txBody>
          <a:bodyPr/>
          <a:lstStyle/>
          <a:p>
            <a:r>
              <a:rPr lang="en-GB" dirty="0" smtClean="0"/>
              <a:t>Relational analysis</a:t>
            </a:r>
            <a:endParaRPr lang="en-GB" dirty="0"/>
          </a:p>
        </p:txBody>
      </p:sp>
      <p:sp>
        <p:nvSpPr>
          <p:cNvPr id="15363" name="Rectangle 3"/>
          <p:cNvSpPr>
            <a:spLocks noGrp="1" noChangeArrowheads="1"/>
          </p:cNvSpPr>
          <p:nvPr>
            <p:ph sz="quarter" idx="2"/>
          </p:nvPr>
        </p:nvSpPr>
        <p:spPr>
          <a:xfrm>
            <a:off x="495300" y="2060848"/>
            <a:ext cx="4376870" cy="3941763"/>
          </a:xfrm>
        </p:spPr>
        <p:txBody>
          <a:bodyPr/>
          <a:lstStyle/>
          <a:p>
            <a:pPr marL="457200" indent="-457200">
              <a:lnSpc>
                <a:spcPct val="90000"/>
              </a:lnSpc>
            </a:pPr>
            <a:r>
              <a:rPr lang="en-GB" sz="2000" b="1" dirty="0" smtClean="0">
                <a:solidFill>
                  <a:schemeClr val="tx1"/>
                </a:solidFill>
              </a:rPr>
              <a:t>Decide</a:t>
            </a:r>
          </a:p>
          <a:p>
            <a:pPr marL="727200" lvl="1" indent="-457200">
              <a:lnSpc>
                <a:spcPct val="90000"/>
              </a:lnSpc>
            </a:pPr>
            <a:r>
              <a:rPr lang="en-GB" sz="1800" b="1" dirty="0" smtClean="0">
                <a:solidFill>
                  <a:schemeClr val="tx1"/>
                </a:solidFill>
              </a:rPr>
              <a:t>Level of analysis. </a:t>
            </a:r>
          </a:p>
          <a:p>
            <a:pPr marL="727200" lvl="1" indent="-457200">
              <a:lnSpc>
                <a:spcPct val="90000"/>
              </a:lnSpc>
            </a:pPr>
            <a:r>
              <a:rPr lang="en-GB" sz="1800" b="1" dirty="0" smtClean="0">
                <a:solidFill>
                  <a:schemeClr val="tx1"/>
                </a:solidFill>
              </a:rPr>
              <a:t>how many concepts need coding. </a:t>
            </a:r>
          </a:p>
          <a:p>
            <a:pPr marL="727200" lvl="1" indent="-457200">
              <a:lnSpc>
                <a:spcPct val="90000"/>
              </a:lnSpc>
            </a:pPr>
            <a:r>
              <a:rPr lang="en-GB" sz="1800" b="1" dirty="0" smtClean="0">
                <a:solidFill>
                  <a:schemeClr val="tx1"/>
                </a:solidFill>
              </a:rPr>
              <a:t>whether to code for existence or frequency of a concept. </a:t>
            </a:r>
          </a:p>
          <a:p>
            <a:pPr marL="727200" lvl="1" indent="-457200">
              <a:lnSpc>
                <a:spcPct val="90000"/>
              </a:lnSpc>
            </a:pPr>
            <a:r>
              <a:rPr lang="en-GB" sz="1800" b="1" dirty="0" smtClean="0">
                <a:solidFill>
                  <a:schemeClr val="tx1"/>
                </a:solidFill>
              </a:rPr>
              <a:t>how you will distinguish among concepts. </a:t>
            </a:r>
          </a:p>
          <a:p>
            <a:pPr marL="457200" indent="-457200">
              <a:lnSpc>
                <a:spcPct val="90000"/>
              </a:lnSpc>
            </a:pPr>
            <a:r>
              <a:rPr lang="en-GB" sz="2000" b="1" dirty="0" smtClean="0">
                <a:solidFill>
                  <a:schemeClr val="tx1"/>
                </a:solidFill>
              </a:rPr>
              <a:t>Develop rules for coding </a:t>
            </a:r>
          </a:p>
          <a:p>
            <a:pPr marL="457200" indent="-457200">
              <a:lnSpc>
                <a:spcPct val="90000"/>
              </a:lnSpc>
            </a:pPr>
            <a:r>
              <a:rPr lang="en-GB" sz="2000" b="1" dirty="0" smtClean="0">
                <a:solidFill>
                  <a:schemeClr val="tx1"/>
                </a:solidFill>
              </a:rPr>
              <a:t>What do you do with "irrelevant" information. </a:t>
            </a:r>
          </a:p>
          <a:p>
            <a:pPr marL="457200" indent="-457200">
              <a:lnSpc>
                <a:spcPct val="90000"/>
              </a:lnSpc>
            </a:pPr>
            <a:r>
              <a:rPr lang="en-GB" sz="2000" b="1" dirty="0" smtClean="0">
                <a:solidFill>
                  <a:schemeClr val="tx1"/>
                </a:solidFill>
              </a:rPr>
              <a:t>Code the text </a:t>
            </a:r>
          </a:p>
          <a:p>
            <a:pPr marL="457200" indent="-457200">
              <a:lnSpc>
                <a:spcPct val="90000"/>
              </a:lnSpc>
            </a:pPr>
            <a:r>
              <a:rPr lang="en-GB" sz="2000" b="1" dirty="0" err="1" smtClean="0">
                <a:solidFill>
                  <a:schemeClr val="tx1"/>
                </a:solidFill>
              </a:rPr>
              <a:t>Analyze</a:t>
            </a:r>
            <a:r>
              <a:rPr lang="en-GB" sz="2000" b="1" dirty="0" smtClean="0">
                <a:solidFill>
                  <a:schemeClr val="tx1"/>
                </a:solidFill>
              </a:rPr>
              <a:t> results</a:t>
            </a:r>
          </a:p>
        </p:txBody>
      </p:sp>
      <p:sp>
        <p:nvSpPr>
          <p:cNvPr id="5" name="Content Placeholder 4"/>
          <p:cNvSpPr>
            <a:spLocks noGrp="1"/>
          </p:cNvSpPr>
          <p:nvPr>
            <p:ph sz="quarter" idx="4"/>
          </p:nvPr>
        </p:nvSpPr>
        <p:spPr>
          <a:xfrm>
            <a:off x="5032114" y="2060848"/>
            <a:ext cx="4378590" cy="3941763"/>
          </a:xfrm>
        </p:spPr>
        <p:txBody>
          <a:bodyPr/>
          <a:lstStyle/>
          <a:p>
            <a:r>
              <a:rPr lang="en-GB" sz="2000" b="1" dirty="0">
                <a:solidFill>
                  <a:schemeClr val="tx1"/>
                </a:solidFill>
              </a:rPr>
              <a:t>Identify the question. </a:t>
            </a:r>
          </a:p>
          <a:p>
            <a:r>
              <a:rPr lang="en-GB" sz="2000" b="1" dirty="0" smtClean="0">
                <a:solidFill>
                  <a:schemeClr val="tx1"/>
                </a:solidFill>
              </a:rPr>
              <a:t>Select sample </a:t>
            </a:r>
            <a:r>
              <a:rPr lang="en-GB" sz="2000" b="1" dirty="0">
                <a:solidFill>
                  <a:schemeClr val="tx1"/>
                </a:solidFill>
              </a:rPr>
              <a:t>for analysis. </a:t>
            </a:r>
          </a:p>
          <a:p>
            <a:r>
              <a:rPr lang="en-GB" sz="2000" b="1" dirty="0">
                <a:solidFill>
                  <a:schemeClr val="tx1"/>
                </a:solidFill>
              </a:rPr>
              <a:t>Determine </a:t>
            </a:r>
            <a:r>
              <a:rPr lang="en-GB" sz="2000" b="1" dirty="0" smtClean="0">
                <a:solidFill>
                  <a:schemeClr val="tx1"/>
                </a:solidFill>
              </a:rPr>
              <a:t>type </a:t>
            </a:r>
            <a:r>
              <a:rPr lang="en-GB" sz="2000" b="1" dirty="0">
                <a:solidFill>
                  <a:schemeClr val="tx1"/>
                </a:solidFill>
              </a:rPr>
              <a:t>of </a:t>
            </a:r>
            <a:r>
              <a:rPr lang="en-GB" sz="2000" b="1" dirty="0" smtClean="0">
                <a:solidFill>
                  <a:schemeClr val="tx1"/>
                </a:solidFill>
              </a:rPr>
              <a:t>analysis needed. </a:t>
            </a:r>
            <a:endParaRPr lang="en-GB" sz="2000" b="1" dirty="0">
              <a:solidFill>
                <a:schemeClr val="tx1"/>
              </a:solidFill>
            </a:endParaRPr>
          </a:p>
          <a:p>
            <a:r>
              <a:rPr lang="en-GB" sz="2000" b="1" dirty="0">
                <a:solidFill>
                  <a:schemeClr val="tx1"/>
                </a:solidFill>
              </a:rPr>
              <a:t>Reduce the text to categories and code for words or patterns. </a:t>
            </a:r>
          </a:p>
          <a:p>
            <a:r>
              <a:rPr lang="en-GB" sz="2000" b="1" dirty="0">
                <a:solidFill>
                  <a:schemeClr val="tx1"/>
                </a:solidFill>
              </a:rPr>
              <a:t>Explore the relationships between </a:t>
            </a:r>
            <a:r>
              <a:rPr lang="en-GB" sz="2000" b="1" dirty="0" smtClean="0">
                <a:solidFill>
                  <a:schemeClr val="tx1"/>
                </a:solidFill>
              </a:rPr>
              <a:t>categories or concepts (i.e</a:t>
            </a:r>
            <a:r>
              <a:rPr lang="en-GB" sz="2000" b="1" dirty="0">
                <a:solidFill>
                  <a:schemeClr val="tx1"/>
                </a:solidFill>
              </a:rPr>
              <a:t>. strength, </a:t>
            </a:r>
            <a:r>
              <a:rPr lang="en-GB" sz="2000" b="1" dirty="0" smtClean="0">
                <a:solidFill>
                  <a:schemeClr val="tx1"/>
                </a:solidFill>
              </a:rPr>
              <a:t>sign,  </a:t>
            </a:r>
            <a:r>
              <a:rPr lang="en-GB" sz="2000" b="1" dirty="0">
                <a:solidFill>
                  <a:schemeClr val="tx1"/>
                </a:solidFill>
              </a:rPr>
              <a:t>direction). </a:t>
            </a:r>
          </a:p>
          <a:p>
            <a:r>
              <a:rPr lang="en-GB" sz="2000" b="1" dirty="0">
                <a:solidFill>
                  <a:schemeClr val="tx1"/>
                </a:solidFill>
              </a:rPr>
              <a:t>Code the relationships. </a:t>
            </a:r>
          </a:p>
          <a:p>
            <a:r>
              <a:rPr lang="en-GB" sz="2000" b="1" dirty="0">
                <a:solidFill>
                  <a:schemeClr val="tx1"/>
                </a:solidFill>
              </a:rPr>
              <a:t>Perform analysis. </a:t>
            </a:r>
          </a:p>
          <a:p>
            <a:r>
              <a:rPr lang="en-GB" sz="2000" b="1" dirty="0">
                <a:solidFill>
                  <a:schemeClr val="tx1"/>
                </a:solidFill>
              </a:rPr>
              <a:t>Map out the results</a:t>
            </a:r>
          </a:p>
          <a:p>
            <a:endParaRPr lang="en-GB" sz="1800" b="1" dirty="0">
              <a:solidFill>
                <a:schemeClr val="tx1"/>
              </a:solidFill>
            </a:endParaRPr>
          </a:p>
        </p:txBody>
      </p:sp>
      <p:sp>
        <p:nvSpPr>
          <p:cNvPr id="15364" name="Text Box 4"/>
          <p:cNvSpPr txBox="1">
            <a:spLocks noChangeArrowheads="1"/>
          </p:cNvSpPr>
          <p:nvPr/>
        </p:nvSpPr>
        <p:spPr bwMode="auto">
          <a:xfrm>
            <a:off x="5313040" y="6372036"/>
            <a:ext cx="3662221" cy="369332"/>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b="1">
                <a:solidFill>
                  <a:schemeClr val="tx1"/>
                </a:solidFill>
                <a:latin typeface="Times New Roman" pitchFamily="18" charset="0"/>
              </a:defRPr>
            </a:lvl1pPr>
            <a:lvl2pPr marL="742950" indent="-285750">
              <a:defRPr sz="2000" b="1">
                <a:solidFill>
                  <a:schemeClr val="tx1"/>
                </a:solidFill>
                <a:latin typeface="Times New Roman" pitchFamily="18" charset="0"/>
              </a:defRPr>
            </a:lvl2pPr>
            <a:lvl3pPr marL="1143000" indent="-228600">
              <a:defRPr sz="2000" b="1">
                <a:solidFill>
                  <a:schemeClr val="tx1"/>
                </a:solidFill>
                <a:latin typeface="Times New Roman" pitchFamily="18" charset="0"/>
              </a:defRPr>
            </a:lvl3pPr>
            <a:lvl4pPr marL="1600200" indent="-228600">
              <a:defRPr sz="2000" b="1">
                <a:solidFill>
                  <a:schemeClr val="tx1"/>
                </a:solidFill>
                <a:latin typeface="Times New Roman" pitchFamily="18" charset="0"/>
              </a:defRPr>
            </a:lvl4pPr>
            <a:lvl5pPr marL="2057400" indent="-228600">
              <a:defRPr sz="2000" b="1">
                <a:solidFill>
                  <a:schemeClr val="tx1"/>
                </a:solidFill>
                <a:latin typeface="Times New Roman" pitchFamily="18" charset="0"/>
              </a:defRPr>
            </a:lvl5pPr>
            <a:lvl6pPr marL="2514600" indent="-228600" eaLnBrk="0" fontAlgn="base" hangingPunct="0">
              <a:spcBef>
                <a:spcPct val="0"/>
              </a:spcBef>
              <a:spcAft>
                <a:spcPct val="0"/>
              </a:spcAft>
              <a:defRPr sz="2000" b="1">
                <a:solidFill>
                  <a:schemeClr val="tx1"/>
                </a:solidFill>
                <a:latin typeface="Times New Roman" pitchFamily="18" charset="0"/>
              </a:defRPr>
            </a:lvl6pPr>
            <a:lvl7pPr marL="2971800" indent="-228600" eaLnBrk="0" fontAlgn="base" hangingPunct="0">
              <a:spcBef>
                <a:spcPct val="0"/>
              </a:spcBef>
              <a:spcAft>
                <a:spcPct val="0"/>
              </a:spcAft>
              <a:defRPr sz="2000" b="1">
                <a:solidFill>
                  <a:schemeClr val="tx1"/>
                </a:solidFill>
                <a:latin typeface="Times New Roman" pitchFamily="18" charset="0"/>
              </a:defRPr>
            </a:lvl7pPr>
            <a:lvl8pPr marL="3429000" indent="-228600" eaLnBrk="0" fontAlgn="base" hangingPunct="0">
              <a:spcBef>
                <a:spcPct val="0"/>
              </a:spcBef>
              <a:spcAft>
                <a:spcPct val="0"/>
              </a:spcAft>
              <a:defRPr sz="2000" b="1">
                <a:solidFill>
                  <a:schemeClr val="tx1"/>
                </a:solidFill>
                <a:latin typeface="Times New Roman" pitchFamily="18" charset="0"/>
              </a:defRPr>
            </a:lvl8pPr>
            <a:lvl9pPr marL="3886200" indent="-228600" eaLnBrk="0" fontAlgn="base" hangingPunct="0">
              <a:spcBef>
                <a:spcPct val="0"/>
              </a:spcBef>
              <a:spcAft>
                <a:spcPct val="0"/>
              </a:spcAft>
              <a:defRPr sz="2000" b="1">
                <a:solidFill>
                  <a:schemeClr val="tx1"/>
                </a:solidFill>
                <a:latin typeface="Times New Roman" pitchFamily="18" charset="0"/>
              </a:defRPr>
            </a:lvl9pPr>
          </a:lstStyle>
          <a:p>
            <a:r>
              <a:rPr lang="en-GB" sz="1800" dirty="0"/>
              <a:t>Source: http://writing.colostate.edu</a:t>
            </a:r>
          </a:p>
        </p:txBody>
      </p:sp>
    </p:spTree>
    <p:extLst>
      <p:ext uri="{BB962C8B-B14F-4D97-AF65-F5344CB8AC3E}">
        <p14:creationId xmlns:p14="http://schemas.microsoft.com/office/powerpoint/2010/main" val="428180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qualitative content analysis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9796855"/>
              </p:ext>
            </p:extLst>
          </p:nvPr>
        </p:nvGraphicFramePr>
        <p:xfrm>
          <a:off x="495300" y="1484784"/>
          <a:ext cx="8953500" cy="2565400"/>
        </p:xfrm>
        <a:graphic>
          <a:graphicData uri="http://schemas.openxmlformats.org/drawingml/2006/table">
            <a:tbl>
              <a:tblPr firstRow="1" bandRow="1">
                <a:tableStyleId>{C083E6E3-FA7D-4D7B-A595-EF9225AFEA82}</a:tableStyleId>
              </a:tblPr>
              <a:tblGrid>
                <a:gridCol w="2238375"/>
                <a:gridCol w="2238375"/>
                <a:gridCol w="2238375"/>
                <a:gridCol w="2238375"/>
              </a:tblGrid>
              <a:tr h="370840">
                <a:tc>
                  <a:txBody>
                    <a:bodyPr/>
                    <a:lstStyle/>
                    <a:p>
                      <a:pPr algn="ctr"/>
                      <a:r>
                        <a:rPr lang="en-GB" dirty="0" smtClean="0"/>
                        <a:t>Type of Content</a:t>
                      </a:r>
                      <a:r>
                        <a:rPr lang="en-GB" baseline="0" dirty="0" smtClean="0"/>
                        <a:t> Analysis</a:t>
                      </a:r>
                      <a:endParaRPr lang="en-GB" dirty="0"/>
                    </a:p>
                  </a:txBody>
                  <a:tcPr/>
                </a:tc>
                <a:tc>
                  <a:txBody>
                    <a:bodyPr/>
                    <a:lstStyle/>
                    <a:p>
                      <a:pPr algn="ctr"/>
                      <a:r>
                        <a:rPr lang="en-GB" dirty="0" smtClean="0"/>
                        <a:t>Study begins with …</a:t>
                      </a:r>
                      <a:endParaRPr lang="en-GB" dirty="0"/>
                    </a:p>
                  </a:txBody>
                  <a:tcPr/>
                </a:tc>
                <a:tc>
                  <a:txBody>
                    <a:bodyPr/>
                    <a:lstStyle/>
                    <a:p>
                      <a:pPr algn="ctr"/>
                      <a:r>
                        <a:rPr lang="en-GB" dirty="0" smtClean="0"/>
                        <a:t>Timing of defining  codes or keywords</a:t>
                      </a:r>
                      <a:endParaRPr lang="en-GB" dirty="0"/>
                    </a:p>
                  </a:txBody>
                  <a:tcPr/>
                </a:tc>
                <a:tc>
                  <a:txBody>
                    <a:bodyPr/>
                    <a:lstStyle/>
                    <a:p>
                      <a:pPr algn="ctr"/>
                      <a:r>
                        <a:rPr lang="en-GB" dirty="0" smtClean="0"/>
                        <a:t>Source of codes or keywords</a:t>
                      </a:r>
                      <a:endParaRPr lang="en-GB" dirty="0"/>
                    </a:p>
                  </a:txBody>
                  <a:tcPr/>
                </a:tc>
              </a:tr>
              <a:tr h="370840">
                <a:tc>
                  <a:txBody>
                    <a:bodyPr/>
                    <a:lstStyle/>
                    <a:p>
                      <a:pPr algn="ctr"/>
                      <a:r>
                        <a:rPr lang="en-GB" b="1" dirty="0" smtClean="0"/>
                        <a:t>Conventional</a:t>
                      </a:r>
                      <a:endParaRPr lang="en-GB" b="1" dirty="0"/>
                    </a:p>
                  </a:txBody>
                  <a:tcPr/>
                </a:tc>
                <a:tc>
                  <a:txBody>
                    <a:bodyPr/>
                    <a:lstStyle/>
                    <a:p>
                      <a:pPr algn="ctr"/>
                      <a:r>
                        <a:rPr lang="en-GB" b="1" dirty="0" smtClean="0"/>
                        <a:t>Observation</a:t>
                      </a:r>
                      <a:endParaRPr lang="en-GB" b="1" dirty="0"/>
                    </a:p>
                  </a:txBody>
                  <a:tcPr/>
                </a:tc>
                <a:tc>
                  <a:txBody>
                    <a:bodyPr/>
                    <a:lstStyle/>
                    <a:p>
                      <a:pPr algn="ctr"/>
                      <a:r>
                        <a:rPr lang="en-GB" b="1" dirty="0" smtClean="0"/>
                        <a:t>During analysis</a:t>
                      </a:r>
                      <a:endParaRPr lang="en-GB" b="1" dirty="0"/>
                    </a:p>
                  </a:txBody>
                  <a:tcPr/>
                </a:tc>
                <a:tc>
                  <a:txBody>
                    <a:bodyPr/>
                    <a:lstStyle/>
                    <a:p>
                      <a:pPr algn="ctr"/>
                      <a:r>
                        <a:rPr lang="en-GB" b="1" dirty="0" smtClean="0"/>
                        <a:t>Data</a:t>
                      </a:r>
                      <a:endParaRPr lang="en-GB" b="1" dirty="0"/>
                    </a:p>
                  </a:txBody>
                  <a:tcPr/>
                </a:tc>
              </a:tr>
              <a:tr h="370840">
                <a:tc>
                  <a:txBody>
                    <a:bodyPr/>
                    <a:lstStyle/>
                    <a:p>
                      <a:pPr algn="ctr"/>
                      <a:r>
                        <a:rPr lang="en-GB" b="1" dirty="0" smtClean="0"/>
                        <a:t>Directed</a:t>
                      </a:r>
                      <a:endParaRPr lang="en-GB" b="1" dirty="0"/>
                    </a:p>
                  </a:txBody>
                  <a:tcPr/>
                </a:tc>
                <a:tc>
                  <a:txBody>
                    <a:bodyPr/>
                    <a:lstStyle/>
                    <a:p>
                      <a:pPr algn="ctr"/>
                      <a:r>
                        <a:rPr lang="en-GB" b="1" dirty="0" smtClean="0"/>
                        <a:t>Theory</a:t>
                      </a:r>
                      <a:endParaRPr lang="en-GB" b="1" dirty="0"/>
                    </a:p>
                  </a:txBody>
                  <a:tcPr/>
                </a:tc>
                <a:tc>
                  <a:txBody>
                    <a:bodyPr/>
                    <a:lstStyle/>
                    <a:p>
                      <a:pPr algn="ctr"/>
                      <a:r>
                        <a:rPr lang="en-GB" b="1" dirty="0" smtClean="0"/>
                        <a:t>Before</a:t>
                      </a:r>
                      <a:r>
                        <a:rPr lang="en-GB" b="1" baseline="0" dirty="0" smtClean="0"/>
                        <a:t> and during analysis</a:t>
                      </a:r>
                      <a:endParaRPr lang="en-GB" b="1" dirty="0"/>
                    </a:p>
                  </a:txBody>
                  <a:tcPr/>
                </a:tc>
                <a:tc>
                  <a:txBody>
                    <a:bodyPr/>
                    <a:lstStyle/>
                    <a:p>
                      <a:pPr algn="ctr"/>
                      <a:r>
                        <a:rPr lang="en-GB" b="1" dirty="0" smtClean="0"/>
                        <a:t>Theory</a:t>
                      </a:r>
                      <a:r>
                        <a:rPr lang="en-GB" b="1" baseline="0" dirty="0" smtClean="0"/>
                        <a:t> and other relevant research</a:t>
                      </a:r>
                      <a:endParaRPr lang="en-GB" b="1" dirty="0"/>
                    </a:p>
                  </a:txBody>
                  <a:tcPr/>
                </a:tc>
              </a:tr>
              <a:tr h="370840">
                <a:tc>
                  <a:txBody>
                    <a:bodyPr/>
                    <a:lstStyle/>
                    <a:p>
                      <a:pPr algn="ctr"/>
                      <a:r>
                        <a:rPr lang="en-GB" b="1" dirty="0" smtClean="0"/>
                        <a:t>Summative</a:t>
                      </a:r>
                      <a:endParaRPr lang="en-GB" b="1" dirty="0"/>
                    </a:p>
                  </a:txBody>
                  <a:tcPr/>
                </a:tc>
                <a:tc>
                  <a:txBody>
                    <a:bodyPr/>
                    <a:lstStyle/>
                    <a:p>
                      <a:pPr algn="ctr"/>
                      <a:r>
                        <a:rPr lang="en-GB" b="1" dirty="0" smtClean="0"/>
                        <a:t>Keywords</a:t>
                      </a:r>
                      <a:endParaRPr lang="en-GB" b="1" dirty="0"/>
                    </a:p>
                  </a:txBody>
                  <a:tcPr/>
                </a:tc>
                <a:tc>
                  <a:txBody>
                    <a:bodyPr/>
                    <a:lstStyle/>
                    <a:p>
                      <a:pPr algn="ctr"/>
                      <a:r>
                        <a:rPr lang="en-GB" b="1" dirty="0" smtClean="0"/>
                        <a:t>Before (and during) analysis</a:t>
                      </a:r>
                      <a:endParaRPr lang="en-GB" b="1" dirty="0"/>
                    </a:p>
                  </a:txBody>
                  <a:tcPr/>
                </a:tc>
                <a:tc>
                  <a:txBody>
                    <a:bodyPr/>
                    <a:lstStyle/>
                    <a:p>
                      <a:pPr algn="ctr"/>
                      <a:r>
                        <a:rPr lang="en-GB" b="1" dirty="0" smtClean="0"/>
                        <a:t>Researcher’s</a:t>
                      </a:r>
                      <a:r>
                        <a:rPr lang="en-GB" b="1" baseline="0" dirty="0" smtClean="0"/>
                        <a:t> interest &amp;/or literature review</a:t>
                      </a:r>
                      <a:endParaRPr lang="en-GB" b="1" dirty="0"/>
                    </a:p>
                  </a:txBody>
                  <a:tcPr/>
                </a:tc>
              </a:tr>
            </a:tbl>
          </a:graphicData>
        </a:graphic>
      </p:graphicFrame>
      <p:sp>
        <p:nvSpPr>
          <p:cNvPr id="5" name="TextBox 4"/>
          <p:cNvSpPr txBox="1"/>
          <p:nvPr/>
        </p:nvSpPr>
        <p:spPr>
          <a:xfrm>
            <a:off x="7160542" y="4005064"/>
            <a:ext cx="2302233" cy="276999"/>
          </a:xfrm>
          <a:prstGeom prst="rect">
            <a:avLst/>
          </a:prstGeom>
          <a:noFill/>
        </p:spPr>
        <p:txBody>
          <a:bodyPr wrap="none" rtlCol="0">
            <a:spAutoFit/>
          </a:bodyPr>
          <a:lstStyle/>
          <a:p>
            <a:r>
              <a:rPr lang="en-GB" sz="1200" dirty="0" smtClean="0"/>
              <a:t>(</a:t>
            </a:r>
            <a:r>
              <a:rPr lang="en-GB" sz="1200" dirty="0" err="1" smtClean="0"/>
              <a:t>Hseih</a:t>
            </a:r>
            <a:r>
              <a:rPr lang="en-GB" sz="1200" dirty="0" smtClean="0"/>
              <a:t> &amp; Shannon, 2005, p1286)</a:t>
            </a:r>
            <a:endParaRPr lang="en-GB" sz="1200" dirty="0"/>
          </a:p>
        </p:txBody>
      </p:sp>
    </p:spTree>
    <p:extLst>
      <p:ext uri="{BB962C8B-B14F-4D97-AF65-F5344CB8AC3E}">
        <p14:creationId xmlns:p14="http://schemas.microsoft.com/office/powerpoint/2010/main" val="3216516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smtClean="0"/>
              <a:t>Typical (?Erroneous) CA Approach</a:t>
            </a:r>
          </a:p>
        </p:txBody>
      </p:sp>
      <p:sp>
        <p:nvSpPr>
          <p:cNvPr id="22531" name="Rectangle 3"/>
          <p:cNvSpPr>
            <a:spLocks noChangeArrowheads="1"/>
          </p:cNvSpPr>
          <p:nvPr/>
        </p:nvSpPr>
        <p:spPr bwMode="auto">
          <a:xfrm>
            <a:off x="533400" y="1377951"/>
            <a:ext cx="8839201"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GB" sz="2400" b="0"/>
              <a:t>Hello All,</a:t>
            </a:r>
            <a:br>
              <a:rPr lang="en-GB" sz="2400" b="0"/>
            </a:br>
            <a:r>
              <a:rPr lang="en-GB" sz="2400" b="0"/>
              <a:t/>
            </a:r>
            <a:br>
              <a:rPr lang="en-GB" sz="2400" b="0"/>
            </a:br>
            <a:r>
              <a:rPr lang="en-GB" sz="2400" b="0"/>
              <a:t>I am beginning a project that involves a content analysis of articles</a:t>
            </a:r>
            <a:br>
              <a:rPr lang="en-GB" sz="2400" b="0"/>
            </a:br>
            <a:r>
              <a:rPr lang="en-GB" sz="2400" b="0"/>
              <a:t>about various firms. These articles are retrieved by running a search in</a:t>
            </a:r>
            <a:br>
              <a:rPr lang="en-GB" sz="2400" b="0"/>
            </a:br>
            <a:r>
              <a:rPr lang="en-GB" sz="2400" b="0"/>
              <a:t>an article database that produces the relevant articles. Once they are</a:t>
            </a:r>
            <a:br>
              <a:rPr lang="en-GB" sz="2400" b="0"/>
            </a:br>
            <a:r>
              <a:rPr lang="en-GB" sz="2400" b="0"/>
              <a:t>retrieved, I need to copy/paste them onto a word file that can be edited</a:t>
            </a:r>
            <a:br>
              <a:rPr lang="en-GB" sz="2400" b="0"/>
            </a:br>
            <a:r>
              <a:rPr lang="en-GB" sz="2400" b="0"/>
              <a:t>and then fed into a content analysis software program.</a:t>
            </a:r>
            <a:br>
              <a:rPr lang="en-GB" sz="2400" b="0"/>
            </a:br>
            <a:r>
              <a:rPr lang="en-GB" sz="2400" b="0"/>
              <a:t>I would appreciate any ideas about how to structure this sequence, in</a:t>
            </a:r>
            <a:br>
              <a:rPr lang="en-GB" sz="2400" b="0"/>
            </a:br>
            <a:r>
              <a:rPr lang="en-GB" sz="2400" b="0"/>
              <a:t>particular the conversion of the articles from web based docs to word</a:t>
            </a:r>
            <a:br>
              <a:rPr lang="en-GB" sz="2400" b="0"/>
            </a:br>
            <a:r>
              <a:rPr lang="en-GB" sz="2400" b="0"/>
              <a:t>docs. Is there a program that does this automatically?</a:t>
            </a:r>
            <a:br>
              <a:rPr lang="en-GB" sz="2400" b="0"/>
            </a:br>
            <a:endParaRPr lang="en-GB" sz="2400" b="0"/>
          </a:p>
        </p:txBody>
      </p:sp>
      <p:sp>
        <p:nvSpPr>
          <p:cNvPr id="2" name="TextBox 1"/>
          <p:cNvSpPr txBox="1"/>
          <p:nvPr/>
        </p:nvSpPr>
        <p:spPr>
          <a:xfrm>
            <a:off x="3440832" y="5517232"/>
            <a:ext cx="5947847" cy="707886"/>
          </a:xfrm>
          <a:prstGeom prst="rect">
            <a:avLst/>
          </a:prstGeom>
          <a:noFill/>
        </p:spPr>
        <p:txBody>
          <a:bodyPr wrap="none" rtlCol="0">
            <a:spAutoFit/>
          </a:bodyPr>
          <a:lstStyle/>
          <a:p>
            <a:r>
              <a:rPr lang="en-GB" dirty="0" smtClean="0"/>
              <a:t>This is a real example of a query from a PhD student</a:t>
            </a:r>
            <a:br>
              <a:rPr lang="en-GB" dirty="0" smtClean="0"/>
            </a:br>
            <a:r>
              <a:rPr lang="en-GB" dirty="0" smtClean="0"/>
              <a:t>via a content analysis discussion forum. </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dirty="0" smtClean="0"/>
              <a:t>And Here’s One Reply …</a:t>
            </a:r>
          </a:p>
        </p:txBody>
      </p:sp>
      <p:sp>
        <p:nvSpPr>
          <p:cNvPr id="23555" name="Rectangle 3"/>
          <p:cNvSpPr>
            <a:spLocks noChangeArrowheads="1"/>
          </p:cNvSpPr>
          <p:nvPr/>
        </p:nvSpPr>
        <p:spPr bwMode="auto">
          <a:xfrm>
            <a:off x="533400" y="1362248"/>
            <a:ext cx="8839201"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GB" sz="2400" b="0" dirty="0" smtClean="0"/>
              <a:t>In </a:t>
            </a:r>
            <a:r>
              <a:rPr lang="en-GB" sz="2400" b="0" dirty="0"/>
              <a:t>which format are the articles coming out of the data base? Plain</a:t>
            </a:r>
            <a:br>
              <a:rPr lang="en-GB" sz="2400" b="0" dirty="0"/>
            </a:br>
            <a:r>
              <a:rPr lang="en-GB" sz="2400" b="0" dirty="0"/>
              <a:t>text, RTF, HTML? …  there are a few filters for converting HTML into different formats, and your goal - content analysis - requires that you have plain text files. You can edit these with an editor (e.g. </a:t>
            </a:r>
            <a:r>
              <a:rPr lang="en-GB" sz="2400" b="0" dirty="0" err="1"/>
              <a:t>NotePad</a:t>
            </a:r>
            <a:r>
              <a:rPr lang="en-GB" sz="2400" b="0" dirty="0"/>
              <a:t> WordPad, </a:t>
            </a:r>
            <a:r>
              <a:rPr lang="en-GB" sz="2400" b="0" dirty="0" err="1"/>
              <a:t>TextPad</a:t>
            </a:r>
            <a:r>
              <a:rPr lang="en-GB" sz="2400" b="0" dirty="0"/>
              <a:t> or the like) easily. You also make up your mind how to structure your data:</a:t>
            </a:r>
          </a:p>
          <a:p>
            <a:pPr lvl="1" eaLnBrk="1" hangingPunct="1"/>
            <a:r>
              <a:rPr lang="en-GB" sz="2400" b="0" u="sng" dirty="0"/>
              <a:t>what is the text unit? (e.g. </a:t>
            </a:r>
            <a:r>
              <a:rPr lang="en-GB" sz="2400" b="0" u="sng" dirty="0" err="1"/>
              <a:t>line,sentence</a:t>
            </a:r>
            <a:r>
              <a:rPr lang="en-GB" sz="2400" b="0" u="sng" dirty="0"/>
              <a:t>, article)</a:t>
            </a:r>
            <a:br>
              <a:rPr lang="en-GB" sz="2400" b="0" u="sng" dirty="0"/>
            </a:br>
            <a:r>
              <a:rPr lang="en-GB" sz="2400" b="0" u="sng" dirty="0"/>
              <a:t>which external variables are necessary? (e.g. date, source, author)</a:t>
            </a:r>
          </a:p>
          <a:p>
            <a:pPr eaLnBrk="1" hangingPunct="1"/>
            <a:r>
              <a:rPr lang="en-GB" sz="2400" b="0" dirty="0"/>
              <a:t>Then you can select the appropriate software, for an overview consult</a:t>
            </a:r>
            <a:br>
              <a:rPr lang="en-GB" sz="2400" b="0" dirty="0"/>
            </a:br>
            <a:r>
              <a:rPr lang="en-GB" sz="2400" b="0" dirty="0"/>
              <a:t>http://www.textanalysis.info if you haven't done so. A few MS-DOS based programs are free or public domain (e.g. </a:t>
            </a:r>
            <a:r>
              <a:rPr lang="en-GB" sz="2400" b="0" dirty="0" err="1"/>
              <a:t>vb</a:t>
            </a:r>
            <a:r>
              <a:rPr lang="en-GB" sz="2400" b="0" dirty="0"/>
              <a:t>-pro, INTEXT</a:t>
            </a:r>
            <a:r>
              <a:rPr lang="en-GB" sz="2400" b="0" dirty="0" smtClean="0"/>
              <a:t>).</a:t>
            </a:r>
            <a:endParaRPr lang="en-GB" sz="2400" b="0" dirty="0"/>
          </a:p>
        </p:txBody>
      </p:sp>
      <p:sp>
        <p:nvSpPr>
          <p:cNvPr id="2" name="TextBox 1"/>
          <p:cNvSpPr txBox="1"/>
          <p:nvPr/>
        </p:nvSpPr>
        <p:spPr>
          <a:xfrm>
            <a:off x="1784648" y="5661248"/>
            <a:ext cx="6799234" cy="584775"/>
          </a:xfrm>
          <a:prstGeom prst="rect">
            <a:avLst/>
          </a:prstGeom>
          <a:noFill/>
        </p:spPr>
        <p:txBody>
          <a:bodyPr wrap="none" rtlCol="0">
            <a:spAutoFit/>
          </a:bodyPr>
          <a:lstStyle/>
          <a:p>
            <a:r>
              <a:rPr lang="en-GB" sz="3200" dirty="0" smtClean="0"/>
              <a:t>My response would have been: FOFO</a:t>
            </a:r>
            <a:endParaRPr lang="en-GB" sz="32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Grounded Theory</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0768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Document Analysis</a:t>
            </a:r>
            <a:endParaRPr lang="en-GB" dirty="0"/>
          </a:p>
        </p:txBody>
      </p:sp>
      <p:sp>
        <p:nvSpPr>
          <p:cNvPr id="3" name="Content Placeholder 2"/>
          <p:cNvSpPr>
            <a:spLocks noGrp="1"/>
          </p:cNvSpPr>
          <p:nvPr>
            <p:ph idx="1"/>
          </p:nvPr>
        </p:nvSpPr>
        <p:spPr/>
        <p:txBody>
          <a:bodyPr/>
          <a:lstStyle/>
          <a:p>
            <a:r>
              <a:rPr lang="en-US" sz="2400" dirty="0" smtClean="0">
                <a:ln w="11430"/>
                <a:solidFill>
                  <a:schemeClr val="tx1"/>
                </a:solidFill>
              </a:rPr>
              <a:t>Is not, normally, concerned with basic linguistic structure!</a:t>
            </a:r>
          </a:p>
          <a:p>
            <a:r>
              <a:rPr lang="en-US" sz="2400" dirty="0" smtClean="0">
                <a:ln w="11430"/>
                <a:solidFill>
                  <a:schemeClr val="tx1"/>
                </a:solidFill>
              </a:rPr>
              <a:t>It is concerned with the </a:t>
            </a:r>
            <a:r>
              <a:rPr lang="en-US" sz="2400" u="sng" dirty="0">
                <a:ln w="11430"/>
                <a:solidFill>
                  <a:schemeClr val="tx1"/>
                </a:solidFill>
              </a:rPr>
              <a:t>classification</a:t>
            </a:r>
            <a:r>
              <a:rPr lang="en-US" sz="2400" dirty="0">
                <a:ln w="11430"/>
                <a:solidFill>
                  <a:schemeClr val="tx1"/>
                </a:solidFill>
              </a:rPr>
              <a:t> of content into </a:t>
            </a:r>
            <a:r>
              <a:rPr lang="en-US" sz="2400" u="sng" dirty="0">
                <a:ln w="11430"/>
                <a:solidFill>
                  <a:schemeClr val="tx1"/>
                </a:solidFill>
              </a:rPr>
              <a:t>themes</a:t>
            </a:r>
            <a:r>
              <a:rPr lang="en-US" sz="2400" dirty="0">
                <a:ln w="11430"/>
                <a:solidFill>
                  <a:schemeClr val="tx1"/>
                </a:solidFill>
              </a:rPr>
              <a:t> (or categories) and the extraction of concepts and </a:t>
            </a:r>
            <a:r>
              <a:rPr lang="en-US" sz="2400" dirty="0" smtClean="0">
                <a:ln w="11430"/>
                <a:solidFill>
                  <a:schemeClr val="tx1"/>
                </a:solidFill>
              </a:rPr>
              <a:t>constructs … (Prior, 2003)</a:t>
            </a:r>
            <a:endParaRPr lang="en-US" sz="2400" dirty="0">
              <a:ln w="11430"/>
              <a:solidFill>
                <a:schemeClr val="tx1"/>
              </a:solidFill>
            </a:endParaRPr>
          </a:p>
          <a:p>
            <a:r>
              <a:rPr lang="en-GB" sz="2400" dirty="0" smtClean="0">
                <a:solidFill>
                  <a:schemeClr val="tx1"/>
                </a:solidFill>
              </a:rPr>
              <a:t>“… the purpose of document analysis is to arrive at an understanding of the meaning and significance of what a document contains …”(Scott, 1990, p28)</a:t>
            </a:r>
          </a:p>
          <a:p>
            <a:r>
              <a:rPr lang="en-GB" sz="2400" dirty="0" smtClean="0">
                <a:solidFill>
                  <a:schemeClr val="tx1"/>
                </a:solidFill>
              </a:rPr>
              <a:t>Scott’s approach is broader, and implies needing skills in palaeography and philology if examining historical documents!</a:t>
            </a:r>
            <a:endParaRPr lang="en-GB" sz="2400" dirty="0">
              <a:solidFill>
                <a:schemeClr val="tx1"/>
              </a:solidFill>
            </a:endParaRPr>
          </a:p>
        </p:txBody>
      </p:sp>
      <p:sp>
        <p:nvSpPr>
          <p:cNvPr id="4" name="Slide Number Placeholder 3"/>
          <p:cNvSpPr>
            <a:spLocks noGrp="1"/>
          </p:cNvSpPr>
          <p:nvPr>
            <p:ph type="sldNum" sz="quarter" idx="11"/>
          </p:nvPr>
        </p:nvSpPr>
        <p:spPr/>
        <p:txBody>
          <a:bodyPr/>
          <a:lstStyle/>
          <a:p>
            <a:pPr>
              <a:defRPr/>
            </a:pPr>
            <a:fld id="{882DF9D8-12EC-0046-93E0-88EA8E58089D}" type="slidenum">
              <a:rPr lang="en-US" smtClean="0"/>
              <a:pPr>
                <a:defRPr/>
              </a:pPr>
              <a:t>8</a:t>
            </a:fld>
            <a:endParaRPr lang="en-US"/>
          </a:p>
        </p:txBody>
      </p:sp>
    </p:spTree>
    <p:extLst>
      <p:ext uri="{BB962C8B-B14F-4D97-AF65-F5344CB8AC3E}">
        <p14:creationId xmlns:p14="http://schemas.microsoft.com/office/powerpoint/2010/main" val="424262549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about Grounded Theory?</a:t>
            </a:r>
            <a:endParaRPr lang="en-GB" dirty="0"/>
          </a:p>
        </p:txBody>
      </p:sp>
      <p:sp>
        <p:nvSpPr>
          <p:cNvPr id="3" name="Content Placeholder 2"/>
          <p:cNvSpPr>
            <a:spLocks noGrp="1"/>
          </p:cNvSpPr>
          <p:nvPr>
            <p:ph idx="1"/>
          </p:nvPr>
        </p:nvSpPr>
        <p:spPr/>
        <p:txBody>
          <a:bodyPr/>
          <a:lstStyle/>
          <a:p>
            <a:r>
              <a:rPr lang="en-GB" dirty="0" smtClean="0">
                <a:solidFill>
                  <a:schemeClr val="tx1"/>
                </a:solidFill>
              </a:rPr>
              <a:t>Derives ‘theory’ from data (i.e. classic induction)</a:t>
            </a:r>
          </a:p>
          <a:p>
            <a:r>
              <a:rPr lang="en-GB" dirty="0" smtClean="0">
                <a:solidFill>
                  <a:schemeClr val="tx1"/>
                </a:solidFill>
              </a:rPr>
              <a:t>Appropriate only when little or no theory exists</a:t>
            </a:r>
          </a:p>
          <a:p>
            <a:r>
              <a:rPr lang="en-GB" dirty="0" smtClean="0">
                <a:solidFill>
                  <a:schemeClr val="tx1"/>
                </a:solidFill>
              </a:rPr>
              <a:t>Typically uses ethnographic, interview, or similar data sources (i.e. high researcher involvement)</a:t>
            </a:r>
          </a:p>
          <a:p>
            <a:r>
              <a:rPr lang="en-GB" dirty="0" smtClean="0">
                <a:solidFill>
                  <a:schemeClr val="tx1"/>
                </a:solidFill>
              </a:rPr>
              <a:t>Seeks to conceptualise and understand the world from the subject’s point of view.</a:t>
            </a:r>
          </a:p>
        </p:txBody>
      </p:sp>
    </p:spTree>
    <p:extLst>
      <p:ext uri="{BB962C8B-B14F-4D97-AF65-F5344CB8AC3E}">
        <p14:creationId xmlns:p14="http://schemas.microsoft.com/office/powerpoint/2010/main" val="338899912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Coding Process in Grounded Theory</a:t>
            </a:r>
            <a:endParaRPr lang="en-GB" dirty="0"/>
          </a:p>
        </p:txBody>
      </p:sp>
      <p:sp>
        <p:nvSpPr>
          <p:cNvPr id="3" name="Content Placeholder 2"/>
          <p:cNvSpPr>
            <a:spLocks noGrp="1"/>
          </p:cNvSpPr>
          <p:nvPr>
            <p:ph idx="1"/>
          </p:nvPr>
        </p:nvSpPr>
        <p:spPr/>
        <p:txBody>
          <a:bodyPr/>
          <a:lstStyle/>
          <a:p>
            <a:pPr marL="0" indent="0">
              <a:buNone/>
            </a:pPr>
            <a:r>
              <a:rPr lang="en-GB" sz="2800" b="1" dirty="0">
                <a:solidFill>
                  <a:schemeClr val="tx1"/>
                </a:solidFill>
              </a:rPr>
              <a:t>Analysis is a 3 stage process:</a:t>
            </a:r>
          </a:p>
          <a:p>
            <a:pPr marL="660600" indent="-514350">
              <a:buFont typeface="+mj-lt"/>
              <a:buAutoNum type="arabicPeriod"/>
            </a:pPr>
            <a:r>
              <a:rPr lang="en-GB" sz="2800" b="1" dirty="0">
                <a:solidFill>
                  <a:schemeClr val="tx1"/>
                </a:solidFill>
              </a:rPr>
              <a:t>Open </a:t>
            </a:r>
            <a:r>
              <a:rPr lang="en-GB" sz="2800" b="1" dirty="0" smtClean="0">
                <a:solidFill>
                  <a:schemeClr val="tx1"/>
                </a:solidFill>
              </a:rPr>
              <a:t>coding</a:t>
            </a:r>
          </a:p>
          <a:p>
            <a:pPr lvl="1"/>
            <a:r>
              <a:rPr lang="en-GB" sz="2400" b="1" dirty="0" smtClean="0">
                <a:solidFill>
                  <a:schemeClr val="tx1"/>
                </a:solidFill>
              </a:rPr>
              <a:t>Assigning </a:t>
            </a:r>
            <a:r>
              <a:rPr lang="en-GB" sz="2400" b="1" dirty="0">
                <a:solidFill>
                  <a:schemeClr val="tx1"/>
                </a:solidFill>
              </a:rPr>
              <a:t>of </a:t>
            </a:r>
            <a:r>
              <a:rPr lang="en-GB" sz="2400" b="1" dirty="0" smtClean="0">
                <a:solidFill>
                  <a:schemeClr val="tx1"/>
                </a:solidFill>
              </a:rPr>
              <a:t>individual or multiple codes </a:t>
            </a:r>
            <a:r>
              <a:rPr lang="en-GB" sz="2400" b="1" dirty="0">
                <a:solidFill>
                  <a:schemeClr val="tx1"/>
                </a:solidFill>
              </a:rPr>
              <a:t>to </a:t>
            </a:r>
            <a:r>
              <a:rPr lang="en-GB" sz="2400" b="1" dirty="0" smtClean="0">
                <a:solidFill>
                  <a:schemeClr val="tx1"/>
                </a:solidFill>
              </a:rPr>
              <a:t>selected elements </a:t>
            </a:r>
            <a:r>
              <a:rPr lang="en-GB" sz="2400" b="1" dirty="0">
                <a:solidFill>
                  <a:schemeClr val="tx1"/>
                </a:solidFill>
              </a:rPr>
              <a:t>of the </a:t>
            </a:r>
            <a:r>
              <a:rPr lang="en-GB" sz="2400" b="1" dirty="0" smtClean="0">
                <a:solidFill>
                  <a:schemeClr val="tx1"/>
                </a:solidFill>
              </a:rPr>
              <a:t>text (words, phrases, sentences, paragraphs, sections)</a:t>
            </a:r>
          </a:p>
          <a:p>
            <a:pPr lvl="1"/>
            <a:r>
              <a:rPr lang="en-GB" sz="2400" b="1" dirty="0" smtClean="0">
                <a:solidFill>
                  <a:schemeClr val="tx1"/>
                </a:solidFill>
              </a:rPr>
              <a:t>Coding commences with and continues throughout data collection</a:t>
            </a:r>
          </a:p>
          <a:p>
            <a:pPr lvl="1"/>
            <a:r>
              <a:rPr lang="en-GB" sz="2400" b="1" dirty="0" smtClean="0">
                <a:solidFill>
                  <a:schemeClr val="tx1"/>
                </a:solidFill>
              </a:rPr>
              <a:t>Sample size dependent on theoretical sampling (no more new ideas emerging)</a:t>
            </a:r>
          </a:p>
          <a:p>
            <a:pPr lvl="1"/>
            <a:r>
              <a:rPr lang="en-GB" sz="2400" b="1" dirty="0" smtClean="0">
                <a:solidFill>
                  <a:schemeClr val="tx1"/>
                </a:solidFill>
              </a:rPr>
              <a:t>Requires slavish adherence to an iterative, constant comparison of codes and coding for consistency, coherence, sense-making, </a:t>
            </a:r>
            <a:r>
              <a:rPr lang="en-GB" sz="2400" b="1" dirty="0" err="1" smtClean="0">
                <a:solidFill>
                  <a:schemeClr val="tx1"/>
                </a:solidFill>
              </a:rPr>
              <a:t>understandability</a:t>
            </a:r>
            <a:r>
              <a:rPr lang="en-GB" sz="2400" b="1" dirty="0" smtClean="0">
                <a:solidFill>
                  <a:schemeClr val="tx1"/>
                </a:solidFill>
              </a:rPr>
              <a:t>, </a:t>
            </a:r>
            <a:r>
              <a:rPr lang="en-GB" sz="2400" b="1" dirty="0" err="1" smtClean="0">
                <a:solidFill>
                  <a:schemeClr val="tx1"/>
                </a:solidFill>
              </a:rPr>
              <a:t>communcability</a:t>
            </a:r>
            <a:r>
              <a:rPr lang="en-GB" sz="2400" b="1" dirty="0" smtClean="0">
                <a:solidFill>
                  <a:schemeClr val="tx1"/>
                </a:solidFill>
              </a:rPr>
              <a:t>, etc., etc. </a:t>
            </a:r>
            <a:endParaRPr lang="en-GB" sz="2400" b="1" dirty="0">
              <a:solidFill>
                <a:schemeClr val="tx1"/>
              </a:solidFill>
            </a:endParaRPr>
          </a:p>
        </p:txBody>
      </p:sp>
    </p:spTree>
    <p:extLst>
      <p:ext uri="{BB962C8B-B14F-4D97-AF65-F5344CB8AC3E}">
        <p14:creationId xmlns:p14="http://schemas.microsoft.com/office/powerpoint/2010/main" val="149688735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Coding in Grounded Theory (</a:t>
            </a:r>
            <a:r>
              <a:rPr lang="en-GB" dirty="0" err="1" smtClean="0"/>
              <a:t>cont</a:t>
            </a:r>
            <a:r>
              <a:rPr lang="en-GB" dirty="0" smtClean="0"/>
              <a:t>)</a:t>
            </a:r>
            <a:endParaRPr lang="en-GB" dirty="0"/>
          </a:p>
        </p:txBody>
      </p:sp>
      <p:sp>
        <p:nvSpPr>
          <p:cNvPr id="3" name="Content Placeholder 2"/>
          <p:cNvSpPr>
            <a:spLocks noGrp="1"/>
          </p:cNvSpPr>
          <p:nvPr>
            <p:ph idx="1"/>
          </p:nvPr>
        </p:nvSpPr>
        <p:spPr/>
        <p:txBody>
          <a:bodyPr/>
          <a:lstStyle/>
          <a:p>
            <a:pPr marL="514350" indent="-514350">
              <a:buFont typeface="+mj-lt"/>
              <a:buAutoNum type="arabicPeriod" startAt="2"/>
            </a:pPr>
            <a:r>
              <a:rPr lang="en-GB" sz="2800" b="1" dirty="0"/>
              <a:t>Axial </a:t>
            </a:r>
            <a:r>
              <a:rPr lang="en-GB" sz="2800" b="1" dirty="0" smtClean="0"/>
              <a:t>coding</a:t>
            </a:r>
          </a:p>
          <a:p>
            <a:pPr marL="873450" lvl="1" indent="-457200"/>
            <a:r>
              <a:rPr lang="en-GB" sz="2400" b="1" dirty="0" smtClean="0"/>
              <a:t>The grouping </a:t>
            </a:r>
            <a:r>
              <a:rPr lang="en-GB" sz="2400" b="1" dirty="0"/>
              <a:t>of open coded text to subjectively inter-related constructs or concepts and </a:t>
            </a:r>
            <a:r>
              <a:rPr lang="en-GB" sz="2400" b="1" dirty="0" smtClean="0"/>
              <a:t>by apparent </a:t>
            </a:r>
            <a:r>
              <a:rPr lang="en-GB" sz="2400" b="1" dirty="0"/>
              <a:t>levels of </a:t>
            </a:r>
            <a:r>
              <a:rPr lang="en-GB" sz="2400" b="1" dirty="0" smtClean="0"/>
              <a:t>importance</a:t>
            </a:r>
            <a:endParaRPr lang="en-GB" sz="2400" b="1" dirty="0"/>
          </a:p>
          <a:p>
            <a:pPr marL="514350" indent="-514350">
              <a:buFont typeface="+mj-lt"/>
              <a:buAutoNum type="arabicPeriod" startAt="2"/>
            </a:pPr>
            <a:r>
              <a:rPr lang="en-GB" sz="2800" b="1" dirty="0"/>
              <a:t>Selective </a:t>
            </a:r>
            <a:r>
              <a:rPr lang="en-GB" sz="2800" b="1" dirty="0" smtClean="0"/>
              <a:t>coding</a:t>
            </a:r>
          </a:p>
          <a:p>
            <a:pPr marL="873450" lvl="1" indent="-457200"/>
            <a:r>
              <a:rPr lang="en-GB" sz="2400" b="1" dirty="0" smtClean="0"/>
              <a:t>Selection of the constructs and concepts of relevance to the research objects and modelling of the reality being investigates</a:t>
            </a:r>
          </a:p>
          <a:p>
            <a:pPr marL="514350" indent="-514350">
              <a:buNone/>
            </a:pPr>
            <a:endParaRPr lang="en-GB" sz="2800" b="1" dirty="0" smtClean="0"/>
          </a:p>
          <a:p>
            <a:pPr marL="514350" indent="-514350">
              <a:buNone/>
            </a:pPr>
            <a:r>
              <a:rPr lang="en-GB" sz="2800" b="1" dirty="0" smtClean="0"/>
              <a:t>Interpretation, modelling conceptual relationships, writing up (see your Binder &amp; Edwards reading)</a:t>
            </a:r>
          </a:p>
          <a:p>
            <a:pPr marL="514350" indent="-514350">
              <a:buFont typeface="+mj-lt"/>
              <a:buAutoNum type="arabicPeriod" startAt="2"/>
            </a:pPr>
            <a:endParaRPr lang="en-GB" sz="2800" b="1" dirty="0"/>
          </a:p>
          <a:p>
            <a:pPr marL="514350" indent="-514350">
              <a:buFont typeface="+mj-lt"/>
              <a:buAutoNum type="arabicPeriod" startAt="2"/>
            </a:pPr>
            <a:endParaRPr lang="en-GB" sz="2800" b="1" dirty="0"/>
          </a:p>
          <a:p>
            <a:pPr marL="514350" indent="-514350">
              <a:buFont typeface="+mj-lt"/>
              <a:buAutoNum type="arabicPeriod" startAt="2"/>
            </a:pPr>
            <a:endParaRPr lang="en-GB" sz="2800" b="1" dirty="0"/>
          </a:p>
          <a:p>
            <a:pPr marL="514350" indent="-514350">
              <a:buFont typeface="+mj-lt"/>
              <a:buAutoNum type="arabicPeriod" startAt="2"/>
            </a:pPr>
            <a:endParaRPr lang="en-GB" sz="2800" b="1" dirty="0"/>
          </a:p>
        </p:txBody>
      </p:sp>
    </p:spTree>
    <p:extLst>
      <p:ext uri="{BB962C8B-B14F-4D97-AF65-F5344CB8AC3E}">
        <p14:creationId xmlns:p14="http://schemas.microsoft.com/office/powerpoint/2010/main" val="26890914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52600" y="3501008"/>
            <a:ext cx="7181850" cy="2224800"/>
          </a:xfrm>
        </p:spPr>
        <p:txBody>
          <a:bodyPr>
            <a:normAutofit fontScale="90000"/>
          </a:bodyPr>
          <a:lstStyle/>
          <a:p>
            <a:r>
              <a:rPr lang="en-GB" dirty="0" smtClean="0"/>
              <a:t>Final Thought:</a:t>
            </a:r>
            <a:br>
              <a:rPr lang="en-GB" dirty="0" smtClean="0"/>
            </a:br>
            <a:r>
              <a:rPr lang="en-GB" dirty="0"/>
              <a:t/>
            </a:r>
            <a:br>
              <a:rPr lang="en-GB" dirty="0"/>
            </a:br>
            <a:r>
              <a:rPr lang="en-GB" dirty="0" smtClean="0"/>
              <a:t>Faced with Big Data created by online messaging, ICT professionals and companies are seeking ways of using ‘natural language processing’, ‘textual analysis’ and ‘computation linguistics’ for document analysis but not yet perfected (not even close?)</a:t>
            </a:r>
            <a:br>
              <a:rPr lang="en-GB" dirty="0" smtClean="0"/>
            </a:br>
            <a:r>
              <a:rPr lang="en-GB" dirty="0" smtClean="0"/>
              <a:t/>
            </a:r>
            <a:br>
              <a:rPr lang="en-GB" dirty="0" smtClean="0"/>
            </a:br>
            <a:r>
              <a:rPr lang="en-GB" dirty="0" smtClean="0"/>
              <a:t>Questions?</a:t>
            </a:r>
            <a:endParaRPr lang="en-GB"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Exercise 1: Content Analysis</a:t>
            </a:r>
            <a:endParaRPr lang="en-GB" dirty="0"/>
          </a:p>
        </p:txBody>
      </p:sp>
      <p:sp>
        <p:nvSpPr>
          <p:cNvPr id="3" name="Content Placeholder 2"/>
          <p:cNvSpPr>
            <a:spLocks noGrp="1"/>
          </p:cNvSpPr>
          <p:nvPr>
            <p:ph idx="1"/>
          </p:nvPr>
        </p:nvSpPr>
        <p:spPr/>
        <p:txBody>
          <a:bodyPr/>
          <a:lstStyle/>
          <a:p>
            <a:r>
              <a:rPr lang="en-GB" dirty="0" smtClean="0"/>
              <a:t>Central Hypothesis</a:t>
            </a:r>
          </a:p>
          <a:p>
            <a:pPr lvl="1"/>
            <a:r>
              <a:rPr lang="en-GB" dirty="0" smtClean="0"/>
              <a:t>Oriental and occidental businesses adopt different approaches when communicating to shareholders.</a:t>
            </a:r>
          </a:p>
          <a:p>
            <a:pPr lvl="1"/>
            <a:r>
              <a:rPr lang="en-GB" dirty="0" smtClean="0"/>
              <a:t>The approaches adopted relate to their respective cultural norms</a:t>
            </a:r>
          </a:p>
          <a:p>
            <a:pPr lvl="1"/>
            <a:endParaRPr lang="en-GB" dirty="0"/>
          </a:p>
          <a:p>
            <a:r>
              <a:rPr lang="en-GB" dirty="0" smtClean="0"/>
              <a:t>Sample: Chairperson’s statements to shareholders in annual reports, Automotive industry.</a:t>
            </a:r>
          </a:p>
          <a:p>
            <a:pPr lvl="1"/>
            <a:endParaRPr lang="en-GB" dirty="0" smtClean="0"/>
          </a:p>
          <a:p>
            <a:pPr lvl="1"/>
            <a:endParaRPr lang="en-GB" dirty="0" smtClean="0"/>
          </a:p>
          <a:p>
            <a:pPr lvl="1"/>
            <a:endParaRPr lang="en-GB" dirty="0"/>
          </a:p>
        </p:txBody>
      </p:sp>
    </p:spTree>
    <p:extLst>
      <p:ext uri="{BB962C8B-B14F-4D97-AF65-F5344CB8AC3E}">
        <p14:creationId xmlns:p14="http://schemas.microsoft.com/office/powerpoint/2010/main" val="329997058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Exercise 2: Grounded Theory</a:t>
            </a:r>
            <a:endParaRPr lang="en-GB" dirty="0"/>
          </a:p>
        </p:txBody>
      </p:sp>
      <p:sp>
        <p:nvSpPr>
          <p:cNvPr id="3" name="Content Placeholder 2"/>
          <p:cNvSpPr>
            <a:spLocks noGrp="1"/>
          </p:cNvSpPr>
          <p:nvPr>
            <p:ph idx="1"/>
          </p:nvPr>
        </p:nvSpPr>
        <p:spPr/>
        <p:txBody>
          <a:bodyPr/>
          <a:lstStyle/>
          <a:p>
            <a:r>
              <a:rPr lang="en-GB" dirty="0" smtClean="0"/>
              <a:t>Central Question</a:t>
            </a:r>
          </a:p>
          <a:p>
            <a:pPr lvl="1"/>
            <a:r>
              <a:rPr lang="en-GB" dirty="0" smtClean="0"/>
              <a:t>How do statements by senior management of large commercial businesses affect non-institutional investors perceptions of those businesses?</a:t>
            </a:r>
          </a:p>
          <a:p>
            <a:pPr lvl="1"/>
            <a:r>
              <a:rPr lang="en-GB" dirty="0" smtClean="0"/>
              <a:t>Is there an underlying conceptual framework for what needs to be said, by whom, how and when?</a:t>
            </a:r>
          </a:p>
          <a:p>
            <a:pPr lvl="1"/>
            <a:endParaRPr lang="en-GB" dirty="0"/>
          </a:p>
          <a:p>
            <a:r>
              <a:rPr lang="en-GB" dirty="0" smtClean="0"/>
              <a:t>Sample: Chairperson statements to shareholders appearing in annual reports</a:t>
            </a:r>
          </a:p>
          <a:p>
            <a:pPr lvl="1"/>
            <a:endParaRPr lang="en-GB" dirty="0"/>
          </a:p>
        </p:txBody>
      </p:sp>
    </p:spTree>
    <p:extLst>
      <p:ext uri="{BB962C8B-B14F-4D97-AF65-F5344CB8AC3E}">
        <p14:creationId xmlns:p14="http://schemas.microsoft.com/office/powerpoint/2010/main" val="17443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Tablets from </a:t>
            </a:r>
            <a:r>
              <a:rPr lang="en-GB" sz="3200" dirty="0" err="1" smtClean="0"/>
              <a:t>Vindolanda</a:t>
            </a:r>
            <a:endParaRPr lang="en-GB"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129" y="1412776"/>
            <a:ext cx="4175904" cy="417590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3160" y="188642"/>
            <a:ext cx="3029373" cy="6134957"/>
          </a:xfrm>
          <a:prstGeom prst="rect">
            <a:avLst/>
          </a:prstGeom>
        </p:spPr>
      </p:pic>
      <p:sp>
        <p:nvSpPr>
          <p:cNvPr id="5" name="TextBox 4"/>
          <p:cNvSpPr txBox="1"/>
          <p:nvPr/>
        </p:nvSpPr>
        <p:spPr>
          <a:xfrm>
            <a:off x="1064569" y="5589242"/>
            <a:ext cx="1360860" cy="307777"/>
          </a:xfrm>
          <a:prstGeom prst="rect">
            <a:avLst/>
          </a:prstGeom>
          <a:noFill/>
        </p:spPr>
        <p:txBody>
          <a:bodyPr wrap="none" rtlCol="0">
            <a:spAutoFit/>
          </a:bodyPr>
          <a:lstStyle/>
          <a:p>
            <a:r>
              <a:rPr lang="en-GB" sz="1400" dirty="0" smtClean="0"/>
              <a:t>(circa 100 </a:t>
            </a:r>
            <a:r>
              <a:rPr lang="en-GB" sz="1400" dirty="0" err="1" smtClean="0"/>
              <a:t>a.d.</a:t>
            </a:r>
            <a:r>
              <a:rPr lang="en-GB" sz="1400" dirty="0" smtClean="0"/>
              <a:t>)</a:t>
            </a:r>
            <a:endParaRPr lang="en-GB" sz="1400" dirty="0"/>
          </a:p>
        </p:txBody>
      </p:sp>
      <p:sp>
        <p:nvSpPr>
          <p:cNvPr id="6" name="TextBox 5"/>
          <p:cNvSpPr txBox="1"/>
          <p:nvPr/>
        </p:nvSpPr>
        <p:spPr>
          <a:xfrm>
            <a:off x="3152801" y="6001545"/>
            <a:ext cx="2202964" cy="307777"/>
          </a:xfrm>
          <a:prstGeom prst="rect">
            <a:avLst/>
          </a:prstGeom>
          <a:noFill/>
        </p:spPr>
        <p:txBody>
          <a:bodyPr wrap="none" rtlCol="0">
            <a:spAutoFit/>
          </a:bodyPr>
          <a:lstStyle/>
          <a:p>
            <a:r>
              <a:rPr lang="en-GB" sz="1400" dirty="0" smtClean="0"/>
              <a:t>(Source: British Museum)</a:t>
            </a:r>
            <a:endParaRPr lang="en-GB" sz="1400" dirty="0"/>
          </a:p>
        </p:txBody>
      </p:sp>
      <p:sp>
        <p:nvSpPr>
          <p:cNvPr id="7" name="Slide Number Placeholder 6"/>
          <p:cNvSpPr>
            <a:spLocks noGrp="1"/>
          </p:cNvSpPr>
          <p:nvPr>
            <p:ph type="sldNum" sz="quarter" idx="11"/>
          </p:nvPr>
        </p:nvSpPr>
        <p:spPr/>
        <p:txBody>
          <a:bodyPr/>
          <a:lstStyle/>
          <a:p>
            <a:pPr>
              <a:defRPr/>
            </a:pPr>
            <a:fld id="{F77C2BE8-53DD-334A-BFD4-3A3FBD7B1EB7}" type="slidenum">
              <a:rPr lang="en-US" smtClean="0"/>
              <a:pPr>
                <a:defRPr/>
              </a:pPr>
              <a:t>9</a:t>
            </a:fld>
            <a:endParaRPr lang="en-US"/>
          </a:p>
        </p:txBody>
      </p:sp>
    </p:spTree>
    <p:extLst>
      <p:ext uri="{BB962C8B-B14F-4D97-AF65-F5344CB8AC3E}">
        <p14:creationId xmlns:p14="http://schemas.microsoft.com/office/powerpoint/2010/main" val="961354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wbs-2010">
  <a:themeElements>
    <a:clrScheme name="WBS 2010">
      <a:dk1>
        <a:srgbClr val="FFFFFF"/>
      </a:dk1>
      <a:lt1>
        <a:srgbClr val="000000"/>
      </a:lt1>
      <a:dk2>
        <a:srgbClr val="EBEBE2"/>
      </a:dk2>
      <a:lt2>
        <a:srgbClr val="0039A6"/>
      </a:lt2>
      <a:accent1>
        <a:srgbClr val="A71930"/>
      </a:accent1>
      <a:accent2>
        <a:srgbClr val="F9A300"/>
      </a:accent2>
      <a:accent3>
        <a:srgbClr val="00ADEF"/>
      </a:accent3>
      <a:accent4>
        <a:srgbClr val="399717"/>
      </a:accent4>
      <a:accent5>
        <a:srgbClr val="666666"/>
      </a:accent5>
      <a:accent6>
        <a:srgbClr val="3662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BS 2010">
    <a:dk1>
      <a:sysClr val="windowText" lastClr="000000"/>
    </a:dk1>
    <a:lt1>
      <a:sysClr val="window" lastClr="FFFFFF"/>
    </a:lt1>
    <a:dk2>
      <a:srgbClr val="0039A6"/>
    </a:dk2>
    <a:lt2>
      <a:srgbClr val="EBEBE2"/>
    </a:lt2>
    <a:accent1>
      <a:srgbClr val="A71930"/>
    </a:accent1>
    <a:accent2>
      <a:srgbClr val="F9A300"/>
    </a:accent2>
    <a:accent3>
      <a:srgbClr val="00ADEF"/>
    </a:accent3>
    <a:accent4>
      <a:srgbClr val="399717"/>
    </a:accent4>
    <a:accent5>
      <a:srgbClr val="666666"/>
    </a:accent5>
    <a:accent6>
      <a:srgbClr val="3662B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wbs-2010</Template>
  <TotalTime>1947</TotalTime>
  <Pages>1</Pages>
  <Words>6304</Words>
  <Application>Microsoft Office PowerPoint</Application>
  <PresentationFormat>A4 Paper (210x297 mm)</PresentationFormat>
  <Paragraphs>970</Paragraphs>
  <Slides>85</Slides>
  <Notes>52</Notes>
  <HiddenSlides>36</HiddenSlides>
  <MMClips>0</MMClips>
  <ScaleCrop>false</ScaleCrop>
  <HeadingPairs>
    <vt:vector size="4" baseType="variant">
      <vt:variant>
        <vt:lpstr>Theme</vt:lpstr>
      </vt:variant>
      <vt:variant>
        <vt:i4>1</vt:i4>
      </vt:variant>
      <vt:variant>
        <vt:lpstr>Slide Titles</vt:lpstr>
      </vt:variant>
      <vt:variant>
        <vt:i4>85</vt:i4>
      </vt:variant>
    </vt:vector>
  </HeadingPairs>
  <TitlesOfParts>
    <vt:vector size="86" baseType="lpstr">
      <vt:lpstr>wbs-2010</vt:lpstr>
      <vt:lpstr>Documentary Analysis</vt:lpstr>
      <vt:lpstr>How many of you anticipate using documentary analysis as a primary research methodology?</vt:lpstr>
      <vt:lpstr>Analyze / Interpret this!</vt:lpstr>
      <vt:lpstr>Questions</vt:lpstr>
      <vt:lpstr>One Possible Interpretation</vt:lpstr>
      <vt:lpstr>And another (simpler, non academic?) comment</vt:lpstr>
      <vt:lpstr>Session Overview</vt:lpstr>
      <vt:lpstr>Document Analysis</vt:lpstr>
      <vt:lpstr>Tablets from Vindolanda</vt:lpstr>
      <vt:lpstr>Translation from the Domesday Book, 1086</vt:lpstr>
      <vt:lpstr>A document is…</vt:lpstr>
      <vt:lpstr>… and Text, in this context, is …</vt:lpstr>
      <vt:lpstr>Proximate access to data</vt:lpstr>
      <vt:lpstr>Mediate access to data</vt:lpstr>
      <vt:lpstr>Two Classes of Text (Scott, 1990)</vt:lpstr>
      <vt:lpstr>The Communication Process</vt:lpstr>
      <vt:lpstr>The Real Communication Process</vt:lpstr>
      <vt:lpstr>Basic Linguistic Structure</vt:lpstr>
      <vt:lpstr>For example …</vt:lpstr>
      <vt:lpstr>Simple Thematic Progression</vt:lpstr>
      <vt:lpstr>More typical thematic progression</vt:lpstr>
      <vt:lpstr>Themes and Rhemes</vt:lpstr>
      <vt:lpstr>Documentary Analysis is …</vt:lpstr>
      <vt:lpstr>Underlying Assumptions</vt:lpstr>
      <vt:lpstr>Forms of Documentary Analysis</vt:lpstr>
      <vt:lpstr>Forms of documentary analysis (cont)</vt:lpstr>
      <vt:lpstr>Types of documents (examples only)</vt:lpstr>
      <vt:lpstr>Some absolutes and essentials</vt:lpstr>
      <vt:lpstr>Pros and Cons of Documentary Analysis</vt:lpstr>
      <vt:lpstr>Generic Stages Of Documentary Analysis</vt:lpstr>
      <vt:lpstr>Analysis is a Search for Themes</vt:lpstr>
      <vt:lpstr>What themes are evident in these images?</vt:lpstr>
      <vt:lpstr>More recent views on expressions and themes</vt:lpstr>
      <vt:lpstr>Themes …</vt:lpstr>
      <vt:lpstr>Of what is this expression an example?</vt:lpstr>
      <vt:lpstr>Sources of themes</vt:lpstr>
      <vt:lpstr>Two basic approaches</vt:lpstr>
      <vt:lpstr>Identifying Themes: Scrutiny</vt:lpstr>
      <vt:lpstr>Identifying themes: Scrutiny techniques</vt:lpstr>
      <vt:lpstr>Scrutiny techniques (cont)</vt:lpstr>
      <vt:lpstr>Scrutiny Techniques (cont)</vt:lpstr>
      <vt:lpstr>Scrutiny Techniques</vt:lpstr>
      <vt:lpstr>Scrutiny techniques (cont.)</vt:lpstr>
      <vt:lpstr>Identifying Themes: Processing</vt:lpstr>
      <vt:lpstr>Data vs Technique</vt:lpstr>
      <vt:lpstr>Document Analysis: Choosing a theme-identification technique</vt:lpstr>
      <vt:lpstr>Assessing Quality of Documentary Evidence</vt:lpstr>
      <vt:lpstr>Authenticity: Soundness &amp; Authorship</vt:lpstr>
      <vt:lpstr>Representativeness: Survival &amp; Availabilty</vt:lpstr>
      <vt:lpstr>PowerPoint Presentation</vt:lpstr>
      <vt:lpstr>Representativeness</vt:lpstr>
      <vt:lpstr>Credibility: Sincerity and Accuracy</vt:lpstr>
      <vt:lpstr>Meaning: Literal &amp; Interpretive</vt:lpstr>
      <vt:lpstr>Hermeneutic Circle</vt:lpstr>
      <vt:lpstr>Qualitative Data Construction, Sampling &amp; Measurement</vt:lpstr>
      <vt:lpstr>Coding Process for Qualitative Data: (Tesch, 1990, pp142-145)</vt:lpstr>
      <vt:lpstr>Coding Process for Qualitative Data: (Bogden &amp; Bicklen, 1992, p166-172)</vt:lpstr>
      <vt:lpstr>Coding process for documentary data</vt:lpstr>
      <vt:lpstr>Should we …</vt:lpstr>
      <vt:lpstr>Reliability and validity in qualitative research</vt:lpstr>
      <vt:lpstr>Content Analysis</vt:lpstr>
      <vt:lpstr>Content Analysis: Qualitative or Quantitative?</vt:lpstr>
      <vt:lpstr>The three CA ‘objects of enquiry’</vt:lpstr>
      <vt:lpstr>Coding Process for Content Analysis: After theorising, conceptualising, and hypothesising</vt:lpstr>
      <vt:lpstr>Typical Traditional Content Analysis Process?</vt:lpstr>
      <vt:lpstr>What is Content Analysis?</vt:lpstr>
      <vt:lpstr>What is content analysis?</vt:lpstr>
      <vt:lpstr>Why Use Content Analysis?</vt:lpstr>
      <vt:lpstr>Some Reasons For Avoiding Content Analysis</vt:lpstr>
      <vt:lpstr>What Problems Suit Content Analysis?</vt:lpstr>
      <vt:lpstr>PowerPoint Presentation</vt:lpstr>
      <vt:lpstr>PowerPoint Presentation</vt:lpstr>
      <vt:lpstr>PowerPoint Presentation</vt:lpstr>
      <vt:lpstr>Leise (2005) 11 Website Analysis Heuristics</vt:lpstr>
      <vt:lpstr>Conceptual vs Relational Analysis</vt:lpstr>
      <vt:lpstr>Types of qualitative content analysis</vt:lpstr>
      <vt:lpstr>Typical (?Erroneous) CA Approach</vt:lpstr>
      <vt:lpstr>And Here’s One Reply …</vt:lpstr>
      <vt:lpstr>Grounded Theory</vt:lpstr>
      <vt:lpstr>What about Grounded Theory?</vt:lpstr>
      <vt:lpstr>Coding Process in Grounded Theory</vt:lpstr>
      <vt:lpstr>Coding in Grounded Theory (cont)</vt:lpstr>
      <vt:lpstr>Final Thought:  Faced with Big Data created by online messaging, ICT professionals and companies are seeking ways of using ‘natural language processing’, ‘textual analysis’ and ‘computation linguistics’ for document analysis but not yet perfected (not even close?)  Questions?</vt:lpstr>
      <vt:lpstr>Exercise 1: Content Analysis</vt:lpstr>
      <vt:lpstr>Exercise 2: Grounded Theory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Research</dc:title>
  <dc:creator>D C Arnott</dc:creator>
  <cp:lastModifiedBy>Arnott</cp:lastModifiedBy>
  <cp:revision>149</cp:revision>
  <cp:lastPrinted>2014-03-11T11:46:04Z</cp:lastPrinted>
  <dcterms:created xsi:type="dcterms:W3CDTF">1996-10-25T12:18:06Z</dcterms:created>
  <dcterms:modified xsi:type="dcterms:W3CDTF">2014-03-17T13:11:01Z</dcterms:modified>
</cp:coreProperties>
</file>