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5567" r:id="rId1"/>
  </p:sldMasterIdLst>
  <p:notesMasterIdLst>
    <p:notesMasterId r:id="rId58"/>
  </p:notesMasterIdLst>
  <p:handoutMasterIdLst>
    <p:handoutMasterId r:id="rId59"/>
  </p:handoutMasterIdLst>
  <p:sldIdLst>
    <p:sldId id="444" r:id="rId2"/>
    <p:sldId id="600" r:id="rId3"/>
    <p:sldId id="646" r:id="rId4"/>
    <p:sldId id="618" r:id="rId5"/>
    <p:sldId id="625" r:id="rId6"/>
    <p:sldId id="566" r:id="rId7"/>
    <p:sldId id="620" r:id="rId8"/>
    <p:sldId id="615" r:id="rId9"/>
    <p:sldId id="621" r:id="rId10"/>
    <p:sldId id="622" r:id="rId11"/>
    <p:sldId id="592" r:id="rId12"/>
    <p:sldId id="624" r:id="rId13"/>
    <p:sldId id="617" r:id="rId14"/>
    <p:sldId id="601" r:id="rId15"/>
    <p:sldId id="602" r:id="rId16"/>
    <p:sldId id="603" r:id="rId17"/>
    <p:sldId id="605" r:id="rId18"/>
    <p:sldId id="604" r:id="rId19"/>
    <p:sldId id="608" r:id="rId20"/>
    <p:sldId id="606" r:id="rId21"/>
    <p:sldId id="607" r:id="rId22"/>
    <p:sldId id="610" r:id="rId23"/>
    <p:sldId id="611" r:id="rId24"/>
    <p:sldId id="626" r:id="rId25"/>
    <p:sldId id="616" r:id="rId26"/>
    <p:sldId id="466" r:id="rId27"/>
    <p:sldId id="633" r:id="rId28"/>
    <p:sldId id="468" r:id="rId29"/>
    <p:sldId id="631" r:id="rId30"/>
    <p:sldId id="546" r:id="rId31"/>
    <p:sldId id="632" r:id="rId32"/>
    <p:sldId id="634" r:id="rId33"/>
    <p:sldId id="635" r:id="rId34"/>
    <p:sldId id="636" r:id="rId35"/>
    <p:sldId id="637" r:id="rId36"/>
    <p:sldId id="638" r:id="rId37"/>
    <p:sldId id="639" r:id="rId38"/>
    <p:sldId id="640" r:id="rId39"/>
    <p:sldId id="641" r:id="rId40"/>
    <p:sldId id="642" r:id="rId41"/>
    <p:sldId id="595" r:id="rId42"/>
    <p:sldId id="482" r:id="rId43"/>
    <p:sldId id="647" r:id="rId44"/>
    <p:sldId id="648" r:id="rId45"/>
    <p:sldId id="649" r:id="rId46"/>
    <p:sldId id="650" r:id="rId47"/>
    <p:sldId id="619" r:id="rId48"/>
    <p:sldId id="612" r:id="rId49"/>
    <p:sldId id="599" r:id="rId50"/>
    <p:sldId id="643" r:id="rId51"/>
    <p:sldId id="644" r:id="rId52"/>
    <p:sldId id="613" r:id="rId53"/>
    <p:sldId id="645" r:id="rId54"/>
    <p:sldId id="609" r:id="rId55"/>
    <p:sldId id="539" r:id="rId56"/>
    <p:sldId id="593" r:id="rId57"/>
  </p:sldIdLst>
  <p:sldSz cx="9144000" cy="6858000" type="screen4x3"/>
  <p:notesSz cx="6797675" cy="9926638"/>
  <p:custDataLst>
    <p:tags r:id="rId60"/>
  </p:custDataLst>
  <p:defaultTextStyle>
    <a:defPPr>
      <a:defRPr lang="en-US"/>
    </a:defPPr>
    <a:lvl1pPr algn="l" rtl="0" fontAlgn="base">
      <a:spcBef>
        <a:spcPct val="0"/>
      </a:spcBef>
      <a:spcAft>
        <a:spcPct val="0"/>
      </a:spcAft>
      <a:defRPr kern="1200">
        <a:solidFill>
          <a:schemeClr val="tx1"/>
        </a:solidFill>
        <a:latin typeface="Stone Sans ITC TT" pitchFamily="2" charset="0"/>
        <a:ea typeface="+mn-ea"/>
        <a:cs typeface="Arial" charset="0"/>
      </a:defRPr>
    </a:lvl1pPr>
    <a:lvl2pPr marL="457200" algn="l" rtl="0" fontAlgn="base">
      <a:spcBef>
        <a:spcPct val="0"/>
      </a:spcBef>
      <a:spcAft>
        <a:spcPct val="0"/>
      </a:spcAft>
      <a:defRPr kern="1200">
        <a:solidFill>
          <a:schemeClr val="tx1"/>
        </a:solidFill>
        <a:latin typeface="Stone Sans ITC TT" pitchFamily="2" charset="0"/>
        <a:ea typeface="+mn-ea"/>
        <a:cs typeface="Arial" charset="0"/>
      </a:defRPr>
    </a:lvl2pPr>
    <a:lvl3pPr marL="914400" algn="l" rtl="0" fontAlgn="base">
      <a:spcBef>
        <a:spcPct val="0"/>
      </a:spcBef>
      <a:spcAft>
        <a:spcPct val="0"/>
      </a:spcAft>
      <a:defRPr kern="1200">
        <a:solidFill>
          <a:schemeClr val="tx1"/>
        </a:solidFill>
        <a:latin typeface="Stone Sans ITC TT" pitchFamily="2" charset="0"/>
        <a:ea typeface="+mn-ea"/>
        <a:cs typeface="Arial" charset="0"/>
      </a:defRPr>
    </a:lvl3pPr>
    <a:lvl4pPr marL="1371600" algn="l" rtl="0" fontAlgn="base">
      <a:spcBef>
        <a:spcPct val="0"/>
      </a:spcBef>
      <a:spcAft>
        <a:spcPct val="0"/>
      </a:spcAft>
      <a:defRPr kern="1200">
        <a:solidFill>
          <a:schemeClr val="tx1"/>
        </a:solidFill>
        <a:latin typeface="Stone Sans ITC TT" pitchFamily="2" charset="0"/>
        <a:ea typeface="+mn-ea"/>
        <a:cs typeface="Arial" charset="0"/>
      </a:defRPr>
    </a:lvl4pPr>
    <a:lvl5pPr marL="1828800" algn="l" rtl="0" fontAlgn="base">
      <a:spcBef>
        <a:spcPct val="0"/>
      </a:spcBef>
      <a:spcAft>
        <a:spcPct val="0"/>
      </a:spcAft>
      <a:defRPr kern="1200">
        <a:solidFill>
          <a:schemeClr val="tx1"/>
        </a:solidFill>
        <a:latin typeface="Stone Sans ITC TT" pitchFamily="2" charset="0"/>
        <a:ea typeface="+mn-ea"/>
        <a:cs typeface="Arial" charset="0"/>
      </a:defRPr>
    </a:lvl5pPr>
    <a:lvl6pPr marL="2286000" algn="l" defTabSz="914400" rtl="0" eaLnBrk="1" latinLnBrk="0" hangingPunct="1">
      <a:defRPr kern="1200">
        <a:solidFill>
          <a:schemeClr val="tx1"/>
        </a:solidFill>
        <a:latin typeface="Stone Sans ITC TT" pitchFamily="2" charset="0"/>
        <a:ea typeface="+mn-ea"/>
        <a:cs typeface="Arial" charset="0"/>
      </a:defRPr>
    </a:lvl6pPr>
    <a:lvl7pPr marL="2743200" algn="l" defTabSz="914400" rtl="0" eaLnBrk="1" latinLnBrk="0" hangingPunct="1">
      <a:defRPr kern="1200">
        <a:solidFill>
          <a:schemeClr val="tx1"/>
        </a:solidFill>
        <a:latin typeface="Stone Sans ITC TT" pitchFamily="2" charset="0"/>
        <a:ea typeface="+mn-ea"/>
        <a:cs typeface="Arial" charset="0"/>
      </a:defRPr>
    </a:lvl7pPr>
    <a:lvl8pPr marL="3200400" algn="l" defTabSz="914400" rtl="0" eaLnBrk="1" latinLnBrk="0" hangingPunct="1">
      <a:defRPr kern="1200">
        <a:solidFill>
          <a:schemeClr val="tx1"/>
        </a:solidFill>
        <a:latin typeface="Stone Sans ITC TT" pitchFamily="2" charset="0"/>
        <a:ea typeface="+mn-ea"/>
        <a:cs typeface="Arial" charset="0"/>
      </a:defRPr>
    </a:lvl8pPr>
    <a:lvl9pPr marL="3657600" algn="l" defTabSz="914400" rtl="0" eaLnBrk="1" latinLnBrk="0" hangingPunct="1">
      <a:defRPr kern="1200">
        <a:solidFill>
          <a:schemeClr val="tx1"/>
        </a:solidFill>
        <a:latin typeface="Stone Sans ITC TT" pitchFamily="2"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3399"/>
    <a:srgbClr val="FFFFFF"/>
    <a:srgbClr val="AA0616"/>
    <a:srgbClr val="7CB9FC"/>
    <a:srgbClr val="454545"/>
    <a:srgbClr val="DDDDDD"/>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4429" autoAdjust="0"/>
    <p:restoredTop sz="85882" autoAdjust="0"/>
  </p:normalViewPr>
  <p:slideViewPr>
    <p:cSldViewPr>
      <p:cViewPr varScale="1">
        <p:scale>
          <a:sx n="75" d="100"/>
          <a:sy n="75" d="100"/>
        </p:scale>
        <p:origin x="-1800" y="-8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7554"/>
    </p:cViewPr>
  </p:sorterViewPr>
  <p:notesViewPr>
    <p:cSldViewPr>
      <p:cViewPr varScale="1">
        <p:scale>
          <a:sx n="82" d="100"/>
          <a:sy n="82" d="100"/>
        </p:scale>
        <p:origin x="-3954" y="-84"/>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1"/>
            <a:ext cx="2946400"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Arial" charset="0"/>
              </a:defRPr>
            </a:lvl1pPr>
          </a:lstStyle>
          <a:p>
            <a:pPr>
              <a:defRPr/>
            </a:pPr>
            <a:endParaRPr lang="en-US"/>
          </a:p>
        </p:txBody>
      </p:sp>
      <p:sp>
        <p:nvSpPr>
          <p:cNvPr id="23555" name="Rectangle 3"/>
          <p:cNvSpPr>
            <a:spLocks noGrp="1" noChangeArrowheads="1"/>
          </p:cNvSpPr>
          <p:nvPr>
            <p:ph type="dt" sz="quarter" idx="1"/>
          </p:nvPr>
        </p:nvSpPr>
        <p:spPr bwMode="auto">
          <a:xfrm>
            <a:off x="3849688" y="1"/>
            <a:ext cx="2946400"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Arial" charset="0"/>
              </a:defRPr>
            </a:lvl1pPr>
          </a:lstStyle>
          <a:p>
            <a:pPr>
              <a:defRPr/>
            </a:pPr>
            <a:endParaRPr lang="en-US"/>
          </a:p>
        </p:txBody>
      </p:sp>
      <p:sp>
        <p:nvSpPr>
          <p:cNvPr id="23556" name="Rectangle 4"/>
          <p:cNvSpPr>
            <a:spLocks noGrp="1" noChangeArrowheads="1"/>
          </p:cNvSpPr>
          <p:nvPr>
            <p:ph type="ftr" sz="quarter" idx="2"/>
          </p:nvPr>
        </p:nvSpPr>
        <p:spPr bwMode="auto">
          <a:xfrm>
            <a:off x="0" y="9428711"/>
            <a:ext cx="2946400"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Arial" charset="0"/>
              </a:defRPr>
            </a:lvl1pPr>
          </a:lstStyle>
          <a:p>
            <a:pPr>
              <a:defRPr/>
            </a:pPr>
            <a:endParaRPr lang="en-US"/>
          </a:p>
        </p:txBody>
      </p:sp>
      <p:sp>
        <p:nvSpPr>
          <p:cNvPr id="23557" name="Rectangle 5"/>
          <p:cNvSpPr>
            <a:spLocks noGrp="1" noChangeArrowheads="1"/>
          </p:cNvSpPr>
          <p:nvPr>
            <p:ph type="sldNum" sz="quarter" idx="3"/>
          </p:nvPr>
        </p:nvSpPr>
        <p:spPr bwMode="auto">
          <a:xfrm>
            <a:off x="3849688" y="9428711"/>
            <a:ext cx="2946400"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itchFamily="35" charset="0"/>
                <a:ea typeface="Arial" pitchFamily="35" charset="0"/>
                <a:cs typeface="Arial" pitchFamily="35" charset="0"/>
              </a:defRPr>
            </a:lvl1pPr>
          </a:lstStyle>
          <a:p>
            <a:pPr>
              <a:defRPr/>
            </a:pPr>
            <a:fld id="{7508B568-14F6-42F1-8699-74ED905726D4}" type="slidenum">
              <a:rPr lang="en-US"/>
              <a:pPr>
                <a:defRPr/>
              </a:pPr>
              <a:t>‹#›</a:t>
            </a:fld>
            <a:endParaRPr lang="en-US"/>
          </a:p>
        </p:txBody>
      </p:sp>
    </p:spTree>
    <p:extLst>
      <p:ext uri="{BB962C8B-B14F-4D97-AF65-F5344CB8AC3E}">
        <p14:creationId xmlns:p14="http://schemas.microsoft.com/office/powerpoint/2010/main" val="28702989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1"/>
            <a:ext cx="2946400"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Arial" charset="0"/>
              </a:defRPr>
            </a:lvl1pPr>
          </a:lstStyle>
          <a:p>
            <a:pPr>
              <a:defRPr/>
            </a:pPr>
            <a:endParaRPr lang="en-US"/>
          </a:p>
        </p:txBody>
      </p:sp>
      <p:sp>
        <p:nvSpPr>
          <p:cNvPr id="25603" name="Rectangle 3"/>
          <p:cNvSpPr>
            <a:spLocks noGrp="1" noChangeArrowheads="1"/>
          </p:cNvSpPr>
          <p:nvPr>
            <p:ph type="dt" idx="1"/>
          </p:nvPr>
        </p:nvSpPr>
        <p:spPr bwMode="auto">
          <a:xfrm>
            <a:off x="3849688" y="1"/>
            <a:ext cx="2946400"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Arial" charset="0"/>
              </a:defRPr>
            </a:lvl1pPr>
          </a:lstStyle>
          <a:p>
            <a:pPr>
              <a:defRPr/>
            </a:pPr>
            <a:endParaRPr lang="en-US"/>
          </a:p>
        </p:txBody>
      </p:sp>
      <p:sp>
        <p:nvSpPr>
          <p:cNvPr id="54276" name="Rectangle 4"/>
          <p:cNvSpPr>
            <a:spLocks noGrp="1" noRot="1" noChangeAspect="1" noChangeArrowheads="1" noTextEdit="1"/>
          </p:cNvSpPr>
          <p:nvPr>
            <p:ph type="sldImg" idx="2"/>
          </p:nvPr>
        </p:nvSpPr>
        <p:spPr bwMode="auto">
          <a:xfrm>
            <a:off x="919163" y="744538"/>
            <a:ext cx="4960937" cy="3722687"/>
          </a:xfrm>
          <a:prstGeom prst="rect">
            <a:avLst/>
          </a:prstGeom>
          <a:noFill/>
          <a:ln w="9525">
            <a:solidFill>
              <a:srgbClr val="000000"/>
            </a:solidFill>
            <a:miter lim="800000"/>
            <a:headEnd/>
            <a:tailEnd/>
          </a:ln>
        </p:spPr>
      </p:sp>
      <p:sp>
        <p:nvSpPr>
          <p:cNvPr id="25605" name="Rectangle 5"/>
          <p:cNvSpPr>
            <a:spLocks noGrp="1" noChangeArrowheads="1"/>
          </p:cNvSpPr>
          <p:nvPr>
            <p:ph type="body" sz="quarter" idx="3"/>
          </p:nvPr>
        </p:nvSpPr>
        <p:spPr bwMode="auto">
          <a:xfrm>
            <a:off x="679450" y="4714355"/>
            <a:ext cx="5438775" cy="44669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5606" name="Rectangle 6"/>
          <p:cNvSpPr>
            <a:spLocks noGrp="1" noChangeArrowheads="1"/>
          </p:cNvSpPr>
          <p:nvPr>
            <p:ph type="ftr" sz="quarter" idx="4"/>
          </p:nvPr>
        </p:nvSpPr>
        <p:spPr bwMode="auto">
          <a:xfrm>
            <a:off x="0" y="9428711"/>
            <a:ext cx="2946400"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Arial" charset="0"/>
              </a:defRPr>
            </a:lvl1pPr>
          </a:lstStyle>
          <a:p>
            <a:pPr>
              <a:defRPr/>
            </a:pPr>
            <a:endParaRPr lang="en-US"/>
          </a:p>
        </p:txBody>
      </p:sp>
      <p:sp>
        <p:nvSpPr>
          <p:cNvPr id="25607" name="Rectangle 7"/>
          <p:cNvSpPr>
            <a:spLocks noGrp="1" noChangeArrowheads="1"/>
          </p:cNvSpPr>
          <p:nvPr>
            <p:ph type="sldNum" sz="quarter" idx="5"/>
          </p:nvPr>
        </p:nvSpPr>
        <p:spPr bwMode="auto">
          <a:xfrm>
            <a:off x="3849688" y="9428711"/>
            <a:ext cx="2946400"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itchFamily="35" charset="0"/>
                <a:ea typeface="Arial" pitchFamily="35" charset="0"/>
                <a:cs typeface="Arial" pitchFamily="35" charset="0"/>
              </a:defRPr>
            </a:lvl1pPr>
          </a:lstStyle>
          <a:p>
            <a:pPr>
              <a:defRPr/>
            </a:pPr>
            <a:fld id="{056C8876-EDA7-4B8D-9A50-C29FE3CFF004}" type="slidenum">
              <a:rPr lang="en-US"/>
              <a:pPr>
                <a:defRPr/>
              </a:pPr>
              <a:t>‹#›</a:t>
            </a:fld>
            <a:endParaRPr lang="en-US"/>
          </a:p>
        </p:txBody>
      </p:sp>
    </p:spTree>
    <p:extLst>
      <p:ext uri="{BB962C8B-B14F-4D97-AF65-F5344CB8AC3E}">
        <p14:creationId xmlns:p14="http://schemas.microsoft.com/office/powerpoint/2010/main" val="40967008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35" charset="-128"/>
        <a:cs typeface="ＭＳ Ｐゴシック" pitchFamily="35"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35"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35"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35"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35"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43" name="Rectangle 3"/>
          <p:cNvSpPr>
            <a:spLocks noGrp="1"/>
          </p:cNvSpPr>
          <p:nvPr>
            <p:ph type="body" idx="1"/>
          </p:nvPr>
        </p:nvSpPr>
        <p:spPr bwMode="auto">
          <a:xfrm>
            <a:off x="906357" y="4715154"/>
            <a:ext cx="4984962" cy="44669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fld id="{65DBC33B-9A1A-43C0-AB50-5C1B69F7165F}" type="datetime1">
              <a:rPr lang="en-GB"/>
              <a:pPr/>
              <a:t>18/11/2014</a:t>
            </a:fld>
            <a:endParaRPr lang="en-GB"/>
          </a:p>
        </p:txBody>
      </p:sp>
      <p:sp>
        <p:nvSpPr>
          <p:cNvPr id="7" name="Rectangle 7"/>
          <p:cNvSpPr>
            <a:spLocks noGrp="1" noChangeArrowheads="1"/>
          </p:cNvSpPr>
          <p:nvPr>
            <p:ph type="sldNum" sz="quarter" idx="5"/>
          </p:nvPr>
        </p:nvSpPr>
        <p:spPr>
          <a:ln/>
        </p:spPr>
        <p:txBody>
          <a:bodyPr/>
          <a:lstStyle/>
          <a:p>
            <a:fld id="{D5BA3B8B-F4D3-48DE-AB78-4C9C3E98D7A5}" type="slidenum">
              <a:rPr lang="en-GB"/>
              <a:pPr/>
              <a:t>6</a:t>
            </a:fld>
            <a:endParaRPr lang="en-GB"/>
          </a:p>
        </p:txBody>
      </p:sp>
      <p:sp>
        <p:nvSpPr>
          <p:cNvPr id="162818" name="Rectangle 1026"/>
          <p:cNvSpPr>
            <a:spLocks noGrp="1" noRot="1" noChangeAspect="1" noChangeArrowheads="1" noTextEdit="1"/>
          </p:cNvSpPr>
          <p:nvPr>
            <p:ph type="sldImg"/>
          </p:nvPr>
        </p:nvSpPr>
        <p:spPr>
          <a:ln/>
        </p:spPr>
      </p:sp>
      <p:sp>
        <p:nvSpPr>
          <p:cNvPr id="162819" name="Rectangle 1027"/>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fld id="{65DBC33B-9A1A-43C0-AB50-5C1B69F7165F}" type="datetime1">
              <a:rPr lang="en-GB"/>
              <a:pPr/>
              <a:t>18/11/2014</a:t>
            </a:fld>
            <a:endParaRPr lang="en-GB"/>
          </a:p>
        </p:txBody>
      </p:sp>
      <p:sp>
        <p:nvSpPr>
          <p:cNvPr id="7" name="Rectangle 7"/>
          <p:cNvSpPr>
            <a:spLocks noGrp="1" noChangeArrowheads="1"/>
          </p:cNvSpPr>
          <p:nvPr>
            <p:ph type="sldNum" sz="quarter" idx="5"/>
          </p:nvPr>
        </p:nvSpPr>
        <p:spPr>
          <a:ln/>
        </p:spPr>
        <p:txBody>
          <a:bodyPr/>
          <a:lstStyle/>
          <a:p>
            <a:fld id="{D5BA3B8B-F4D3-48DE-AB78-4C9C3E98D7A5}" type="slidenum">
              <a:rPr lang="en-GB"/>
              <a:pPr/>
              <a:t>7</a:t>
            </a:fld>
            <a:endParaRPr lang="en-GB"/>
          </a:p>
        </p:txBody>
      </p:sp>
      <p:sp>
        <p:nvSpPr>
          <p:cNvPr id="162818" name="Rectangle 1026"/>
          <p:cNvSpPr>
            <a:spLocks noGrp="1" noRot="1" noChangeAspect="1" noChangeArrowheads="1" noTextEdit="1"/>
          </p:cNvSpPr>
          <p:nvPr>
            <p:ph type="sldImg"/>
          </p:nvPr>
        </p:nvSpPr>
        <p:spPr>
          <a:ln/>
        </p:spPr>
      </p:sp>
      <p:sp>
        <p:nvSpPr>
          <p:cNvPr id="162819" name="Rectangle 1027"/>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fld id="{65DBC33B-9A1A-43C0-AB50-5C1B69F7165F}" type="datetime1">
              <a:rPr lang="en-GB"/>
              <a:pPr/>
              <a:t>18/11/2014</a:t>
            </a:fld>
            <a:endParaRPr lang="en-GB"/>
          </a:p>
        </p:txBody>
      </p:sp>
      <p:sp>
        <p:nvSpPr>
          <p:cNvPr id="7" name="Rectangle 7"/>
          <p:cNvSpPr>
            <a:spLocks noGrp="1" noChangeArrowheads="1"/>
          </p:cNvSpPr>
          <p:nvPr>
            <p:ph type="sldNum" sz="quarter" idx="5"/>
          </p:nvPr>
        </p:nvSpPr>
        <p:spPr>
          <a:ln/>
        </p:spPr>
        <p:txBody>
          <a:bodyPr/>
          <a:lstStyle/>
          <a:p>
            <a:fld id="{D5BA3B8B-F4D3-48DE-AB78-4C9C3E98D7A5}" type="slidenum">
              <a:rPr lang="en-GB"/>
              <a:pPr/>
              <a:t>10</a:t>
            </a:fld>
            <a:endParaRPr lang="en-GB"/>
          </a:p>
        </p:txBody>
      </p:sp>
      <p:sp>
        <p:nvSpPr>
          <p:cNvPr id="162818" name="Rectangle 1026"/>
          <p:cNvSpPr>
            <a:spLocks noGrp="1" noRot="1" noChangeAspect="1" noChangeArrowheads="1" noTextEdit="1"/>
          </p:cNvSpPr>
          <p:nvPr>
            <p:ph type="sldImg"/>
          </p:nvPr>
        </p:nvSpPr>
        <p:spPr>
          <a:ln/>
        </p:spPr>
      </p:sp>
      <p:sp>
        <p:nvSpPr>
          <p:cNvPr id="162819" name="Rectangle 1027"/>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29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1299" name="Rectangle 3"/>
          <p:cNvSpPr>
            <a:spLocks noGrp="1"/>
          </p:cNvSpPr>
          <p:nvPr>
            <p:ph type="body" idx="1"/>
          </p:nvPr>
        </p:nvSpPr>
        <p:spPr bwMode="auto">
          <a:xfrm>
            <a:off x="906357" y="4715154"/>
            <a:ext cx="4984962" cy="44669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8467" name="Rectangle 3"/>
          <p:cNvSpPr>
            <a:spLocks noGrp="1"/>
          </p:cNvSpPr>
          <p:nvPr>
            <p:ph type="body" idx="1"/>
          </p:nvPr>
        </p:nvSpPr>
        <p:spPr bwMode="auto">
          <a:xfrm>
            <a:off x="906357" y="4715154"/>
            <a:ext cx="4984962" cy="44669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8467" name="Rectangle 3"/>
          <p:cNvSpPr>
            <a:spLocks noGrp="1"/>
          </p:cNvSpPr>
          <p:nvPr>
            <p:ph type="body" idx="1"/>
          </p:nvPr>
        </p:nvSpPr>
        <p:spPr bwMode="auto">
          <a:xfrm>
            <a:off x="906357" y="4715154"/>
            <a:ext cx="4984962" cy="44669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fld id="{D44B55C3-31D8-49FB-A760-82A2B9490FAA}" type="datetime1">
              <a:rPr lang="en-GB"/>
              <a:pPr/>
              <a:t>18/11/2014</a:t>
            </a:fld>
            <a:endParaRPr lang="en-US"/>
          </a:p>
        </p:txBody>
      </p:sp>
      <p:sp>
        <p:nvSpPr>
          <p:cNvPr id="5" name="Rectangle 6"/>
          <p:cNvSpPr>
            <a:spLocks noGrp="1" noChangeArrowheads="1"/>
          </p:cNvSpPr>
          <p:nvPr>
            <p:ph type="ftr" sz="quarter" idx="4"/>
          </p:nvPr>
        </p:nvSpPr>
        <p:spPr>
          <a:ln/>
        </p:spPr>
        <p:txBody>
          <a:bodyPr/>
          <a:lstStyle/>
          <a:p>
            <a:r>
              <a:rPr lang="en-US"/>
              <a:t>Field Studies Week 8</a:t>
            </a:r>
          </a:p>
        </p:txBody>
      </p:sp>
      <p:sp>
        <p:nvSpPr>
          <p:cNvPr id="6" name="Rectangle 7"/>
          <p:cNvSpPr>
            <a:spLocks noGrp="1" noChangeArrowheads="1"/>
          </p:cNvSpPr>
          <p:nvPr>
            <p:ph type="sldNum" sz="quarter" idx="5"/>
          </p:nvPr>
        </p:nvSpPr>
        <p:spPr>
          <a:ln/>
        </p:spPr>
        <p:txBody>
          <a:bodyPr/>
          <a:lstStyle/>
          <a:p>
            <a:fld id="{D182F587-5BD5-4EEF-B059-384A6B04E8DA}" type="slidenum">
              <a:rPr lang="en-US"/>
              <a:pPr/>
              <a:t>32</a:t>
            </a:fld>
            <a:endParaRPr lang="en-US"/>
          </a:p>
        </p:txBody>
      </p:sp>
      <p:sp>
        <p:nvSpPr>
          <p:cNvPr id="157698" name="Rectangle 2"/>
          <p:cNvSpPr>
            <a:spLocks noGrp="1" noRot="1" noChangeAspect="1" noChangeArrowheads="1" noTextEdit="1"/>
          </p:cNvSpPr>
          <p:nvPr>
            <p:ph type="sldImg"/>
          </p:nvPr>
        </p:nvSpPr>
        <p:spPr>
          <a:ln/>
        </p:spPr>
      </p:sp>
      <p:sp>
        <p:nvSpPr>
          <p:cNvPr id="157699" name="Rectangle 3"/>
          <p:cNvSpPr>
            <a:spLocks noGrp="1" noChangeArrowheads="1"/>
          </p:cNvSpPr>
          <p:nvPr>
            <p:ph type="body" idx="1"/>
          </p:nvPr>
        </p:nvSpPr>
        <p:spPr/>
        <p:txBody>
          <a:bodyPr/>
          <a:lstStyle/>
          <a:p>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056C8876-EDA7-4B8D-9A50-C29FE3CFF004}" type="slidenum">
              <a:rPr lang="en-US" smtClean="0"/>
              <a:pPr>
                <a:defRPr/>
              </a:pPr>
              <a:t>52</a:t>
            </a:fld>
            <a:endParaRPr lang="en-US"/>
          </a:p>
        </p:txBody>
      </p:sp>
    </p:spTree>
    <p:extLst>
      <p:ext uri="{BB962C8B-B14F-4D97-AF65-F5344CB8AC3E}">
        <p14:creationId xmlns:p14="http://schemas.microsoft.com/office/powerpoint/2010/main" val="391822958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hemeOverride" Target="../theme/themeOverride1.xml"/><Relationship Id="rId5" Type="http://schemas.openxmlformats.org/officeDocument/2006/relationships/image" Target="../media/image4.emf"/><Relationship Id="rId4" Type="http://schemas.openxmlformats.org/officeDocument/2006/relationships/image" Target="../media/image3.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pic>
        <p:nvPicPr>
          <p:cNvPr id="5" name="Picture 7" descr="The_Warwick_Uni_black.emf"/>
          <p:cNvPicPr>
            <a:picLocks noChangeAspect="1"/>
          </p:cNvPicPr>
          <p:nvPr/>
        </p:nvPicPr>
        <p:blipFill>
          <a:blip r:embed="rId4" cstate="print"/>
          <a:srcRect/>
          <a:stretch>
            <a:fillRect/>
          </a:stretch>
        </p:blipFill>
        <p:spPr bwMode="auto">
          <a:xfrm>
            <a:off x="7292975" y="6245225"/>
            <a:ext cx="1455738" cy="612775"/>
          </a:xfrm>
          <a:prstGeom prst="rect">
            <a:avLst/>
          </a:prstGeom>
          <a:noFill/>
          <a:ln w="9525">
            <a:noFill/>
            <a:miter lim="800000"/>
            <a:headEnd/>
            <a:tailEnd/>
          </a:ln>
        </p:spPr>
      </p:pic>
      <p:pic>
        <p:nvPicPr>
          <p:cNvPr id="6" name="Picture 8" descr="wbs_tab-logo_cmyk.emf"/>
          <p:cNvPicPr>
            <a:picLocks noChangeAspect="1"/>
          </p:cNvPicPr>
          <p:nvPr/>
        </p:nvPicPr>
        <p:blipFill>
          <a:blip r:embed="rId5" cstate="print"/>
          <a:srcRect/>
          <a:stretch>
            <a:fillRect/>
          </a:stretch>
        </p:blipFill>
        <p:spPr bwMode="auto">
          <a:xfrm>
            <a:off x="0" y="561975"/>
            <a:ext cx="914400" cy="1401763"/>
          </a:xfrm>
          <a:prstGeom prst="rect">
            <a:avLst/>
          </a:prstGeom>
          <a:noFill/>
          <a:ln w="9525">
            <a:noFill/>
            <a:miter lim="800000"/>
            <a:headEnd/>
            <a:tailEnd/>
          </a:ln>
        </p:spPr>
      </p:pic>
      <p:sp>
        <p:nvSpPr>
          <p:cNvPr id="9" name="Title 8"/>
          <p:cNvSpPr>
            <a:spLocks noGrp="1"/>
          </p:cNvSpPr>
          <p:nvPr>
            <p:ph type="ctrTitle"/>
          </p:nvPr>
        </p:nvSpPr>
        <p:spPr>
          <a:xfrm>
            <a:off x="1220400" y="1524000"/>
            <a:ext cx="6591000" cy="2225040"/>
          </a:xfrm>
        </p:spPr>
        <p:txBody>
          <a:bodyPr lIns="36000" anchor="b">
            <a:normAutofit/>
          </a:bodyPr>
          <a:lstStyle>
            <a:lvl1pPr algn="l">
              <a:defRPr lang="en-US" sz="4200" b="1" cap="none" baseline="0" dirty="0">
                <a:ln w="5000" cmpd="sng">
                  <a:solidFill>
                    <a:schemeClr val="tx2">
                      <a:alpha val="50000"/>
                    </a:schemeClr>
                  </a:solidFill>
                  <a:prstDash val="solid"/>
                </a:ln>
                <a:solidFill>
                  <a:schemeClr val="bg1"/>
                </a:solidFill>
                <a:effectLst/>
                <a:latin typeface="+mj-lt"/>
                <a:cs typeface="Arial"/>
              </a:defRPr>
            </a:lvl1pPr>
          </a:lstStyle>
          <a:p>
            <a:r>
              <a:rPr lang="en-US" smtClean="0"/>
              <a:t>Click to edit Master title style</a:t>
            </a:r>
            <a:endParaRPr lang="en-US" dirty="0"/>
          </a:p>
        </p:txBody>
      </p:sp>
      <p:sp>
        <p:nvSpPr>
          <p:cNvPr id="17" name="Subtitle 16"/>
          <p:cNvSpPr>
            <a:spLocks noGrp="1"/>
          </p:cNvSpPr>
          <p:nvPr>
            <p:ph type="subTitle" idx="1"/>
          </p:nvPr>
        </p:nvSpPr>
        <p:spPr>
          <a:xfrm>
            <a:off x="1220400" y="3749040"/>
            <a:ext cx="6591000" cy="746760"/>
          </a:xfrm>
        </p:spPr>
        <p:txBody>
          <a:bodyPr lIns="72000" tIns="0" rIns="72000" bIns="0">
            <a:normAutofit/>
          </a:bodyPr>
          <a:lstStyle>
            <a:lvl1pPr marL="0" indent="0" algn="l">
              <a:buNone/>
              <a:defRPr sz="2100">
                <a:ln w="1270" cmpd="sng">
                  <a:solidFill>
                    <a:schemeClr val="tx2">
                      <a:alpha val="40000"/>
                    </a:schemeClr>
                  </a:solidFill>
                  <a:prstDash val="solid"/>
                </a:ln>
                <a:solidFill>
                  <a:schemeClr val="bg1"/>
                </a:solidFill>
                <a:effectLst/>
              </a:defRPr>
            </a:lvl1pPr>
            <a:lvl2pPr marL="478908" indent="0" algn="ctr">
              <a:buNone/>
            </a:lvl2pPr>
            <a:lvl3pPr marL="957816" indent="0" algn="ctr">
              <a:buNone/>
            </a:lvl3pPr>
            <a:lvl4pPr marL="1436724" indent="0" algn="ctr">
              <a:buNone/>
            </a:lvl4pPr>
            <a:lvl5pPr marL="1915631" indent="0" algn="ctr">
              <a:buNone/>
            </a:lvl5pPr>
            <a:lvl6pPr marL="2394539" indent="0" algn="ctr">
              <a:buNone/>
            </a:lvl6pPr>
            <a:lvl7pPr marL="2873447" indent="0" algn="ctr">
              <a:buNone/>
            </a:lvl7pPr>
            <a:lvl8pPr marL="3352355" indent="0" algn="ctr">
              <a:buNone/>
            </a:lvl8pPr>
            <a:lvl9pPr marL="3831263" indent="0" algn="ctr">
              <a:buNone/>
            </a:lvl9pPr>
          </a:lstStyle>
          <a:p>
            <a:r>
              <a:rPr lang="en-US" smtClean="0"/>
              <a:t>Click to edit Master subtitle style</a:t>
            </a:r>
            <a:endParaRPr lang="en-GB" dirty="0" smtClean="0"/>
          </a:p>
        </p:txBody>
      </p:sp>
      <p:sp>
        <p:nvSpPr>
          <p:cNvPr id="36" name="Content Placeholder 35"/>
          <p:cNvSpPr>
            <a:spLocks noGrp="1"/>
          </p:cNvSpPr>
          <p:nvPr>
            <p:ph sz="quarter" idx="13"/>
          </p:nvPr>
        </p:nvSpPr>
        <p:spPr>
          <a:xfrm>
            <a:off x="1220400" y="4800600"/>
            <a:ext cx="6591300" cy="1219200"/>
          </a:xfrm>
        </p:spPr>
        <p:txBody>
          <a:bodyPr>
            <a:noAutofit/>
          </a:bodyPr>
          <a:lstStyle>
            <a:lvl1pPr marL="0" indent="0">
              <a:buFontTx/>
              <a:buNone/>
              <a:defRPr sz="2100" baseline="0">
                <a:solidFill>
                  <a:schemeClr val="tx2"/>
                </a:solidFill>
              </a:defRPr>
            </a:lvl1pPr>
            <a:lvl2pPr marL="540000" indent="-457200">
              <a:buNone/>
              <a:defRPr sz="1800"/>
            </a:lvl2pPr>
          </a:lstStyle>
          <a:p>
            <a:pPr lvl="0"/>
            <a:r>
              <a:rPr lang="en-US" smtClean="0"/>
              <a:t>Click to edit Master text styles</a:t>
            </a:r>
          </a:p>
        </p:txBody>
      </p:sp>
      <p:sp>
        <p:nvSpPr>
          <p:cNvPr id="7" name="Date Placeholder 26"/>
          <p:cNvSpPr>
            <a:spLocks noGrp="1"/>
          </p:cNvSpPr>
          <p:nvPr>
            <p:ph type="dt" sz="half" idx="14"/>
          </p:nvPr>
        </p:nvSpPr>
        <p:spPr/>
        <p:txBody>
          <a:bodyPr wrap="square" numCol="1" anchorCtr="0" compatLnSpc="1">
            <a:prstTxWarp prst="textNoShape">
              <a:avLst/>
            </a:prstTxWarp>
          </a:bodyPr>
          <a:lstStyle>
            <a:lvl1pPr>
              <a:defRPr/>
            </a:lvl1pPr>
          </a:lstStyle>
          <a:p>
            <a:pPr>
              <a:defRPr/>
            </a:pPr>
            <a:fld id="{2F1BF3D5-EF30-4BA9-9081-D4D806224474}" type="datetime1">
              <a:rPr lang="en-GB" smtClean="0"/>
              <a:t>18/11/2014</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lvl1pPr>
              <a:buClrTx/>
              <a:defRPr/>
            </a:lvl1pPr>
            <a:lvl2pPr>
              <a:buClrTx/>
              <a:defRPr/>
            </a:lvl2pPr>
            <a:lvl3pPr>
              <a:buClrTx/>
              <a:defRPr/>
            </a:lvl3pPr>
            <a:lvl4pPr>
              <a:buClrTx/>
              <a:defRPr/>
            </a:lvl4pPr>
            <a:lvl5pPr>
              <a:buClrTx/>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7"/>
          <p:cNvSpPr>
            <a:spLocks noGrp="1"/>
          </p:cNvSpPr>
          <p:nvPr>
            <p:ph type="dt" sz="half" idx="10"/>
          </p:nvPr>
        </p:nvSpPr>
        <p:spPr/>
        <p:txBody>
          <a:bodyPr wrap="square" numCol="1" anchorCtr="0" compatLnSpc="1">
            <a:prstTxWarp prst="textNoShape">
              <a:avLst/>
            </a:prstTxWarp>
          </a:bodyPr>
          <a:lstStyle>
            <a:lvl1pPr>
              <a:defRPr/>
            </a:lvl1pPr>
          </a:lstStyle>
          <a:p>
            <a:pPr>
              <a:defRPr/>
            </a:pPr>
            <a:fld id="{91007382-1C6D-4011-B58F-F24376C87EDD}" type="datetime1">
              <a:rPr lang="en-GB" smtClean="0"/>
              <a:t>18/11/2014</a:t>
            </a:fld>
            <a:endParaRPr lang="en-GB"/>
          </a:p>
        </p:txBody>
      </p:sp>
      <p:sp>
        <p:nvSpPr>
          <p:cNvPr id="5" name="Slide Number Placeholder 8"/>
          <p:cNvSpPr>
            <a:spLocks noGrp="1"/>
          </p:cNvSpPr>
          <p:nvPr>
            <p:ph type="sldNum" sz="quarter" idx="11"/>
          </p:nvPr>
        </p:nvSpPr>
        <p:spPr/>
        <p:txBody>
          <a:bodyPr/>
          <a:lstStyle>
            <a:lvl1pPr>
              <a:defRPr/>
            </a:lvl1pPr>
          </a:lstStyle>
          <a:p>
            <a:pPr>
              <a:defRPr/>
            </a:pPr>
            <a:fld id="{4214CA06-61BD-4226-A436-B0779728CBBD}" type="slidenum">
              <a:rPr lang="en-US"/>
              <a:pPr>
                <a:defRPr/>
              </a:pPr>
              <a:t>‹#›</a:t>
            </a:fld>
            <a:endParaRPr lang="en-US"/>
          </a:p>
        </p:txBody>
      </p:sp>
      <p:sp>
        <p:nvSpPr>
          <p:cNvPr id="6" name="Footer Placeholder 9"/>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40"/>
            <a:ext cx="6019800" cy="5851525"/>
          </a:xfrm>
        </p:spPr>
        <p:txBody>
          <a:bodyPr vert="eaVert"/>
          <a:lstStyle>
            <a:lvl1pPr>
              <a:buClrTx/>
              <a:defRPr/>
            </a:lvl1pPr>
            <a:lvl2pPr>
              <a:buClrTx/>
              <a:defRPr/>
            </a:lvl2pPr>
            <a:lvl3pPr>
              <a:buClrTx/>
              <a:defRPr/>
            </a:lvl3pPr>
            <a:lvl4pPr>
              <a:buClrTx/>
              <a:defRPr/>
            </a:lvl4pPr>
            <a:lvl5pPr>
              <a:buClrTx/>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7"/>
          <p:cNvSpPr>
            <a:spLocks noGrp="1"/>
          </p:cNvSpPr>
          <p:nvPr>
            <p:ph type="dt" sz="half" idx="10"/>
          </p:nvPr>
        </p:nvSpPr>
        <p:spPr/>
        <p:txBody>
          <a:bodyPr wrap="square" numCol="1" anchorCtr="0" compatLnSpc="1">
            <a:prstTxWarp prst="textNoShape">
              <a:avLst/>
            </a:prstTxWarp>
          </a:bodyPr>
          <a:lstStyle>
            <a:lvl1pPr>
              <a:defRPr/>
            </a:lvl1pPr>
          </a:lstStyle>
          <a:p>
            <a:pPr>
              <a:defRPr/>
            </a:pPr>
            <a:fld id="{951D0911-00CA-48AC-82A1-F9C44677F085}" type="datetime1">
              <a:rPr lang="en-GB" smtClean="0"/>
              <a:t>18/11/2014</a:t>
            </a:fld>
            <a:endParaRPr lang="en-GB"/>
          </a:p>
        </p:txBody>
      </p:sp>
      <p:sp>
        <p:nvSpPr>
          <p:cNvPr id="5" name="Slide Number Placeholder 8"/>
          <p:cNvSpPr>
            <a:spLocks noGrp="1"/>
          </p:cNvSpPr>
          <p:nvPr>
            <p:ph type="sldNum" sz="quarter" idx="11"/>
          </p:nvPr>
        </p:nvSpPr>
        <p:spPr/>
        <p:txBody>
          <a:bodyPr/>
          <a:lstStyle>
            <a:lvl1pPr>
              <a:defRPr/>
            </a:lvl1pPr>
          </a:lstStyle>
          <a:p>
            <a:pPr>
              <a:defRPr/>
            </a:pPr>
            <a:fld id="{A9CF4DC2-95C7-43BA-87B2-E36C568ACCBE}" type="slidenum">
              <a:rPr lang="en-US"/>
              <a:pPr>
                <a:defRPr/>
              </a:pPr>
              <a:t>‹#›</a:t>
            </a:fld>
            <a:endParaRPr lang="en-US"/>
          </a:p>
        </p:txBody>
      </p:sp>
      <p:sp>
        <p:nvSpPr>
          <p:cNvPr id="6" name="Footer Placeholder 9"/>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61975"/>
            <a:ext cx="8229600" cy="8509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4038600" cy="4276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276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64769" cy="1143000"/>
          </a:xfrm>
        </p:spPr>
        <p:txBody>
          <a:bodyPr/>
          <a:lstStyle>
            <a:lvl1pPr algn="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Tx/>
              <a:buFont typeface="Wingdings 2" charset="2"/>
              <a:buChar char=""/>
              <a:defRPr/>
            </a:lvl1pPr>
            <a:lvl2pPr>
              <a:buClrTx/>
              <a:defRPr/>
            </a:lvl2pPr>
            <a:lvl3pPr>
              <a:buClrTx/>
              <a:defRPr/>
            </a:lvl3pPr>
            <a:lvl4pPr>
              <a:buClrTx/>
              <a:defRPr/>
            </a:lvl4pPr>
            <a:lvl5pPr>
              <a:buClrTx/>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6"/>
          <p:cNvSpPr>
            <a:spLocks noGrp="1"/>
          </p:cNvSpPr>
          <p:nvPr>
            <p:ph type="dt" sz="half" idx="10"/>
          </p:nvPr>
        </p:nvSpPr>
        <p:spPr/>
        <p:txBody>
          <a:bodyPr wrap="square" numCol="1" anchorCtr="0" compatLnSpc="1">
            <a:prstTxWarp prst="textNoShape">
              <a:avLst/>
            </a:prstTxWarp>
          </a:bodyPr>
          <a:lstStyle>
            <a:lvl1pPr>
              <a:defRPr/>
            </a:lvl1pPr>
          </a:lstStyle>
          <a:p>
            <a:pPr>
              <a:defRPr/>
            </a:pPr>
            <a:fld id="{DC76A4D8-8090-4BA7-B3FA-1AB892164E4B}" type="datetime1">
              <a:rPr lang="en-GB" smtClean="0"/>
              <a:t>18/11/2014</a:t>
            </a:fld>
            <a:endParaRPr lang="en-GB"/>
          </a:p>
        </p:txBody>
      </p:sp>
      <p:sp>
        <p:nvSpPr>
          <p:cNvPr id="5" name="Slide Number Placeholder 8"/>
          <p:cNvSpPr>
            <a:spLocks noGrp="1"/>
          </p:cNvSpPr>
          <p:nvPr>
            <p:ph type="sldNum" sz="quarter" idx="11"/>
          </p:nvPr>
        </p:nvSpPr>
        <p:spPr/>
        <p:txBody>
          <a:bodyPr/>
          <a:lstStyle>
            <a:lvl1pPr>
              <a:defRPr/>
            </a:lvl1pPr>
          </a:lstStyle>
          <a:p>
            <a:pPr>
              <a:defRPr/>
            </a:pPr>
            <a:fld id="{8C77C75F-25CF-4E26-A361-358BF3AB1B9C}" type="slidenum">
              <a:rPr lang="en-US"/>
              <a:pPr>
                <a:defRPr/>
              </a:pPr>
              <a:t>‹#›</a:t>
            </a:fld>
            <a:endParaRPr lang="en-US"/>
          </a:p>
        </p:txBody>
      </p:sp>
      <p:sp>
        <p:nvSpPr>
          <p:cNvPr id="6" name="Footer Placeholder 9"/>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Divider">
    <p:spTree>
      <p:nvGrpSpPr>
        <p:cNvPr id="1" name=""/>
        <p:cNvGrpSpPr/>
        <p:nvPr/>
      </p:nvGrpSpPr>
      <p:grpSpPr>
        <a:xfrm>
          <a:off x="0" y="0"/>
          <a:ext cx="0" cy="0"/>
          <a:chOff x="0" y="0"/>
          <a:chExt cx="0" cy="0"/>
        </a:xfrm>
      </p:grpSpPr>
      <p:pic>
        <p:nvPicPr>
          <p:cNvPr id="4" name="Picture 7" descr="wbs_tab-logo_cmyk.emf"/>
          <p:cNvPicPr>
            <a:picLocks noChangeAspect="1"/>
          </p:cNvPicPr>
          <p:nvPr/>
        </p:nvPicPr>
        <p:blipFill>
          <a:blip r:embed="rId2" cstate="print"/>
          <a:srcRect/>
          <a:stretch>
            <a:fillRect/>
          </a:stretch>
        </p:blipFill>
        <p:spPr bwMode="auto">
          <a:xfrm>
            <a:off x="0" y="561975"/>
            <a:ext cx="914400" cy="1401763"/>
          </a:xfrm>
          <a:prstGeom prst="rect">
            <a:avLst/>
          </a:prstGeom>
          <a:noFill/>
          <a:ln w="9525">
            <a:noFill/>
            <a:miter lim="800000"/>
            <a:headEnd/>
            <a:tailEnd/>
          </a:ln>
        </p:spPr>
      </p:pic>
      <p:sp>
        <p:nvSpPr>
          <p:cNvPr id="2" name="Title 1"/>
          <p:cNvSpPr>
            <a:spLocks noGrp="1"/>
          </p:cNvSpPr>
          <p:nvPr>
            <p:ph type="title"/>
          </p:nvPr>
        </p:nvSpPr>
        <p:spPr>
          <a:xfrm>
            <a:off x="1219200" y="1524000"/>
            <a:ext cx="6629400" cy="2224800"/>
          </a:xfrm>
        </p:spPr>
        <p:txBody>
          <a:bodyPr tIns="0" bIns="0" anchor="b">
            <a:normAutofit/>
          </a:bodyPr>
          <a:lstStyle>
            <a:lvl1pPr algn="l">
              <a:buNone/>
              <a:defRPr sz="3400" b="1" cap="none" baseline="0">
                <a:ln w="5000" cmpd="sng">
                  <a:noFill/>
                  <a:prstDash val="solid"/>
                </a:ln>
                <a:solidFill>
                  <a:srgbClr val="0039A6"/>
                </a:solidFill>
                <a:effectLst/>
                <a:latin typeface="+mj-lt"/>
                <a:cs typeface="Franklin Gothic Book (Headings)"/>
              </a:defRPr>
            </a:lvl1pPr>
          </a:lstStyle>
          <a:p>
            <a:r>
              <a:rPr lang="en-US" smtClean="0"/>
              <a:t>Click to edit Master title style</a:t>
            </a:r>
            <a:endParaRPr lang="en-US" dirty="0"/>
          </a:p>
        </p:txBody>
      </p:sp>
      <p:sp>
        <p:nvSpPr>
          <p:cNvPr id="3" name="Text Placeholder 2"/>
          <p:cNvSpPr>
            <a:spLocks noGrp="1"/>
          </p:cNvSpPr>
          <p:nvPr>
            <p:ph type="body" idx="1"/>
          </p:nvPr>
        </p:nvSpPr>
        <p:spPr>
          <a:xfrm>
            <a:off x="1219200" y="3748800"/>
            <a:ext cx="6629400" cy="745200"/>
          </a:xfrm>
        </p:spPr>
        <p:txBody>
          <a:bodyPr lIns="72000" tIns="0" rIns="72000" bIns="0"/>
          <a:lstStyle>
            <a:lvl1pPr marL="0" indent="0" algn="l">
              <a:buNone/>
              <a:defRPr sz="2100">
                <a:ln>
                  <a:noFill/>
                </a:ln>
                <a:solidFill>
                  <a:srgbClr val="0039A6"/>
                </a:solidFill>
                <a:effectLst/>
              </a:defRPr>
            </a:lvl1pPr>
            <a:lvl2pPr>
              <a:buNone/>
              <a:defRPr sz="1900">
                <a:solidFill>
                  <a:schemeClr val="tx1">
                    <a:tint val="75000"/>
                  </a:schemeClr>
                </a:solidFill>
              </a:defRPr>
            </a:lvl2pPr>
            <a:lvl3pPr>
              <a:buNone/>
              <a:defRPr sz="1600">
                <a:solidFill>
                  <a:schemeClr val="tx1">
                    <a:tint val="75000"/>
                  </a:schemeClr>
                </a:solidFill>
              </a:defRPr>
            </a:lvl3pPr>
            <a:lvl4pPr>
              <a:buNone/>
              <a:defRPr sz="1500">
                <a:solidFill>
                  <a:schemeClr val="tx1">
                    <a:tint val="75000"/>
                  </a:schemeClr>
                </a:solidFill>
              </a:defRPr>
            </a:lvl4pPr>
            <a:lvl5pPr>
              <a:buNone/>
              <a:defRPr sz="1500">
                <a:solidFill>
                  <a:schemeClr val="tx1">
                    <a:tint val="75000"/>
                  </a:schemeClr>
                </a:solidFill>
              </a:defRPr>
            </a:lvl5pPr>
          </a:lstStyle>
          <a:p>
            <a:pPr lvl="0"/>
            <a:r>
              <a:rPr lang="en-US" smtClean="0"/>
              <a:t>Click to edit Master text styles</a:t>
            </a:r>
          </a:p>
        </p:txBody>
      </p:sp>
      <p:sp>
        <p:nvSpPr>
          <p:cNvPr id="5" name="Date Placeholder 8"/>
          <p:cNvSpPr>
            <a:spLocks noGrp="1"/>
          </p:cNvSpPr>
          <p:nvPr>
            <p:ph type="dt" sz="half" idx="10"/>
          </p:nvPr>
        </p:nvSpPr>
        <p:spPr/>
        <p:txBody>
          <a:bodyPr wrap="square" numCol="1" anchorCtr="0" compatLnSpc="1">
            <a:prstTxWarp prst="textNoShape">
              <a:avLst/>
            </a:prstTxWarp>
          </a:bodyPr>
          <a:lstStyle>
            <a:lvl1pPr>
              <a:defRPr/>
            </a:lvl1pPr>
          </a:lstStyle>
          <a:p>
            <a:pPr>
              <a:defRPr/>
            </a:pPr>
            <a:fld id="{9D774427-BFC7-4A4C-B037-46D655464643}" type="datetime1">
              <a:rPr lang="en-GB" smtClean="0"/>
              <a:t>18/11/2014</a:t>
            </a:fld>
            <a:endParaRPr lang="en-GB"/>
          </a:p>
        </p:txBody>
      </p:sp>
      <p:sp>
        <p:nvSpPr>
          <p:cNvPr id="6" name="Slide Number Placeholder 9"/>
          <p:cNvSpPr>
            <a:spLocks noGrp="1"/>
          </p:cNvSpPr>
          <p:nvPr>
            <p:ph type="sldNum" sz="quarter" idx="11"/>
          </p:nvPr>
        </p:nvSpPr>
        <p:spPr/>
        <p:txBody>
          <a:bodyPr/>
          <a:lstStyle>
            <a:lvl1pPr>
              <a:defRPr/>
            </a:lvl1pPr>
          </a:lstStyle>
          <a:p>
            <a:pPr>
              <a:defRPr/>
            </a:pPr>
            <a:fld id="{962AB331-F14D-4FD2-BCAB-7CF447A5D67D}" type="slidenum">
              <a:rPr lang="en-US"/>
              <a:pPr>
                <a:defRPr/>
              </a:pPr>
              <a:t>‹#›</a:t>
            </a:fld>
            <a:endParaRPr lang="en-US"/>
          </a:p>
        </p:txBody>
      </p:sp>
      <p:sp>
        <p:nvSpPr>
          <p:cNvPr id="7" name="Footer Placeholder 10"/>
          <p:cNvSpPr>
            <a:spLocks noGrp="1"/>
          </p:cNvSpPr>
          <p:nvPr>
            <p:ph type="ftr" sz="quarter" idx="12"/>
          </p:nvPr>
        </p:nvSpPr>
        <p:spPr/>
        <p:txBody>
          <a:bodyPr/>
          <a:lstStyle>
            <a:lvl1pPr>
              <a:defRPr/>
            </a:lvl1pPr>
          </a:lstStyle>
          <a:p>
            <a:pPr>
              <a:defRPr/>
            </a:pPr>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64769" cy="11430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57200" y="1600202"/>
            <a:ext cx="4040862" cy="4525963"/>
          </a:xfrm>
        </p:spPr>
        <p:txBody>
          <a:bodyPr/>
          <a:lstStyle>
            <a:lvl1pPr>
              <a:buClrTx/>
              <a:defRPr sz="2700"/>
            </a:lvl1pPr>
            <a:lvl2pPr>
              <a:buClrTx/>
              <a:defRPr sz="2300"/>
            </a:lvl2pPr>
            <a:lvl3pPr>
              <a:buClrTx/>
              <a:defRPr sz="2100"/>
            </a:lvl3pPr>
            <a:lvl4pPr>
              <a:buClrTx/>
              <a:defRPr sz="1900"/>
            </a:lvl4pPr>
            <a:lvl5pPr>
              <a:buClrTx/>
              <a:defRPr sz="19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81107" y="1600202"/>
            <a:ext cx="4040862" cy="4525963"/>
          </a:xfrm>
        </p:spPr>
        <p:txBody>
          <a:bodyPr/>
          <a:lstStyle>
            <a:lvl1pPr>
              <a:buClrTx/>
              <a:defRPr sz="2700"/>
            </a:lvl1pPr>
            <a:lvl2pPr>
              <a:buClrTx/>
              <a:defRPr sz="2300"/>
            </a:lvl2pPr>
            <a:lvl3pPr>
              <a:buClrTx/>
              <a:defRPr sz="2100"/>
            </a:lvl3pPr>
            <a:lvl4pPr>
              <a:buClrTx/>
              <a:defRPr sz="1900"/>
            </a:lvl4pPr>
            <a:lvl5pPr>
              <a:buClrTx/>
              <a:defRPr sz="19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8"/>
          <p:cNvSpPr>
            <a:spLocks noGrp="1"/>
          </p:cNvSpPr>
          <p:nvPr>
            <p:ph type="dt" sz="half" idx="10"/>
          </p:nvPr>
        </p:nvSpPr>
        <p:spPr/>
        <p:txBody>
          <a:bodyPr wrap="square" numCol="1" anchorCtr="0" compatLnSpc="1">
            <a:prstTxWarp prst="textNoShape">
              <a:avLst/>
            </a:prstTxWarp>
          </a:bodyPr>
          <a:lstStyle>
            <a:lvl1pPr>
              <a:defRPr/>
            </a:lvl1pPr>
          </a:lstStyle>
          <a:p>
            <a:pPr>
              <a:defRPr/>
            </a:pPr>
            <a:fld id="{95F677E9-E8AB-4F23-BD99-1A6BF5C7D27D}" type="datetime1">
              <a:rPr lang="en-GB" smtClean="0"/>
              <a:t>18/11/2014</a:t>
            </a:fld>
            <a:endParaRPr lang="en-GB"/>
          </a:p>
        </p:txBody>
      </p:sp>
      <p:sp>
        <p:nvSpPr>
          <p:cNvPr id="6" name="Slide Number Placeholder 9"/>
          <p:cNvSpPr>
            <a:spLocks noGrp="1"/>
          </p:cNvSpPr>
          <p:nvPr>
            <p:ph type="sldNum" sz="quarter" idx="11"/>
          </p:nvPr>
        </p:nvSpPr>
        <p:spPr/>
        <p:txBody>
          <a:bodyPr/>
          <a:lstStyle>
            <a:lvl1pPr>
              <a:defRPr/>
            </a:lvl1pPr>
          </a:lstStyle>
          <a:p>
            <a:pPr>
              <a:defRPr/>
            </a:pPr>
            <a:fld id="{3EE0D4E6-E700-4DAD-A167-CCCC17A0DE16}" type="slidenum">
              <a:rPr lang="en-US"/>
              <a:pPr>
                <a:defRPr/>
              </a:pPr>
              <a:t>‹#›</a:t>
            </a:fld>
            <a:endParaRPr lang="en-US"/>
          </a:p>
        </p:txBody>
      </p:sp>
      <p:sp>
        <p:nvSpPr>
          <p:cNvPr id="7" name="Footer Placeholder 10"/>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5486400"/>
            <a:ext cx="4040188" cy="685800"/>
          </a:xfrm>
        </p:spPr>
        <p:txBody>
          <a:bodyPr/>
          <a:lstStyle>
            <a:lvl1pPr marL="0" indent="0">
              <a:buNone/>
              <a:defRPr sz="2500" b="1">
                <a:ln>
                  <a:noFill/>
                </a:ln>
                <a:solidFill>
                  <a:srgbClr val="0039A6"/>
                </a:solidFill>
              </a:defRPr>
            </a:lvl1pPr>
            <a:lvl2pPr>
              <a:buNone/>
              <a:defRPr sz="2100" b="1"/>
            </a:lvl2pPr>
            <a:lvl3pPr>
              <a:buNone/>
              <a:defRPr sz="19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6" y="5486400"/>
            <a:ext cx="4041775" cy="685800"/>
          </a:xfrm>
        </p:spPr>
        <p:txBody>
          <a:bodyPr/>
          <a:lstStyle>
            <a:lvl1pPr marL="0" indent="0">
              <a:buNone/>
              <a:defRPr sz="2500" b="1">
                <a:ln>
                  <a:noFill/>
                </a:ln>
                <a:solidFill>
                  <a:srgbClr val="0039A6"/>
                </a:solidFill>
              </a:defRPr>
            </a:lvl1pPr>
            <a:lvl2pPr>
              <a:buNone/>
              <a:defRPr sz="2100" b="1"/>
            </a:lvl2pPr>
            <a:lvl3pPr>
              <a:buNone/>
              <a:defRPr sz="19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1516913"/>
            <a:ext cx="4040188" cy="3941763"/>
          </a:xfrm>
        </p:spPr>
        <p:txBody>
          <a:bodyPr/>
          <a:lstStyle>
            <a:lvl1pPr>
              <a:buClrTx/>
              <a:defRPr sz="2500"/>
            </a:lvl1pPr>
            <a:lvl2pPr>
              <a:buClrTx/>
              <a:defRPr sz="2100"/>
            </a:lvl2pPr>
            <a:lvl3pPr>
              <a:buClrTx/>
              <a:defRPr sz="1900"/>
            </a:lvl3pPr>
            <a:lvl4pPr>
              <a:buClrTx/>
              <a:defRPr sz="1600"/>
            </a:lvl4pPr>
            <a:lvl5pPr>
              <a:buClrTx/>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4645026" y="1516913"/>
            <a:ext cx="4041775" cy="3941763"/>
          </a:xfrm>
        </p:spPr>
        <p:txBody>
          <a:bodyPr/>
          <a:lstStyle>
            <a:lvl1pPr>
              <a:buClrTx/>
              <a:defRPr sz="2500"/>
            </a:lvl1pPr>
            <a:lvl2pPr>
              <a:buClrTx/>
              <a:defRPr sz="2100"/>
            </a:lvl2pPr>
            <a:lvl3pPr>
              <a:buClrTx/>
              <a:defRPr sz="1900"/>
            </a:lvl3pPr>
            <a:lvl4pPr>
              <a:buClrTx/>
              <a:defRPr sz="1600"/>
            </a:lvl4pPr>
            <a:lvl5pPr>
              <a:buClrTx/>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10"/>
          <p:cNvSpPr>
            <a:spLocks noGrp="1"/>
          </p:cNvSpPr>
          <p:nvPr>
            <p:ph type="dt" sz="half" idx="10"/>
          </p:nvPr>
        </p:nvSpPr>
        <p:spPr/>
        <p:txBody>
          <a:bodyPr wrap="square" numCol="1" anchorCtr="0" compatLnSpc="1">
            <a:prstTxWarp prst="textNoShape">
              <a:avLst/>
            </a:prstTxWarp>
          </a:bodyPr>
          <a:lstStyle>
            <a:lvl1pPr>
              <a:defRPr/>
            </a:lvl1pPr>
          </a:lstStyle>
          <a:p>
            <a:pPr>
              <a:defRPr/>
            </a:pPr>
            <a:fld id="{FE7D8DFB-4470-4695-BB63-18BA80B0E209}" type="datetime1">
              <a:rPr lang="en-GB" smtClean="0"/>
              <a:t>18/11/2014</a:t>
            </a:fld>
            <a:endParaRPr lang="en-GB"/>
          </a:p>
        </p:txBody>
      </p:sp>
      <p:sp>
        <p:nvSpPr>
          <p:cNvPr id="8" name="Slide Number Placeholder 11"/>
          <p:cNvSpPr>
            <a:spLocks noGrp="1"/>
          </p:cNvSpPr>
          <p:nvPr>
            <p:ph type="sldNum" sz="quarter" idx="11"/>
          </p:nvPr>
        </p:nvSpPr>
        <p:spPr/>
        <p:txBody>
          <a:bodyPr/>
          <a:lstStyle>
            <a:lvl1pPr>
              <a:defRPr/>
            </a:lvl1pPr>
          </a:lstStyle>
          <a:p>
            <a:pPr>
              <a:defRPr/>
            </a:pPr>
            <a:fld id="{17BA8079-2F96-4707-B361-6C3038ED7E26}" type="slidenum">
              <a:rPr lang="en-US"/>
              <a:pPr>
                <a:defRPr/>
              </a:pPr>
              <a:t>‹#›</a:t>
            </a:fld>
            <a:endParaRPr lang="en-US"/>
          </a:p>
        </p:txBody>
      </p:sp>
      <p:sp>
        <p:nvSpPr>
          <p:cNvPr id="9" name="Footer Placeholder 12"/>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8264769" cy="1143000"/>
          </a:xfrm>
        </p:spPr>
        <p:txBody>
          <a:bodyPr/>
          <a:lstStyle>
            <a:lvl1pPr algn="l">
              <a:defRPr sz="4200"/>
            </a:lvl1pPr>
          </a:lstStyle>
          <a:p>
            <a:r>
              <a:rPr lang="en-US" smtClean="0"/>
              <a:t>Click to edit Master title style</a:t>
            </a:r>
            <a:endParaRPr lang="en-US" dirty="0"/>
          </a:p>
        </p:txBody>
      </p:sp>
      <p:sp>
        <p:nvSpPr>
          <p:cNvPr id="3" name="Date Placeholder 6"/>
          <p:cNvSpPr>
            <a:spLocks noGrp="1"/>
          </p:cNvSpPr>
          <p:nvPr>
            <p:ph type="dt" sz="half" idx="10"/>
          </p:nvPr>
        </p:nvSpPr>
        <p:spPr/>
        <p:txBody>
          <a:bodyPr wrap="square" numCol="1" anchorCtr="0" compatLnSpc="1">
            <a:prstTxWarp prst="textNoShape">
              <a:avLst/>
            </a:prstTxWarp>
          </a:bodyPr>
          <a:lstStyle>
            <a:lvl1pPr>
              <a:defRPr/>
            </a:lvl1pPr>
          </a:lstStyle>
          <a:p>
            <a:pPr>
              <a:defRPr/>
            </a:pPr>
            <a:fld id="{254AF951-8413-432C-A28E-08877B119E9C}" type="datetime1">
              <a:rPr lang="en-GB" smtClean="0"/>
              <a:t>18/11/2014</a:t>
            </a:fld>
            <a:endParaRPr lang="en-GB"/>
          </a:p>
        </p:txBody>
      </p:sp>
      <p:sp>
        <p:nvSpPr>
          <p:cNvPr id="4" name="Slide Number Placeholder 7"/>
          <p:cNvSpPr>
            <a:spLocks noGrp="1"/>
          </p:cNvSpPr>
          <p:nvPr>
            <p:ph type="sldNum" sz="quarter" idx="11"/>
          </p:nvPr>
        </p:nvSpPr>
        <p:spPr/>
        <p:txBody>
          <a:bodyPr/>
          <a:lstStyle>
            <a:lvl1pPr>
              <a:defRPr/>
            </a:lvl1pPr>
          </a:lstStyle>
          <a:p>
            <a:pPr>
              <a:defRPr/>
            </a:pPr>
            <a:fld id="{903687BE-5229-426E-91D5-D81B6994CCAA}" type="slidenum">
              <a:rPr lang="en-US"/>
              <a:pPr>
                <a:defRPr/>
              </a:pPr>
              <a:t>‹#›</a:t>
            </a:fld>
            <a:endParaRPr lang="en-US"/>
          </a:p>
        </p:txBody>
      </p:sp>
      <p:sp>
        <p:nvSpPr>
          <p:cNvPr id="5" name="Footer Placeholder 8"/>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7"/>
          <p:cNvSpPr>
            <a:spLocks noGrp="1"/>
          </p:cNvSpPr>
          <p:nvPr>
            <p:ph type="sldNum" sz="quarter" idx="10"/>
          </p:nvPr>
        </p:nvSpPr>
        <p:spPr/>
        <p:txBody>
          <a:bodyPr/>
          <a:lstStyle>
            <a:lvl1pPr>
              <a:defRPr/>
            </a:lvl1pPr>
          </a:lstStyle>
          <a:p>
            <a:pPr>
              <a:defRPr/>
            </a:pPr>
            <a:fld id="{DF6C09C7-BF0A-4CD8-B096-BEE975D49A6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3" name="Text Placeholder 2"/>
          <p:cNvSpPr>
            <a:spLocks noGrp="1"/>
          </p:cNvSpPr>
          <p:nvPr>
            <p:ph type="body" idx="2"/>
          </p:nvPr>
        </p:nvSpPr>
        <p:spPr>
          <a:xfrm>
            <a:off x="467544" y="5733256"/>
            <a:ext cx="8264769" cy="541784"/>
          </a:xfrm>
        </p:spPr>
        <p:txBody>
          <a:bodyPr lIns="47891" tIns="0" rIns="47891" bIns="0" anchor="b"/>
          <a:lstStyle>
            <a:lvl1pPr marL="0" indent="0" algn="l">
              <a:buNone/>
              <a:defRPr sz="1500">
                <a:solidFill>
                  <a:schemeClr val="bg2"/>
                </a:solidFill>
              </a:defRPr>
            </a:lvl1pPr>
            <a:lvl2pPr>
              <a:buNone/>
              <a:defRPr sz="1300"/>
            </a:lvl2pPr>
            <a:lvl3pPr>
              <a:buNone/>
              <a:defRPr sz="1000"/>
            </a:lvl3pPr>
            <a:lvl4pPr>
              <a:buNone/>
              <a:defRPr sz="1000"/>
            </a:lvl4pPr>
            <a:lvl5pPr>
              <a:buNone/>
              <a:defRPr sz="1000"/>
            </a:lvl5pPr>
          </a:lstStyle>
          <a:p>
            <a:pPr lvl="0"/>
            <a:r>
              <a:rPr lang="en-US" smtClean="0"/>
              <a:t>Click to edit Master text styles</a:t>
            </a:r>
          </a:p>
        </p:txBody>
      </p:sp>
      <p:sp>
        <p:nvSpPr>
          <p:cNvPr id="8" name="Title 1"/>
          <p:cNvSpPr>
            <a:spLocks noGrp="1"/>
          </p:cNvSpPr>
          <p:nvPr>
            <p:ph type="title"/>
          </p:nvPr>
        </p:nvSpPr>
        <p:spPr>
          <a:xfrm>
            <a:off x="457200" y="274638"/>
            <a:ext cx="8264769" cy="1143000"/>
          </a:xfrm>
        </p:spPr>
        <p:txBody>
          <a:bodyPr/>
          <a:lstStyle>
            <a:lvl1pPr algn="l">
              <a:defRPr/>
            </a:lvl1pPr>
          </a:lstStyle>
          <a:p>
            <a:r>
              <a:rPr lang="en-US" smtClean="0"/>
              <a:t>Click to edit Master title style</a:t>
            </a:r>
            <a:endParaRPr lang="en-US" dirty="0"/>
          </a:p>
        </p:txBody>
      </p:sp>
      <p:sp>
        <p:nvSpPr>
          <p:cNvPr id="9" name="Content Placeholder 2"/>
          <p:cNvSpPr>
            <a:spLocks noGrp="1"/>
          </p:cNvSpPr>
          <p:nvPr>
            <p:ph idx="1"/>
          </p:nvPr>
        </p:nvSpPr>
        <p:spPr>
          <a:xfrm>
            <a:off x="457200" y="1600201"/>
            <a:ext cx="8264525" cy="3989040"/>
          </a:xfrm>
        </p:spPr>
        <p:txBody>
          <a:bodyPr/>
          <a:lstStyle>
            <a:lvl1pPr>
              <a:buClrTx/>
              <a:buFont typeface="Wingdings 2" charset="2"/>
              <a:buChar char=""/>
              <a:defRPr/>
            </a:lvl1pPr>
            <a:lvl2pPr>
              <a:buClrTx/>
              <a:defRPr/>
            </a:lvl2pPr>
            <a:lvl3pPr>
              <a:buClrTx/>
              <a:defRPr/>
            </a:lvl3pPr>
            <a:lvl4pPr>
              <a:buClrTx/>
              <a:defRPr/>
            </a:lvl4pPr>
            <a:lvl5pPr>
              <a:buClrTx/>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8"/>
          <p:cNvSpPr>
            <a:spLocks noGrp="1"/>
          </p:cNvSpPr>
          <p:nvPr>
            <p:ph type="dt" sz="half" idx="10"/>
          </p:nvPr>
        </p:nvSpPr>
        <p:spPr/>
        <p:txBody>
          <a:bodyPr wrap="square" numCol="1" anchorCtr="0" compatLnSpc="1">
            <a:prstTxWarp prst="textNoShape">
              <a:avLst/>
            </a:prstTxWarp>
          </a:bodyPr>
          <a:lstStyle>
            <a:lvl1pPr>
              <a:defRPr/>
            </a:lvl1pPr>
          </a:lstStyle>
          <a:p>
            <a:pPr>
              <a:defRPr/>
            </a:pPr>
            <a:fld id="{E80BA4F0-78C8-4279-9F86-1D8DE1DC3C19}" type="datetime1">
              <a:rPr lang="en-GB" smtClean="0"/>
              <a:t>18/11/2014</a:t>
            </a:fld>
            <a:endParaRPr lang="en-GB"/>
          </a:p>
        </p:txBody>
      </p:sp>
      <p:sp>
        <p:nvSpPr>
          <p:cNvPr id="6" name="Slide Number Placeholder 9"/>
          <p:cNvSpPr>
            <a:spLocks noGrp="1"/>
          </p:cNvSpPr>
          <p:nvPr>
            <p:ph type="sldNum" sz="quarter" idx="11"/>
          </p:nvPr>
        </p:nvSpPr>
        <p:spPr/>
        <p:txBody>
          <a:bodyPr/>
          <a:lstStyle>
            <a:lvl1pPr>
              <a:defRPr/>
            </a:lvl1pPr>
          </a:lstStyle>
          <a:p>
            <a:pPr>
              <a:defRPr/>
            </a:pPr>
            <a:fld id="{E0F304DE-7D3A-455C-A4F7-B9535BFD40F5}" type="slidenum">
              <a:rPr lang="en-US"/>
              <a:pPr>
                <a:defRPr/>
              </a:pPr>
              <a:t>‹#›</a:t>
            </a:fld>
            <a:endParaRPr lang="en-US"/>
          </a:p>
        </p:txBody>
      </p:sp>
      <p:sp>
        <p:nvSpPr>
          <p:cNvPr id="7" name="Footer Placeholder 10"/>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10"/>
            <a:ext cx="3053868" cy="1253808"/>
          </a:xfrm>
        </p:spPr>
        <p:txBody>
          <a:bodyPr anchor="b"/>
          <a:lstStyle>
            <a:lvl1pPr algn="l">
              <a:buNone/>
              <a:defRPr sz="2300" b="1">
                <a:ln>
                  <a:noFill/>
                </a:ln>
                <a:solidFill>
                  <a:srgbClr val="0039A6"/>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5556734" y="2998765"/>
            <a:ext cx="3053866" cy="2663482"/>
          </a:xfrm>
        </p:spPr>
        <p:txBody>
          <a:bodyPr lIns="47891" rIns="47891"/>
          <a:lstStyle>
            <a:lvl1pPr marL="0" indent="0">
              <a:buFontTx/>
              <a:buNone/>
              <a:defRPr sz="1300"/>
            </a:lvl1pPr>
            <a:lvl2pPr>
              <a:buFontTx/>
              <a:buNone/>
              <a:defRPr sz="1300"/>
            </a:lvl2pPr>
            <a:lvl3pPr>
              <a:buFontTx/>
              <a:buNone/>
              <a:defRPr sz="1000"/>
            </a:lvl3pPr>
            <a:lvl4pPr>
              <a:buFontTx/>
              <a:buNone/>
              <a:defRPr sz="1000"/>
            </a:lvl4pPr>
            <a:lvl5pPr>
              <a:buFontTx/>
              <a:buNone/>
              <a:defRPr sz="1000"/>
            </a:lvl5pPr>
          </a:lstStyle>
          <a:p>
            <a:pPr lvl="0"/>
            <a:r>
              <a:rPr lang="en-US" smtClean="0"/>
              <a:t>Click to edit Master text styles</a:t>
            </a:r>
          </a:p>
        </p:txBody>
      </p:sp>
      <p:sp>
        <p:nvSpPr>
          <p:cNvPr id="8" name="Picture Placeholder 2"/>
          <p:cNvSpPr>
            <a:spLocks noGrp="1"/>
          </p:cNvSpPr>
          <p:nvPr>
            <p:ph type="pic" idx="1"/>
          </p:nvPr>
        </p:nvSpPr>
        <p:spPr>
          <a:xfrm>
            <a:off x="381000" y="457202"/>
            <a:ext cx="4876800" cy="5205047"/>
          </a:xfrm>
        </p:spPr>
        <p:txBody>
          <a:bodyPr/>
          <a:lstStyle>
            <a:lvl1pPr marL="0" indent="0">
              <a:buNone/>
              <a:defRPr sz="3400"/>
            </a:lvl1pPr>
            <a:lvl2pPr marL="478908" indent="0">
              <a:buNone/>
              <a:defRPr sz="2900"/>
            </a:lvl2pPr>
            <a:lvl3pPr marL="957816" indent="0">
              <a:buNone/>
              <a:defRPr sz="2500"/>
            </a:lvl3pPr>
            <a:lvl4pPr marL="1436724" indent="0">
              <a:buNone/>
              <a:defRPr sz="2100"/>
            </a:lvl4pPr>
            <a:lvl5pPr marL="1915631" indent="0">
              <a:buNone/>
              <a:defRPr sz="2100"/>
            </a:lvl5pPr>
            <a:lvl6pPr marL="2394539" indent="0">
              <a:buNone/>
              <a:defRPr sz="2100"/>
            </a:lvl6pPr>
            <a:lvl7pPr marL="2873447" indent="0">
              <a:buNone/>
              <a:defRPr sz="2100"/>
            </a:lvl7pPr>
            <a:lvl8pPr marL="3352355" indent="0">
              <a:buNone/>
              <a:defRPr sz="2100"/>
            </a:lvl8pPr>
            <a:lvl9pPr marL="3831263" indent="0">
              <a:buNone/>
              <a:defRPr sz="2100"/>
            </a:lvl9pPr>
          </a:lstStyle>
          <a:p>
            <a:pPr lvl="0"/>
            <a:r>
              <a:rPr lang="en-US" noProof="0" smtClean="0"/>
              <a:t>Click icon to add picture</a:t>
            </a:r>
            <a:endParaRPr lang="en-US" noProof="0"/>
          </a:p>
        </p:txBody>
      </p:sp>
      <p:sp>
        <p:nvSpPr>
          <p:cNvPr id="5" name="Date Placeholder 9"/>
          <p:cNvSpPr>
            <a:spLocks noGrp="1"/>
          </p:cNvSpPr>
          <p:nvPr>
            <p:ph type="dt" sz="half" idx="10"/>
          </p:nvPr>
        </p:nvSpPr>
        <p:spPr/>
        <p:txBody>
          <a:bodyPr wrap="square" numCol="1" anchorCtr="0" compatLnSpc="1">
            <a:prstTxWarp prst="textNoShape">
              <a:avLst/>
            </a:prstTxWarp>
          </a:bodyPr>
          <a:lstStyle>
            <a:lvl1pPr>
              <a:defRPr/>
            </a:lvl1pPr>
          </a:lstStyle>
          <a:p>
            <a:pPr>
              <a:defRPr/>
            </a:pPr>
            <a:fld id="{3AB2306E-78F1-403D-A7A4-1D7F6E8B2375}" type="datetime1">
              <a:rPr lang="en-GB" smtClean="0"/>
              <a:t>18/11/2014</a:t>
            </a:fld>
            <a:endParaRPr lang="en-GB"/>
          </a:p>
        </p:txBody>
      </p:sp>
      <p:sp>
        <p:nvSpPr>
          <p:cNvPr id="6" name="Slide Number Placeholder 10"/>
          <p:cNvSpPr>
            <a:spLocks noGrp="1"/>
          </p:cNvSpPr>
          <p:nvPr>
            <p:ph type="sldNum" sz="quarter" idx="11"/>
          </p:nvPr>
        </p:nvSpPr>
        <p:spPr/>
        <p:txBody>
          <a:bodyPr/>
          <a:lstStyle>
            <a:lvl1pPr>
              <a:defRPr/>
            </a:lvl1pPr>
          </a:lstStyle>
          <a:p>
            <a:pPr>
              <a:defRPr/>
            </a:pPr>
            <a:fld id="{B453B602-F2E1-4D75-B3E1-B3C8D9BDA210}" type="slidenum">
              <a:rPr lang="en-US"/>
              <a:pPr>
                <a:defRPr/>
              </a:pPr>
              <a:t>‹#›</a:t>
            </a:fld>
            <a:endParaRPr lang="en-US"/>
          </a:p>
        </p:txBody>
      </p:sp>
      <p:sp>
        <p:nvSpPr>
          <p:cNvPr id="7" name="Footer Placeholder 11"/>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2050" name="Title Placeholder 8"/>
          <p:cNvSpPr>
            <a:spLocks noGrp="1"/>
          </p:cNvSpPr>
          <p:nvPr>
            <p:ph type="title"/>
          </p:nvPr>
        </p:nvSpPr>
        <p:spPr bwMode="auto">
          <a:xfrm>
            <a:off x="457200" y="274638"/>
            <a:ext cx="8264525" cy="1143000"/>
          </a:xfrm>
          <a:prstGeom prst="rect">
            <a:avLst/>
          </a:prstGeom>
          <a:noFill/>
          <a:ln w="9525">
            <a:noFill/>
            <a:miter lim="800000"/>
            <a:headEnd/>
            <a:tailEnd/>
          </a:ln>
        </p:spPr>
        <p:txBody>
          <a:bodyPr vert="horz" wrap="square" lIns="47891" tIns="47891" rIns="47891" bIns="47891" numCol="1" anchor="ctr" anchorCtr="0" compatLnSpc="1">
            <a:prstTxWarp prst="textNoShape">
              <a:avLst/>
            </a:prstTxWarp>
          </a:bodyPr>
          <a:lstStyle/>
          <a:p>
            <a:pPr lvl="0"/>
            <a:r>
              <a:rPr lang="en-US" smtClean="0"/>
              <a:t>Click to edit Master title style</a:t>
            </a:r>
            <a:endParaRPr lang="en-GB" smtClean="0"/>
          </a:p>
        </p:txBody>
      </p:sp>
      <p:sp>
        <p:nvSpPr>
          <p:cNvPr id="2051" name="Text Placeholder 29"/>
          <p:cNvSpPr>
            <a:spLocks noGrp="1"/>
          </p:cNvSpPr>
          <p:nvPr>
            <p:ph type="body" idx="1"/>
          </p:nvPr>
        </p:nvSpPr>
        <p:spPr bwMode="auto">
          <a:xfrm>
            <a:off x="457200" y="1600200"/>
            <a:ext cx="8264525" cy="4525963"/>
          </a:xfrm>
          <a:prstGeom prst="rect">
            <a:avLst/>
          </a:prstGeom>
          <a:noFill/>
          <a:ln w="9525">
            <a:noFill/>
            <a:miter lim="800000"/>
            <a:headEnd/>
            <a:tailEnd/>
          </a:ln>
        </p:spPr>
        <p:txBody>
          <a:bodyPr vert="horz" wrap="square" lIns="36000" tIns="47891" rIns="36000" bIns="47891"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22" name="Footer Placeholder 21"/>
          <p:cNvSpPr>
            <a:spLocks noGrp="1"/>
          </p:cNvSpPr>
          <p:nvPr>
            <p:ph type="ftr" sz="quarter" idx="3"/>
          </p:nvPr>
        </p:nvSpPr>
        <p:spPr>
          <a:xfrm>
            <a:off x="3376613" y="6551613"/>
            <a:ext cx="3862387" cy="212725"/>
          </a:xfrm>
          <a:prstGeom prst="rect">
            <a:avLst/>
          </a:prstGeom>
        </p:spPr>
        <p:txBody>
          <a:bodyPr vert="horz" lIns="0" tIns="0" rIns="0" bIns="0" anchor="t"/>
          <a:lstStyle>
            <a:lvl1pPr algn="l" eaLnBrk="1" fontAlgn="auto" latinLnBrk="0" hangingPunct="1">
              <a:spcBef>
                <a:spcPts val="0"/>
              </a:spcBef>
              <a:spcAft>
                <a:spcPts val="0"/>
              </a:spcAft>
              <a:defRPr kumimoji="0" sz="1000">
                <a:solidFill>
                  <a:schemeClr val="accent6"/>
                </a:solidFill>
                <a:latin typeface="+mn-lt"/>
                <a:ea typeface="+mn-ea"/>
                <a:cs typeface="+mn-cs"/>
              </a:defRPr>
            </a:lvl1pPr>
          </a:lstStyle>
          <a:p>
            <a:pPr>
              <a:defRPr/>
            </a:pPr>
            <a:endParaRPr lang="en-US"/>
          </a:p>
        </p:txBody>
      </p:sp>
      <p:sp>
        <p:nvSpPr>
          <p:cNvPr id="18" name="Slide Number Placeholder 17"/>
          <p:cNvSpPr>
            <a:spLocks noGrp="1"/>
          </p:cNvSpPr>
          <p:nvPr>
            <p:ph type="sldNum" sz="quarter" idx="4"/>
          </p:nvPr>
        </p:nvSpPr>
        <p:spPr>
          <a:xfrm>
            <a:off x="7543800" y="6551613"/>
            <a:ext cx="415925" cy="212725"/>
          </a:xfrm>
          <a:prstGeom prst="rect">
            <a:avLst/>
          </a:prstGeom>
        </p:spPr>
        <p:txBody>
          <a:bodyPr vert="horz" wrap="square" lIns="0" tIns="0" rIns="0" bIns="0" numCol="1" anchor="t" anchorCtr="0" compatLnSpc="1">
            <a:prstTxWarp prst="textNoShape">
              <a:avLst/>
            </a:prstTxWarp>
          </a:bodyPr>
          <a:lstStyle>
            <a:lvl1pPr algn="r">
              <a:defRPr sz="1000">
                <a:solidFill>
                  <a:srgbClr val="7E848D"/>
                </a:solidFill>
                <a:latin typeface="Calibri" pitchFamily="35" charset="0"/>
                <a:ea typeface="Arial" pitchFamily="35" charset="0"/>
                <a:cs typeface="Arial" pitchFamily="35" charset="0"/>
              </a:defRPr>
            </a:lvl1pPr>
          </a:lstStyle>
          <a:p>
            <a:pPr>
              <a:defRPr/>
            </a:pPr>
            <a:fld id="{92BBD3CD-6564-4DD6-94EE-4B44FC1F58F4}" type="slidenum">
              <a:rPr lang="en-US"/>
              <a:pPr>
                <a:defRPr/>
              </a:pPr>
              <a:t>‹#›</a:t>
            </a:fld>
            <a:endParaRPr lang="en-US"/>
          </a:p>
        </p:txBody>
      </p:sp>
      <p:sp>
        <p:nvSpPr>
          <p:cNvPr id="12" name="Date Placeholder 11"/>
          <p:cNvSpPr>
            <a:spLocks noGrp="1"/>
          </p:cNvSpPr>
          <p:nvPr>
            <p:ph type="dt" sz="half" idx="2"/>
          </p:nvPr>
        </p:nvSpPr>
        <p:spPr>
          <a:xfrm>
            <a:off x="1979613" y="6551613"/>
            <a:ext cx="1138237" cy="212725"/>
          </a:xfrm>
          <a:prstGeom prst="rect">
            <a:avLst/>
          </a:prstGeom>
        </p:spPr>
        <p:txBody>
          <a:bodyPr vert="horz" lIns="0" tIns="0" rIns="0" bIns="0" rtlCol="0" anchor="t"/>
          <a:lstStyle>
            <a:lvl1pPr algn="l">
              <a:defRPr sz="1000">
                <a:solidFill>
                  <a:srgbClr val="7E848D"/>
                </a:solidFill>
                <a:latin typeface="+mn-lt"/>
                <a:ea typeface="Arial" pitchFamily="35" charset="0"/>
                <a:cs typeface="Arial" pitchFamily="35" charset="0"/>
              </a:defRPr>
            </a:lvl1pPr>
          </a:lstStyle>
          <a:p>
            <a:pPr>
              <a:defRPr/>
            </a:pPr>
            <a:fld id="{DB8D2ED0-1B39-421A-85BB-0420C68286CA}" type="datetime1">
              <a:rPr lang="en-GB" smtClean="0"/>
              <a:t>18/11/2014</a:t>
            </a:fld>
            <a:endParaRPr lang="en-US"/>
          </a:p>
        </p:txBody>
      </p:sp>
      <p:sp>
        <p:nvSpPr>
          <p:cNvPr id="1031" name="Footer Placeholder 21"/>
          <p:cNvSpPr txBox="1">
            <a:spLocks/>
          </p:cNvSpPr>
          <p:nvPr/>
        </p:nvSpPr>
        <p:spPr bwMode="auto">
          <a:xfrm>
            <a:off x="503238" y="6551613"/>
            <a:ext cx="1371600" cy="212725"/>
          </a:xfrm>
          <a:prstGeom prst="rect">
            <a:avLst/>
          </a:prstGeom>
          <a:noFill/>
          <a:ln w="9525">
            <a:noFill/>
            <a:miter lim="800000"/>
            <a:headEnd/>
            <a:tailEnd/>
          </a:ln>
        </p:spPr>
        <p:txBody>
          <a:bodyPr lIns="0" tIns="0" rIns="0" bIns="0"/>
          <a:lstStyle/>
          <a:p>
            <a:pPr defTabSz="477838">
              <a:defRPr/>
            </a:pPr>
            <a:r>
              <a:rPr lang="en-US" sz="1000">
                <a:solidFill>
                  <a:srgbClr val="3662B5"/>
                </a:solidFill>
                <a:latin typeface="Calibri" pitchFamily="34" charset="0"/>
                <a:cs typeface="Arial" pitchFamily="34" charset="0"/>
              </a:rPr>
              <a:t>Warwick Business School</a:t>
            </a:r>
          </a:p>
        </p:txBody>
      </p:sp>
    </p:spTree>
  </p:cSld>
  <p:clrMap bg1="dk1" tx1="lt1" bg2="dk2" tx2="lt2" accent1="accent1" accent2="accent2" accent3="accent3" accent4="accent4" accent5="accent5" accent6="accent6" hlink="hlink" folHlink="folHlink"/>
  <p:sldLayoutIdLst>
    <p:sldLayoutId id="2147485616" r:id="rId1"/>
    <p:sldLayoutId id="2147485617" r:id="rId2"/>
    <p:sldLayoutId id="2147485618" r:id="rId3"/>
    <p:sldLayoutId id="2147485619" r:id="rId4"/>
    <p:sldLayoutId id="2147485620" r:id="rId5"/>
    <p:sldLayoutId id="2147485621" r:id="rId6"/>
    <p:sldLayoutId id="2147485622" r:id="rId7"/>
    <p:sldLayoutId id="2147485623" r:id="rId8"/>
    <p:sldLayoutId id="2147485624" r:id="rId9"/>
    <p:sldLayoutId id="2147485625" r:id="rId10"/>
    <p:sldLayoutId id="2147485626" r:id="rId11"/>
    <p:sldLayoutId id="2147485627" r:id="rId12"/>
  </p:sldLayoutIdLst>
  <p:timing>
    <p:tnLst>
      <p:par>
        <p:cTn id="1" dur="indefinite" restart="never" nodeType="tmRoot"/>
      </p:par>
    </p:tnLst>
  </p:timing>
  <p:hf hdr="0" ftr="0" dt="0"/>
  <p:txStyles>
    <p:titleStyle>
      <a:lvl1pPr algn="l" rtl="0" eaLnBrk="0" fontAlgn="base" hangingPunct="0">
        <a:spcBef>
          <a:spcPct val="0"/>
        </a:spcBef>
        <a:spcAft>
          <a:spcPct val="0"/>
        </a:spcAft>
        <a:defRPr sz="4200" b="1" kern="1200">
          <a:solidFill>
            <a:srgbClr val="0039A6"/>
          </a:solidFill>
          <a:latin typeface="+mj-lt"/>
          <a:ea typeface="ＭＳ Ｐゴシック" pitchFamily="-112" charset="-128"/>
          <a:cs typeface="ＭＳ Ｐゴシック" pitchFamily="-112" charset="-128"/>
        </a:defRPr>
      </a:lvl1pPr>
      <a:lvl2pPr algn="l" rtl="0" eaLnBrk="0" fontAlgn="base" hangingPunct="0">
        <a:spcBef>
          <a:spcPct val="0"/>
        </a:spcBef>
        <a:spcAft>
          <a:spcPct val="0"/>
        </a:spcAft>
        <a:defRPr sz="4200" b="1">
          <a:solidFill>
            <a:srgbClr val="0039A6"/>
          </a:solidFill>
          <a:latin typeface="Calibri" pitchFamily="-112" charset="0"/>
          <a:ea typeface="ＭＳ Ｐゴシック" pitchFamily="-112" charset="-128"/>
          <a:cs typeface="ＭＳ Ｐゴシック" pitchFamily="-112" charset="-128"/>
        </a:defRPr>
      </a:lvl2pPr>
      <a:lvl3pPr algn="l" rtl="0" eaLnBrk="0" fontAlgn="base" hangingPunct="0">
        <a:spcBef>
          <a:spcPct val="0"/>
        </a:spcBef>
        <a:spcAft>
          <a:spcPct val="0"/>
        </a:spcAft>
        <a:defRPr sz="4200" b="1">
          <a:solidFill>
            <a:srgbClr val="0039A6"/>
          </a:solidFill>
          <a:latin typeface="Calibri" pitchFamily="-112" charset="0"/>
          <a:ea typeface="ＭＳ Ｐゴシック" pitchFamily="-112" charset="-128"/>
          <a:cs typeface="ＭＳ Ｐゴシック" pitchFamily="-112" charset="-128"/>
        </a:defRPr>
      </a:lvl3pPr>
      <a:lvl4pPr algn="l" rtl="0" eaLnBrk="0" fontAlgn="base" hangingPunct="0">
        <a:spcBef>
          <a:spcPct val="0"/>
        </a:spcBef>
        <a:spcAft>
          <a:spcPct val="0"/>
        </a:spcAft>
        <a:defRPr sz="4200" b="1">
          <a:solidFill>
            <a:srgbClr val="0039A6"/>
          </a:solidFill>
          <a:latin typeface="Calibri" pitchFamily="-112" charset="0"/>
          <a:ea typeface="ＭＳ Ｐゴシック" pitchFamily="-112" charset="-128"/>
          <a:cs typeface="ＭＳ Ｐゴシック" pitchFamily="-112" charset="-128"/>
        </a:defRPr>
      </a:lvl4pPr>
      <a:lvl5pPr algn="l" rtl="0" eaLnBrk="0" fontAlgn="base" hangingPunct="0">
        <a:spcBef>
          <a:spcPct val="0"/>
        </a:spcBef>
        <a:spcAft>
          <a:spcPct val="0"/>
        </a:spcAft>
        <a:defRPr sz="4200" b="1">
          <a:solidFill>
            <a:srgbClr val="0039A6"/>
          </a:solidFill>
          <a:latin typeface="Calibri" pitchFamily="-112" charset="0"/>
          <a:ea typeface="ＭＳ Ｐゴシック" pitchFamily="-112" charset="-128"/>
          <a:cs typeface="ＭＳ Ｐゴシック" pitchFamily="-112" charset="-128"/>
        </a:defRPr>
      </a:lvl5pPr>
      <a:lvl6pPr marL="478908" algn="l" rtl="0" eaLnBrk="1" fontAlgn="base" hangingPunct="1">
        <a:spcBef>
          <a:spcPct val="0"/>
        </a:spcBef>
        <a:spcAft>
          <a:spcPct val="0"/>
        </a:spcAft>
        <a:defRPr sz="4800">
          <a:solidFill>
            <a:schemeClr val="bg1"/>
          </a:solidFill>
          <a:latin typeface="Calibri" pitchFamily="-112" charset="0"/>
          <a:ea typeface="ＭＳ Ｐゴシック" pitchFamily="-112" charset="-128"/>
          <a:cs typeface="ＭＳ Ｐゴシック" pitchFamily="-112" charset="-128"/>
        </a:defRPr>
      </a:lvl6pPr>
      <a:lvl7pPr marL="957816" algn="l" rtl="0" eaLnBrk="1" fontAlgn="base" hangingPunct="1">
        <a:spcBef>
          <a:spcPct val="0"/>
        </a:spcBef>
        <a:spcAft>
          <a:spcPct val="0"/>
        </a:spcAft>
        <a:defRPr sz="4800">
          <a:solidFill>
            <a:schemeClr val="bg1"/>
          </a:solidFill>
          <a:latin typeface="Calibri" pitchFamily="-112" charset="0"/>
          <a:ea typeface="ＭＳ Ｐゴシック" pitchFamily="-112" charset="-128"/>
          <a:cs typeface="ＭＳ Ｐゴシック" pitchFamily="-112" charset="-128"/>
        </a:defRPr>
      </a:lvl7pPr>
      <a:lvl8pPr marL="1436724" algn="l" rtl="0" eaLnBrk="1" fontAlgn="base" hangingPunct="1">
        <a:spcBef>
          <a:spcPct val="0"/>
        </a:spcBef>
        <a:spcAft>
          <a:spcPct val="0"/>
        </a:spcAft>
        <a:defRPr sz="4800">
          <a:solidFill>
            <a:schemeClr val="bg1"/>
          </a:solidFill>
          <a:latin typeface="Calibri" pitchFamily="-112" charset="0"/>
          <a:ea typeface="ＭＳ Ｐゴシック" pitchFamily="-112" charset="-128"/>
          <a:cs typeface="ＭＳ Ｐゴシック" pitchFamily="-112" charset="-128"/>
        </a:defRPr>
      </a:lvl8pPr>
      <a:lvl9pPr marL="1915631" algn="l" rtl="0" eaLnBrk="1" fontAlgn="base" hangingPunct="1">
        <a:spcBef>
          <a:spcPct val="0"/>
        </a:spcBef>
        <a:spcAft>
          <a:spcPct val="0"/>
        </a:spcAft>
        <a:defRPr sz="4800">
          <a:solidFill>
            <a:schemeClr val="bg1"/>
          </a:solidFill>
          <a:latin typeface="Calibri" pitchFamily="-112" charset="0"/>
          <a:ea typeface="ＭＳ Ｐゴシック" pitchFamily="-112" charset="-128"/>
          <a:cs typeface="ＭＳ Ｐゴシック" pitchFamily="-112" charset="-128"/>
        </a:defRPr>
      </a:lvl9pPr>
    </p:titleStyle>
    <p:bodyStyle>
      <a:lvl1pPr marL="431800" indent="-431800" algn="l" rtl="0" eaLnBrk="0" fontAlgn="base" hangingPunct="0">
        <a:spcBef>
          <a:spcPts val="600"/>
        </a:spcBef>
        <a:spcAft>
          <a:spcPts val="200"/>
        </a:spcAft>
        <a:buSzPct val="80000"/>
        <a:buFont typeface="Wingdings 2" pitchFamily="18" charset="2"/>
        <a:buChar char=""/>
        <a:defRPr sz="3100" kern="1200">
          <a:solidFill>
            <a:srgbClr val="404040"/>
          </a:solidFill>
          <a:latin typeface="+mn-lt"/>
          <a:ea typeface="ＭＳ Ｐゴシック" pitchFamily="-112" charset="-128"/>
          <a:cs typeface="ＭＳ Ｐゴシック" pitchFamily="-112" charset="-128"/>
        </a:defRPr>
      </a:lvl1pPr>
      <a:lvl2pPr marL="701675" indent="-285750" algn="l" rtl="0" eaLnBrk="0" fontAlgn="base" hangingPunct="0">
        <a:spcBef>
          <a:spcPct val="20000"/>
        </a:spcBef>
        <a:spcAft>
          <a:spcPct val="0"/>
        </a:spcAft>
        <a:buSzPct val="90000"/>
        <a:buFont typeface="Wingdings 2" pitchFamily="18" charset="2"/>
        <a:buChar char=""/>
        <a:defRPr sz="2700" kern="1200">
          <a:solidFill>
            <a:srgbClr val="404040"/>
          </a:solidFill>
          <a:latin typeface="+mn-lt"/>
          <a:ea typeface="ＭＳ Ｐゴシック" pitchFamily="-112" charset="-128"/>
          <a:cs typeface="+mn-cs"/>
        </a:defRPr>
      </a:lvl2pPr>
      <a:lvl3pPr marL="949325" indent="-266700" algn="l" rtl="0" eaLnBrk="0" fontAlgn="base" hangingPunct="0">
        <a:spcBef>
          <a:spcPct val="20000"/>
        </a:spcBef>
        <a:spcAft>
          <a:spcPct val="0"/>
        </a:spcAft>
        <a:buSzPct val="85000"/>
        <a:buFont typeface="Arial" charset="0"/>
        <a:buChar char="○"/>
        <a:defRPr sz="2500" kern="1200">
          <a:solidFill>
            <a:srgbClr val="404040"/>
          </a:solidFill>
          <a:latin typeface="+mn-lt"/>
          <a:ea typeface="ＭＳ Ｐゴシック" pitchFamily="-112" charset="-128"/>
          <a:cs typeface="+mn-cs"/>
        </a:defRPr>
      </a:lvl3pPr>
      <a:lvl4pPr marL="1193800" indent="-247650" algn="l" rtl="0" eaLnBrk="0" fontAlgn="base" hangingPunct="0">
        <a:spcBef>
          <a:spcPct val="20000"/>
        </a:spcBef>
        <a:spcAft>
          <a:spcPct val="0"/>
        </a:spcAft>
        <a:buSzPct val="90000"/>
        <a:buFont typeface="Wingdings 2" pitchFamily="18" charset="2"/>
        <a:buChar char=""/>
        <a:defRPr sz="2100" kern="1200">
          <a:solidFill>
            <a:srgbClr val="404040"/>
          </a:solidFill>
          <a:latin typeface="+mn-lt"/>
          <a:ea typeface="ＭＳ Ｐゴシック" pitchFamily="-112" charset="-128"/>
          <a:cs typeface="+mn-cs"/>
        </a:defRPr>
      </a:lvl4pPr>
      <a:lvl5pPr marL="1439863" indent="-190500" algn="l" rtl="0" eaLnBrk="0" fontAlgn="base" hangingPunct="0">
        <a:spcBef>
          <a:spcPct val="20000"/>
        </a:spcBef>
        <a:spcAft>
          <a:spcPct val="0"/>
        </a:spcAft>
        <a:buSzPct val="100000"/>
        <a:buFont typeface="Arial" charset="0"/>
        <a:buChar char="-"/>
        <a:defRPr sz="2100" kern="1200">
          <a:solidFill>
            <a:srgbClr val="404040"/>
          </a:solidFill>
          <a:latin typeface="+mn-lt"/>
          <a:ea typeface="ＭＳ Ｐゴシック" pitchFamily="-112" charset="-128"/>
          <a:cs typeface="+mn-cs"/>
        </a:defRPr>
      </a:lvl5pPr>
      <a:lvl6pPr marL="1781538" indent="-191563" algn="l" rtl="0" eaLnBrk="1" latinLnBrk="0" hangingPunct="1">
        <a:spcBef>
          <a:spcPct val="20000"/>
        </a:spcBef>
        <a:buClr>
          <a:schemeClr val="accent5"/>
        </a:buClr>
        <a:buFont typeface="Arial"/>
        <a:buChar char="-"/>
        <a:defRPr kumimoji="0" sz="2100" kern="1200" baseline="0">
          <a:solidFill>
            <a:schemeClr val="tx1"/>
          </a:solidFill>
          <a:latin typeface="+mn-lt"/>
          <a:ea typeface="+mn-ea"/>
          <a:cs typeface="+mn-cs"/>
        </a:defRPr>
      </a:lvl6pPr>
      <a:lvl7pPr marL="2011413" indent="-191563" algn="l" rtl="0" eaLnBrk="1" latinLnBrk="0" hangingPunct="1">
        <a:spcBef>
          <a:spcPct val="20000"/>
        </a:spcBef>
        <a:buClr>
          <a:schemeClr val="accent6"/>
        </a:buClr>
        <a:buSzPct val="100000"/>
        <a:buFont typeface="Arial"/>
        <a:buChar char="•"/>
        <a:defRPr kumimoji="0" sz="1900" kern="1200" baseline="0">
          <a:solidFill>
            <a:schemeClr val="tx1"/>
          </a:solidFill>
          <a:latin typeface="+mn-lt"/>
          <a:ea typeface="+mn-ea"/>
          <a:cs typeface="+mn-cs"/>
        </a:defRPr>
      </a:lvl7pPr>
      <a:lvl8pPr marL="2241288" indent="-191563"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442430" indent="-191563"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78908" algn="l" rtl="0" eaLnBrk="1" latinLnBrk="0" hangingPunct="1">
        <a:defRPr kumimoji="0" kern="1200">
          <a:solidFill>
            <a:schemeClr val="tx1"/>
          </a:solidFill>
          <a:latin typeface="+mn-lt"/>
          <a:ea typeface="+mn-ea"/>
          <a:cs typeface="+mn-cs"/>
        </a:defRPr>
      </a:lvl2pPr>
      <a:lvl3pPr marL="957816" algn="l" rtl="0" eaLnBrk="1" latinLnBrk="0" hangingPunct="1">
        <a:defRPr kumimoji="0" kern="1200">
          <a:solidFill>
            <a:schemeClr val="tx1"/>
          </a:solidFill>
          <a:latin typeface="+mn-lt"/>
          <a:ea typeface="+mn-ea"/>
          <a:cs typeface="+mn-cs"/>
        </a:defRPr>
      </a:lvl3pPr>
      <a:lvl4pPr marL="1436724" algn="l" rtl="0" eaLnBrk="1" latinLnBrk="0" hangingPunct="1">
        <a:defRPr kumimoji="0" kern="1200">
          <a:solidFill>
            <a:schemeClr val="tx1"/>
          </a:solidFill>
          <a:latin typeface="+mn-lt"/>
          <a:ea typeface="+mn-ea"/>
          <a:cs typeface="+mn-cs"/>
        </a:defRPr>
      </a:lvl4pPr>
      <a:lvl5pPr marL="1915631" algn="l" rtl="0" eaLnBrk="1" latinLnBrk="0" hangingPunct="1">
        <a:defRPr kumimoji="0" kern="1200">
          <a:solidFill>
            <a:schemeClr val="tx1"/>
          </a:solidFill>
          <a:latin typeface="+mn-lt"/>
          <a:ea typeface="+mn-ea"/>
          <a:cs typeface="+mn-cs"/>
        </a:defRPr>
      </a:lvl5pPr>
      <a:lvl6pPr marL="2394539" algn="l" rtl="0" eaLnBrk="1" latinLnBrk="0" hangingPunct="1">
        <a:defRPr kumimoji="0" kern="1200">
          <a:solidFill>
            <a:schemeClr val="tx1"/>
          </a:solidFill>
          <a:latin typeface="+mn-lt"/>
          <a:ea typeface="+mn-ea"/>
          <a:cs typeface="+mn-cs"/>
        </a:defRPr>
      </a:lvl6pPr>
      <a:lvl7pPr marL="2873447" algn="l" rtl="0" eaLnBrk="1" latinLnBrk="0" hangingPunct="1">
        <a:defRPr kumimoji="0" kern="1200">
          <a:solidFill>
            <a:schemeClr val="tx1"/>
          </a:solidFill>
          <a:latin typeface="+mn-lt"/>
          <a:ea typeface="+mn-ea"/>
          <a:cs typeface="+mn-cs"/>
        </a:defRPr>
      </a:lvl7pPr>
      <a:lvl8pPr marL="3352355" algn="l" rtl="0" eaLnBrk="1" latinLnBrk="0" hangingPunct="1">
        <a:defRPr kumimoji="0" kern="1200">
          <a:solidFill>
            <a:schemeClr val="tx1"/>
          </a:solidFill>
          <a:latin typeface="+mn-lt"/>
          <a:ea typeface="+mn-ea"/>
          <a:cs typeface="+mn-cs"/>
        </a:defRPr>
      </a:lvl8pPr>
      <a:lvl9pPr marL="3831263"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Etnography%20Video%20and%20movies/Culture%20of%20Wall%20Street.mp4"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www.youtube.com/watch?v=KiODahxbux0&amp;playnext=1&amp;list=PL5D075925CCCCB9F1&amp;feature=results_video" TargetMode="External"/><Relationship Id="rId2" Type="http://schemas.openxmlformats.org/officeDocument/2006/relationships/hyperlink" Target="https://www.youtube.com/watch?v=7NUkYt5spVk"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s://www.youtube.com/watch?v=I0Oan6gGnVI"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s://www.youtube.com/watch?v=I0Oan6gGnVI"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 Id="rId5" Type="http://schemas.openxmlformats.org/officeDocument/2006/relationships/image" Target="../media/image25.jpeg"/><Relationship Id="rId4" Type="http://schemas.openxmlformats.org/officeDocument/2006/relationships/image" Target="../media/image24.jpeg"/></Relationships>
</file>

<file path=ppt/slides/_rels/slide41.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9.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Etnography%20Video%20and%20movies/Dark,%20Mysterious%20Austria.mp4" TargetMode="Externa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1043608" y="2420888"/>
            <a:ext cx="7128792" cy="2160240"/>
          </a:xfrm>
        </p:spPr>
        <p:txBody>
          <a:bodyPr>
            <a:normAutofit/>
          </a:bodyPr>
          <a:lstStyle/>
          <a:p>
            <a:r>
              <a:rPr lang="en-GB" altLang="zh-CN" sz="4800" b="1" dirty="0" smtClean="0">
                <a:ea typeface="宋体" pitchFamily="2" charset="-122"/>
              </a:rPr>
              <a:t/>
            </a:r>
            <a:br>
              <a:rPr lang="en-GB" altLang="zh-CN" sz="4800" b="1" dirty="0" smtClean="0">
                <a:ea typeface="宋体" pitchFamily="2" charset="-122"/>
              </a:rPr>
            </a:br>
            <a:r>
              <a:rPr lang="en-GB" sz="4000" b="1" dirty="0" smtClean="0"/>
              <a:t> Ethnography: Is it for Me?</a:t>
            </a:r>
          </a:p>
          <a:p>
            <a:r>
              <a:rPr lang="en-GB" sz="4000" b="1" dirty="0" smtClean="0"/>
              <a:t>An information session</a:t>
            </a:r>
            <a:endParaRPr lang="en-GB" sz="3300" b="1" dirty="0"/>
          </a:p>
        </p:txBody>
      </p:sp>
      <p:sp>
        <p:nvSpPr>
          <p:cNvPr id="9" name="Subtitle 6"/>
          <p:cNvSpPr txBox="1">
            <a:spLocks/>
          </p:cNvSpPr>
          <p:nvPr/>
        </p:nvSpPr>
        <p:spPr bwMode="auto">
          <a:xfrm>
            <a:off x="4340317" y="4797152"/>
            <a:ext cx="4536504" cy="1584176"/>
          </a:xfrm>
          <a:prstGeom prst="rect">
            <a:avLst/>
          </a:prstGeom>
          <a:noFill/>
          <a:ln w="9525">
            <a:noFill/>
            <a:miter lim="800000"/>
            <a:headEnd/>
            <a:tailEnd/>
          </a:ln>
        </p:spPr>
        <p:txBody>
          <a:bodyPr lIns="72000" tIns="0" rIns="72000" bIns="0">
            <a:normAutofit/>
          </a:bodyPr>
          <a:lstStyle/>
          <a:p>
            <a:pPr>
              <a:spcBef>
                <a:spcPts val="600"/>
              </a:spcBef>
              <a:spcAft>
                <a:spcPts val="200"/>
              </a:spcAft>
              <a:buSzPct val="80000"/>
              <a:defRPr/>
            </a:pPr>
            <a:r>
              <a:rPr lang="en-GB" sz="2400" b="1" dirty="0" smtClean="0">
                <a:ln w="1270" cmpd="sng">
                  <a:solidFill>
                    <a:schemeClr val="tx2">
                      <a:alpha val="40000"/>
                    </a:schemeClr>
                  </a:solidFill>
                  <a:prstDash val="solid"/>
                </a:ln>
                <a:solidFill>
                  <a:srgbClr val="333399"/>
                </a:solidFill>
                <a:latin typeface="Calibri" pitchFamily="34" charset="0"/>
                <a:ea typeface="ＭＳ Ｐゴシック" pitchFamily="-112" charset="-128"/>
                <a:cs typeface="ＭＳ Ｐゴシック" pitchFamily="-112" charset="-128"/>
              </a:rPr>
              <a:t>Davide Nicolini</a:t>
            </a:r>
          </a:p>
          <a:p>
            <a:pPr>
              <a:spcBef>
                <a:spcPts val="600"/>
              </a:spcBef>
              <a:spcAft>
                <a:spcPts val="200"/>
              </a:spcAft>
              <a:buSzPct val="80000"/>
              <a:defRPr/>
            </a:pPr>
            <a:endParaRPr lang="en-GB" sz="2400" b="1" dirty="0">
              <a:ln w="1270" cmpd="sng">
                <a:solidFill>
                  <a:schemeClr val="tx2">
                    <a:alpha val="40000"/>
                  </a:schemeClr>
                </a:solidFill>
                <a:prstDash val="solid"/>
              </a:ln>
              <a:solidFill>
                <a:srgbClr val="333399"/>
              </a:solidFill>
              <a:latin typeface="Calibri" pitchFamily="34" charset="0"/>
              <a:ea typeface="ＭＳ Ｐゴシック" pitchFamily="-112" charset="-128"/>
              <a:cs typeface="ＭＳ Ｐゴシック" pitchFamily="-112" charset="-128"/>
            </a:endParaRPr>
          </a:p>
          <a:p>
            <a:pPr>
              <a:spcBef>
                <a:spcPts val="600"/>
              </a:spcBef>
              <a:spcAft>
                <a:spcPts val="200"/>
              </a:spcAft>
              <a:buSzPct val="80000"/>
              <a:defRPr/>
            </a:pPr>
            <a:endParaRPr lang="en-GB" sz="800" dirty="0">
              <a:ln w="1270" cmpd="sng">
                <a:solidFill>
                  <a:schemeClr val="tx2">
                    <a:alpha val="40000"/>
                  </a:schemeClr>
                </a:solidFill>
                <a:prstDash val="solid"/>
              </a:ln>
              <a:solidFill>
                <a:srgbClr val="333399"/>
              </a:solidFill>
              <a:latin typeface="Calibri" pitchFamily="34" charset="0"/>
              <a:ea typeface="ＭＳ Ｐゴシック" pitchFamily="-112" charset="-128"/>
              <a:cs typeface="ＭＳ Ｐゴシック" pitchFamily="-112" charset="-12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a:xfrm>
            <a:off x="685800" y="260648"/>
            <a:ext cx="7772400" cy="1008112"/>
          </a:xfrm>
        </p:spPr>
        <p:txBody>
          <a:bodyPr>
            <a:noAutofit/>
          </a:bodyPr>
          <a:lstStyle/>
          <a:p>
            <a:pPr algn="ctr"/>
            <a:r>
              <a:rPr lang="en-GB" sz="3600" dirty="0"/>
              <a:t>What is ethnography</a:t>
            </a:r>
            <a:r>
              <a:rPr lang="en-GB" sz="3600" dirty="0" smtClean="0"/>
              <a:t>? A working definition</a:t>
            </a:r>
            <a:endParaRPr lang="en-GB" sz="3600" dirty="0"/>
          </a:p>
        </p:txBody>
      </p:sp>
      <p:sp>
        <p:nvSpPr>
          <p:cNvPr id="134147" name="Rectangle 3"/>
          <p:cNvSpPr>
            <a:spLocks noGrp="1" noChangeArrowheads="1"/>
          </p:cNvSpPr>
          <p:nvPr>
            <p:ph type="body" idx="1"/>
          </p:nvPr>
        </p:nvSpPr>
        <p:spPr>
          <a:xfrm>
            <a:off x="323528" y="1484784"/>
            <a:ext cx="8496944" cy="4611216"/>
          </a:xfrm>
        </p:spPr>
        <p:txBody>
          <a:bodyPr>
            <a:normAutofit/>
          </a:bodyPr>
          <a:lstStyle/>
          <a:p>
            <a:r>
              <a:rPr lang="en-GB" sz="2800" dirty="0"/>
              <a:t>Ethnography is the study of  people in naturally  occurring settings or 'fields'  by methods of  data collection which capture their social meanings  and  ordinary  activities,  involving  the  researcher  participating directly in the setting, if  not also the activities, in order to collect data in a systematic manner  but without meaning being imposed on them externally. </a:t>
            </a:r>
          </a:p>
          <a:p>
            <a:pPr marL="0" indent="0">
              <a:lnSpc>
                <a:spcPct val="90000"/>
              </a:lnSpc>
              <a:buNone/>
            </a:pPr>
            <a:endParaRPr lang="en-GB" sz="2600" dirty="0" smtClean="0"/>
          </a:p>
          <a:p>
            <a:pPr marL="179388" indent="-179388" algn="r">
              <a:lnSpc>
                <a:spcPct val="90000"/>
              </a:lnSpc>
              <a:spcBef>
                <a:spcPts val="0"/>
              </a:spcBef>
              <a:buFont typeface="Wingdings" pitchFamily="2" charset="2"/>
              <a:buNone/>
            </a:pPr>
            <a:r>
              <a:rPr lang="en-GB" sz="2400" dirty="0"/>
              <a:t>John Brewer</a:t>
            </a:r>
            <a:r>
              <a:rPr lang="en-GB" sz="2400" dirty="0" smtClean="0"/>
              <a:t>, 2000, p.10</a:t>
            </a:r>
          </a:p>
          <a:p>
            <a:pPr marL="179388" indent="-179388" algn="r">
              <a:lnSpc>
                <a:spcPct val="90000"/>
              </a:lnSpc>
              <a:spcBef>
                <a:spcPts val="0"/>
              </a:spcBef>
              <a:buFont typeface="Wingdings" pitchFamily="2" charset="2"/>
              <a:buNone/>
            </a:pPr>
            <a:endParaRPr lang="en-GB" sz="2000" dirty="0" smtClean="0"/>
          </a:p>
          <a:p>
            <a:pPr marL="179388" indent="-179388" algn="r">
              <a:lnSpc>
                <a:spcPct val="90000"/>
              </a:lnSpc>
              <a:spcBef>
                <a:spcPts val="0"/>
              </a:spcBef>
              <a:buFont typeface="Wingdings" pitchFamily="2" charset="2"/>
              <a:buNone/>
            </a:pPr>
            <a:endParaRPr lang="en-GB" sz="2000" dirty="0"/>
          </a:p>
        </p:txBody>
      </p:sp>
      <p:sp>
        <p:nvSpPr>
          <p:cNvPr id="2" name="Slide Number Placeholder 1"/>
          <p:cNvSpPr>
            <a:spLocks noGrp="1"/>
          </p:cNvSpPr>
          <p:nvPr>
            <p:ph type="sldNum" sz="quarter" idx="11"/>
          </p:nvPr>
        </p:nvSpPr>
        <p:spPr/>
        <p:txBody>
          <a:bodyPr/>
          <a:lstStyle/>
          <a:p>
            <a:pPr>
              <a:defRPr/>
            </a:pPr>
            <a:fld id="{8C77C75F-25CF-4E26-A361-358BF3AB1B9C}" type="slidenum">
              <a:rPr lang="en-US" smtClean="0"/>
              <a:pPr>
                <a:defRPr/>
              </a:pPr>
              <a:t>10</a:t>
            </a:fld>
            <a:endParaRPr lang="en-US"/>
          </a:p>
        </p:txBody>
      </p:sp>
    </p:spTree>
    <p:extLst>
      <p:ext uri="{BB962C8B-B14F-4D97-AF65-F5344CB8AC3E}">
        <p14:creationId xmlns:p14="http://schemas.microsoft.com/office/powerpoint/2010/main" val="21747448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341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3414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147"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sz="3600" dirty="0"/>
              <a:t>Ethnographic </a:t>
            </a:r>
            <a:r>
              <a:rPr lang="en-GB" sz="3600" dirty="0" smtClean="0"/>
              <a:t>Methods family</a:t>
            </a:r>
            <a:endParaRPr lang="en-GB" sz="3600" dirty="0"/>
          </a:p>
        </p:txBody>
      </p:sp>
      <p:sp>
        <p:nvSpPr>
          <p:cNvPr id="3" name="Content Placeholder 2"/>
          <p:cNvSpPr>
            <a:spLocks noGrp="1"/>
          </p:cNvSpPr>
          <p:nvPr>
            <p:ph idx="1"/>
          </p:nvPr>
        </p:nvSpPr>
        <p:spPr/>
        <p:txBody>
          <a:bodyPr>
            <a:normAutofit fontScale="92500" lnSpcReduction="20000"/>
          </a:bodyPr>
          <a:lstStyle/>
          <a:p>
            <a:r>
              <a:rPr lang="en-GB" dirty="0" smtClean="0"/>
              <a:t>Participant observation</a:t>
            </a:r>
          </a:p>
          <a:p>
            <a:pPr lvl="1"/>
            <a:r>
              <a:rPr lang="en-GB" dirty="0" smtClean="0"/>
              <a:t>Covert</a:t>
            </a:r>
          </a:p>
          <a:p>
            <a:pPr lvl="1"/>
            <a:r>
              <a:rPr lang="en-GB" dirty="0" smtClean="0"/>
              <a:t>Overt</a:t>
            </a:r>
          </a:p>
          <a:p>
            <a:r>
              <a:rPr lang="en-GB" dirty="0" smtClean="0"/>
              <a:t>Informal interviews</a:t>
            </a:r>
          </a:p>
          <a:p>
            <a:r>
              <a:rPr lang="en-GB" dirty="0" smtClean="0"/>
              <a:t>Life histories</a:t>
            </a:r>
          </a:p>
          <a:p>
            <a:r>
              <a:rPr lang="en-GB" dirty="0" smtClean="0"/>
              <a:t>Diaries</a:t>
            </a:r>
          </a:p>
          <a:p>
            <a:r>
              <a:rPr lang="en-GB" dirty="0" smtClean="0"/>
              <a:t>Field notes/research diary</a:t>
            </a:r>
          </a:p>
          <a:p>
            <a:r>
              <a:rPr lang="en-GB" dirty="0" smtClean="0"/>
              <a:t>Video ethnography</a:t>
            </a:r>
          </a:p>
          <a:p>
            <a:r>
              <a:rPr lang="en-GB" dirty="0" smtClean="0"/>
              <a:t>Auto ethnography</a:t>
            </a:r>
          </a:p>
          <a:p>
            <a:r>
              <a:rPr lang="en-GB" dirty="0" smtClean="0"/>
              <a:t>…</a:t>
            </a:r>
          </a:p>
          <a:p>
            <a:endParaRPr lang="en-GB" dirty="0" smtClean="0"/>
          </a:p>
          <a:p>
            <a:endParaRPr lang="en-GB" dirty="0"/>
          </a:p>
          <a:p>
            <a:endParaRPr lang="en-GB" dirty="0"/>
          </a:p>
        </p:txBody>
      </p:sp>
      <p:sp>
        <p:nvSpPr>
          <p:cNvPr id="4" name="Slide Number Placeholder 3"/>
          <p:cNvSpPr>
            <a:spLocks noGrp="1"/>
          </p:cNvSpPr>
          <p:nvPr>
            <p:ph type="sldNum" sz="quarter" idx="11"/>
          </p:nvPr>
        </p:nvSpPr>
        <p:spPr/>
        <p:txBody>
          <a:bodyPr/>
          <a:lstStyle/>
          <a:p>
            <a:pPr>
              <a:defRPr/>
            </a:pPr>
            <a:fld id="{8C77C75F-25CF-4E26-A361-358BF3AB1B9C}" type="slidenum">
              <a:rPr lang="en-US" smtClean="0"/>
              <a:pPr>
                <a:defRPr/>
              </a:pPr>
              <a:t>11</a:t>
            </a:fld>
            <a:endParaRPr lang="en-US"/>
          </a:p>
        </p:txBody>
      </p:sp>
    </p:spTree>
    <p:extLst>
      <p:ext uri="{BB962C8B-B14F-4D97-AF65-F5344CB8AC3E}">
        <p14:creationId xmlns:p14="http://schemas.microsoft.com/office/powerpoint/2010/main" val="3066588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Distinctive features</a:t>
            </a:r>
            <a:endParaRPr lang="en-GB" dirty="0"/>
          </a:p>
        </p:txBody>
      </p:sp>
      <p:sp>
        <p:nvSpPr>
          <p:cNvPr id="3" name="Content Placeholder 2"/>
          <p:cNvSpPr>
            <a:spLocks noGrp="1"/>
          </p:cNvSpPr>
          <p:nvPr>
            <p:ph idx="1"/>
          </p:nvPr>
        </p:nvSpPr>
        <p:spPr/>
        <p:txBody>
          <a:bodyPr>
            <a:normAutofit fontScale="77500" lnSpcReduction="20000"/>
          </a:bodyPr>
          <a:lstStyle/>
          <a:p>
            <a:r>
              <a:rPr lang="en-GB" dirty="0"/>
              <a:t>P</a:t>
            </a:r>
            <a:r>
              <a:rPr lang="en-GB" dirty="0" smtClean="0"/>
              <a:t>eople's  </a:t>
            </a:r>
            <a:r>
              <a:rPr lang="en-GB" dirty="0"/>
              <a:t>behaviour  is  studied  in  everyday  contexts  rather  than  under unnatural or experimental circumstances created by the researcher; </a:t>
            </a:r>
          </a:p>
          <a:p>
            <a:r>
              <a:rPr lang="en-GB" dirty="0"/>
              <a:t>D</a:t>
            </a:r>
            <a:r>
              <a:rPr lang="en-GB" dirty="0" smtClean="0"/>
              <a:t>ata </a:t>
            </a:r>
            <a:r>
              <a:rPr lang="en-GB" dirty="0"/>
              <a:t>are collected by various techniques but primarily by means of observation; </a:t>
            </a:r>
          </a:p>
          <a:p>
            <a:r>
              <a:rPr lang="en-GB" dirty="0"/>
              <a:t>D</a:t>
            </a:r>
            <a:r>
              <a:rPr lang="en-GB" dirty="0" smtClean="0"/>
              <a:t>ata </a:t>
            </a:r>
            <a:r>
              <a:rPr lang="en-GB" dirty="0"/>
              <a:t>collection is flexible and unstructured  to avoid pre-fixed arrangements that impose categories on what people say and do; </a:t>
            </a:r>
          </a:p>
          <a:p>
            <a:r>
              <a:rPr lang="en-GB" dirty="0"/>
              <a:t>T</a:t>
            </a:r>
            <a:r>
              <a:rPr lang="en-GB" dirty="0" smtClean="0"/>
              <a:t>he </a:t>
            </a:r>
            <a:r>
              <a:rPr lang="en-GB" dirty="0"/>
              <a:t>focus is normally on a single setting or group and is small-scale; the analysis of the data involves attribution of the meanings of the human actions  described  and  explained  </a:t>
            </a:r>
            <a:r>
              <a:rPr lang="en-GB" dirty="0" smtClean="0"/>
              <a:t/>
            </a:r>
            <a:br>
              <a:rPr lang="en-GB" dirty="0" smtClean="0"/>
            </a:br>
            <a:endParaRPr lang="en-GB" dirty="0" smtClean="0"/>
          </a:p>
          <a:p>
            <a:pPr marL="0" indent="0" algn="r">
              <a:buNone/>
            </a:pPr>
            <a:r>
              <a:rPr lang="en-GB" dirty="0" smtClean="0"/>
              <a:t>(</a:t>
            </a:r>
            <a:r>
              <a:rPr lang="en-GB" dirty="0"/>
              <a:t>Atkinson  and  </a:t>
            </a:r>
            <a:r>
              <a:rPr lang="en-GB" dirty="0" err="1"/>
              <a:t>Hammersley</a:t>
            </a:r>
            <a:r>
              <a:rPr lang="en-GB" dirty="0"/>
              <a:t> 1998: 110-11).</a:t>
            </a:r>
          </a:p>
          <a:p>
            <a:endParaRPr lang="en-GB" dirty="0"/>
          </a:p>
        </p:txBody>
      </p:sp>
      <p:sp>
        <p:nvSpPr>
          <p:cNvPr id="4" name="Slide Number Placeholder 3"/>
          <p:cNvSpPr>
            <a:spLocks noGrp="1"/>
          </p:cNvSpPr>
          <p:nvPr>
            <p:ph type="sldNum" sz="quarter" idx="11"/>
          </p:nvPr>
        </p:nvSpPr>
        <p:spPr/>
        <p:txBody>
          <a:bodyPr/>
          <a:lstStyle/>
          <a:p>
            <a:pPr>
              <a:defRPr/>
            </a:pPr>
            <a:fld id="{8C77C75F-25CF-4E26-A361-358BF3AB1B9C}" type="slidenum">
              <a:rPr lang="en-US" smtClean="0"/>
              <a:pPr>
                <a:defRPr/>
              </a:pPr>
              <a:t>12</a:t>
            </a:fld>
            <a:endParaRPr lang="en-US"/>
          </a:p>
        </p:txBody>
      </p:sp>
    </p:spTree>
    <p:extLst>
      <p:ext uri="{BB962C8B-B14F-4D97-AF65-F5344CB8AC3E}">
        <p14:creationId xmlns:p14="http://schemas.microsoft.com/office/powerpoint/2010/main" val="17079820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ChangeArrowheads="1"/>
          </p:cNvSpPr>
          <p:nvPr>
            <p:ph type="title"/>
          </p:nvPr>
        </p:nvSpPr>
        <p:spPr>
          <a:xfrm>
            <a:off x="457200" y="116632"/>
            <a:ext cx="8264769" cy="1080120"/>
          </a:xfrm>
        </p:spPr>
        <p:txBody>
          <a:bodyPr/>
          <a:lstStyle/>
          <a:p>
            <a:pPr algn="ctr"/>
            <a:r>
              <a:rPr lang="en-US" sz="3600" dirty="0"/>
              <a:t>The Origins of Ethnography</a:t>
            </a:r>
          </a:p>
        </p:txBody>
      </p:sp>
      <p:sp>
        <p:nvSpPr>
          <p:cNvPr id="136195" name="Rectangle 3"/>
          <p:cNvSpPr>
            <a:spLocks noGrp="1" noChangeArrowheads="1"/>
          </p:cNvSpPr>
          <p:nvPr>
            <p:ph type="body" idx="1"/>
          </p:nvPr>
        </p:nvSpPr>
        <p:spPr>
          <a:xfrm>
            <a:off x="179512" y="1057817"/>
            <a:ext cx="6120680" cy="5040560"/>
          </a:xfrm>
        </p:spPr>
        <p:txBody>
          <a:bodyPr/>
          <a:lstStyle/>
          <a:p>
            <a:pPr>
              <a:spcBef>
                <a:spcPts val="1200"/>
              </a:spcBef>
              <a:spcAft>
                <a:spcPts val="0"/>
              </a:spcAft>
            </a:pPr>
            <a:r>
              <a:rPr lang="en-US" dirty="0"/>
              <a:t>Anthropological Ethnography</a:t>
            </a:r>
          </a:p>
          <a:p>
            <a:pPr lvl="1">
              <a:spcBef>
                <a:spcPts val="0"/>
              </a:spcBef>
            </a:pPr>
            <a:r>
              <a:rPr lang="en-US" dirty="0"/>
              <a:t>Malinowski</a:t>
            </a:r>
          </a:p>
          <a:p>
            <a:pPr lvl="1">
              <a:spcBef>
                <a:spcPts val="0"/>
              </a:spcBef>
            </a:pPr>
            <a:r>
              <a:rPr lang="en-US" dirty="0"/>
              <a:t>Geertz</a:t>
            </a:r>
          </a:p>
          <a:p>
            <a:r>
              <a:rPr lang="en-US" dirty="0" smtClean="0"/>
              <a:t>The </a:t>
            </a:r>
            <a:r>
              <a:rPr lang="en-US" dirty="0"/>
              <a:t>Chicago School of </a:t>
            </a:r>
            <a:r>
              <a:rPr lang="en-US" dirty="0" smtClean="0"/>
              <a:t>Sociology</a:t>
            </a:r>
          </a:p>
          <a:p>
            <a:pPr lvl="1">
              <a:spcBef>
                <a:spcPts val="0"/>
              </a:spcBef>
            </a:pPr>
            <a:r>
              <a:rPr lang="en-US" dirty="0" smtClean="0"/>
              <a:t>Urban sociology – Whyte; Anderson</a:t>
            </a:r>
            <a:endParaRPr lang="en-US" sz="1000" dirty="0"/>
          </a:p>
          <a:p>
            <a:pPr>
              <a:spcBef>
                <a:spcPts val="1200"/>
              </a:spcBef>
              <a:spcAft>
                <a:spcPts val="0"/>
              </a:spcAft>
            </a:pPr>
            <a:r>
              <a:rPr lang="en-US" dirty="0"/>
              <a:t>The British Ethnographic </a:t>
            </a:r>
            <a:r>
              <a:rPr lang="en-US" dirty="0" smtClean="0"/>
              <a:t>tradition</a:t>
            </a:r>
          </a:p>
          <a:p>
            <a:pPr lvl="1">
              <a:spcBef>
                <a:spcPts val="0"/>
              </a:spcBef>
            </a:pPr>
            <a:r>
              <a:rPr lang="en-US" dirty="0" smtClean="0"/>
              <a:t>Charles and Beatrice Webb</a:t>
            </a:r>
            <a:endParaRPr lang="en-US" dirty="0"/>
          </a:p>
          <a:p>
            <a:pPr>
              <a:spcBef>
                <a:spcPts val="1200"/>
              </a:spcBef>
              <a:spcAft>
                <a:spcPts val="0"/>
              </a:spcAft>
            </a:pPr>
            <a:r>
              <a:rPr lang="en-US" dirty="0" smtClean="0"/>
              <a:t>Community Studies</a:t>
            </a:r>
          </a:p>
          <a:p>
            <a:pPr lvl="1">
              <a:spcBef>
                <a:spcPts val="0"/>
              </a:spcBef>
            </a:pPr>
            <a:r>
              <a:rPr lang="en-US" sz="2400" dirty="0" smtClean="0"/>
              <a:t>Meg Stacey study of </a:t>
            </a:r>
            <a:r>
              <a:rPr lang="en-US" sz="2400" dirty="0" err="1" smtClean="0"/>
              <a:t>Banbury</a:t>
            </a:r>
            <a:endParaRPr lang="en-US" sz="2400" dirty="0" smtClean="0"/>
          </a:p>
        </p:txBody>
      </p:sp>
      <p:pic>
        <p:nvPicPr>
          <p:cNvPr id="1031"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0192" y="1052736"/>
            <a:ext cx="2553161" cy="2952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Picture 2" descr="Pioneer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72200" y="4149080"/>
            <a:ext cx="2016224" cy="2237182"/>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1"/>
          </p:nvPr>
        </p:nvSpPr>
        <p:spPr/>
        <p:txBody>
          <a:bodyPr/>
          <a:lstStyle/>
          <a:p>
            <a:pPr>
              <a:defRPr/>
            </a:pPr>
            <a:fld id="{8C77C75F-25CF-4E26-A361-358BF3AB1B9C}" type="slidenum">
              <a:rPr lang="en-US" smtClean="0"/>
              <a:pPr>
                <a:defRPr/>
              </a:pPr>
              <a:t>13</a:t>
            </a:fld>
            <a:endParaRPr lang="en-US"/>
          </a:p>
        </p:txBody>
      </p:sp>
    </p:spTree>
    <p:extLst>
      <p:ext uri="{BB962C8B-B14F-4D97-AF65-F5344CB8AC3E}">
        <p14:creationId xmlns:p14="http://schemas.microsoft.com/office/powerpoint/2010/main" val="33952307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61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619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619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619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6195">
                                            <p:txEl>
                                              <p:pRg st="4" end="4"/>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03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36195">
                                            <p:txEl>
                                              <p:pRg st="5" end="5"/>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36195">
                                            <p:txEl>
                                              <p:pRg st="6" end="6"/>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36195">
                                            <p:txEl>
                                              <p:pRg st="7" end="7"/>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3619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err="1" smtClean="0"/>
              <a:t>Bronislaw</a:t>
            </a:r>
            <a:r>
              <a:rPr lang="en-GB" dirty="0" smtClean="0"/>
              <a:t> Malinowski (1922) Argonauts </a:t>
            </a:r>
            <a:r>
              <a:rPr lang="en-GB" dirty="0"/>
              <a:t>of the Western Pacific</a:t>
            </a:r>
          </a:p>
        </p:txBody>
      </p:sp>
      <p:sp>
        <p:nvSpPr>
          <p:cNvPr id="3" name="Content Placeholder 2"/>
          <p:cNvSpPr>
            <a:spLocks noGrp="1"/>
          </p:cNvSpPr>
          <p:nvPr>
            <p:ph idx="1"/>
          </p:nvPr>
        </p:nvSpPr>
        <p:spPr>
          <a:xfrm>
            <a:off x="155576" y="1600200"/>
            <a:ext cx="6497216" cy="4709120"/>
          </a:xfrm>
        </p:spPr>
        <p:txBody>
          <a:bodyPr>
            <a:noAutofit/>
          </a:bodyPr>
          <a:lstStyle/>
          <a:p>
            <a:pPr marL="269875" indent="-269875"/>
            <a:r>
              <a:rPr lang="en-GB" sz="2000" i="1" dirty="0"/>
              <a:t>In this volume I give an account of one phase of savage life only, in describing certain forms of inter-tribal, traditional relations among the natives of New Guinea. This account has been culled, as a preliminary monograph, from Ethnographic material, covering the whole extent of the tribal culture of one </a:t>
            </a:r>
            <a:r>
              <a:rPr lang="en-GB" sz="2000" i="1" dirty="0" smtClean="0"/>
              <a:t>district…</a:t>
            </a:r>
            <a:r>
              <a:rPr lang="en-GB" sz="2000" dirty="0" smtClean="0"/>
              <a:t> </a:t>
            </a:r>
          </a:p>
          <a:p>
            <a:pPr marL="269875" indent="-269875"/>
            <a:r>
              <a:rPr lang="en-GB" sz="2000" i="1" dirty="0" smtClean="0"/>
              <a:t>I </a:t>
            </a:r>
            <a:r>
              <a:rPr lang="en-GB" sz="2000" i="1" dirty="0"/>
              <a:t>have lived in that one archipelago for about two years, in the course of three expeditions to New Guinea, during which time I naturally acquired a thorough knowledge of the language. I did my work entirely alone, living for the greater part of the time right in the villages. I therefore had constantly the daily life of the natives before my eyes, while accidental, dramatic occurrences, deaths, quarrels, village brawls, public and ceremonial events, could not escape my notice.</a:t>
            </a:r>
            <a:endParaRPr lang="en-GB" sz="2000" dirty="0"/>
          </a:p>
        </p:txBody>
      </p:sp>
      <p:pic>
        <p:nvPicPr>
          <p:cNvPr id="5" name="Picture 2" descr="http://upload.wikimedia.org/wikipedia/commons/thumb/f/f8/Wmalinowski_triobriand_isles_1918.jpg/400px-Wmalinowski_triobriand_isles_191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43028" y="4005064"/>
            <a:ext cx="2450268" cy="1644899"/>
          </a:xfrm>
          <a:prstGeom prst="rect">
            <a:avLst/>
          </a:prstGeom>
          <a:noFill/>
          <a:extLst>
            <a:ext uri="{909E8E84-426E-40DD-AFC4-6F175D3DCCD1}">
              <a14:hiddenFill xmlns:a14="http://schemas.microsoft.com/office/drawing/2010/main">
                <a:solidFill>
                  <a:srgbClr val="FFFFFF"/>
                </a:solidFill>
              </a14:hiddenFill>
            </a:ext>
          </a:extLst>
        </p:spPr>
      </p:pic>
      <p:sp>
        <p:nvSpPr>
          <p:cNvPr id="6" name="AutoShape 2" descr="data:image/jpeg;base64,/9j/4AAQSkZJRgABAQAAAQABAAD/2wCEAAkGBhQSERQUExQWFBUWGB0aGRgYGRoaHBscHB8cHh8aHxofHCYeGBwkHRweHy8gIycpLCwsGh4xNTAqNSYrLSkBCQoKBQUFDQUFDSkYEhgpKSkpKSkpKSkpKSkpKSkpKSkpKSkpKSkpKSkpKSkpKSkpKSkpKSkpKSkpKSkpKSkpKf/AABEIALABHgMBIgACEQEDEQH/xAAcAAACAwEBAQEAAAAAAAAAAAAFBgIEBwMBAAj/xABDEAACAQIEBAQDBgQFAQgDAQABAhEDIQAEEjEFBkFREyJhcTKBkQcjQlKhsRRiwdEzcoLh8PEVJFNUkpOy0kNzohf/xAAUAQEAAAAAAAAAAAAAAAAAAAAA/8QAFBEBAAAAAAAAAAAAAAAAAAAAAP/aAAwDAQACEQMRAD8AzlsjT/Iv0GItk6f5F+gx2LY51GwFdson5V+gxE5RPyr9BjtOIE4AtxzI0fuKqU0ValFSQqgDUso9vdZ+eJjhOXGVqhjTFVaoKAgSy6R84IMjpIwIaudIBJIWYHad498SrZnWqzuo07fh3EmdxMewGA4nLJ+RfoMWOGoivJpJUABlSLEbH2sd+hjFecSo1tLDeOsdR1wDdkeCZbMZfLowp0sw+vw20KFeGChGgbnv74r0cjTyIoNVo06q1PEDKUWVKOQbkGbHa36DAKvxEnwlItRkCCQTLlyZ6G8SPTDZnq54hw+m8ffUqzqLyX1LrAvfUQIHcqO+At8c4DQ8YHLUKIdFDoroAuYpMqkgCINRSTtBgiLjF7IZbJZjKaqWUohvMpR1UMSIJExOxsZsRFpxVPMNPNZYUKZP8RSy6PSZbHxFWHS8Xj6gxe2M5GaeCwLalbUWkyJ7n3wDK+Ry3iin4a03AhGdBoYMCAtQxE3tVgfzAEWuvRy+WC0szlx189NabEgH84AOtdpuCDcG0Cc5xdK9OnqLrVamQxRrMysxh6ew1QGlYuSYOL/C+O1MzSMNTSvSKmn8I8axBTT1aJNt5g/hgHTKU8j4QfwKNRbSTQpqwBj4hpiRN9sds5yvl6mlqVOiFAkhaNNp7H4Z94xmvAnqtVWlqanrIIAYqJHYzuJ2n03xrPCqDU6a6yNXebN66u+3zwCjxjlrLSpWmiNI8kBQ95sSCFsN9vTBU8AypACIgYEE66aSDG06YYegxfr5pKuulC6rsyVBuehIiNP8ynAZM06LpRQ2gANTqCXQdRJgOO18Bfbl3LqurwaU7x4aetha+A+b4TSasD4NABXHwoolW2DCIkHF+lx6mxUMTBPlKgjSR+3tj7P5/W7Ih0lxDAqRtE+u1/2wFXg/Bqa18xqoU9JErKIRHpa2OlDhNJqtXwqVIxoA+7Rh3MDT2x5wep5sy0SQ2kR1j+uO3LtdiWYWJaYFumAM1OG5c1L5eiCsAjwkg9Z+HBP/ALFyxqgDL0YgH/Cp9v8ALgXxTMFaymJ1LHuQw6exODpqxXHsMBaTl/Lf+Xof+1T/APrif/YOW/8AL0P/AGqf/wBcWFfHQvbAKvMeWy1PSvhUE1AknwqdgI6abm9sAcrwlKhy606NNaevW5KJMC6qTEktE6fXBrjGelK7hQzF1o0/ndjPcT//ADgHW4hUOaqU6EzTRkQbBSSE19dRA673gYBgfhVGlTYmjR1Gf/xpuZJO2yi3ywoCpSUVaq0qdRmYUaACKQWPUWvEyT64lzVxurm80mSoqTBCvcgE2JBPRRuT6YO8RalkUFZoZ6S+FQQCIZhcx0Zt/RY74AInL9LJslPQmYzT+Yyg0rHTaIEkn2+WE7P0AHcFVLFzMKsfIRbD/wACyVRVNSsT/E1zBaf8NCJtNpFzHp2ws5Tl6pmKtRaAAVGI1Mw6mBfqTvbAEuU+F02pXpp5n3KA2GGNctROo+FTtb4Fv+l8fcE4I9Gj4bEeIvtaeoOCS8MA0hRtcn1wFX/spICijSM3+BRH6YbeEcHoiin3NIGP/DTv7YA6rFz8h+2Grg4+5T2/qcB+XcQYeuPQcRbAc2xEDHpx8MB4y4hGOmI4DzESMSL45scBN7x6x/bBrJZhqWVqaWnTVo1QRNiNakehkj6YBLXKkEbgyMHhnlrs8DSatEhx0Dp5tQ99IPzOAp5viZpZ010IcFtewAZXuQQLAwYMbHHbhDeL/HKvwvRepDAT5GDjYQDE7RvheJwW5Xphq5Uz5qVUCDF/DYj9tsALo1ijhl3Ugj3GDDU9NGq6EpqNJgjC4UliCrb2ZQNQ3BvgCxxdGZBQa9UimVWb3DSAPyiCf+HANiZpaxRlULmCBUEkaapIKv6AuQbR8V/xGC3COLVKNemXqCpTddQ1AggCR5vLcrBBYbXnCXTzJ8Gg86tDPRKmB5W8wv66mudiMNHKmaZkekAfGpM0B4ZXmSUj8L2MXvfucA8cUfUy6Dpcg6GKh0PcC8iNjBB232wErZ51T76ipAgaQdUXiUYDUD10kXjF7KZYvRemh00qh8pE66bmxsekjaxgxvhdOWd6hpVKxUv5CASRP4SGNwdQ+EmReDgGBxSzCBkKqWOxtcHqLXnpY4FZWmaNdqTVibgqm/S99wAdgcT4fVq5cmnXVjVJJ8p1eVQsEjtffe18WKfHlqVvCIlkBipA8w6gjf2PpgK2SOinXquY+8bsTbaMXOFpp1atUGBMbEjf64q5GnqyAMfFUMwBtJvHsMEeF1tCE6iVEnvbciO1sAQ4jUl0ESwpmT03F8Eaua+9U7HT+x/3ws8X4iwrUTTgqykMB2kX9sMgy58NGPxEH+mAYqTWxR5hzejL1CTp8pAI3k7YsNXCrJ7dL/phA5xzdZySwIBA8OkCdQO4ZoECY2wFjKVyKdCkGv4g1bnU5Ot/cKIU9yT2wM4/xFaFVqieZlq+Y7dJVAfW7HrfHuT4Y1NkTzCrSpMxaxVZ6L66jf1wG43w6pUqUclS8zINVVp3qvdmJ/lEDAaDw7KpSPiLAr1aStUqMQVooqgEztcgwOpHYHC42cXMZlapUtTpyMvS3Z261n9z33tiHMedNWj/AA2UBZKTKtUjZoEKO5AIMgdsMXLPAlyqBmu8XPrgF3m/h9VKS1K1Q6nmKe2lTvJH4tlke2PuQoNOqsbgA9NxG/TEftJ4gWqrTW5VJf8Al1bT2MDHvIGYChrWi59YwDPn874FfL6vhqA0zeb2KH6yPngwvX1wp811RVyjMreak6tbpeP0nFeh9oFMUV8Rmapsyi0eoMXwDo1AGO2GLhf+Ensf3OMur/aVSj7um7wOsL/fGhcn8SOYydKqVC6g1hcCGYf0wH5pBxFsfYg5wH3hnscTGWcgkKxjex/4P9scL4t5TiL0ydLusgizEb+x2wFUnESceM2ITgJMcc2OJ45scB4dsF8hmQaQkeemSNX8jggT3hj9DgVSp6mCzEmMGk4ctCppqBtFSm0FhpIIEj2hwBPY+uAXDgjy8+nNUSTA1gE+hsf3wNbHhOA8Y4ka5KBSPhJIPvH9sRGPKtiRY+1/+uA81H5dsMtHi7VKTFx53WAyggl6UMrSOsEgx+YHCyTgrwLiC0/EDiVZCvqCYhh2IIB+WA1fkbh71UFevqmuh/FZoNmI6Er16xfFjmDgen71YBurpYK6zYT+FogjoSMUMjzfTp8KosCNakoq9RpYi/8ApiT1wpZzj71CdTMSe5t9MA95jjmWrQp8jIfu2O23XrHQg9sKuedhWzNTUAEpwhW877kyTfAGjmp3NxaBi3Qqz5W2ax627YA1wvMsclSU9Ks/TU0/pgjy3mWKAiAhW1wbz/UHFPwgMtTE9HPygif1x35TcGkoYAj4AARO2oT/AM3wHTP11Rk8huWWNtJsfph1qv8Ad0ukr/QYT+M1gdExMsD327f1wwISaNGT+AR+mAZ02+WM656zreJAYinq2ETKzDfMyJ6YI8Y5w/h9CzqL3JsAOkScfLzOrrpamHRh1A/br74CpkeKSmZzIBYB1CKbiEEyeyhiGP8AlwI4NnGWn/EKSUXUajNGqrVkkeoQFpg9Y+XHilQpSdACtJCH8MG7y5F+ySwtjpy5kq2bqA1qa+FpMU18gEi21wthJN498BZ5C4e9RjmKkimpY0wbAT8VQ/KwPv2wyZ3jwSl/EESXOnLUurHbXHqb+gjq2Bea4lSecvSOnLUb5irsGA2pL6Hb29zM0rFCM/mlj8OWo7aF/MezEX9PpABuYuEVadI6jNViauYPQTZE/Uz74G8t5M1mqJNQKEnShjUdhN74IcT5l/iNWsAqxBZSSJ0zpFugk273xSFdUSp4SwxFjJMQek7fLAUs3TKMwOtALBGJk+/TEKPDmckqLAFj7DDBk8rK0jVU1qpHkoze5kM3UJGGrhXCFV2YNTLEDWq2pgg/Co9BF/fAKXDOUqzjWV0L1ZrfpjYeTcl4WTpJOrTqvt+JsAXdARrOoOQuk3BPosYbeEJppKPf9zgPyvqxBziYU48qLGA5TfHpfFiiitGvYRMbkE7zBuPbFjgnDUq11pVHKK5jVHUjy/UxgBRxE4N8e5bbLG7BoYqYkQdxv0ZSCD7jcYBtgPtWPhaCRbHwp+o+uLCZGo7BUUt0GkTPc4DlRdQ4JkLP4dwPTDpxDJGvl6a6p0FdNRv/AA6lr9ypj6DClR4W7VWpR5lmbgxHqJH0wwUuKPSyQgw9MjSf5WOpTcQQGBEemAFUuFoIsrfM3/op9Dt646vy4aqVCpVWpU2qGBAZVItA2YSfeBiC8QoVXDAPlmPxBFFRJ7oNQZJ/LcYuVuZhSpeHTVjrtUqOV1NFwoUE6VBg3JkgbRGATiMGuG8Lps5N2QAQDaSQCQY6AyPW2AxOCvAs+FeHbSpETEwdwSPfAG34dSIg0lAOxUR+uFmtlxSqMrDUIMdNx5T8u2NAzfMNF6QGrLkn8WnSwjey2ERuZnGecTzPiVCfl9P398BdfPg010rpKrDRsSLavQkRPrfE6FUgWuOl5vgQgJU9sfCuw2JHfAFszmiDaBM+0jEKXEZZYLb3HpjvwfhRzEEOoa8hgbD83+3phsy/JKUUqVWqhmQ+RqbCCpUbgT1YqR9MB2PGAtJKawxCkMT01C6x7YoLWQKo0gWEFbGBtPfbc4Xc270c0w3XWR3FtxMbie3bvhyy/FMk6ktSZ6gGr7tGAUR1vBg9SMBZzOYLgA+ZFMioTtqXY974LcS4wEytNSYIQgHvsN74Qc8lWsRTUMisTdrTYkyMH+BcBRKANWoNLRuSQNtu04AXx7LGqi1F22CMbjuJ6icD83mTTUaGYgyOogixG5kes/LBShkWkgCVBIBI3E7j33xeyPBRmamh2CqL2H7D3vgPeUuJu61C4DFacBipIA1KTIG7WBHqPngnU5geqBlcsoRYio6mZH5dXUm8ttYxYXYP/wDPCuWSjSqaQWmta9Rfyz07es/URnc2MsWo06brVfyqSoDMdtQHRQOpsIsLXCll81QpMFcTTonV4YsC/wD4tXttCU7nqYjArimcfPMlV9cMxCKLKEFrfzEzPtgjw3gAdtDhmpkkEiddWpMnT6C4LGwnEOZ6tE1VWlIpUgacAEJCzZTNzM3jALWbrCm5QIyxYg7gjfEsvWOqIj0MjF3iedTMLJRU0LGqTq7Ak7sP1tgdRoHxlQE1lEeYA3AEmJuBeL4DSuC8FUotQuQrXqM3x1fSZkINo64sZ1YHiodGhtQ8u67Ee0WxJa6HSVUh3FgxNhvcHrFsV85xijTR6bvdlhlQkjtJ7HAHjQU0wAWXVMyTqUm8zuo98M/L1Nhl6YchiJuJjcxvfbCTksg06vKtJkHmDSz2sZ7j1w9cGpgUUAJIA3Jk7nr1wH5dogggj5YlmxJ+V/fB3+AK5GnWZRDVCAfSD/Y/TC/nWuMB7lauhww9j7EQf0ODnBeGUa6VU1aaygmnP4iDMT3iR9COuAWWVWDajDR5exI6HtI694wUy7ioKImCJSYuDJKE9xeJ7A4Cea4k+YpVfEuyIktG+kwCfWCRPrhZIw58s0QxrK1NWWfOZ8wRrH3C/FbqMKvEcmaVR6bboxH0wFQL0xKrQZSQwKkbjYjHzHFzJ0hWqBajimCAA0QsgQuqNh0LdJnAVshWZXBUgH1MA+lu+DvMlVXpI9IFA+6jb80T1htUYqUst4NbRWVRNr+YLe3WwJi/bBPOcB1A0VkPGukk2axLKO7fHHt64BWyFREqK1RNaqQdGwaOhPbDDwbg1HOZg0UJpI4ZpWX0kXAMwSomJgf3W2pGYIgjvY41f7NOBihl2zLnzOCQBFkE9SNyb29MAn8f+zHN5a6p4yz8VOSb7SvxDCvlQKdUCoIUNDDe03EY/Q9PMFqZOzkWm4E9PbGEcw8M8OvUSIKMRHp0/TAGszxzL1suEXLrSqU7UzAYtLXPw/vO/wA8DuYOSc5RmrVpSpuXSCo94+H5gYI/Zty41bMrVNqdEhie7fhX639hjWOJZ3zCiCPMCX6eXaP9Rt8jgPz3lGanLAenvi5leFtmg5pKutTemtiV7idyDYj2wy/aHwmlSqL4QgFZYDYHsB0thRypdG1ISrC4K2I9cAW4OMxl9TqppgDSXdDAm3UXPSIOHbljgTtlGcIJqFbCNg5J8sALaIA/rhDrV62ZqKhqO8sAoc9TA6Wxr+TzBoaAPNIg+4FvQCBt6euAROeMitN/G2FQorKDfUFPmB7iB9TO+O/BOOOaY0MA2ko7lA2oDYQDqBgm5B6dsT+1HI+IKddbEHSQDa+xjvI/XChy5WIr01LsiFhr0zcC5EDfaMA8Z3LFfC1zLBveTBv3taceVc4oopqAJh6ig7RqIBPtpn6YONxKlVKK6MUMhS8KRbcHfr6YCcz8MNIrBBp+GKYO5AF79iT+5wEuX+XPHp+KzFELmQti0HYHYT+mGblTgw/iHYjyqTpm8kH62/XEuV0/7nQEbID9ScMeUy3lnaASD/XAFgccc5kEqDzKJAIBi4nsdxj3K1dQBx2JwGV8f45Wy+ZTLUTq8JfOxESzje2wWQQotIG8YAcZqIzVNAm/lJFwIA+pgHDV9otVKVckDz1Kaz/pLAf89MIPjTJ74AdWobeb39P1vh1+znInxNVmiY9I6nt2+uBXCOBUagFSo5EMFCAfF8+lz+hw6ZM6RppxRBjVpABaLTBkC2AMVM5TqulypE2O5m2/yt3xwqaCXpUKCFxeaohT3It5u5wDytYDMOuonzBpJk7Rv8zhg4ll0rVF1uaYWHkHSfL2M23wFanxanRfRVd8xWYiVVDpX/KsbeuNE4JPgrMbnbtJj5xhB4NzDTasaStKjy06xFzaShLbkbg9caBwgfdLed7/ADOA/PPHOPirlsvQWno8KQY2bt6yJMnrOAmbyTBwjgobfEIibjFvN8JaHqKsUw5SfUev/N8W+Dr46PTq62CrYgFil/iPWB27ExgAZpmlUgwSpB7g9fmDgjnFFOsdFkcBgOwa4HyMj5Yppk3NQoPM0QIvMdsEeIZZ3opUAvTAp1CAZEbapMA2jAd8vlq6ZhKtJCVcXUWBGzqZMRMi+LXH+G0oU6GV3IXzWIiFIbtaDPvjnw2vVWtSUvNG2oEgqUcyUI7lrRuCcGvtC4cqhWQQoAIB6XHl9o2+mAVqnKjipVgeIKQ1FZglfzAizRvYn98Us/Qo6Kb0iRI86G+lh2PVTuMPvLuQK5xmcFVKnSOim2pexUkkdrTha5r5JqZZTWBVqZiIsRqm0emAqUM5RqtTVkUBqfhktMK8mGG5AuD6Xi2O3EcyyrSqBx4lI+G0GfMpaHDe4n/Vjhy5mdJRVCqGqCWIBaADYMR5evzjBHmHgzBcwAzOC6lS5kkkrFz1hyPWPTAS4vRo57TWUha2gmoo6ld57H19MWcjzyiZN6LjzhSigGZ6fID+mPvs94blwxGYohnH57j6bT8sEvtHyGXo5VfCpoviV1LaVAMQxIkCwnpgOLcarU/Ae3hOdJPqQSP2xPnTgq5mkKlMfer2A84tYnuOh98D+Z6oPDVKL5dakX2iRe3rihyqubzn3YfTT2LmbDssbmMA28klKeWVVs2723br79vliOZpVataqykAWVSdvLvH+qcLmW5Y4hl2Zad6YeNQZTYneJnB/jvGxk8vp3qxAHWT/vgEXN5t6mYehWKlgSgINge89f8AbB3gvDaaNLrANM6W1d/iBj2j5HCdw3gmZzNSadKpVbVJIBN/U9PrjTeAcuZilTb+N0KLlRIZoI8whZgWm3rgB3LXAaCu1QNLBjp7KOkCN4tOIc3cw+GAimXLCPr/AGxDiHLlRL5SuKjlS7oYBgmAVE29ZPX1wAz3LGZfwnrK2p30A9ASLe5kScAV48KtTLaNJcnSwi9hivyJwvzO7r5gNIUi/qb7bR9cH+FZGsuUSoRUNQQSsQSI2Ai9sdspyVn6lc1gRQVgLOxZrDqAD9JwFLnGv4VOm8bNFvUY4V+K+Nll1d1P6g/thxTkVaukZmstXS0sqyLdB8UjqZ64Y6HK+VSNNFLd7/ptgKPDKBCIp3CiT0nr7XwwCiNMDbbHwojsPlj1wTdTGA6oAB2xCpUABJ2Ak44rmZkAzFp9e3rjh4q1CUmQPi7E/l/v9O+ASuc+DfxmZGltP3QuRPViPXGfJlhlsw1KuJ0HobEbg+x3xqteqP4usegsD/lAGMw56zAfMswnoD8gMByqZ1bFQVhpABOx2v7A4v5fihKalqGR+bC+nDajUjVBlQYO9uxjaLxirLDY4B35JyFSu712PWPfDlksg9Wq4ayABST1G5HziJ6Yo8i0gmTQ+hM+5wxcMKm5mST1i3Q+u2AocT4LRDq6EU4+JFWdUfyz2G+HblXNCplUZZglokQYDEYW6mk1dWmGUQzRcj+9/nhu4NPgrIjf9z+uA/PvDM8Rla9FpE6XH98BeGcXfK1vEQ3BgjoR2w11Muv8PRMgkhknqA2wP+Vo+uFXhKRmUDLKs2kg9Q3l6++A0Qrl+I0hVoqadYHSQAoBYxvII+foMB83wgrFU/f07eMhXS1rSYO47g4lRV6WrS3hVaTBGMQtRQZUt2JGzd5B7hv4bxSiAx1h58xvZZ6nqoJ3NwDvGAUqPCEcaKVOdQJSBDKQwkGf9JEnvgpzvQV6LCTChSRHQEyJ6Hcx6YMZJ6QqVWVqa01HnYG6m1jcgwNiLHHJ6q5o1E0Dw6qGHnoSQpiPn8j6HABOH80IqozOoOgCXkAlRpJVwDubFSNxPW/bjnHFq5aGEq+ldo1DUs6V3AjqYJJFtsIBGYylR6RBAkgqy6lPSRIP1G+GPlnhL5hnr1tSpRGowNCyvmVVWAIsSRH74CrkuDeBmqdDUHIYVLi2kp27jDDxXLCtSqp59coQVXUYHQDqZG04oV6gzdatWUQdU02uNtvrH0OD/A8wKbPVZgqBQTuYvv7jUPrgE3hGQzjuRRp1TpP+JUXRK/zAmNXaDjvxrg9bwqa1vH0Gsss+kreRIIFt7ScaFxXNCmy1g4GpGGiNWsgSrLHm9CADIItbA3MgV8ocvVqeG5ADVRdQ0hvMCQQWI2mb3GAG8V5TpnJVFTUdKMy+bqATtsdu2FnkzM1dapl0Y7eZyoUDqYCknvY4bqvFxRSpl0cF0Hld1JRiACwMGwgi87T2OLXLFJVA06QpFgiAhTAMF5IIv6HAXMnwSuSWNSmNiDoYXtMgtfqBHfBPM8Oy6utSqELz5SVE/rJ6T8jgXx6jn4Y0q9CmioWMo2okCY3IHvjPeXOKVM/mF/iXlFWCASC153m0kCY6ADrgHHmT7SRRJpZakXeLnZVJ2kdPnHXti9yzS8Sn4uZqeJVbpPkX0UCx9zOBnN3Acq+WqQAjqC6tJ8zAHymT5puPpjKMvzNVQEB2APY4DTa+Vo1s4qI70qqFmU0t2BElCT5V7ybb98Q5g55OT10WQM8BqZJV0ubzA3W+0TtAwL5c5MXNU1qvXdKjCQEiwPcnf2wJ564B4JQ1KwbTIHkaSYBu0kAn5C2A8P2nZ5dJ1JpI8q+EsAL2Hp7495j+0StmKWkOV1EEaDpAjcG0tve4uAYjHLl/kPNZukatNdK/CGcwCOoHU9to3vgXnuUqtEwfi6iIg++xHrgKeXzuYdgqvUJNgFJBJ9hhr4Rnc3RGlZZpEhndWvN5LALFh88X+T/s1rV08ZmFIH4SRJPQwvb1OGZ+Rq9Ksrj74iDICgSJ+IEid8AnZrn/AD2XdW1VFFwUq6XUxGx3w18qfaX/ABepKyBGERp1QZMX/LeOt5xc459nj5tSW002jyxcSOpjvsfl2xS4RyQOHUKtR31V2QkKh8o0Sw3F9tza4HuDPVqswhBoH/Nu2OrZ1aaBKcC25/f3wj8tc4UyxADs19AZiS0LZRMAXsT9cF85kKYok1WeYlmDMNPU9dh0tgLWbzlNQZI6ybfXCJx7g3i16VJSA1TVVZjMKGIVZtOw+rRgrkuAUtWtazVjHlFQyAe9on54Ccx8KZVdsxJrNqIcfCFEAWB2kgCRafoDnwnhGXoqaRqMdXlAOmXPXSiyY9/98UOLctZfMsiyaWgmSEWSDG5mBEdfXCrkaGbydAk0XQNH3gIUENEeYDWw9AwAtOGXIcpZb+G8V61R6ji0NpAY3gDrB7zgGCiKGWoimrlgFi++O2RzDmBuEBEBSSRHlM9pt64SaHB6eXJq5ms9WkD5QPxT+brv2tgvR+0amnko0jE7KP8Al8AZzNLMqoqVa/h0xOqKYne0A/IX29cPvLOYD5WmwDgEGNfxbm5998Ii8WNe+YXwk0HTSLAsxsS8g9AIj1OH7l//AAENrybT1J7jfAfn+nTYKR0PmX19PrH0xDi3N1WrT8EsdIjcD8JtsJtGGitw/VkqTj4lUN8iL4zXM/Efc/vgNMK/xNGjmkI1lNFRTs8bj3xDL8GVv8OppsR4bgkAHcAyGUHspjC/yPxZlDUpsbgHoe/9Pph1p1FN2gHvtgB7cpZdQBUpOiyJNKoxRvUg3GGnJ5amqaaYULEgDEModS/mx2p0oBA674CWZp06iDxEmBYmN9iAf+DFYvTqUnpsyjWWHablY+o0/KMUeOcUNLLVfzIpZTijRoU2yqVKxFVvNqMQbiXBjcSJj2O+AqrRZq9RoWNckA+15mIjaBiHBMpUqVqng16flqszIySACYKsQw8vlUjqCBtjpyzmWrUDUhfO5mJtBkATeAOnXHLkvhoavm2aT94yk7W1mf0GAO8OornaOqodNivkZlAI3IIN1NvKwP64rcV4MWyX8LlwpJOnUT8IF2c2uT+ur0wgZnmKpRywRHhXdrR21A37QVt6DDlyVXYMyazUDU1qAmJ824t0EDAfcC4dQyGWc+MPFVXasCfIZgadMX2AEiTJxYyHPNLMiomXApCmAxqOkKEG5gGNY2AO+KH2nmitGXHnI0rG5N9/QCfrjM+Eoa1WnSLFVY6fLA36m3mj1vgGfj3O1V9aFmCkEWImDa8eUeoiekjHvJVM0x4gAKTe0kAx5h6jr88Nuf5OoU8o6hQpKFQ5+KCQbmwPmAMna+Fbk2owUjSCgB73HvvGA+595nLIaajykiCN5F7/AEwonj4bKmg1JC/iBhV0jVpgypMSZsd8Fec6L6KbaQqMzaTeTtczf2thVWgTbrgNN+zniSmiyGxQTM2g4Dc+8VL1lpzNMDXtE3InvG+I8oZULUMsLCGUkqZ6gzY3wf4waJyVfM1kFQmqFpdPMBAuL6RJJHWBgNT5fNMZeitONARQPoMCuYuXFdw4G583t3xR5J4hVfh+X8Dw/KmlhU17gmSCv9v2xa4/xGtSy71K1Sim8IqM4e1lLMZE9wLb4Bmo01RFVRpVQAB6CwtiS1Z/3thZ4Dzl/ER4aM0qGkjTpB6EzBMg3HbBbP8AFBSptUeAqKWbcwBvtv8ATAEycKXGONUf4s06pECkUC76naHM9oCjf1wu1/tqpnUEpsL+UsBf3AJxzzfLdatOZ1LLaat9l2te5XS09IiMB5zNzgCoRFVVRgRpAEFTHtBGLfFeI+Pl/uj8SSy32jeeo/bra4zfiOaZazU6i6SD5riPSItEYeOE5BWp0ouCDvuJ7R2wC7wbPPR8xTSgMTIKjewgmT7YYcmUzrffMPD/ACz8RuF/0rJb+Zj2USq5ngmdrVKqM7CjTYy7swQDcerGItBOHLlj7PMuUDNWq1j/AC6qS/IEaj74C5x3jNFuEtTNRPFpKq6TE6qbARG94xQ4BxMPlkVFBYzc2C9CSf1woc65fLeK38NqhSdbM5bU3WJ6dJm+LvJebC0mkwMBWo8VcZg0viUVIAidm7dcN2VorVquYE3RABpAVQAQAOzGPlhYfJVDmhXo0y4Uq7RA+H362mMMvCM+9errddAKeSYnzNcWA/LOAJ0uEVGqAvcQ2naEBESfU99saDyiKn8JTFUkuNUkxJGpo23tF8J+Vq04IuFi4gi5n8J6XM98OfLCBcrTCtqWDB9JMD2G2AUeVMtqydIOIOgCD2j+2Mc4/wAONHMVaZ/C5Hymx+kHG+5zM06MFoUExPSe3phW5+5UXN0vHoiaqjZfxr/Vh077dsBlfAaxSspHz9v6403KZbUdXToB/wAvjLamWekw1KykXhgQf1ww1OeaioFpiGi7MZgx+Ht85wGlZOuAsfLtgRn+dstQYhnlhYqoJIPY9B9cBOQeYpqk1m1OTYnoOw7fLBH7R+AKa1DMhNcsocD8Q6e+0fMYCvzBmmzOQqVkpOiEWZtMkSJOnVIEdcduSlatkmBA/Lt3EfPDNQRa+VZRdXp2+mAnJ7+HkiNtMT7ix/bAcOUVc5SmSNTSQe86iD74Ncu5cFKzAAFydvcnC9yXnQctrkQjOSJ2ElriexwT5Mz+rJFxuAT8xOAz7McLD0supI/xgPk5g+/w/rhw5TAbP12UjSv3YjssD95wm8Jdq1HfzJXo6fSZH7ti/wAh8T8HOqjEDWCp95n+kYA99rPBS+WWsN6TX/ytA/QhfqcLf2YcqGvV8dh5KZhf5n/sov7kY03nKgXyVZVGouukDuTt+sYnwXhyZDJqrERTWWPdt2PzM4Ad9oWYWllXaAWVYSfzN5Qfe8/LGd8nufCePynpMWOK32gc5HNP4aH7sGT6n/bFzkbJ68tUJ2EyPacAE5z4iXamhnyL19f2mPpGF+hVhgexB/XBDiFR6tesyldiDJUeUQLT/S8YoUUh167bYB14VmgFqkAX6x6Dp13w+jldK3DqNCpP4XtvqJ1ftIxnmapeHTprpguQST/NGwxs1Goq01J2VRf5YALyTkGyoq5VyCabBgV20uJ633BGAv2mZxy6U4hVEg9y2/0A/fHvLvOC5ji9RVPkajoB7tTJa3pBb6Y5faFVqGppYeRV8v8Aq3P1EfLAX/s1j+FX80kE9fKSAPaBg7zXmdGSzDHYUX39QRgB9nceB7uf1JPyxa+06sV4dVA/EUX6sD+wwGJZOtDXCkHfUJgdSPXGrZDN12z1JA1Q01dgRcqF8KmR16EnfvjKshlTVr06a3Luqj5kDbH6CyXDEFR3oldZCipqk9F9beVVwGKc8KUz+YkRNT67Xw5cmcR15dYuVMH2xU+2xG8bLyoA8M36yTcH2P8A8sLHKnMAy61Jv5TpHdun9/kcBoOe5zo5VzRek1RmAPlJPoBp6GBNt5wu80faPVdPCp02oHrqJ1QRHpAg4W14zWy9Y1g4NSogYuIJUN0B/CYEW6YG8T4pUzDaqjs5GxYljG8SemAgucMRNu2C/AqvlYYBLTwf4GlmB6YAxw3jfhVFptenUs4G4mwYHoQb/LGg0ckEqwIZRTnubEwfWYvhHznB6SZenmNX3payGCLEwYsenXDDyzxUVVKvokgC0ggf2B2wBfJ1Xqg1APBbsy6g6DqT+xFx64f+Xj/3dIAEyYG1zOEtuFGrq1Zh4IgAaQB9BP64deBZYU6FNFMhRAJ9MAo5rnnIhfNWVgZBXSW/SMJHGftD8KoUyAC0u5Egk9VU/B7dThINMnoT9cc9GALca5szGaQLWZXAIIOlQR7EdD19hgIDjo6YiFwBDgtZkqhlIBUar9Y6AdT6Y2fhuaGcyasPiQqY9VIb+mMb5eCDM0vEnwywV7x5TY37Y0Lkysctmq1EQaJJKFWDjTqIBkE9ovgCnI/EFZq9EG1OowHtOw9MRzeS8HK5kbSzxM9Zja/XFjKcrfw+fatTMUqoJKzs5uR7HfF/mvhgq5SshdaYIkuwMAWkmPQYBIy+TTL8OzPhsWgOoJgE303EmLkwPXvOJ8g154dmgN1D2/0k4pZLiNHLZJUqFaqM9VdI/GuwaCARBIN4jB37N+FEcPrMRHi64nqAumfrOASvs2o+JmGpnbyN/wClgcC+M1inEKjUxdKx0gDs3bGicocm/wAGErMyuarLBWbIV1QZ6z+wwuZh6mW4nmXQKKvi+RnIhdZJJjsQRfp88BqnDM14tGm5EBlDX9v0xmn2rc66v+60TI3dh+2H7L8SGbpBaTm5KOwiVizEe5+E9cYrzty2cpm3pAsy2ZC1yVI/WDI+WAWgMav9l3Dicq5Ng7W9u+M/yHL1eq6IlJyz/D5SJHedtI77Y33g/ARlsqlFb6Vue56/87AYD82cRy5Sq6tursD7gkYPcjcAbNZlRB0J5mPtsPmf64ucb5Fzq6sxUpEh3JMSzXJJJEWHqcNP2OZODXJBBAUfvb3wBTh2Ry+br6a1PQcs7KgmPF09xudAgn/MMDPtV5henTSjTJCvIYi1h+GfX9hipxZqtPiZKspYVNUhgqlSJgnUAPKIIJ6Yuc9JRzHDRUy5NQU6oLM0yCwg79LrYWGASfs8zGjiOWJsC+n/ANQK/wBcan9o2QJoioBt5T6zcW+W/rjNuTuQq+dYMk06am9U2g9lG5Yfpaca/wA2UVp8PqKyh9KqACWJLSADIvqvPvgKfIOT05KmY+Ilv1j+mBf2w19OSRZgvVHf8Ksf7YZ+UMm6ZSkrFTCxAMkdwTsTO+Ez7bqbeHlYU6dTyekkLA+k/TAZzyzQLV1CtDu601P/AOwlWPpCz9cbzy9Qbxa5YkgNpEkfCoULsANifrjEeV854YqsI10zTrJaSfCfzD08rE/LG8cBzgqedfhqDWPY6Y/TALv2ncENeg2k+ampcXgwJJHsVn5xjDcnSlwtrmMfpniHDfEZyZjREfmkH/pjLc79n2Vy1Is9Z6lbUEVE0gazBHcwBfpMdMAp8f5TzGVCNUSEfZgQQbT02+eA1K3t1xufNvC9XDaikayi6l9Cp6fKcY9lMsrOqs4RSQCx2A6k+mAa+SuVaDFK9V1ZVaPBJBZiI6SPKN/XBHiXA1XO5gooCQG0xaSO3ab4jw/hGXJRMnTeuVYOc0DpZTNkE2t1t19cNGW4Wzio7oKZc3EzEAA37WwAnJcKfQupEIKiLA+sGRtfEQpUt4apI30hbemHjJ5TyAoRcAbSIFvrjk3CaYeSF1EfOPpgE85yqJ8xEdIxo3JtZnylNmuZb/5HAw8BSNt8MPBMoKdFVXYE/qcB+f8AI5XTUWVBDAi/ZgRJjp1jDtnPs4WvTU0NKyZLnYiOkXsZtHXGl08hTXZFHsoH9MdCvpgMnz/2QkIvhuXfZtgN973Aj3vivwb7K6zVCK8U6ancEFm9oMR6nGvaceFcBjvGfsoro33J8VT7KR6EE/rhg5D5OehqaoHSpMEEDSVi0Gbmd8aEVx9owFDO5UFCY1FJZR1kA2+cx88UOH8So5unBG4lqb2Ig9R2kb7YPeHjkcilxpFzJ63mf+DALXFuQ8pXCzSEKCFCHSPNfp1m4O3pii/L+fbStOtSytOmulKdPU4gbapADf8AN8OFTIgkEMVA6LYfp+2OujAJ3BOHVafiUHqq4pMGjRDeYC4MgBZm0W2nA3nDgGWetUqtUYVRSllXSBYQpZjYExEbnph5rcNVqi1LhlBEjqD0I6jriGe4DQrf4tFKn+Ze37/PAZT9nPMVLLmqr62app0KgLSRMjT3Nr4fctw7+M0vm8oE0Gaesgke4G3eDg1k+C0aH+FSSnO+lQP1xcC4APxBayFTQo06hAg6mCELaymD229BiplaWeaqTV8GnRN9IJdx3XVAW+833wxxjwjAcAmAHH+GVVSq2Vpqz1hpcEhdgRqB2mDEfPDLGI4DCeJcq5vVfK1D1gAkT8hh65cyuUp5bwa1J01geIKysAT7jygSLCdow+xjycADXidGkgTL+GwA8qU2TbvEi3riutF8wrDMooQkQk6pgyNRFtxsCdsHc1kVqAg29VOkj2IuMCanLbdK7H/ML/VCn6g4DtUqqCLxNh0/6dsL/OeWStk6yM0mVMLBgzaRNgSRJtvOC55V1Ahq1S4iVMEW6E3GLHD+BZbJp5VVZAVna7NP5j1nAY7w/l6nRJFdaoYgw9NlZYIgqYBHW51Y0nk/NIhGXX/8K6T8hck/5lb6YZczwqjUTQ1NSp6R22IjYjvitlOW6FKoaqKQzEljJMkzcz1ufrgKPFc/mKiqMkaVQq8VCxjaPL85ufpgHmuUc1XzVGpXNIKt2anaSLgG0k7CfTph6UCew9/6YhXohtyRGxBj/r88BUqBSrJKlogrI3IsCPXCzkvsxo0agdX1b+V6aOt/Q/vhhoctUVrLXOt6qiA7uTAvaBA6npgmzDACOEZarSBRxRVF+E0wRPy2FsXny8iJjHOlw1FZ2DPL7guYv2Gw+WJtl0vImZ6k7/0wEsuyhQBBgxIjHRyvWP7Y5JAAAEAbC0f9Mesx7YDsrr9cFcj8AwBWp2H1wc4WZpr8/wB8B//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216" y="1916832"/>
            <a:ext cx="2492841" cy="15340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1"/>
          </p:nvPr>
        </p:nvSpPr>
        <p:spPr/>
        <p:txBody>
          <a:bodyPr/>
          <a:lstStyle/>
          <a:p>
            <a:pPr>
              <a:defRPr/>
            </a:pPr>
            <a:fld id="{8C77C75F-25CF-4E26-A361-358BF3AB1B9C}" type="slidenum">
              <a:rPr lang="en-US" smtClean="0"/>
              <a:pPr>
                <a:defRPr/>
              </a:pPr>
              <a:t>14</a:t>
            </a:fld>
            <a:endParaRPr lang="en-US"/>
          </a:p>
        </p:txBody>
      </p:sp>
    </p:spTree>
    <p:extLst>
      <p:ext uri="{BB962C8B-B14F-4D97-AF65-F5344CB8AC3E}">
        <p14:creationId xmlns:p14="http://schemas.microsoft.com/office/powerpoint/2010/main" val="2927431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sz="4000" dirty="0" smtClean="0"/>
              <a:t>In search of the rules of the Kula</a:t>
            </a:r>
            <a:endParaRPr lang="en-GB" sz="4000" dirty="0"/>
          </a:p>
        </p:txBody>
      </p:sp>
      <p:sp>
        <p:nvSpPr>
          <p:cNvPr id="3" name="Content Placeholder 2"/>
          <p:cNvSpPr>
            <a:spLocks noGrp="1"/>
          </p:cNvSpPr>
          <p:nvPr>
            <p:ph idx="1"/>
          </p:nvPr>
        </p:nvSpPr>
        <p:spPr/>
        <p:txBody>
          <a:bodyPr/>
          <a:lstStyle/>
          <a:p>
            <a:r>
              <a:rPr lang="en-GB" dirty="0"/>
              <a:t>The Kula is a system of socio-economic ceremonial exchange </a:t>
            </a:r>
            <a:r>
              <a:rPr lang="en-GB" dirty="0" err="1"/>
              <a:t>centered</a:t>
            </a:r>
            <a:r>
              <a:rPr lang="en-GB" dirty="0"/>
              <a:t> on two kinds of valuables, </a:t>
            </a:r>
            <a:r>
              <a:rPr lang="en-GB" dirty="0" err="1"/>
              <a:t>armshells</a:t>
            </a:r>
            <a:r>
              <a:rPr lang="en-GB" dirty="0"/>
              <a:t> (</a:t>
            </a:r>
            <a:r>
              <a:rPr lang="en-GB" dirty="0" err="1"/>
              <a:t>mwali</a:t>
            </a:r>
            <a:r>
              <a:rPr lang="en-GB" dirty="0"/>
              <a:t>) and necklaces (</a:t>
            </a:r>
            <a:r>
              <a:rPr lang="en-GB" dirty="0" err="1"/>
              <a:t>soulava</a:t>
            </a:r>
            <a:r>
              <a:rPr lang="en-GB" dirty="0"/>
              <a:t>). </a:t>
            </a:r>
            <a:endParaRPr lang="en-GB" dirty="0" smtClean="0"/>
          </a:p>
          <a:p>
            <a:r>
              <a:rPr lang="en-GB" dirty="0" smtClean="0"/>
              <a:t>"</a:t>
            </a:r>
            <a:r>
              <a:rPr lang="en-GB" dirty="0"/>
              <a:t>an extremely big and complex institution" in which "every movement of the Kula articles, every detail of the transactions is fixed and regulated by a set of traditional rules and conventions." </a:t>
            </a:r>
            <a:r>
              <a:rPr lang="en-GB" dirty="0" smtClean="0"/>
              <a:t>(p.81)</a:t>
            </a:r>
            <a:endParaRPr lang="en-GB" dirty="0"/>
          </a:p>
          <a:p>
            <a:endParaRPr lang="en-GB" dirty="0"/>
          </a:p>
        </p:txBody>
      </p:sp>
      <p:sp>
        <p:nvSpPr>
          <p:cNvPr id="4" name="Slide Number Placeholder 3"/>
          <p:cNvSpPr>
            <a:spLocks noGrp="1"/>
          </p:cNvSpPr>
          <p:nvPr>
            <p:ph type="sldNum" sz="quarter" idx="11"/>
          </p:nvPr>
        </p:nvSpPr>
        <p:spPr/>
        <p:txBody>
          <a:bodyPr/>
          <a:lstStyle/>
          <a:p>
            <a:pPr>
              <a:defRPr/>
            </a:pPr>
            <a:fld id="{8C77C75F-25CF-4E26-A361-358BF3AB1B9C}" type="slidenum">
              <a:rPr lang="en-US" smtClean="0"/>
              <a:pPr>
                <a:defRPr/>
              </a:pPr>
              <a:t>15</a:t>
            </a:fld>
            <a:endParaRPr lang="en-US"/>
          </a:p>
        </p:txBody>
      </p:sp>
    </p:spTree>
    <p:extLst>
      <p:ext uri="{BB962C8B-B14F-4D97-AF65-F5344CB8AC3E}">
        <p14:creationId xmlns:p14="http://schemas.microsoft.com/office/powerpoint/2010/main" val="8311941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sz="4000" dirty="0" smtClean="0"/>
              <a:t>What is ethnography</a:t>
            </a:r>
            <a:endParaRPr lang="en-GB" sz="4000" dirty="0"/>
          </a:p>
        </p:txBody>
      </p:sp>
      <p:sp>
        <p:nvSpPr>
          <p:cNvPr id="3" name="Content Placeholder 2"/>
          <p:cNvSpPr>
            <a:spLocks noGrp="1"/>
          </p:cNvSpPr>
          <p:nvPr>
            <p:ph idx="1"/>
          </p:nvPr>
        </p:nvSpPr>
        <p:spPr>
          <a:xfrm>
            <a:off x="251520" y="1412776"/>
            <a:ext cx="8640960" cy="5040560"/>
          </a:xfrm>
        </p:spPr>
        <p:txBody>
          <a:bodyPr>
            <a:normAutofit fontScale="62500" lnSpcReduction="20000"/>
          </a:bodyPr>
          <a:lstStyle/>
          <a:p>
            <a:pPr>
              <a:spcAft>
                <a:spcPts val="600"/>
              </a:spcAft>
            </a:pPr>
            <a:r>
              <a:rPr lang="en-GB" sz="3800" dirty="0"/>
              <a:t>"The goal of ethnographic field-work must be approached through three avenues:" (24) </a:t>
            </a:r>
          </a:p>
          <a:p>
            <a:pPr lvl="1">
              <a:spcAft>
                <a:spcPts val="600"/>
              </a:spcAft>
            </a:pPr>
            <a:r>
              <a:rPr lang="en-GB" sz="3400" dirty="0"/>
              <a:t>"</a:t>
            </a:r>
            <a:r>
              <a:rPr lang="en-GB" sz="3400" i="1" dirty="0"/>
              <a:t>The organisation of the tribe, and the anatomy of its culture</a:t>
            </a:r>
            <a:r>
              <a:rPr lang="en-GB" sz="3400" dirty="0"/>
              <a:t> must be recorded in firm, clear outline. The method of </a:t>
            </a:r>
            <a:r>
              <a:rPr lang="en-GB" sz="3400" i="1" dirty="0"/>
              <a:t>concrete, statistical documentation</a:t>
            </a:r>
            <a:r>
              <a:rPr lang="en-GB" sz="3400" dirty="0"/>
              <a:t> is the means through which such an outline has to be given." </a:t>
            </a:r>
          </a:p>
          <a:p>
            <a:pPr lvl="1">
              <a:spcAft>
                <a:spcPts val="600"/>
              </a:spcAft>
            </a:pPr>
            <a:r>
              <a:rPr lang="en-GB" sz="3400" dirty="0"/>
              <a:t>"Within this frame, the </a:t>
            </a:r>
            <a:r>
              <a:rPr lang="en-GB" sz="3400" i="1" dirty="0" err="1"/>
              <a:t>imponderabilia</a:t>
            </a:r>
            <a:r>
              <a:rPr lang="en-GB" sz="3400" i="1" dirty="0"/>
              <a:t> of actual life</a:t>
            </a:r>
            <a:r>
              <a:rPr lang="en-GB" sz="3400" dirty="0"/>
              <a:t>, and the </a:t>
            </a:r>
            <a:r>
              <a:rPr lang="en-GB" sz="3400" i="1" dirty="0"/>
              <a:t>type of behaviour</a:t>
            </a:r>
            <a:r>
              <a:rPr lang="en-GB" sz="3400" dirty="0"/>
              <a:t> have to be filled in. They have to be collected through minute, detailed observations, in the form of some sort of ethnographic diary, made possible by close contact with native life." </a:t>
            </a:r>
          </a:p>
          <a:p>
            <a:pPr lvl="1">
              <a:spcAft>
                <a:spcPts val="600"/>
              </a:spcAft>
            </a:pPr>
            <a:r>
              <a:rPr lang="en-GB" sz="3400" dirty="0"/>
              <a:t>"A collection of ethnographic statements, characteristic narratives, typical utterances, items of folk-lore and magical formulae has to be given as a </a:t>
            </a:r>
            <a:r>
              <a:rPr lang="en-GB" sz="3400" i="1" dirty="0"/>
              <a:t>corpus </a:t>
            </a:r>
            <a:r>
              <a:rPr lang="en-GB" sz="3400" i="1" dirty="0" err="1"/>
              <a:t>inscriptionum</a:t>
            </a:r>
            <a:r>
              <a:rPr lang="en-GB" sz="3400" dirty="0"/>
              <a:t>, as documents of native mentality." </a:t>
            </a:r>
          </a:p>
          <a:p>
            <a:pPr>
              <a:spcAft>
                <a:spcPts val="600"/>
              </a:spcAft>
            </a:pPr>
            <a:r>
              <a:rPr lang="en-GB" sz="3800" dirty="0"/>
              <a:t>"The final goal" of the Ethnographer = "to grasp the native’s point of view, his relation to life, to realise </a:t>
            </a:r>
            <a:r>
              <a:rPr lang="en-GB" sz="3800" i="1" dirty="0"/>
              <a:t>his</a:t>
            </a:r>
            <a:r>
              <a:rPr lang="en-GB" sz="3800" dirty="0"/>
              <a:t> vision of </a:t>
            </a:r>
            <a:r>
              <a:rPr lang="en-GB" sz="3800" i="1" dirty="0"/>
              <a:t>his</a:t>
            </a:r>
            <a:r>
              <a:rPr lang="en-GB" sz="3800" dirty="0"/>
              <a:t> world." (25)</a:t>
            </a:r>
          </a:p>
          <a:p>
            <a:endParaRPr lang="en-GB" dirty="0"/>
          </a:p>
        </p:txBody>
      </p:sp>
      <p:sp>
        <p:nvSpPr>
          <p:cNvPr id="4" name="Slide Number Placeholder 3"/>
          <p:cNvSpPr>
            <a:spLocks noGrp="1"/>
          </p:cNvSpPr>
          <p:nvPr>
            <p:ph type="sldNum" sz="quarter" idx="11"/>
          </p:nvPr>
        </p:nvSpPr>
        <p:spPr/>
        <p:txBody>
          <a:bodyPr/>
          <a:lstStyle/>
          <a:p>
            <a:pPr>
              <a:defRPr/>
            </a:pPr>
            <a:fld id="{8C77C75F-25CF-4E26-A361-358BF3AB1B9C}" type="slidenum">
              <a:rPr lang="en-US" smtClean="0"/>
              <a:pPr>
                <a:defRPr/>
              </a:pPr>
              <a:t>16</a:t>
            </a:fld>
            <a:endParaRPr lang="en-US"/>
          </a:p>
        </p:txBody>
      </p:sp>
    </p:spTree>
    <p:extLst>
      <p:ext uri="{BB962C8B-B14F-4D97-AF65-F5344CB8AC3E}">
        <p14:creationId xmlns:p14="http://schemas.microsoft.com/office/powerpoint/2010/main" val="97239959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W.F. Whyte: Street Corner Society (1943)</a:t>
            </a:r>
            <a:endParaRPr lang="en-GB" dirty="0"/>
          </a:p>
        </p:txBody>
      </p:sp>
      <p:sp>
        <p:nvSpPr>
          <p:cNvPr id="3" name="Content Placeholder 2"/>
          <p:cNvSpPr>
            <a:spLocks noGrp="1"/>
          </p:cNvSpPr>
          <p:nvPr>
            <p:ph idx="1"/>
          </p:nvPr>
        </p:nvSpPr>
        <p:spPr>
          <a:xfrm>
            <a:off x="457201" y="1600200"/>
            <a:ext cx="6203031" cy="4525963"/>
          </a:xfrm>
        </p:spPr>
        <p:txBody>
          <a:bodyPr>
            <a:normAutofit fontScale="77500" lnSpcReduction="20000"/>
          </a:bodyPr>
          <a:lstStyle/>
          <a:p>
            <a:pPr>
              <a:spcAft>
                <a:spcPts val="1200"/>
              </a:spcAft>
            </a:pPr>
            <a:r>
              <a:rPr lang="en-GB" dirty="0" err="1" smtClean="0"/>
              <a:t>Cornerville</a:t>
            </a:r>
            <a:r>
              <a:rPr lang="en-GB" dirty="0" smtClean="0"/>
              <a:t> </a:t>
            </a:r>
            <a:r>
              <a:rPr lang="en-GB" dirty="0"/>
              <a:t>(Boston's North </a:t>
            </a:r>
            <a:r>
              <a:rPr lang="en-GB" dirty="0" smtClean="0"/>
              <a:t>End) was </a:t>
            </a:r>
            <a:r>
              <a:rPr lang="en-GB" dirty="0"/>
              <a:t>home to </a:t>
            </a:r>
            <a:r>
              <a:rPr lang="en-GB" dirty="0" smtClean="0"/>
              <a:t>first </a:t>
            </a:r>
            <a:r>
              <a:rPr lang="en-GB" dirty="0"/>
              <a:t>and second-generation Italian immigrants. Many were poor and lived economically precarious </a:t>
            </a:r>
            <a:r>
              <a:rPr lang="en-GB" dirty="0" smtClean="0"/>
              <a:t>lives. Popular </a:t>
            </a:r>
            <a:r>
              <a:rPr lang="en-GB" dirty="0"/>
              <a:t>wisdom in Boston held that </a:t>
            </a:r>
            <a:r>
              <a:rPr lang="en-GB" dirty="0" err="1"/>
              <a:t>Cornerville</a:t>
            </a:r>
            <a:r>
              <a:rPr lang="en-GB" dirty="0"/>
              <a:t> was a place to avoid: a poor, chaotic slum inhabited by racketeers</a:t>
            </a:r>
            <a:r>
              <a:rPr lang="en-GB" dirty="0" smtClean="0"/>
              <a:t>. </a:t>
            </a:r>
          </a:p>
          <a:p>
            <a:r>
              <a:rPr lang="en-GB" dirty="0" smtClean="0"/>
              <a:t>Street </a:t>
            </a:r>
            <a:r>
              <a:rPr lang="en-GB" dirty="0"/>
              <a:t>Corner Society describes various groups and communities within the </a:t>
            </a:r>
            <a:r>
              <a:rPr lang="en-GB" dirty="0" smtClean="0"/>
              <a:t>district. The author depicts </a:t>
            </a:r>
            <a:r>
              <a:rPr lang="en-GB" dirty="0" err="1" smtClean="0"/>
              <a:t>Cornerville</a:t>
            </a:r>
            <a:r>
              <a:rPr lang="en-GB" dirty="0" smtClean="0"/>
              <a:t> </a:t>
            </a:r>
            <a:r>
              <a:rPr lang="en-GB" dirty="0"/>
              <a:t>as a highly organised community with a distinctive code of values, complex social patterns and particular social conflicts.</a:t>
            </a:r>
            <a:br>
              <a:rPr lang="en-GB" dirty="0"/>
            </a:br>
            <a:endParaRPr lang="en-GB" dirty="0"/>
          </a:p>
          <a:p>
            <a:endParaRPr lang="en-GB"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32240" y="1829344"/>
            <a:ext cx="2137708" cy="3168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1"/>
          </p:nvPr>
        </p:nvSpPr>
        <p:spPr/>
        <p:txBody>
          <a:bodyPr/>
          <a:lstStyle/>
          <a:p>
            <a:pPr>
              <a:defRPr/>
            </a:pPr>
            <a:fld id="{8C77C75F-25CF-4E26-A361-358BF3AB1B9C}" type="slidenum">
              <a:rPr lang="en-US" smtClean="0"/>
              <a:pPr>
                <a:defRPr/>
              </a:pPr>
              <a:t>17</a:t>
            </a:fld>
            <a:endParaRPr lang="en-US"/>
          </a:p>
        </p:txBody>
      </p:sp>
    </p:spTree>
    <p:extLst>
      <p:ext uri="{BB962C8B-B14F-4D97-AF65-F5344CB8AC3E}">
        <p14:creationId xmlns:p14="http://schemas.microsoft.com/office/powerpoint/2010/main" val="14044324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4000" dirty="0"/>
              <a:t>Street Corner Society</a:t>
            </a:r>
            <a:endParaRPr lang="en-GB" sz="3800" dirty="0"/>
          </a:p>
        </p:txBody>
      </p:sp>
      <p:sp>
        <p:nvSpPr>
          <p:cNvPr id="3" name="Content Placeholder 2"/>
          <p:cNvSpPr>
            <a:spLocks noGrp="1"/>
          </p:cNvSpPr>
          <p:nvPr>
            <p:ph idx="1"/>
          </p:nvPr>
        </p:nvSpPr>
        <p:spPr>
          <a:xfrm>
            <a:off x="251520" y="1600200"/>
            <a:ext cx="8470205" cy="4525963"/>
          </a:xfrm>
        </p:spPr>
        <p:txBody>
          <a:bodyPr>
            <a:normAutofit fontScale="85000" lnSpcReduction="10000"/>
          </a:bodyPr>
          <a:lstStyle/>
          <a:p>
            <a:pPr>
              <a:spcAft>
                <a:spcPts val="1200"/>
              </a:spcAft>
            </a:pPr>
            <a:r>
              <a:rPr lang="en-GB" dirty="0" smtClean="0"/>
              <a:t>The </a:t>
            </a:r>
            <a:r>
              <a:rPr lang="en-GB" dirty="0"/>
              <a:t>first part of the book contains detailed accounts of how local gangs were formed and organized. </a:t>
            </a:r>
            <a:r>
              <a:rPr lang="en-GB" dirty="0" smtClean="0"/>
              <a:t>The opening </a:t>
            </a:r>
            <a:r>
              <a:rPr lang="en-GB" dirty="0"/>
              <a:t>reads like a novel with a first person narrative as Whyte begins his description of the </a:t>
            </a:r>
            <a:r>
              <a:rPr lang="en-GB" dirty="0" err="1"/>
              <a:t>Nortons</a:t>
            </a:r>
            <a:r>
              <a:rPr lang="en-GB" dirty="0"/>
              <a:t>, a gang he is </a:t>
            </a:r>
            <a:r>
              <a:rPr lang="en-GB" dirty="0" smtClean="0"/>
              <a:t>'studying‘.</a:t>
            </a:r>
          </a:p>
          <a:p>
            <a:pPr>
              <a:spcAft>
                <a:spcPts val="1200"/>
              </a:spcAft>
            </a:pPr>
            <a:r>
              <a:rPr lang="en-GB" dirty="0" smtClean="0"/>
              <a:t> Whyte </a:t>
            </a:r>
            <a:r>
              <a:rPr lang="en-GB" dirty="0"/>
              <a:t>differentiated between "corner boys" and "college boys": The lives of the former men revolved around particular street corners and the nearby shops. The college boys, on the other hand, were more interested in good education and moving up the social ladder.</a:t>
            </a:r>
          </a:p>
          <a:p>
            <a:pPr marL="0" indent="0">
              <a:buNone/>
            </a:pPr>
            <a:r>
              <a:rPr lang="en-GB" dirty="0"/>
              <a:t> </a:t>
            </a:r>
          </a:p>
        </p:txBody>
      </p:sp>
      <p:sp>
        <p:nvSpPr>
          <p:cNvPr id="4" name="Slide Number Placeholder 3"/>
          <p:cNvSpPr>
            <a:spLocks noGrp="1"/>
          </p:cNvSpPr>
          <p:nvPr>
            <p:ph type="sldNum" sz="quarter" idx="11"/>
          </p:nvPr>
        </p:nvSpPr>
        <p:spPr/>
        <p:txBody>
          <a:bodyPr/>
          <a:lstStyle/>
          <a:p>
            <a:pPr>
              <a:defRPr/>
            </a:pPr>
            <a:fld id="{8C77C75F-25CF-4E26-A361-358BF3AB1B9C}" type="slidenum">
              <a:rPr lang="en-US" smtClean="0"/>
              <a:pPr>
                <a:defRPr/>
              </a:pPr>
              <a:t>18</a:t>
            </a:fld>
            <a:endParaRPr lang="en-US"/>
          </a:p>
        </p:txBody>
      </p:sp>
    </p:spTree>
    <p:extLst>
      <p:ext uri="{BB962C8B-B14F-4D97-AF65-F5344CB8AC3E}">
        <p14:creationId xmlns:p14="http://schemas.microsoft.com/office/powerpoint/2010/main" val="126071626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16632"/>
            <a:ext cx="8136904" cy="59508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1"/>
          </p:nvPr>
        </p:nvSpPr>
        <p:spPr/>
        <p:txBody>
          <a:bodyPr/>
          <a:lstStyle/>
          <a:p>
            <a:pPr>
              <a:defRPr/>
            </a:pPr>
            <a:fld id="{8C77C75F-25CF-4E26-A361-358BF3AB1B9C}" type="slidenum">
              <a:rPr lang="en-US" smtClean="0"/>
              <a:pPr>
                <a:defRPr/>
              </a:pPr>
              <a:t>19</a:t>
            </a:fld>
            <a:endParaRPr lang="en-US"/>
          </a:p>
        </p:txBody>
      </p:sp>
    </p:spTree>
    <p:extLst>
      <p:ext uri="{BB962C8B-B14F-4D97-AF65-F5344CB8AC3E}">
        <p14:creationId xmlns:p14="http://schemas.microsoft.com/office/powerpoint/2010/main" val="28082188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Rectangle 2"/>
          <p:cNvSpPr>
            <a:spLocks noGrp="1" noChangeArrowheads="1"/>
          </p:cNvSpPr>
          <p:nvPr>
            <p:ph type="title"/>
          </p:nvPr>
        </p:nvSpPr>
        <p:spPr>
          <a:xfrm>
            <a:off x="0" y="333375"/>
            <a:ext cx="8991600" cy="647700"/>
          </a:xfrm>
        </p:spPr>
        <p:txBody>
          <a:bodyPr/>
          <a:lstStyle/>
          <a:p>
            <a:pPr algn="ctr"/>
            <a:r>
              <a:rPr lang="en-US" sz="3600" b="1" dirty="0" smtClean="0"/>
              <a:t>What are we going to talk about?</a:t>
            </a:r>
          </a:p>
        </p:txBody>
      </p:sp>
      <p:sp>
        <p:nvSpPr>
          <p:cNvPr id="265219" name="Rectangle 3"/>
          <p:cNvSpPr>
            <a:spLocks noGrp="1" noChangeArrowheads="1"/>
          </p:cNvSpPr>
          <p:nvPr>
            <p:ph type="body" idx="1"/>
          </p:nvPr>
        </p:nvSpPr>
        <p:spPr>
          <a:xfrm>
            <a:off x="468312" y="1340768"/>
            <a:ext cx="8424168" cy="4755232"/>
          </a:xfrm>
        </p:spPr>
        <p:txBody>
          <a:bodyPr/>
          <a:lstStyle/>
          <a:p>
            <a:pPr>
              <a:spcBef>
                <a:spcPts val="1200"/>
              </a:spcBef>
              <a:spcAft>
                <a:spcPts val="600"/>
              </a:spcAft>
            </a:pPr>
            <a:r>
              <a:rPr lang="en-US" dirty="0" smtClean="0"/>
              <a:t>What is ethnography?</a:t>
            </a:r>
          </a:p>
          <a:p>
            <a:pPr>
              <a:spcBef>
                <a:spcPts val="1200"/>
              </a:spcBef>
              <a:spcAft>
                <a:spcPts val="600"/>
              </a:spcAft>
            </a:pPr>
            <a:r>
              <a:rPr lang="en-US" dirty="0" smtClean="0"/>
              <a:t>The stages of an ethnographic project</a:t>
            </a:r>
          </a:p>
          <a:p>
            <a:pPr>
              <a:spcBef>
                <a:spcPts val="1200"/>
              </a:spcBef>
              <a:spcAft>
                <a:spcPts val="600"/>
              </a:spcAft>
            </a:pPr>
            <a:r>
              <a:rPr lang="en-US" dirty="0" smtClean="0"/>
              <a:t>Is it for me? A conversation with two people who are doing it for a PhD</a:t>
            </a:r>
          </a:p>
          <a:p>
            <a:pPr marL="0" indent="0">
              <a:spcBef>
                <a:spcPts val="1200"/>
              </a:spcBef>
              <a:spcAft>
                <a:spcPts val="600"/>
              </a:spcAft>
              <a:buNone/>
            </a:pPr>
            <a:endParaRPr lang="en-US" dirty="0" smtClean="0"/>
          </a:p>
          <a:p>
            <a:pPr>
              <a:spcBef>
                <a:spcPts val="1200"/>
              </a:spcBef>
              <a:spcAft>
                <a:spcPts val="600"/>
              </a:spcAft>
            </a:pPr>
            <a:endParaRPr lang="en-US" dirty="0" smtClean="0"/>
          </a:p>
        </p:txBody>
      </p:sp>
      <p:sp>
        <p:nvSpPr>
          <p:cNvPr id="2" name="Slide Number Placeholder 1"/>
          <p:cNvSpPr>
            <a:spLocks noGrp="1"/>
          </p:cNvSpPr>
          <p:nvPr>
            <p:ph type="sldNum" sz="quarter" idx="11"/>
          </p:nvPr>
        </p:nvSpPr>
        <p:spPr/>
        <p:txBody>
          <a:bodyPr/>
          <a:lstStyle/>
          <a:p>
            <a:pPr>
              <a:defRPr/>
            </a:pPr>
            <a:fld id="{8C77C75F-25CF-4E26-A361-358BF3AB1B9C}" type="slidenum">
              <a:rPr lang="en-US" smtClean="0"/>
              <a:pPr>
                <a:defRPr/>
              </a:pPr>
              <a:t>2</a:t>
            </a:fld>
            <a:endParaRPr lang="en-US"/>
          </a:p>
        </p:txBody>
      </p:sp>
    </p:spTree>
    <p:extLst>
      <p:ext uri="{BB962C8B-B14F-4D97-AF65-F5344CB8AC3E}">
        <p14:creationId xmlns:p14="http://schemas.microsoft.com/office/powerpoint/2010/main" val="5363597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652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6521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6521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4000" dirty="0"/>
              <a:t>Street Corner Society</a:t>
            </a:r>
            <a:endParaRPr lang="en-GB" sz="3800" dirty="0"/>
          </a:p>
        </p:txBody>
      </p:sp>
      <p:sp>
        <p:nvSpPr>
          <p:cNvPr id="3" name="Content Placeholder 2"/>
          <p:cNvSpPr>
            <a:spLocks noGrp="1"/>
          </p:cNvSpPr>
          <p:nvPr>
            <p:ph idx="1"/>
          </p:nvPr>
        </p:nvSpPr>
        <p:spPr>
          <a:xfrm>
            <a:off x="179513" y="1600200"/>
            <a:ext cx="5616623" cy="3484983"/>
          </a:xfrm>
        </p:spPr>
        <p:txBody>
          <a:bodyPr>
            <a:normAutofit fontScale="70000" lnSpcReduction="20000"/>
          </a:bodyPr>
          <a:lstStyle/>
          <a:p>
            <a:pPr marL="269875" indent="-269875"/>
            <a:r>
              <a:rPr lang="en-GB" dirty="0"/>
              <a:t>Whyte sets up the class struggle in the Italian Community Club as represented by the bowling match between the college boys and the Norton boys. Bowling drew the gang together even more than usual. Whyte is especially concerned about not only describing the game but also the mental landscape of the game for its participants especially in his discussion of confidence which I can only presume he got from his long </a:t>
            </a:r>
            <a:r>
              <a:rPr lang="en-GB" dirty="0" smtClean="0"/>
              <a:t>nights </a:t>
            </a:r>
            <a:r>
              <a:rPr lang="en-GB" dirty="0"/>
              <a:t>of bowling with the boys.</a:t>
            </a:r>
          </a:p>
          <a:p>
            <a:pPr marL="0" indent="0">
              <a:buNone/>
            </a:pPr>
            <a:endParaRPr lang="en-GB"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6136" y="1484785"/>
            <a:ext cx="3238872" cy="34747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539552" y="5157192"/>
            <a:ext cx="4572000" cy="923330"/>
          </a:xfrm>
          <a:prstGeom prst="rect">
            <a:avLst/>
          </a:prstGeom>
        </p:spPr>
        <p:txBody>
          <a:bodyPr>
            <a:spAutoFit/>
          </a:bodyPr>
          <a:lstStyle/>
          <a:p>
            <a:r>
              <a:rPr lang="en-GB" dirty="0"/>
              <a:t>The second part of the book describes the relations of social structure, politics, and racketeering in that district. It is also a testament to the importance of WPA jobs at the time.</a:t>
            </a:r>
          </a:p>
        </p:txBody>
      </p:sp>
      <p:sp>
        <p:nvSpPr>
          <p:cNvPr id="5" name="Rectangle 4"/>
          <p:cNvSpPr/>
          <p:nvPr/>
        </p:nvSpPr>
        <p:spPr>
          <a:xfrm>
            <a:off x="251520" y="5064859"/>
            <a:ext cx="7920880" cy="1107996"/>
          </a:xfrm>
          <a:prstGeom prst="rect">
            <a:avLst/>
          </a:prstGeom>
        </p:spPr>
        <p:txBody>
          <a:bodyPr wrap="square">
            <a:spAutoFit/>
          </a:bodyPr>
          <a:lstStyle/>
          <a:p>
            <a:pPr marL="342900" indent="-342900">
              <a:buFont typeface="Arial" pitchFamily="34" charset="0"/>
              <a:buChar char="•"/>
            </a:pPr>
            <a:r>
              <a:rPr lang="en-GB" sz="2200" dirty="0">
                <a:solidFill>
                  <a:schemeClr val="bg1"/>
                </a:solidFill>
                <a:latin typeface="+mn-lt"/>
                <a:ea typeface="ＭＳ Ｐゴシック" pitchFamily="-112" charset="-128"/>
                <a:cs typeface="ＭＳ Ｐゴシック" pitchFamily="-112" charset="-128"/>
              </a:rPr>
              <a:t>The second part of the book describes the relations of social </a:t>
            </a:r>
            <a:r>
              <a:rPr lang="en-GB" sz="2200" dirty="0">
                <a:solidFill>
                  <a:srgbClr val="404040"/>
                </a:solidFill>
                <a:latin typeface="+mn-lt"/>
                <a:ea typeface="ＭＳ Ｐゴシック" pitchFamily="-112" charset="-128"/>
                <a:cs typeface="ＭＳ Ｐゴシック" pitchFamily="-112" charset="-128"/>
              </a:rPr>
              <a:t>structure</a:t>
            </a:r>
            <a:r>
              <a:rPr lang="en-GB" sz="2200" dirty="0">
                <a:solidFill>
                  <a:schemeClr val="bg1"/>
                </a:solidFill>
                <a:latin typeface="+mn-lt"/>
                <a:ea typeface="ＭＳ Ｐゴシック" pitchFamily="-112" charset="-128"/>
                <a:cs typeface="ＭＳ Ｐゴシック" pitchFamily="-112" charset="-128"/>
              </a:rPr>
              <a:t>, politics, and racketeering in that district. It is also a testament to the importance of WPA jobs at the time.</a:t>
            </a:r>
          </a:p>
        </p:txBody>
      </p:sp>
      <p:sp>
        <p:nvSpPr>
          <p:cNvPr id="6" name="Slide Number Placeholder 5"/>
          <p:cNvSpPr>
            <a:spLocks noGrp="1"/>
          </p:cNvSpPr>
          <p:nvPr>
            <p:ph type="sldNum" sz="quarter" idx="11"/>
          </p:nvPr>
        </p:nvSpPr>
        <p:spPr/>
        <p:txBody>
          <a:bodyPr/>
          <a:lstStyle/>
          <a:p>
            <a:pPr>
              <a:defRPr/>
            </a:pPr>
            <a:fld id="{8C77C75F-25CF-4E26-A361-358BF3AB1B9C}" type="slidenum">
              <a:rPr lang="en-US" smtClean="0"/>
              <a:pPr>
                <a:defRPr/>
              </a:pPr>
              <a:t>20</a:t>
            </a:fld>
            <a:endParaRPr lang="en-US"/>
          </a:p>
        </p:txBody>
      </p:sp>
    </p:spTree>
    <p:extLst>
      <p:ext uri="{BB962C8B-B14F-4D97-AF65-F5344CB8AC3E}">
        <p14:creationId xmlns:p14="http://schemas.microsoft.com/office/powerpoint/2010/main" val="179889599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Karen </a:t>
            </a:r>
            <a:r>
              <a:rPr lang="en-GB" dirty="0" err="1" smtClean="0"/>
              <a:t>Ho</a:t>
            </a:r>
            <a:r>
              <a:rPr lang="en-GB" dirty="0" smtClean="0"/>
              <a:t>: Liquidated</a:t>
            </a:r>
            <a:r>
              <a:rPr lang="en-GB" dirty="0"/>
              <a:t>: An Ethnography of Wall Street </a:t>
            </a:r>
            <a:r>
              <a:rPr lang="en-GB" dirty="0" smtClean="0"/>
              <a:t>(2009)</a:t>
            </a:r>
            <a:endParaRPr lang="en-GB" dirty="0"/>
          </a:p>
        </p:txBody>
      </p:sp>
      <p:pic>
        <p:nvPicPr>
          <p:cNvPr id="3074" name="Picture 2">
            <a:hlinkClick r:id="rId2" action="ppaction://hlinkfile"/>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11760" y="1772814"/>
            <a:ext cx="3296382" cy="4319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1"/>
          </p:nvPr>
        </p:nvSpPr>
        <p:spPr/>
        <p:txBody>
          <a:bodyPr/>
          <a:lstStyle/>
          <a:p>
            <a:pPr>
              <a:defRPr/>
            </a:pPr>
            <a:fld id="{8C77C75F-25CF-4E26-A361-358BF3AB1B9C}" type="slidenum">
              <a:rPr lang="en-US" smtClean="0"/>
              <a:pPr>
                <a:defRPr/>
              </a:pPr>
              <a:t>21</a:t>
            </a:fld>
            <a:endParaRPr lang="en-US"/>
          </a:p>
        </p:txBody>
      </p:sp>
    </p:spTree>
    <p:extLst>
      <p:ext uri="{BB962C8B-B14F-4D97-AF65-F5344CB8AC3E}">
        <p14:creationId xmlns:p14="http://schemas.microsoft.com/office/powerpoint/2010/main" val="224849380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 Geertz: Deep </a:t>
            </a:r>
            <a:r>
              <a:rPr lang="en-GB" dirty="0"/>
              <a:t>Play: Notes on the Balinese </a:t>
            </a:r>
            <a:r>
              <a:rPr lang="en-GB" dirty="0" smtClean="0"/>
              <a:t>Cockfight (1972)</a:t>
            </a:r>
            <a:endParaRPr lang="en-GB" dirty="0"/>
          </a:p>
        </p:txBody>
      </p:sp>
      <p:sp>
        <p:nvSpPr>
          <p:cNvPr id="3" name="Content Placeholder 2"/>
          <p:cNvSpPr>
            <a:spLocks noGrp="1"/>
          </p:cNvSpPr>
          <p:nvPr>
            <p:ph idx="1"/>
          </p:nvPr>
        </p:nvSpPr>
        <p:spPr>
          <a:xfrm>
            <a:off x="251520" y="1600200"/>
            <a:ext cx="8470205" cy="4781128"/>
          </a:xfrm>
        </p:spPr>
        <p:txBody>
          <a:bodyPr>
            <a:normAutofit fontScale="70000" lnSpcReduction="20000"/>
          </a:bodyPr>
          <a:lstStyle/>
          <a:p>
            <a:pPr>
              <a:spcAft>
                <a:spcPts val="600"/>
              </a:spcAft>
            </a:pPr>
            <a:r>
              <a:rPr lang="en-GB" dirty="0"/>
              <a:t>Despite being illegal, cockfighting is a widespread and highly popular phenomenon in Bali, at least at the </a:t>
            </a:r>
            <a:r>
              <a:rPr lang="en-GB" dirty="0" smtClean="0"/>
              <a:t>time.</a:t>
            </a:r>
            <a:r>
              <a:rPr lang="en-GB" dirty="0"/>
              <a:t> </a:t>
            </a:r>
          </a:p>
          <a:p>
            <a:pPr>
              <a:spcAft>
                <a:spcPts val="600"/>
              </a:spcAft>
            </a:pPr>
            <a:r>
              <a:rPr lang="en-GB" dirty="0"/>
              <a:t>Although gambling is a major and central part of the Balinese cockfight, Geertz argues that what is at stake is much more fundamental than just money, namely, prestige and status. </a:t>
            </a:r>
          </a:p>
          <a:p>
            <a:pPr>
              <a:spcAft>
                <a:spcPts val="600"/>
              </a:spcAft>
            </a:pPr>
            <a:r>
              <a:rPr lang="en-GB" dirty="0"/>
              <a:t> </a:t>
            </a:r>
            <a:r>
              <a:rPr lang="en-GB" dirty="0" smtClean="0"/>
              <a:t>The </a:t>
            </a:r>
            <a:r>
              <a:rPr lang="en-GB" dirty="0"/>
              <a:t>fight, according to Geertz, is not between individuals but is rather a simulation of the social structure of kinship and social groups. </a:t>
            </a:r>
            <a:endParaRPr lang="en-GB" dirty="0" smtClean="0"/>
          </a:p>
          <a:p>
            <a:pPr>
              <a:spcAft>
                <a:spcPts val="600"/>
              </a:spcAft>
            </a:pPr>
            <a:r>
              <a:rPr lang="en-GB" dirty="0" smtClean="0"/>
              <a:t>People </a:t>
            </a:r>
            <a:r>
              <a:rPr lang="en-GB" dirty="0"/>
              <a:t>never bet against a cock from their own reference group. Fighting always takes place between people (and cocks) from opposing social groups (family, clan, village etc.) and is therefore the most overt manifestation of social rivalry, and a way of addressing these rivalries. </a:t>
            </a:r>
            <a:endParaRPr lang="en-GB" dirty="0" smtClean="0"/>
          </a:p>
          <a:p>
            <a:pPr>
              <a:spcAft>
                <a:spcPts val="600"/>
              </a:spcAft>
            </a:pPr>
            <a:r>
              <a:rPr lang="en-GB" dirty="0" smtClean="0"/>
              <a:t>The </a:t>
            </a:r>
            <a:r>
              <a:rPr lang="en-GB" dirty="0"/>
              <a:t>Balinese cockfight is, as Geertz puts it, a way of playing with fire without getting burned. </a:t>
            </a:r>
          </a:p>
          <a:p>
            <a:pPr marL="0" indent="0">
              <a:buNone/>
            </a:pPr>
            <a:endParaRPr lang="en-GB" dirty="0"/>
          </a:p>
        </p:txBody>
      </p:sp>
      <p:sp>
        <p:nvSpPr>
          <p:cNvPr id="5" name="Rectangle 4"/>
          <p:cNvSpPr/>
          <p:nvPr/>
        </p:nvSpPr>
        <p:spPr>
          <a:xfrm>
            <a:off x="5040052" y="6380747"/>
            <a:ext cx="3312368" cy="430887"/>
          </a:xfrm>
          <a:prstGeom prst="rect">
            <a:avLst/>
          </a:prstGeom>
        </p:spPr>
        <p:txBody>
          <a:bodyPr wrap="square">
            <a:spAutoFit/>
          </a:bodyPr>
          <a:lstStyle/>
          <a:p>
            <a:r>
              <a:rPr lang="en-GB" sz="1100" dirty="0" smtClean="0">
                <a:solidFill>
                  <a:srgbClr val="FF0000"/>
                </a:solidFill>
                <a:latin typeface="+mn-lt"/>
                <a:hlinkClick r:id="rId2"/>
              </a:rPr>
              <a:t>https://www.youtube.com/watch?v=7NUkYt5spVk</a:t>
            </a:r>
            <a:endParaRPr lang="en-GB" sz="1100" dirty="0" smtClean="0">
              <a:solidFill>
                <a:srgbClr val="FF0000"/>
              </a:solidFill>
              <a:latin typeface="+mn-lt"/>
            </a:endParaRPr>
          </a:p>
          <a:p>
            <a:endParaRPr lang="en-GB" sz="1100" dirty="0">
              <a:solidFill>
                <a:srgbClr val="FF0000"/>
              </a:solidFill>
              <a:latin typeface="+mn-lt"/>
            </a:endParaRPr>
          </a:p>
        </p:txBody>
      </p:sp>
      <p:sp>
        <p:nvSpPr>
          <p:cNvPr id="6" name="Rectangle 5"/>
          <p:cNvSpPr/>
          <p:nvPr/>
        </p:nvSpPr>
        <p:spPr>
          <a:xfrm>
            <a:off x="4932040" y="5888305"/>
            <a:ext cx="3528392" cy="553998"/>
          </a:xfrm>
          <a:prstGeom prst="rect">
            <a:avLst/>
          </a:prstGeom>
        </p:spPr>
        <p:txBody>
          <a:bodyPr wrap="square">
            <a:spAutoFit/>
          </a:bodyPr>
          <a:lstStyle/>
          <a:p>
            <a:r>
              <a:rPr lang="en-GB" sz="1000" dirty="0">
                <a:solidFill>
                  <a:srgbClr val="FF0000"/>
                </a:solidFill>
                <a:hlinkClick r:id="rId3"/>
              </a:rPr>
              <a:t>https://</a:t>
            </a:r>
            <a:r>
              <a:rPr lang="en-GB" sz="1000" dirty="0" smtClean="0">
                <a:solidFill>
                  <a:srgbClr val="FF0000"/>
                </a:solidFill>
                <a:hlinkClick r:id="rId3"/>
              </a:rPr>
              <a:t>www.youtube.com/watch?v=KiODahxbux0&amp;playnext=1&amp;list=PL5D075925CCCCB9F1&amp;feature=results_video</a:t>
            </a:r>
            <a:endParaRPr lang="en-GB" sz="1000" dirty="0" smtClean="0">
              <a:solidFill>
                <a:srgbClr val="FF0000"/>
              </a:solidFill>
            </a:endParaRPr>
          </a:p>
          <a:p>
            <a:endParaRPr lang="en-GB" sz="1000" dirty="0">
              <a:solidFill>
                <a:srgbClr val="FF0000"/>
              </a:solidFill>
            </a:endParaRPr>
          </a:p>
        </p:txBody>
      </p:sp>
      <p:sp>
        <p:nvSpPr>
          <p:cNvPr id="4" name="Slide Number Placeholder 3"/>
          <p:cNvSpPr>
            <a:spLocks noGrp="1"/>
          </p:cNvSpPr>
          <p:nvPr>
            <p:ph type="sldNum" sz="quarter" idx="11"/>
          </p:nvPr>
        </p:nvSpPr>
        <p:spPr/>
        <p:txBody>
          <a:bodyPr/>
          <a:lstStyle/>
          <a:p>
            <a:pPr>
              <a:defRPr/>
            </a:pPr>
            <a:fld id="{8C77C75F-25CF-4E26-A361-358BF3AB1B9C}" type="slidenum">
              <a:rPr lang="en-US" smtClean="0"/>
              <a:pPr>
                <a:defRPr/>
              </a:pPr>
              <a:t>22</a:t>
            </a:fld>
            <a:endParaRPr lang="en-US"/>
          </a:p>
        </p:txBody>
      </p:sp>
    </p:spTree>
    <p:extLst>
      <p:ext uri="{BB962C8B-B14F-4D97-AF65-F5344CB8AC3E}">
        <p14:creationId xmlns:p14="http://schemas.microsoft.com/office/powerpoint/2010/main" val="277930035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 Geertz: Deep </a:t>
            </a:r>
            <a:r>
              <a:rPr lang="en-GB" dirty="0"/>
              <a:t>Play: Notes on the Balinese </a:t>
            </a:r>
            <a:r>
              <a:rPr lang="en-GB" dirty="0" smtClean="0"/>
              <a:t>Cockfight (1972)</a:t>
            </a:r>
            <a:endParaRPr lang="en-GB" dirty="0"/>
          </a:p>
        </p:txBody>
      </p:sp>
      <p:sp>
        <p:nvSpPr>
          <p:cNvPr id="3" name="Content Placeholder 2"/>
          <p:cNvSpPr>
            <a:spLocks noGrp="1"/>
          </p:cNvSpPr>
          <p:nvPr>
            <p:ph idx="1"/>
          </p:nvPr>
        </p:nvSpPr>
        <p:spPr>
          <a:xfrm>
            <a:off x="107504" y="1772816"/>
            <a:ext cx="8784976" cy="4320480"/>
          </a:xfrm>
        </p:spPr>
        <p:txBody>
          <a:bodyPr>
            <a:normAutofit fontScale="70000" lnSpcReduction="20000"/>
          </a:bodyPr>
          <a:lstStyle/>
          <a:p>
            <a:pPr>
              <a:spcAft>
                <a:spcPts val="1200"/>
              </a:spcAft>
            </a:pPr>
            <a:r>
              <a:rPr lang="en-GB" dirty="0"/>
              <a:t> The "deep play" of the Balinese </a:t>
            </a:r>
            <a:r>
              <a:rPr lang="en-GB" dirty="0" smtClean="0"/>
              <a:t>cockfight is </a:t>
            </a:r>
            <a:r>
              <a:rPr lang="en-GB" dirty="0"/>
              <a:t>like artworks which illustrate an essential insight into our very existence.  It is a symbolic manufactured representation of something very real in our social life. It channels aggression and rivalry into an indirect symbolic sphere of engagement. </a:t>
            </a:r>
          </a:p>
          <a:p>
            <a:pPr>
              <a:spcAft>
                <a:spcPts val="1200"/>
              </a:spcAft>
            </a:pPr>
            <a:r>
              <a:rPr lang="en-GB" dirty="0"/>
              <a:t> Geertz shows how the Balinese cockfight serves as a cultural text which embodies, at least a portion of, what the real meaning of being Balinese is. The fights both represent and take part in forming the social and cultural structure of the Balinese people which are dramatized through the cockfight. </a:t>
            </a:r>
          </a:p>
          <a:p>
            <a:pPr>
              <a:spcAft>
                <a:spcPts val="1200"/>
              </a:spcAft>
            </a:pPr>
            <a:r>
              <a:rPr lang="en-GB" dirty="0"/>
              <a:t>Rituals such as the Balinese </a:t>
            </a:r>
            <a:r>
              <a:rPr lang="en-GB" dirty="0" smtClean="0"/>
              <a:t>cockfight are </a:t>
            </a:r>
            <a:r>
              <a:rPr lang="en-GB" dirty="0"/>
              <a:t>a form of text which can be read. It is a society's manner of speaking to itself about itself, and is therefore of prime interest for the anthropologist.</a:t>
            </a:r>
          </a:p>
          <a:p>
            <a:pPr marL="0" indent="0">
              <a:buNone/>
            </a:pPr>
            <a:endParaRPr lang="en-GB" dirty="0"/>
          </a:p>
        </p:txBody>
      </p:sp>
      <p:sp>
        <p:nvSpPr>
          <p:cNvPr id="4" name="Slide Number Placeholder 3"/>
          <p:cNvSpPr>
            <a:spLocks noGrp="1"/>
          </p:cNvSpPr>
          <p:nvPr>
            <p:ph type="sldNum" sz="quarter" idx="11"/>
          </p:nvPr>
        </p:nvSpPr>
        <p:spPr/>
        <p:txBody>
          <a:bodyPr/>
          <a:lstStyle/>
          <a:p>
            <a:pPr>
              <a:defRPr/>
            </a:pPr>
            <a:fld id="{8C77C75F-25CF-4E26-A361-358BF3AB1B9C}" type="slidenum">
              <a:rPr lang="en-US" smtClean="0"/>
              <a:pPr>
                <a:defRPr/>
              </a:pPr>
              <a:t>23</a:t>
            </a:fld>
            <a:endParaRPr lang="en-US"/>
          </a:p>
        </p:txBody>
      </p:sp>
    </p:spTree>
    <p:extLst>
      <p:ext uri="{BB962C8B-B14F-4D97-AF65-F5344CB8AC3E}">
        <p14:creationId xmlns:p14="http://schemas.microsoft.com/office/powerpoint/2010/main" val="133911131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Doing ethnography</a:t>
            </a:r>
            <a:endParaRPr lang="en-GB" dirty="0"/>
          </a:p>
        </p:txBody>
      </p:sp>
      <p:sp>
        <p:nvSpPr>
          <p:cNvPr id="3" name="Content Placeholder 2"/>
          <p:cNvSpPr>
            <a:spLocks noGrp="1"/>
          </p:cNvSpPr>
          <p:nvPr>
            <p:ph idx="1"/>
          </p:nvPr>
        </p:nvSpPr>
        <p:spPr/>
        <p:txBody>
          <a:bodyPr/>
          <a:lstStyle/>
          <a:p>
            <a:endParaRPr lang="en-GB" sz="2400" dirty="0" smtClean="0">
              <a:hlinkClick r:id="rId2"/>
            </a:endParaRPr>
          </a:p>
          <a:p>
            <a:endParaRPr lang="en-GB" sz="2400" dirty="0" smtClean="0">
              <a:hlinkClick r:id="rId2"/>
            </a:endParaRPr>
          </a:p>
          <a:p>
            <a:endParaRPr lang="en-GB" sz="2400" dirty="0">
              <a:hlinkClick r:id="rId2"/>
            </a:endParaRPr>
          </a:p>
          <a:p>
            <a:endParaRPr lang="en-GB" sz="2400" dirty="0" smtClean="0">
              <a:hlinkClick r:id="rId2"/>
            </a:endParaRPr>
          </a:p>
          <a:p>
            <a:endParaRPr lang="en-GB" sz="2400" dirty="0">
              <a:hlinkClick r:id="rId2"/>
            </a:endParaRPr>
          </a:p>
          <a:p>
            <a:endParaRPr lang="en-GB" sz="2400" dirty="0" smtClean="0">
              <a:hlinkClick r:id="rId2"/>
            </a:endParaRPr>
          </a:p>
          <a:p>
            <a:endParaRPr lang="en-GB" sz="2400" dirty="0">
              <a:hlinkClick r:id="rId2"/>
            </a:endParaRPr>
          </a:p>
        </p:txBody>
      </p:sp>
      <p:pic>
        <p:nvPicPr>
          <p:cNvPr id="5" name="Picture 4"/>
          <p:cNvPicPr/>
          <p:nvPr/>
        </p:nvPicPr>
        <p:blipFill>
          <a:blip r:embed="rId3"/>
          <a:stretch>
            <a:fillRect/>
          </a:stretch>
        </p:blipFill>
        <p:spPr>
          <a:xfrm>
            <a:off x="1022524" y="1340768"/>
            <a:ext cx="7056784" cy="4608512"/>
          </a:xfrm>
          <a:prstGeom prst="rect">
            <a:avLst/>
          </a:prstGeom>
        </p:spPr>
      </p:pic>
      <p:sp>
        <p:nvSpPr>
          <p:cNvPr id="4" name="Slide Number Placeholder 3"/>
          <p:cNvSpPr>
            <a:spLocks noGrp="1"/>
          </p:cNvSpPr>
          <p:nvPr>
            <p:ph type="sldNum" sz="quarter" idx="11"/>
          </p:nvPr>
        </p:nvSpPr>
        <p:spPr/>
        <p:txBody>
          <a:bodyPr/>
          <a:lstStyle/>
          <a:p>
            <a:pPr>
              <a:defRPr/>
            </a:pPr>
            <a:fld id="{8C77C75F-25CF-4E26-A361-358BF3AB1B9C}" type="slidenum">
              <a:rPr lang="en-US" smtClean="0"/>
              <a:pPr>
                <a:defRPr/>
              </a:pPr>
              <a:t>24</a:t>
            </a:fld>
            <a:endParaRPr lang="en-US"/>
          </a:p>
        </p:txBody>
      </p:sp>
    </p:spTree>
    <p:extLst>
      <p:ext uri="{BB962C8B-B14F-4D97-AF65-F5344CB8AC3E}">
        <p14:creationId xmlns:p14="http://schemas.microsoft.com/office/powerpoint/2010/main" val="28571037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t>Participant Observation</a:t>
            </a:r>
            <a:endParaRPr lang="en-GB" dirty="0"/>
          </a:p>
        </p:txBody>
      </p:sp>
      <p:sp>
        <p:nvSpPr>
          <p:cNvPr id="3" name="Content Placeholder 2"/>
          <p:cNvSpPr>
            <a:spLocks noGrp="1"/>
          </p:cNvSpPr>
          <p:nvPr>
            <p:ph idx="1"/>
          </p:nvPr>
        </p:nvSpPr>
        <p:spPr/>
        <p:txBody>
          <a:bodyPr/>
          <a:lstStyle/>
          <a:p>
            <a:pPr marL="263525" indent="-263525">
              <a:spcBef>
                <a:spcPts val="1200"/>
              </a:spcBef>
              <a:spcAft>
                <a:spcPts val="600"/>
              </a:spcAft>
            </a:pPr>
            <a:r>
              <a:rPr lang="en-US" sz="2800" dirty="0"/>
              <a:t>But we cannot escape the social world in order to study it:</a:t>
            </a:r>
          </a:p>
          <a:p>
            <a:pPr marL="984250" indent="-180975">
              <a:spcAft>
                <a:spcPts val="600"/>
              </a:spcAft>
              <a:buFontTx/>
              <a:buNone/>
            </a:pPr>
            <a:r>
              <a:rPr lang="en-US" sz="2000" dirty="0"/>
              <a:t>“it is not a matter of methodological commitment, it is an existential fact.”</a:t>
            </a:r>
            <a:r>
              <a:rPr lang="en-US" sz="1800" dirty="0"/>
              <a:t>             	</a:t>
            </a:r>
            <a:r>
              <a:rPr lang="en-US" sz="1600" dirty="0"/>
              <a:t>(</a:t>
            </a:r>
            <a:r>
              <a:rPr lang="en-US" sz="1600" dirty="0" err="1"/>
              <a:t>Hammersley</a:t>
            </a:r>
            <a:r>
              <a:rPr lang="en-US" sz="1600" dirty="0"/>
              <a:t> and Atkinson, 1983: 15) </a:t>
            </a:r>
            <a:endParaRPr lang="en-US" sz="1600" dirty="0" smtClean="0"/>
          </a:p>
          <a:p>
            <a:pPr marL="984250" indent="-180975">
              <a:spcAft>
                <a:spcPts val="600"/>
              </a:spcAft>
              <a:buFontTx/>
              <a:buNone/>
            </a:pPr>
            <a:endParaRPr lang="en-US" sz="1600" dirty="0" smtClean="0"/>
          </a:p>
          <a:p>
            <a:pPr marL="263525" indent="-263525">
              <a:spcBef>
                <a:spcPts val="1200"/>
              </a:spcBef>
              <a:spcAft>
                <a:spcPts val="600"/>
              </a:spcAft>
            </a:pPr>
            <a:r>
              <a:rPr lang="en-GB" sz="2800" dirty="0"/>
              <a:t>“An observer is under the bed. A participant observer is in it.”</a:t>
            </a:r>
          </a:p>
          <a:p>
            <a:pPr marL="0" indent="0" algn="r">
              <a:spcBef>
                <a:spcPts val="1200"/>
              </a:spcBef>
              <a:spcAft>
                <a:spcPts val="600"/>
              </a:spcAft>
              <a:buNone/>
            </a:pPr>
            <a:r>
              <a:rPr lang="en-GB" sz="1600" dirty="0"/>
              <a:t>(John Whiting, age 80-something, to an undergraduate </a:t>
            </a:r>
            <a:br>
              <a:rPr lang="en-GB" sz="1600" dirty="0"/>
            </a:br>
            <a:r>
              <a:rPr lang="en-GB" sz="1600" dirty="0"/>
              <a:t>class when he was a guest lecturer at UC Irvine)</a:t>
            </a:r>
          </a:p>
          <a:p>
            <a:pPr marL="984250" indent="-180975">
              <a:spcAft>
                <a:spcPts val="600"/>
              </a:spcAft>
              <a:buFontTx/>
              <a:buNone/>
            </a:pPr>
            <a:endParaRPr lang="en-US" sz="1600" dirty="0"/>
          </a:p>
        </p:txBody>
      </p:sp>
      <p:sp>
        <p:nvSpPr>
          <p:cNvPr id="4" name="Slide Number Placeholder 3"/>
          <p:cNvSpPr>
            <a:spLocks noGrp="1"/>
          </p:cNvSpPr>
          <p:nvPr>
            <p:ph type="sldNum" sz="quarter" idx="11"/>
          </p:nvPr>
        </p:nvSpPr>
        <p:spPr/>
        <p:txBody>
          <a:bodyPr/>
          <a:lstStyle/>
          <a:p>
            <a:pPr>
              <a:defRPr/>
            </a:pPr>
            <a:fld id="{8C77C75F-25CF-4E26-A361-358BF3AB1B9C}" type="slidenum">
              <a:rPr lang="en-US" smtClean="0"/>
              <a:pPr>
                <a:defRPr/>
              </a:pPr>
              <a:t>25</a:t>
            </a:fld>
            <a:endParaRPr lang="en-US"/>
          </a:p>
        </p:txBody>
      </p:sp>
    </p:spTree>
    <p:extLst>
      <p:ext uri="{BB962C8B-B14F-4D97-AF65-F5344CB8AC3E}">
        <p14:creationId xmlns:p14="http://schemas.microsoft.com/office/powerpoint/2010/main" val="148949214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74" name="Rectangle 2"/>
          <p:cNvSpPr>
            <a:spLocks noGrp="1" noChangeArrowheads="1"/>
          </p:cNvSpPr>
          <p:nvPr>
            <p:ph type="title"/>
          </p:nvPr>
        </p:nvSpPr>
        <p:spPr>
          <a:xfrm>
            <a:off x="251520" y="225425"/>
            <a:ext cx="8640959" cy="971327"/>
          </a:xfrm>
        </p:spPr>
        <p:txBody>
          <a:bodyPr>
            <a:normAutofit fontScale="90000"/>
          </a:bodyPr>
          <a:lstStyle/>
          <a:p>
            <a:pPr algn="ctr"/>
            <a:r>
              <a:rPr lang="en-US" sz="3600" dirty="0"/>
              <a:t>Observation - Central and defining feature of </a:t>
            </a:r>
            <a:r>
              <a:rPr lang="en-US" sz="3600" dirty="0" smtClean="0"/>
              <a:t>ethnography</a:t>
            </a:r>
            <a:endParaRPr lang="en-US" sz="3600" b="1" dirty="0" smtClean="0"/>
          </a:p>
        </p:txBody>
      </p:sp>
      <p:sp>
        <p:nvSpPr>
          <p:cNvPr id="310275" name="Rectangle 3"/>
          <p:cNvSpPr>
            <a:spLocks noGrp="1" noChangeArrowheads="1"/>
          </p:cNvSpPr>
          <p:nvPr>
            <p:ph type="body" idx="1"/>
          </p:nvPr>
        </p:nvSpPr>
        <p:spPr>
          <a:xfrm>
            <a:off x="683568" y="1124744"/>
            <a:ext cx="8280921" cy="5328592"/>
          </a:xfrm>
        </p:spPr>
        <p:txBody>
          <a:bodyPr/>
          <a:lstStyle/>
          <a:p>
            <a:pPr marL="0" indent="0">
              <a:lnSpc>
                <a:spcPct val="80000"/>
              </a:lnSpc>
              <a:spcAft>
                <a:spcPts val="600"/>
              </a:spcAft>
              <a:buNone/>
            </a:pPr>
            <a:endParaRPr lang="en-US" sz="2800" dirty="0"/>
          </a:p>
          <a:p>
            <a:pPr marL="0" indent="0">
              <a:lnSpc>
                <a:spcPct val="80000"/>
              </a:lnSpc>
              <a:spcAft>
                <a:spcPts val="600"/>
              </a:spcAft>
              <a:buNone/>
            </a:pPr>
            <a:r>
              <a:rPr lang="en-US" sz="2800" dirty="0" smtClean="0"/>
              <a:t>“The </a:t>
            </a:r>
            <a:r>
              <a:rPr lang="en-US" sz="2800" dirty="0"/>
              <a:t>recording of careful watching; an interested </a:t>
            </a:r>
            <a:r>
              <a:rPr lang="en-US" sz="2800" dirty="0" smtClean="0"/>
              <a:t>spectator“  </a:t>
            </a:r>
          </a:p>
          <a:p>
            <a:pPr marL="269875" lvl="1" indent="0" algn="r">
              <a:lnSpc>
                <a:spcPct val="80000"/>
              </a:lnSpc>
              <a:spcBef>
                <a:spcPts val="600"/>
              </a:spcBef>
              <a:spcAft>
                <a:spcPts val="600"/>
              </a:spcAft>
              <a:buNone/>
            </a:pPr>
            <a:r>
              <a:rPr lang="en-US" sz="1600" dirty="0" smtClean="0"/>
              <a:t>(</a:t>
            </a:r>
            <a:r>
              <a:rPr lang="en-US" sz="1600" dirty="0"/>
              <a:t>Oxford Dictionary of Current English, 1984: 505</a:t>
            </a:r>
            <a:r>
              <a:rPr lang="en-US" sz="1600" dirty="0" smtClean="0"/>
              <a:t>)</a:t>
            </a:r>
          </a:p>
          <a:p>
            <a:pPr marL="269875" lvl="1" indent="0" algn="r">
              <a:lnSpc>
                <a:spcPct val="80000"/>
              </a:lnSpc>
              <a:spcBef>
                <a:spcPts val="600"/>
              </a:spcBef>
              <a:spcAft>
                <a:spcPts val="600"/>
              </a:spcAft>
              <a:buNone/>
            </a:pPr>
            <a:endParaRPr lang="en-US" sz="1600" dirty="0"/>
          </a:p>
          <a:p>
            <a:pPr marL="263525" indent="-263525">
              <a:spcBef>
                <a:spcPts val="1200"/>
              </a:spcBef>
              <a:spcAft>
                <a:spcPts val="600"/>
              </a:spcAft>
            </a:pPr>
            <a:r>
              <a:rPr lang="en-US" sz="2400" dirty="0"/>
              <a:t>An interest in the micro/meso not the macro</a:t>
            </a:r>
          </a:p>
          <a:p>
            <a:pPr marL="900113" indent="-179388">
              <a:spcAft>
                <a:spcPts val="600"/>
              </a:spcAft>
              <a:buNone/>
            </a:pPr>
            <a:r>
              <a:rPr lang="en-US" sz="2000" dirty="0"/>
              <a:t> </a:t>
            </a:r>
            <a:r>
              <a:rPr lang="en-GB" sz="2000" dirty="0"/>
              <a:t>“Social science observation is fundamentally about understanding the routine rather than what appears to be exciting.  Instead, the good observer finds excitement in the most everyday, mundane kings of activities.”	 </a:t>
            </a:r>
            <a:r>
              <a:rPr lang="en-GB" sz="2000" dirty="0" smtClean="0"/>
              <a:t>			</a:t>
            </a:r>
            <a:r>
              <a:rPr lang="en-GB" sz="1600" dirty="0" smtClean="0"/>
              <a:t>(</a:t>
            </a:r>
            <a:r>
              <a:rPr lang="en-GB" sz="1600" dirty="0"/>
              <a:t>Silverman, 1993: 31)</a:t>
            </a:r>
          </a:p>
          <a:p>
            <a:pPr marL="269875" lvl="1" indent="0" algn="r">
              <a:lnSpc>
                <a:spcPct val="80000"/>
              </a:lnSpc>
              <a:spcBef>
                <a:spcPts val="600"/>
              </a:spcBef>
              <a:spcAft>
                <a:spcPts val="600"/>
              </a:spcAft>
              <a:buNone/>
            </a:pPr>
            <a:endParaRPr lang="en-US" sz="1600" dirty="0"/>
          </a:p>
        </p:txBody>
      </p:sp>
      <p:sp>
        <p:nvSpPr>
          <p:cNvPr id="2" name="Slide Number Placeholder 1"/>
          <p:cNvSpPr>
            <a:spLocks noGrp="1"/>
          </p:cNvSpPr>
          <p:nvPr>
            <p:ph type="sldNum" sz="quarter" idx="11"/>
          </p:nvPr>
        </p:nvSpPr>
        <p:spPr/>
        <p:txBody>
          <a:bodyPr/>
          <a:lstStyle/>
          <a:p>
            <a:pPr>
              <a:defRPr/>
            </a:pPr>
            <a:fld id="{8C77C75F-25CF-4E26-A361-358BF3AB1B9C}" type="slidenum">
              <a:rPr lang="en-US" smtClean="0"/>
              <a:pPr>
                <a:defRPr/>
              </a:pPr>
              <a:t>26</a:t>
            </a:fld>
            <a:endParaRPr lang="en-US"/>
          </a:p>
        </p:txBody>
      </p:sp>
    </p:spTree>
    <p:extLst>
      <p:ext uri="{BB962C8B-B14F-4D97-AF65-F5344CB8AC3E}">
        <p14:creationId xmlns:p14="http://schemas.microsoft.com/office/powerpoint/2010/main" val="4182374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0275">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10275">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10275">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1027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Doing ethnography</a:t>
            </a:r>
            <a:endParaRPr lang="en-GB" dirty="0"/>
          </a:p>
        </p:txBody>
      </p:sp>
      <p:sp>
        <p:nvSpPr>
          <p:cNvPr id="3" name="Content Placeholder 2"/>
          <p:cNvSpPr>
            <a:spLocks noGrp="1"/>
          </p:cNvSpPr>
          <p:nvPr>
            <p:ph idx="1"/>
          </p:nvPr>
        </p:nvSpPr>
        <p:spPr/>
        <p:txBody>
          <a:bodyPr/>
          <a:lstStyle/>
          <a:p>
            <a:endParaRPr lang="en-GB" sz="2400" dirty="0" smtClean="0">
              <a:hlinkClick r:id="rId2"/>
            </a:endParaRPr>
          </a:p>
          <a:p>
            <a:endParaRPr lang="en-GB" sz="2400" dirty="0" smtClean="0">
              <a:hlinkClick r:id="rId2"/>
            </a:endParaRPr>
          </a:p>
          <a:p>
            <a:endParaRPr lang="en-GB" sz="2400" dirty="0">
              <a:hlinkClick r:id="rId2"/>
            </a:endParaRPr>
          </a:p>
          <a:p>
            <a:endParaRPr lang="en-GB" sz="2400" dirty="0" smtClean="0">
              <a:hlinkClick r:id="rId2"/>
            </a:endParaRPr>
          </a:p>
          <a:p>
            <a:endParaRPr lang="en-GB" sz="2400" dirty="0">
              <a:hlinkClick r:id="rId2"/>
            </a:endParaRPr>
          </a:p>
          <a:p>
            <a:endParaRPr lang="en-GB" sz="2400" dirty="0" smtClean="0">
              <a:hlinkClick r:id="rId2"/>
            </a:endParaRPr>
          </a:p>
          <a:p>
            <a:endParaRPr lang="en-GB" sz="2400" dirty="0">
              <a:hlinkClick r:id="rId2"/>
            </a:endParaRPr>
          </a:p>
          <a:p>
            <a:r>
              <a:rPr lang="en-GB" sz="2000" dirty="0" smtClean="0">
                <a:hlinkClick r:id="rId2"/>
              </a:rPr>
              <a:t>https</a:t>
            </a:r>
            <a:r>
              <a:rPr lang="en-GB" sz="2000" dirty="0">
                <a:hlinkClick r:id="rId2"/>
              </a:rPr>
              <a:t>://www.youtube.com/watch?v=I0Oan6gGnVI</a:t>
            </a:r>
            <a:endParaRPr lang="en-GB" sz="2000" dirty="0"/>
          </a:p>
          <a:p>
            <a:pPr marL="0" indent="0">
              <a:buNone/>
            </a:pPr>
            <a:r>
              <a:rPr lang="en-GB" sz="1600" dirty="0" smtClean="0"/>
              <a:t>7.20 -18.34; </a:t>
            </a:r>
          </a:p>
          <a:p>
            <a:pPr marL="0" indent="0">
              <a:buNone/>
            </a:pPr>
            <a:r>
              <a:rPr lang="en-GB" sz="1600" dirty="0" smtClean="0"/>
              <a:t>21.26-24.40</a:t>
            </a:r>
            <a:endParaRPr lang="en-GB" sz="16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1720" y="1424298"/>
            <a:ext cx="4666258" cy="32477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Slide Number Placeholder 3"/>
          <p:cNvSpPr>
            <a:spLocks noGrp="1"/>
          </p:cNvSpPr>
          <p:nvPr>
            <p:ph type="sldNum" sz="quarter" idx="11"/>
          </p:nvPr>
        </p:nvSpPr>
        <p:spPr/>
        <p:txBody>
          <a:bodyPr/>
          <a:lstStyle/>
          <a:p>
            <a:pPr>
              <a:defRPr/>
            </a:pPr>
            <a:fld id="{8C77C75F-25CF-4E26-A361-358BF3AB1B9C}" type="slidenum">
              <a:rPr lang="en-US" smtClean="0"/>
              <a:pPr>
                <a:defRPr/>
              </a:pPr>
              <a:t>27</a:t>
            </a:fld>
            <a:endParaRPr lang="en-US"/>
          </a:p>
        </p:txBody>
      </p:sp>
    </p:spTree>
    <p:extLst>
      <p:ext uri="{BB962C8B-B14F-4D97-AF65-F5344CB8AC3E}">
        <p14:creationId xmlns:p14="http://schemas.microsoft.com/office/powerpoint/2010/main" val="162186449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42" name="Rectangle 2"/>
          <p:cNvSpPr>
            <a:spLocks noGrp="1" noChangeArrowheads="1"/>
          </p:cNvSpPr>
          <p:nvPr>
            <p:ph type="title"/>
          </p:nvPr>
        </p:nvSpPr>
        <p:spPr>
          <a:xfrm>
            <a:off x="468313" y="260350"/>
            <a:ext cx="8297862" cy="576362"/>
          </a:xfrm>
        </p:spPr>
        <p:txBody>
          <a:bodyPr/>
          <a:lstStyle/>
          <a:p>
            <a:pPr algn="ctr"/>
            <a:r>
              <a:rPr lang="en-US" sz="3600" b="1" dirty="0" smtClean="0"/>
              <a:t>Stages of Ethnographic Research</a:t>
            </a:r>
          </a:p>
        </p:txBody>
      </p:sp>
      <p:sp>
        <p:nvSpPr>
          <p:cNvPr id="317443" name="Rectangle 3"/>
          <p:cNvSpPr>
            <a:spLocks noGrp="1" noChangeArrowheads="1"/>
          </p:cNvSpPr>
          <p:nvPr>
            <p:ph type="body" idx="1"/>
          </p:nvPr>
        </p:nvSpPr>
        <p:spPr>
          <a:xfrm>
            <a:off x="755576" y="1340768"/>
            <a:ext cx="7344816" cy="4608512"/>
          </a:xfrm>
        </p:spPr>
        <p:txBody>
          <a:bodyPr>
            <a:normAutofit fontScale="92500" lnSpcReduction="10000"/>
          </a:bodyPr>
          <a:lstStyle/>
          <a:p>
            <a:pPr marL="514350" indent="-514350">
              <a:buFont typeface="+mj-lt"/>
              <a:buAutoNum type="arabicPeriod"/>
            </a:pPr>
            <a:r>
              <a:rPr lang="en-US" sz="3600" b="1" dirty="0" smtClean="0"/>
              <a:t>Gaining access and positioning yourself</a:t>
            </a:r>
          </a:p>
          <a:p>
            <a:pPr marL="517525" lvl="2" indent="0">
              <a:buNone/>
            </a:pPr>
            <a:r>
              <a:rPr lang="en-US" sz="2800" dirty="0" smtClean="0"/>
              <a:t>Spy, voyeur, learner and traitor</a:t>
            </a:r>
          </a:p>
          <a:p>
            <a:pPr marL="514350" indent="-514350">
              <a:buFont typeface="+mj-lt"/>
              <a:buAutoNum type="arabicPeriod"/>
            </a:pPr>
            <a:r>
              <a:rPr lang="en-US" sz="3600" b="1" dirty="0" smtClean="0"/>
              <a:t>First entry to the setting</a:t>
            </a:r>
          </a:p>
          <a:p>
            <a:pPr>
              <a:buFontTx/>
              <a:buNone/>
            </a:pPr>
            <a:r>
              <a:rPr lang="en-US" sz="2800" dirty="0" smtClean="0"/>
              <a:t>	“What is going on here? What do people in this setting have to know (individually and collectively) in order to do what they are doing?  How are skills and attitudes transmitted and acquired, particularly in the absence of intentional efforts at instruction?” (</a:t>
            </a:r>
            <a:r>
              <a:rPr lang="en-US" sz="2800" dirty="0" err="1" smtClean="0"/>
              <a:t>Woolcott</a:t>
            </a:r>
            <a:r>
              <a:rPr lang="en-US" sz="2800" dirty="0" smtClean="0"/>
              <a:t>, 1990: 32)</a:t>
            </a:r>
          </a:p>
        </p:txBody>
      </p:sp>
      <p:sp>
        <p:nvSpPr>
          <p:cNvPr id="2" name="Slide Number Placeholder 1"/>
          <p:cNvSpPr>
            <a:spLocks noGrp="1"/>
          </p:cNvSpPr>
          <p:nvPr>
            <p:ph type="sldNum" sz="quarter" idx="11"/>
          </p:nvPr>
        </p:nvSpPr>
        <p:spPr/>
        <p:txBody>
          <a:bodyPr/>
          <a:lstStyle/>
          <a:p>
            <a:pPr>
              <a:defRPr/>
            </a:pPr>
            <a:fld id="{8C77C75F-25CF-4E26-A361-358BF3AB1B9C}" type="slidenum">
              <a:rPr lang="en-US" smtClean="0"/>
              <a:pPr>
                <a:defRPr/>
              </a:pPr>
              <a:t>28</a:t>
            </a:fld>
            <a:endParaRPr lang="en-US"/>
          </a:p>
        </p:txBody>
      </p:sp>
    </p:spTree>
    <p:extLst>
      <p:ext uri="{BB962C8B-B14F-4D97-AF65-F5344CB8AC3E}">
        <p14:creationId xmlns:p14="http://schemas.microsoft.com/office/powerpoint/2010/main" val="72031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744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1744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17443">
                                            <p:txEl>
                                              <p:pRg st="1" end="1"/>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1744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42" name="Rectangle 2"/>
          <p:cNvSpPr>
            <a:spLocks noGrp="1" noChangeArrowheads="1"/>
          </p:cNvSpPr>
          <p:nvPr>
            <p:ph type="title"/>
          </p:nvPr>
        </p:nvSpPr>
        <p:spPr>
          <a:xfrm>
            <a:off x="468313" y="260350"/>
            <a:ext cx="8297862" cy="576362"/>
          </a:xfrm>
        </p:spPr>
        <p:txBody>
          <a:bodyPr/>
          <a:lstStyle/>
          <a:p>
            <a:pPr algn="ctr"/>
            <a:r>
              <a:rPr lang="en-US" sz="3600" b="1" dirty="0" smtClean="0"/>
              <a:t>Stages of Ethnographic Research</a:t>
            </a:r>
          </a:p>
        </p:txBody>
      </p:sp>
      <p:sp>
        <p:nvSpPr>
          <p:cNvPr id="317443" name="Rectangle 3"/>
          <p:cNvSpPr>
            <a:spLocks noGrp="1" noChangeArrowheads="1"/>
          </p:cNvSpPr>
          <p:nvPr>
            <p:ph type="body" idx="1"/>
          </p:nvPr>
        </p:nvSpPr>
        <p:spPr>
          <a:xfrm>
            <a:off x="827584" y="1196752"/>
            <a:ext cx="7704856" cy="4680520"/>
          </a:xfrm>
        </p:spPr>
        <p:txBody>
          <a:bodyPr>
            <a:normAutofit/>
          </a:bodyPr>
          <a:lstStyle/>
          <a:p>
            <a:pPr marL="514350" indent="-514350">
              <a:spcAft>
                <a:spcPts val="0"/>
              </a:spcAft>
              <a:buFont typeface="+mj-lt"/>
              <a:buAutoNum type="arabicPeriod" startAt="3"/>
            </a:pPr>
            <a:r>
              <a:rPr lang="en-US" sz="3600" b="1" dirty="0" smtClean="0"/>
              <a:t>Writing </a:t>
            </a:r>
            <a:r>
              <a:rPr lang="en-US" sz="3600" b="1" dirty="0"/>
              <a:t>field notes</a:t>
            </a:r>
          </a:p>
          <a:p>
            <a:pPr marL="415925" lvl="1" indent="0">
              <a:spcBef>
                <a:spcPts val="0"/>
              </a:spcBef>
              <a:buNone/>
            </a:pPr>
            <a:r>
              <a:rPr lang="en-US" sz="3200" dirty="0"/>
              <a:t>	</a:t>
            </a:r>
            <a:r>
              <a:rPr lang="en-US" sz="2800" dirty="0" smtClean="0"/>
              <a:t>Key </a:t>
            </a:r>
            <a:r>
              <a:rPr lang="en-US" sz="2800" dirty="0"/>
              <a:t>words to aid memory, hastily scribbled lines</a:t>
            </a:r>
          </a:p>
          <a:p>
            <a:pPr marL="514350" indent="-514350">
              <a:spcBef>
                <a:spcPts val="1200"/>
              </a:spcBef>
              <a:buFont typeface="+mj-lt"/>
              <a:buAutoNum type="arabicPeriod" startAt="4"/>
            </a:pPr>
            <a:r>
              <a:rPr lang="en-US" sz="3600" b="1" dirty="0"/>
              <a:t>Looking as well as listening</a:t>
            </a:r>
          </a:p>
          <a:p>
            <a:pPr indent="14288">
              <a:buNone/>
            </a:pPr>
            <a:r>
              <a:rPr lang="en-US" sz="2800" dirty="0"/>
              <a:t>“Each fieldwork contact is thus sponsored by someone in authority over those you wish to study, and relationships between ‘sponsors’ and research cannot be broken if the research is to continue.” (Walker, 1980: 49)</a:t>
            </a:r>
          </a:p>
        </p:txBody>
      </p:sp>
      <p:sp>
        <p:nvSpPr>
          <p:cNvPr id="2" name="Slide Number Placeholder 1"/>
          <p:cNvSpPr>
            <a:spLocks noGrp="1"/>
          </p:cNvSpPr>
          <p:nvPr>
            <p:ph type="sldNum" sz="quarter" idx="11"/>
          </p:nvPr>
        </p:nvSpPr>
        <p:spPr/>
        <p:txBody>
          <a:bodyPr/>
          <a:lstStyle/>
          <a:p>
            <a:pPr>
              <a:defRPr/>
            </a:pPr>
            <a:fld id="{8C77C75F-25CF-4E26-A361-358BF3AB1B9C}" type="slidenum">
              <a:rPr lang="en-US" smtClean="0"/>
              <a:pPr>
                <a:defRPr/>
              </a:pPr>
              <a:t>29</a:t>
            </a:fld>
            <a:endParaRPr lang="en-US"/>
          </a:p>
        </p:txBody>
      </p:sp>
    </p:spTree>
    <p:extLst>
      <p:ext uri="{BB962C8B-B14F-4D97-AF65-F5344CB8AC3E}">
        <p14:creationId xmlns:p14="http://schemas.microsoft.com/office/powerpoint/2010/main" val="75621323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1744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1744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1744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1744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Why this title?</a:t>
            </a:r>
            <a:endParaRPr lang="en-GB"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276410" y="0"/>
            <a:ext cx="4848300" cy="6858000"/>
          </a:xfrm>
        </p:spPr>
      </p:pic>
      <p:sp>
        <p:nvSpPr>
          <p:cNvPr id="3" name="Slide Number Placeholder 2"/>
          <p:cNvSpPr>
            <a:spLocks noGrp="1"/>
          </p:cNvSpPr>
          <p:nvPr>
            <p:ph type="sldNum" sz="quarter" idx="11"/>
          </p:nvPr>
        </p:nvSpPr>
        <p:spPr/>
        <p:txBody>
          <a:bodyPr/>
          <a:lstStyle/>
          <a:p>
            <a:pPr>
              <a:defRPr/>
            </a:pPr>
            <a:fld id="{8C77C75F-25CF-4E26-A361-358BF3AB1B9C}" type="slidenum">
              <a:rPr lang="en-US" smtClean="0"/>
              <a:pPr>
                <a:defRPr/>
              </a:pPr>
              <a:t>3</a:t>
            </a:fld>
            <a:endParaRPr lang="en-US"/>
          </a:p>
        </p:txBody>
      </p:sp>
    </p:spTree>
    <p:extLst>
      <p:ext uri="{BB962C8B-B14F-4D97-AF65-F5344CB8AC3E}">
        <p14:creationId xmlns:p14="http://schemas.microsoft.com/office/powerpoint/2010/main" val="130872125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lvl="1"/>
            <a:fld id="{AD83DFDC-269E-4351-BBE9-F6E5FCE3D8DD}" type="slidenum">
              <a:rPr lang="en-US"/>
              <a:pPr lvl="1"/>
              <a:t>30</a:t>
            </a:fld>
            <a:endParaRPr lang="en-US">
              <a:latin typeface="Times New Roman" pitchFamily="18" charset="0"/>
            </a:endParaRPr>
          </a:p>
        </p:txBody>
      </p:sp>
      <p:sp>
        <p:nvSpPr>
          <p:cNvPr id="143362" name="Rectangle 2"/>
          <p:cNvSpPr>
            <a:spLocks noGrp="1" noChangeArrowheads="1"/>
          </p:cNvSpPr>
          <p:nvPr>
            <p:ph type="title"/>
          </p:nvPr>
        </p:nvSpPr>
        <p:spPr>
          <a:xfrm>
            <a:off x="682625" y="228600"/>
            <a:ext cx="8080375" cy="762000"/>
          </a:xfrm>
        </p:spPr>
        <p:txBody>
          <a:bodyPr/>
          <a:lstStyle/>
          <a:p>
            <a:pPr algn="ctr"/>
            <a:r>
              <a:rPr lang="en-US" sz="3600" dirty="0"/>
              <a:t>More Stages</a:t>
            </a:r>
          </a:p>
        </p:txBody>
      </p:sp>
      <p:sp>
        <p:nvSpPr>
          <p:cNvPr id="143363" name="Rectangle 3"/>
          <p:cNvSpPr>
            <a:spLocks noGrp="1" noChangeArrowheads="1"/>
          </p:cNvSpPr>
          <p:nvPr>
            <p:ph type="body" idx="1"/>
          </p:nvPr>
        </p:nvSpPr>
        <p:spPr>
          <a:xfrm>
            <a:off x="755576" y="1772816"/>
            <a:ext cx="7344816" cy="3888432"/>
          </a:xfrm>
        </p:spPr>
        <p:txBody>
          <a:bodyPr/>
          <a:lstStyle/>
          <a:p>
            <a:pPr>
              <a:lnSpc>
                <a:spcPct val="80000"/>
              </a:lnSpc>
              <a:spcAft>
                <a:spcPts val="0"/>
              </a:spcAft>
              <a:buFont typeface="Wingdings" pitchFamily="2" charset="2"/>
              <a:buNone/>
            </a:pPr>
            <a:r>
              <a:rPr lang="en-US" sz="2800" b="1" dirty="0" smtClean="0"/>
              <a:t>5. </a:t>
            </a:r>
            <a:r>
              <a:rPr lang="en-US" sz="3200" b="1" dirty="0"/>
              <a:t>Framing your data collection</a:t>
            </a:r>
          </a:p>
          <a:p>
            <a:pPr lvl="1">
              <a:lnSpc>
                <a:spcPct val="90000"/>
              </a:lnSpc>
              <a:spcBef>
                <a:spcPts val="200"/>
              </a:spcBef>
            </a:pPr>
            <a:r>
              <a:rPr lang="en-US" sz="2800" dirty="0"/>
              <a:t>Concepts and questions that guide observation</a:t>
            </a:r>
          </a:p>
          <a:p>
            <a:pPr lvl="2">
              <a:lnSpc>
                <a:spcPct val="90000"/>
              </a:lnSpc>
            </a:pPr>
            <a:r>
              <a:rPr lang="en-US" sz="2800" dirty="0"/>
              <a:t>Comparison between different but parallel groups</a:t>
            </a:r>
          </a:p>
          <a:p>
            <a:pPr lvl="2">
              <a:lnSpc>
                <a:spcPct val="90000"/>
              </a:lnSpc>
            </a:pPr>
            <a:r>
              <a:rPr lang="en-US" sz="2800" dirty="0" smtClean="0"/>
              <a:t>Looking </a:t>
            </a:r>
            <a:r>
              <a:rPr lang="en-US" sz="2800" dirty="0"/>
              <a:t>for negative or deviant cases</a:t>
            </a:r>
          </a:p>
          <a:p>
            <a:pPr lvl="2">
              <a:lnSpc>
                <a:spcPct val="90000"/>
              </a:lnSpc>
            </a:pPr>
            <a:r>
              <a:rPr lang="en-US" sz="2800" dirty="0" smtClean="0"/>
              <a:t>Ensuring </a:t>
            </a:r>
            <a:r>
              <a:rPr lang="en-US" sz="2800" dirty="0"/>
              <a:t>there is enough data</a:t>
            </a:r>
          </a:p>
          <a:p>
            <a:pPr lvl="2">
              <a:lnSpc>
                <a:spcPct val="90000"/>
              </a:lnSpc>
            </a:pPr>
            <a:r>
              <a:rPr lang="en-US" sz="2800" dirty="0"/>
              <a:t>Avoid championing some groups at the expense of others</a:t>
            </a:r>
          </a:p>
          <a:p>
            <a:pPr lvl="1">
              <a:lnSpc>
                <a:spcPct val="90000"/>
              </a:lnSpc>
            </a:pPr>
            <a:endParaRPr lang="en-US" sz="1000" dirty="0"/>
          </a:p>
        </p:txBody>
      </p:sp>
    </p:spTree>
    <p:extLst>
      <p:ext uri="{BB962C8B-B14F-4D97-AF65-F5344CB8AC3E}">
        <p14:creationId xmlns:p14="http://schemas.microsoft.com/office/powerpoint/2010/main" val="3523404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3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336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336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336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336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336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lvl="1"/>
            <a:fld id="{AD83DFDC-269E-4351-BBE9-F6E5FCE3D8DD}" type="slidenum">
              <a:rPr lang="en-US"/>
              <a:pPr lvl="1"/>
              <a:t>31</a:t>
            </a:fld>
            <a:endParaRPr lang="en-US">
              <a:latin typeface="Times New Roman" pitchFamily="18" charset="0"/>
            </a:endParaRPr>
          </a:p>
        </p:txBody>
      </p:sp>
      <p:sp>
        <p:nvSpPr>
          <p:cNvPr id="143362" name="Rectangle 2"/>
          <p:cNvSpPr>
            <a:spLocks noGrp="1" noChangeArrowheads="1"/>
          </p:cNvSpPr>
          <p:nvPr>
            <p:ph type="title"/>
          </p:nvPr>
        </p:nvSpPr>
        <p:spPr>
          <a:xfrm>
            <a:off x="682625" y="228600"/>
            <a:ext cx="8080375" cy="762000"/>
          </a:xfrm>
        </p:spPr>
        <p:txBody>
          <a:bodyPr/>
          <a:lstStyle/>
          <a:p>
            <a:pPr algn="ctr"/>
            <a:r>
              <a:rPr lang="en-US" sz="3600" dirty="0"/>
              <a:t>More Stages</a:t>
            </a:r>
          </a:p>
        </p:txBody>
      </p:sp>
      <p:sp>
        <p:nvSpPr>
          <p:cNvPr id="143363" name="Rectangle 3"/>
          <p:cNvSpPr>
            <a:spLocks noGrp="1" noChangeArrowheads="1"/>
          </p:cNvSpPr>
          <p:nvPr>
            <p:ph type="body" idx="1"/>
          </p:nvPr>
        </p:nvSpPr>
        <p:spPr>
          <a:xfrm>
            <a:off x="755576" y="1556792"/>
            <a:ext cx="7848872" cy="4176464"/>
          </a:xfrm>
        </p:spPr>
        <p:txBody>
          <a:bodyPr/>
          <a:lstStyle/>
          <a:p>
            <a:pPr lvl="1">
              <a:lnSpc>
                <a:spcPct val="90000"/>
              </a:lnSpc>
            </a:pPr>
            <a:endParaRPr lang="en-US" sz="1000" dirty="0"/>
          </a:p>
          <a:p>
            <a:pPr>
              <a:lnSpc>
                <a:spcPct val="80000"/>
              </a:lnSpc>
              <a:buFont typeface="Wingdings" pitchFamily="2" charset="2"/>
              <a:buNone/>
            </a:pPr>
            <a:r>
              <a:rPr lang="en-US" sz="2800" b="1" dirty="0"/>
              <a:t>6</a:t>
            </a:r>
            <a:r>
              <a:rPr lang="en-US" sz="3200" b="1" dirty="0"/>
              <a:t>. Making broader links</a:t>
            </a:r>
          </a:p>
          <a:p>
            <a:pPr lvl="1">
              <a:lnSpc>
                <a:spcPct val="90000"/>
              </a:lnSpc>
            </a:pPr>
            <a:r>
              <a:rPr lang="en-US" sz="2800" dirty="0"/>
              <a:t>Data collection, hypothesizing and theory testing are all part of the same activity</a:t>
            </a:r>
          </a:p>
          <a:p>
            <a:pPr lvl="1">
              <a:lnSpc>
                <a:spcPct val="90000"/>
              </a:lnSpc>
            </a:pPr>
            <a:r>
              <a:rPr lang="en-US" sz="2800" dirty="0"/>
              <a:t>Ethnographic observation is like a funnel </a:t>
            </a:r>
            <a:endParaRPr lang="en-US" sz="2400" dirty="0"/>
          </a:p>
          <a:p>
            <a:pPr lvl="2">
              <a:lnSpc>
                <a:spcPct val="90000"/>
              </a:lnSpc>
            </a:pPr>
            <a:r>
              <a:rPr lang="en-US" sz="2800" dirty="0"/>
              <a:t>Develop initial categories that illuminate the data</a:t>
            </a:r>
          </a:p>
          <a:p>
            <a:pPr lvl="2">
              <a:lnSpc>
                <a:spcPct val="90000"/>
              </a:lnSpc>
            </a:pPr>
            <a:r>
              <a:rPr lang="en-US" sz="2800" dirty="0"/>
              <a:t>Saturate these categories with appropriate cases</a:t>
            </a:r>
          </a:p>
          <a:p>
            <a:pPr lvl="2">
              <a:lnSpc>
                <a:spcPct val="90000"/>
              </a:lnSpc>
            </a:pPr>
            <a:r>
              <a:rPr lang="en-US" sz="2800" dirty="0"/>
              <a:t>Develop categories into more general analytical framework</a:t>
            </a:r>
            <a:endParaRPr lang="en-US" sz="1100" dirty="0"/>
          </a:p>
        </p:txBody>
      </p:sp>
    </p:spTree>
    <p:extLst>
      <p:ext uri="{BB962C8B-B14F-4D97-AF65-F5344CB8AC3E}">
        <p14:creationId xmlns:p14="http://schemas.microsoft.com/office/powerpoint/2010/main" val="207946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336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336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336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336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3363">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4336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lvl="1"/>
            <a:fld id="{2638597F-DE07-49EC-ABE9-6CC2F49D7B7B}" type="slidenum">
              <a:rPr lang="en-US"/>
              <a:pPr lvl="1"/>
              <a:t>32</a:t>
            </a:fld>
            <a:endParaRPr lang="en-US">
              <a:latin typeface="Times New Roman" pitchFamily="18" charset="0"/>
            </a:endParaRPr>
          </a:p>
        </p:txBody>
      </p:sp>
      <p:sp>
        <p:nvSpPr>
          <p:cNvPr id="139266" name="Rectangle 2"/>
          <p:cNvSpPr>
            <a:spLocks noGrp="1" noChangeArrowheads="1"/>
          </p:cNvSpPr>
          <p:nvPr>
            <p:ph type="title"/>
          </p:nvPr>
        </p:nvSpPr>
        <p:spPr>
          <a:xfrm>
            <a:off x="682625" y="188640"/>
            <a:ext cx="8080375" cy="792088"/>
          </a:xfrm>
        </p:spPr>
        <p:txBody>
          <a:bodyPr/>
          <a:lstStyle/>
          <a:p>
            <a:pPr algn="ctr"/>
            <a:r>
              <a:rPr lang="en-US" sz="3600" dirty="0"/>
              <a:t>Types of Observation</a:t>
            </a:r>
          </a:p>
        </p:txBody>
      </p:sp>
      <p:sp>
        <p:nvSpPr>
          <p:cNvPr id="139267" name="Rectangle 3"/>
          <p:cNvSpPr>
            <a:spLocks noGrp="1" noChangeArrowheads="1"/>
          </p:cNvSpPr>
          <p:nvPr>
            <p:ph type="body" idx="1"/>
          </p:nvPr>
        </p:nvSpPr>
        <p:spPr>
          <a:xfrm>
            <a:off x="539552" y="980728"/>
            <a:ext cx="8352928" cy="5328592"/>
          </a:xfrm>
        </p:spPr>
        <p:txBody>
          <a:bodyPr/>
          <a:lstStyle/>
          <a:p>
            <a:pPr>
              <a:lnSpc>
                <a:spcPct val="80000"/>
              </a:lnSpc>
            </a:pPr>
            <a:r>
              <a:rPr lang="en-US" sz="2800" dirty="0"/>
              <a:t>Observation</a:t>
            </a:r>
          </a:p>
          <a:p>
            <a:pPr lvl="1">
              <a:lnSpc>
                <a:spcPct val="90000"/>
              </a:lnSpc>
              <a:spcBef>
                <a:spcPts val="0"/>
              </a:spcBef>
            </a:pPr>
            <a:r>
              <a:rPr lang="en-US" sz="2400" dirty="0"/>
              <a:t>The recording of careful watching; an interested spectator    	</a:t>
            </a:r>
            <a:endParaRPr lang="en-US" sz="2400" dirty="0" smtClean="0"/>
          </a:p>
          <a:p>
            <a:pPr marL="415925" lvl="1" indent="0" algn="r">
              <a:lnSpc>
                <a:spcPct val="90000"/>
              </a:lnSpc>
              <a:buNone/>
            </a:pPr>
            <a:r>
              <a:rPr lang="en-US" sz="1800" dirty="0" smtClean="0"/>
              <a:t>(</a:t>
            </a:r>
            <a:r>
              <a:rPr lang="en-US" sz="1800" dirty="0"/>
              <a:t>Oxford Dictionary of Current English, 1984: 505)</a:t>
            </a:r>
          </a:p>
          <a:p>
            <a:pPr>
              <a:lnSpc>
                <a:spcPct val="80000"/>
              </a:lnSpc>
            </a:pPr>
            <a:endParaRPr lang="en-US" sz="900" dirty="0" smtClean="0"/>
          </a:p>
          <a:p>
            <a:pPr>
              <a:lnSpc>
                <a:spcPct val="80000"/>
              </a:lnSpc>
            </a:pPr>
            <a:endParaRPr lang="en-US" sz="900" dirty="0"/>
          </a:p>
          <a:p>
            <a:pPr>
              <a:lnSpc>
                <a:spcPct val="80000"/>
              </a:lnSpc>
            </a:pPr>
            <a:r>
              <a:rPr lang="en-US" sz="2800" dirty="0"/>
              <a:t>Participant Observation</a:t>
            </a:r>
          </a:p>
          <a:p>
            <a:pPr lvl="1">
              <a:lnSpc>
                <a:spcPct val="90000"/>
              </a:lnSpc>
            </a:pPr>
            <a:r>
              <a:rPr lang="en-US" sz="2400" dirty="0" smtClean="0"/>
              <a:t>Covert/clandestine</a:t>
            </a:r>
            <a:endParaRPr lang="en-US" sz="2400" dirty="0"/>
          </a:p>
          <a:p>
            <a:pPr lvl="1">
              <a:lnSpc>
                <a:spcPct val="90000"/>
              </a:lnSpc>
            </a:pPr>
            <a:r>
              <a:rPr lang="en-US" sz="2400" dirty="0"/>
              <a:t>Overt</a:t>
            </a:r>
          </a:p>
          <a:p>
            <a:pPr>
              <a:lnSpc>
                <a:spcPct val="80000"/>
              </a:lnSpc>
            </a:pPr>
            <a:endParaRPr lang="en-US" sz="900" dirty="0"/>
          </a:p>
          <a:p>
            <a:pPr>
              <a:lnSpc>
                <a:spcPct val="80000"/>
              </a:lnSpc>
            </a:pPr>
            <a:r>
              <a:rPr lang="en-US" sz="2800" dirty="0"/>
              <a:t>Systematic Observation</a:t>
            </a:r>
          </a:p>
          <a:p>
            <a:pPr>
              <a:lnSpc>
                <a:spcPct val="80000"/>
              </a:lnSpc>
            </a:pPr>
            <a:r>
              <a:rPr lang="en-US" sz="2400" u="sng" dirty="0" smtClean="0"/>
              <a:t>Bars</a:t>
            </a:r>
            <a:r>
              <a:rPr lang="en-US" sz="2400" dirty="0" smtClean="0"/>
              <a:t> </a:t>
            </a:r>
            <a:r>
              <a:rPr lang="en-US" sz="2400" dirty="0"/>
              <a:t>– </a:t>
            </a:r>
            <a:r>
              <a:rPr lang="en-US" sz="2000" dirty="0" err="1"/>
              <a:t>Cavan</a:t>
            </a:r>
            <a:r>
              <a:rPr lang="en-US" sz="2000" dirty="0"/>
              <a:t> (1966); </a:t>
            </a:r>
            <a:r>
              <a:rPr lang="en-US" sz="2000" dirty="0" err="1"/>
              <a:t>Sulkenen</a:t>
            </a:r>
            <a:r>
              <a:rPr lang="en-US" sz="2000" dirty="0"/>
              <a:t> (1985)</a:t>
            </a:r>
          </a:p>
          <a:p>
            <a:pPr>
              <a:lnSpc>
                <a:spcPct val="80000"/>
              </a:lnSpc>
            </a:pPr>
            <a:r>
              <a:rPr lang="en-US" sz="2400" u="sng" dirty="0"/>
              <a:t>Hospitals</a:t>
            </a:r>
            <a:r>
              <a:rPr lang="en-US" sz="2400" dirty="0"/>
              <a:t> – </a:t>
            </a:r>
            <a:r>
              <a:rPr lang="en-US" sz="2000" dirty="0"/>
              <a:t>Strong (1979); </a:t>
            </a:r>
            <a:r>
              <a:rPr lang="en-US" sz="2000" dirty="0" err="1"/>
              <a:t>Zaman</a:t>
            </a:r>
            <a:r>
              <a:rPr lang="en-US" sz="2000" dirty="0"/>
              <a:t> (2005)</a:t>
            </a:r>
          </a:p>
          <a:p>
            <a:pPr>
              <a:lnSpc>
                <a:spcPct val="80000"/>
              </a:lnSpc>
            </a:pPr>
            <a:r>
              <a:rPr lang="en-US" sz="2400" u="sng" dirty="0" smtClean="0"/>
              <a:t>Schools</a:t>
            </a:r>
            <a:r>
              <a:rPr lang="en-US" sz="2400" dirty="0" smtClean="0"/>
              <a:t> </a:t>
            </a:r>
            <a:r>
              <a:rPr lang="en-US" sz="2000" dirty="0" smtClean="0"/>
              <a:t>- Hargreaves </a:t>
            </a:r>
            <a:r>
              <a:rPr lang="en-US" sz="2000" dirty="0"/>
              <a:t>(1967); Lacey (1970); Willis (1977); Ball (1981</a:t>
            </a:r>
            <a:r>
              <a:rPr lang="en-US" sz="2000" dirty="0" smtClean="0"/>
              <a:t>)</a:t>
            </a:r>
          </a:p>
          <a:p>
            <a:pPr>
              <a:lnSpc>
                <a:spcPct val="80000"/>
              </a:lnSpc>
            </a:pPr>
            <a:r>
              <a:rPr lang="en-US" sz="2400" u="sng" dirty="0" smtClean="0"/>
              <a:t>Deviance</a:t>
            </a:r>
            <a:r>
              <a:rPr lang="en-US" sz="2400" dirty="0" smtClean="0"/>
              <a:t> </a:t>
            </a:r>
            <a:r>
              <a:rPr lang="en-US" sz="2000" dirty="0" smtClean="0"/>
              <a:t>– Becker (</a:t>
            </a:r>
            <a:r>
              <a:rPr lang="en-US" sz="2000" dirty="0"/>
              <a:t>1953</a:t>
            </a:r>
            <a:r>
              <a:rPr lang="en-US" sz="2000" dirty="0" smtClean="0"/>
              <a:t>); Foster (1990); Mendoza-Denton (2008)</a:t>
            </a:r>
            <a:endParaRPr lang="en-US" sz="2000" dirty="0"/>
          </a:p>
          <a:p>
            <a:pPr>
              <a:lnSpc>
                <a:spcPct val="80000"/>
              </a:lnSpc>
            </a:pPr>
            <a:endParaRPr lang="en-US" sz="900" dirty="0"/>
          </a:p>
        </p:txBody>
      </p:sp>
      <p:pic>
        <p:nvPicPr>
          <p:cNvPr id="2050" name="Picture 2" descr="http://ecx.images-amazon.com/images/I/41W5rWLWcrL._SL500_.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3762" y="2132856"/>
            <a:ext cx="2390657" cy="2736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87182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926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9267">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926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9267">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9267">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9267">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39267">
                                            <p:txEl>
                                              <p:pRg st="9" end="9"/>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39267">
                                            <p:txEl>
                                              <p:pRg st="10" end="10"/>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05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39267">
                                            <p:txEl>
                                              <p:pRg st="11" end="1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39267">
                                            <p:txEl>
                                              <p:pRg st="12" end="12"/>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9267">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lvl="1"/>
            <a:fld id="{66CA052C-A9C3-49BA-9188-FD9D475E95AF}" type="slidenum">
              <a:rPr lang="en-US"/>
              <a:pPr lvl="1"/>
              <a:t>33</a:t>
            </a:fld>
            <a:endParaRPr lang="en-US">
              <a:latin typeface="Times New Roman" pitchFamily="18" charset="0"/>
            </a:endParaRPr>
          </a:p>
        </p:txBody>
      </p:sp>
      <p:sp>
        <p:nvSpPr>
          <p:cNvPr id="152578" name="Rectangle 2"/>
          <p:cNvSpPr>
            <a:spLocks noGrp="1" noChangeArrowheads="1"/>
          </p:cNvSpPr>
          <p:nvPr>
            <p:ph type="title"/>
          </p:nvPr>
        </p:nvSpPr>
        <p:spPr>
          <a:xfrm>
            <a:off x="682625" y="304800"/>
            <a:ext cx="8080375" cy="603920"/>
          </a:xfrm>
        </p:spPr>
        <p:txBody>
          <a:bodyPr/>
          <a:lstStyle/>
          <a:p>
            <a:pPr algn="ctr"/>
            <a:r>
              <a:rPr lang="en-US" sz="3600" dirty="0" smtClean="0"/>
              <a:t>Covert/Clandestine </a:t>
            </a:r>
            <a:r>
              <a:rPr lang="en-US" sz="3600" dirty="0"/>
              <a:t>Research</a:t>
            </a:r>
          </a:p>
        </p:txBody>
      </p:sp>
      <p:sp>
        <p:nvSpPr>
          <p:cNvPr id="152579" name="Rectangle 3"/>
          <p:cNvSpPr>
            <a:spLocks noGrp="1" noChangeArrowheads="1"/>
          </p:cNvSpPr>
          <p:nvPr>
            <p:ph type="body" idx="1"/>
          </p:nvPr>
        </p:nvSpPr>
        <p:spPr>
          <a:xfrm>
            <a:off x="539552" y="1124744"/>
            <a:ext cx="8208912" cy="5256584"/>
          </a:xfrm>
        </p:spPr>
        <p:txBody>
          <a:bodyPr/>
          <a:lstStyle/>
          <a:p>
            <a:pPr>
              <a:lnSpc>
                <a:spcPct val="80000"/>
              </a:lnSpc>
            </a:pPr>
            <a:r>
              <a:rPr lang="en-US" sz="2800" dirty="0"/>
              <a:t>Justified in certain circumstances</a:t>
            </a:r>
          </a:p>
          <a:p>
            <a:pPr lvl="1">
              <a:lnSpc>
                <a:spcPct val="90000"/>
              </a:lnSpc>
            </a:pPr>
            <a:r>
              <a:rPr lang="en-US" sz="2400" dirty="0"/>
              <a:t>Where knowledge of being studied is likely to change </a:t>
            </a:r>
            <a:r>
              <a:rPr lang="en-US" sz="2400" dirty="0" smtClean="0"/>
              <a:t>behavior </a:t>
            </a:r>
            <a:r>
              <a:rPr lang="en-US" sz="2400" dirty="0"/>
              <a:t>being studied</a:t>
            </a:r>
          </a:p>
          <a:p>
            <a:pPr lvl="1">
              <a:lnSpc>
                <a:spcPct val="90000"/>
              </a:lnSpc>
            </a:pPr>
            <a:r>
              <a:rPr lang="en-US" sz="2400" dirty="0"/>
              <a:t>Only acceptable when all other methods are </a:t>
            </a:r>
            <a:r>
              <a:rPr lang="en-US" sz="2400" dirty="0" smtClean="0"/>
              <a:t>impossible</a:t>
            </a:r>
          </a:p>
          <a:p>
            <a:pPr lvl="1">
              <a:lnSpc>
                <a:spcPct val="90000"/>
              </a:lnSpc>
            </a:pPr>
            <a:r>
              <a:rPr lang="en-GB" sz="2400" dirty="0" err="1">
                <a:cs typeface="Arial" charset="0"/>
              </a:rPr>
              <a:t>Holdaway</a:t>
            </a:r>
            <a:r>
              <a:rPr lang="en-GB" sz="2400" dirty="0">
                <a:cs typeface="Arial" charset="0"/>
              </a:rPr>
              <a:t>, S. (1983) </a:t>
            </a:r>
            <a:r>
              <a:rPr lang="en-GB" sz="2400" i="1" dirty="0">
                <a:cs typeface="Arial" charset="0"/>
              </a:rPr>
              <a:t>Inside the Police: A Force at Work</a:t>
            </a:r>
            <a:r>
              <a:rPr lang="en-GB" sz="2400" dirty="0">
                <a:cs typeface="Arial" charset="0"/>
              </a:rPr>
              <a:t>. </a:t>
            </a:r>
            <a:endParaRPr lang="en-GB" sz="2400" dirty="0" smtClean="0">
              <a:cs typeface="Arial" charset="0"/>
            </a:endParaRPr>
          </a:p>
          <a:p>
            <a:pPr lvl="2">
              <a:lnSpc>
                <a:spcPct val="90000"/>
              </a:lnSpc>
            </a:pPr>
            <a:r>
              <a:rPr lang="en-US" sz="2000" dirty="0" smtClean="0"/>
              <a:t>Only </a:t>
            </a:r>
            <a:r>
              <a:rPr lang="en-US" sz="2000" dirty="0"/>
              <a:t>way to access ‘depth’ of </a:t>
            </a:r>
            <a:r>
              <a:rPr lang="en-US" sz="2000" dirty="0" smtClean="0"/>
              <a:t>data</a:t>
            </a:r>
            <a:endParaRPr lang="en-US" sz="2000" dirty="0"/>
          </a:p>
          <a:p>
            <a:pPr lvl="2">
              <a:lnSpc>
                <a:spcPct val="90000"/>
              </a:lnSpc>
            </a:pPr>
            <a:r>
              <a:rPr lang="en-US" sz="2200" dirty="0" smtClean="0"/>
              <a:t>On the side </a:t>
            </a:r>
            <a:r>
              <a:rPr lang="en-US" sz="2200" dirty="0"/>
              <a:t>of the underdog</a:t>
            </a:r>
          </a:p>
          <a:p>
            <a:r>
              <a:rPr lang="en-US" sz="2800" dirty="0" smtClean="0"/>
              <a:t>Violates </a:t>
            </a:r>
            <a:r>
              <a:rPr lang="en-US" sz="2800" dirty="0"/>
              <a:t>principle of informed consent</a:t>
            </a:r>
          </a:p>
          <a:p>
            <a:pPr lvl="1">
              <a:spcBef>
                <a:spcPts val="200"/>
              </a:spcBef>
              <a:spcAft>
                <a:spcPts val="200"/>
              </a:spcAft>
            </a:pPr>
            <a:r>
              <a:rPr lang="en-US" sz="2400" dirty="0"/>
              <a:t>Invasion of </a:t>
            </a:r>
            <a:r>
              <a:rPr lang="en-US" sz="2400" dirty="0" smtClean="0"/>
              <a:t>privacy</a:t>
            </a:r>
            <a:endParaRPr lang="en-US" sz="2400" dirty="0"/>
          </a:p>
          <a:p>
            <a:r>
              <a:rPr lang="en-US" sz="2800" dirty="0" smtClean="0"/>
              <a:t>Post </a:t>
            </a:r>
            <a:r>
              <a:rPr lang="en-US" sz="2800" dirty="0"/>
              <a:t>hoc informed consent</a:t>
            </a:r>
          </a:p>
          <a:p>
            <a:r>
              <a:rPr lang="en-US" sz="2800" dirty="0" smtClean="0"/>
              <a:t>Approval </a:t>
            </a:r>
            <a:r>
              <a:rPr lang="en-US" sz="2800" dirty="0"/>
              <a:t>from other professional </a:t>
            </a:r>
            <a:r>
              <a:rPr lang="en-US" sz="2800" dirty="0" smtClean="0"/>
              <a:t>colleagues</a:t>
            </a:r>
            <a:endParaRPr lang="en-US" sz="2800" dirty="0"/>
          </a:p>
        </p:txBody>
      </p:sp>
      <p:pic>
        <p:nvPicPr>
          <p:cNvPr id="3074" name="Picture 2" descr="http://t0.gstatic.com/images?q=tbn:ANd9GcRKa98Sifs48u2RNxItuKxAslFLFOFmSgxqnf2n0bJ9vRfZC_Z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6255" y="3212976"/>
            <a:ext cx="1717551" cy="21067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15535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257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257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257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2579">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07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52579">
                                            <p:txEl>
                                              <p:pRg st="4" end="4"/>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52579">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52579">
                                            <p:txEl>
                                              <p:pRg st="6" end="6"/>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52579">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52579">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52579">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lvl="1"/>
            <a:fld id="{28DDE0EE-818E-48A2-9DEF-51DA5AD4395E}" type="slidenum">
              <a:rPr lang="en-US"/>
              <a:pPr lvl="1"/>
              <a:t>34</a:t>
            </a:fld>
            <a:endParaRPr lang="en-US">
              <a:latin typeface="Times New Roman" pitchFamily="18" charset="0"/>
            </a:endParaRPr>
          </a:p>
        </p:txBody>
      </p:sp>
      <p:sp>
        <p:nvSpPr>
          <p:cNvPr id="137218" name="Rectangle 2"/>
          <p:cNvSpPr>
            <a:spLocks noGrp="1" noChangeArrowheads="1"/>
          </p:cNvSpPr>
          <p:nvPr>
            <p:ph type="title"/>
          </p:nvPr>
        </p:nvSpPr>
        <p:spPr>
          <a:xfrm>
            <a:off x="611560" y="304800"/>
            <a:ext cx="7920880" cy="675928"/>
          </a:xfrm>
        </p:spPr>
        <p:txBody>
          <a:bodyPr/>
          <a:lstStyle/>
          <a:p>
            <a:pPr algn="ctr"/>
            <a:r>
              <a:rPr lang="en-US" sz="3600" dirty="0"/>
              <a:t>Characteristics of Observation</a:t>
            </a:r>
          </a:p>
        </p:txBody>
      </p:sp>
      <p:sp>
        <p:nvSpPr>
          <p:cNvPr id="137219" name="Rectangle 3"/>
          <p:cNvSpPr>
            <a:spLocks noGrp="1" noChangeArrowheads="1"/>
          </p:cNvSpPr>
          <p:nvPr>
            <p:ph type="body" idx="1"/>
          </p:nvPr>
        </p:nvSpPr>
        <p:spPr>
          <a:xfrm>
            <a:off x="323528" y="1196752"/>
            <a:ext cx="7848872" cy="5256584"/>
          </a:xfrm>
        </p:spPr>
        <p:txBody>
          <a:bodyPr/>
          <a:lstStyle/>
          <a:p>
            <a:pPr>
              <a:lnSpc>
                <a:spcPct val="80000"/>
              </a:lnSpc>
              <a:spcAft>
                <a:spcPts val="600"/>
              </a:spcAft>
            </a:pPr>
            <a:r>
              <a:rPr lang="en-US" sz="2400" dirty="0" smtClean="0"/>
              <a:t>‘Thick’ Description</a:t>
            </a:r>
            <a:endParaRPr lang="en-US" sz="2400" dirty="0"/>
          </a:p>
          <a:p>
            <a:pPr marL="539750" lvl="1" indent="-123825">
              <a:spcBef>
                <a:spcPts val="0"/>
              </a:spcBef>
              <a:spcAft>
                <a:spcPts val="1200"/>
              </a:spcAft>
              <a:buFontTx/>
              <a:buNone/>
            </a:pPr>
            <a:r>
              <a:rPr lang="en-US" sz="2200" dirty="0"/>
              <a:t>“attending to mundane detail…to help us to understand what is going on in a particular context and to provide clues and pointers to other layers of reality.”</a:t>
            </a:r>
          </a:p>
          <a:p>
            <a:pPr>
              <a:lnSpc>
                <a:spcPct val="80000"/>
              </a:lnSpc>
            </a:pPr>
            <a:r>
              <a:rPr lang="en-US" sz="2400" dirty="0"/>
              <a:t>Contextualism</a:t>
            </a:r>
          </a:p>
          <a:p>
            <a:pPr lvl="1">
              <a:spcBef>
                <a:spcPts val="0"/>
              </a:spcBef>
              <a:spcAft>
                <a:spcPts val="1200"/>
              </a:spcAft>
              <a:buFontTx/>
              <a:buNone/>
            </a:pPr>
            <a:r>
              <a:rPr lang="en-US" sz="2200" dirty="0"/>
              <a:t>“we can understand events only when they are situated in the wider social and historical context.”</a:t>
            </a:r>
          </a:p>
          <a:p>
            <a:r>
              <a:rPr lang="en-US" sz="2400" dirty="0"/>
              <a:t>Process</a:t>
            </a:r>
          </a:p>
          <a:p>
            <a:pPr lvl="1">
              <a:spcBef>
                <a:spcPts val="0"/>
              </a:spcBef>
              <a:spcAft>
                <a:spcPts val="1200"/>
              </a:spcAft>
              <a:buFontTx/>
              <a:buNone/>
            </a:pPr>
            <a:r>
              <a:rPr lang="en-US" sz="2200" dirty="0"/>
              <a:t>“viewing social life as involving interlocking series of events.”</a:t>
            </a:r>
          </a:p>
          <a:p>
            <a:r>
              <a:rPr lang="en-US" sz="2400" dirty="0"/>
              <a:t>Flexible research designs</a:t>
            </a:r>
          </a:p>
          <a:p>
            <a:pPr lvl="1">
              <a:spcBef>
                <a:spcPts val="0"/>
              </a:spcBef>
              <a:buFontTx/>
              <a:buNone/>
            </a:pPr>
            <a:r>
              <a:rPr lang="en-US" sz="2200" dirty="0"/>
              <a:t>“a preference for an open and unstructured research design which increases the possibility of coming across unexpected issues</a:t>
            </a:r>
            <a:r>
              <a:rPr lang="en-US" sz="2200" dirty="0" smtClean="0"/>
              <a:t>.”</a:t>
            </a:r>
            <a:endParaRPr lang="en-US" sz="2200" dirty="0"/>
          </a:p>
        </p:txBody>
      </p:sp>
    </p:spTree>
    <p:extLst>
      <p:ext uri="{BB962C8B-B14F-4D97-AF65-F5344CB8AC3E}">
        <p14:creationId xmlns:p14="http://schemas.microsoft.com/office/powerpoint/2010/main" val="13177530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721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7219">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37219">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7219">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7219">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7219">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37219">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3721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lvl="1"/>
            <a:fld id="{E892EBD7-8BB6-4C1C-A4CD-CABEE4F665A8}" type="slidenum">
              <a:rPr lang="en-US"/>
              <a:pPr lvl="1"/>
              <a:t>35</a:t>
            </a:fld>
            <a:endParaRPr lang="en-US">
              <a:latin typeface="Times New Roman" pitchFamily="18" charset="0"/>
            </a:endParaRPr>
          </a:p>
        </p:txBody>
      </p:sp>
      <p:sp>
        <p:nvSpPr>
          <p:cNvPr id="141314" name="Rectangle 2"/>
          <p:cNvSpPr>
            <a:spLocks noGrp="1" noChangeArrowheads="1"/>
          </p:cNvSpPr>
          <p:nvPr>
            <p:ph type="title"/>
          </p:nvPr>
        </p:nvSpPr>
        <p:spPr>
          <a:xfrm>
            <a:off x="457200" y="304800"/>
            <a:ext cx="8534400" cy="685800"/>
          </a:xfrm>
        </p:spPr>
        <p:txBody>
          <a:bodyPr/>
          <a:lstStyle/>
          <a:p>
            <a:pPr algn="ctr"/>
            <a:r>
              <a:rPr lang="en-US" sz="3600" dirty="0"/>
              <a:t>Observational Pitfalls</a:t>
            </a:r>
          </a:p>
        </p:txBody>
      </p:sp>
      <p:sp>
        <p:nvSpPr>
          <p:cNvPr id="141315" name="Rectangle 3"/>
          <p:cNvSpPr>
            <a:spLocks noGrp="1" noChangeArrowheads="1"/>
          </p:cNvSpPr>
          <p:nvPr>
            <p:ph type="body" idx="1"/>
          </p:nvPr>
        </p:nvSpPr>
        <p:spPr>
          <a:xfrm>
            <a:off x="457200" y="1066800"/>
            <a:ext cx="8458200" cy="5410200"/>
          </a:xfrm>
        </p:spPr>
        <p:txBody>
          <a:bodyPr/>
          <a:lstStyle/>
          <a:p>
            <a:pPr>
              <a:spcAft>
                <a:spcPts val="600"/>
              </a:spcAft>
            </a:pPr>
            <a:r>
              <a:rPr lang="en-US" sz="2800" dirty="0" smtClean="0"/>
              <a:t>Focusing </a:t>
            </a:r>
            <a:r>
              <a:rPr lang="en-US" sz="2800" dirty="0"/>
              <a:t>on the present may blind researcher to important events that occurred before their arrival</a:t>
            </a:r>
          </a:p>
          <a:p>
            <a:r>
              <a:rPr lang="en-US" sz="2800" dirty="0" smtClean="0"/>
              <a:t>Informants </a:t>
            </a:r>
            <a:r>
              <a:rPr lang="en-US" sz="2800" dirty="0"/>
              <a:t>may be entirely unrepresentative of the ‘inhabitants’ of the social setting</a:t>
            </a:r>
          </a:p>
          <a:p>
            <a:pPr marL="903288" indent="-1588">
              <a:buFont typeface="Wingdings" pitchFamily="2" charset="2"/>
              <a:buNone/>
            </a:pPr>
            <a:r>
              <a:rPr lang="en-US" sz="2400" dirty="0" smtClean="0"/>
              <a:t>“</a:t>
            </a:r>
            <a:r>
              <a:rPr lang="en-US" sz="2400" dirty="0"/>
              <a:t>The observer has to enter into the group and find the right distance between him/herself and the group.  There is a close relationship here between the observer’s presentation of him/herself (to enter the field and throughout the study), and </a:t>
            </a:r>
            <a:r>
              <a:rPr lang="en-US" sz="2400" dirty="0" smtClean="0"/>
              <a:t>the place </a:t>
            </a:r>
            <a:r>
              <a:rPr lang="en-US" sz="2400" dirty="0"/>
              <a:t>accorded to the observer by the other.”</a:t>
            </a:r>
            <a:r>
              <a:rPr lang="en-US" sz="2800" dirty="0"/>
              <a:t> </a:t>
            </a:r>
            <a:r>
              <a:rPr lang="en-US" sz="2800" dirty="0" smtClean="0"/>
              <a:t>   </a:t>
            </a:r>
            <a:r>
              <a:rPr lang="en-US" sz="2000" dirty="0" smtClean="0"/>
              <a:t>(</a:t>
            </a:r>
            <a:r>
              <a:rPr lang="en-US" sz="2000" dirty="0"/>
              <a:t>Silverman, 1997: 12)</a:t>
            </a:r>
          </a:p>
          <a:p>
            <a:r>
              <a:rPr lang="en-US" sz="3000" dirty="0" smtClean="0"/>
              <a:t>The </a:t>
            </a:r>
            <a:r>
              <a:rPr lang="en-US" sz="3000" dirty="0"/>
              <a:t>risk of going ‘</a:t>
            </a:r>
            <a:r>
              <a:rPr lang="en-US" sz="3000" dirty="0" smtClean="0"/>
              <a:t>native’: </a:t>
            </a:r>
            <a:r>
              <a:rPr lang="en-US" sz="2600" dirty="0" smtClean="0"/>
              <a:t>Over-identifying </a:t>
            </a:r>
            <a:r>
              <a:rPr lang="en-US" sz="2600" dirty="0"/>
              <a:t>with the observed</a:t>
            </a:r>
            <a:endParaRPr lang="en-US" sz="1000" dirty="0"/>
          </a:p>
          <a:p>
            <a:endParaRPr lang="en-US" sz="1000" dirty="0"/>
          </a:p>
        </p:txBody>
      </p:sp>
    </p:spTree>
    <p:extLst>
      <p:ext uri="{BB962C8B-B14F-4D97-AF65-F5344CB8AC3E}">
        <p14:creationId xmlns:p14="http://schemas.microsoft.com/office/powerpoint/2010/main" val="4162611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13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131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131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131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lvl="1"/>
            <a:fld id="{884FC41D-DB18-4B15-BED1-488444CE0F3C}" type="slidenum">
              <a:rPr lang="en-US"/>
              <a:pPr lvl="1"/>
              <a:t>36</a:t>
            </a:fld>
            <a:endParaRPr lang="en-US">
              <a:latin typeface="Times New Roman" pitchFamily="18" charset="0"/>
            </a:endParaRPr>
          </a:p>
        </p:txBody>
      </p:sp>
      <p:sp>
        <p:nvSpPr>
          <p:cNvPr id="159746" name="Rectangle 2"/>
          <p:cNvSpPr>
            <a:spLocks noGrp="1" noChangeArrowheads="1"/>
          </p:cNvSpPr>
          <p:nvPr>
            <p:ph type="title"/>
          </p:nvPr>
        </p:nvSpPr>
        <p:spPr>
          <a:xfrm>
            <a:off x="611561" y="381000"/>
            <a:ext cx="7920880" cy="599728"/>
          </a:xfrm>
        </p:spPr>
        <p:txBody>
          <a:bodyPr/>
          <a:lstStyle/>
          <a:p>
            <a:pPr algn="ctr"/>
            <a:r>
              <a:rPr lang="en-US" sz="3600" dirty="0"/>
              <a:t>Systematic Observation</a:t>
            </a:r>
          </a:p>
        </p:txBody>
      </p:sp>
      <p:sp>
        <p:nvSpPr>
          <p:cNvPr id="159747" name="Rectangle 3"/>
          <p:cNvSpPr>
            <a:spLocks noGrp="1" noChangeArrowheads="1"/>
          </p:cNvSpPr>
          <p:nvPr>
            <p:ph type="body" idx="1"/>
          </p:nvPr>
        </p:nvSpPr>
        <p:spPr>
          <a:xfrm>
            <a:off x="395536" y="1219200"/>
            <a:ext cx="8059489" cy="5234136"/>
          </a:xfrm>
        </p:spPr>
        <p:txBody>
          <a:bodyPr/>
          <a:lstStyle/>
          <a:p>
            <a:pPr>
              <a:lnSpc>
                <a:spcPct val="80000"/>
              </a:lnSpc>
            </a:pPr>
            <a:r>
              <a:rPr lang="en-US" sz="2800" dirty="0"/>
              <a:t>List of categories of action</a:t>
            </a:r>
          </a:p>
          <a:p>
            <a:pPr lvl="1">
              <a:lnSpc>
                <a:spcPct val="90000"/>
              </a:lnSpc>
            </a:pPr>
            <a:r>
              <a:rPr lang="en-US" sz="2400" dirty="0"/>
              <a:t>Table with types of action vs. key participants</a:t>
            </a:r>
          </a:p>
          <a:p>
            <a:pPr lvl="1">
              <a:lnSpc>
                <a:spcPct val="90000"/>
              </a:lnSpc>
            </a:pPr>
            <a:r>
              <a:rPr lang="en-US" sz="2400" dirty="0"/>
              <a:t>Record the duration of </a:t>
            </a:r>
            <a:r>
              <a:rPr lang="en-US" sz="2400" dirty="0" err="1"/>
              <a:t>behaviour</a:t>
            </a:r>
            <a:endParaRPr lang="en-US" sz="2400" dirty="0"/>
          </a:p>
          <a:p>
            <a:pPr lvl="2">
              <a:lnSpc>
                <a:spcPct val="90000"/>
              </a:lnSpc>
            </a:pPr>
            <a:r>
              <a:rPr lang="en-US" sz="2400" dirty="0"/>
              <a:t>Or frequency in a given time period</a:t>
            </a:r>
          </a:p>
          <a:p>
            <a:pPr lvl="1">
              <a:lnSpc>
                <a:spcPct val="90000"/>
              </a:lnSpc>
            </a:pPr>
            <a:r>
              <a:rPr lang="en-US" sz="2400" dirty="0"/>
              <a:t>Predetermined list of types of </a:t>
            </a:r>
            <a:r>
              <a:rPr lang="en-US" sz="2400" dirty="0" err="1"/>
              <a:t>behaviour</a:t>
            </a:r>
            <a:endParaRPr lang="en-US" sz="2400" dirty="0"/>
          </a:p>
          <a:p>
            <a:pPr lvl="2">
              <a:lnSpc>
                <a:spcPct val="90000"/>
              </a:lnSpc>
            </a:pPr>
            <a:r>
              <a:rPr lang="en-US" sz="2400" dirty="0"/>
              <a:t>Theoretically driven</a:t>
            </a:r>
          </a:p>
          <a:p>
            <a:pPr lvl="2">
              <a:lnSpc>
                <a:spcPct val="90000"/>
              </a:lnSpc>
            </a:pPr>
            <a:r>
              <a:rPr lang="en-US" sz="2400" dirty="0"/>
              <a:t>May be added to during the course of the study</a:t>
            </a:r>
          </a:p>
          <a:p>
            <a:pPr>
              <a:lnSpc>
                <a:spcPct val="80000"/>
              </a:lnSpc>
            </a:pPr>
            <a:endParaRPr lang="en-US" sz="1000" dirty="0"/>
          </a:p>
          <a:p>
            <a:pPr>
              <a:lnSpc>
                <a:spcPct val="80000"/>
              </a:lnSpc>
            </a:pPr>
            <a:r>
              <a:rPr lang="en-US" sz="2800" dirty="0"/>
              <a:t>Tension between objectivity and subjectivity</a:t>
            </a:r>
          </a:p>
          <a:p>
            <a:pPr lvl="1">
              <a:lnSpc>
                <a:spcPct val="90000"/>
              </a:lnSpc>
            </a:pPr>
            <a:r>
              <a:rPr lang="en-US" sz="2400" dirty="0"/>
              <a:t>Choosing what not to record</a:t>
            </a:r>
          </a:p>
          <a:p>
            <a:pPr lvl="1">
              <a:lnSpc>
                <a:spcPct val="90000"/>
              </a:lnSpc>
            </a:pPr>
            <a:r>
              <a:rPr lang="en-US" sz="2400" dirty="0"/>
              <a:t>Ambiguities of categories</a:t>
            </a:r>
          </a:p>
          <a:p>
            <a:pPr lvl="1">
              <a:lnSpc>
                <a:spcPct val="90000"/>
              </a:lnSpc>
            </a:pPr>
            <a:r>
              <a:rPr lang="en-US" sz="2400" dirty="0"/>
              <a:t>Too busy counting to think</a:t>
            </a:r>
          </a:p>
          <a:p>
            <a:pPr lvl="1">
              <a:lnSpc>
                <a:spcPct val="90000"/>
              </a:lnSpc>
            </a:pPr>
            <a:r>
              <a:rPr lang="en-US" sz="2400" dirty="0"/>
              <a:t>What about meaning?</a:t>
            </a:r>
          </a:p>
        </p:txBody>
      </p:sp>
    </p:spTree>
    <p:extLst>
      <p:ext uri="{BB962C8B-B14F-4D97-AF65-F5344CB8AC3E}">
        <p14:creationId xmlns:p14="http://schemas.microsoft.com/office/powerpoint/2010/main" val="39857364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974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9747">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59747">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974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9747">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59747">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59747">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9747">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59747">
                                            <p:txEl>
                                              <p:pRg st="9" end="9"/>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59747">
                                            <p:txEl>
                                              <p:pRg st="10" end="10"/>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59747">
                                            <p:txEl>
                                              <p:pRg st="11" end="11"/>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59747">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lvl="1"/>
            <a:fld id="{AEA7520A-7C7A-46DA-B904-229083E4A6E2}" type="slidenum">
              <a:rPr lang="en-US"/>
              <a:pPr lvl="1"/>
              <a:t>37</a:t>
            </a:fld>
            <a:endParaRPr lang="en-US">
              <a:latin typeface="Times New Roman" pitchFamily="18" charset="0"/>
            </a:endParaRPr>
          </a:p>
        </p:txBody>
      </p:sp>
      <p:sp>
        <p:nvSpPr>
          <p:cNvPr id="140290" name="Rectangle 2"/>
          <p:cNvSpPr>
            <a:spLocks noGrp="1" noChangeArrowheads="1"/>
          </p:cNvSpPr>
          <p:nvPr>
            <p:ph type="title"/>
          </p:nvPr>
        </p:nvSpPr>
        <p:spPr>
          <a:xfrm>
            <a:off x="611561" y="381000"/>
            <a:ext cx="7920880" cy="762000"/>
          </a:xfrm>
        </p:spPr>
        <p:txBody>
          <a:bodyPr/>
          <a:lstStyle/>
          <a:p>
            <a:pPr algn="ctr"/>
            <a:r>
              <a:rPr lang="en-US" sz="3600" dirty="0"/>
              <a:t>Recording Observation</a:t>
            </a:r>
          </a:p>
        </p:txBody>
      </p:sp>
      <p:sp>
        <p:nvSpPr>
          <p:cNvPr id="140291" name="Rectangle 3"/>
          <p:cNvSpPr>
            <a:spLocks noGrp="1" noChangeArrowheads="1"/>
          </p:cNvSpPr>
          <p:nvPr>
            <p:ph type="body" idx="1"/>
          </p:nvPr>
        </p:nvSpPr>
        <p:spPr>
          <a:xfrm>
            <a:off x="179512" y="1371600"/>
            <a:ext cx="8275513" cy="4724400"/>
          </a:xfrm>
        </p:spPr>
        <p:txBody>
          <a:bodyPr/>
          <a:lstStyle/>
          <a:p>
            <a:pPr>
              <a:lnSpc>
                <a:spcPct val="80000"/>
              </a:lnSpc>
            </a:pPr>
            <a:r>
              <a:rPr lang="en-US" sz="2800" dirty="0">
                <a:solidFill>
                  <a:schemeClr val="bg1"/>
                </a:solidFill>
              </a:rPr>
              <a:t>Taking notes</a:t>
            </a:r>
          </a:p>
          <a:p>
            <a:pPr lvl="1">
              <a:lnSpc>
                <a:spcPct val="90000"/>
              </a:lnSpc>
              <a:spcBef>
                <a:spcPts val="0"/>
              </a:spcBef>
              <a:spcAft>
                <a:spcPts val="200"/>
              </a:spcAft>
            </a:pPr>
            <a:r>
              <a:rPr lang="en-US" sz="2400" dirty="0">
                <a:solidFill>
                  <a:schemeClr val="bg1"/>
                </a:solidFill>
              </a:rPr>
              <a:t>Must be overt</a:t>
            </a:r>
          </a:p>
          <a:p>
            <a:pPr lvl="2">
              <a:lnSpc>
                <a:spcPct val="90000"/>
              </a:lnSpc>
              <a:spcBef>
                <a:spcPts val="0"/>
              </a:spcBef>
              <a:spcAft>
                <a:spcPts val="600"/>
              </a:spcAft>
            </a:pPr>
            <a:r>
              <a:rPr lang="en-US" sz="2400" dirty="0">
                <a:solidFill>
                  <a:schemeClr val="bg1"/>
                </a:solidFill>
              </a:rPr>
              <a:t>But not too overt</a:t>
            </a:r>
          </a:p>
          <a:p>
            <a:pPr lvl="1">
              <a:lnSpc>
                <a:spcPct val="90000"/>
              </a:lnSpc>
              <a:spcBef>
                <a:spcPts val="200"/>
              </a:spcBef>
              <a:spcAft>
                <a:spcPts val="0"/>
              </a:spcAft>
            </a:pPr>
            <a:r>
              <a:rPr lang="en-US" sz="2400" dirty="0">
                <a:solidFill>
                  <a:schemeClr val="bg1"/>
                </a:solidFill>
              </a:rPr>
              <a:t>Implications on the action in the setting</a:t>
            </a:r>
          </a:p>
          <a:p>
            <a:pPr>
              <a:lnSpc>
                <a:spcPct val="80000"/>
              </a:lnSpc>
              <a:spcBef>
                <a:spcPts val="1800"/>
              </a:spcBef>
              <a:spcAft>
                <a:spcPts val="0"/>
              </a:spcAft>
            </a:pPr>
            <a:r>
              <a:rPr lang="en-US" sz="2800" dirty="0" smtClean="0">
                <a:solidFill>
                  <a:schemeClr val="bg1"/>
                </a:solidFill>
              </a:rPr>
              <a:t>Ethnographer’s bladder </a:t>
            </a:r>
            <a:r>
              <a:rPr lang="en-US" sz="2400" dirty="0" smtClean="0">
                <a:solidFill>
                  <a:schemeClr val="bg1"/>
                </a:solidFill>
              </a:rPr>
              <a:t>(Barker, 1984)</a:t>
            </a:r>
            <a:endParaRPr lang="en-US" sz="2400" dirty="0">
              <a:solidFill>
                <a:schemeClr val="bg1"/>
              </a:solidFill>
            </a:endParaRPr>
          </a:p>
          <a:p>
            <a:pPr>
              <a:lnSpc>
                <a:spcPct val="80000"/>
              </a:lnSpc>
              <a:spcBef>
                <a:spcPts val="1800"/>
              </a:spcBef>
            </a:pPr>
            <a:r>
              <a:rPr lang="en-US" sz="2800" dirty="0" smtClean="0">
                <a:solidFill>
                  <a:schemeClr val="bg1"/>
                </a:solidFill>
              </a:rPr>
              <a:t>Research </a:t>
            </a:r>
            <a:r>
              <a:rPr lang="en-US" sz="2800" dirty="0">
                <a:solidFill>
                  <a:schemeClr val="bg1"/>
                </a:solidFill>
              </a:rPr>
              <a:t>Diary</a:t>
            </a:r>
          </a:p>
          <a:p>
            <a:pPr lvl="1">
              <a:lnSpc>
                <a:spcPct val="90000"/>
              </a:lnSpc>
              <a:spcBef>
                <a:spcPts val="200"/>
              </a:spcBef>
            </a:pPr>
            <a:r>
              <a:rPr lang="en-US" sz="2400" dirty="0">
                <a:solidFill>
                  <a:schemeClr val="bg1"/>
                </a:solidFill>
              </a:rPr>
              <a:t>What you saw, heard and felt</a:t>
            </a:r>
          </a:p>
          <a:p>
            <a:pPr>
              <a:lnSpc>
                <a:spcPct val="80000"/>
              </a:lnSpc>
              <a:spcBef>
                <a:spcPts val="1800"/>
              </a:spcBef>
            </a:pPr>
            <a:r>
              <a:rPr lang="en-US" sz="2800" dirty="0" smtClean="0">
                <a:solidFill>
                  <a:schemeClr val="bg1"/>
                </a:solidFill>
              </a:rPr>
              <a:t>Systematic </a:t>
            </a:r>
            <a:r>
              <a:rPr lang="en-US" sz="2800" dirty="0">
                <a:solidFill>
                  <a:schemeClr val="bg1"/>
                </a:solidFill>
              </a:rPr>
              <a:t>observation</a:t>
            </a:r>
          </a:p>
          <a:p>
            <a:pPr lvl="1">
              <a:lnSpc>
                <a:spcPct val="90000"/>
              </a:lnSpc>
            </a:pPr>
            <a:r>
              <a:rPr lang="en-US" sz="2400" dirty="0">
                <a:solidFill>
                  <a:schemeClr val="bg1"/>
                </a:solidFill>
              </a:rPr>
              <a:t>Observation schedules</a:t>
            </a:r>
          </a:p>
          <a:p>
            <a:pPr lvl="1">
              <a:lnSpc>
                <a:spcPct val="90000"/>
              </a:lnSpc>
            </a:pPr>
            <a:r>
              <a:rPr lang="en-US" sz="2400" dirty="0">
                <a:solidFill>
                  <a:schemeClr val="bg1"/>
                </a:solidFill>
              </a:rPr>
              <a:t>Observation counts</a:t>
            </a:r>
            <a:endParaRPr lang="en-US" sz="800" dirty="0">
              <a:solidFill>
                <a:schemeClr val="bg1"/>
              </a:solidFill>
            </a:endParaRPr>
          </a:p>
        </p:txBody>
      </p:sp>
      <p:pic>
        <p:nvPicPr>
          <p:cNvPr id="7172" name="Picture 4" descr="The Making of a Mooni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160" y="1444610"/>
            <a:ext cx="2933993" cy="46070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93698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029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0291">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0291">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40291">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40291">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17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0291">
                                            <p:txEl>
                                              <p:pRg st="5" end="5"/>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40291">
                                            <p:txEl>
                                              <p:pRg st="6" end="6"/>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40291">
                                            <p:txEl>
                                              <p:pRg st="7" end="7"/>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40291">
                                            <p:txEl>
                                              <p:pRg st="8" end="8"/>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40291">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lvl="1"/>
            <a:fld id="{FD4CC1F4-C077-4FF5-B0EB-95517A52F28A}" type="slidenum">
              <a:rPr lang="en-US"/>
              <a:pPr lvl="1"/>
              <a:t>38</a:t>
            </a:fld>
            <a:endParaRPr lang="en-US">
              <a:latin typeface="Times New Roman" pitchFamily="18" charset="0"/>
            </a:endParaRPr>
          </a:p>
        </p:txBody>
      </p:sp>
      <p:sp>
        <p:nvSpPr>
          <p:cNvPr id="165890" name="Rectangle 2"/>
          <p:cNvSpPr>
            <a:spLocks noGrp="1" noChangeArrowheads="1"/>
          </p:cNvSpPr>
          <p:nvPr>
            <p:ph type="title"/>
          </p:nvPr>
        </p:nvSpPr>
        <p:spPr>
          <a:xfrm>
            <a:off x="381000" y="228600"/>
            <a:ext cx="8534400" cy="914400"/>
          </a:xfrm>
        </p:spPr>
        <p:txBody>
          <a:bodyPr/>
          <a:lstStyle/>
          <a:p>
            <a:pPr algn="ctr"/>
            <a:r>
              <a:rPr lang="en-US" sz="3600" dirty="0"/>
              <a:t>How do we analyze ethnographic data?</a:t>
            </a:r>
          </a:p>
        </p:txBody>
      </p:sp>
      <p:sp>
        <p:nvSpPr>
          <p:cNvPr id="165891" name="Rectangle 3"/>
          <p:cNvSpPr>
            <a:spLocks noGrp="1" noChangeArrowheads="1"/>
          </p:cNvSpPr>
          <p:nvPr>
            <p:ph type="body" idx="1"/>
          </p:nvPr>
        </p:nvSpPr>
        <p:spPr>
          <a:xfrm>
            <a:off x="179512" y="1447800"/>
            <a:ext cx="8583488" cy="4933528"/>
          </a:xfrm>
        </p:spPr>
        <p:txBody>
          <a:bodyPr/>
          <a:lstStyle/>
          <a:p>
            <a:pPr marL="365125" indent="-365125">
              <a:lnSpc>
                <a:spcPct val="80000"/>
              </a:lnSpc>
            </a:pPr>
            <a:r>
              <a:rPr lang="en-US" sz="2800" dirty="0"/>
              <a:t>Biggest problem is the amount of data</a:t>
            </a:r>
          </a:p>
          <a:p>
            <a:pPr marL="625475" lvl="1" indent="-260350">
              <a:lnSpc>
                <a:spcPct val="90000"/>
              </a:lnSpc>
            </a:pPr>
            <a:r>
              <a:rPr lang="en-US" sz="2400" dirty="0"/>
              <a:t>Analysis is about filtering </a:t>
            </a:r>
          </a:p>
          <a:p>
            <a:pPr marL="898525" lvl="2" indent="-273050">
              <a:lnSpc>
                <a:spcPct val="90000"/>
              </a:lnSpc>
            </a:pPr>
            <a:r>
              <a:rPr lang="en-US" sz="2400" dirty="0"/>
              <a:t>Separating what is important from what is </a:t>
            </a:r>
            <a:r>
              <a:rPr lang="en-US" sz="2400" dirty="0" smtClean="0"/>
              <a:t>not</a:t>
            </a:r>
          </a:p>
          <a:p>
            <a:pPr marL="898525" lvl="2" indent="-273050">
              <a:lnSpc>
                <a:spcPct val="90000"/>
              </a:lnSpc>
            </a:pPr>
            <a:r>
              <a:rPr lang="en-US" sz="2400" dirty="0" smtClean="0"/>
              <a:t>Throwing stuff away</a:t>
            </a:r>
            <a:endParaRPr lang="en-US" sz="2400" dirty="0"/>
          </a:p>
          <a:p>
            <a:pPr marL="365125" lvl="2" indent="-365125">
              <a:lnSpc>
                <a:spcPct val="90000"/>
              </a:lnSpc>
            </a:pPr>
            <a:endParaRPr lang="en-US" sz="2000" dirty="0"/>
          </a:p>
          <a:p>
            <a:pPr marL="365125" indent="-90488">
              <a:lnSpc>
                <a:spcPct val="80000"/>
              </a:lnSpc>
              <a:buFont typeface="Wingdings" pitchFamily="2" charset="2"/>
              <a:buNone/>
            </a:pPr>
            <a:r>
              <a:rPr lang="en-US" sz="2400" dirty="0"/>
              <a:t>“The critical task in qualitative research is not to accumulate all the data you can  but to ‘can’ (get rid of) most of the data you accumulate.  This requires constant winnowing.  The trick is to discover essences and then reveal those essences in sufficient context, yet not become mired to try to include everything that could possible be described.  Audiotapes, and not computer capabilities entreat us to do jus the opposite…we have to be careful not to get buried in avalanches of our making.” </a:t>
            </a:r>
          </a:p>
          <a:p>
            <a:pPr indent="-168275" algn="r">
              <a:lnSpc>
                <a:spcPct val="80000"/>
              </a:lnSpc>
              <a:buFont typeface="Wingdings" pitchFamily="2" charset="2"/>
              <a:buNone/>
            </a:pPr>
            <a:r>
              <a:rPr lang="en-US" sz="2000" dirty="0" smtClean="0"/>
              <a:t>(</a:t>
            </a:r>
            <a:r>
              <a:rPr lang="en-US" sz="2000" dirty="0"/>
              <a:t>Wolcott, 1990: 35)</a:t>
            </a:r>
          </a:p>
        </p:txBody>
      </p:sp>
      <p:pic>
        <p:nvPicPr>
          <p:cNvPr id="2058" name="Picture 10" descr="http://t3.gstatic.com/images?q=tbn:ANd9GcQ9bvB5i03D9C_e9NTTIFpQVCOn4ZBVUCyOWx0gSIphWwk64Ei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04248" y="1268760"/>
            <a:ext cx="2143125" cy="21336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15476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589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5891">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5891">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65891">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05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5891">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6589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lvl="1"/>
            <a:fld id="{45683EB1-139D-448D-8C4F-8830EB4CF258}" type="slidenum">
              <a:rPr lang="en-US"/>
              <a:pPr lvl="1"/>
              <a:t>39</a:t>
            </a:fld>
            <a:endParaRPr lang="en-US">
              <a:latin typeface="Times New Roman" pitchFamily="18" charset="0"/>
            </a:endParaRPr>
          </a:p>
        </p:txBody>
      </p:sp>
      <p:sp>
        <p:nvSpPr>
          <p:cNvPr id="162818" name="Rectangle 2"/>
          <p:cNvSpPr>
            <a:spLocks noGrp="1" noChangeArrowheads="1"/>
          </p:cNvSpPr>
          <p:nvPr>
            <p:ph type="title"/>
          </p:nvPr>
        </p:nvSpPr>
        <p:spPr>
          <a:xfrm>
            <a:off x="381000" y="260648"/>
            <a:ext cx="8382000" cy="648072"/>
          </a:xfrm>
        </p:spPr>
        <p:txBody>
          <a:bodyPr/>
          <a:lstStyle/>
          <a:p>
            <a:pPr algn="ctr"/>
            <a:r>
              <a:rPr lang="en-US" sz="3600" dirty="0" err="1" smtClean="0"/>
              <a:t>Analysing</a:t>
            </a:r>
            <a:r>
              <a:rPr lang="en-US" sz="3600" dirty="0" smtClean="0"/>
              <a:t> your data</a:t>
            </a:r>
            <a:endParaRPr lang="en-US" sz="3600" dirty="0"/>
          </a:p>
        </p:txBody>
      </p:sp>
      <p:sp>
        <p:nvSpPr>
          <p:cNvPr id="162819" name="Rectangle 3"/>
          <p:cNvSpPr>
            <a:spLocks noGrp="1" noChangeArrowheads="1"/>
          </p:cNvSpPr>
          <p:nvPr>
            <p:ph type="body" idx="1"/>
          </p:nvPr>
        </p:nvSpPr>
        <p:spPr>
          <a:xfrm>
            <a:off x="179512" y="1052736"/>
            <a:ext cx="8784976" cy="5256584"/>
          </a:xfrm>
        </p:spPr>
        <p:txBody>
          <a:bodyPr/>
          <a:lstStyle/>
          <a:p>
            <a:pPr>
              <a:spcBef>
                <a:spcPts val="200"/>
              </a:spcBef>
              <a:spcAft>
                <a:spcPts val="0"/>
              </a:spcAft>
            </a:pPr>
            <a:r>
              <a:rPr lang="en-US" sz="2400" dirty="0"/>
              <a:t>An integral part of the research process</a:t>
            </a:r>
          </a:p>
          <a:p>
            <a:pPr lvl="1">
              <a:spcBef>
                <a:spcPts val="200"/>
              </a:spcBef>
              <a:spcAft>
                <a:spcPts val="1200"/>
              </a:spcAft>
            </a:pPr>
            <a:r>
              <a:rPr lang="en-US" sz="2200" dirty="0"/>
              <a:t>Not a particular time or stage</a:t>
            </a:r>
          </a:p>
          <a:p>
            <a:pPr>
              <a:spcBef>
                <a:spcPts val="0"/>
              </a:spcBef>
            </a:pPr>
            <a:r>
              <a:rPr lang="en-US" sz="2400" dirty="0" smtClean="0"/>
              <a:t>You </a:t>
            </a:r>
            <a:r>
              <a:rPr lang="en-US" sz="2400" dirty="0"/>
              <a:t>are constantly thinking about your data</a:t>
            </a:r>
          </a:p>
          <a:p>
            <a:pPr lvl="1">
              <a:spcBef>
                <a:spcPts val="200"/>
              </a:spcBef>
            </a:pPr>
            <a:r>
              <a:rPr lang="en-US" sz="2200" dirty="0"/>
              <a:t>Dynamic relationship with research questions</a:t>
            </a:r>
          </a:p>
          <a:p>
            <a:pPr lvl="1">
              <a:spcBef>
                <a:spcPts val="200"/>
              </a:spcBef>
              <a:spcAft>
                <a:spcPts val="1200"/>
              </a:spcAft>
            </a:pPr>
            <a:r>
              <a:rPr lang="en-US" sz="2200" dirty="0"/>
              <a:t>Steadily focusing your enquiry</a:t>
            </a:r>
          </a:p>
          <a:p>
            <a:pPr>
              <a:spcBef>
                <a:spcPts val="200"/>
              </a:spcBef>
              <a:spcAft>
                <a:spcPts val="0"/>
              </a:spcAft>
            </a:pPr>
            <a:r>
              <a:rPr lang="en-US" sz="2400" u="sng" dirty="0" smtClean="0"/>
              <a:t>Processual analysis </a:t>
            </a:r>
            <a:r>
              <a:rPr lang="en-US" sz="2400" dirty="0" smtClean="0"/>
              <a:t>– </a:t>
            </a:r>
            <a:r>
              <a:rPr lang="en-US" sz="2200" dirty="0" smtClean="0"/>
              <a:t>Ongoing engagement </a:t>
            </a:r>
            <a:r>
              <a:rPr lang="en-US" sz="2200" dirty="0"/>
              <a:t>with data as it is collected</a:t>
            </a:r>
          </a:p>
          <a:p>
            <a:pPr lvl="1">
              <a:spcBef>
                <a:spcPts val="200"/>
              </a:spcBef>
            </a:pPr>
            <a:r>
              <a:rPr lang="en-US" sz="2200" dirty="0" smtClean="0"/>
              <a:t>Collected data </a:t>
            </a:r>
            <a:r>
              <a:rPr lang="en-US" sz="2200" dirty="0"/>
              <a:t>informs </a:t>
            </a:r>
            <a:r>
              <a:rPr lang="en-US" sz="2200" dirty="0" smtClean="0"/>
              <a:t>subsequent data collection</a:t>
            </a:r>
          </a:p>
          <a:p>
            <a:pPr lvl="1">
              <a:spcBef>
                <a:spcPts val="200"/>
              </a:spcBef>
              <a:spcAft>
                <a:spcPts val="1200"/>
              </a:spcAft>
            </a:pPr>
            <a:r>
              <a:rPr lang="en-US" sz="2200" dirty="0" smtClean="0"/>
              <a:t>Provides </a:t>
            </a:r>
            <a:r>
              <a:rPr lang="en-US" sz="2200" dirty="0"/>
              <a:t>momentum for the research</a:t>
            </a:r>
          </a:p>
          <a:p>
            <a:pPr>
              <a:spcBef>
                <a:spcPts val="0"/>
              </a:spcBef>
            </a:pPr>
            <a:r>
              <a:rPr lang="en-US" sz="2400" u="sng" dirty="0"/>
              <a:t>Summative </a:t>
            </a:r>
            <a:r>
              <a:rPr lang="en-US" sz="2400" u="sng" dirty="0" smtClean="0"/>
              <a:t>analysis </a:t>
            </a:r>
            <a:r>
              <a:rPr lang="en-US" sz="2400" dirty="0" smtClean="0"/>
              <a:t>- </a:t>
            </a:r>
            <a:r>
              <a:rPr lang="en-US" sz="2200" dirty="0" smtClean="0"/>
              <a:t>After </a:t>
            </a:r>
            <a:r>
              <a:rPr lang="en-US" sz="2200" dirty="0"/>
              <a:t>the majority of the data has been collected</a:t>
            </a:r>
          </a:p>
          <a:p>
            <a:pPr lvl="1">
              <a:spcBef>
                <a:spcPts val="200"/>
              </a:spcBef>
            </a:pPr>
            <a:r>
              <a:rPr lang="en-US" sz="2200" dirty="0"/>
              <a:t>Relies on previous analytical stages</a:t>
            </a:r>
          </a:p>
          <a:p>
            <a:pPr lvl="1">
              <a:spcBef>
                <a:spcPts val="200"/>
              </a:spcBef>
            </a:pPr>
            <a:r>
              <a:rPr lang="en-US" sz="2200" dirty="0"/>
              <a:t>Brining order to your data and findings</a:t>
            </a:r>
          </a:p>
          <a:p>
            <a:pPr lvl="2">
              <a:spcBef>
                <a:spcPts val="200"/>
              </a:spcBef>
            </a:pPr>
            <a:r>
              <a:rPr lang="en-US" sz="2200" dirty="0"/>
              <a:t>Putting the whole back together</a:t>
            </a:r>
          </a:p>
          <a:p>
            <a:pPr lvl="1">
              <a:spcBef>
                <a:spcPts val="200"/>
              </a:spcBef>
            </a:pPr>
            <a:r>
              <a:rPr lang="en-US" sz="2200" dirty="0"/>
              <a:t>Relating your findings to the </a:t>
            </a:r>
            <a:r>
              <a:rPr lang="en-US" sz="2200" dirty="0" smtClean="0"/>
              <a:t>literature</a:t>
            </a:r>
            <a:endParaRPr lang="en-US" sz="2200" dirty="0"/>
          </a:p>
        </p:txBody>
      </p:sp>
    </p:spTree>
    <p:extLst>
      <p:ext uri="{BB962C8B-B14F-4D97-AF65-F5344CB8AC3E}">
        <p14:creationId xmlns:p14="http://schemas.microsoft.com/office/powerpoint/2010/main" val="14715903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281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2819">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62819">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62819">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62819">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2819">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62819">
                                            <p:txEl>
                                              <p:pRg st="6" end="6"/>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62819">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62819">
                                            <p:txEl>
                                              <p:pRg st="8" end="8"/>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62819">
                                            <p:txEl>
                                              <p:pRg st="9" end="9"/>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62819">
                                            <p:txEl>
                                              <p:pRg st="10" end="10"/>
                                            </p:txEl>
                                          </p:spTgt>
                                        </p:tgtEl>
                                        <p:attrNameLst>
                                          <p:attrName>style.visibility</p:attrName>
                                        </p:attrNameLst>
                                      </p:cBhvr>
                                      <p:to>
                                        <p:strVal val="visible"/>
                                      </p:to>
                                    </p:set>
                                  </p:childTnLst>
                                </p:cTn>
                              </p:par>
                            </p:childTnLst>
                          </p:cTn>
                        </p:par>
                        <p:par>
                          <p:cTn id="41" fill="hold">
                            <p:stCondLst>
                              <p:cond delay="0"/>
                            </p:stCondLst>
                            <p:childTnLst>
                              <p:par>
                                <p:cTn id="42" presetID="1" presetClass="entr" presetSubtype="0" fill="hold" nodeType="afterEffect">
                                  <p:stCondLst>
                                    <p:cond delay="0"/>
                                  </p:stCondLst>
                                  <p:childTnLst>
                                    <p:set>
                                      <p:cBhvr>
                                        <p:cTn id="43" dur="1" fill="hold">
                                          <p:stCondLst>
                                            <p:cond delay="0"/>
                                          </p:stCondLst>
                                        </p:cTn>
                                        <p:tgtEl>
                                          <p:spTgt spid="162819">
                                            <p:txEl>
                                              <p:pRg st="11" end="11"/>
                                            </p:txEl>
                                          </p:spTgt>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nodeType="clickEffect">
                                  <p:stCondLst>
                                    <p:cond delay="0"/>
                                  </p:stCondLst>
                                  <p:childTnLst>
                                    <p:set>
                                      <p:cBhvr>
                                        <p:cTn id="47" dur="1" fill="hold">
                                          <p:stCondLst>
                                            <p:cond delay="0"/>
                                          </p:stCondLst>
                                        </p:cTn>
                                        <p:tgtEl>
                                          <p:spTgt spid="162819">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 a nutshell</a:t>
            </a:r>
            <a:endParaRPr lang="en-GB" dirty="0"/>
          </a:p>
        </p:txBody>
      </p:sp>
      <p:sp>
        <p:nvSpPr>
          <p:cNvPr id="3" name="Content Placeholder 2"/>
          <p:cNvSpPr>
            <a:spLocks noGrp="1"/>
          </p:cNvSpPr>
          <p:nvPr>
            <p:ph idx="1"/>
          </p:nvPr>
        </p:nvSpPr>
        <p:spPr>
          <a:xfrm>
            <a:off x="457200" y="1916832"/>
            <a:ext cx="8264525" cy="4209331"/>
          </a:xfrm>
        </p:spPr>
        <p:txBody>
          <a:bodyPr/>
          <a:lstStyle/>
          <a:p>
            <a:r>
              <a:rPr lang="en-GB" dirty="0" smtClean="0"/>
              <a:t>Ethnographers </a:t>
            </a:r>
            <a:r>
              <a:rPr lang="en-GB" dirty="0"/>
              <a:t>are in the </a:t>
            </a:r>
            <a:r>
              <a:rPr lang="en-GB" dirty="0" smtClean="0"/>
              <a:t>“reality reconstruction </a:t>
            </a:r>
            <a:r>
              <a:rPr lang="en-GB" dirty="0"/>
              <a:t>business</a:t>
            </a:r>
            <a:r>
              <a:rPr lang="en-GB" dirty="0" smtClean="0"/>
              <a:t>.”</a:t>
            </a:r>
          </a:p>
          <a:p>
            <a:pPr marL="0" indent="0" algn="r">
              <a:buNone/>
            </a:pPr>
            <a:endParaRPr lang="en-GB" sz="2000" dirty="0" smtClean="0"/>
          </a:p>
          <a:p>
            <a:pPr marL="0" indent="0" algn="r">
              <a:buNone/>
            </a:pPr>
            <a:r>
              <a:rPr lang="en-GB" sz="2400" dirty="0" smtClean="0"/>
              <a:t>Schwartz </a:t>
            </a:r>
            <a:r>
              <a:rPr lang="en-GB" sz="2400" dirty="0"/>
              <a:t>and Jacobs </a:t>
            </a:r>
            <a:r>
              <a:rPr lang="en-GB" sz="2400" dirty="0" smtClean="0"/>
              <a:t>1979, p.2</a:t>
            </a:r>
            <a:endParaRPr lang="en-GB" sz="2400" dirty="0"/>
          </a:p>
        </p:txBody>
      </p:sp>
      <p:sp>
        <p:nvSpPr>
          <p:cNvPr id="4" name="Slide Number Placeholder 3"/>
          <p:cNvSpPr>
            <a:spLocks noGrp="1"/>
          </p:cNvSpPr>
          <p:nvPr>
            <p:ph type="sldNum" sz="quarter" idx="11"/>
          </p:nvPr>
        </p:nvSpPr>
        <p:spPr/>
        <p:txBody>
          <a:bodyPr/>
          <a:lstStyle/>
          <a:p>
            <a:pPr>
              <a:defRPr/>
            </a:pPr>
            <a:fld id="{8C77C75F-25CF-4E26-A361-358BF3AB1B9C}" type="slidenum">
              <a:rPr lang="en-US" smtClean="0"/>
              <a:pPr>
                <a:defRPr/>
              </a:pPr>
              <a:t>4</a:t>
            </a:fld>
            <a:endParaRPr lang="en-US"/>
          </a:p>
        </p:txBody>
      </p:sp>
    </p:spTree>
    <p:extLst>
      <p:ext uri="{BB962C8B-B14F-4D97-AF65-F5344CB8AC3E}">
        <p14:creationId xmlns:p14="http://schemas.microsoft.com/office/powerpoint/2010/main" val="20614304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084" name="Picture 12" descr="http://t3.gstatic.com/images?q=tbn:ANd9GcSK3Ko1Whp7Z-645PLa3hd9UtxaBYHqIJnV44IIMzsYD9zcsBf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5924912">
            <a:off x="2483848" y="1254107"/>
            <a:ext cx="2730303" cy="2520280"/>
          </a:xfrm>
          <a:prstGeom prst="rect">
            <a:avLst/>
          </a:prstGeom>
          <a:noFill/>
          <a:extLst>
            <a:ext uri="{909E8E84-426E-40DD-AFC4-6F175D3DCCD1}">
              <a14:hiddenFill xmlns:a14="http://schemas.microsoft.com/office/drawing/2010/main">
                <a:solidFill>
                  <a:srgbClr val="FFFFFF"/>
                </a:solidFill>
              </a14:hiddenFill>
            </a:ext>
          </a:extLst>
        </p:spPr>
      </p:pic>
      <p:sp>
        <p:nvSpPr>
          <p:cNvPr id="6" name="Slide Number Placeholder 5"/>
          <p:cNvSpPr>
            <a:spLocks noGrp="1"/>
          </p:cNvSpPr>
          <p:nvPr>
            <p:ph type="sldNum" sz="quarter" idx="12"/>
          </p:nvPr>
        </p:nvSpPr>
        <p:spPr/>
        <p:txBody>
          <a:bodyPr/>
          <a:lstStyle/>
          <a:p>
            <a:pPr lvl="1"/>
            <a:fld id="{53E5E1A5-A64F-44F5-ACA2-2996A0E50EFA}" type="slidenum">
              <a:rPr lang="en-US"/>
              <a:pPr lvl="1"/>
              <a:t>40</a:t>
            </a:fld>
            <a:endParaRPr lang="en-US">
              <a:latin typeface="Times New Roman" pitchFamily="18" charset="0"/>
            </a:endParaRPr>
          </a:p>
        </p:txBody>
      </p:sp>
      <p:sp>
        <p:nvSpPr>
          <p:cNvPr id="146434" name="Rectangle 2"/>
          <p:cNvSpPr>
            <a:spLocks noGrp="1" noChangeArrowheads="1"/>
          </p:cNvSpPr>
          <p:nvPr>
            <p:ph type="title"/>
          </p:nvPr>
        </p:nvSpPr>
        <p:spPr>
          <a:xfrm>
            <a:off x="675828" y="332656"/>
            <a:ext cx="8080375" cy="962744"/>
          </a:xfrm>
        </p:spPr>
        <p:txBody>
          <a:bodyPr/>
          <a:lstStyle/>
          <a:p>
            <a:pPr algn="ctr"/>
            <a:r>
              <a:rPr lang="en-US" sz="3600" dirty="0"/>
              <a:t>Problems of </a:t>
            </a:r>
            <a:r>
              <a:rPr lang="en-US" sz="3600" dirty="0" err="1"/>
              <a:t>Contextualiation</a:t>
            </a:r>
            <a:endParaRPr lang="en-US" sz="3600" dirty="0"/>
          </a:p>
        </p:txBody>
      </p:sp>
      <p:sp>
        <p:nvSpPr>
          <p:cNvPr id="146435" name="Rectangle 3"/>
          <p:cNvSpPr>
            <a:spLocks noGrp="1" noChangeArrowheads="1"/>
          </p:cNvSpPr>
          <p:nvPr>
            <p:ph type="body" idx="1"/>
          </p:nvPr>
        </p:nvSpPr>
        <p:spPr>
          <a:xfrm>
            <a:off x="179512" y="1484784"/>
            <a:ext cx="8275513" cy="4611216"/>
          </a:xfrm>
        </p:spPr>
        <p:txBody>
          <a:bodyPr/>
          <a:lstStyle/>
          <a:p>
            <a:pPr>
              <a:lnSpc>
                <a:spcPct val="80000"/>
              </a:lnSpc>
            </a:pPr>
            <a:r>
              <a:rPr lang="en-US" sz="2800" dirty="0"/>
              <a:t>The impact of coding</a:t>
            </a:r>
          </a:p>
          <a:p>
            <a:pPr lvl="1">
              <a:lnSpc>
                <a:spcPct val="90000"/>
              </a:lnSpc>
            </a:pPr>
            <a:r>
              <a:rPr lang="en-US" sz="2400" dirty="0"/>
              <a:t>Identifying a section of narrative as interesting</a:t>
            </a:r>
          </a:p>
          <a:p>
            <a:pPr lvl="2">
              <a:lnSpc>
                <a:spcPct val="90000"/>
              </a:lnSpc>
            </a:pPr>
            <a:r>
              <a:rPr lang="en-US" sz="2400" dirty="0"/>
              <a:t>Marking a quotation and assigning it a code</a:t>
            </a:r>
          </a:p>
          <a:p>
            <a:pPr lvl="2">
              <a:lnSpc>
                <a:spcPct val="90000"/>
              </a:lnSpc>
            </a:pPr>
            <a:r>
              <a:rPr lang="en-US" sz="2400" dirty="0"/>
              <a:t>Removes </a:t>
            </a:r>
            <a:r>
              <a:rPr lang="en-US" sz="2400" dirty="0" smtClean="0"/>
              <a:t>it from its </a:t>
            </a:r>
            <a:r>
              <a:rPr lang="en-US" sz="2400" dirty="0"/>
              <a:t>context</a:t>
            </a:r>
          </a:p>
          <a:p>
            <a:pPr lvl="1">
              <a:lnSpc>
                <a:spcPct val="90000"/>
              </a:lnSpc>
            </a:pPr>
            <a:endParaRPr lang="en-US" sz="1000" dirty="0"/>
          </a:p>
          <a:p>
            <a:pPr>
              <a:lnSpc>
                <a:spcPct val="80000"/>
              </a:lnSpc>
            </a:pPr>
            <a:r>
              <a:rPr lang="en-US" sz="2800" dirty="0" smtClean="0"/>
              <a:t>Seeing through the analysis</a:t>
            </a:r>
            <a:endParaRPr lang="en-US" sz="2800" dirty="0"/>
          </a:p>
          <a:p>
            <a:pPr lvl="1">
              <a:lnSpc>
                <a:spcPct val="90000"/>
              </a:lnSpc>
            </a:pPr>
            <a:r>
              <a:rPr lang="en-US" sz="2400" dirty="0"/>
              <a:t>Separate different parts</a:t>
            </a:r>
          </a:p>
          <a:p>
            <a:pPr lvl="1">
              <a:lnSpc>
                <a:spcPct val="90000"/>
              </a:lnSpc>
            </a:pPr>
            <a:r>
              <a:rPr lang="en-US" sz="2400" dirty="0"/>
              <a:t>What are they?</a:t>
            </a:r>
          </a:p>
          <a:p>
            <a:pPr lvl="1">
              <a:lnSpc>
                <a:spcPct val="90000"/>
              </a:lnSpc>
            </a:pPr>
            <a:r>
              <a:rPr lang="en-US" sz="2400" dirty="0"/>
              <a:t>What do they do?</a:t>
            </a:r>
          </a:p>
          <a:p>
            <a:pPr lvl="1">
              <a:lnSpc>
                <a:spcPct val="90000"/>
              </a:lnSpc>
            </a:pPr>
            <a:r>
              <a:rPr lang="en-US" sz="2400" dirty="0"/>
              <a:t>How do the fit together to explain a whole?</a:t>
            </a:r>
          </a:p>
          <a:p>
            <a:pPr lvl="2">
              <a:lnSpc>
                <a:spcPct val="90000"/>
              </a:lnSpc>
            </a:pPr>
            <a:r>
              <a:rPr lang="en-US" sz="2400" dirty="0" smtClean="0"/>
              <a:t>Separately </a:t>
            </a:r>
            <a:r>
              <a:rPr lang="en-US" sz="2400" dirty="0"/>
              <a:t>different parts imply different wholes</a:t>
            </a:r>
          </a:p>
        </p:txBody>
      </p:sp>
      <p:pic>
        <p:nvPicPr>
          <p:cNvPr id="3078" name="Picture 6" descr="http://t1.gstatic.com/images?q=tbn:ANd9GcS5mIFEKBI0ISLe4T7iyfcCdajxm08S7ZuS840sjZ9uK7IE4dBbX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14423" y="5013176"/>
            <a:ext cx="1693256" cy="1368152"/>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http://t3.gstatic.com/images?q=tbn:ANd9GcQnM2Vsne8ab1ZIt-GQRdZc9Ti0SzigHz3L4JqtYo5lDNlWPvnz"/>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16016" y="2831409"/>
            <a:ext cx="1872208" cy="1798629"/>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http://t2.gstatic.com/images?q=tbn:ANd9GcSlGQI3xR6p1sz-IJMzvNljDN5uFX1XYagGCfWr6DRnm6Sr4vIK"/>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14423" y="1842160"/>
            <a:ext cx="1612280" cy="24852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12426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643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643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643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643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6435">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6435">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08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46435">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07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46435">
                                            <p:txEl>
                                              <p:pRg st="8" end="8"/>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082"/>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46435">
                                            <p:txEl>
                                              <p:pRg st="9" end="9"/>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084"/>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146435">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lvl="1"/>
            <a:fld id="{28DFCC2F-5AF4-46C5-A170-400F69110CB9}" type="slidenum">
              <a:rPr lang="en-US"/>
              <a:pPr lvl="1"/>
              <a:t>41</a:t>
            </a:fld>
            <a:endParaRPr lang="en-US">
              <a:latin typeface="Times New Roman" pitchFamily="18" charset="0"/>
            </a:endParaRPr>
          </a:p>
        </p:txBody>
      </p:sp>
      <p:sp>
        <p:nvSpPr>
          <p:cNvPr id="153602" name="Rectangle 2"/>
          <p:cNvSpPr>
            <a:spLocks noGrp="1" noChangeArrowheads="1"/>
          </p:cNvSpPr>
          <p:nvPr>
            <p:ph type="title"/>
          </p:nvPr>
        </p:nvSpPr>
        <p:spPr/>
        <p:txBody>
          <a:bodyPr/>
          <a:lstStyle/>
          <a:p>
            <a:pPr algn="ctr"/>
            <a:r>
              <a:rPr lang="en-US" sz="3600" dirty="0"/>
              <a:t>Ethical issues for Field Studies</a:t>
            </a:r>
          </a:p>
        </p:txBody>
      </p:sp>
      <p:sp>
        <p:nvSpPr>
          <p:cNvPr id="153603" name="Rectangle 3"/>
          <p:cNvSpPr>
            <a:spLocks noGrp="1" noChangeArrowheads="1"/>
          </p:cNvSpPr>
          <p:nvPr>
            <p:ph type="body" idx="1"/>
          </p:nvPr>
        </p:nvSpPr>
        <p:spPr>
          <a:xfrm>
            <a:off x="251521" y="1412776"/>
            <a:ext cx="4176463" cy="4713387"/>
          </a:xfrm>
        </p:spPr>
        <p:txBody>
          <a:bodyPr/>
          <a:lstStyle/>
          <a:p>
            <a:pPr>
              <a:spcAft>
                <a:spcPts val="600"/>
              </a:spcAft>
            </a:pPr>
            <a:r>
              <a:rPr lang="en-US" sz="2800" dirty="0"/>
              <a:t>Increased </a:t>
            </a:r>
            <a:r>
              <a:rPr lang="en-US" sz="2800" dirty="0" smtClean="0"/>
              <a:t>vulnerability of the researcher</a:t>
            </a:r>
            <a:endParaRPr lang="en-US" sz="2800" dirty="0"/>
          </a:p>
          <a:p>
            <a:pPr>
              <a:spcAft>
                <a:spcPts val="600"/>
              </a:spcAft>
            </a:pPr>
            <a:r>
              <a:rPr lang="en-US" sz="2800" dirty="0" smtClean="0"/>
              <a:t>Impact </a:t>
            </a:r>
            <a:r>
              <a:rPr lang="en-US" sz="2800" dirty="0"/>
              <a:t>on the lives of those researched</a:t>
            </a:r>
          </a:p>
          <a:p>
            <a:pPr>
              <a:spcAft>
                <a:spcPts val="600"/>
              </a:spcAft>
            </a:pPr>
            <a:r>
              <a:rPr lang="en-US" sz="2800" dirty="0" smtClean="0"/>
              <a:t>Typically </a:t>
            </a:r>
            <a:r>
              <a:rPr lang="en-US" sz="2800" dirty="0"/>
              <a:t>on somebody </a:t>
            </a:r>
            <a:r>
              <a:rPr lang="en-US" sz="2800" dirty="0" smtClean="0"/>
              <a:t>else’s </a:t>
            </a:r>
            <a:r>
              <a:rPr lang="en-US" sz="2800" dirty="0"/>
              <a:t>‘turf’</a:t>
            </a:r>
          </a:p>
          <a:p>
            <a:pPr>
              <a:spcAft>
                <a:spcPts val="600"/>
              </a:spcAft>
            </a:pPr>
            <a:r>
              <a:rPr lang="en-US" sz="2800" dirty="0" smtClean="0"/>
              <a:t>Ignorant outsider</a:t>
            </a:r>
          </a:p>
          <a:p>
            <a:endParaRPr lang="en-US" dirty="0"/>
          </a:p>
        </p:txBody>
      </p:sp>
      <p:pic>
        <p:nvPicPr>
          <p:cNvPr id="4100" name="Picture 4" descr="http://jointherector.files.wordpress.com/2008/09/hipstersafari.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7984" y="1412776"/>
            <a:ext cx="4536504" cy="50405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59341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0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0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0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3603">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10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lvl="1"/>
            <a:fld id="{E0EC8715-AD8C-4E93-B2AD-4DE8639EAF77}" type="slidenum">
              <a:rPr lang="en-US"/>
              <a:pPr lvl="1"/>
              <a:t>42</a:t>
            </a:fld>
            <a:endParaRPr lang="en-US">
              <a:latin typeface="Times New Roman" pitchFamily="18" charset="0"/>
            </a:endParaRPr>
          </a:p>
        </p:txBody>
      </p:sp>
      <p:sp>
        <p:nvSpPr>
          <p:cNvPr id="157698" name="Rectangle 2"/>
          <p:cNvSpPr>
            <a:spLocks noGrp="1" noChangeArrowheads="1"/>
          </p:cNvSpPr>
          <p:nvPr>
            <p:ph type="title"/>
          </p:nvPr>
        </p:nvSpPr>
        <p:spPr>
          <a:xfrm>
            <a:off x="611561" y="304800"/>
            <a:ext cx="7920880" cy="675928"/>
          </a:xfrm>
        </p:spPr>
        <p:txBody>
          <a:bodyPr/>
          <a:lstStyle/>
          <a:p>
            <a:pPr algn="ctr"/>
            <a:r>
              <a:rPr lang="en-GB" sz="3600" dirty="0"/>
              <a:t>Personal Ethical Issues</a:t>
            </a:r>
          </a:p>
        </p:txBody>
      </p:sp>
      <p:sp>
        <p:nvSpPr>
          <p:cNvPr id="157699" name="Rectangle 3"/>
          <p:cNvSpPr>
            <a:spLocks noGrp="1" noChangeArrowheads="1"/>
          </p:cNvSpPr>
          <p:nvPr>
            <p:ph type="body" idx="1"/>
          </p:nvPr>
        </p:nvSpPr>
        <p:spPr>
          <a:xfrm>
            <a:off x="251520" y="1052736"/>
            <a:ext cx="5904656" cy="4752528"/>
          </a:xfrm>
        </p:spPr>
        <p:txBody>
          <a:bodyPr/>
          <a:lstStyle/>
          <a:p>
            <a:r>
              <a:rPr lang="en-GB" sz="2800" dirty="0"/>
              <a:t>Not putting yourself at </a:t>
            </a:r>
            <a:r>
              <a:rPr lang="en-GB" sz="2800" dirty="0" smtClean="0"/>
              <a:t>risk</a:t>
            </a:r>
            <a:endParaRPr lang="en-GB" sz="2800" dirty="0"/>
          </a:p>
          <a:p>
            <a:pPr lvl="1">
              <a:spcBef>
                <a:spcPts val="200"/>
              </a:spcBef>
            </a:pPr>
            <a:r>
              <a:rPr lang="en-GB" sz="2400" dirty="0"/>
              <a:t>Physically</a:t>
            </a:r>
          </a:p>
          <a:p>
            <a:pPr lvl="1">
              <a:spcBef>
                <a:spcPts val="200"/>
              </a:spcBef>
            </a:pPr>
            <a:r>
              <a:rPr lang="en-GB" sz="2400" dirty="0"/>
              <a:t>Emotionally</a:t>
            </a:r>
          </a:p>
          <a:p>
            <a:pPr lvl="1">
              <a:spcBef>
                <a:spcPts val="200"/>
              </a:spcBef>
            </a:pPr>
            <a:r>
              <a:rPr lang="en-GB" sz="2400" dirty="0"/>
              <a:t>Legally</a:t>
            </a:r>
          </a:p>
          <a:p>
            <a:pPr lvl="1">
              <a:spcBef>
                <a:spcPts val="200"/>
              </a:spcBef>
              <a:spcAft>
                <a:spcPts val="600"/>
              </a:spcAft>
            </a:pPr>
            <a:r>
              <a:rPr lang="en-GB" sz="2400" dirty="0"/>
              <a:t>Professionally Ethics </a:t>
            </a:r>
            <a:r>
              <a:rPr lang="en-GB" sz="2400" dirty="0" smtClean="0"/>
              <a:t>- your </a:t>
            </a:r>
            <a:r>
              <a:rPr lang="en-GB" sz="2400" dirty="0"/>
              <a:t>relationship with your </a:t>
            </a:r>
            <a:r>
              <a:rPr lang="en-GB" sz="2400" dirty="0" smtClean="0"/>
              <a:t>study</a:t>
            </a:r>
            <a:endParaRPr lang="en-GB" sz="2400" dirty="0"/>
          </a:p>
          <a:p>
            <a:pPr>
              <a:lnSpc>
                <a:spcPts val="3000"/>
              </a:lnSpc>
              <a:spcAft>
                <a:spcPts val="600"/>
              </a:spcAft>
            </a:pPr>
            <a:r>
              <a:rPr lang="en-GB" sz="2800" dirty="0"/>
              <a:t>Reflexivity is one way of keeping track of the ethical implications of your research</a:t>
            </a:r>
          </a:p>
          <a:p>
            <a:pPr>
              <a:lnSpc>
                <a:spcPts val="3000"/>
              </a:lnSpc>
              <a:spcAft>
                <a:spcPts val="600"/>
              </a:spcAft>
            </a:pPr>
            <a:r>
              <a:rPr lang="en-GB" sz="2800" dirty="0"/>
              <a:t>Can you live with the consequences?</a:t>
            </a:r>
          </a:p>
          <a:p>
            <a:pPr>
              <a:lnSpc>
                <a:spcPts val="3000"/>
              </a:lnSpc>
            </a:pPr>
            <a:r>
              <a:rPr lang="en-GB" sz="2800" dirty="0"/>
              <a:t>How would you feel if you were the research subject?</a:t>
            </a:r>
          </a:p>
        </p:txBody>
      </p:sp>
      <p:pic>
        <p:nvPicPr>
          <p:cNvPr id="6146" name="Picture 2" descr="http://i43.tower.com/images/mm100771498/shane-lone-ethnographer-beginners-guide-ethnography-sally-galman-paperback-cover-ar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9864" y="1340769"/>
            <a:ext cx="2726631" cy="4248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8206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769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7699">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14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7699">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57699">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57699">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7699">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7699">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5769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Is ethnography a scientific method?</a:t>
            </a:r>
            <a:endParaRPr lang="en-GB" dirty="0"/>
          </a:p>
        </p:txBody>
      </p:sp>
      <p:sp>
        <p:nvSpPr>
          <p:cNvPr id="3" name="Content Placeholder 2"/>
          <p:cNvSpPr>
            <a:spLocks noGrp="1"/>
          </p:cNvSpPr>
          <p:nvPr>
            <p:ph idx="1"/>
          </p:nvPr>
        </p:nvSpPr>
        <p:spPr/>
        <p:txBody>
          <a:bodyPr>
            <a:normAutofit fontScale="85000" lnSpcReduction="20000"/>
          </a:bodyPr>
          <a:lstStyle/>
          <a:p>
            <a:r>
              <a:rPr lang="en-GB" dirty="0" smtClean="0"/>
              <a:t>Practising </a:t>
            </a:r>
            <a:r>
              <a:rPr lang="en-GB" dirty="0"/>
              <a:t>science is one of the many ways of exploring social worlds. Practising art and religion are other ways. Why learn research methods and why practice science? One reason is to be able to predict correctly how people and nations will behave, to foresee the future. Another reason is to understand how the social world works by discovering the causal connection. We understand how something works when we can both predict what will happen and explain why. A third reason is to control events and produce intended effects</a:t>
            </a:r>
            <a:r>
              <a:rPr lang="en-GB" dirty="0" smtClean="0"/>
              <a:t>.</a:t>
            </a:r>
          </a:p>
          <a:p>
            <a:endParaRPr lang="en-GB" dirty="0" smtClean="0"/>
          </a:p>
          <a:p>
            <a:pPr marL="682625" lvl="2" indent="0" algn="r">
              <a:buNone/>
            </a:pPr>
            <a:r>
              <a:rPr lang="en-GB" dirty="0" smtClean="0"/>
              <a:t>Louise  </a:t>
            </a:r>
            <a:r>
              <a:rPr lang="en-GB" dirty="0"/>
              <a:t>Kidder,  </a:t>
            </a:r>
            <a:r>
              <a:rPr lang="en-GB" dirty="0" err="1"/>
              <a:t>Selltiz</a:t>
            </a:r>
            <a:r>
              <a:rPr lang="en-GB" dirty="0"/>
              <a:t>,  </a:t>
            </a:r>
            <a:r>
              <a:rPr lang="en-GB" dirty="0" err="1"/>
              <a:t>Wrightsman</a:t>
            </a:r>
            <a:r>
              <a:rPr lang="en-GB" dirty="0"/>
              <a:t> and Cook's  Research Methods in Social Relations,  4th edition (New York,  Holt-Saunders,  </a:t>
            </a:r>
            <a:r>
              <a:rPr lang="en-GB" dirty="0" smtClean="0"/>
              <a:t>1981), </a:t>
            </a:r>
            <a:r>
              <a:rPr lang="en-GB" dirty="0"/>
              <a:t>p.  </a:t>
            </a:r>
            <a:r>
              <a:rPr lang="en-GB" dirty="0" smtClean="0"/>
              <a:t>13</a:t>
            </a:r>
            <a:endParaRPr lang="en-GB" dirty="0"/>
          </a:p>
          <a:p>
            <a:endParaRPr lang="en-GB" dirty="0"/>
          </a:p>
        </p:txBody>
      </p:sp>
      <p:sp>
        <p:nvSpPr>
          <p:cNvPr id="4" name="Slide Number Placeholder 3"/>
          <p:cNvSpPr>
            <a:spLocks noGrp="1"/>
          </p:cNvSpPr>
          <p:nvPr>
            <p:ph type="sldNum" sz="quarter" idx="11"/>
          </p:nvPr>
        </p:nvSpPr>
        <p:spPr/>
        <p:txBody>
          <a:bodyPr/>
          <a:lstStyle/>
          <a:p>
            <a:pPr>
              <a:defRPr/>
            </a:pPr>
            <a:fld id="{8C77C75F-25CF-4E26-A361-358BF3AB1B9C}" type="slidenum">
              <a:rPr lang="en-US" smtClean="0"/>
              <a:pPr>
                <a:defRPr/>
              </a:pPr>
              <a:t>43</a:t>
            </a:fld>
            <a:endParaRPr lang="en-US"/>
          </a:p>
        </p:txBody>
      </p:sp>
    </p:spTree>
    <p:extLst>
      <p:ext uri="{BB962C8B-B14F-4D97-AF65-F5344CB8AC3E}">
        <p14:creationId xmlns:p14="http://schemas.microsoft.com/office/powerpoint/2010/main" val="237837795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a:t>
            </a:r>
            <a:r>
              <a:rPr lang="en-GB" dirty="0" smtClean="0"/>
              <a:t>esponses</a:t>
            </a:r>
            <a:endParaRPr lang="en-GB" dirty="0"/>
          </a:p>
        </p:txBody>
      </p:sp>
      <p:sp>
        <p:nvSpPr>
          <p:cNvPr id="3" name="Content Placeholder 2"/>
          <p:cNvSpPr>
            <a:spLocks noGrp="1"/>
          </p:cNvSpPr>
          <p:nvPr>
            <p:ph idx="1"/>
          </p:nvPr>
        </p:nvSpPr>
        <p:spPr>
          <a:xfrm>
            <a:off x="457201" y="1600200"/>
            <a:ext cx="4402832" cy="4525963"/>
          </a:xfrm>
        </p:spPr>
        <p:txBody>
          <a:bodyPr/>
          <a:lstStyle/>
          <a:p>
            <a:r>
              <a:rPr lang="en-GB" dirty="0"/>
              <a:t>Make ethnography </a:t>
            </a:r>
            <a:r>
              <a:rPr lang="en-GB" dirty="0" smtClean="0"/>
              <a:t>“scientific”</a:t>
            </a:r>
            <a:endParaRPr lang="en-GB" dirty="0"/>
          </a:p>
          <a:p>
            <a:endParaRPr lang="en-GB"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2120" y="1340768"/>
            <a:ext cx="2254746" cy="44477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Slide Number Placeholder 3"/>
          <p:cNvSpPr>
            <a:spLocks noGrp="1"/>
          </p:cNvSpPr>
          <p:nvPr>
            <p:ph type="sldNum" sz="quarter" idx="11"/>
          </p:nvPr>
        </p:nvSpPr>
        <p:spPr/>
        <p:txBody>
          <a:bodyPr/>
          <a:lstStyle/>
          <a:p>
            <a:pPr>
              <a:defRPr/>
            </a:pPr>
            <a:fld id="{8C77C75F-25CF-4E26-A361-358BF3AB1B9C}" type="slidenum">
              <a:rPr lang="en-US" smtClean="0"/>
              <a:pPr>
                <a:defRPr/>
              </a:pPr>
              <a:t>44</a:t>
            </a:fld>
            <a:endParaRPr lang="en-US"/>
          </a:p>
        </p:txBody>
      </p:sp>
    </p:spTree>
    <p:extLst>
      <p:ext uri="{BB962C8B-B14F-4D97-AF65-F5344CB8AC3E}">
        <p14:creationId xmlns:p14="http://schemas.microsoft.com/office/powerpoint/2010/main" val="68868001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a:t>
            </a:r>
            <a:r>
              <a:rPr lang="en-GB" dirty="0" smtClean="0"/>
              <a:t>esponses</a:t>
            </a:r>
            <a:endParaRPr lang="en-GB" dirty="0"/>
          </a:p>
        </p:txBody>
      </p:sp>
      <p:sp>
        <p:nvSpPr>
          <p:cNvPr id="3" name="Content Placeholder 2"/>
          <p:cNvSpPr>
            <a:spLocks noGrp="1"/>
          </p:cNvSpPr>
          <p:nvPr>
            <p:ph idx="1"/>
          </p:nvPr>
        </p:nvSpPr>
        <p:spPr>
          <a:xfrm>
            <a:off x="323528" y="1412776"/>
            <a:ext cx="8408541" cy="5040560"/>
          </a:xfrm>
        </p:spPr>
        <p:txBody>
          <a:bodyPr>
            <a:normAutofit fontScale="85000" lnSpcReduction="20000"/>
          </a:bodyPr>
          <a:lstStyle/>
          <a:p>
            <a:r>
              <a:rPr lang="en-GB" sz="3300" dirty="0" smtClean="0"/>
              <a:t>Assert alternative humanistic model of social research because people are 'meaning endowing</a:t>
            </a:r>
          </a:p>
          <a:p>
            <a:pPr marL="993775" lvl="2" indent="0">
              <a:buNone/>
            </a:pPr>
            <a:r>
              <a:rPr lang="en-GB" sz="3000" dirty="0"/>
              <a:t>My immediate object in doing fieldwork was to try to learn about the social world of the hospital inmate, as this world is subjectively experienced by him. It was then, and still is, my belief that any group of persons - prisoners, primitives, pilots or patients - develop a life of their own that becomes meaningful, reasonable and normal once you get close to it, and that a good way to learn about any of these worlds is to submit oneself in the company of the members to the daily round of petty contingencies to which they are subject. Desiring to obtain ethnographic detail, I did not gather statistical evidence</a:t>
            </a:r>
            <a:r>
              <a:rPr lang="en-GB" sz="3000" dirty="0" smtClean="0"/>
              <a:t>.</a:t>
            </a:r>
            <a:r>
              <a:rPr lang="en-GB" sz="3000" dirty="0"/>
              <a:t> </a:t>
            </a:r>
            <a:endParaRPr lang="en-GB" sz="3000" dirty="0" smtClean="0"/>
          </a:p>
          <a:p>
            <a:pPr marL="0" indent="0" algn="r">
              <a:buNone/>
            </a:pPr>
            <a:r>
              <a:rPr lang="en-GB" sz="2100" dirty="0" smtClean="0"/>
              <a:t>Erving </a:t>
            </a:r>
            <a:r>
              <a:rPr lang="en-GB" sz="2100" dirty="0"/>
              <a:t>Goffman, Asylums </a:t>
            </a:r>
            <a:r>
              <a:rPr lang="en-GB" sz="2100" dirty="0" smtClean="0"/>
              <a:t>, </a:t>
            </a:r>
            <a:r>
              <a:rPr lang="en-GB" sz="2100" dirty="0"/>
              <a:t>1968 </a:t>
            </a:r>
            <a:r>
              <a:rPr lang="en-GB" sz="2100" dirty="0" smtClean="0"/>
              <a:t>pp</a:t>
            </a:r>
            <a:r>
              <a:rPr lang="en-GB" sz="2100" dirty="0"/>
              <a:t>. 7-9</a:t>
            </a:r>
            <a:r>
              <a:rPr lang="en-GB" sz="1900" dirty="0"/>
              <a:t>. </a:t>
            </a:r>
          </a:p>
        </p:txBody>
      </p:sp>
      <p:sp>
        <p:nvSpPr>
          <p:cNvPr id="4" name="Slide Number Placeholder 3"/>
          <p:cNvSpPr>
            <a:spLocks noGrp="1"/>
          </p:cNvSpPr>
          <p:nvPr>
            <p:ph type="sldNum" sz="quarter" idx="11"/>
          </p:nvPr>
        </p:nvSpPr>
        <p:spPr/>
        <p:txBody>
          <a:bodyPr/>
          <a:lstStyle/>
          <a:p>
            <a:pPr>
              <a:defRPr/>
            </a:pPr>
            <a:fld id="{8C77C75F-25CF-4E26-A361-358BF3AB1B9C}" type="slidenum">
              <a:rPr lang="en-US" smtClean="0"/>
              <a:pPr>
                <a:defRPr/>
              </a:pPr>
              <a:t>45</a:t>
            </a:fld>
            <a:endParaRPr lang="en-US"/>
          </a:p>
        </p:txBody>
      </p:sp>
    </p:spTree>
    <p:extLst>
      <p:ext uri="{BB962C8B-B14F-4D97-AF65-F5344CB8AC3E}">
        <p14:creationId xmlns:p14="http://schemas.microsoft.com/office/powerpoint/2010/main" val="314295439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a:t>
            </a:r>
            <a:r>
              <a:rPr lang="en-GB" dirty="0" smtClean="0"/>
              <a:t>esponses</a:t>
            </a:r>
            <a:endParaRPr lang="en-GB" dirty="0"/>
          </a:p>
        </p:txBody>
      </p:sp>
      <p:sp>
        <p:nvSpPr>
          <p:cNvPr id="3" name="Content Placeholder 2"/>
          <p:cNvSpPr>
            <a:spLocks noGrp="1"/>
          </p:cNvSpPr>
          <p:nvPr>
            <p:ph idx="1"/>
          </p:nvPr>
        </p:nvSpPr>
        <p:spPr/>
        <p:txBody>
          <a:bodyPr/>
          <a:lstStyle/>
          <a:p>
            <a:r>
              <a:rPr lang="en-GB" dirty="0" smtClean="0"/>
              <a:t>Transcend </a:t>
            </a:r>
            <a:r>
              <a:rPr lang="en-GB" dirty="0"/>
              <a:t>the difference; question the idea of </a:t>
            </a:r>
            <a:r>
              <a:rPr lang="en-GB" dirty="0" smtClean="0"/>
              <a:t>naturalism</a:t>
            </a:r>
          </a:p>
          <a:p>
            <a:r>
              <a:rPr lang="en-GB" dirty="0" smtClean="0"/>
              <a:t>Make ethnography reflexive (put ethnographer firmly back into the picture)</a:t>
            </a:r>
          </a:p>
          <a:p>
            <a:r>
              <a:rPr lang="en-GB" dirty="0" smtClean="0"/>
              <a:t>Science </a:t>
            </a:r>
            <a:r>
              <a:rPr lang="en-GB" dirty="0"/>
              <a:t>itself does not match the criteria it sets for others)</a:t>
            </a:r>
          </a:p>
          <a:p>
            <a:endParaRPr lang="en-GB" dirty="0"/>
          </a:p>
        </p:txBody>
      </p:sp>
      <p:sp>
        <p:nvSpPr>
          <p:cNvPr id="4" name="Slide Number Placeholder 3"/>
          <p:cNvSpPr>
            <a:spLocks noGrp="1"/>
          </p:cNvSpPr>
          <p:nvPr>
            <p:ph type="sldNum" sz="quarter" idx="11"/>
          </p:nvPr>
        </p:nvSpPr>
        <p:spPr/>
        <p:txBody>
          <a:bodyPr/>
          <a:lstStyle/>
          <a:p>
            <a:pPr>
              <a:defRPr/>
            </a:pPr>
            <a:fld id="{8C77C75F-25CF-4E26-A361-358BF3AB1B9C}" type="slidenum">
              <a:rPr lang="en-US" smtClean="0"/>
              <a:pPr>
                <a:defRPr/>
              </a:pPr>
              <a:t>46</a:t>
            </a:fld>
            <a:endParaRPr lang="en-US"/>
          </a:p>
        </p:txBody>
      </p:sp>
    </p:spTree>
    <p:extLst>
      <p:ext uri="{BB962C8B-B14F-4D97-AF65-F5344CB8AC3E}">
        <p14:creationId xmlns:p14="http://schemas.microsoft.com/office/powerpoint/2010/main" val="343986929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Ethography</a:t>
            </a:r>
            <a:endParaRPr lang="en-GB" dirty="0"/>
          </a:p>
        </p:txBody>
      </p:sp>
      <p:sp>
        <p:nvSpPr>
          <p:cNvPr id="3" name="Content Placeholder 2"/>
          <p:cNvSpPr>
            <a:spLocks noGrp="1"/>
          </p:cNvSpPr>
          <p:nvPr>
            <p:ph idx="1"/>
          </p:nvPr>
        </p:nvSpPr>
        <p:spPr/>
        <p:txBody>
          <a:bodyPr/>
          <a:lstStyle/>
          <a:p>
            <a:pPr marL="0" indent="0">
              <a:buNone/>
            </a:pPr>
            <a:endParaRPr lang="en-GB" dirty="0" smtClean="0"/>
          </a:p>
          <a:p>
            <a:pPr marL="0" indent="0">
              <a:buNone/>
            </a:pPr>
            <a:endParaRPr lang="en-GB" dirty="0"/>
          </a:p>
          <a:p>
            <a:pPr marL="0" indent="0">
              <a:buNone/>
            </a:pPr>
            <a:endParaRPr lang="en-GB" dirty="0" smtClean="0"/>
          </a:p>
          <a:p>
            <a:pPr marL="0" indent="0" algn="ctr">
              <a:buNone/>
            </a:pPr>
            <a:r>
              <a:rPr lang="en-GB" b="1" dirty="0" smtClean="0"/>
              <a:t>Ethnos + </a:t>
            </a:r>
            <a:r>
              <a:rPr lang="en-GB" b="1" dirty="0" err="1" smtClean="0"/>
              <a:t>graphos</a:t>
            </a:r>
            <a:endParaRPr lang="en-GB" b="1" dirty="0"/>
          </a:p>
        </p:txBody>
      </p:sp>
      <p:sp>
        <p:nvSpPr>
          <p:cNvPr id="4" name="Slide Number Placeholder 3"/>
          <p:cNvSpPr>
            <a:spLocks noGrp="1"/>
          </p:cNvSpPr>
          <p:nvPr>
            <p:ph type="sldNum" sz="quarter" idx="11"/>
          </p:nvPr>
        </p:nvSpPr>
        <p:spPr/>
        <p:txBody>
          <a:bodyPr/>
          <a:lstStyle/>
          <a:p>
            <a:pPr>
              <a:defRPr/>
            </a:pPr>
            <a:fld id="{8C77C75F-25CF-4E26-A361-358BF3AB1B9C}" type="slidenum">
              <a:rPr lang="en-US" smtClean="0"/>
              <a:pPr>
                <a:defRPr/>
              </a:pPr>
              <a:t>47</a:t>
            </a:fld>
            <a:endParaRPr lang="en-US"/>
          </a:p>
        </p:txBody>
      </p:sp>
    </p:spTree>
    <p:extLst>
      <p:ext uri="{BB962C8B-B14F-4D97-AF65-F5344CB8AC3E}">
        <p14:creationId xmlns:p14="http://schemas.microsoft.com/office/powerpoint/2010/main" val="373646227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Writing: ethnography as an outcome</a:t>
            </a:r>
            <a:endParaRPr lang="en-GB" dirty="0"/>
          </a:p>
        </p:txBody>
      </p:sp>
      <p:sp>
        <p:nvSpPr>
          <p:cNvPr id="3" name="Content Placeholder 2"/>
          <p:cNvSpPr>
            <a:spLocks noGrp="1"/>
          </p:cNvSpPr>
          <p:nvPr>
            <p:ph idx="1"/>
          </p:nvPr>
        </p:nvSpPr>
        <p:spPr/>
        <p:txBody>
          <a:bodyPr/>
          <a:lstStyle/>
          <a:p>
            <a:r>
              <a:rPr lang="en-GB" dirty="0" smtClean="0"/>
              <a:t>Ethnography is a text</a:t>
            </a:r>
          </a:p>
          <a:p>
            <a:r>
              <a:rPr lang="en-GB" dirty="0" smtClean="0"/>
              <a:t>Different genres</a:t>
            </a:r>
          </a:p>
          <a:p>
            <a:pPr lvl="1"/>
            <a:r>
              <a:rPr lang="en-GB" dirty="0" smtClean="0"/>
              <a:t>What is reported</a:t>
            </a:r>
          </a:p>
          <a:p>
            <a:pPr lvl="1"/>
            <a:r>
              <a:rPr lang="en-GB" dirty="0" smtClean="0"/>
              <a:t>Which/whose perspective</a:t>
            </a:r>
          </a:p>
          <a:p>
            <a:pPr lvl="1"/>
            <a:r>
              <a:rPr lang="en-GB" dirty="0" smtClean="0"/>
              <a:t>Whose interpretation (who has the last word)</a:t>
            </a:r>
          </a:p>
          <a:p>
            <a:endParaRPr lang="en-GB" dirty="0"/>
          </a:p>
        </p:txBody>
      </p:sp>
      <p:sp>
        <p:nvSpPr>
          <p:cNvPr id="4" name="Slide Number Placeholder 3"/>
          <p:cNvSpPr>
            <a:spLocks noGrp="1"/>
          </p:cNvSpPr>
          <p:nvPr>
            <p:ph type="sldNum" sz="quarter" idx="11"/>
          </p:nvPr>
        </p:nvSpPr>
        <p:spPr/>
        <p:txBody>
          <a:bodyPr/>
          <a:lstStyle/>
          <a:p>
            <a:pPr>
              <a:defRPr/>
            </a:pPr>
            <a:fld id="{8C77C75F-25CF-4E26-A361-358BF3AB1B9C}" type="slidenum">
              <a:rPr lang="en-US" smtClean="0"/>
              <a:pPr>
                <a:defRPr/>
              </a:pPr>
              <a:t>48</a:t>
            </a:fld>
            <a:endParaRPr lang="en-US"/>
          </a:p>
        </p:txBody>
      </p:sp>
    </p:spTree>
    <p:extLst>
      <p:ext uri="{BB962C8B-B14F-4D97-AF65-F5344CB8AC3E}">
        <p14:creationId xmlns:p14="http://schemas.microsoft.com/office/powerpoint/2010/main" val="274438404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ChangeArrowheads="1"/>
          </p:cNvSpPr>
          <p:nvPr>
            <p:ph type="title"/>
          </p:nvPr>
        </p:nvSpPr>
        <p:spPr>
          <a:xfrm>
            <a:off x="971600" y="381000"/>
            <a:ext cx="7200800" cy="887760"/>
          </a:xfrm>
        </p:spPr>
        <p:txBody>
          <a:bodyPr/>
          <a:lstStyle/>
          <a:p>
            <a:pPr algn="ctr"/>
            <a:r>
              <a:rPr lang="en-US" sz="3600" dirty="0"/>
              <a:t>Thick or Thin – a wink or a twitch?</a:t>
            </a:r>
          </a:p>
        </p:txBody>
      </p:sp>
      <p:sp>
        <p:nvSpPr>
          <p:cNvPr id="139267" name="Rectangle 3"/>
          <p:cNvSpPr>
            <a:spLocks noGrp="1" noChangeArrowheads="1"/>
          </p:cNvSpPr>
          <p:nvPr>
            <p:ph type="body" idx="1"/>
          </p:nvPr>
        </p:nvSpPr>
        <p:spPr>
          <a:xfrm>
            <a:off x="179512" y="1524000"/>
            <a:ext cx="8856984" cy="4572000"/>
          </a:xfrm>
        </p:spPr>
        <p:txBody>
          <a:bodyPr/>
          <a:lstStyle/>
          <a:p>
            <a:pPr>
              <a:lnSpc>
                <a:spcPct val="80000"/>
              </a:lnSpc>
            </a:pPr>
            <a:r>
              <a:rPr lang="en-US" sz="2800" dirty="0"/>
              <a:t>Centrality of ‘thick description’ (</a:t>
            </a:r>
            <a:r>
              <a:rPr lang="en-US" sz="2800" dirty="0" smtClean="0"/>
              <a:t>Ryle 1971)</a:t>
            </a:r>
            <a:endParaRPr lang="en-US" sz="2800" dirty="0"/>
          </a:p>
          <a:p>
            <a:pPr lvl="1">
              <a:lnSpc>
                <a:spcPct val="90000"/>
              </a:lnSpc>
            </a:pPr>
            <a:r>
              <a:rPr lang="en-US" sz="2400" dirty="0"/>
              <a:t>The wink vs. the twitch</a:t>
            </a:r>
          </a:p>
          <a:p>
            <a:pPr lvl="1">
              <a:lnSpc>
                <a:spcPct val="90000"/>
              </a:lnSpc>
            </a:pPr>
            <a:r>
              <a:rPr lang="en-US" sz="2400" dirty="0"/>
              <a:t>Rapidly contracting an eyelid (thin description)</a:t>
            </a:r>
            <a:endParaRPr lang="en-US" sz="2400" i="1" dirty="0"/>
          </a:p>
          <a:p>
            <a:pPr lvl="1">
              <a:lnSpc>
                <a:spcPct val="90000"/>
              </a:lnSpc>
            </a:pPr>
            <a:r>
              <a:rPr lang="en-US" sz="2400" dirty="0"/>
              <a:t>Making a conspiratorial sign to another (thick description)</a:t>
            </a:r>
          </a:p>
          <a:p>
            <a:pPr lvl="2">
              <a:lnSpc>
                <a:spcPct val="90000"/>
              </a:lnSpc>
            </a:pPr>
            <a:r>
              <a:rPr lang="en-US" sz="2400" dirty="0"/>
              <a:t>Deliberate</a:t>
            </a:r>
          </a:p>
          <a:p>
            <a:pPr lvl="2">
              <a:lnSpc>
                <a:spcPct val="90000"/>
              </a:lnSpc>
            </a:pPr>
            <a:r>
              <a:rPr lang="en-US" sz="2400" dirty="0"/>
              <a:t>To someone in particular</a:t>
            </a:r>
          </a:p>
          <a:p>
            <a:pPr lvl="2">
              <a:lnSpc>
                <a:spcPct val="90000"/>
              </a:lnSpc>
            </a:pPr>
            <a:r>
              <a:rPr lang="en-US" sz="2400" dirty="0"/>
              <a:t>To impart a particular message</a:t>
            </a:r>
          </a:p>
          <a:p>
            <a:pPr lvl="2">
              <a:lnSpc>
                <a:spcPct val="90000"/>
              </a:lnSpc>
            </a:pPr>
            <a:r>
              <a:rPr lang="en-US" sz="2400" dirty="0"/>
              <a:t>According to a socially established code</a:t>
            </a:r>
          </a:p>
          <a:p>
            <a:pPr lvl="2">
              <a:lnSpc>
                <a:spcPct val="90000"/>
              </a:lnSpc>
            </a:pPr>
            <a:r>
              <a:rPr lang="en-US" sz="2400" dirty="0"/>
              <a:t>Without cognizance to the rest of the company</a:t>
            </a:r>
          </a:p>
          <a:p>
            <a:pPr lvl="2">
              <a:lnSpc>
                <a:spcPct val="90000"/>
              </a:lnSpc>
            </a:pPr>
            <a:endParaRPr lang="en-US" sz="1000" dirty="0"/>
          </a:p>
          <a:p>
            <a:pPr>
              <a:lnSpc>
                <a:spcPct val="80000"/>
              </a:lnSpc>
            </a:pPr>
            <a:r>
              <a:rPr lang="en-US" sz="2800" dirty="0"/>
              <a:t>Connecting method </a:t>
            </a:r>
            <a:r>
              <a:rPr lang="en-US" sz="2800" dirty="0" smtClean="0"/>
              <a:t>to theory</a:t>
            </a:r>
          </a:p>
          <a:p>
            <a:pPr>
              <a:lnSpc>
                <a:spcPct val="80000"/>
              </a:lnSpc>
            </a:pPr>
            <a:r>
              <a:rPr lang="en-US" sz="2800" dirty="0" smtClean="0"/>
              <a:t>Connecting the observation to the </a:t>
            </a:r>
            <a:r>
              <a:rPr lang="en-US" sz="2800" dirty="0"/>
              <a:t>meaning of the </a:t>
            </a:r>
            <a:r>
              <a:rPr lang="en-US" sz="2800" dirty="0" smtClean="0"/>
              <a:t>wink</a:t>
            </a:r>
            <a:endParaRPr lang="en-US" sz="2800" dirty="0"/>
          </a:p>
        </p:txBody>
      </p:sp>
      <p:pic>
        <p:nvPicPr>
          <p:cNvPr id="4098" name="Picture 2" descr="http://th1198.photobucket.com/albums/aa454/pvrguy/th_eye1.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6665520" y="3212976"/>
            <a:ext cx="1800200" cy="1440164"/>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1"/>
          </p:nvPr>
        </p:nvSpPr>
        <p:spPr/>
        <p:txBody>
          <a:bodyPr/>
          <a:lstStyle/>
          <a:p>
            <a:pPr>
              <a:defRPr/>
            </a:pPr>
            <a:fld id="{8C77C75F-25CF-4E26-A361-358BF3AB1B9C}" type="slidenum">
              <a:rPr lang="en-US" smtClean="0"/>
              <a:pPr>
                <a:defRPr/>
              </a:pPr>
              <a:t>49</a:t>
            </a:fld>
            <a:endParaRPr lang="en-US"/>
          </a:p>
        </p:txBody>
      </p:sp>
    </p:spTree>
    <p:extLst>
      <p:ext uri="{BB962C8B-B14F-4D97-AF65-F5344CB8AC3E}">
        <p14:creationId xmlns:p14="http://schemas.microsoft.com/office/powerpoint/2010/main" val="26328332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92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926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926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926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09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9267">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9267">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39267">
                                            <p:txEl>
                                              <p:pRg st="6" end="6"/>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39267">
                                            <p:txEl>
                                              <p:pRg st="7" end="7"/>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9267">
                                            <p:txEl>
                                              <p:pRg st="8" end="8"/>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39267">
                                            <p:txEl>
                                              <p:pRg st="10" end="10"/>
                                            </p:txEl>
                                          </p:spTgt>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39267">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Ethnography?</a:t>
            </a:r>
            <a:endParaRPr lang="en-GB" dirty="0"/>
          </a:p>
        </p:txBody>
      </p:sp>
      <p:pic>
        <p:nvPicPr>
          <p:cNvPr id="3074" name="Picture 2">
            <a:hlinkClick r:id="rId2" action="ppaction://hlinkfile"/>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9672" y="1772816"/>
            <a:ext cx="5375325" cy="39616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Slide Number Placeholder 2"/>
          <p:cNvSpPr>
            <a:spLocks noGrp="1"/>
          </p:cNvSpPr>
          <p:nvPr>
            <p:ph type="sldNum" sz="quarter" idx="11"/>
          </p:nvPr>
        </p:nvSpPr>
        <p:spPr/>
        <p:txBody>
          <a:bodyPr/>
          <a:lstStyle/>
          <a:p>
            <a:pPr>
              <a:defRPr/>
            </a:pPr>
            <a:fld id="{8C77C75F-25CF-4E26-A361-358BF3AB1B9C}" type="slidenum">
              <a:rPr lang="en-US" smtClean="0"/>
              <a:pPr>
                <a:defRPr/>
              </a:pPr>
              <a:t>5</a:t>
            </a:fld>
            <a:endParaRPr lang="en-US"/>
          </a:p>
        </p:txBody>
      </p:sp>
    </p:spTree>
    <p:extLst>
      <p:ext uri="{BB962C8B-B14F-4D97-AF65-F5344CB8AC3E}">
        <p14:creationId xmlns:p14="http://schemas.microsoft.com/office/powerpoint/2010/main" val="199022114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Exercise: reconstructing reality in the text </a:t>
            </a:r>
            <a:endParaRPr lang="en-GB" dirty="0"/>
          </a:p>
        </p:txBody>
      </p:sp>
      <p:sp>
        <p:nvSpPr>
          <p:cNvPr id="3" name="Content Placeholder 2"/>
          <p:cNvSpPr>
            <a:spLocks noGrp="1"/>
          </p:cNvSpPr>
          <p:nvPr>
            <p:ph idx="1"/>
          </p:nvPr>
        </p:nvSpPr>
        <p:spPr/>
        <p:txBody>
          <a:bodyPr>
            <a:normAutofit/>
          </a:bodyPr>
          <a:lstStyle/>
          <a:p>
            <a:r>
              <a:rPr lang="en-GB" sz="2800" dirty="0" smtClean="0"/>
              <a:t>How would you call the two genres/ styles?</a:t>
            </a:r>
          </a:p>
          <a:p>
            <a:r>
              <a:rPr lang="en-GB" sz="2800" dirty="0" smtClean="0"/>
              <a:t>What do they focus upon?</a:t>
            </a:r>
          </a:p>
          <a:p>
            <a:r>
              <a:rPr lang="en-GB" sz="2800" dirty="0" smtClean="0"/>
              <a:t>What is the narrative unit? (activity, scene of action, sequence, etc.)</a:t>
            </a:r>
          </a:p>
          <a:p>
            <a:r>
              <a:rPr lang="en-GB" sz="2800" dirty="0" smtClean="0"/>
              <a:t>Where is the researcher? What is her/his position?</a:t>
            </a:r>
          </a:p>
          <a:p>
            <a:r>
              <a:rPr lang="en-GB" sz="2800" dirty="0" smtClean="0"/>
              <a:t>What strategy are used to make the text persuasive? How is naturalness obtained?</a:t>
            </a:r>
          </a:p>
          <a:p>
            <a:r>
              <a:rPr lang="en-GB" sz="2800" dirty="0" smtClean="0"/>
              <a:t>Other notable differences?</a:t>
            </a:r>
          </a:p>
          <a:p>
            <a:endParaRPr lang="en-GB" dirty="0" smtClean="0"/>
          </a:p>
          <a:p>
            <a:endParaRPr lang="en-GB" dirty="0"/>
          </a:p>
        </p:txBody>
      </p:sp>
      <p:sp>
        <p:nvSpPr>
          <p:cNvPr id="4" name="Slide Number Placeholder 3"/>
          <p:cNvSpPr>
            <a:spLocks noGrp="1"/>
          </p:cNvSpPr>
          <p:nvPr>
            <p:ph type="sldNum" sz="quarter" idx="11"/>
          </p:nvPr>
        </p:nvSpPr>
        <p:spPr/>
        <p:txBody>
          <a:bodyPr/>
          <a:lstStyle/>
          <a:p>
            <a:pPr>
              <a:defRPr/>
            </a:pPr>
            <a:fld id="{8C77C75F-25CF-4E26-A361-358BF3AB1B9C}" type="slidenum">
              <a:rPr lang="en-US" smtClean="0"/>
              <a:pPr>
                <a:defRPr/>
              </a:pPr>
              <a:t>50</a:t>
            </a:fld>
            <a:endParaRPr lang="en-US"/>
          </a:p>
        </p:txBody>
      </p:sp>
    </p:spTree>
    <p:extLst>
      <p:ext uri="{BB962C8B-B14F-4D97-AF65-F5344CB8AC3E}">
        <p14:creationId xmlns:p14="http://schemas.microsoft.com/office/powerpoint/2010/main" val="170206954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Speaking to the reader: genres and stances</a:t>
            </a:r>
            <a:endParaRPr lang="en-GB"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27584" y="2348880"/>
            <a:ext cx="7560840" cy="29874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Slide Number Placeholder 2"/>
          <p:cNvSpPr>
            <a:spLocks noGrp="1"/>
          </p:cNvSpPr>
          <p:nvPr>
            <p:ph type="sldNum" sz="quarter" idx="11"/>
          </p:nvPr>
        </p:nvSpPr>
        <p:spPr/>
        <p:txBody>
          <a:bodyPr/>
          <a:lstStyle/>
          <a:p>
            <a:pPr>
              <a:defRPr/>
            </a:pPr>
            <a:fld id="{8C77C75F-25CF-4E26-A361-358BF3AB1B9C}" type="slidenum">
              <a:rPr lang="en-US" smtClean="0"/>
              <a:pPr>
                <a:defRPr/>
              </a:pPr>
              <a:t>51</a:t>
            </a:fld>
            <a:endParaRPr lang="en-US"/>
          </a:p>
        </p:txBody>
      </p:sp>
    </p:spTree>
    <p:extLst>
      <p:ext uri="{BB962C8B-B14F-4D97-AF65-F5344CB8AC3E}">
        <p14:creationId xmlns:p14="http://schemas.microsoft.com/office/powerpoint/2010/main" val="20791384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sz="4000" dirty="0" smtClean="0"/>
              <a:t>Van </a:t>
            </a:r>
            <a:r>
              <a:rPr lang="en-GB" sz="4000" dirty="0" err="1" smtClean="0"/>
              <a:t>Maanen</a:t>
            </a:r>
            <a:r>
              <a:rPr lang="en-GB" sz="4000" dirty="0" smtClean="0"/>
              <a:t> (1988/2010)</a:t>
            </a:r>
            <a:endParaRPr lang="en-GB" sz="40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103360664"/>
              </p:ext>
            </p:extLst>
          </p:nvPr>
        </p:nvGraphicFramePr>
        <p:xfrm>
          <a:off x="323528" y="1268760"/>
          <a:ext cx="8640960" cy="5112568"/>
        </p:xfrm>
        <a:graphic>
          <a:graphicData uri="http://schemas.openxmlformats.org/drawingml/2006/table">
            <a:tbl>
              <a:tblPr firstRow="1" firstCol="1" bandRow="1">
                <a:tableStyleId>{8A107856-5554-42FB-B03E-39F5DBC370BA}</a:tableStyleId>
              </a:tblPr>
              <a:tblGrid>
                <a:gridCol w="2664296"/>
                <a:gridCol w="3384376"/>
                <a:gridCol w="2592288"/>
              </a:tblGrid>
              <a:tr h="272030">
                <a:tc>
                  <a:txBody>
                    <a:bodyPr/>
                    <a:lstStyle/>
                    <a:p>
                      <a:pPr algn="ctr">
                        <a:spcAft>
                          <a:spcPts val="0"/>
                        </a:spcAft>
                      </a:pPr>
                      <a:r>
                        <a:rPr lang="en-GB" sz="1800" dirty="0">
                          <a:effectLst/>
                        </a:rPr>
                        <a:t>REALIST</a:t>
                      </a:r>
                      <a:endParaRPr lang="en-GB" sz="1800" dirty="0">
                        <a:effectLst/>
                        <a:latin typeface="Times New Roman"/>
                        <a:ea typeface="Calibri"/>
                        <a:cs typeface="Times New Roman"/>
                      </a:endParaRPr>
                    </a:p>
                  </a:txBody>
                  <a:tcPr marL="68580" marR="68580" marT="0" marB="0"/>
                </a:tc>
                <a:tc>
                  <a:txBody>
                    <a:bodyPr/>
                    <a:lstStyle/>
                    <a:p>
                      <a:pPr algn="ctr">
                        <a:spcAft>
                          <a:spcPts val="0"/>
                        </a:spcAft>
                      </a:pPr>
                      <a:r>
                        <a:rPr lang="en-GB" sz="1800" dirty="0">
                          <a:effectLst/>
                        </a:rPr>
                        <a:t>IMPRESSIONIST</a:t>
                      </a:r>
                      <a:endParaRPr lang="en-GB" sz="1800" dirty="0">
                        <a:effectLst/>
                        <a:latin typeface="Times New Roman"/>
                        <a:ea typeface="Calibri"/>
                        <a:cs typeface="Times New Roman"/>
                      </a:endParaRPr>
                    </a:p>
                  </a:txBody>
                  <a:tcPr marL="68580" marR="68580" marT="0" marB="0"/>
                </a:tc>
                <a:tc>
                  <a:txBody>
                    <a:bodyPr/>
                    <a:lstStyle/>
                    <a:p>
                      <a:pPr algn="ctr">
                        <a:spcAft>
                          <a:spcPts val="0"/>
                        </a:spcAft>
                      </a:pPr>
                      <a:r>
                        <a:rPr lang="en-GB" sz="1800" dirty="0">
                          <a:effectLst/>
                        </a:rPr>
                        <a:t>CONFESSIONAL</a:t>
                      </a:r>
                      <a:endParaRPr lang="en-GB" sz="1800" dirty="0">
                        <a:effectLst/>
                        <a:latin typeface="Times New Roman"/>
                        <a:ea typeface="Calibri"/>
                        <a:cs typeface="Times New Roman"/>
                      </a:endParaRPr>
                    </a:p>
                  </a:txBody>
                  <a:tcPr marL="68580" marR="68580" marT="0" marB="0"/>
                </a:tc>
              </a:tr>
              <a:tr h="1088121">
                <a:tc>
                  <a:txBody>
                    <a:bodyPr/>
                    <a:lstStyle/>
                    <a:p>
                      <a:pPr>
                        <a:spcAft>
                          <a:spcPts val="0"/>
                        </a:spcAft>
                      </a:pPr>
                      <a:r>
                        <a:rPr lang="en-GB" sz="1800" b="0" dirty="0">
                          <a:effectLst/>
                        </a:rPr>
                        <a:t>Focus on mundane things and routine reported “as is”. </a:t>
                      </a:r>
                      <a:endParaRPr lang="en-GB" sz="1800" b="0" dirty="0">
                        <a:effectLst/>
                        <a:latin typeface="Times New Roman"/>
                        <a:ea typeface="Calibri"/>
                        <a:cs typeface="Times New Roman"/>
                      </a:endParaRPr>
                    </a:p>
                  </a:txBody>
                  <a:tcPr marL="68580" marR="68580" marT="0" marB="0"/>
                </a:tc>
                <a:tc>
                  <a:txBody>
                    <a:bodyPr/>
                    <a:lstStyle/>
                    <a:p>
                      <a:pPr>
                        <a:spcAft>
                          <a:spcPts val="0"/>
                        </a:spcAft>
                      </a:pPr>
                      <a:r>
                        <a:rPr lang="en-GB" sz="1800" dirty="0">
                          <a:effectLst/>
                        </a:rPr>
                        <a:t>Focus is on dramatic moments. Relive the experience of the field worker</a:t>
                      </a:r>
                    </a:p>
                    <a:p>
                      <a:pPr>
                        <a:spcAft>
                          <a:spcPts val="0"/>
                        </a:spcAft>
                      </a:pPr>
                      <a:r>
                        <a:rPr lang="en-GB" sz="1800" dirty="0">
                          <a:effectLst/>
                        </a:rPr>
                        <a:t> </a:t>
                      </a:r>
                      <a:endParaRPr lang="en-GB" sz="1800" dirty="0">
                        <a:effectLst/>
                        <a:latin typeface="Times New Roman"/>
                        <a:ea typeface="Calibri"/>
                        <a:cs typeface="Times New Roman"/>
                      </a:endParaRPr>
                    </a:p>
                  </a:txBody>
                  <a:tcPr marL="68580" marR="68580" marT="0" marB="0"/>
                </a:tc>
                <a:tc>
                  <a:txBody>
                    <a:bodyPr/>
                    <a:lstStyle/>
                    <a:p>
                      <a:pPr>
                        <a:spcAft>
                          <a:spcPts val="0"/>
                        </a:spcAft>
                      </a:pPr>
                      <a:r>
                        <a:rPr lang="en-GB" sz="1800" dirty="0">
                          <a:effectLst/>
                        </a:rPr>
                        <a:t>Focus is personal experience, surprise and bewilderment in encountering  ‘the other’</a:t>
                      </a:r>
                    </a:p>
                    <a:p>
                      <a:pPr>
                        <a:spcAft>
                          <a:spcPts val="0"/>
                        </a:spcAft>
                      </a:pPr>
                      <a:r>
                        <a:rPr lang="en-GB" sz="1800" dirty="0">
                          <a:effectLst/>
                        </a:rPr>
                        <a:t> </a:t>
                      </a:r>
                      <a:endParaRPr lang="en-GB" sz="1800" dirty="0">
                        <a:effectLst/>
                        <a:latin typeface="Times New Roman"/>
                        <a:ea typeface="Calibri"/>
                        <a:cs typeface="Times New Roman"/>
                      </a:endParaRPr>
                    </a:p>
                  </a:txBody>
                  <a:tcPr marL="68580" marR="68580" marT="0" marB="0"/>
                </a:tc>
              </a:tr>
              <a:tr h="1088121">
                <a:tc>
                  <a:txBody>
                    <a:bodyPr/>
                    <a:lstStyle/>
                    <a:p>
                      <a:pPr>
                        <a:spcAft>
                          <a:spcPts val="0"/>
                        </a:spcAft>
                      </a:pPr>
                      <a:r>
                        <a:rPr lang="en-GB" sz="1800" b="0" dirty="0">
                          <a:effectLst/>
                        </a:rPr>
                        <a:t>Details, details and more details presented in flat self-evident mode</a:t>
                      </a:r>
                      <a:endParaRPr lang="en-GB" sz="1800" b="0" dirty="0">
                        <a:effectLst/>
                        <a:latin typeface="Times New Roman"/>
                        <a:ea typeface="Calibri"/>
                        <a:cs typeface="Times New Roman"/>
                      </a:endParaRPr>
                    </a:p>
                  </a:txBody>
                  <a:tcPr marL="68580" marR="68580" marT="0" marB="0"/>
                </a:tc>
                <a:tc>
                  <a:txBody>
                    <a:bodyPr/>
                    <a:lstStyle/>
                    <a:p>
                      <a:pPr>
                        <a:spcAft>
                          <a:spcPts val="0"/>
                        </a:spcAft>
                      </a:pPr>
                      <a:r>
                        <a:rPr lang="en-GB" sz="1800">
                          <a:effectLst/>
                        </a:rPr>
                        <a:t>Scenes and stories (main plot and sub plots)  Often detective story like</a:t>
                      </a:r>
                      <a:endParaRPr lang="en-GB" sz="1800">
                        <a:effectLst/>
                        <a:latin typeface="Times New Roman"/>
                        <a:ea typeface="Calibri"/>
                        <a:cs typeface="Times New Roman"/>
                      </a:endParaRPr>
                    </a:p>
                  </a:txBody>
                  <a:tcPr marL="68580" marR="68580" marT="0" marB="0"/>
                </a:tc>
                <a:tc>
                  <a:txBody>
                    <a:bodyPr/>
                    <a:lstStyle/>
                    <a:p>
                      <a:pPr>
                        <a:spcAft>
                          <a:spcPts val="0"/>
                        </a:spcAft>
                      </a:pPr>
                      <a:r>
                        <a:rPr lang="en-GB" sz="1800" dirty="0">
                          <a:effectLst/>
                        </a:rPr>
                        <a:t>Anecdotes</a:t>
                      </a:r>
                    </a:p>
                    <a:p>
                      <a:pPr>
                        <a:spcAft>
                          <a:spcPts val="0"/>
                        </a:spcAft>
                      </a:pPr>
                      <a:r>
                        <a:rPr lang="en-GB" sz="1800" dirty="0">
                          <a:effectLst/>
                        </a:rPr>
                        <a:t> </a:t>
                      </a:r>
                      <a:endParaRPr lang="en-GB" sz="1800" dirty="0">
                        <a:effectLst/>
                        <a:latin typeface="Times New Roman"/>
                        <a:ea typeface="Calibri"/>
                        <a:cs typeface="Times New Roman"/>
                      </a:endParaRPr>
                    </a:p>
                  </a:txBody>
                  <a:tcPr marL="68580" marR="68580" marT="0" marB="0"/>
                </a:tc>
              </a:tr>
              <a:tr h="816091">
                <a:tc>
                  <a:txBody>
                    <a:bodyPr/>
                    <a:lstStyle/>
                    <a:p>
                      <a:pPr>
                        <a:spcAft>
                          <a:spcPts val="0"/>
                        </a:spcAft>
                      </a:pPr>
                      <a:r>
                        <a:rPr lang="en-GB" sz="1800" b="0" dirty="0">
                          <a:effectLst/>
                        </a:rPr>
                        <a:t>Researcher absent</a:t>
                      </a:r>
                    </a:p>
                    <a:p>
                      <a:pPr>
                        <a:spcAft>
                          <a:spcPts val="0"/>
                        </a:spcAft>
                      </a:pPr>
                      <a:r>
                        <a:rPr lang="en-GB" sz="1800" b="0" dirty="0">
                          <a:effectLst/>
                        </a:rPr>
                        <a:t>Third person ‘The police turned and ’</a:t>
                      </a:r>
                      <a:endParaRPr lang="en-GB" sz="1800" b="0" dirty="0">
                        <a:effectLst/>
                        <a:latin typeface="Times New Roman"/>
                        <a:ea typeface="Calibri"/>
                        <a:cs typeface="Times New Roman"/>
                      </a:endParaRPr>
                    </a:p>
                  </a:txBody>
                  <a:tcPr marL="68580" marR="68580" marT="0" marB="0"/>
                </a:tc>
                <a:tc>
                  <a:txBody>
                    <a:bodyPr/>
                    <a:lstStyle/>
                    <a:p>
                      <a:pPr>
                        <a:spcAft>
                          <a:spcPts val="0"/>
                        </a:spcAft>
                      </a:pPr>
                      <a:r>
                        <a:rPr lang="en-GB" sz="1800" dirty="0">
                          <a:effectLst/>
                        </a:rPr>
                        <a:t>Researcher present as a ‘position’</a:t>
                      </a:r>
                    </a:p>
                    <a:p>
                      <a:pPr>
                        <a:spcAft>
                          <a:spcPts val="0"/>
                        </a:spcAft>
                      </a:pPr>
                      <a:r>
                        <a:rPr lang="en-GB" sz="1800" dirty="0">
                          <a:effectLst/>
                        </a:rPr>
                        <a:t>‘At his point the policeman turned while the …”</a:t>
                      </a:r>
                      <a:endParaRPr lang="en-GB" sz="1800" dirty="0">
                        <a:effectLst/>
                        <a:latin typeface="Times New Roman"/>
                        <a:ea typeface="Calibri"/>
                        <a:cs typeface="Times New Roman"/>
                      </a:endParaRPr>
                    </a:p>
                  </a:txBody>
                  <a:tcPr marL="68580" marR="68580" marT="0" marB="0"/>
                </a:tc>
                <a:tc>
                  <a:txBody>
                    <a:bodyPr/>
                    <a:lstStyle/>
                    <a:p>
                      <a:pPr>
                        <a:spcAft>
                          <a:spcPts val="0"/>
                        </a:spcAft>
                      </a:pPr>
                      <a:r>
                        <a:rPr lang="en-GB" sz="1800" dirty="0">
                          <a:effectLst/>
                        </a:rPr>
                        <a:t>Researcher  explicitly present </a:t>
                      </a:r>
                      <a:r>
                        <a:rPr lang="en-GB" sz="1800" dirty="0" smtClean="0">
                          <a:effectLst/>
                        </a:rPr>
                        <a:t>‘‘</a:t>
                      </a:r>
                      <a:r>
                        <a:rPr lang="en-GB" sz="1800" dirty="0">
                          <a:effectLst/>
                        </a:rPr>
                        <a:t>I saw the policeman turning and’</a:t>
                      </a:r>
                      <a:endParaRPr lang="en-GB" sz="1800" dirty="0">
                        <a:effectLst/>
                        <a:latin typeface="Times New Roman"/>
                        <a:ea typeface="Calibri"/>
                        <a:cs typeface="Times New Roman"/>
                      </a:endParaRPr>
                    </a:p>
                  </a:txBody>
                  <a:tcPr marL="68580" marR="68580" marT="0" marB="0"/>
                </a:tc>
              </a:tr>
              <a:tr h="544060">
                <a:tc>
                  <a:txBody>
                    <a:bodyPr/>
                    <a:lstStyle/>
                    <a:p>
                      <a:pPr>
                        <a:spcAft>
                          <a:spcPts val="0"/>
                        </a:spcAft>
                      </a:pPr>
                      <a:r>
                        <a:rPr lang="en-GB" sz="1800" b="0" dirty="0">
                          <a:effectLst/>
                        </a:rPr>
                        <a:t>Native point of view </a:t>
                      </a:r>
                      <a:r>
                        <a:rPr lang="en-GB" sz="1800" b="0" dirty="0" smtClean="0">
                          <a:effectLst/>
                        </a:rPr>
                        <a:t>reproduced</a:t>
                      </a:r>
                      <a:endParaRPr lang="en-GB" sz="1800" b="0" dirty="0">
                        <a:effectLst/>
                        <a:latin typeface="Times New Roman"/>
                        <a:ea typeface="Calibri"/>
                        <a:cs typeface="Times New Roman"/>
                      </a:endParaRPr>
                    </a:p>
                  </a:txBody>
                  <a:tcPr marL="68580" marR="68580" marT="0" marB="0"/>
                </a:tc>
                <a:tc>
                  <a:txBody>
                    <a:bodyPr/>
                    <a:lstStyle/>
                    <a:p>
                      <a:pPr>
                        <a:spcAft>
                          <a:spcPts val="0"/>
                        </a:spcAft>
                      </a:pPr>
                      <a:r>
                        <a:rPr lang="en-GB" sz="1800">
                          <a:effectLst/>
                        </a:rPr>
                        <a:t>Places audience in the middle of the scene</a:t>
                      </a:r>
                      <a:endParaRPr lang="en-GB" sz="1800">
                        <a:effectLst/>
                        <a:latin typeface="Times New Roman"/>
                        <a:ea typeface="Calibri"/>
                        <a:cs typeface="Times New Roman"/>
                      </a:endParaRPr>
                    </a:p>
                  </a:txBody>
                  <a:tcPr marL="68580" marR="68580" marT="0" marB="0"/>
                </a:tc>
                <a:tc>
                  <a:txBody>
                    <a:bodyPr/>
                    <a:lstStyle/>
                    <a:p>
                      <a:pPr>
                        <a:spcAft>
                          <a:spcPts val="0"/>
                        </a:spcAft>
                      </a:pPr>
                      <a:r>
                        <a:rPr lang="en-GB" sz="1800" dirty="0">
                          <a:effectLst/>
                        </a:rPr>
                        <a:t>Told from the perspective of researcher</a:t>
                      </a:r>
                      <a:endParaRPr lang="en-GB" sz="1800" dirty="0">
                        <a:effectLst/>
                        <a:latin typeface="Times New Roman"/>
                        <a:ea typeface="Calibri"/>
                        <a:cs typeface="Times New Roman"/>
                      </a:endParaRPr>
                    </a:p>
                  </a:txBody>
                  <a:tcPr marL="68580" marR="68580" marT="0" marB="0"/>
                </a:tc>
              </a:tr>
              <a:tr h="1006927">
                <a:tc>
                  <a:txBody>
                    <a:bodyPr/>
                    <a:lstStyle/>
                    <a:p>
                      <a:pPr>
                        <a:spcAft>
                          <a:spcPts val="0"/>
                        </a:spcAft>
                      </a:pPr>
                      <a:r>
                        <a:rPr lang="en-GB" sz="1800" b="0" dirty="0">
                          <a:effectLst/>
                        </a:rPr>
                        <a:t>Interpretive omnipotence (I describe them) field data as facts</a:t>
                      </a:r>
                      <a:endParaRPr lang="en-GB" sz="1800" b="0" dirty="0">
                        <a:effectLst/>
                        <a:latin typeface="Times New Roman"/>
                        <a:ea typeface="Calibri"/>
                        <a:cs typeface="Times New Roman"/>
                      </a:endParaRPr>
                    </a:p>
                  </a:txBody>
                  <a:tcPr marL="68580" marR="68580" marT="0" marB="0"/>
                </a:tc>
                <a:tc>
                  <a:txBody>
                    <a:bodyPr/>
                    <a:lstStyle/>
                    <a:p>
                      <a:pPr>
                        <a:spcAft>
                          <a:spcPts val="0"/>
                        </a:spcAft>
                      </a:pPr>
                      <a:r>
                        <a:rPr lang="en-GB" sz="1800" dirty="0">
                          <a:effectLst/>
                        </a:rPr>
                        <a:t>Accounts open to multiple interpretations but objectivity in the story</a:t>
                      </a:r>
                      <a:endParaRPr lang="en-GB" sz="1800" dirty="0">
                        <a:effectLst/>
                        <a:latin typeface="Times New Roman"/>
                        <a:ea typeface="Calibri"/>
                        <a:cs typeface="Times New Roman"/>
                      </a:endParaRPr>
                    </a:p>
                  </a:txBody>
                  <a:tcPr marL="68580" marR="68580" marT="0" marB="0"/>
                </a:tc>
                <a:tc>
                  <a:txBody>
                    <a:bodyPr/>
                    <a:lstStyle/>
                    <a:p>
                      <a:pPr>
                        <a:spcAft>
                          <a:spcPts val="0"/>
                        </a:spcAft>
                      </a:pPr>
                      <a:r>
                        <a:rPr lang="en-GB" sz="1800" dirty="0">
                          <a:effectLst/>
                        </a:rPr>
                        <a:t>Two or more  interpretations always present</a:t>
                      </a:r>
                      <a:endParaRPr lang="en-GB" sz="1800" dirty="0">
                        <a:effectLst/>
                        <a:latin typeface="Times New Roman"/>
                        <a:ea typeface="Calibri"/>
                        <a:cs typeface="Times New Roman"/>
                      </a:endParaRPr>
                    </a:p>
                  </a:txBody>
                  <a:tcPr marL="68580" marR="68580" marT="0" marB="0"/>
                </a:tc>
              </a:tr>
            </a:tbl>
          </a:graphicData>
        </a:graphic>
      </p:graphicFrame>
      <p:sp>
        <p:nvSpPr>
          <p:cNvPr id="3" name="Slide Number Placeholder 2"/>
          <p:cNvSpPr>
            <a:spLocks noGrp="1"/>
          </p:cNvSpPr>
          <p:nvPr>
            <p:ph type="sldNum" sz="quarter" idx="11"/>
          </p:nvPr>
        </p:nvSpPr>
        <p:spPr/>
        <p:txBody>
          <a:bodyPr/>
          <a:lstStyle/>
          <a:p>
            <a:pPr>
              <a:defRPr/>
            </a:pPr>
            <a:fld id="{8C77C75F-25CF-4E26-A361-358BF3AB1B9C}" type="slidenum">
              <a:rPr lang="en-US" smtClean="0"/>
              <a:pPr>
                <a:defRPr/>
              </a:pPr>
              <a:t>52</a:t>
            </a:fld>
            <a:endParaRPr lang="en-US"/>
          </a:p>
        </p:txBody>
      </p:sp>
    </p:spTree>
    <p:extLst>
      <p:ext uri="{BB962C8B-B14F-4D97-AF65-F5344CB8AC3E}">
        <p14:creationId xmlns:p14="http://schemas.microsoft.com/office/powerpoint/2010/main" val="36409193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5792" y="3861048"/>
            <a:ext cx="7128792" cy="18293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normAutofit fontScale="90000"/>
          </a:bodyPr>
          <a:lstStyle/>
          <a:p>
            <a:r>
              <a:rPr lang="en-GB" dirty="0" smtClean="0"/>
              <a:t>Example of the critical stance (advocacy)</a:t>
            </a:r>
            <a:endParaRPr lang="en-GB" dirty="0"/>
          </a:p>
        </p:txBody>
      </p:sp>
      <p:sp>
        <p:nvSpPr>
          <p:cNvPr id="5" name="Rectangle 4"/>
          <p:cNvSpPr/>
          <p:nvPr/>
        </p:nvSpPr>
        <p:spPr>
          <a:xfrm>
            <a:off x="5364088" y="5690394"/>
            <a:ext cx="2736304" cy="461665"/>
          </a:xfrm>
          <a:prstGeom prst="rect">
            <a:avLst/>
          </a:prstGeom>
        </p:spPr>
        <p:txBody>
          <a:bodyPr wrap="square">
            <a:spAutoFit/>
          </a:bodyPr>
          <a:lstStyle/>
          <a:p>
            <a:r>
              <a:rPr lang="en-GB" sz="2400" dirty="0">
                <a:solidFill>
                  <a:schemeClr val="bg1"/>
                </a:solidFill>
                <a:latin typeface="Calibri" panose="020F0502020204030204" pitchFamily="34" charset="0"/>
              </a:rPr>
              <a:t>Saldana, </a:t>
            </a:r>
            <a:r>
              <a:rPr lang="en-GB" sz="2400" dirty="0" smtClean="0">
                <a:solidFill>
                  <a:schemeClr val="bg1"/>
                </a:solidFill>
                <a:latin typeface="Calibri" panose="020F0502020204030204" pitchFamily="34" charset="0"/>
              </a:rPr>
              <a:t>2011</a:t>
            </a:r>
            <a:endParaRPr lang="en-GB" sz="2400" dirty="0">
              <a:solidFill>
                <a:schemeClr val="bg1"/>
              </a:solidFill>
              <a:latin typeface="Calibri" panose="020F0502020204030204" pitchFamily="34" charset="0"/>
            </a:endParaRPr>
          </a:p>
        </p:txBody>
      </p:sp>
      <p:pic>
        <p:nvPicPr>
          <p:cNvPr id="2050"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175792" y="1700808"/>
            <a:ext cx="6948493" cy="23042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Slide Number Placeholder 2"/>
          <p:cNvSpPr>
            <a:spLocks noGrp="1"/>
          </p:cNvSpPr>
          <p:nvPr>
            <p:ph type="sldNum" sz="quarter" idx="11"/>
          </p:nvPr>
        </p:nvSpPr>
        <p:spPr/>
        <p:txBody>
          <a:bodyPr/>
          <a:lstStyle/>
          <a:p>
            <a:pPr>
              <a:defRPr/>
            </a:pPr>
            <a:fld id="{8C77C75F-25CF-4E26-A361-358BF3AB1B9C}" type="slidenum">
              <a:rPr lang="en-US" smtClean="0"/>
              <a:pPr>
                <a:defRPr/>
              </a:pPr>
              <a:t>53</a:t>
            </a:fld>
            <a:endParaRPr lang="en-US"/>
          </a:p>
        </p:txBody>
      </p:sp>
    </p:spTree>
    <p:extLst>
      <p:ext uri="{BB962C8B-B14F-4D97-AF65-F5344CB8AC3E}">
        <p14:creationId xmlns:p14="http://schemas.microsoft.com/office/powerpoint/2010/main" val="389053731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4400" dirty="0" smtClean="0"/>
              <a:t>Appealing </a:t>
            </a:r>
            <a:r>
              <a:rPr lang="en-GB" sz="4400" dirty="0"/>
              <a:t>work: </a:t>
            </a:r>
            <a:r>
              <a:rPr lang="en-GB" sz="4400" dirty="0" smtClean="0"/>
              <a:t>how </a:t>
            </a:r>
            <a:r>
              <a:rPr lang="en-GB" sz="4400" dirty="0"/>
              <a:t>ethnographic texts convince </a:t>
            </a:r>
            <a:endParaRPr lang="en-GB" dirty="0"/>
          </a:p>
        </p:txBody>
      </p:sp>
      <p:sp>
        <p:nvSpPr>
          <p:cNvPr id="3" name="Content Placeholder 2"/>
          <p:cNvSpPr>
            <a:spLocks noGrp="1"/>
          </p:cNvSpPr>
          <p:nvPr>
            <p:ph idx="1"/>
          </p:nvPr>
        </p:nvSpPr>
        <p:spPr/>
        <p:txBody>
          <a:bodyPr>
            <a:normAutofit fontScale="92500"/>
          </a:bodyPr>
          <a:lstStyle/>
          <a:p>
            <a:pPr marL="431800" lvl="1" indent="-431800">
              <a:spcBef>
                <a:spcPts val="600"/>
              </a:spcBef>
              <a:spcAft>
                <a:spcPts val="200"/>
              </a:spcAft>
              <a:buSzPct val="80000"/>
              <a:buFont typeface="Wingdings 2" charset="2"/>
              <a:buChar char=""/>
            </a:pPr>
            <a:r>
              <a:rPr lang="en-GB" sz="3000" b="1" dirty="0" smtClean="0"/>
              <a:t>Authenticity</a:t>
            </a:r>
          </a:p>
          <a:p>
            <a:pPr marL="923925" lvl="3" indent="-431800">
              <a:spcBef>
                <a:spcPts val="600"/>
              </a:spcBef>
              <a:spcAft>
                <a:spcPts val="200"/>
              </a:spcAft>
              <a:buSzPct val="80000"/>
              <a:buFont typeface="Wingdings 2" charset="2"/>
              <a:buChar char=""/>
            </a:pPr>
            <a:r>
              <a:rPr lang="en-GB" dirty="0"/>
              <a:t>Particularizing everyday life, delineating the relationship between the researcher and organization members, depicting the disciplined pursuit and analysis of data, and qualifying personal biases</a:t>
            </a:r>
          </a:p>
          <a:p>
            <a:r>
              <a:rPr lang="en-GB" b="1" dirty="0" smtClean="0"/>
              <a:t>Plausibility</a:t>
            </a:r>
            <a:r>
              <a:rPr lang="en-GB" dirty="0" smtClean="0"/>
              <a:t> </a:t>
            </a:r>
            <a:r>
              <a:rPr lang="en-GB" sz="2400" dirty="0"/>
              <a:t>(findings make a distinctive contribution to issues of common </a:t>
            </a:r>
            <a:r>
              <a:rPr lang="en-GB" sz="2400" dirty="0" smtClean="0"/>
              <a:t>concern)</a:t>
            </a:r>
          </a:p>
          <a:p>
            <a:pPr lvl="2"/>
            <a:r>
              <a:rPr lang="en-GB" sz="2100" dirty="0" smtClean="0"/>
              <a:t>Recruit the </a:t>
            </a:r>
            <a:r>
              <a:rPr lang="en-GB" sz="2100" dirty="0"/>
              <a:t>reader, smooth contestable assertions, build dramatic anticipation</a:t>
            </a:r>
          </a:p>
          <a:p>
            <a:r>
              <a:rPr lang="en-GB" b="1" dirty="0" smtClean="0"/>
              <a:t>Criticality</a:t>
            </a:r>
          </a:p>
          <a:p>
            <a:pPr lvl="3"/>
            <a:r>
              <a:rPr lang="en-GB" dirty="0" smtClean="0"/>
              <a:t>Re-examine </a:t>
            </a:r>
            <a:r>
              <a:rPr lang="en-GB" dirty="0"/>
              <a:t>the taken-for-granted assumptions that </a:t>
            </a:r>
            <a:r>
              <a:rPr lang="en-GB" dirty="0" err="1"/>
              <a:t>underly</a:t>
            </a:r>
            <a:r>
              <a:rPr lang="en-GB" dirty="0"/>
              <a:t> their </a:t>
            </a:r>
            <a:r>
              <a:rPr lang="en-GB" dirty="0" smtClean="0"/>
              <a:t>work by carving </a:t>
            </a:r>
            <a:r>
              <a:rPr lang="en-GB" dirty="0"/>
              <a:t>out room to reflect, provoking the recognition</a:t>
            </a:r>
          </a:p>
        </p:txBody>
      </p:sp>
      <p:sp>
        <p:nvSpPr>
          <p:cNvPr id="4" name="Rectangle 3"/>
          <p:cNvSpPr/>
          <p:nvPr/>
        </p:nvSpPr>
        <p:spPr>
          <a:xfrm>
            <a:off x="4860032" y="6049133"/>
            <a:ext cx="4003601" cy="400110"/>
          </a:xfrm>
          <a:prstGeom prst="rect">
            <a:avLst/>
          </a:prstGeom>
        </p:spPr>
        <p:txBody>
          <a:bodyPr wrap="square">
            <a:spAutoFit/>
          </a:bodyPr>
          <a:lstStyle/>
          <a:p>
            <a:r>
              <a:rPr lang="en-GB" sz="2000" dirty="0" smtClean="0">
                <a:solidFill>
                  <a:srgbClr val="404040"/>
                </a:solidFill>
                <a:latin typeface="Calibri"/>
                <a:ea typeface="ＭＳ Ｐゴシック" pitchFamily="-112" charset="-128"/>
              </a:rPr>
              <a:t>Golden, </a:t>
            </a:r>
            <a:r>
              <a:rPr lang="en-GB" sz="2000" dirty="0">
                <a:solidFill>
                  <a:srgbClr val="404040"/>
                </a:solidFill>
                <a:latin typeface="Calibri"/>
                <a:ea typeface="ＭＳ Ｐゴシック" pitchFamily="-112" charset="-128"/>
              </a:rPr>
              <a:t>Biddle and </a:t>
            </a:r>
            <a:r>
              <a:rPr lang="en-GB" sz="2000" dirty="0" smtClean="0">
                <a:solidFill>
                  <a:srgbClr val="404040"/>
                </a:solidFill>
                <a:latin typeface="Calibri"/>
                <a:ea typeface="ＭＳ Ｐゴシック" pitchFamily="-112" charset="-128"/>
              </a:rPr>
              <a:t>Locke(1993</a:t>
            </a:r>
            <a:r>
              <a:rPr lang="en-GB" sz="2000" dirty="0">
                <a:solidFill>
                  <a:srgbClr val="404040"/>
                </a:solidFill>
                <a:latin typeface="Calibri"/>
                <a:ea typeface="ＭＳ Ｐゴシック" pitchFamily="-112" charset="-128"/>
              </a:rPr>
              <a:t>) </a:t>
            </a:r>
            <a:endParaRPr lang="en-GB" sz="1200" dirty="0"/>
          </a:p>
        </p:txBody>
      </p:sp>
      <p:sp>
        <p:nvSpPr>
          <p:cNvPr id="5" name="Slide Number Placeholder 4"/>
          <p:cNvSpPr>
            <a:spLocks noGrp="1"/>
          </p:cNvSpPr>
          <p:nvPr>
            <p:ph type="sldNum" sz="quarter" idx="11"/>
          </p:nvPr>
        </p:nvSpPr>
        <p:spPr/>
        <p:txBody>
          <a:bodyPr/>
          <a:lstStyle/>
          <a:p>
            <a:pPr>
              <a:defRPr/>
            </a:pPr>
            <a:fld id="{8C77C75F-25CF-4E26-A361-358BF3AB1B9C}" type="slidenum">
              <a:rPr lang="en-US" smtClean="0"/>
              <a:pPr>
                <a:defRPr/>
              </a:pPr>
              <a:t>54</a:t>
            </a:fld>
            <a:endParaRPr lang="en-US"/>
          </a:p>
        </p:txBody>
      </p:sp>
    </p:spTree>
    <p:extLst>
      <p:ext uri="{BB962C8B-B14F-4D97-AF65-F5344CB8AC3E}">
        <p14:creationId xmlns:p14="http://schemas.microsoft.com/office/powerpoint/2010/main" val="313756358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0530" name="Rectangle 2"/>
          <p:cNvSpPr>
            <a:spLocks noGrp="1" noChangeArrowheads="1"/>
          </p:cNvSpPr>
          <p:nvPr>
            <p:ph type="title"/>
          </p:nvPr>
        </p:nvSpPr>
        <p:spPr>
          <a:xfrm>
            <a:off x="1043609" y="274638"/>
            <a:ext cx="7128792" cy="1143000"/>
          </a:xfrm>
        </p:spPr>
        <p:txBody>
          <a:bodyPr/>
          <a:lstStyle/>
          <a:p>
            <a:pPr algn="ctr"/>
            <a:r>
              <a:rPr lang="en-US" sz="3600" dirty="0"/>
              <a:t>The view of the researched</a:t>
            </a:r>
          </a:p>
        </p:txBody>
      </p:sp>
      <p:sp>
        <p:nvSpPr>
          <p:cNvPr id="150531" name="Rectangle 3"/>
          <p:cNvSpPr>
            <a:spLocks noGrp="1" noChangeArrowheads="1"/>
          </p:cNvSpPr>
          <p:nvPr>
            <p:ph type="body" idx="1"/>
          </p:nvPr>
        </p:nvSpPr>
        <p:spPr>
          <a:xfrm>
            <a:off x="323528" y="1600200"/>
            <a:ext cx="8496944" cy="4525963"/>
          </a:xfrm>
        </p:spPr>
        <p:txBody>
          <a:bodyPr/>
          <a:lstStyle/>
          <a:p>
            <a:pPr>
              <a:lnSpc>
                <a:spcPct val="80000"/>
              </a:lnSpc>
              <a:spcBef>
                <a:spcPts val="1200"/>
              </a:spcBef>
              <a:spcAft>
                <a:spcPts val="600"/>
              </a:spcAft>
            </a:pPr>
            <a:r>
              <a:rPr lang="en-US" sz="2700" dirty="0"/>
              <a:t>Who is she?</a:t>
            </a:r>
          </a:p>
          <a:p>
            <a:pPr>
              <a:lnSpc>
                <a:spcPct val="80000"/>
              </a:lnSpc>
              <a:spcBef>
                <a:spcPts val="1200"/>
              </a:spcBef>
              <a:spcAft>
                <a:spcPts val="600"/>
              </a:spcAft>
            </a:pPr>
            <a:r>
              <a:rPr lang="en-US" sz="2700" dirty="0" smtClean="0"/>
              <a:t>Who </a:t>
            </a:r>
            <a:r>
              <a:rPr lang="en-US" sz="2700" dirty="0"/>
              <a:t>gave her permission to be here?</a:t>
            </a:r>
          </a:p>
          <a:p>
            <a:pPr>
              <a:lnSpc>
                <a:spcPct val="80000"/>
              </a:lnSpc>
              <a:spcBef>
                <a:spcPts val="1200"/>
              </a:spcBef>
              <a:spcAft>
                <a:spcPts val="600"/>
              </a:spcAft>
            </a:pPr>
            <a:r>
              <a:rPr lang="en-US" sz="2700" dirty="0" smtClean="0"/>
              <a:t>What </a:t>
            </a:r>
            <a:r>
              <a:rPr lang="en-US" sz="2700" dirty="0"/>
              <a:t>have I been saying , for God’s sake?</a:t>
            </a:r>
          </a:p>
          <a:p>
            <a:pPr>
              <a:lnSpc>
                <a:spcPct val="80000"/>
              </a:lnSpc>
              <a:spcBef>
                <a:spcPts val="1200"/>
              </a:spcBef>
              <a:spcAft>
                <a:spcPts val="600"/>
              </a:spcAft>
            </a:pPr>
            <a:r>
              <a:rPr lang="en-US" sz="2700" dirty="0" smtClean="0"/>
              <a:t>Who </a:t>
            </a:r>
            <a:r>
              <a:rPr lang="en-US" sz="2700" dirty="0"/>
              <a:t>is she working for?</a:t>
            </a:r>
          </a:p>
          <a:p>
            <a:pPr>
              <a:lnSpc>
                <a:spcPct val="80000"/>
              </a:lnSpc>
              <a:spcBef>
                <a:spcPts val="1200"/>
              </a:spcBef>
              <a:spcAft>
                <a:spcPts val="600"/>
              </a:spcAft>
            </a:pPr>
            <a:r>
              <a:rPr lang="en-US" sz="2700" dirty="0" smtClean="0"/>
              <a:t>What </a:t>
            </a:r>
            <a:r>
              <a:rPr lang="en-US" sz="2700" dirty="0"/>
              <a:t>is she making of all this</a:t>
            </a:r>
          </a:p>
          <a:p>
            <a:pPr>
              <a:lnSpc>
                <a:spcPct val="80000"/>
              </a:lnSpc>
              <a:spcBef>
                <a:spcPts val="1200"/>
              </a:spcBef>
              <a:spcAft>
                <a:spcPts val="600"/>
              </a:spcAft>
            </a:pPr>
            <a:r>
              <a:rPr lang="en-US" sz="2700" dirty="0" smtClean="0"/>
              <a:t>What’s </a:t>
            </a:r>
            <a:r>
              <a:rPr lang="en-US" sz="2700" dirty="0"/>
              <a:t>a fly on the wall like her doing in a place like this?</a:t>
            </a:r>
          </a:p>
          <a:p>
            <a:pPr algn="r">
              <a:lnSpc>
                <a:spcPct val="80000"/>
              </a:lnSpc>
              <a:buFont typeface="Wingdings" pitchFamily="2" charset="2"/>
              <a:buNone/>
            </a:pPr>
            <a:r>
              <a:rPr lang="en-US" sz="2000" dirty="0"/>
              <a:t>(Ibid)</a:t>
            </a:r>
          </a:p>
        </p:txBody>
      </p:sp>
      <p:sp>
        <p:nvSpPr>
          <p:cNvPr id="2" name="Slide Number Placeholder 1"/>
          <p:cNvSpPr>
            <a:spLocks noGrp="1"/>
          </p:cNvSpPr>
          <p:nvPr>
            <p:ph type="sldNum" sz="quarter" idx="11"/>
          </p:nvPr>
        </p:nvSpPr>
        <p:spPr/>
        <p:txBody>
          <a:bodyPr/>
          <a:lstStyle/>
          <a:p>
            <a:pPr>
              <a:defRPr/>
            </a:pPr>
            <a:fld id="{8C77C75F-25CF-4E26-A361-358BF3AB1B9C}" type="slidenum">
              <a:rPr lang="en-US" smtClean="0"/>
              <a:pPr>
                <a:defRPr/>
              </a:pPr>
              <a:t>55</a:t>
            </a:fld>
            <a:endParaRPr lang="en-US"/>
          </a:p>
        </p:txBody>
      </p:sp>
    </p:spTree>
    <p:extLst>
      <p:ext uri="{BB962C8B-B14F-4D97-AF65-F5344CB8AC3E}">
        <p14:creationId xmlns:p14="http://schemas.microsoft.com/office/powerpoint/2010/main" val="13071723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05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05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053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053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053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0531">
                                            <p:txEl>
                                              <p:pRg st="5" end="5"/>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5053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lvl="1"/>
            <a:fld id="{1D075CB5-8DB9-4CF8-88E5-49FC31F30E67}" type="slidenum">
              <a:rPr lang="en-US"/>
              <a:pPr lvl="1"/>
              <a:t>56</a:t>
            </a:fld>
            <a:endParaRPr lang="en-US">
              <a:latin typeface="Times New Roman" pitchFamily="18" charset="0"/>
            </a:endParaRPr>
          </a:p>
        </p:txBody>
      </p:sp>
      <p:sp>
        <p:nvSpPr>
          <p:cNvPr id="150530" name="Rectangle 2"/>
          <p:cNvSpPr>
            <a:spLocks noGrp="1" noChangeArrowheads="1"/>
          </p:cNvSpPr>
          <p:nvPr>
            <p:ph type="title"/>
          </p:nvPr>
        </p:nvSpPr>
        <p:spPr>
          <a:xfrm>
            <a:off x="682625" y="304800"/>
            <a:ext cx="8080375" cy="762000"/>
          </a:xfrm>
        </p:spPr>
        <p:txBody>
          <a:bodyPr/>
          <a:lstStyle/>
          <a:p>
            <a:pPr algn="ctr"/>
            <a:r>
              <a:rPr lang="en-US" sz="3600" dirty="0"/>
              <a:t>Final Thoughts</a:t>
            </a:r>
          </a:p>
        </p:txBody>
      </p:sp>
      <p:sp>
        <p:nvSpPr>
          <p:cNvPr id="150531" name="Rectangle 3"/>
          <p:cNvSpPr>
            <a:spLocks noGrp="1" noChangeArrowheads="1"/>
          </p:cNvSpPr>
          <p:nvPr>
            <p:ph type="body" idx="1"/>
          </p:nvPr>
        </p:nvSpPr>
        <p:spPr>
          <a:xfrm>
            <a:off x="107504" y="1124744"/>
            <a:ext cx="8731696" cy="5276056"/>
          </a:xfrm>
        </p:spPr>
        <p:txBody>
          <a:bodyPr/>
          <a:lstStyle/>
          <a:p>
            <a:pPr>
              <a:lnSpc>
                <a:spcPct val="80000"/>
              </a:lnSpc>
              <a:spcBef>
                <a:spcPts val="1200"/>
              </a:spcBef>
              <a:spcAft>
                <a:spcPts val="1200"/>
              </a:spcAft>
            </a:pPr>
            <a:r>
              <a:rPr lang="en-US" sz="2800" dirty="0"/>
              <a:t>“A way of seeing is a way of not seeing.” </a:t>
            </a:r>
            <a:r>
              <a:rPr lang="en-US" sz="2000" dirty="0"/>
              <a:t>(Wolcott, 1995: 96</a:t>
            </a:r>
            <a:r>
              <a:rPr lang="en-US" sz="2000" dirty="0" smtClean="0"/>
              <a:t>)</a:t>
            </a:r>
          </a:p>
          <a:p>
            <a:pPr>
              <a:lnSpc>
                <a:spcPct val="80000"/>
              </a:lnSpc>
              <a:spcBef>
                <a:spcPts val="1200"/>
              </a:spcBef>
              <a:spcAft>
                <a:spcPts val="1200"/>
              </a:spcAft>
            </a:pPr>
            <a:r>
              <a:rPr lang="en-US" sz="2800" dirty="0" smtClean="0"/>
              <a:t>It </a:t>
            </a:r>
            <a:r>
              <a:rPr lang="en-US" sz="2800" dirty="0"/>
              <a:t>is “not necessary to know everything in order to understand something.” </a:t>
            </a:r>
            <a:r>
              <a:rPr lang="en-US" sz="2000" dirty="0"/>
              <a:t>(Geertz, 1973: 20</a:t>
            </a:r>
            <a:r>
              <a:rPr lang="en-US" sz="2000" dirty="0" smtClean="0"/>
              <a:t>)</a:t>
            </a:r>
          </a:p>
          <a:p>
            <a:pPr>
              <a:lnSpc>
                <a:spcPct val="80000"/>
              </a:lnSpc>
              <a:spcBef>
                <a:spcPts val="1200"/>
              </a:spcBef>
            </a:pPr>
            <a:r>
              <a:rPr lang="en-US" sz="2800" dirty="0" smtClean="0"/>
              <a:t>Consider </a:t>
            </a:r>
            <a:r>
              <a:rPr lang="en-US" sz="2800" dirty="0"/>
              <a:t>the darker clandestine elements of </a:t>
            </a:r>
            <a:r>
              <a:rPr lang="en-US" sz="2800" dirty="0" smtClean="0"/>
              <a:t>fieldwork:</a:t>
            </a:r>
          </a:p>
          <a:p>
            <a:pPr lvl="1">
              <a:lnSpc>
                <a:spcPct val="80000"/>
              </a:lnSpc>
              <a:spcBef>
                <a:spcPts val="400"/>
              </a:spcBef>
            </a:pPr>
            <a:r>
              <a:rPr lang="en-US" sz="2800" dirty="0" smtClean="0"/>
              <a:t>Voyeurism</a:t>
            </a:r>
            <a:r>
              <a:rPr lang="en-US" sz="2800" dirty="0"/>
              <a:t>, seeing it all, full disclosure, scintillation, surreptitious, </a:t>
            </a:r>
            <a:r>
              <a:rPr lang="en-US" sz="2800" dirty="0" smtClean="0"/>
              <a:t>being a detective</a:t>
            </a:r>
            <a:r>
              <a:rPr lang="en-US" sz="2800" dirty="0"/>
              <a:t>, </a:t>
            </a:r>
            <a:r>
              <a:rPr lang="en-US" sz="2800" dirty="0" smtClean="0"/>
              <a:t>spying, lurking. </a:t>
            </a:r>
          </a:p>
          <a:p>
            <a:pPr lvl="1">
              <a:lnSpc>
                <a:spcPct val="80000"/>
              </a:lnSpc>
              <a:spcBef>
                <a:spcPts val="400"/>
              </a:spcBef>
              <a:spcAft>
                <a:spcPts val="600"/>
              </a:spcAft>
            </a:pPr>
            <a:r>
              <a:rPr lang="en-US" sz="2800" dirty="0" smtClean="0"/>
              <a:t>Is </a:t>
            </a:r>
            <a:r>
              <a:rPr lang="en-US" sz="2800" dirty="0"/>
              <a:t>everything fair game in observation</a:t>
            </a:r>
            <a:r>
              <a:rPr lang="en-US" sz="2800" dirty="0" smtClean="0"/>
              <a:t>?</a:t>
            </a:r>
          </a:p>
          <a:p>
            <a:pPr>
              <a:lnSpc>
                <a:spcPct val="80000"/>
              </a:lnSpc>
              <a:spcBef>
                <a:spcPts val="1200"/>
              </a:spcBef>
              <a:spcAft>
                <a:spcPts val="1200"/>
              </a:spcAft>
            </a:pPr>
            <a:r>
              <a:rPr lang="en-US" sz="2800" dirty="0" smtClean="0"/>
              <a:t>“</a:t>
            </a:r>
            <a:r>
              <a:rPr lang="en-US" sz="2800" dirty="0"/>
              <a:t>The description of the content serves as a prelude to analytical work.” </a:t>
            </a:r>
            <a:r>
              <a:rPr lang="en-US" sz="2000" dirty="0"/>
              <a:t>(Silverman, 1993: 48</a:t>
            </a:r>
            <a:r>
              <a:rPr lang="en-US" sz="2000" dirty="0" smtClean="0"/>
              <a:t>)</a:t>
            </a:r>
          </a:p>
          <a:p>
            <a:pPr>
              <a:lnSpc>
                <a:spcPct val="80000"/>
              </a:lnSpc>
              <a:spcBef>
                <a:spcPts val="1200"/>
              </a:spcBef>
            </a:pPr>
            <a:r>
              <a:rPr lang="en-US" sz="2800" dirty="0" smtClean="0"/>
              <a:t>We </a:t>
            </a:r>
            <a:r>
              <a:rPr lang="en-US" sz="2800" dirty="0"/>
              <a:t>effect the field and doing research changes </a:t>
            </a:r>
            <a:r>
              <a:rPr lang="en-US" sz="2800" dirty="0" smtClean="0"/>
              <a:t>us</a:t>
            </a:r>
            <a:endParaRPr lang="en-US" sz="2800" dirty="0"/>
          </a:p>
        </p:txBody>
      </p:sp>
    </p:spTree>
    <p:extLst>
      <p:ext uri="{BB962C8B-B14F-4D97-AF65-F5344CB8AC3E}">
        <p14:creationId xmlns:p14="http://schemas.microsoft.com/office/powerpoint/2010/main" val="1060451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05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05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053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0531">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50531">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50531">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5053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a:xfrm>
            <a:off x="685800" y="260648"/>
            <a:ext cx="7772400" cy="1008112"/>
          </a:xfrm>
        </p:spPr>
        <p:txBody>
          <a:bodyPr>
            <a:noAutofit/>
          </a:bodyPr>
          <a:lstStyle/>
          <a:p>
            <a:pPr algn="ctr"/>
            <a:r>
              <a:rPr lang="en-GB" sz="3600" dirty="0"/>
              <a:t>What is ethnography</a:t>
            </a:r>
            <a:r>
              <a:rPr lang="en-GB" sz="3600" dirty="0" smtClean="0"/>
              <a:t>? Procedural definition (1)</a:t>
            </a:r>
            <a:endParaRPr lang="en-GB" sz="3600" dirty="0"/>
          </a:p>
        </p:txBody>
      </p:sp>
      <p:sp>
        <p:nvSpPr>
          <p:cNvPr id="134147" name="Rectangle 3"/>
          <p:cNvSpPr>
            <a:spLocks noGrp="1" noChangeArrowheads="1"/>
          </p:cNvSpPr>
          <p:nvPr>
            <p:ph type="body" idx="1"/>
          </p:nvPr>
        </p:nvSpPr>
        <p:spPr>
          <a:xfrm>
            <a:off x="323528" y="1916832"/>
            <a:ext cx="8208912" cy="4179168"/>
          </a:xfrm>
        </p:spPr>
        <p:txBody>
          <a:bodyPr>
            <a:normAutofit/>
          </a:bodyPr>
          <a:lstStyle/>
          <a:p>
            <a:pPr>
              <a:lnSpc>
                <a:spcPct val="90000"/>
              </a:lnSpc>
            </a:pPr>
            <a:r>
              <a:rPr lang="en-GB" sz="2800" dirty="0"/>
              <a:t>“The direct observation of the activity of members of a particular social group, and the description and evaluation of such activity, constitute ethnography.” </a:t>
            </a:r>
            <a:endParaRPr lang="en-GB" sz="2800" dirty="0" smtClean="0"/>
          </a:p>
          <a:p>
            <a:pPr marL="0" indent="0">
              <a:lnSpc>
                <a:spcPct val="90000"/>
              </a:lnSpc>
              <a:buNone/>
            </a:pPr>
            <a:endParaRPr lang="en-GB" sz="2600" dirty="0" smtClean="0"/>
          </a:p>
          <a:p>
            <a:pPr marL="179388" indent="-179388" algn="r">
              <a:lnSpc>
                <a:spcPct val="90000"/>
              </a:lnSpc>
              <a:spcBef>
                <a:spcPts val="0"/>
              </a:spcBef>
              <a:buFont typeface="Wingdings" pitchFamily="2" charset="2"/>
              <a:buNone/>
            </a:pPr>
            <a:r>
              <a:rPr lang="en-GB" sz="2400" dirty="0" smtClean="0"/>
              <a:t>Abercrombie</a:t>
            </a:r>
            <a:r>
              <a:rPr lang="en-GB" sz="2400" dirty="0"/>
              <a:t>, Hill and </a:t>
            </a:r>
            <a:r>
              <a:rPr lang="en-GB" sz="2400" dirty="0" smtClean="0"/>
              <a:t>Turner 1984, p. 90</a:t>
            </a:r>
            <a:endParaRPr lang="en-GB" sz="2000" dirty="0" smtClean="0"/>
          </a:p>
          <a:p>
            <a:pPr marL="179388" indent="-179388" algn="r">
              <a:lnSpc>
                <a:spcPct val="90000"/>
              </a:lnSpc>
              <a:spcBef>
                <a:spcPts val="0"/>
              </a:spcBef>
              <a:buFont typeface="Wingdings" pitchFamily="2" charset="2"/>
              <a:buNone/>
            </a:pPr>
            <a:endParaRPr lang="en-GB" sz="2000" dirty="0" smtClean="0"/>
          </a:p>
          <a:p>
            <a:pPr marL="179388" indent="-179388" algn="r">
              <a:lnSpc>
                <a:spcPct val="90000"/>
              </a:lnSpc>
              <a:spcBef>
                <a:spcPts val="0"/>
              </a:spcBef>
              <a:buFont typeface="Wingdings" pitchFamily="2" charset="2"/>
              <a:buNone/>
            </a:pPr>
            <a:endParaRPr lang="en-GB" sz="2000" dirty="0"/>
          </a:p>
        </p:txBody>
      </p:sp>
      <p:sp>
        <p:nvSpPr>
          <p:cNvPr id="2" name="Slide Number Placeholder 1"/>
          <p:cNvSpPr>
            <a:spLocks noGrp="1"/>
          </p:cNvSpPr>
          <p:nvPr>
            <p:ph type="sldNum" sz="quarter" idx="11"/>
          </p:nvPr>
        </p:nvSpPr>
        <p:spPr/>
        <p:txBody>
          <a:bodyPr/>
          <a:lstStyle/>
          <a:p>
            <a:pPr>
              <a:defRPr/>
            </a:pPr>
            <a:fld id="{8C77C75F-25CF-4E26-A361-358BF3AB1B9C}" type="slidenum">
              <a:rPr lang="en-US" smtClean="0"/>
              <a:pPr>
                <a:defRPr/>
              </a:pPr>
              <a:t>6</a:t>
            </a:fld>
            <a:endParaRPr lang="en-US"/>
          </a:p>
        </p:txBody>
      </p:sp>
    </p:spTree>
    <p:extLst>
      <p:ext uri="{BB962C8B-B14F-4D97-AF65-F5344CB8AC3E}">
        <p14:creationId xmlns:p14="http://schemas.microsoft.com/office/powerpoint/2010/main" val="419743562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3414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13414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147" grpId="0" uiExpand="1"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a:xfrm>
            <a:off x="685800" y="260648"/>
            <a:ext cx="7772400" cy="1008112"/>
          </a:xfrm>
        </p:spPr>
        <p:txBody>
          <a:bodyPr>
            <a:noAutofit/>
          </a:bodyPr>
          <a:lstStyle/>
          <a:p>
            <a:pPr algn="ctr"/>
            <a:r>
              <a:rPr lang="en-GB" sz="3600" dirty="0"/>
              <a:t>What is ethnography</a:t>
            </a:r>
            <a:r>
              <a:rPr lang="en-GB" sz="3600" dirty="0" smtClean="0"/>
              <a:t>? Procedural definitions</a:t>
            </a:r>
            <a:endParaRPr lang="en-GB" sz="3600" dirty="0"/>
          </a:p>
        </p:txBody>
      </p:sp>
      <p:sp>
        <p:nvSpPr>
          <p:cNvPr id="134147" name="Rectangle 3"/>
          <p:cNvSpPr>
            <a:spLocks noGrp="1" noChangeArrowheads="1"/>
          </p:cNvSpPr>
          <p:nvPr>
            <p:ph type="body" idx="1"/>
          </p:nvPr>
        </p:nvSpPr>
        <p:spPr>
          <a:xfrm>
            <a:off x="323528" y="1484784"/>
            <a:ext cx="8280920" cy="4611216"/>
          </a:xfrm>
        </p:spPr>
        <p:txBody>
          <a:bodyPr>
            <a:normAutofit/>
          </a:bodyPr>
          <a:lstStyle/>
          <a:p>
            <a:r>
              <a:rPr lang="en-GB" sz="2800" dirty="0" smtClean="0"/>
              <a:t>“Ethnography involves a long period of intimate study and residence in a well-defined community employing a  ide range of observational techniques including  prolonged face-to-face contact with the members of local groups, direct participation in some of the group's activities, and a greater emphasis on the intensive work with informants than on' the use of documentary or survey data.”</a:t>
            </a:r>
          </a:p>
          <a:p>
            <a:pPr marL="0" indent="0" algn="r">
              <a:buNone/>
            </a:pPr>
            <a:r>
              <a:rPr lang="en-GB" sz="2400" dirty="0" smtClean="0"/>
              <a:t>Conklin  1968, p.172</a:t>
            </a:r>
            <a:endParaRPr lang="en-GB" sz="2400" dirty="0"/>
          </a:p>
        </p:txBody>
      </p:sp>
      <p:sp>
        <p:nvSpPr>
          <p:cNvPr id="2" name="Slide Number Placeholder 1"/>
          <p:cNvSpPr>
            <a:spLocks noGrp="1"/>
          </p:cNvSpPr>
          <p:nvPr>
            <p:ph type="sldNum" sz="quarter" idx="11"/>
          </p:nvPr>
        </p:nvSpPr>
        <p:spPr/>
        <p:txBody>
          <a:bodyPr/>
          <a:lstStyle/>
          <a:p>
            <a:pPr>
              <a:defRPr/>
            </a:pPr>
            <a:fld id="{8C77C75F-25CF-4E26-A361-358BF3AB1B9C}" type="slidenum">
              <a:rPr lang="en-US" smtClean="0"/>
              <a:pPr>
                <a:defRPr/>
              </a:pPr>
              <a:t>7</a:t>
            </a:fld>
            <a:endParaRPr lang="en-US"/>
          </a:p>
        </p:txBody>
      </p:sp>
    </p:spTree>
    <p:extLst>
      <p:ext uri="{BB962C8B-B14F-4D97-AF65-F5344CB8AC3E}">
        <p14:creationId xmlns:p14="http://schemas.microsoft.com/office/powerpoint/2010/main" val="3623325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341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3414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147"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4400" dirty="0"/>
              <a:t>What is ethnography</a:t>
            </a:r>
            <a:r>
              <a:rPr lang="en-GB" sz="4400" dirty="0" smtClean="0"/>
              <a:t>? Methodological definitions</a:t>
            </a:r>
            <a:endParaRPr lang="en-GB" dirty="0"/>
          </a:p>
        </p:txBody>
      </p:sp>
      <p:sp>
        <p:nvSpPr>
          <p:cNvPr id="3" name="Content Placeholder 2"/>
          <p:cNvSpPr>
            <a:spLocks noGrp="1"/>
          </p:cNvSpPr>
          <p:nvPr>
            <p:ph idx="1"/>
          </p:nvPr>
        </p:nvSpPr>
        <p:spPr>
          <a:xfrm>
            <a:off x="457201" y="1600200"/>
            <a:ext cx="7787208" cy="4525963"/>
          </a:xfrm>
        </p:spPr>
        <p:txBody>
          <a:bodyPr>
            <a:normAutofit lnSpcReduction="10000"/>
          </a:bodyPr>
          <a:lstStyle/>
          <a:p>
            <a:pPr marL="179388" indent="-179388">
              <a:lnSpc>
                <a:spcPct val="120000"/>
              </a:lnSpc>
              <a:spcBef>
                <a:spcPts val="0"/>
              </a:spcBef>
              <a:spcAft>
                <a:spcPts val="0"/>
              </a:spcAft>
              <a:buFont typeface="Wingdings" pitchFamily="2" charset="2"/>
              <a:buNone/>
            </a:pPr>
            <a:r>
              <a:rPr lang="en-GB" sz="3200" dirty="0" smtClean="0"/>
              <a:t>“…</a:t>
            </a:r>
            <a:r>
              <a:rPr lang="en-GB" sz="3200" dirty="0"/>
              <a:t>a particular method or set of methods.  In its most characteristic form it involves the ethnographer participating, overtly or covertly, in people’s daily lives for an extended period of time, watching what happens, listening to what is said, asking questions</a:t>
            </a:r>
            <a:r>
              <a:rPr lang="en-GB" sz="3200" dirty="0" smtClean="0"/>
              <a:t>.”</a:t>
            </a:r>
          </a:p>
          <a:p>
            <a:pPr marL="179388" indent="-179388" algn="r">
              <a:lnSpc>
                <a:spcPct val="120000"/>
              </a:lnSpc>
              <a:spcBef>
                <a:spcPts val="0"/>
              </a:spcBef>
              <a:spcAft>
                <a:spcPts val="0"/>
              </a:spcAft>
              <a:buFont typeface="Wingdings" pitchFamily="2" charset="2"/>
              <a:buNone/>
            </a:pPr>
            <a:r>
              <a:rPr lang="en-GB" sz="2500" dirty="0" err="1" smtClean="0"/>
              <a:t>Hammersley</a:t>
            </a:r>
            <a:r>
              <a:rPr lang="en-GB" sz="2500" dirty="0" smtClean="0"/>
              <a:t> </a:t>
            </a:r>
            <a:r>
              <a:rPr lang="en-GB" sz="2500" dirty="0"/>
              <a:t>and Atkinson, </a:t>
            </a:r>
            <a:r>
              <a:rPr lang="en-GB" sz="2500" dirty="0" smtClean="0"/>
              <a:t>1995, p. 1</a:t>
            </a:r>
            <a:endParaRPr lang="en-GB" sz="2500" dirty="0"/>
          </a:p>
          <a:p>
            <a:pPr>
              <a:lnSpc>
                <a:spcPct val="120000"/>
              </a:lnSpc>
              <a:spcBef>
                <a:spcPts val="0"/>
              </a:spcBef>
              <a:spcAft>
                <a:spcPts val="0"/>
              </a:spcAft>
              <a:buFont typeface="Wingdings" pitchFamily="2" charset="2"/>
              <a:buNone/>
            </a:pPr>
            <a:endParaRPr lang="en-GB" dirty="0"/>
          </a:p>
        </p:txBody>
      </p:sp>
      <p:sp>
        <p:nvSpPr>
          <p:cNvPr id="4" name="Slide Number Placeholder 3"/>
          <p:cNvSpPr>
            <a:spLocks noGrp="1"/>
          </p:cNvSpPr>
          <p:nvPr>
            <p:ph type="sldNum" sz="quarter" idx="11"/>
          </p:nvPr>
        </p:nvSpPr>
        <p:spPr/>
        <p:txBody>
          <a:bodyPr/>
          <a:lstStyle/>
          <a:p>
            <a:pPr>
              <a:defRPr/>
            </a:pPr>
            <a:fld id="{8C77C75F-25CF-4E26-A361-358BF3AB1B9C}" type="slidenum">
              <a:rPr lang="en-US" smtClean="0"/>
              <a:pPr>
                <a:defRPr/>
              </a:pPr>
              <a:t>8</a:t>
            </a:fld>
            <a:endParaRPr lang="en-US"/>
          </a:p>
        </p:txBody>
      </p:sp>
    </p:spTree>
    <p:extLst>
      <p:ext uri="{BB962C8B-B14F-4D97-AF65-F5344CB8AC3E}">
        <p14:creationId xmlns:p14="http://schemas.microsoft.com/office/powerpoint/2010/main" val="10166845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4400" dirty="0"/>
              <a:t>What is ethnography</a:t>
            </a:r>
            <a:r>
              <a:rPr lang="en-GB" sz="4400" dirty="0" smtClean="0"/>
              <a:t>? Methodological definitions</a:t>
            </a:r>
            <a:endParaRPr lang="en-GB" dirty="0"/>
          </a:p>
        </p:txBody>
      </p:sp>
      <p:sp>
        <p:nvSpPr>
          <p:cNvPr id="3" name="Content Placeholder 2"/>
          <p:cNvSpPr>
            <a:spLocks noGrp="1"/>
          </p:cNvSpPr>
          <p:nvPr>
            <p:ph idx="1"/>
          </p:nvPr>
        </p:nvSpPr>
        <p:spPr/>
        <p:txBody>
          <a:bodyPr>
            <a:normAutofit/>
          </a:bodyPr>
          <a:lstStyle/>
          <a:p>
            <a:pPr marL="179388" indent="-179388">
              <a:lnSpc>
                <a:spcPct val="120000"/>
              </a:lnSpc>
              <a:spcBef>
                <a:spcPts val="0"/>
              </a:spcBef>
              <a:spcAft>
                <a:spcPts val="0"/>
              </a:spcAft>
              <a:buNone/>
            </a:pPr>
            <a:r>
              <a:rPr lang="en-GB" sz="3200" dirty="0" smtClean="0"/>
              <a:t>“ </a:t>
            </a:r>
            <a:r>
              <a:rPr lang="en-GB" sz="3200" dirty="0"/>
              <a:t>[ethnography] bears a close resemblance to the routine ways in which people make sense of the world in everyday life.”</a:t>
            </a:r>
          </a:p>
          <a:p>
            <a:pPr marL="179388" indent="-179388" algn="r">
              <a:lnSpc>
                <a:spcPct val="90000"/>
              </a:lnSpc>
              <a:spcBef>
                <a:spcPts val="0"/>
              </a:spcBef>
              <a:buNone/>
            </a:pPr>
            <a:endParaRPr lang="en-GB" sz="2400" dirty="0" smtClean="0"/>
          </a:p>
          <a:p>
            <a:pPr marL="179388" indent="-179388" algn="r">
              <a:lnSpc>
                <a:spcPct val="90000"/>
              </a:lnSpc>
              <a:spcBef>
                <a:spcPts val="0"/>
              </a:spcBef>
              <a:buNone/>
            </a:pPr>
            <a:r>
              <a:rPr lang="en-GB" sz="2400" dirty="0" err="1" smtClean="0"/>
              <a:t>Hammersley</a:t>
            </a:r>
            <a:r>
              <a:rPr lang="en-GB" sz="2400" dirty="0" smtClean="0"/>
              <a:t> </a:t>
            </a:r>
            <a:r>
              <a:rPr lang="en-GB" sz="2400" dirty="0"/>
              <a:t>&amp; Atkinson, </a:t>
            </a:r>
            <a:r>
              <a:rPr lang="en-GB" sz="2400" dirty="0" smtClean="0"/>
              <a:t>1995, p. 6</a:t>
            </a:r>
            <a:endParaRPr lang="en-GB" dirty="0"/>
          </a:p>
        </p:txBody>
      </p:sp>
      <p:sp>
        <p:nvSpPr>
          <p:cNvPr id="4" name="Slide Number Placeholder 3"/>
          <p:cNvSpPr>
            <a:spLocks noGrp="1"/>
          </p:cNvSpPr>
          <p:nvPr>
            <p:ph type="sldNum" sz="quarter" idx="11"/>
          </p:nvPr>
        </p:nvSpPr>
        <p:spPr/>
        <p:txBody>
          <a:bodyPr/>
          <a:lstStyle/>
          <a:p>
            <a:pPr>
              <a:defRPr/>
            </a:pPr>
            <a:fld id="{8C77C75F-25CF-4E26-A361-358BF3AB1B9C}" type="slidenum">
              <a:rPr lang="en-US" smtClean="0"/>
              <a:pPr>
                <a:defRPr/>
              </a:pPr>
              <a:t>9</a:t>
            </a:fld>
            <a:endParaRPr lang="en-US"/>
          </a:p>
        </p:txBody>
      </p:sp>
    </p:spTree>
    <p:extLst>
      <p:ext uri="{BB962C8B-B14F-4D97-AF65-F5344CB8AC3E}">
        <p14:creationId xmlns:p14="http://schemas.microsoft.com/office/powerpoint/2010/main" val="203568015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8"/>
  <p:tag name="MMPROD_UIDATA" val="&lt;database version=&quot;6.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The Warwick MBA&amp;quot;&quot;/&gt;&lt;property id=&quot;20307&quot; value=&quot;256&quot;/&gt;&lt;/object&gt;&lt;object type=&quot;3&quot; unique_id=&quot;10005&quot;&gt;&lt;property id=&quot;20148&quot; value=&quot;5&quot;/&gt;&lt;property id=&quot;20300&quot; value=&quot;Slide 2 - &amp;quot;Why The Warwick MBA by Distance Learning?&amp;quot;&quot;/&gt;&lt;property id=&quot;20307&quot; value=&quot;301&quot;/&gt;&lt;/object&gt;&lt;object type=&quot;3&quot; unique_id=&quot;10006&quot;&gt;&lt;property id=&quot;20148&quot; value=&quot;5&quot;/&gt;&lt;property id=&quot;20300&quot; value=&quot;Slide 3 - &amp;quot;Key Facts&amp;quot;&quot;/&gt;&lt;property id=&quot;20307&quot; value=&quot;304&quot;/&gt;&lt;/object&gt;&lt;object type=&quot;3&quot; unique_id=&quot;10007&quot;&gt;&lt;property id=&quot;20148&quot; value=&quot;5&quot;/&gt;&lt;property id=&quot;20300&quot; value=&quot;Slide 4 - &amp;quot;Structure&amp;quot;&quot;/&gt;&lt;property id=&quot;20307&quot; value=&quot;308&quot;/&gt;&lt;/object&gt;&lt;object type=&quot;3&quot; unique_id=&quot;10008&quot;&gt;&lt;property id=&quot;20148&quot; value=&quot;5&quot;/&gt;&lt;property id=&quot;20300&quot; value=&quot;Slide 5 - &amp;quot;Core Modules&amp;quot;&quot;/&gt;&lt;property id=&quot;20307&quot; value=&quot;314&quot;/&gt;&lt;/object&gt;&lt;object type=&quot;3&quot; unique_id=&quot;10009&quot;&gt;&lt;property id=&quot;20148&quot; value=&quot;5&quot;/&gt;&lt;property id=&quot;20300&quot; value=&quot;Slide 6 - &amp;quot;Elective Modules&amp;quot;&quot;/&gt;&lt;property id=&quot;20307&quot; value=&quot;320&quot;/&gt;&lt;/object&gt;&lt;object type=&quot;3&quot; unique_id=&quot;10010&quot;&gt;&lt;property id=&quot;20148&quot; value=&quot;5&quot;/&gt;&lt;property id=&quot;20300&quot; value=&quot;Slide 7 - &amp;quot;Year 1 Timeline&amp;quot;&quot;/&gt;&lt;property id=&quot;20307&quot; value=&quot;302&quot;/&gt;&lt;/object&gt;&lt;object type=&quot;3&quot; unique_id=&quot;10011&quot;&gt;&lt;property id=&quot;20148&quot; value=&quot;5&quot;/&gt;&lt;property id=&quot;20300&quot; value=&quot;Slide 8 - &amp;quot;Years 2 &amp;amp; 3 Timeline&amp;quot;&quot;/&gt;&lt;property id=&quot;20307&quot; value=&quot;317&quot;/&gt;&lt;/object&gt;&lt;object type=&quot;3&quot; unique_id=&quot;10012&quot;&gt;&lt;property id=&quot;20148&quot; value=&quot;5&quot;/&gt;&lt;property id=&quot;20300&quot; value=&quot;Slide 10 - &amp;quot;The DLMBA Virtual Learning Environment&amp;quot;&quot;/&gt;&lt;property id=&quot;20307&quot; value=&quot;321&quot;/&gt;&lt;/object&gt;&lt;object type=&quot;3&quot; unique_id=&quot;10013&quot;&gt;&lt;property id=&quot;20148&quot; value=&quot;5&quot;/&gt;&lt;property id=&quot;20300&quot; value=&quot;Slide 11 - &amp;quot;Programme Information and Support&amp;quot;&quot;/&gt;&lt;property id=&quot;20307&quot; value=&quot;322&quot;/&gt;&lt;/object&gt;&lt;object type=&quot;3&quot; unique_id=&quot;10014&quot;&gt;&lt;property id=&quot;20148&quot; value=&quot;5&quot;/&gt;&lt;property id=&quot;20300&quot; value=&quot;Slide 12&quot;/&gt;&lt;property id=&quot;20307&quot; value=&quot;323&quot;/&gt;&lt;/object&gt;&lt;object type=&quot;3&quot; unique_id=&quot;10015&quot;&gt;&lt;property id=&quot;20148&quot; value=&quot;5&quot;/&gt;&lt;property id=&quot;20300&quot; value=&quot;Slide 13&quot;/&gt;&lt;property id=&quot;20307&quot; value=&quot;324&quot;/&gt;&lt;/object&gt;&lt;object type=&quot;3&quot; unique_id=&quot;10016&quot;&gt;&lt;property id=&quot;20148&quot; value=&quot;5&quot;/&gt;&lt;property id=&quot;20300&quot; value=&quot;Slide 14&quot;/&gt;&lt;property id=&quot;20307&quot; value=&quot;325&quot;/&gt;&lt;/object&gt;&lt;object type=&quot;3&quot; unique_id=&quot;10017&quot;&gt;&lt;property id=&quot;20148&quot; value=&quot;5&quot;/&gt;&lt;property id=&quot;20300&quot; value=&quot;Slide 15&quot;/&gt;&lt;property id=&quot;20307&quot; value=&quot;326&quot;/&gt;&lt;/object&gt;&lt;object type=&quot;3&quot; unique_id=&quot;10018&quot;&gt;&lt;property id=&quot;20148&quot; value=&quot;5&quot;/&gt;&lt;property id=&quot;20300&quot; value=&quot;Slide 16&quot;/&gt;&lt;property id=&quot;20307&quot; value=&quot;327&quot;/&gt;&lt;/object&gt;&lt;object type=&quot;3&quot; unique_id=&quot;10020&quot;&gt;&lt;property id=&quot;20148&quot; value=&quot;5&quot;/&gt;&lt;property id=&quot;20300&quot; value=&quot;Slide 20&quot;/&gt;&lt;property id=&quot;20307&quot; value=&quot;329&quot;/&gt;&lt;/object&gt;&lt;object type=&quot;3&quot; unique_id=&quot;10021&quot;&gt;&lt;property id=&quot;20148&quot; value=&quot;5&quot;/&gt;&lt;property id=&quot;20300&quot; value=&quot;Slide 21&quot;/&gt;&lt;property id=&quot;20307&quot; value=&quot;330&quot;/&gt;&lt;/object&gt;&lt;object type=&quot;3&quot; unique_id=&quot;10022&quot;&gt;&lt;property id=&quot;20148&quot; value=&quot;5&quot;/&gt;&lt;property id=&quot;20300&quot; value=&quot;Slide 22&quot;/&gt;&lt;property id=&quot;20307&quot; value=&quot;331&quot;/&gt;&lt;/object&gt;&lt;object type=&quot;3&quot; unique_id=&quot;10023&quot;&gt;&lt;property id=&quot;20148&quot; value=&quot;5&quot;/&gt;&lt;property id=&quot;20300&quot; value=&quot;Slide 23&quot;/&gt;&lt;property id=&quot;20307&quot; value=&quot;332&quot;/&gt;&lt;/object&gt;&lt;object type=&quot;3&quot; unique_id=&quot;10024&quot;&gt;&lt;property id=&quot;20148&quot; value=&quot;5&quot;/&gt;&lt;property id=&quot;20300&quot; value=&quot;Slide 24&quot;/&gt;&lt;property id=&quot;20307&quot; value=&quot;333&quot;/&gt;&lt;/object&gt;&lt;object type=&quot;3&quot; unique_id=&quot;10025&quot;&gt;&lt;property id=&quot;20148&quot; value=&quot;5&quot;/&gt;&lt;property id=&quot;20300&quot; value=&quot;Slide 27 - &amp;quot;Costs&amp;quot;&quot;/&gt;&lt;property id=&quot;20307&quot; value=&quot;310&quot;/&gt;&lt;/object&gt;&lt;object type=&quot;3&quot; unique_id=&quot;10027&quot;&gt;&lt;property id=&quot;20148&quot; value=&quot;5&quot;/&gt;&lt;property id=&quot;20300&quot; value=&quot;Slide 29 - &amp;quot;Contact us…&amp;quot;&quot;/&gt;&lt;property id=&quot;20307&quot; value=&quot;300&quot;/&gt;&lt;/object&gt;&lt;object type=&quot;3&quot; unique_id=&quot;10028&quot;&gt;&lt;property id=&quot;20148&quot; value=&quot;5&quot;/&gt;&lt;property id=&quot;20300&quot; value=&quot;Slide 28 - &amp;quot;Student Profiles&amp;quot;&quot;/&gt;&lt;property id=&quot;20307&quot; value=&quot;334&quot;/&gt;&lt;/object&gt;&lt;object type=&quot;3&quot; unique_id=&quot;10368&quot;&gt;&lt;property id=&quot;20148&quot; value=&quot;5&quot;/&gt;&lt;property id=&quot;20300&quot; value=&quot;Slide 17 - &amp;quot;wbsLive Classroom&amp;quot;&quot;/&gt;&lt;property id=&quot;20307&quot; value=&quot;336&quot;/&gt;&lt;/object&gt;&lt;object type=&quot;3&quot; unique_id=&quot;10369&quot;&gt;&lt;property id=&quot;20148&quot; value=&quot;5&quot;/&gt;&lt;property id=&quot;20300&quot; value=&quot;Slide 18 - &amp;quot;wbsLive – Archive&amp;quot;&quot;/&gt;&lt;property id=&quot;20307&quot; value=&quot;337&quot;/&gt;&lt;/object&gt;&lt;object type=&quot;3&quot; unique_id=&quot;10370&quot;&gt;&lt;property id=&quot;20148&quot; value=&quot;5&quot;/&gt;&lt;property id=&quot;20300&quot; value=&quot;Slide 19 - &amp;quot;wbsLive- Archive -quiz&amp;quot;&quot;/&gt;&lt;property id=&quot;20307&quot; value=&quot;338&quot;/&gt;&lt;/object&gt;&lt;object type=&quot;3&quot; unique_id=&quot;10371&quot;&gt;&lt;property id=&quot;20148&quot; value=&quot;5&quot;/&gt;&lt;property id=&quot;20300&quot; value=&quot;Slide 25&quot;/&gt;&lt;property id=&quot;20307&quot; value=&quot;335&quot;/&gt;&lt;/object&gt;&lt;object type=&quot;3&quot; unique_id=&quot;10372&quot;&gt;&lt;property id=&quot;20148&quot; value=&quot;5&quot;/&gt;&lt;property id=&quot;20300&quot; value=&quot;Slide 26 - &amp;quot;Thanks&amp;quot;&quot;/&gt;&lt;property id=&quot;20307&quot; value=&quot;339&quot;/&gt;&lt;/object&gt;&lt;object type=&quot;3&quot; unique_id=&quot;10494&quot;&gt;&lt;property id=&quot;20148&quot; value=&quot;5&quot;/&gt;&lt;property id=&quot;20300&quot; value=&quot;Slide 9 - &amp;quot;eLearning at WBS&amp;quot;&quot;/&gt;&lt;property id=&quot;20307&quot; value=&quot;340&quot;/&gt;&lt;/object&gt;&lt;/object&gt;&lt;/object&gt;&lt;/database&gt;"/>
</p:tagLst>
</file>

<file path=ppt/theme/theme1.xml><?xml version="1.0" encoding="utf-8"?>
<a:theme xmlns:a="http://schemas.openxmlformats.org/drawingml/2006/main" name="wbs-2010">
  <a:themeElements>
    <a:clrScheme name="WBS 2010">
      <a:dk1>
        <a:sysClr val="windowText" lastClr="000000"/>
      </a:dk1>
      <a:lt1>
        <a:sysClr val="window" lastClr="FFFFFF"/>
      </a:lt1>
      <a:dk2>
        <a:srgbClr val="0039A6"/>
      </a:dk2>
      <a:lt2>
        <a:srgbClr val="EBEBE2"/>
      </a:lt2>
      <a:accent1>
        <a:srgbClr val="A71930"/>
      </a:accent1>
      <a:accent2>
        <a:srgbClr val="F9A300"/>
      </a:accent2>
      <a:accent3>
        <a:srgbClr val="00ADEF"/>
      </a:accent3>
      <a:accent4>
        <a:srgbClr val="399717"/>
      </a:accent4>
      <a:accent5>
        <a:srgbClr val="666666"/>
      </a:accent5>
      <a:accent6>
        <a:srgbClr val="3662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WBS 2010">
    <a:dk1>
      <a:sysClr val="windowText" lastClr="000000"/>
    </a:dk1>
    <a:lt1>
      <a:sysClr val="window" lastClr="FFFFFF"/>
    </a:lt1>
    <a:dk2>
      <a:srgbClr val="0039A6"/>
    </a:dk2>
    <a:lt2>
      <a:srgbClr val="EBEBE2"/>
    </a:lt2>
    <a:accent1>
      <a:srgbClr val="A71930"/>
    </a:accent1>
    <a:accent2>
      <a:srgbClr val="F9A300"/>
    </a:accent2>
    <a:accent3>
      <a:srgbClr val="00ADEF"/>
    </a:accent3>
    <a:accent4>
      <a:srgbClr val="399717"/>
    </a:accent4>
    <a:accent5>
      <a:srgbClr val="666666"/>
    </a:accent5>
    <a:accent6>
      <a:srgbClr val="3662B5"/>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wbs-2010</Template>
  <TotalTime>8674</TotalTime>
  <Words>3285</Words>
  <Application>Microsoft Office PowerPoint</Application>
  <PresentationFormat>On-screen Show (4:3)</PresentationFormat>
  <Paragraphs>424</Paragraphs>
  <Slides>56</Slides>
  <Notes>9</Notes>
  <HiddenSlides>10</HiddenSlides>
  <MMClips>0</MMClips>
  <ScaleCrop>false</ScaleCrop>
  <HeadingPairs>
    <vt:vector size="4" baseType="variant">
      <vt:variant>
        <vt:lpstr>Theme</vt:lpstr>
      </vt:variant>
      <vt:variant>
        <vt:i4>1</vt:i4>
      </vt:variant>
      <vt:variant>
        <vt:lpstr>Slide Titles</vt:lpstr>
      </vt:variant>
      <vt:variant>
        <vt:i4>56</vt:i4>
      </vt:variant>
    </vt:vector>
  </HeadingPairs>
  <TitlesOfParts>
    <vt:vector size="57" baseType="lpstr">
      <vt:lpstr>wbs-2010</vt:lpstr>
      <vt:lpstr>PowerPoint Presentation</vt:lpstr>
      <vt:lpstr>What are we going to talk about?</vt:lpstr>
      <vt:lpstr>Why this title?</vt:lpstr>
      <vt:lpstr>In a nutshell</vt:lpstr>
      <vt:lpstr>Ethnography?</vt:lpstr>
      <vt:lpstr>What is ethnography? Procedural definition (1)</vt:lpstr>
      <vt:lpstr>What is ethnography? Procedural definitions</vt:lpstr>
      <vt:lpstr>What is ethnography? Methodological definitions</vt:lpstr>
      <vt:lpstr>What is ethnography? Methodological definitions</vt:lpstr>
      <vt:lpstr>What is ethnography? A working definition</vt:lpstr>
      <vt:lpstr>Ethnographic Methods family</vt:lpstr>
      <vt:lpstr>Distinctive features</vt:lpstr>
      <vt:lpstr>The Origins of Ethnography</vt:lpstr>
      <vt:lpstr>Bronislaw Malinowski (1922) Argonauts of the Western Pacific</vt:lpstr>
      <vt:lpstr>In search of the rules of the Kula</vt:lpstr>
      <vt:lpstr>What is ethnography</vt:lpstr>
      <vt:lpstr>W.F. Whyte: Street Corner Society (1943)</vt:lpstr>
      <vt:lpstr>Street Corner Society</vt:lpstr>
      <vt:lpstr>PowerPoint Presentation</vt:lpstr>
      <vt:lpstr>Street Corner Society</vt:lpstr>
      <vt:lpstr>Karen Ho: Liquidated: An Ethnography of Wall Street (2009)</vt:lpstr>
      <vt:lpstr>C. Geertz: Deep Play: Notes on the Balinese Cockfight (1972)</vt:lpstr>
      <vt:lpstr>C. Geertz: Deep Play: Notes on the Balinese Cockfight (1972)</vt:lpstr>
      <vt:lpstr>Doing ethnography</vt:lpstr>
      <vt:lpstr>Participant Observation</vt:lpstr>
      <vt:lpstr>Observation - Central and defining feature of ethnography</vt:lpstr>
      <vt:lpstr>Doing ethnography</vt:lpstr>
      <vt:lpstr>Stages of Ethnographic Research</vt:lpstr>
      <vt:lpstr>Stages of Ethnographic Research</vt:lpstr>
      <vt:lpstr>More Stages</vt:lpstr>
      <vt:lpstr>More Stages</vt:lpstr>
      <vt:lpstr>Types of Observation</vt:lpstr>
      <vt:lpstr>Covert/Clandestine Research</vt:lpstr>
      <vt:lpstr>Characteristics of Observation</vt:lpstr>
      <vt:lpstr>Observational Pitfalls</vt:lpstr>
      <vt:lpstr>Systematic Observation</vt:lpstr>
      <vt:lpstr>Recording Observation</vt:lpstr>
      <vt:lpstr>How do we analyze ethnographic data?</vt:lpstr>
      <vt:lpstr>Analysing your data</vt:lpstr>
      <vt:lpstr>Problems of Contextualiation</vt:lpstr>
      <vt:lpstr>Ethical issues for Field Studies</vt:lpstr>
      <vt:lpstr>Personal Ethical Issues</vt:lpstr>
      <vt:lpstr>Is ethnography a scientific method?</vt:lpstr>
      <vt:lpstr>Responses</vt:lpstr>
      <vt:lpstr>Responses</vt:lpstr>
      <vt:lpstr>Responses</vt:lpstr>
      <vt:lpstr>Ethography</vt:lpstr>
      <vt:lpstr>Writing: ethnography as an outcome</vt:lpstr>
      <vt:lpstr>Thick or Thin – a wink or a twitch?</vt:lpstr>
      <vt:lpstr>Exercise: reconstructing reality in the text </vt:lpstr>
      <vt:lpstr>Speaking to the reader: genres and stances</vt:lpstr>
      <vt:lpstr>Van Maanen (1988/2010)</vt:lpstr>
      <vt:lpstr>Example of the critical stance (advocacy)</vt:lpstr>
      <vt:lpstr>Appealing work: how ethnographic texts convince </vt:lpstr>
      <vt:lpstr>The view of the researched</vt:lpstr>
      <vt:lpstr>Final Thoughts</vt:lpstr>
    </vt:vector>
  </TitlesOfParts>
  <Company>wbs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Researching on or Researching with: Involving patients and the public in health research</dc:title>
  <dc:creator>Jonathan Tritter</dc:creator>
  <cp:lastModifiedBy>Nicolinis</cp:lastModifiedBy>
  <cp:revision>364</cp:revision>
  <cp:lastPrinted>2013-01-30T12:27:58Z</cp:lastPrinted>
  <dcterms:created xsi:type="dcterms:W3CDTF">2010-09-13T08:23:39Z</dcterms:created>
  <dcterms:modified xsi:type="dcterms:W3CDTF">2014-11-18T16:57:41Z</dcterms:modified>
</cp:coreProperties>
</file>