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308" r:id="rId3"/>
    <p:sldId id="259" r:id="rId4"/>
    <p:sldId id="257" r:id="rId5"/>
    <p:sldId id="303" r:id="rId6"/>
    <p:sldId id="304" r:id="rId7"/>
    <p:sldId id="302" r:id="rId8"/>
    <p:sldId id="278" r:id="rId9"/>
    <p:sldId id="279" r:id="rId10"/>
    <p:sldId id="280" r:id="rId11"/>
    <p:sldId id="281" r:id="rId12"/>
    <p:sldId id="307" r:id="rId13"/>
    <p:sldId id="282" r:id="rId14"/>
    <p:sldId id="305" r:id="rId15"/>
    <p:sldId id="286" r:id="rId16"/>
    <p:sldId id="285" r:id="rId17"/>
    <p:sldId id="306" r:id="rId18"/>
    <p:sldId id="28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9" autoAdjust="0"/>
    <p:restoredTop sz="86343" autoAdjust="0"/>
  </p:normalViewPr>
  <p:slideViewPr>
    <p:cSldViewPr>
      <p:cViewPr varScale="1">
        <p:scale>
          <a:sx n="68" d="100"/>
          <a:sy n="68" d="100"/>
        </p:scale>
        <p:origin x="-942" y="-9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AD2FCF-56EF-4A1E-97A8-15C19D32DA3E}" type="datetimeFigureOut">
              <a:rPr lang="en-GB" smtClean="0"/>
              <a:pPr/>
              <a:t>22/09/2010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5C14EA-0C6E-470F-83D4-3FF3D117D62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AD2FCF-56EF-4A1E-97A8-15C19D32DA3E}" type="datetimeFigureOut">
              <a:rPr lang="en-GB" smtClean="0"/>
              <a:pPr/>
              <a:t>22/09/2010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C14EA-0C6E-470F-83D4-3FF3D117D62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673"/>
            <a:ext cx="7772400" cy="2016223"/>
          </a:xfrm>
        </p:spPr>
        <p:txBody>
          <a:bodyPr>
            <a:noAutofit/>
          </a:bodyPr>
          <a:lstStyle/>
          <a:p>
            <a:r>
              <a:rPr lang="en-GB" sz="3600" dirty="0" smtClean="0"/>
              <a:t>For this assignment, I would like you to </a:t>
            </a:r>
            <a:r>
              <a:rPr lang="en-GB" sz="3600" kern="1200" dirty="0" smtClean="0">
                <a:solidFill>
                  <a:schemeClr val="tx1"/>
                </a:solidFill>
                <a:latin typeface="+mj-lt"/>
                <a:ea typeface="+mj-ea"/>
                <a:cs typeface="+mj-cs"/>
              </a:rPr>
              <a:t>write a </a:t>
            </a:r>
            <a:r>
              <a:rPr lang="en-GB" sz="3600" kern="1200" dirty="0" err="1" smtClean="0">
                <a:solidFill>
                  <a:schemeClr val="tx1"/>
                </a:solidFill>
                <a:latin typeface="+mj-lt"/>
                <a:ea typeface="+mj-ea"/>
                <a:cs typeface="+mj-cs"/>
              </a:rPr>
              <a:t>historiographical</a:t>
            </a:r>
            <a:r>
              <a:rPr lang="en-GB" sz="3600" kern="1200" dirty="0" smtClean="0">
                <a:solidFill>
                  <a:schemeClr val="tx1"/>
                </a:solidFill>
                <a:latin typeface="+mj-lt"/>
                <a:ea typeface="+mj-ea"/>
                <a:cs typeface="+mj-cs"/>
              </a:rPr>
              <a:t> analysis of the history you studied at school.</a:t>
            </a:r>
            <a:endParaRPr lang="en-GB" sz="3600" dirty="0"/>
          </a:p>
        </p:txBody>
      </p:sp>
      <p:sp>
        <p:nvSpPr>
          <p:cNvPr id="4" name="Subtitle 3"/>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lnSpcReduction="10000"/>
          </a:bodyPr>
          <a:lstStyle/>
          <a:p>
            <a:r>
              <a:rPr lang="en-GB" sz="2400" dirty="0" smtClean="0"/>
              <a:t>[T]he National Curriculum is Eurocentric ... </a:t>
            </a:r>
          </a:p>
          <a:p>
            <a:endParaRPr lang="en-GB" sz="2400" dirty="0" smtClean="0"/>
          </a:p>
          <a:p>
            <a:r>
              <a:rPr lang="en-GB" sz="2400" dirty="0" smtClean="0"/>
              <a:t>Up until my first year of history in University I had taken an extremely </a:t>
            </a:r>
            <a:r>
              <a:rPr lang="en-GB" sz="2400" dirty="0" err="1" smtClean="0"/>
              <a:t>Eurocentrism</a:t>
            </a:r>
            <a:r>
              <a:rPr lang="en-GB" sz="2400" dirty="0" smtClean="0"/>
              <a:t> [sic] view of the world, assuming that Europe was all powerful, pulling the strings of the worlds society, both economically and politically. </a:t>
            </a:r>
          </a:p>
          <a:p>
            <a:endParaRPr lang="en-GB" sz="2400" dirty="0" smtClean="0"/>
          </a:p>
          <a:p>
            <a:r>
              <a:rPr lang="en-GB" sz="2400" dirty="0" smtClean="0"/>
              <a:t>[T]he teaching in schools is a very bias view of world history, a snippet of knowledge in such a wide historical spectrum.</a:t>
            </a:r>
          </a:p>
          <a:p>
            <a:endParaRPr lang="en-GB" sz="2400" dirty="0" smtClean="0"/>
          </a:p>
          <a:p>
            <a:r>
              <a:rPr lang="en-GB" sz="2400" dirty="0" smtClean="0"/>
              <a:t>If there is not a sustained movement towards world history in future National Curriculums I fear that students will be terribly unaware of the complexities and wonders that other nations have to offer.</a:t>
            </a:r>
          </a:p>
          <a:p>
            <a:pPr>
              <a:buNone/>
            </a:pPr>
            <a:endParaRPr lang="en-GB"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Autofit/>
          </a:bodyPr>
          <a:lstStyle/>
          <a:p>
            <a:r>
              <a:rPr lang="en-GB" sz="2400" dirty="0" smtClean="0"/>
              <a:t>The moral lessons learnt when studying about topics such as slavery and Apartheid were invaluable ...</a:t>
            </a:r>
          </a:p>
          <a:p>
            <a:endParaRPr lang="en-GB" sz="2400" dirty="0" smtClean="0"/>
          </a:p>
          <a:p>
            <a:r>
              <a:rPr lang="en-GB" sz="2400" dirty="0" smtClean="0"/>
              <a:t>I feel the liberal approach adopted by the national curriculum is necessary for multicultural societies to function. </a:t>
            </a:r>
          </a:p>
          <a:p>
            <a:pPr>
              <a:buNone/>
            </a:pPr>
            <a:endParaRPr lang="en-GB" sz="2400" dirty="0" smtClean="0"/>
          </a:p>
          <a:p>
            <a:r>
              <a:rPr lang="en-GB" sz="2400" dirty="0" smtClean="0"/>
              <a:t>We were taught to avoid war as it brings with it huge loss of life and many other consequences. We were taught not to promote nationalism as this can contribute largely to the creation of wars as seen in both world wars.</a:t>
            </a:r>
          </a:p>
          <a:p>
            <a:endParaRPr lang="en-GB" sz="2400" dirty="0" smtClean="0"/>
          </a:p>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400" kern="1200" dirty="0" smtClean="0">
                <a:solidFill>
                  <a:schemeClr val="bg1">
                    <a:lumMod val="75000"/>
                  </a:schemeClr>
                </a:solidFill>
                <a:latin typeface="+mn-lt"/>
                <a:ea typeface="+mn-ea"/>
                <a:cs typeface="+mn-cs"/>
              </a:rPr>
              <a:t>[T]he pedagogues ... insisted on making us ‘learn from the mistakes of the past’, seemingly with the intention of making us walk out of the classroom thinking ‘I must not appropriate Africans from their homeland and sell them for profit as non-wage labourers to American cotton and tobacco producers’. </a:t>
            </a:r>
            <a:endParaRPr lang="en-GB" sz="2400" dirty="0" smtClean="0">
              <a:solidFill>
                <a:schemeClr val="bg1">
                  <a:lumMod val="75000"/>
                </a:schemeClr>
              </a:solidFill>
            </a:endParaRPr>
          </a:p>
          <a:p>
            <a:endParaRPr lang="en-GB"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Autofit/>
          </a:bodyPr>
          <a:lstStyle/>
          <a:p>
            <a:r>
              <a:rPr lang="en-GB" sz="2400" dirty="0" smtClean="0">
                <a:solidFill>
                  <a:schemeClr val="bg1">
                    <a:lumMod val="75000"/>
                  </a:schemeClr>
                </a:solidFill>
              </a:rPr>
              <a:t>The moral lessons learnt when studying about topics such as slavery and Apartheid were invaluable ...</a:t>
            </a:r>
          </a:p>
          <a:p>
            <a:endParaRPr lang="en-GB" sz="2400" dirty="0" smtClean="0">
              <a:solidFill>
                <a:schemeClr val="bg1">
                  <a:lumMod val="75000"/>
                </a:schemeClr>
              </a:solidFill>
            </a:endParaRPr>
          </a:p>
          <a:p>
            <a:r>
              <a:rPr lang="en-GB" sz="2400" dirty="0" smtClean="0">
                <a:solidFill>
                  <a:schemeClr val="bg1">
                    <a:lumMod val="75000"/>
                  </a:schemeClr>
                </a:solidFill>
              </a:rPr>
              <a:t>I feel the liberal approach adopted by the national curriculum is necessary for multicultural societies to function. </a:t>
            </a:r>
          </a:p>
          <a:p>
            <a:pPr>
              <a:buNone/>
            </a:pPr>
            <a:endParaRPr lang="en-GB" sz="2400" dirty="0" smtClean="0">
              <a:solidFill>
                <a:schemeClr val="bg1">
                  <a:lumMod val="75000"/>
                </a:schemeClr>
              </a:solidFill>
            </a:endParaRPr>
          </a:p>
          <a:p>
            <a:r>
              <a:rPr lang="en-GB" sz="2400" dirty="0" smtClean="0">
                <a:solidFill>
                  <a:schemeClr val="bg1">
                    <a:lumMod val="75000"/>
                  </a:schemeClr>
                </a:solidFill>
              </a:rPr>
              <a:t>We were taught to avoid war as it brings with it huge loss of life and many other consequences. We were taught not to promote nationalism as this can contribute largely to the creation of wars as seen in both world wars.</a:t>
            </a:r>
          </a:p>
          <a:p>
            <a:endParaRPr lang="en-GB" sz="2400" dirty="0" smtClean="0">
              <a:solidFill>
                <a:schemeClr val="bg1">
                  <a:lumMod val="75000"/>
                </a:schemeClr>
              </a:solidFill>
            </a:endParaRPr>
          </a:p>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400" kern="1200" dirty="0" smtClean="0">
                <a:solidFill>
                  <a:schemeClr val="tx1"/>
                </a:solidFill>
                <a:latin typeface="+mn-lt"/>
                <a:ea typeface="+mn-ea"/>
                <a:cs typeface="+mn-cs"/>
              </a:rPr>
              <a:t>[T]he pedagogues ... insisted on making us ‘learn from the mistakes of the past’, seemingly with the intention of making us walk out of the classroom thinking ‘I must not appropriate Africans from their homeland and sell them for profit as non-wage labourers to American cotton and tobacco producers’. </a:t>
            </a:r>
            <a:endParaRPr lang="en-GB" sz="2400" dirty="0" smtClean="0"/>
          </a:p>
          <a:p>
            <a:endParaRPr lang="en-GB"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t>I personally find it incredible that if you did not make it too the second year of A level, then you most likely do not know of the atrocities that Britain committed in years gone by, that you associate concentration camps with Hitler and the holocaust, but not Britain and the Boers.</a:t>
            </a:r>
          </a:p>
          <a:p>
            <a:endParaRPr lang="en-GB" sz="2400" dirty="0" smtClean="0">
              <a:solidFill>
                <a:schemeClr val="bg1">
                  <a:lumMod val="75000"/>
                </a:schemeClr>
              </a:solidFill>
            </a:endParaRPr>
          </a:p>
          <a:p>
            <a:r>
              <a:rPr lang="en-GB" sz="2400" dirty="0" smtClean="0">
                <a:solidFill>
                  <a:schemeClr val="bg1">
                    <a:lumMod val="75000"/>
                  </a:schemeClr>
                </a:solidFill>
              </a:rPr>
              <a:t>I do not think the national curriculum promoted my cultural development much as I did not study any country outside of Europe and America.</a:t>
            </a:r>
          </a:p>
          <a:p>
            <a:endParaRPr lang="en-GB" sz="2400" dirty="0" smtClean="0"/>
          </a:p>
          <a:p>
            <a:pPr>
              <a:buNone/>
            </a:pPr>
            <a:r>
              <a:rPr lang="en-GB" sz="2400" kern="1200" dirty="0" smtClean="0">
                <a:solidFill>
                  <a:schemeClr val="tx1"/>
                </a:solidFill>
                <a:latin typeface="+mn-lt"/>
                <a:ea typeface="+mn-ea"/>
                <a:cs typeface="+mn-cs"/>
              </a:rPr>
              <a:t> </a:t>
            </a:r>
            <a:endParaRPr lang="en-GB"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solidFill>
                  <a:schemeClr val="bg1">
                    <a:lumMod val="75000"/>
                  </a:schemeClr>
                </a:solidFill>
              </a:rPr>
              <a:t>I personally find it incredible that if you did not make it too the second year of A level, then you most likely do not know of the atrocities that Britain committed in years gone by, that you associate concentration camps with Hitler and the holocaust, but not Britain and the Boers.</a:t>
            </a:r>
          </a:p>
          <a:p>
            <a:endParaRPr lang="en-GB" sz="2400" dirty="0" smtClean="0"/>
          </a:p>
          <a:p>
            <a:r>
              <a:rPr lang="en-GB" sz="2400" dirty="0" smtClean="0"/>
              <a:t>I do not think the national curriculum promoted my cultural development much as I did not study any country outside of Europe and America.</a:t>
            </a:r>
          </a:p>
          <a:p>
            <a:endParaRPr lang="en-GB" sz="2400" dirty="0" smtClean="0"/>
          </a:p>
          <a:p>
            <a:endParaRPr lang="en-GB"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t>the most traditional of historical educations being received by overseas students </a:t>
            </a:r>
          </a:p>
          <a:p>
            <a:endParaRPr lang="en-GB" sz="2400" dirty="0" smtClean="0"/>
          </a:p>
          <a:p>
            <a:pPr rtl="0" eaLnBrk="1" latinLnBrk="0" hangingPunct="1"/>
            <a:r>
              <a:rPr lang="en-GB" sz="2400" kern="1200" dirty="0" smtClean="0">
                <a:solidFill>
                  <a:schemeClr val="tx1"/>
                </a:solidFill>
                <a:latin typeface="+mn-lt"/>
                <a:ea typeface="+mn-ea"/>
                <a:cs typeface="+mn-cs"/>
              </a:rPr>
              <a:t>an awareness that ‘traditional’ methods could prevail even when studying topics that lent themselves to ‘new’ historical approaches (for example, industrialisation or Native American history)</a:t>
            </a:r>
            <a:endParaRPr lang="en-GB" sz="2400" dirty="0" smtClean="0"/>
          </a:p>
          <a:p>
            <a:pPr rtl="0" eaLnBrk="1" latinLnBrk="0" hangingPunct="1"/>
            <a:endParaRPr lang="en-GB" sz="2400" kern="1200" dirty="0" smtClean="0">
              <a:solidFill>
                <a:schemeClr val="tx1"/>
              </a:solidFill>
              <a:latin typeface="+mn-lt"/>
              <a:ea typeface="+mn-ea"/>
              <a:cs typeface="+mn-cs"/>
            </a:endParaRPr>
          </a:p>
          <a:p>
            <a:r>
              <a:rPr lang="en-GB" sz="2400" dirty="0" smtClean="0"/>
              <a:t>little exposure to pre-modern history, historiography or archival research prior to university</a:t>
            </a:r>
          </a:p>
          <a:p>
            <a:endParaRPr lang="en-GB" sz="2400" dirty="0" smtClean="0"/>
          </a:p>
          <a:p>
            <a:r>
              <a:rPr lang="en-GB" sz="2400" dirty="0" smtClean="0"/>
              <a:t>a perceived tension between intellectual inquiry and ‘teaching to the test’</a:t>
            </a:r>
          </a:p>
          <a:p>
            <a:endParaRPr lang="en-GB"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t>a frustration with the preponderance at school of ‘traditional’ history of an empirical and high-political bent </a:t>
            </a:r>
          </a:p>
          <a:p>
            <a:endParaRPr lang="en-GB" sz="2400" dirty="0" smtClean="0"/>
          </a:p>
          <a:p>
            <a:r>
              <a:rPr lang="en-GB" sz="2400" dirty="0" smtClean="0"/>
              <a:t>a perception that ‘new’ history and world history are more comprehensive, democratic and inclusive </a:t>
            </a:r>
          </a:p>
          <a:p>
            <a:endParaRPr lang="en-GB" sz="2400" dirty="0" smtClean="0"/>
          </a:p>
          <a:p>
            <a:r>
              <a:rPr lang="en-GB" sz="2400" dirty="0" smtClean="0"/>
              <a:t>a greater degree of ‘new’ history taught at later stages of schooling, taken by students to indicate that it is more challenging than its traditional counterpart</a:t>
            </a:r>
          </a:p>
          <a:p>
            <a:endParaRPr lang="en-GB" sz="2400" dirty="0" smtClean="0"/>
          </a:p>
          <a:p>
            <a:pPr>
              <a:buNone/>
            </a:pPr>
            <a:endParaRPr lang="en-GB" sz="2400" dirty="0" smtClean="0"/>
          </a:p>
          <a:p>
            <a:endParaRPr lang="en-GB"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fontScale="92500" lnSpcReduction="10000"/>
          </a:bodyPr>
          <a:lstStyle/>
          <a:p>
            <a:r>
              <a:rPr lang="en-GB" sz="2400" dirty="0" smtClean="0"/>
              <a:t>widespread concern over a Eurocentric curriculum, with what little extra-European history on offer concerning the impact of the West upon the non-West in slavery, imperialism and the United States</a:t>
            </a:r>
          </a:p>
          <a:p>
            <a:endParaRPr lang="en-GB" sz="2400" dirty="0" smtClean="0"/>
          </a:p>
          <a:p>
            <a:r>
              <a:rPr lang="en-GB" sz="2400" dirty="0" smtClean="0"/>
              <a:t>a tendency to view the concentration on British history as insular, biased, nationalistic and associated with a ‘traditional’ approach</a:t>
            </a:r>
          </a:p>
          <a:p>
            <a:endParaRPr lang="en-GB" sz="2400" dirty="0" smtClean="0"/>
          </a:p>
          <a:p>
            <a:r>
              <a:rPr lang="en-GB" sz="2400" dirty="0" smtClean="0"/>
              <a:t>concerns over the </a:t>
            </a:r>
            <a:r>
              <a:rPr lang="en-GB" sz="2400" dirty="0" err="1" smtClean="0"/>
              <a:t>Hitlerisation</a:t>
            </a:r>
            <a:r>
              <a:rPr lang="en-GB" sz="2400" dirty="0" smtClean="0"/>
              <a:t> of the curriculum somewhat offset by the subject being taught as ‘total history’ and with reference to </a:t>
            </a:r>
            <a:r>
              <a:rPr lang="en-GB" sz="2400" dirty="0" err="1" smtClean="0"/>
              <a:t>historiographical</a:t>
            </a:r>
            <a:r>
              <a:rPr lang="en-GB" sz="2400" dirty="0" smtClean="0"/>
              <a:t> debate </a:t>
            </a:r>
          </a:p>
          <a:p>
            <a:endParaRPr lang="en-GB" sz="2400" dirty="0" smtClean="0"/>
          </a:p>
          <a:p>
            <a:r>
              <a:rPr lang="en-GB" sz="2400" dirty="0" smtClean="0"/>
              <a:t>a general desire for the study of history to include a moral dimension</a:t>
            </a:r>
          </a:p>
          <a:p>
            <a:endParaRPr lang="en-GB" sz="2400" dirty="0" smtClean="0"/>
          </a:p>
          <a:p>
            <a:r>
              <a:rPr lang="en-GB" sz="2400" dirty="0" smtClean="0"/>
              <a:t>dissatisfaction with the curriculum even among those who go on to study the subject at university </a:t>
            </a:r>
          </a:p>
          <a:p>
            <a:endParaRPr lang="en-GB"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t>[I have] almost a sense of feeling cheated by the syllabus </a:t>
            </a:r>
          </a:p>
          <a:p>
            <a:endParaRPr lang="en-GB" sz="2400" dirty="0" smtClean="0"/>
          </a:p>
          <a:p>
            <a:r>
              <a:rPr lang="en-GB" sz="2400" dirty="0" smtClean="0"/>
              <a:t>Why do we study what we do? </a:t>
            </a:r>
          </a:p>
          <a:p>
            <a:endParaRPr lang="en-GB"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Historiography for Beginners</a:t>
            </a:r>
            <a:endParaRPr lang="en-GB" dirty="0"/>
          </a:p>
        </p:txBody>
      </p:sp>
      <p:sp>
        <p:nvSpPr>
          <p:cNvPr id="3" name="Content Placeholder 2"/>
          <p:cNvSpPr>
            <a:spLocks noGrp="1"/>
          </p:cNvSpPr>
          <p:nvPr>
            <p:ph idx="1"/>
          </p:nvPr>
        </p:nvSpPr>
        <p:spPr/>
        <p:txBody>
          <a:bodyPr>
            <a:normAutofit lnSpcReduction="10000"/>
          </a:bodyPr>
          <a:lstStyle/>
          <a:p>
            <a:endParaRPr lang="en-GB" dirty="0" smtClean="0"/>
          </a:p>
          <a:p>
            <a:endParaRPr lang="en-GB" dirty="0" smtClean="0"/>
          </a:p>
          <a:p>
            <a:endParaRPr lang="en-GB" dirty="0" smtClean="0"/>
          </a:p>
          <a:p>
            <a:endParaRPr lang="en-GB" dirty="0" smtClean="0"/>
          </a:p>
          <a:p>
            <a:endParaRPr lang="en-GB" dirty="0" smtClean="0"/>
          </a:p>
          <a:p>
            <a:pPr algn="ctr"/>
            <a:endParaRPr lang="en-GB" dirty="0" smtClean="0"/>
          </a:p>
          <a:p>
            <a:pPr algn="ctr">
              <a:buNone/>
            </a:pPr>
            <a:r>
              <a:rPr lang="en-GB" dirty="0" smtClean="0"/>
              <a:t>Dr Marcus Collins, Loughborough University</a:t>
            </a:r>
          </a:p>
          <a:p>
            <a:pPr algn="ctr">
              <a:buNone/>
            </a:pPr>
            <a:r>
              <a:rPr lang="en-GB" dirty="0" smtClean="0"/>
              <a:t>marcus.collins@lboro.ac.uk</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673"/>
            <a:ext cx="7772400" cy="2016223"/>
          </a:xfrm>
        </p:spPr>
        <p:txBody>
          <a:bodyPr>
            <a:noAutofit/>
          </a:bodyPr>
          <a:lstStyle/>
          <a:p>
            <a:r>
              <a:rPr lang="en-GB" sz="3600" dirty="0" smtClean="0">
                <a:solidFill>
                  <a:schemeClr val="bg1">
                    <a:lumMod val="75000"/>
                  </a:schemeClr>
                </a:solidFill>
              </a:rPr>
              <a:t>For this assignment, I would like you to </a:t>
            </a:r>
            <a:r>
              <a:rPr lang="en-GB" sz="3600" kern="1200" dirty="0" smtClean="0">
                <a:solidFill>
                  <a:schemeClr val="bg1">
                    <a:lumMod val="75000"/>
                  </a:schemeClr>
                </a:solidFill>
                <a:latin typeface="+mj-lt"/>
                <a:ea typeface="+mj-ea"/>
                <a:cs typeface="+mj-cs"/>
              </a:rPr>
              <a:t>write a </a:t>
            </a:r>
            <a:r>
              <a:rPr lang="en-GB" sz="3600" kern="1200" dirty="0" err="1" smtClean="0">
                <a:solidFill>
                  <a:schemeClr val="bg1">
                    <a:lumMod val="75000"/>
                  </a:schemeClr>
                </a:solidFill>
                <a:latin typeface="+mj-lt"/>
                <a:ea typeface="+mj-ea"/>
                <a:cs typeface="+mj-cs"/>
              </a:rPr>
              <a:t>historiographical</a:t>
            </a:r>
            <a:r>
              <a:rPr lang="en-GB" sz="3600" kern="1200" dirty="0" smtClean="0">
                <a:solidFill>
                  <a:schemeClr val="bg1">
                    <a:lumMod val="75000"/>
                  </a:schemeClr>
                </a:solidFill>
                <a:latin typeface="+mj-lt"/>
                <a:ea typeface="+mj-ea"/>
                <a:cs typeface="+mj-cs"/>
              </a:rPr>
              <a:t> analysis of the history you studied at school.</a:t>
            </a:r>
            <a:endParaRPr lang="en-GB" sz="3600" dirty="0">
              <a:solidFill>
                <a:schemeClr val="bg1">
                  <a:lumMod val="75000"/>
                </a:schemeClr>
              </a:solidFill>
            </a:endParaRPr>
          </a:p>
        </p:txBody>
      </p:sp>
      <p:sp>
        <p:nvSpPr>
          <p:cNvPr id="3" name="Subtitle 2"/>
          <p:cNvSpPr>
            <a:spLocks noGrp="1"/>
          </p:cNvSpPr>
          <p:nvPr>
            <p:ph type="subTitle" idx="1"/>
          </p:nvPr>
        </p:nvSpPr>
        <p:spPr>
          <a:xfrm>
            <a:off x="899592" y="2492896"/>
            <a:ext cx="7272808" cy="4176464"/>
          </a:xfrm>
        </p:spPr>
        <p:txBody>
          <a:bodyPr>
            <a:noAutofit/>
          </a:bodyPr>
          <a:lstStyle/>
          <a:p>
            <a:pPr lvl="0" algn="l">
              <a:buFont typeface="Arial" pitchFamily="34" charset="0"/>
              <a:buChar char="•"/>
            </a:pPr>
            <a:r>
              <a:rPr lang="en-US" sz="2400" dirty="0" smtClean="0">
                <a:solidFill>
                  <a:schemeClr val="tx1"/>
                </a:solidFill>
              </a:rPr>
              <a:t> Did </a:t>
            </a:r>
            <a:r>
              <a:rPr lang="en-US" sz="2400" dirty="0">
                <a:solidFill>
                  <a:schemeClr val="tx1"/>
                </a:solidFill>
              </a:rPr>
              <a:t>you learn more ‘traditional’ history than ‘new’ history? </a:t>
            </a:r>
            <a:endParaRPr lang="en-GB" sz="2400" dirty="0">
              <a:solidFill>
                <a:schemeClr val="tx1"/>
              </a:solidFill>
            </a:endParaRPr>
          </a:p>
          <a:p>
            <a:pPr lvl="0" algn="l">
              <a:buFont typeface="Arial" pitchFamily="34" charset="0"/>
              <a:buChar char="•"/>
            </a:pPr>
            <a:r>
              <a:rPr lang="en-US" sz="2400" dirty="0" smtClean="0">
                <a:solidFill>
                  <a:schemeClr val="tx1"/>
                </a:solidFill>
              </a:rPr>
              <a:t> Was </a:t>
            </a:r>
            <a:r>
              <a:rPr lang="en-US" sz="2400" dirty="0">
                <a:solidFill>
                  <a:schemeClr val="tx1"/>
                </a:solidFill>
              </a:rPr>
              <a:t>the study of history presented to you as being more of a ‘science’ than an ‘art’?</a:t>
            </a:r>
            <a:endParaRPr lang="en-GB" sz="2400" dirty="0">
              <a:solidFill>
                <a:schemeClr val="tx1"/>
              </a:solidFill>
            </a:endParaRPr>
          </a:p>
          <a:p>
            <a:pPr lvl="0" algn="l">
              <a:buFont typeface="Arial" pitchFamily="34" charset="0"/>
              <a:buChar char="•"/>
            </a:pPr>
            <a:r>
              <a:rPr lang="en-US" sz="2400" dirty="0" smtClean="0">
                <a:solidFill>
                  <a:schemeClr val="tx1"/>
                </a:solidFill>
              </a:rPr>
              <a:t> In </a:t>
            </a:r>
            <a:r>
              <a:rPr lang="en-US" sz="2400" dirty="0">
                <a:solidFill>
                  <a:schemeClr val="tx1"/>
                </a:solidFill>
              </a:rPr>
              <a:t>what ways do you think politics shaped the history curriculum and the way in which it was taught? </a:t>
            </a:r>
            <a:endParaRPr lang="en-GB" sz="2400" dirty="0">
              <a:solidFill>
                <a:schemeClr val="tx1"/>
              </a:solidFill>
            </a:endParaRPr>
          </a:p>
          <a:p>
            <a:pPr lvl="0" algn="l">
              <a:buFont typeface="Arial" pitchFamily="34" charset="0"/>
              <a:buChar char="•"/>
            </a:pPr>
            <a:r>
              <a:rPr lang="en-US" sz="2400" dirty="0" smtClean="0">
                <a:solidFill>
                  <a:schemeClr val="tx1"/>
                </a:solidFill>
              </a:rPr>
              <a:t> To </a:t>
            </a:r>
            <a:r>
              <a:rPr lang="en-US" sz="2400" dirty="0">
                <a:solidFill>
                  <a:schemeClr val="tx1"/>
                </a:solidFill>
              </a:rPr>
              <a:t>what extent did your schooling achieve the declared aim of the national curriculum in history of ‘promoting citizenship [and] … </a:t>
            </a:r>
            <a:r>
              <a:rPr lang="en-GB" sz="2400" dirty="0">
                <a:solidFill>
                  <a:schemeClr val="tx1"/>
                </a:solidFill>
              </a:rPr>
              <a:t>pupils’ spiritual, moral, social and cultural development</a:t>
            </a:r>
            <a:r>
              <a:rPr lang="en-GB" sz="2400" dirty="0" smtClean="0">
                <a:solidFill>
                  <a:schemeClr val="tx1"/>
                </a:solidFill>
              </a:rPr>
              <a:t>’?</a:t>
            </a:r>
            <a:endParaRPr lang="en-GB" sz="240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45224"/>
            <a:ext cx="8229600" cy="1143000"/>
          </a:xfrm>
        </p:spPr>
        <p:txBody>
          <a:bodyPr>
            <a:normAutofit/>
          </a:bodyPr>
          <a:lstStyle/>
          <a:p>
            <a:endParaRPr lang="en-GB" sz="2400" dirty="0"/>
          </a:p>
        </p:txBody>
      </p:sp>
      <p:sp>
        <p:nvSpPr>
          <p:cNvPr id="3" name="Content Placeholder 2"/>
          <p:cNvSpPr>
            <a:spLocks noGrp="1"/>
          </p:cNvSpPr>
          <p:nvPr>
            <p:ph idx="1"/>
          </p:nvPr>
        </p:nvSpPr>
        <p:spPr>
          <a:xfrm>
            <a:off x="446856" y="332656"/>
            <a:ext cx="8229600" cy="5976664"/>
          </a:xfrm>
        </p:spPr>
        <p:txBody>
          <a:bodyPr>
            <a:normAutofit fontScale="92500"/>
          </a:bodyPr>
          <a:lstStyle/>
          <a:p>
            <a:r>
              <a:rPr lang="en-GB" sz="2400" dirty="0" smtClean="0"/>
              <a:t>Certainly it is much simpler to teach traditional history rather than new history and I believe this is the reason that at a lower age, traditional history is the fundamental way of teaching. </a:t>
            </a:r>
          </a:p>
          <a:p>
            <a:endParaRPr lang="en-GB" sz="2400" dirty="0" smtClean="0"/>
          </a:p>
          <a:p>
            <a:r>
              <a:rPr lang="en-GB" sz="2400" dirty="0" smtClean="0"/>
              <a:t>[A] more ‘traditional’ form of history was taught [at primary school] because it is simpler to teach the basics in order to understand more broad history later on</a:t>
            </a:r>
          </a:p>
          <a:p>
            <a:endParaRPr lang="en-GB" sz="2400" dirty="0" smtClean="0"/>
          </a:p>
          <a:p>
            <a:r>
              <a:rPr lang="en-GB" sz="2400" dirty="0" smtClean="0"/>
              <a:t>[T]he vast majority of my lessons were based upon ‘traditional’ history. My opinion is that while at secondary school the ‘traditional’ history style was used because it is the style that has been around the longest and is the easier of the two to participate in from a younger age and lower ability of analysis.</a:t>
            </a:r>
          </a:p>
          <a:p>
            <a:endParaRPr lang="en-GB" sz="2400" dirty="0" smtClean="0"/>
          </a:p>
          <a:p>
            <a:r>
              <a:rPr lang="en-GB" sz="2400" dirty="0" smtClean="0"/>
              <a:t>The choice of choosing ‘traditional history over its more modern ‘new’ counterpart is one which younger people enjoy I believe.</a:t>
            </a:r>
            <a:endParaRPr lang="en-GB"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6264696"/>
          </a:xfrm>
        </p:spPr>
        <p:txBody>
          <a:bodyPr>
            <a:normAutofit fontScale="92500" lnSpcReduction="10000"/>
          </a:bodyPr>
          <a:lstStyle/>
          <a:p>
            <a:r>
              <a:rPr lang="en-GB" sz="2400" dirty="0" smtClean="0"/>
              <a:t>Key stage three in secondary school was aimed at setting a structure to subjects with clear aims and also introduced more complex topics, such as social standings and to a degree economic influences ... which shows ‘new’ history in action. </a:t>
            </a:r>
          </a:p>
          <a:p>
            <a:endParaRPr lang="en-GB" sz="2400" dirty="0" smtClean="0"/>
          </a:p>
          <a:p>
            <a:r>
              <a:rPr lang="en-GB" sz="2400" dirty="0" smtClean="0">
                <a:solidFill>
                  <a:schemeClr val="bg1">
                    <a:lumMod val="75000"/>
                  </a:schemeClr>
                </a:solidFill>
              </a:rPr>
              <a:t>Growing up, I was taught ‘Traditional’ History. ... However, almost ten years later, the History I knew begun to change ... I had not previously encountered such as the study of society and the study of groups of people. This, I now know as ‘New’ History. </a:t>
            </a:r>
          </a:p>
          <a:p>
            <a:endParaRPr lang="en-GB" sz="2400" dirty="0" smtClean="0">
              <a:solidFill>
                <a:schemeClr val="bg1">
                  <a:lumMod val="75000"/>
                </a:schemeClr>
              </a:solidFill>
            </a:endParaRPr>
          </a:p>
          <a:p>
            <a:r>
              <a:rPr lang="en-GB" sz="2400" dirty="0" smtClean="0">
                <a:solidFill>
                  <a:schemeClr val="bg1">
                    <a:lumMod val="75000"/>
                  </a:schemeClr>
                </a:solidFill>
              </a:rPr>
              <a:t>GCSE was focused primarily around learning dates, facts and figures on events in order to be able to regurgitate them for the exam in the summer. The emphasis on elites was clear... [But at A-Level] Instead of focusing of the role of the individual upon history, we focused on the way history impacted the individual. </a:t>
            </a:r>
          </a:p>
          <a:p>
            <a:endParaRPr lang="en-GB" sz="2400" dirty="0" smtClean="0">
              <a:solidFill>
                <a:schemeClr val="bg1">
                  <a:lumMod val="75000"/>
                </a:schemeClr>
              </a:solidFill>
            </a:endParaRPr>
          </a:p>
          <a:p>
            <a:r>
              <a:rPr lang="en-GB" sz="2400" dirty="0" smtClean="0">
                <a:solidFill>
                  <a:schemeClr val="bg1">
                    <a:lumMod val="75000"/>
                  </a:schemeClr>
                </a:solidFill>
              </a:rPr>
              <a:t>When I came to study A level I was told to almost ignore what I was told at GCSE. </a:t>
            </a:r>
          </a:p>
          <a:p>
            <a:endParaRPr lang="en-GB"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6264696"/>
          </a:xfrm>
        </p:spPr>
        <p:txBody>
          <a:bodyPr>
            <a:normAutofit fontScale="92500" lnSpcReduction="10000"/>
          </a:bodyPr>
          <a:lstStyle/>
          <a:p>
            <a:r>
              <a:rPr lang="en-GB" sz="2400" dirty="0" smtClean="0">
                <a:solidFill>
                  <a:schemeClr val="bg1">
                    <a:lumMod val="75000"/>
                  </a:schemeClr>
                </a:solidFill>
              </a:rPr>
              <a:t>Key stage three in secondary school was aimed at setting a structure to subjects with clear aims and also introduced more complex topics, such as social standings and to a degree economic influences ... which shows ‘new’ history in action. </a:t>
            </a:r>
          </a:p>
          <a:p>
            <a:endParaRPr lang="en-GB" sz="2400" dirty="0" smtClean="0"/>
          </a:p>
          <a:p>
            <a:r>
              <a:rPr lang="en-GB" sz="2400" dirty="0" smtClean="0"/>
              <a:t>Growing up, I was taught ‘Traditional’ History. ... However, almost ten years later, the History I knew begun to change ... I had not previously encountered such as the study of society and the study of groups of people. This, I now know as ‘New’ History. </a:t>
            </a:r>
          </a:p>
          <a:p>
            <a:endParaRPr lang="en-GB" sz="2400" dirty="0" smtClean="0"/>
          </a:p>
          <a:p>
            <a:r>
              <a:rPr lang="en-GB" sz="2400" dirty="0" smtClean="0">
                <a:solidFill>
                  <a:schemeClr val="bg1">
                    <a:lumMod val="75000"/>
                  </a:schemeClr>
                </a:solidFill>
              </a:rPr>
              <a:t>GCSE was focused primarily around learning dates, facts and figures on events in order to be able to regurgitate them for the exam in the summer. The emphasis on elites was clear... [But at A-Level] Instead of focusing of the role of the individual upon history, we focused on the way history impacted the individual. </a:t>
            </a:r>
          </a:p>
          <a:p>
            <a:endParaRPr lang="en-GB" sz="2400" dirty="0" smtClean="0">
              <a:solidFill>
                <a:schemeClr val="bg1">
                  <a:lumMod val="75000"/>
                </a:schemeClr>
              </a:solidFill>
            </a:endParaRPr>
          </a:p>
          <a:p>
            <a:r>
              <a:rPr lang="en-GB" sz="2400" dirty="0" smtClean="0">
                <a:solidFill>
                  <a:schemeClr val="bg1">
                    <a:lumMod val="75000"/>
                  </a:schemeClr>
                </a:solidFill>
              </a:rPr>
              <a:t>When I came to study A level I was told to almost ignore what I was told at GCSE. </a:t>
            </a:r>
          </a:p>
          <a:p>
            <a:endParaRPr lang="en-GB" sz="2400"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6264696"/>
          </a:xfrm>
        </p:spPr>
        <p:txBody>
          <a:bodyPr>
            <a:normAutofit fontScale="85000" lnSpcReduction="10000"/>
          </a:bodyPr>
          <a:lstStyle/>
          <a:p>
            <a:r>
              <a:rPr lang="en-GB" sz="2600" dirty="0" smtClean="0">
                <a:solidFill>
                  <a:schemeClr val="bg1">
                    <a:lumMod val="75000"/>
                  </a:schemeClr>
                </a:solidFill>
              </a:rPr>
              <a:t>Key stage three in secondary school was aimed at setting a structure to subjects with clear aims and also introduced more complex topics, such as social standings and to a degree economic influences ... which shows ‘new’ history in action. </a:t>
            </a:r>
          </a:p>
          <a:p>
            <a:endParaRPr lang="en-GB" sz="2600" dirty="0" smtClean="0">
              <a:solidFill>
                <a:schemeClr val="bg1">
                  <a:lumMod val="75000"/>
                </a:schemeClr>
              </a:solidFill>
            </a:endParaRPr>
          </a:p>
          <a:p>
            <a:r>
              <a:rPr lang="en-GB" sz="2600" dirty="0" smtClean="0">
                <a:solidFill>
                  <a:schemeClr val="bg1">
                    <a:lumMod val="75000"/>
                  </a:schemeClr>
                </a:solidFill>
              </a:rPr>
              <a:t>Growing up, I was taught ‘Traditional’ History. ... However, almost ten years later, the History I knew begun to change ... I had not previously encountered such as the study of society and the study of groups of people. This, I now know as ‘New’ History. </a:t>
            </a:r>
          </a:p>
          <a:p>
            <a:endParaRPr lang="en-GB" sz="2600" dirty="0" smtClean="0"/>
          </a:p>
          <a:p>
            <a:r>
              <a:rPr lang="en-GB" sz="2600" dirty="0" smtClean="0"/>
              <a:t>GCSE was focused primarily around learning dates, facts and figures on events in order to be able to regurgitate them for the exam in the summer. The emphasis on elites was clear... [But at A-Level] Instead of focusing of the role of the individual upon history, we focused on the way history impacted the individual. </a:t>
            </a:r>
          </a:p>
          <a:p>
            <a:endParaRPr lang="en-GB" sz="2600" dirty="0" smtClean="0"/>
          </a:p>
          <a:p>
            <a:r>
              <a:rPr lang="en-GB" sz="2600" dirty="0" smtClean="0"/>
              <a:t>When I came to study A level I was told to almost ignore what I was told at GCSE. </a:t>
            </a:r>
          </a:p>
          <a:p>
            <a:endParaRPr lang="en-GB"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6264696"/>
          </a:xfrm>
        </p:spPr>
        <p:txBody>
          <a:bodyPr>
            <a:normAutofit fontScale="92500" lnSpcReduction="20000"/>
          </a:bodyPr>
          <a:lstStyle/>
          <a:p>
            <a:r>
              <a:rPr lang="en-GB" sz="2400" dirty="0" smtClean="0"/>
              <a:t>Throughout my school life, history was taught in its traditional sense as designed by Ranke ...</a:t>
            </a:r>
          </a:p>
          <a:p>
            <a:endParaRPr lang="en-GB" sz="2400" dirty="0" smtClean="0"/>
          </a:p>
          <a:p>
            <a:r>
              <a:rPr lang="en-GB" sz="2400" dirty="0" smtClean="0"/>
              <a:t>Throughout my time at school I have only been taught traditional history, under the impression that this is the only way to study history. Only by coming to university have I encountered new history.</a:t>
            </a:r>
          </a:p>
          <a:p>
            <a:endParaRPr lang="en-GB" sz="2400" dirty="0" smtClean="0"/>
          </a:p>
          <a:p>
            <a:r>
              <a:rPr lang="en-GB" sz="2400" dirty="0" smtClean="0"/>
              <a:t>I suppose the studies I performed at A level were traditional history. Focusing on the ‘great men’ of the time, and the ‘politics’, but there is more to life than that, and there is more to History than that.</a:t>
            </a:r>
          </a:p>
          <a:p>
            <a:endParaRPr lang="en-GB" sz="2400" dirty="0" smtClean="0"/>
          </a:p>
          <a:p>
            <a:r>
              <a:rPr lang="en-GB" sz="2400" dirty="0" smtClean="0"/>
              <a:t>I overwhelmingly studied history from a ‘traditional’ viewpoint with very little ‘new’ history that I can remember. The focus of the history was virtually always on the big events from the period and very rarely focused on the social effects and changes. </a:t>
            </a:r>
          </a:p>
          <a:p>
            <a:endParaRPr lang="en-GB" sz="2400" dirty="0" smtClean="0"/>
          </a:p>
          <a:p>
            <a:r>
              <a:rPr lang="en-GB" sz="2400" dirty="0" smtClean="0"/>
              <a:t>Prior to studying on this programme, much of the history that I had learnt at school was built around simply knowing the facts, figures and statistics of a particular historical event ...</a:t>
            </a:r>
          </a:p>
          <a:p>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877272"/>
            <a:ext cx="8229600" cy="710952"/>
          </a:xfrm>
        </p:spPr>
        <p:txBody>
          <a:bodyPr>
            <a:normAutofit/>
          </a:bodyPr>
          <a:lstStyle/>
          <a:p>
            <a:endParaRPr lang="en-GB" sz="2400" dirty="0"/>
          </a:p>
        </p:txBody>
      </p:sp>
      <p:sp>
        <p:nvSpPr>
          <p:cNvPr id="3" name="Content Placeholder 2"/>
          <p:cNvSpPr>
            <a:spLocks noGrp="1"/>
          </p:cNvSpPr>
          <p:nvPr>
            <p:ph idx="1"/>
          </p:nvPr>
        </p:nvSpPr>
        <p:spPr>
          <a:xfrm>
            <a:off x="467544" y="332656"/>
            <a:ext cx="8229600" cy="5472608"/>
          </a:xfrm>
        </p:spPr>
        <p:txBody>
          <a:bodyPr>
            <a:normAutofit/>
          </a:bodyPr>
          <a:lstStyle/>
          <a:p>
            <a:r>
              <a:rPr lang="en-GB" sz="2400" dirty="0" smtClean="0"/>
              <a:t>[T]he studies never veered away from issues that didn’t directly affect Britain.</a:t>
            </a:r>
          </a:p>
          <a:p>
            <a:endParaRPr lang="en-GB" sz="2400" dirty="0"/>
          </a:p>
          <a:p>
            <a:r>
              <a:rPr lang="en-GB" sz="2400" dirty="0" smtClean="0"/>
              <a:t>In my teaching, Britain was viewed as a country that would not stand for inequality and stood by many strong principles regarding the welfare of human beings. </a:t>
            </a:r>
          </a:p>
          <a:p>
            <a:endParaRPr lang="en-GB" sz="2400" dirty="0" smtClean="0"/>
          </a:p>
          <a:p>
            <a:r>
              <a:rPr lang="en-GB" sz="2400" dirty="0" smtClean="0"/>
              <a:t>Britain was always presented in a positive, patriotic light.</a:t>
            </a:r>
          </a:p>
          <a:p>
            <a:endParaRPr lang="en-GB" sz="2400" dirty="0" smtClean="0"/>
          </a:p>
          <a:p>
            <a:r>
              <a:rPr lang="en-GB" sz="2400" dirty="0" smtClean="0"/>
              <a:t>Our country and its way of governing are continually portrayed as the perfect model for a state ...</a:t>
            </a:r>
          </a:p>
          <a:p>
            <a:endParaRPr lang="en-GB" sz="2400" dirty="0" smtClean="0"/>
          </a:p>
          <a:p>
            <a:endParaRPr lang="en-GB"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1017</TotalTime>
  <Words>1903</Words>
  <Application>Microsoft Office PowerPoint</Application>
  <PresentationFormat>On-screen Show (4:3)</PresentationFormat>
  <Paragraphs>113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For this assignment, I would like you to write a historiographical analysis of the history you studied at school.</vt:lpstr>
      <vt:lpstr>Historiography for Beginners</vt:lpstr>
      <vt:lpstr>For this assignment, I would like you to write a historiographical analysis of the history you studied at school.</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c:creator>
  <cp:lastModifiedBy>m</cp:lastModifiedBy>
  <cp:revision>32</cp:revision>
  <dcterms:created xsi:type="dcterms:W3CDTF">2010-09-13T15:40:37Z</dcterms:created>
  <dcterms:modified xsi:type="dcterms:W3CDTF">2010-09-22T13:33:42Z</dcterms:modified>
</cp:coreProperties>
</file>