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4" r:id="rId2"/>
    <p:sldId id="285" r:id="rId3"/>
    <p:sldId id="286" r:id="rId4"/>
    <p:sldId id="288" r:id="rId5"/>
    <p:sldId id="303" r:id="rId6"/>
    <p:sldId id="292" r:id="rId7"/>
    <p:sldId id="293" r:id="rId8"/>
    <p:sldId id="257" r:id="rId9"/>
    <p:sldId id="263" r:id="rId10"/>
    <p:sldId id="297" r:id="rId11"/>
    <p:sldId id="300" r:id="rId12"/>
    <p:sldId id="299" r:id="rId13"/>
    <p:sldId id="264" r:id="rId14"/>
    <p:sldId id="267" r:id="rId15"/>
    <p:sldId id="282" r:id="rId16"/>
    <p:sldId id="301" r:id="rId17"/>
    <p:sldId id="278" r:id="rId18"/>
    <p:sldId id="283" r:id="rId19"/>
    <p:sldId id="289" r:id="rId20"/>
    <p:sldId id="290" r:id="rId21"/>
    <p:sldId id="291" r:id="rId22"/>
    <p:sldId id="296" r:id="rId23"/>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4" autoAdjust="0"/>
    <p:restoredTop sz="93848" autoAdjust="0"/>
  </p:normalViewPr>
  <p:slideViewPr>
    <p:cSldViewPr>
      <p:cViewPr varScale="1">
        <p:scale>
          <a:sx n="46" d="100"/>
          <a:sy n="46" d="100"/>
        </p:scale>
        <p:origin x="-66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97313" y="0"/>
            <a:ext cx="2982912" cy="500063"/>
          </a:xfrm>
          <a:prstGeom prst="rect">
            <a:avLst/>
          </a:prstGeom>
        </p:spPr>
        <p:txBody>
          <a:bodyPr vert="horz" lIns="91440" tIns="45720" rIns="91440" bIns="45720" rtlCol="0"/>
          <a:lstStyle>
            <a:lvl1pPr algn="r">
              <a:defRPr sz="1200"/>
            </a:lvl1pPr>
          </a:lstStyle>
          <a:p>
            <a:fld id="{B4730E8E-C1E4-4AF0-9FCC-D66F223A5431}" type="datetimeFigureOut">
              <a:rPr lang="en-US" smtClean="0"/>
              <a:pPr/>
              <a:t>9/14/2010</a:t>
            </a:fld>
            <a:endParaRPr lang="en-GB"/>
          </a:p>
        </p:txBody>
      </p:sp>
      <p:sp>
        <p:nvSpPr>
          <p:cNvPr id="4" name="Footer Placeholder 3"/>
          <p:cNvSpPr>
            <a:spLocks noGrp="1"/>
          </p:cNvSpPr>
          <p:nvPr>
            <p:ph type="ftr" sz="quarter" idx="2"/>
          </p:nvPr>
        </p:nvSpPr>
        <p:spPr>
          <a:xfrm>
            <a:off x="0" y="9501188"/>
            <a:ext cx="2982913"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97313" y="9501188"/>
            <a:ext cx="2982912" cy="500062"/>
          </a:xfrm>
          <a:prstGeom prst="rect">
            <a:avLst/>
          </a:prstGeom>
        </p:spPr>
        <p:txBody>
          <a:bodyPr vert="horz" lIns="91440" tIns="45720" rIns="91440" bIns="45720" rtlCol="0" anchor="b"/>
          <a:lstStyle>
            <a:lvl1pPr algn="r">
              <a:defRPr sz="1200"/>
            </a:lvl1pPr>
          </a:lstStyle>
          <a:p>
            <a:fld id="{D22799A2-6AA3-4600-AD07-D35CAA89453B}"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B5D7DA94-E467-445A-9EA7-5AB8BB6EEE1F}" type="datetimeFigureOut">
              <a:rPr lang="en-US" smtClean="0"/>
              <a:pPr/>
              <a:t>9/14/2010</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DE3C4BD0-E617-49C6-BD87-7823DAC7712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err="1" smtClean="0">
                <a:solidFill>
                  <a:schemeClr val="tx2"/>
                </a:solidFill>
                <a:latin typeface="Calibri" pitchFamily="34" charset="0"/>
              </a:rPr>
              <a:t>HumBox</a:t>
            </a:r>
            <a:r>
              <a:rPr lang="en-GB" sz="1200" dirty="0" smtClean="0">
                <a:solidFill>
                  <a:schemeClr val="tx2"/>
                </a:solidFill>
                <a:latin typeface="Calibri" pitchFamily="34" charset="0"/>
              </a:rPr>
              <a:t> is a new way of storing, publishing and sharing your Humanities teaching resources on the web.  You can review and upload seminar activities, lecture slides, podcasts and assignments and download and adapt resources others have deposited. </a:t>
            </a:r>
          </a:p>
          <a:p>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HumBox already includes over 900 resources on a range of subjects: some of quite specific interest, to others of more generic use.</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Over 570 </a:t>
            </a:r>
            <a:r>
              <a:rPr lang="en-GB" dirty="0" err="1" smtClean="0"/>
              <a:t>rersources</a:t>
            </a:r>
            <a:r>
              <a:rPr lang="en-GB" dirty="0" smtClean="0"/>
              <a:t> have been uploaded by the history partners</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Within this brief look at example resources we have also seen the great range of resource formats that have been uploaded.  From podcasts to text-based documents and guides, and striking images to video demonstrations.  This final example shows how even Hollywood movie clips can be included if they have been correctly contextualised to form a critique or review of a genre or era.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With an ever-growing number of resources, the ability to find, access and group a series of themed material is a great advantage for you and other users.  HumBox has the facility to bookmark items, but setting up collections goes a step further.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13</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You can also set up collections of material found throughout HumBox</a:t>
            </a:r>
            <a:r>
              <a:rPr lang="en-GB" baseline="0" dirty="0" smtClean="0"/>
              <a:t> with a common theme that is useful to you, and possibly to others.</a:t>
            </a:r>
            <a:r>
              <a:rPr lang="en-GB" dirty="0" smtClean="0"/>
              <a:t>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14</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 September we held a 2-day peer review workshop to go through the process and practise of reviewing: investigating partner perceptions by carrying out group reviews.  These questions were the three over-arching areas that were focused on.  But before we reveal some developments on reviewing, let’s take a look at how to add a comment, and some examples.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15</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Simply scroll down the resource page type in your comments and click on add comment: the results will then be added to any that already exist. </a:t>
            </a:r>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17</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3C4BD0-E617-49C6-BD87-7823DAC77128}" type="slidenum">
              <a:rPr lang="en-GB" smtClean="0"/>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9/14/2010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9/14/2010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9/14/2010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716AD4-A7D3-4CF2-8405-2AA233D81512}" type="datetimeFigureOut">
              <a:rPr lang="en-US" smtClean="0"/>
              <a:pPr/>
              <a:t>9/14/2010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716AD4-A7D3-4CF2-8405-2AA233D81512}" type="datetimeFigureOut">
              <a:rPr lang="en-US" smtClean="0"/>
              <a:pPr/>
              <a:t>9/14/2010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716AD4-A7D3-4CF2-8405-2AA233D81512}" type="datetimeFigureOut">
              <a:rPr lang="en-US" smtClean="0"/>
              <a:pPr/>
              <a:t>9/14/2010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716AD4-A7D3-4CF2-8405-2AA233D81512}" type="datetimeFigureOut">
              <a:rPr lang="en-US" smtClean="0"/>
              <a:pPr/>
              <a:t>9/14/2010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716AD4-A7D3-4CF2-8405-2AA233D81512}" type="datetimeFigureOut">
              <a:rPr lang="en-US" smtClean="0"/>
              <a:pPr/>
              <a:t>9/14/2010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716AD4-A7D3-4CF2-8405-2AA233D81512}" type="datetimeFigureOut">
              <a:rPr lang="en-US" smtClean="0"/>
              <a:pPr/>
              <a:t>9/14/2010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16AD4-A7D3-4CF2-8405-2AA233D81512}" type="datetimeFigureOut">
              <a:rPr lang="en-US" smtClean="0"/>
              <a:pPr/>
              <a:t>9/14/2010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16AD4-A7D3-4CF2-8405-2AA233D81512}" type="datetimeFigureOut">
              <a:rPr lang="en-US" smtClean="0"/>
              <a:pPr/>
              <a:t>9/14/2010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B726F-5D20-4247-819C-A6A7A105F4A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16AD4-A7D3-4CF2-8405-2AA233D81512}" type="datetimeFigureOut">
              <a:rPr lang="en-US" smtClean="0"/>
              <a:pPr/>
              <a:t>9/14/2010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B726F-5D20-4247-819C-A6A7A105F4A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hyperlink" Target="http://www.llas.ac.uk/" TargetMode="External"/><Relationship Id="rId7" Type="http://schemas.openxmlformats.org/officeDocument/2006/relationships/hyperlink" Target="http://prs.heacademy.ac.uk/" TargetMode="External"/><Relationship Id="rId2"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jpeg"/><Relationship Id="rId5" Type="http://schemas.openxmlformats.org/officeDocument/2006/relationships/hyperlink" Target="http://www.heacademy.ac.uk/hca/home" TargetMode="External"/><Relationship Id="rId10" Type="http://schemas.openxmlformats.org/officeDocument/2006/relationships/image" Target="../media/image8.jpeg"/><Relationship Id="rId4" Type="http://schemas.openxmlformats.org/officeDocument/2006/relationships/image" Target="../media/image4.gif"/><Relationship Id="rId9" Type="http://schemas.openxmlformats.org/officeDocument/2006/relationships/image" Target="../media/image7.gif"/></Relationships>
</file>

<file path=ppt/slides/_rels/slide2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jpeg"/><Relationship Id="rId3" Type="http://schemas.openxmlformats.org/officeDocument/2006/relationships/image" Target="../media/image10.gif"/><Relationship Id="rId7" Type="http://schemas.openxmlformats.org/officeDocument/2006/relationships/image" Target="../media/image13.png"/><Relationship Id="rId12" Type="http://schemas.openxmlformats.org/officeDocument/2006/relationships/image" Target="../media/image17.gif"/><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2.gif"/><Relationship Id="rId11" Type="http://schemas.openxmlformats.org/officeDocument/2006/relationships/image" Target="../media/image16.png"/><Relationship Id="rId5" Type="http://schemas.openxmlformats.org/officeDocument/2006/relationships/hyperlink" Target="http://www.port.ac.uk/" TargetMode="External"/><Relationship Id="rId10" Type="http://schemas.openxmlformats.org/officeDocument/2006/relationships/image" Target="../media/image15.png"/><Relationship Id="rId4" Type="http://schemas.openxmlformats.org/officeDocument/2006/relationships/image" Target="../media/image11.gif"/><Relationship Id="rId9" Type="http://schemas.openxmlformats.org/officeDocument/2006/relationships/hyperlink" Target="http://www2.warwick.ac.uk/" TargetMode="External"/><Relationship Id="rId14" Type="http://schemas.openxmlformats.org/officeDocument/2006/relationships/image" Target="../media/image18.gif"/></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gif"/><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humbox.ac.uk/6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umming Bird: Party time!!! by photo_hunger."/>
          <p:cNvPicPr>
            <a:picLocks noChangeAspect="1" noChangeArrowheads="1"/>
          </p:cNvPicPr>
          <p:nvPr/>
        </p:nvPicPr>
        <p:blipFill>
          <a:blip r:embed="rId3" cstate="print"/>
          <a:srcRect l="15630" r="22333"/>
          <a:stretch>
            <a:fillRect/>
          </a:stretch>
        </p:blipFill>
        <p:spPr bwMode="auto">
          <a:xfrm>
            <a:off x="1" y="1714488"/>
            <a:ext cx="4763314" cy="5143512"/>
          </a:xfrm>
          <a:prstGeom prst="rect">
            <a:avLst/>
          </a:prstGeom>
          <a:noFill/>
          <a:ln w="9525">
            <a:noFill/>
            <a:miter lim="800000"/>
            <a:headEnd/>
            <a:tailEnd/>
          </a:ln>
        </p:spPr>
      </p:pic>
      <p:sp>
        <p:nvSpPr>
          <p:cNvPr id="13314" name="Rectangle 5"/>
          <p:cNvSpPr>
            <a:spLocks noChangeArrowheads="1"/>
          </p:cNvSpPr>
          <p:nvPr/>
        </p:nvSpPr>
        <p:spPr bwMode="auto">
          <a:xfrm>
            <a:off x="4929190" y="214290"/>
            <a:ext cx="3643311" cy="4770537"/>
          </a:xfrm>
          <a:prstGeom prst="rect">
            <a:avLst/>
          </a:prstGeom>
          <a:noFill/>
          <a:ln w="9525">
            <a:noFill/>
            <a:miter lim="800000"/>
            <a:headEnd/>
            <a:tailEnd/>
          </a:ln>
        </p:spPr>
        <p:txBody>
          <a:bodyPr wrap="square">
            <a:spAutoFit/>
          </a:bodyPr>
          <a:lstStyle/>
          <a:p>
            <a:pPr algn="ctr"/>
            <a:r>
              <a:rPr lang="en-GB" sz="4000" b="1" dirty="0" smtClean="0">
                <a:solidFill>
                  <a:schemeClr val="tx2"/>
                </a:solidFill>
                <a:latin typeface="Calibri" pitchFamily="34" charset="0"/>
              </a:rPr>
              <a:t>Why use </a:t>
            </a:r>
            <a:r>
              <a:rPr lang="en-GB" sz="4000" b="1" dirty="0" err="1" smtClean="0">
                <a:solidFill>
                  <a:schemeClr val="tx2"/>
                </a:solidFill>
                <a:latin typeface="Calibri" pitchFamily="34" charset="0"/>
              </a:rPr>
              <a:t>HumBox</a:t>
            </a:r>
            <a:r>
              <a:rPr lang="en-GB" sz="4000" b="1" dirty="0" smtClean="0">
                <a:solidFill>
                  <a:schemeClr val="tx2"/>
                </a:solidFill>
                <a:latin typeface="Calibri" pitchFamily="34" charset="0"/>
              </a:rPr>
              <a:t>?</a:t>
            </a:r>
          </a:p>
          <a:p>
            <a:pPr algn="ctr"/>
            <a:r>
              <a:rPr lang="en-GB" sz="3200" b="1" dirty="0" smtClean="0">
                <a:solidFill>
                  <a:schemeClr val="tx2"/>
                </a:solidFill>
                <a:latin typeface="Calibri" pitchFamily="34" charset="0"/>
              </a:rPr>
              <a:t>An inspiring </a:t>
            </a:r>
            <a:r>
              <a:rPr lang="en-GB" sz="3200" b="1" dirty="0">
                <a:solidFill>
                  <a:schemeClr val="tx2"/>
                </a:solidFill>
                <a:latin typeface="Calibri" pitchFamily="34" charset="0"/>
              </a:rPr>
              <a:t>collection</a:t>
            </a:r>
          </a:p>
          <a:p>
            <a:pPr algn="ctr"/>
            <a:r>
              <a:rPr lang="en-GB" sz="3200" b="1" dirty="0">
                <a:solidFill>
                  <a:schemeClr val="tx2"/>
                </a:solidFill>
                <a:latin typeface="Calibri" pitchFamily="34" charset="0"/>
              </a:rPr>
              <a:t>of free </a:t>
            </a:r>
            <a:r>
              <a:rPr lang="en-GB" sz="3200" b="1" dirty="0" smtClean="0">
                <a:solidFill>
                  <a:schemeClr val="tx2"/>
                </a:solidFill>
                <a:latin typeface="Calibri" pitchFamily="34" charset="0"/>
              </a:rPr>
              <a:t>teaching resources: informed by and for the Humanities community. </a:t>
            </a:r>
            <a:endParaRPr lang="en-GB" sz="3200" b="1" dirty="0">
              <a:solidFill>
                <a:schemeClr val="tx2"/>
              </a:solidFill>
              <a:latin typeface="Calibri" pitchFamily="34" charset="0"/>
            </a:endParaRPr>
          </a:p>
        </p:txBody>
      </p:sp>
      <p:pic>
        <p:nvPicPr>
          <p:cNvPr id="13315" name="Picture 7" descr="Hum Box Logo.tif"/>
          <p:cNvPicPr>
            <a:picLocks noChangeAspect="1"/>
          </p:cNvPicPr>
          <p:nvPr/>
        </p:nvPicPr>
        <p:blipFill>
          <a:blip r:embed="rId4" cstate="print"/>
          <a:srcRect/>
          <a:stretch>
            <a:fillRect/>
          </a:stretch>
        </p:blipFill>
        <p:spPr bwMode="auto">
          <a:xfrm>
            <a:off x="6786578" y="5214950"/>
            <a:ext cx="1835150" cy="1020762"/>
          </a:xfrm>
          <a:prstGeom prst="rect">
            <a:avLst/>
          </a:prstGeom>
          <a:noFill/>
          <a:ln w="9525">
            <a:noFill/>
            <a:miter lim="800000"/>
            <a:headEnd/>
            <a:tailEnd/>
          </a:ln>
        </p:spPr>
      </p:pic>
      <p:sp>
        <p:nvSpPr>
          <p:cNvPr id="13316" name="TextBox 8"/>
          <p:cNvSpPr txBox="1">
            <a:spLocks noChangeArrowheads="1"/>
          </p:cNvSpPr>
          <p:nvPr/>
        </p:nvSpPr>
        <p:spPr bwMode="auto">
          <a:xfrm>
            <a:off x="6643702" y="6286520"/>
            <a:ext cx="2097088" cy="369888"/>
          </a:xfrm>
          <a:prstGeom prst="rect">
            <a:avLst/>
          </a:prstGeom>
          <a:noFill/>
          <a:ln w="9525">
            <a:noFill/>
            <a:miter lim="800000"/>
            <a:headEnd/>
            <a:tailEnd/>
          </a:ln>
        </p:spPr>
        <p:txBody>
          <a:bodyPr wrap="none">
            <a:spAutoFit/>
          </a:bodyPr>
          <a:lstStyle/>
          <a:p>
            <a:r>
              <a:rPr lang="en-GB" b="1" dirty="0">
                <a:solidFill>
                  <a:schemeClr val="tx2"/>
                </a:solidFill>
                <a:latin typeface="Calibri" pitchFamily="34" charset="0"/>
              </a:rPr>
              <a:t>www.humbox.ac.uk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cstate="print"/>
          <a:srcRect l="6315" t="15078" r="7600" b="5987"/>
          <a:stretch>
            <a:fillRect/>
          </a:stretch>
        </p:blipFill>
        <p:spPr bwMode="auto">
          <a:xfrm>
            <a:off x="500034" y="714356"/>
            <a:ext cx="6791081" cy="4983179"/>
          </a:xfrm>
          <a:prstGeom prst="rect">
            <a:avLst/>
          </a:prstGeom>
          <a:noFill/>
          <a:ln w="9525">
            <a:noFill/>
            <a:miter lim="800000"/>
            <a:headEnd/>
            <a:tailEnd/>
          </a:ln>
        </p:spPr>
      </p:pic>
      <p:sp>
        <p:nvSpPr>
          <p:cNvPr id="5" name="Title 4"/>
          <p:cNvSpPr>
            <a:spLocks noGrp="1"/>
          </p:cNvSpPr>
          <p:nvPr>
            <p:ph type="title"/>
          </p:nvPr>
        </p:nvSpPr>
        <p:spPr>
          <a:xfrm>
            <a:off x="457200" y="274638"/>
            <a:ext cx="8229600" cy="296842"/>
          </a:xfrm>
        </p:spPr>
        <p:txBody>
          <a:bodyPr>
            <a:normAutofit fontScale="90000"/>
          </a:bodyPr>
          <a:lstStyle/>
          <a:p>
            <a:endParaRPr lang="en-GB" dirty="0"/>
          </a:p>
        </p:txBody>
      </p:sp>
      <p:pic>
        <p:nvPicPr>
          <p:cNvPr id="7" name="Picture 6"/>
          <p:cNvPicPr/>
          <p:nvPr/>
        </p:nvPicPr>
        <p:blipFill>
          <a:blip r:embed="rId4" cstate="print"/>
          <a:srcRect l="19278" t="14362" r="20230" b="6383"/>
          <a:stretch>
            <a:fillRect/>
          </a:stretch>
        </p:blipFill>
        <p:spPr bwMode="auto">
          <a:xfrm>
            <a:off x="2500298" y="1714488"/>
            <a:ext cx="5857916" cy="4214841"/>
          </a:xfrm>
          <a:prstGeom prst="rect">
            <a:avLst/>
          </a:prstGeom>
          <a:ln w="88900" cap="sq" cmpd="thickThin">
            <a:solidFill>
              <a:srgbClr val="C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pic>
        <p:nvPicPr>
          <p:cNvPr id="5" name="Picture 4"/>
          <p:cNvPicPr/>
          <p:nvPr/>
        </p:nvPicPr>
        <p:blipFill>
          <a:blip r:embed="rId3" cstate="print"/>
          <a:srcRect l="18779" t="14628" r="20230" b="6117"/>
          <a:stretch>
            <a:fillRect/>
          </a:stretch>
        </p:blipFill>
        <p:spPr bwMode="auto">
          <a:xfrm>
            <a:off x="1928794" y="1071546"/>
            <a:ext cx="6500858" cy="5286411"/>
          </a:xfrm>
          <a:prstGeom prst="rect">
            <a:avLst/>
          </a:prstGeom>
          <a:ln w="88900" cap="sq" cmpd="thickThin">
            <a:solidFill>
              <a:srgbClr val="C00000"/>
            </a:solidFill>
            <a:prstDash val="solid"/>
            <a:miter lim="800000"/>
          </a:ln>
          <a:effectLst>
            <a:innerShdw blurRad="76200">
              <a:srgbClr val="000000"/>
            </a:innerShdw>
          </a:effectLst>
        </p:spPr>
      </p:pic>
      <p:pic>
        <p:nvPicPr>
          <p:cNvPr id="7" name="Picture 6"/>
          <p:cNvPicPr/>
          <p:nvPr/>
        </p:nvPicPr>
        <p:blipFill>
          <a:blip r:embed="rId4" cstate="print"/>
          <a:srcRect l="26934" t="35498" r="32664" b="25325"/>
          <a:stretch>
            <a:fillRect/>
          </a:stretch>
        </p:blipFill>
        <p:spPr bwMode="auto">
          <a:xfrm>
            <a:off x="2357422" y="3071810"/>
            <a:ext cx="3143272"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 100 collections</a:t>
            </a:r>
            <a:endParaRPr lang="en-GB" dirty="0"/>
          </a:p>
        </p:txBody>
      </p:sp>
      <p:pic>
        <p:nvPicPr>
          <p:cNvPr id="4" name="Content Placeholder 3"/>
          <p:cNvPicPr>
            <a:picLocks noGrp="1"/>
          </p:cNvPicPr>
          <p:nvPr>
            <p:ph idx="1"/>
          </p:nvPr>
        </p:nvPicPr>
        <p:blipFill>
          <a:blip r:embed="rId3" cstate="print"/>
          <a:srcRect l="6814" t="14634" r="8265" b="8869"/>
          <a:stretch>
            <a:fillRect/>
          </a:stretch>
        </p:blipFill>
        <p:spPr bwMode="auto">
          <a:xfrm>
            <a:off x="1071539" y="1600200"/>
            <a:ext cx="7000924" cy="47577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endParaRPr lang="en-GB" dirty="0"/>
          </a:p>
        </p:txBody>
      </p:sp>
      <p:pic>
        <p:nvPicPr>
          <p:cNvPr id="4" name="Content Placeholder 3"/>
          <p:cNvPicPr>
            <a:picLocks noGrp="1"/>
          </p:cNvPicPr>
          <p:nvPr>
            <p:ph idx="1"/>
          </p:nvPr>
        </p:nvPicPr>
        <p:blipFill>
          <a:blip r:embed="rId3" cstate="print"/>
          <a:srcRect l="6315" t="14634" r="7933" b="8426"/>
          <a:stretch>
            <a:fillRect/>
          </a:stretch>
        </p:blipFill>
        <p:spPr bwMode="auto">
          <a:xfrm>
            <a:off x="1214414" y="785794"/>
            <a:ext cx="6725767" cy="4525963"/>
          </a:xfrm>
          <a:prstGeom prst="rect">
            <a:avLst/>
          </a:prstGeom>
          <a:noFill/>
          <a:ln w="9525">
            <a:noFill/>
            <a:miter lim="800000"/>
            <a:headEnd/>
            <a:tailEnd/>
          </a:ln>
        </p:spPr>
      </p:pic>
      <p:pic>
        <p:nvPicPr>
          <p:cNvPr id="6" name="Picture 5"/>
          <p:cNvPicPr/>
          <p:nvPr/>
        </p:nvPicPr>
        <p:blipFill>
          <a:blip r:embed="rId4" cstate="print"/>
          <a:srcRect l="6481" t="17073" r="8431" b="62971"/>
          <a:stretch>
            <a:fillRect/>
          </a:stretch>
        </p:blipFill>
        <p:spPr bwMode="auto">
          <a:xfrm>
            <a:off x="1285852" y="5143512"/>
            <a:ext cx="6572296" cy="1285884"/>
          </a:xfrm>
          <a:prstGeom prst="rect">
            <a:avLst/>
          </a:prstGeom>
          <a:noFill/>
          <a:ln w="9525">
            <a:noFill/>
            <a:miter lim="800000"/>
            <a:headEnd/>
            <a:tailEnd/>
          </a:ln>
        </p:spPr>
      </p:pic>
      <p:cxnSp>
        <p:nvCxnSpPr>
          <p:cNvPr id="8" name="Straight Arrow Connector 7"/>
          <p:cNvCxnSpPr/>
          <p:nvPr/>
        </p:nvCxnSpPr>
        <p:spPr>
          <a:xfrm rot="10800000" flipV="1">
            <a:off x="5715008" y="5786454"/>
            <a:ext cx="121444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7143768" y="5357826"/>
            <a:ext cx="1500198" cy="923330"/>
          </a:xfrm>
          <a:prstGeom prst="rect">
            <a:avLst/>
          </a:prstGeom>
          <a:noFill/>
          <a:ln>
            <a:noFill/>
          </a:ln>
        </p:spPr>
        <p:txBody>
          <a:bodyPr wrap="square" rtlCol="0">
            <a:spAutoFit/>
          </a:bodyPr>
          <a:lstStyle/>
          <a:p>
            <a:r>
              <a:rPr lang="en-GB" dirty="0" smtClean="0">
                <a:solidFill>
                  <a:srgbClr val="C00000"/>
                </a:solidFill>
              </a:rPr>
              <a:t>A resource uploaded by another user</a:t>
            </a:r>
            <a:endParaRPr lang="en-GB" dirty="0">
              <a:solidFill>
                <a:srgbClr val="C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br>
              <a:rPr lang="en-GB" dirty="0" smtClean="0">
                <a:solidFill>
                  <a:schemeClr val="tx2"/>
                </a:solidFill>
              </a:rPr>
            </a:br>
            <a:r>
              <a:rPr lang="en-GB" dirty="0" smtClean="0"/>
              <a:t>Considerations when reviewing...</a:t>
            </a:r>
            <a:endParaRPr lang="en-GB" dirty="0"/>
          </a:p>
        </p:txBody>
      </p:sp>
      <p:sp>
        <p:nvSpPr>
          <p:cNvPr id="3" name="Content Placeholder 2"/>
          <p:cNvSpPr>
            <a:spLocks noGrp="1"/>
          </p:cNvSpPr>
          <p:nvPr>
            <p:ph idx="1"/>
          </p:nvPr>
        </p:nvSpPr>
        <p:spPr/>
        <p:txBody>
          <a:bodyPr/>
          <a:lstStyle/>
          <a:p>
            <a:r>
              <a:rPr lang="en-GB" dirty="0" smtClean="0"/>
              <a:t>How would you describe the potential quality of the resource as a student learning experience?</a:t>
            </a:r>
          </a:p>
          <a:p>
            <a:r>
              <a:rPr lang="en-GB" dirty="0" smtClean="0"/>
              <a:t>How would you assess the opportunities to share and re-use this resource?</a:t>
            </a:r>
          </a:p>
          <a:p>
            <a:r>
              <a:rPr lang="en-GB" dirty="0" smtClean="0"/>
              <a:t>What further information or editing of the resource, or its entry in HumBox, would enhance its ‘</a:t>
            </a:r>
            <a:r>
              <a:rPr lang="en-GB" dirty="0" err="1" smtClean="0"/>
              <a:t>shareability</a:t>
            </a:r>
            <a:r>
              <a:rPr lang="en-GB" dirty="0" smtClean="0"/>
              <a:t>’? </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p:cNvPicPr>
          <p:nvPr>
            <p:ph idx="1"/>
          </p:nvPr>
        </p:nvPicPr>
        <p:blipFill>
          <a:blip r:embed="rId2" cstate="print"/>
          <a:srcRect l="18613" t="14096" r="20064" b="6649"/>
          <a:stretch>
            <a:fillRect/>
          </a:stretch>
        </p:blipFill>
        <p:spPr bwMode="auto">
          <a:xfrm>
            <a:off x="642910" y="571480"/>
            <a:ext cx="6730635" cy="5483245"/>
          </a:xfrm>
          <a:prstGeom prst="rect">
            <a:avLst/>
          </a:prstGeom>
          <a:noFill/>
          <a:ln w="9525">
            <a:noFill/>
            <a:miter lim="800000"/>
            <a:headEnd/>
            <a:tailEnd/>
          </a:ln>
        </p:spPr>
      </p:pic>
      <p:pic>
        <p:nvPicPr>
          <p:cNvPr id="5" name="Picture 4"/>
          <p:cNvPicPr/>
          <p:nvPr/>
        </p:nvPicPr>
        <p:blipFill>
          <a:blip r:embed="rId3" cstate="print"/>
          <a:srcRect l="18779" t="14628" r="20230" b="6117"/>
          <a:stretch>
            <a:fillRect/>
          </a:stretch>
        </p:blipFill>
        <p:spPr bwMode="auto">
          <a:xfrm>
            <a:off x="1928794" y="1071546"/>
            <a:ext cx="6500858" cy="5286411"/>
          </a:xfrm>
          <a:prstGeom prst="rect">
            <a:avLst/>
          </a:prstGeom>
          <a:ln w="88900" cap="sq" cmpd="thickThin">
            <a:noFill/>
            <a:prstDash val="solid"/>
            <a:miter lim="800000"/>
          </a:ln>
          <a:effectLst>
            <a:innerShdw blurRad="76200">
              <a:srgbClr val="000000"/>
            </a:innerShdw>
          </a:effectLst>
        </p:spPr>
      </p:pic>
      <p:pic>
        <p:nvPicPr>
          <p:cNvPr id="7" name="Picture 6"/>
          <p:cNvPicPr/>
          <p:nvPr/>
        </p:nvPicPr>
        <p:blipFill>
          <a:blip r:embed="rId4" cstate="print"/>
          <a:srcRect l="26934" t="35498" r="32664" b="25325"/>
          <a:stretch>
            <a:fillRect/>
          </a:stretch>
        </p:blipFill>
        <p:spPr bwMode="auto">
          <a:xfrm>
            <a:off x="2357422" y="3071810"/>
            <a:ext cx="3143272" cy="2500330"/>
          </a:xfrm>
          <a:prstGeom prst="rect">
            <a:avLst/>
          </a:prstGeom>
          <a:noFill/>
          <a:ln w="9525">
            <a:noFill/>
            <a:miter lim="800000"/>
            <a:headEnd/>
            <a:tailEnd/>
          </a:ln>
        </p:spPr>
      </p:pic>
      <p:pic>
        <p:nvPicPr>
          <p:cNvPr id="6" name="Picture 5"/>
          <p:cNvPicPr/>
          <p:nvPr/>
        </p:nvPicPr>
        <p:blipFill>
          <a:blip r:embed="rId5" cstate="print"/>
          <a:srcRect l="18945" t="17819" r="19566" b="7979"/>
          <a:stretch>
            <a:fillRect/>
          </a:stretch>
        </p:blipFill>
        <p:spPr bwMode="auto">
          <a:xfrm>
            <a:off x="500034" y="428604"/>
            <a:ext cx="6929486" cy="5500726"/>
          </a:xfrm>
          <a:prstGeom prst="rect">
            <a:avLst/>
          </a:prstGeom>
          <a:ln w="88900" cap="sq" cmpd="thickThin">
            <a:solidFill>
              <a:srgbClr val="C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6842"/>
          </a:xfrm>
        </p:spPr>
        <p:txBody>
          <a:bodyPr>
            <a:normAutofit fontScale="90000"/>
          </a:bodyPr>
          <a:lstStyle/>
          <a:p>
            <a:endParaRPr lang="en-GB" dirty="0"/>
          </a:p>
        </p:txBody>
      </p:sp>
      <p:pic>
        <p:nvPicPr>
          <p:cNvPr id="4" name="Content Placeholder 3"/>
          <p:cNvPicPr>
            <a:picLocks noGrp="1"/>
          </p:cNvPicPr>
          <p:nvPr>
            <p:ph idx="1"/>
          </p:nvPr>
        </p:nvPicPr>
        <p:blipFill>
          <a:blip r:embed="rId3" cstate="print"/>
          <a:srcRect l="6814" t="26608" r="8597" b="6652"/>
          <a:stretch>
            <a:fillRect/>
          </a:stretch>
        </p:blipFill>
        <p:spPr bwMode="auto">
          <a:xfrm>
            <a:off x="747739" y="1600200"/>
            <a:ext cx="7648521" cy="4525963"/>
          </a:xfrm>
          <a:prstGeom prst="rect">
            <a:avLst/>
          </a:prstGeom>
          <a:noFill/>
          <a:ln w="9525">
            <a:noFill/>
            <a:miter lim="800000"/>
            <a:headEnd/>
            <a:tailEnd/>
          </a:ln>
        </p:spPr>
      </p:pic>
      <p:cxnSp>
        <p:nvCxnSpPr>
          <p:cNvPr id="6" name="Straight Arrow Connector 5"/>
          <p:cNvCxnSpPr/>
          <p:nvPr/>
        </p:nvCxnSpPr>
        <p:spPr>
          <a:xfrm rot="10800000" flipV="1">
            <a:off x="2357422" y="1428736"/>
            <a:ext cx="3357586" cy="14287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6000760" y="642918"/>
            <a:ext cx="2500330" cy="954107"/>
          </a:xfrm>
          <a:prstGeom prst="rect">
            <a:avLst/>
          </a:prstGeom>
          <a:noFill/>
        </p:spPr>
        <p:txBody>
          <a:bodyPr wrap="square" rtlCol="0">
            <a:spAutoFit/>
          </a:bodyPr>
          <a:lstStyle/>
          <a:p>
            <a:r>
              <a:rPr lang="en-GB" sz="2800" b="1" dirty="0" smtClean="0">
                <a:solidFill>
                  <a:srgbClr val="C00000"/>
                </a:solidFill>
              </a:rPr>
              <a:t>Simply type in a comment ...</a:t>
            </a:r>
            <a:endParaRPr lang="en-GB" sz="2800" b="1" dirty="0">
              <a:solidFill>
                <a:srgbClr val="C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endParaRPr lang="en-GB" dirty="0"/>
          </a:p>
        </p:txBody>
      </p:sp>
      <p:sp>
        <p:nvSpPr>
          <p:cNvPr id="3" name="Content Placeholder 2"/>
          <p:cNvSpPr>
            <a:spLocks noGrp="1"/>
          </p:cNvSpPr>
          <p:nvPr>
            <p:ph idx="1"/>
          </p:nvPr>
        </p:nvSpPr>
        <p:spPr>
          <a:xfrm>
            <a:off x="457200" y="1071546"/>
            <a:ext cx="8229600" cy="5054617"/>
          </a:xfrm>
        </p:spPr>
        <p:txBody>
          <a:bodyPr>
            <a:normAutofit lnSpcReduction="10000"/>
          </a:bodyPr>
          <a:lstStyle/>
          <a:p>
            <a:pPr>
              <a:buNone/>
            </a:pPr>
            <a:endParaRPr lang="en-GB" dirty="0" smtClean="0"/>
          </a:p>
          <a:p>
            <a:pPr>
              <a:buNone/>
            </a:pPr>
            <a:r>
              <a:rPr lang="en-GB" dirty="0" smtClean="0"/>
              <a:t>	Wow! I didn't expect to get some peer-review immediately after posting my first resource! Although I've been sharing my resources with the online community for the last 2 years, now, I’m more than convinced about the tangible value of peer-reviewing (elaborated </a:t>
            </a:r>
            <a:r>
              <a:rPr lang="en-GB" dirty="0" err="1" smtClean="0"/>
              <a:t>elloquantly</a:t>
            </a:r>
            <a:r>
              <a:rPr lang="en-GB" dirty="0" smtClean="0"/>
              <a:t> by Emmanuel </a:t>
            </a:r>
            <a:r>
              <a:rPr lang="en-GB" dirty="0" err="1" smtClean="0"/>
              <a:t>Godin</a:t>
            </a:r>
            <a:r>
              <a:rPr lang="en-GB" dirty="0" smtClean="0"/>
              <a:t> at the </a:t>
            </a:r>
            <a:r>
              <a:rPr lang="en-GB" dirty="0" err="1" smtClean="0"/>
              <a:t>eL</a:t>
            </a:r>
            <a:r>
              <a:rPr lang="en-GB" dirty="0" smtClean="0"/>
              <a:t> symposium today) and sharing. More similar resources to come soon.</a:t>
            </a:r>
          </a:p>
          <a:p>
            <a:pPr>
              <a:buNone/>
            </a:pP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algn="l"/>
            <a:r>
              <a:rPr lang="en-GB" smtClean="0">
                <a:solidFill>
                  <a:schemeClr val="tx2"/>
                </a:solidFill>
              </a:rPr>
              <a:t>Why use HumBox?</a:t>
            </a:r>
          </a:p>
        </p:txBody>
      </p:sp>
      <p:sp>
        <p:nvSpPr>
          <p:cNvPr id="21506" name="Content Placeholder 3"/>
          <p:cNvSpPr>
            <a:spLocks noGrp="1"/>
          </p:cNvSpPr>
          <p:nvPr>
            <p:ph sz="half" idx="1"/>
          </p:nvPr>
        </p:nvSpPr>
        <p:spPr>
          <a:xfrm>
            <a:off x="457200" y="1600200"/>
            <a:ext cx="3114668" cy="4525963"/>
          </a:xfrm>
        </p:spPr>
        <p:txBody>
          <a:bodyPr/>
          <a:lstStyle/>
          <a:p>
            <a:r>
              <a:rPr lang="en-GB" dirty="0" smtClean="0">
                <a:solidFill>
                  <a:schemeClr val="tx2"/>
                </a:solidFill>
              </a:rPr>
              <a:t>Showcase your learning resources to the wider world in general and to your institution, colleagues and potential students in particular.</a:t>
            </a:r>
          </a:p>
        </p:txBody>
      </p:sp>
      <p:sp>
        <p:nvSpPr>
          <p:cNvPr id="8" name="TextBox 7"/>
          <p:cNvSpPr txBox="1"/>
          <p:nvPr/>
        </p:nvSpPr>
        <p:spPr>
          <a:xfrm>
            <a:off x="4929190" y="357166"/>
            <a:ext cx="3857652" cy="369332"/>
          </a:xfrm>
          <a:prstGeom prst="rect">
            <a:avLst/>
          </a:prstGeom>
          <a:noFill/>
        </p:spPr>
        <p:txBody>
          <a:bodyPr wrap="square" rtlCol="0">
            <a:spAutoFit/>
          </a:bodyPr>
          <a:lstStyle/>
          <a:p>
            <a:endParaRPr lang="en-GB" dirty="0"/>
          </a:p>
        </p:txBody>
      </p:sp>
      <p:pic>
        <p:nvPicPr>
          <p:cNvPr id="9" name="Picture 8"/>
          <p:cNvPicPr/>
          <p:nvPr/>
        </p:nvPicPr>
        <p:blipFill>
          <a:blip r:embed="rId2" cstate="print"/>
          <a:srcRect l="18945" t="13830" r="20397" b="5851"/>
          <a:stretch>
            <a:fillRect/>
          </a:stretch>
        </p:blipFill>
        <p:spPr bwMode="auto">
          <a:xfrm>
            <a:off x="5143504" y="214290"/>
            <a:ext cx="3476625" cy="2876550"/>
          </a:xfrm>
          <a:prstGeom prst="rect">
            <a:avLst/>
          </a:prstGeom>
          <a:noFill/>
          <a:ln w="9525">
            <a:noFill/>
            <a:miter lim="800000"/>
            <a:headEnd/>
            <a:tailEnd/>
          </a:ln>
        </p:spPr>
      </p:pic>
      <p:pic>
        <p:nvPicPr>
          <p:cNvPr id="11" name="Picture 10"/>
          <p:cNvPicPr/>
          <p:nvPr/>
        </p:nvPicPr>
        <p:blipFill>
          <a:blip r:embed="rId3" cstate="print"/>
          <a:srcRect l="18945" t="14628" r="20230" b="54787"/>
          <a:stretch>
            <a:fillRect/>
          </a:stretch>
        </p:blipFill>
        <p:spPr bwMode="auto">
          <a:xfrm>
            <a:off x="5143504" y="3071810"/>
            <a:ext cx="3486150" cy="1095375"/>
          </a:xfrm>
          <a:prstGeom prst="rect">
            <a:avLst/>
          </a:prstGeom>
          <a:noFill/>
          <a:ln w="9525">
            <a:noFill/>
            <a:miter lim="800000"/>
            <a:headEnd/>
            <a:tailEnd/>
          </a:ln>
        </p:spPr>
      </p:pic>
      <p:pic>
        <p:nvPicPr>
          <p:cNvPr id="12" name="Picture 11"/>
          <p:cNvPicPr/>
          <p:nvPr/>
        </p:nvPicPr>
        <p:blipFill>
          <a:blip r:embed="rId3" cstate="print"/>
          <a:srcRect l="18945" t="66755" r="20230" b="6383"/>
          <a:stretch>
            <a:fillRect/>
          </a:stretch>
        </p:blipFill>
        <p:spPr bwMode="auto">
          <a:xfrm>
            <a:off x="5143504" y="4143380"/>
            <a:ext cx="3486150" cy="962025"/>
          </a:xfrm>
          <a:prstGeom prst="rect">
            <a:avLst/>
          </a:prstGeom>
          <a:noFill/>
          <a:ln w="9525">
            <a:noFill/>
            <a:miter lim="800000"/>
            <a:headEnd/>
            <a:tailEnd/>
          </a:ln>
        </p:spPr>
      </p:pic>
      <p:pic>
        <p:nvPicPr>
          <p:cNvPr id="14" name="Picture 13"/>
          <p:cNvPicPr/>
          <p:nvPr/>
        </p:nvPicPr>
        <p:blipFill>
          <a:blip r:embed="rId4" cstate="print"/>
          <a:srcRect l="19610" t="35107" r="20230" b="15160"/>
          <a:stretch>
            <a:fillRect/>
          </a:stretch>
        </p:blipFill>
        <p:spPr bwMode="auto">
          <a:xfrm>
            <a:off x="5143504" y="5076825"/>
            <a:ext cx="3448050" cy="178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descr="HE_ENGL_#33669_indextransparentgif.gif"/>
          <p:cNvPicPr>
            <a:picLocks noChangeAspect="1"/>
          </p:cNvPicPr>
          <p:nvPr/>
        </p:nvPicPr>
        <p:blipFill>
          <a:blip r:embed="rId2" cstate="print"/>
          <a:srcRect/>
          <a:stretch>
            <a:fillRect/>
          </a:stretch>
        </p:blipFill>
        <p:spPr bwMode="auto">
          <a:xfrm>
            <a:off x="2286000" y="785813"/>
            <a:ext cx="1357313" cy="895350"/>
          </a:xfrm>
          <a:prstGeom prst="rect">
            <a:avLst/>
          </a:prstGeom>
          <a:noFill/>
          <a:ln w="9525">
            <a:noFill/>
            <a:miter lim="800000"/>
            <a:headEnd/>
            <a:tailEnd/>
          </a:ln>
        </p:spPr>
      </p:pic>
      <p:pic>
        <p:nvPicPr>
          <p:cNvPr id="14338" name="Picture 6" descr="Subject centre Logo">
            <a:hlinkClick r:id="rId3"/>
          </p:cNvPr>
          <p:cNvPicPr>
            <a:picLocks noChangeAspect="1" noChangeArrowheads="1"/>
          </p:cNvPicPr>
          <p:nvPr/>
        </p:nvPicPr>
        <p:blipFill>
          <a:blip r:embed="rId4" cstate="print"/>
          <a:srcRect/>
          <a:stretch>
            <a:fillRect/>
          </a:stretch>
        </p:blipFill>
        <p:spPr bwMode="auto">
          <a:xfrm>
            <a:off x="285750" y="714375"/>
            <a:ext cx="1724025" cy="942975"/>
          </a:xfrm>
          <a:prstGeom prst="rect">
            <a:avLst/>
          </a:prstGeom>
          <a:noFill/>
          <a:ln w="9525">
            <a:noFill/>
            <a:miter lim="800000"/>
            <a:headEnd/>
            <a:tailEnd/>
          </a:ln>
        </p:spPr>
      </p:pic>
      <p:pic>
        <p:nvPicPr>
          <p:cNvPr id="14339" name="Picture 8" descr="The Higher Education Academy, History, Classics and Archaeology">
            <a:hlinkClick r:id="rId5"/>
          </p:cNvPr>
          <p:cNvPicPr>
            <a:picLocks noChangeAspect="1" noChangeArrowheads="1"/>
          </p:cNvPicPr>
          <p:nvPr/>
        </p:nvPicPr>
        <p:blipFill>
          <a:blip r:embed="rId6" cstate="print"/>
          <a:srcRect/>
          <a:stretch>
            <a:fillRect/>
          </a:stretch>
        </p:blipFill>
        <p:spPr bwMode="auto">
          <a:xfrm>
            <a:off x="357188" y="1857375"/>
            <a:ext cx="1905000" cy="857250"/>
          </a:xfrm>
          <a:prstGeom prst="rect">
            <a:avLst/>
          </a:prstGeom>
          <a:noFill/>
          <a:ln w="9525">
            <a:noFill/>
            <a:miter lim="800000"/>
            <a:headEnd/>
            <a:tailEnd/>
          </a:ln>
        </p:spPr>
      </p:pic>
      <p:pic>
        <p:nvPicPr>
          <p:cNvPr id="14340" name="Picture 10" descr="The Philosophy and Religious Studies Subject Centre">
            <a:hlinkClick r:id="rId7"/>
          </p:cNvPr>
          <p:cNvPicPr>
            <a:picLocks noChangeAspect="1" noChangeArrowheads="1"/>
          </p:cNvPicPr>
          <p:nvPr/>
        </p:nvPicPr>
        <p:blipFill>
          <a:blip r:embed="rId8" cstate="print"/>
          <a:srcRect/>
          <a:stretch>
            <a:fillRect/>
          </a:stretch>
        </p:blipFill>
        <p:spPr bwMode="auto">
          <a:xfrm>
            <a:off x="2286000" y="1928813"/>
            <a:ext cx="1905000" cy="833437"/>
          </a:xfrm>
          <a:prstGeom prst="rect">
            <a:avLst/>
          </a:prstGeom>
          <a:noFill/>
          <a:ln w="9525">
            <a:noFill/>
            <a:miter lim="800000"/>
            <a:headEnd/>
            <a:tailEnd/>
          </a:ln>
        </p:spPr>
      </p:pic>
      <p:sp>
        <p:nvSpPr>
          <p:cNvPr id="14341" name="TextBox 12"/>
          <p:cNvSpPr txBox="1">
            <a:spLocks noChangeArrowheads="1"/>
          </p:cNvSpPr>
          <p:nvPr/>
        </p:nvSpPr>
        <p:spPr bwMode="auto">
          <a:xfrm>
            <a:off x="2428875" y="285750"/>
            <a:ext cx="4000500" cy="584200"/>
          </a:xfrm>
          <a:prstGeom prst="rect">
            <a:avLst/>
          </a:prstGeom>
          <a:noFill/>
          <a:ln w="9525">
            <a:noFill/>
            <a:miter lim="800000"/>
            <a:headEnd/>
            <a:tailEnd/>
          </a:ln>
        </p:spPr>
        <p:txBody>
          <a:bodyPr>
            <a:spAutoFit/>
          </a:bodyPr>
          <a:lstStyle/>
          <a:p>
            <a:pPr algn="ctr"/>
            <a:r>
              <a:rPr lang="en-GB" sz="3200" b="1" dirty="0" smtClean="0">
                <a:solidFill>
                  <a:schemeClr val="tx2"/>
                </a:solidFill>
                <a:latin typeface="Calibri" pitchFamily="34" charset="0"/>
              </a:rPr>
              <a:t>The project</a:t>
            </a:r>
            <a:endParaRPr lang="en-GB" sz="3200" b="1" dirty="0">
              <a:solidFill>
                <a:schemeClr val="tx2"/>
              </a:solidFill>
              <a:latin typeface="Calibri" pitchFamily="34" charset="0"/>
            </a:endParaRPr>
          </a:p>
        </p:txBody>
      </p:sp>
      <p:sp>
        <p:nvSpPr>
          <p:cNvPr id="14342" name="TextBox 15"/>
          <p:cNvSpPr txBox="1">
            <a:spLocks noChangeArrowheads="1"/>
          </p:cNvSpPr>
          <p:nvPr/>
        </p:nvSpPr>
        <p:spPr bwMode="auto">
          <a:xfrm>
            <a:off x="4429125" y="928688"/>
            <a:ext cx="3929063" cy="5540375"/>
          </a:xfrm>
          <a:prstGeom prst="rect">
            <a:avLst/>
          </a:prstGeom>
          <a:noFill/>
          <a:ln w="9525">
            <a:noFill/>
            <a:miter lim="800000"/>
            <a:headEnd/>
            <a:tailEnd/>
          </a:ln>
        </p:spPr>
        <p:txBody>
          <a:bodyPr>
            <a:spAutoFit/>
          </a:bodyPr>
          <a:lstStyle/>
          <a:p>
            <a:endParaRPr lang="en-GB" dirty="0">
              <a:solidFill>
                <a:schemeClr val="tx2"/>
              </a:solidFill>
              <a:latin typeface="Calibri" pitchFamily="34" charset="0"/>
            </a:endParaRPr>
          </a:p>
          <a:p>
            <a:r>
              <a:rPr lang="en-GB" sz="2400" dirty="0">
                <a:solidFill>
                  <a:schemeClr val="tx2"/>
                </a:solidFill>
                <a:latin typeface="Calibri" pitchFamily="34" charset="0"/>
              </a:rPr>
              <a:t>HumBox </a:t>
            </a:r>
            <a:r>
              <a:rPr lang="en-GB" sz="2400" dirty="0" smtClean="0">
                <a:solidFill>
                  <a:schemeClr val="tx2"/>
                </a:solidFill>
                <a:latin typeface="Calibri" pitchFamily="34" charset="0"/>
              </a:rPr>
              <a:t>was part </a:t>
            </a:r>
            <a:r>
              <a:rPr lang="en-GB" sz="2400" dirty="0">
                <a:solidFill>
                  <a:schemeClr val="tx2"/>
                </a:solidFill>
                <a:latin typeface="Calibri" pitchFamily="34" charset="0"/>
              </a:rPr>
              <a:t>of </a:t>
            </a:r>
            <a:r>
              <a:rPr lang="en-GB" sz="2400" dirty="0" smtClean="0">
                <a:solidFill>
                  <a:schemeClr val="tx2"/>
                </a:solidFill>
                <a:latin typeface="Calibri" pitchFamily="34" charset="0"/>
              </a:rPr>
              <a:t>the 2009-10 </a:t>
            </a:r>
            <a:r>
              <a:rPr lang="en-GB" sz="2400" dirty="0">
                <a:solidFill>
                  <a:schemeClr val="tx2"/>
                </a:solidFill>
                <a:latin typeface="Calibri" pitchFamily="34" charset="0"/>
              </a:rPr>
              <a:t>JISC and Higher Education Academy’s Open Educational Resources (OER) Programme funded by HEFCE. </a:t>
            </a:r>
          </a:p>
          <a:p>
            <a:endParaRPr lang="en-GB" sz="2400" dirty="0">
              <a:solidFill>
                <a:schemeClr val="tx2"/>
              </a:solidFill>
              <a:latin typeface="Calibri" pitchFamily="34" charset="0"/>
            </a:endParaRPr>
          </a:p>
          <a:p>
            <a:endParaRPr lang="en-GB" sz="2400" dirty="0">
              <a:solidFill>
                <a:schemeClr val="tx2"/>
              </a:solidFill>
              <a:latin typeface="Calibri" pitchFamily="34" charset="0"/>
            </a:endParaRPr>
          </a:p>
          <a:p>
            <a:r>
              <a:rPr lang="en-GB" sz="2400" dirty="0">
                <a:solidFill>
                  <a:schemeClr val="tx2"/>
                </a:solidFill>
                <a:latin typeface="Calibri" pitchFamily="34" charset="0"/>
              </a:rPr>
              <a:t>The OER Programme aims to make a wide range of learning</a:t>
            </a:r>
          </a:p>
          <a:p>
            <a:r>
              <a:rPr lang="en-GB" sz="2400" dirty="0">
                <a:solidFill>
                  <a:schemeClr val="tx2"/>
                </a:solidFill>
                <a:latin typeface="Calibri" pitchFamily="34" charset="0"/>
              </a:rPr>
              <a:t>resources created by academics freely available, easily discoverable and routinely re-used by teachers</a:t>
            </a:r>
          </a:p>
          <a:p>
            <a:r>
              <a:rPr lang="en-GB" sz="2400" dirty="0">
                <a:solidFill>
                  <a:schemeClr val="tx2"/>
                </a:solidFill>
                <a:latin typeface="Calibri" pitchFamily="34" charset="0"/>
              </a:rPr>
              <a:t>and learners.</a:t>
            </a:r>
            <a:endParaRPr lang="en-GB" sz="2400" dirty="0">
              <a:latin typeface="Calibri" pitchFamily="34" charset="0"/>
            </a:endParaRPr>
          </a:p>
        </p:txBody>
      </p:sp>
      <p:pic>
        <p:nvPicPr>
          <p:cNvPr id="14343" name="Picture 4" descr="http://www.jisc.org.uk/uploaded_documents/JISCcolour15.gif"/>
          <p:cNvPicPr>
            <a:picLocks noChangeAspect="1" noChangeArrowheads="1"/>
          </p:cNvPicPr>
          <p:nvPr/>
        </p:nvPicPr>
        <p:blipFill>
          <a:blip r:embed="rId9" cstate="print"/>
          <a:srcRect/>
          <a:stretch>
            <a:fillRect/>
          </a:stretch>
        </p:blipFill>
        <p:spPr bwMode="auto">
          <a:xfrm>
            <a:off x="7286625" y="3143250"/>
            <a:ext cx="815975" cy="428625"/>
          </a:xfrm>
          <a:prstGeom prst="rect">
            <a:avLst/>
          </a:prstGeom>
          <a:noFill/>
          <a:ln w="9525">
            <a:noFill/>
            <a:miter lim="800000"/>
            <a:headEnd/>
            <a:tailEnd/>
          </a:ln>
        </p:spPr>
      </p:pic>
      <p:pic>
        <p:nvPicPr>
          <p:cNvPr id="14344" name="Picture 18" descr="HE_#336699.jpg"/>
          <p:cNvPicPr>
            <a:picLocks noChangeAspect="1"/>
          </p:cNvPicPr>
          <p:nvPr/>
        </p:nvPicPr>
        <p:blipFill>
          <a:blip r:embed="rId10" cstate="print"/>
          <a:srcRect/>
          <a:stretch>
            <a:fillRect/>
          </a:stretch>
        </p:blipFill>
        <p:spPr bwMode="auto">
          <a:xfrm>
            <a:off x="6572250" y="3000375"/>
            <a:ext cx="595313" cy="595313"/>
          </a:xfrm>
          <a:prstGeom prst="rect">
            <a:avLst/>
          </a:prstGeom>
          <a:noFill/>
          <a:ln w="9525">
            <a:noFill/>
            <a:miter lim="800000"/>
            <a:headEnd/>
            <a:tailEnd/>
          </a:ln>
        </p:spPr>
      </p:pic>
      <p:pic>
        <p:nvPicPr>
          <p:cNvPr id="14345" name="Picture 2" descr="Humming Bird: Party time!!! by photo_hunger."/>
          <p:cNvPicPr>
            <a:picLocks noChangeAspect="1" noChangeArrowheads="1"/>
          </p:cNvPicPr>
          <p:nvPr/>
        </p:nvPicPr>
        <p:blipFill>
          <a:blip r:embed="rId11" cstate="print"/>
          <a:srcRect l="15630" r="22333"/>
          <a:stretch>
            <a:fillRect/>
          </a:stretch>
        </p:blipFill>
        <p:spPr bwMode="auto">
          <a:xfrm>
            <a:off x="642938" y="3000375"/>
            <a:ext cx="3214687" cy="3471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2530" name="Content Placeholder 3"/>
          <p:cNvSpPr>
            <a:spLocks noGrp="1"/>
          </p:cNvSpPr>
          <p:nvPr>
            <p:ph sz="half" idx="1"/>
          </p:nvPr>
        </p:nvSpPr>
        <p:spPr>
          <a:xfrm>
            <a:off x="357158" y="1571612"/>
            <a:ext cx="3429024" cy="4525963"/>
          </a:xfrm>
        </p:spPr>
        <p:txBody>
          <a:bodyPr/>
          <a:lstStyle/>
          <a:p>
            <a:pPr algn="ctr">
              <a:buNone/>
            </a:pPr>
            <a:endParaRPr lang="en-GB" dirty="0" smtClean="0">
              <a:solidFill>
                <a:schemeClr val="tx2"/>
              </a:solidFill>
            </a:endParaRPr>
          </a:p>
          <a:p>
            <a:pPr algn="ctr">
              <a:buNone/>
            </a:pPr>
            <a:r>
              <a:rPr lang="en-GB" dirty="0" smtClean="0">
                <a:solidFill>
                  <a:schemeClr val="tx2"/>
                </a:solidFill>
              </a:rPr>
              <a:t>Enhance the reputation of your institution and UK higher education generally by showing what we have to offer</a:t>
            </a:r>
          </a:p>
        </p:txBody>
      </p:sp>
      <p:pic>
        <p:nvPicPr>
          <p:cNvPr id="22531" name="Picture 1"/>
          <p:cNvPicPr>
            <a:picLocks noChangeAspect="1" noChangeArrowheads="1"/>
          </p:cNvPicPr>
          <p:nvPr/>
        </p:nvPicPr>
        <p:blipFill>
          <a:blip r:embed="rId3" cstate="print"/>
          <a:srcRect/>
          <a:stretch>
            <a:fillRect/>
          </a:stretch>
        </p:blipFill>
        <p:spPr bwMode="auto">
          <a:xfrm>
            <a:off x="7358063" y="142875"/>
            <a:ext cx="1619250" cy="819150"/>
          </a:xfrm>
          <a:prstGeom prst="rect">
            <a:avLst/>
          </a:prstGeom>
          <a:noFill/>
          <a:ln w="9525">
            <a:noFill/>
            <a:miter lim="800000"/>
            <a:headEnd/>
            <a:tailEnd/>
          </a:ln>
        </p:spPr>
      </p:pic>
      <p:sp>
        <p:nvSpPr>
          <p:cNvPr id="8" name="Right Arrow 7"/>
          <p:cNvSpPr/>
          <p:nvPr/>
        </p:nvSpPr>
        <p:spPr>
          <a:xfrm>
            <a:off x="6143636" y="4000504"/>
            <a:ext cx="1000125" cy="28575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6"/>
          <p:cNvPicPr/>
          <p:nvPr/>
        </p:nvPicPr>
        <p:blipFill>
          <a:blip r:embed="rId4" cstate="print"/>
          <a:srcRect l="19444" t="14628" r="20563" b="6649"/>
          <a:stretch>
            <a:fillRect/>
          </a:stretch>
        </p:blipFill>
        <p:spPr bwMode="auto">
          <a:xfrm>
            <a:off x="4357686" y="1643050"/>
            <a:ext cx="4286280" cy="3929090"/>
          </a:xfrm>
          <a:prstGeom prst="rect">
            <a:avLst/>
          </a:prstGeom>
          <a:noFill/>
          <a:ln w="9525">
            <a:noFill/>
            <a:miter lim="800000"/>
            <a:headEnd/>
            <a:tailEnd/>
          </a:ln>
        </p:spPr>
      </p:pic>
      <p:cxnSp>
        <p:nvCxnSpPr>
          <p:cNvPr id="12" name="Straight Arrow Connector 11"/>
          <p:cNvCxnSpPr/>
          <p:nvPr/>
        </p:nvCxnSpPr>
        <p:spPr>
          <a:xfrm>
            <a:off x="3786182" y="4071942"/>
            <a:ext cx="3357586" cy="1588"/>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GB" dirty="0" smtClean="0">
                <a:solidFill>
                  <a:schemeClr val="tx2"/>
                </a:solidFill>
              </a:rPr>
              <a:t>Uploading resources …</a:t>
            </a:r>
          </a:p>
        </p:txBody>
      </p:sp>
      <p:pic>
        <p:nvPicPr>
          <p:cNvPr id="22531"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7" name="Picture 6"/>
          <p:cNvPicPr/>
          <p:nvPr/>
        </p:nvPicPr>
        <p:blipFill>
          <a:blip r:embed="rId3" cstate="print"/>
          <a:srcRect l="18447" t="13830" r="19732" b="4255"/>
          <a:stretch>
            <a:fillRect/>
          </a:stretch>
        </p:blipFill>
        <p:spPr bwMode="auto">
          <a:xfrm>
            <a:off x="1428728" y="1643050"/>
            <a:ext cx="5857916" cy="4500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Humming Bird: Party time!!! by photo_hunger."/>
          <p:cNvPicPr>
            <a:picLocks noChangeAspect="1" noChangeArrowheads="1"/>
          </p:cNvPicPr>
          <p:nvPr/>
        </p:nvPicPr>
        <p:blipFill>
          <a:blip r:embed="rId2" cstate="print"/>
          <a:srcRect l="15630" r="22333"/>
          <a:stretch>
            <a:fillRect/>
          </a:stretch>
        </p:blipFill>
        <p:spPr bwMode="auto">
          <a:xfrm>
            <a:off x="0" y="2285993"/>
            <a:ext cx="4234054" cy="4572007"/>
          </a:xfrm>
          <a:prstGeom prst="rect">
            <a:avLst/>
          </a:prstGeom>
          <a:noFill/>
          <a:ln w="9525">
            <a:noFill/>
            <a:miter lim="800000"/>
            <a:headEnd/>
            <a:tailEnd/>
          </a:ln>
        </p:spPr>
      </p:pic>
      <p:sp>
        <p:nvSpPr>
          <p:cNvPr id="33794" name="Rectangle 5"/>
          <p:cNvSpPr>
            <a:spLocks noChangeArrowheads="1"/>
          </p:cNvSpPr>
          <p:nvPr/>
        </p:nvSpPr>
        <p:spPr bwMode="auto">
          <a:xfrm>
            <a:off x="4714876" y="764704"/>
            <a:ext cx="4143375" cy="4401205"/>
          </a:xfrm>
          <a:prstGeom prst="rect">
            <a:avLst/>
          </a:prstGeom>
          <a:noFill/>
          <a:ln w="9525">
            <a:noFill/>
            <a:miter lim="800000"/>
            <a:headEnd/>
            <a:tailEnd/>
          </a:ln>
        </p:spPr>
        <p:txBody>
          <a:bodyPr wrap="square">
            <a:spAutoFit/>
          </a:bodyPr>
          <a:lstStyle/>
          <a:p>
            <a:pPr>
              <a:buFont typeface="Arial" charset="0"/>
              <a:buChar char="•"/>
            </a:pPr>
            <a:r>
              <a:rPr lang="en-GB" sz="2000" dirty="0">
                <a:solidFill>
                  <a:schemeClr val="tx2"/>
                </a:solidFill>
                <a:latin typeface="Calibri" pitchFamily="34" charset="0"/>
              </a:rPr>
              <a:t> </a:t>
            </a:r>
            <a:r>
              <a:rPr lang="en-GB" sz="2000" dirty="0" smtClean="0">
                <a:solidFill>
                  <a:schemeClr val="tx2"/>
                </a:solidFill>
                <a:latin typeface="Calibri" pitchFamily="34" charset="0"/>
              </a:rPr>
              <a:t> </a:t>
            </a:r>
            <a:r>
              <a:rPr lang="en-GB" sz="2800" dirty="0">
                <a:solidFill>
                  <a:schemeClr val="tx2"/>
                </a:solidFill>
                <a:latin typeface="Calibri" pitchFamily="34" charset="0"/>
              </a:rPr>
              <a:t>If you want to </a:t>
            </a:r>
            <a:r>
              <a:rPr lang="en-GB" sz="2800" dirty="0" smtClean="0">
                <a:solidFill>
                  <a:schemeClr val="tx2"/>
                </a:solidFill>
                <a:latin typeface="Calibri" pitchFamily="34" charset="0"/>
              </a:rPr>
              <a:t>offer or use resources, simply sign up!</a:t>
            </a:r>
            <a:endParaRPr lang="en-GB" sz="2800" dirty="0">
              <a:solidFill>
                <a:schemeClr val="tx2"/>
              </a:solidFill>
              <a:latin typeface="Calibri" pitchFamily="34" charset="0"/>
            </a:endParaRPr>
          </a:p>
          <a:p>
            <a:pPr algn="r">
              <a:buFont typeface="Arial" charset="0"/>
              <a:buChar char="•"/>
            </a:pPr>
            <a:endParaRPr lang="en-GB" sz="2800" dirty="0">
              <a:solidFill>
                <a:schemeClr val="tx2"/>
              </a:solidFill>
              <a:latin typeface="Calibri" pitchFamily="34" charset="0"/>
            </a:endParaRPr>
          </a:p>
          <a:p>
            <a:pPr>
              <a:buFont typeface="Arial" charset="0"/>
              <a:buChar char="•"/>
            </a:pPr>
            <a:r>
              <a:rPr lang="en-GB" sz="2800" dirty="0">
                <a:solidFill>
                  <a:schemeClr val="tx2"/>
                </a:solidFill>
                <a:latin typeface="Calibri" pitchFamily="34" charset="0"/>
              </a:rPr>
              <a:t> </a:t>
            </a:r>
            <a:r>
              <a:rPr lang="en-GB" sz="2800" dirty="0" smtClean="0">
                <a:solidFill>
                  <a:schemeClr val="tx2"/>
                </a:solidFill>
                <a:latin typeface="Calibri" pitchFamily="34" charset="0"/>
              </a:rPr>
              <a:t>HumBox resources and users are continuing to grow in number ... thanks to self-sustaining approach </a:t>
            </a:r>
            <a:endParaRPr lang="en-GB" sz="2800" dirty="0">
              <a:solidFill>
                <a:schemeClr val="tx2"/>
              </a:solidFill>
              <a:latin typeface="Calibri" pitchFamily="34" charset="0"/>
            </a:endParaRPr>
          </a:p>
          <a:p>
            <a:pPr>
              <a:buFont typeface="Arial" charset="0"/>
              <a:buChar char="•"/>
            </a:pPr>
            <a:endParaRPr lang="en-GB" sz="2800" dirty="0">
              <a:solidFill>
                <a:schemeClr val="tx2"/>
              </a:solidFill>
              <a:latin typeface="Calibri" pitchFamily="34" charset="0"/>
            </a:endParaRPr>
          </a:p>
          <a:p>
            <a:pPr>
              <a:buFont typeface="Arial" charset="0"/>
              <a:buChar char="•"/>
            </a:pPr>
            <a:r>
              <a:rPr lang="en-GB" sz="2800" dirty="0">
                <a:solidFill>
                  <a:schemeClr val="tx2"/>
                </a:solidFill>
                <a:latin typeface="Calibri" pitchFamily="34" charset="0"/>
              </a:rPr>
              <a:t> Tell your colleagues about </a:t>
            </a:r>
            <a:r>
              <a:rPr lang="en-GB" sz="2800" dirty="0" err="1">
                <a:solidFill>
                  <a:schemeClr val="tx2"/>
                </a:solidFill>
                <a:latin typeface="Calibri" pitchFamily="34" charset="0"/>
              </a:rPr>
              <a:t>HumBox</a:t>
            </a:r>
            <a:r>
              <a:rPr lang="en-GB" sz="2800" dirty="0" smtClean="0">
                <a:solidFill>
                  <a:schemeClr val="tx2"/>
                </a:solidFill>
                <a:latin typeface="Calibri" pitchFamily="34" charset="0"/>
              </a:rPr>
              <a:t>!</a:t>
            </a:r>
            <a:endParaRPr lang="en-GB" sz="2800" b="1" dirty="0">
              <a:solidFill>
                <a:schemeClr val="tx2"/>
              </a:solidFill>
              <a:latin typeface="Calibri" pitchFamily="34" charset="0"/>
            </a:endParaRPr>
          </a:p>
        </p:txBody>
      </p:sp>
      <p:pic>
        <p:nvPicPr>
          <p:cNvPr id="33795" name="Picture 7" descr="Hum Box Logo.tif"/>
          <p:cNvPicPr>
            <a:picLocks noChangeAspect="1"/>
          </p:cNvPicPr>
          <p:nvPr/>
        </p:nvPicPr>
        <p:blipFill>
          <a:blip r:embed="rId3" cstate="print"/>
          <a:srcRect/>
          <a:stretch>
            <a:fillRect/>
          </a:stretch>
        </p:blipFill>
        <p:spPr bwMode="auto">
          <a:xfrm>
            <a:off x="6643688" y="5357813"/>
            <a:ext cx="1835150" cy="1020762"/>
          </a:xfrm>
          <a:prstGeom prst="rect">
            <a:avLst/>
          </a:prstGeom>
          <a:noFill/>
          <a:ln w="9525">
            <a:noFill/>
            <a:miter lim="800000"/>
            <a:headEnd/>
            <a:tailEnd/>
          </a:ln>
        </p:spPr>
      </p:pic>
      <p:sp>
        <p:nvSpPr>
          <p:cNvPr id="33796" name="TextBox 8"/>
          <p:cNvSpPr txBox="1">
            <a:spLocks noChangeArrowheads="1"/>
          </p:cNvSpPr>
          <p:nvPr/>
        </p:nvSpPr>
        <p:spPr bwMode="auto">
          <a:xfrm>
            <a:off x="6786563" y="6357938"/>
            <a:ext cx="2097087" cy="369887"/>
          </a:xfrm>
          <a:prstGeom prst="rect">
            <a:avLst/>
          </a:prstGeom>
          <a:noFill/>
          <a:ln w="9525">
            <a:noFill/>
            <a:miter lim="800000"/>
            <a:headEnd/>
            <a:tailEnd/>
          </a:ln>
        </p:spPr>
        <p:txBody>
          <a:bodyPr wrap="none">
            <a:spAutoFit/>
          </a:bodyPr>
          <a:lstStyle/>
          <a:p>
            <a:r>
              <a:rPr lang="en-GB" b="1">
                <a:solidFill>
                  <a:schemeClr val="tx2"/>
                </a:solidFill>
                <a:latin typeface="Calibri" pitchFamily="34" charset="0"/>
              </a:rPr>
              <a:t>www.humbox.ac.uk</a:t>
            </a:r>
          </a:p>
        </p:txBody>
      </p:sp>
      <p:sp>
        <p:nvSpPr>
          <p:cNvPr id="33797" name="TextBox 12"/>
          <p:cNvSpPr txBox="1">
            <a:spLocks noChangeArrowheads="1"/>
          </p:cNvSpPr>
          <p:nvPr/>
        </p:nvSpPr>
        <p:spPr bwMode="auto">
          <a:xfrm>
            <a:off x="0" y="428604"/>
            <a:ext cx="4572000" cy="584775"/>
          </a:xfrm>
          <a:prstGeom prst="rect">
            <a:avLst/>
          </a:prstGeom>
          <a:noFill/>
          <a:ln w="9525">
            <a:noFill/>
            <a:miter lim="800000"/>
            <a:headEnd/>
            <a:tailEnd/>
          </a:ln>
        </p:spPr>
        <p:txBody>
          <a:bodyPr wrap="square">
            <a:spAutoFit/>
          </a:bodyPr>
          <a:lstStyle/>
          <a:p>
            <a:pPr algn="ctr"/>
            <a:r>
              <a:rPr lang="en-GB" sz="3200" b="1" dirty="0">
                <a:solidFill>
                  <a:schemeClr val="tx2"/>
                </a:solidFill>
                <a:latin typeface="Calibri" pitchFamily="34" charset="0"/>
              </a:rPr>
              <a:t>How do I get involved?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2"/>
          <p:cNvSpPr txBox="1">
            <a:spLocks noChangeArrowheads="1"/>
          </p:cNvSpPr>
          <p:nvPr/>
        </p:nvSpPr>
        <p:spPr bwMode="auto">
          <a:xfrm>
            <a:off x="1285875" y="214313"/>
            <a:ext cx="6500813" cy="584200"/>
          </a:xfrm>
          <a:prstGeom prst="rect">
            <a:avLst/>
          </a:prstGeom>
          <a:noFill/>
          <a:ln w="9525">
            <a:noFill/>
            <a:miter lim="800000"/>
            <a:headEnd/>
            <a:tailEnd/>
          </a:ln>
        </p:spPr>
        <p:txBody>
          <a:bodyPr>
            <a:spAutoFit/>
          </a:bodyPr>
          <a:lstStyle/>
          <a:p>
            <a:pPr algn="ctr"/>
            <a:r>
              <a:rPr lang="en-GB" sz="3200" b="1" dirty="0">
                <a:solidFill>
                  <a:schemeClr val="tx2"/>
                </a:solidFill>
                <a:latin typeface="Calibri" pitchFamily="34" charset="0"/>
              </a:rPr>
              <a:t>And </a:t>
            </a:r>
            <a:r>
              <a:rPr lang="en-GB" sz="3200" b="1" dirty="0" smtClean="0">
                <a:solidFill>
                  <a:schemeClr val="tx2"/>
                </a:solidFill>
                <a:latin typeface="Calibri" pitchFamily="34" charset="0"/>
              </a:rPr>
              <a:t>our </a:t>
            </a:r>
            <a:r>
              <a:rPr lang="en-GB" sz="3200" b="1" dirty="0">
                <a:solidFill>
                  <a:schemeClr val="tx2"/>
                </a:solidFill>
                <a:latin typeface="Calibri" pitchFamily="34" charset="0"/>
              </a:rPr>
              <a:t>project partners...</a:t>
            </a:r>
          </a:p>
        </p:txBody>
      </p:sp>
      <p:sp>
        <p:nvSpPr>
          <p:cNvPr id="15362" name="Rectangle 13"/>
          <p:cNvSpPr>
            <a:spLocks noChangeArrowheads="1"/>
          </p:cNvSpPr>
          <p:nvPr/>
        </p:nvSpPr>
        <p:spPr bwMode="auto">
          <a:xfrm>
            <a:off x="4071934" y="3429000"/>
            <a:ext cx="4643437" cy="3046988"/>
          </a:xfrm>
          <a:prstGeom prst="rect">
            <a:avLst/>
          </a:prstGeom>
          <a:noFill/>
          <a:ln w="9525">
            <a:noFill/>
            <a:miter lim="800000"/>
            <a:headEnd/>
            <a:tailEnd/>
          </a:ln>
        </p:spPr>
        <p:txBody>
          <a:bodyPr wrap="square">
            <a:spAutoFit/>
          </a:bodyPr>
          <a:lstStyle/>
          <a:p>
            <a:r>
              <a:rPr lang="en-GB" sz="2400" b="1" dirty="0">
                <a:solidFill>
                  <a:schemeClr val="tx2"/>
                </a:solidFill>
                <a:latin typeface="Calibri" pitchFamily="34" charset="0"/>
              </a:rPr>
              <a:t>..leading the way in depositing resources. </a:t>
            </a:r>
          </a:p>
          <a:p>
            <a:r>
              <a:rPr lang="en-GB" sz="2400" b="1" dirty="0">
                <a:solidFill>
                  <a:schemeClr val="tx2"/>
                </a:solidFill>
                <a:latin typeface="Calibri" pitchFamily="34" charset="0"/>
              </a:rPr>
              <a:t>The success of </a:t>
            </a:r>
            <a:r>
              <a:rPr lang="en-GB" sz="2400" b="1" dirty="0" err="1">
                <a:solidFill>
                  <a:schemeClr val="tx2"/>
                </a:solidFill>
                <a:latin typeface="Calibri" pitchFamily="34" charset="0"/>
              </a:rPr>
              <a:t>HumBox</a:t>
            </a:r>
            <a:r>
              <a:rPr lang="en-GB" sz="2400" b="1" dirty="0">
                <a:solidFill>
                  <a:schemeClr val="tx2"/>
                </a:solidFill>
                <a:latin typeface="Calibri" pitchFamily="34" charset="0"/>
              </a:rPr>
              <a:t> so far has been in forming the core of a community of Humanities lecturers who are actively involved in depositing and re-using learning resources</a:t>
            </a:r>
            <a:r>
              <a:rPr lang="en-GB" sz="2400" b="1" dirty="0" smtClean="0">
                <a:solidFill>
                  <a:schemeClr val="tx2"/>
                </a:solidFill>
                <a:latin typeface="Calibri" pitchFamily="34" charset="0"/>
              </a:rPr>
              <a:t>.</a:t>
            </a:r>
            <a:endParaRPr lang="en-GB" sz="2400" b="1" dirty="0">
              <a:solidFill>
                <a:schemeClr val="tx2"/>
              </a:solidFill>
              <a:latin typeface="Calibri" pitchFamily="34" charset="0"/>
            </a:endParaRPr>
          </a:p>
        </p:txBody>
      </p:sp>
      <p:pic>
        <p:nvPicPr>
          <p:cNvPr id="15363" name="Picture 2" descr="University of Glasgow Logo - [Vector Format]"/>
          <p:cNvPicPr>
            <a:picLocks noChangeAspect="1" noChangeArrowheads="1"/>
          </p:cNvPicPr>
          <p:nvPr/>
        </p:nvPicPr>
        <p:blipFill>
          <a:blip r:embed="rId2" cstate="print"/>
          <a:srcRect l="13126" t="30000" r="9999" b="39999"/>
          <a:stretch>
            <a:fillRect/>
          </a:stretch>
        </p:blipFill>
        <p:spPr bwMode="auto">
          <a:xfrm>
            <a:off x="6715125" y="928688"/>
            <a:ext cx="1500188" cy="585787"/>
          </a:xfrm>
          <a:prstGeom prst="rect">
            <a:avLst/>
          </a:prstGeom>
          <a:noFill/>
          <a:ln w="9525">
            <a:noFill/>
            <a:miter lim="800000"/>
            <a:headEnd/>
            <a:tailEnd/>
          </a:ln>
        </p:spPr>
      </p:pic>
      <p:pic>
        <p:nvPicPr>
          <p:cNvPr id="15364" name="Picture 4" descr="University of Leeds logo"/>
          <p:cNvPicPr>
            <a:picLocks noChangeAspect="1" noChangeArrowheads="1"/>
          </p:cNvPicPr>
          <p:nvPr/>
        </p:nvPicPr>
        <p:blipFill>
          <a:blip r:embed="rId3" cstate="print"/>
          <a:srcRect/>
          <a:stretch>
            <a:fillRect/>
          </a:stretch>
        </p:blipFill>
        <p:spPr bwMode="auto">
          <a:xfrm>
            <a:off x="642910" y="1643050"/>
            <a:ext cx="1530350" cy="642938"/>
          </a:xfrm>
          <a:prstGeom prst="rect">
            <a:avLst/>
          </a:prstGeom>
          <a:noFill/>
          <a:ln w="9525">
            <a:noFill/>
            <a:miter lim="800000"/>
            <a:headEnd/>
            <a:tailEnd/>
          </a:ln>
        </p:spPr>
      </p:pic>
      <p:pic>
        <p:nvPicPr>
          <p:cNvPr id="15365" name="Picture 6" descr="The University of Sheffield"/>
          <p:cNvPicPr>
            <a:picLocks noChangeAspect="1" noChangeArrowheads="1"/>
          </p:cNvPicPr>
          <p:nvPr/>
        </p:nvPicPr>
        <p:blipFill>
          <a:blip r:embed="rId4" cstate="print"/>
          <a:srcRect/>
          <a:stretch>
            <a:fillRect/>
          </a:stretch>
        </p:blipFill>
        <p:spPr bwMode="auto">
          <a:xfrm>
            <a:off x="3428992" y="2428868"/>
            <a:ext cx="1819275" cy="719138"/>
          </a:xfrm>
          <a:prstGeom prst="rect">
            <a:avLst/>
          </a:prstGeom>
          <a:noFill/>
          <a:ln w="9525">
            <a:noFill/>
            <a:miter lim="800000"/>
            <a:headEnd/>
            <a:tailEnd/>
          </a:ln>
        </p:spPr>
      </p:pic>
      <p:pic>
        <p:nvPicPr>
          <p:cNvPr id="15367" name="Picture 10" descr="University of Portsmouth">
            <a:hlinkClick r:id="rId5" tooltip="University of Portsmouth"/>
          </p:cNvPr>
          <p:cNvPicPr>
            <a:picLocks noChangeAspect="1" noChangeArrowheads="1"/>
          </p:cNvPicPr>
          <p:nvPr/>
        </p:nvPicPr>
        <p:blipFill>
          <a:blip r:embed="rId6" cstate="print"/>
          <a:srcRect/>
          <a:stretch>
            <a:fillRect/>
          </a:stretch>
        </p:blipFill>
        <p:spPr bwMode="auto">
          <a:xfrm>
            <a:off x="3000364" y="1857364"/>
            <a:ext cx="2024062" cy="357187"/>
          </a:xfrm>
          <a:prstGeom prst="rect">
            <a:avLst/>
          </a:prstGeom>
          <a:noFill/>
          <a:ln w="9525">
            <a:noFill/>
            <a:miter lim="800000"/>
            <a:headEnd/>
            <a:tailEnd/>
          </a:ln>
        </p:spPr>
      </p:pic>
      <p:pic>
        <p:nvPicPr>
          <p:cNvPr id="15368" name="Picture 11"/>
          <p:cNvPicPr>
            <a:picLocks noChangeAspect="1" noChangeArrowheads="1"/>
          </p:cNvPicPr>
          <p:nvPr/>
        </p:nvPicPr>
        <p:blipFill>
          <a:blip r:embed="rId7" cstate="print"/>
          <a:srcRect/>
          <a:stretch>
            <a:fillRect/>
          </a:stretch>
        </p:blipFill>
        <p:spPr bwMode="auto">
          <a:xfrm>
            <a:off x="5857884" y="2500306"/>
            <a:ext cx="1581150" cy="428625"/>
          </a:xfrm>
          <a:prstGeom prst="rect">
            <a:avLst/>
          </a:prstGeom>
          <a:noFill/>
          <a:ln w="9525">
            <a:noFill/>
            <a:miter lim="800000"/>
            <a:headEnd/>
            <a:tailEnd/>
          </a:ln>
        </p:spPr>
      </p:pic>
      <p:pic>
        <p:nvPicPr>
          <p:cNvPr id="15369" name="Picture 18"/>
          <p:cNvPicPr>
            <a:picLocks noChangeAspect="1" noChangeArrowheads="1"/>
          </p:cNvPicPr>
          <p:nvPr/>
        </p:nvPicPr>
        <p:blipFill>
          <a:blip r:embed="rId8" cstate="print"/>
          <a:srcRect/>
          <a:stretch>
            <a:fillRect/>
          </a:stretch>
        </p:blipFill>
        <p:spPr bwMode="auto">
          <a:xfrm>
            <a:off x="500034" y="2571744"/>
            <a:ext cx="1992313" cy="522288"/>
          </a:xfrm>
          <a:prstGeom prst="rect">
            <a:avLst/>
          </a:prstGeom>
          <a:noFill/>
          <a:ln w="9525">
            <a:noFill/>
            <a:miter lim="800000"/>
            <a:headEnd/>
            <a:tailEnd/>
          </a:ln>
        </p:spPr>
      </p:pic>
      <p:pic>
        <p:nvPicPr>
          <p:cNvPr id="15370" name="Picture 20" descr="Warwick home">
            <a:hlinkClick r:id="rId9"/>
          </p:cNvPr>
          <p:cNvPicPr>
            <a:picLocks noChangeAspect="1" noChangeArrowheads="1"/>
          </p:cNvPicPr>
          <p:nvPr/>
        </p:nvPicPr>
        <p:blipFill>
          <a:blip r:embed="rId10" cstate="print"/>
          <a:srcRect/>
          <a:stretch>
            <a:fillRect/>
          </a:stretch>
        </p:blipFill>
        <p:spPr bwMode="auto">
          <a:xfrm>
            <a:off x="2124075" y="981075"/>
            <a:ext cx="1423988" cy="500063"/>
          </a:xfrm>
          <a:prstGeom prst="rect">
            <a:avLst/>
          </a:prstGeom>
          <a:noFill/>
          <a:ln w="9525">
            <a:noFill/>
            <a:miter lim="800000"/>
            <a:headEnd/>
            <a:tailEnd/>
          </a:ln>
        </p:spPr>
      </p:pic>
      <p:pic>
        <p:nvPicPr>
          <p:cNvPr id="15371" name="Picture 21"/>
          <p:cNvPicPr>
            <a:picLocks noChangeAspect="1" noChangeArrowheads="1"/>
          </p:cNvPicPr>
          <p:nvPr/>
        </p:nvPicPr>
        <p:blipFill>
          <a:blip r:embed="rId11" cstate="print"/>
          <a:srcRect/>
          <a:stretch>
            <a:fillRect/>
          </a:stretch>
        </p:blipFill>
        <p:spPr bwMode="auto">
          <a:xfrm>
            <a:off x="142875" y="857250"/>
            <a:ext cx="1484313" cy="500063"/>
          </a:xfrm>
          <a:prstGeom prst="rect">
            <a:avLst/>
          </a:prstGeom>
          <a:noFill/>
          <a:ln w="9525">
            <a:noFill/>
            <a:miter lim="800000"/>
            <a:headEnd/>
            <a:tailEnd/>
          </a:ln>
        </p:spPr>
      </p:pic>
      <p:pic>
        <p:nvPicPr>
          <p:cNvPr id="15372" name="Picture 22" descr="University of Wolverhampton - A Learning Environment for the 21st Century"/>
          <p:cNvPicPr>
            <a:picLocks noChangeAspect="1" noChangeArrowheads="1"/>
          </p:cNvPicPr>
          <p:nvPr/>
        </p:nvPicPr>
        <p:blipFill>
          <a:blip r:embed="rId12" cstate="print"/>
          <a:srcRect/>
          <a:stretch>
            <a:fillRect/>
          </a:stretch>
        </p:blipFill>
        <p:spPr bwMode="auto">
          <a:xfrm>
            <a:off x="5643570" y="1785926"/>
            <a:ext cx="2597150" cy="571500"/>
          </a:xfrm>
          <a:prstGeom prst="rect">
            <a:avLst/>
          </a:prstGeom>
          <a:noFill/>
          <a:ln w="9525">
            <a:noFill/>
            <a:miter lim="800000"/>
            <a:headEnd/>
            <a:tailEnd/>
          </a:ln>
        </p:spPr>
      </p:pic>
      <p:pic>
        <p:nvPicPr>
          <p:cNvPr id="15373" name="Picture 2" descr="Humming Bird: Party time!!! by photo_hunger."/>
          <p:cNvPicPr>
            <a:picLocks noChangeAspect="1" noChangeArrowheads="1"/>
          </p:cNvPicPr>
          <p:nvPr/>
        </p:nvPicPr>
        <p:blipFill>
          <a:blip r:embed="rId13" cstate="print"/>
          <a:srcRect l="15630" r="22333"/>
          <a:stretch>
            <a:fillRect/>
          </a:stretch>
        </p:blipFill>
        <p:spPr bwMode="auto">
          <a:xfrm>
            <a:off x="900113" y="3860800"/>
            <a:ext cx="2265362" cy="2447925"/>
          </a:xfrm>
          <a:prstGeom prst="rect">
            <a:avLst/>
          </a:prstGeom>
          <a:noFill/>
          <a:ln w="9525">
            <a:noFill/>
            <a:miter lim="800000"/>
            <a:headEnd/>
            <a:tailEnd/>
          </a:ln>
        </p:spPr>
      </p:pic>
      <p:pic>
        <p:nvPicPr>
          <p:cNvPr id="15374" name="Picture 26" descr="logo_new.gif"/>
          <p:cNvPicPr>
            <a:picLocks noChangeAspect="1"/>
          </p:cNvPicPr>
          <p:nvPr/>
        </p:nvPicPr>
        <p:blipFill>
          <a:blip r:embed="rId14" cstate="print"/>
          <a:srcRect/>
          <a:stretch>
            <a:fillRect/>
          </a:stretch>
        </p:blipFill>
        <p:spPr bwMode="auto">
          <a:xfrm>
            <a:off x="4214813" y="1003300"/>
            <a:ext cx="2000250" cy="50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274638"/>
            <a:ext cx="8229600" cy="868346"/>
          </a:xfrm>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0482" name="Content Placeholder 3"/>
          <p:cNvSpPr>
            <a:spLocks noGrp="1"/>
          </p:cNvSpPr>
          <p:nvPr>
            <p:ph sz="half" idx="1"/>
          </p:nvPr>
        </p:nvSpPr>
        <p:spPr>
          <a:xfrm>
            <a:off x="457200" y="1142984"/>
            <a:ext cx="4038600" cy="4983179"/>
          </a:xfrm>
        </p:spPr>
        <p:txBody>
          <a:bodyPr/>
          <a:lstStyle/>
          <a:p>
            <a:r>
              <a:rPr lang="en-GB" sz="2400" dirty="0" smtClean="0">
                <a:solidFill>
                  <a:schemeClr val="tx2"/>
                </a:solidFill>
              </a:rPr>
              <a:t>Don’t reinvent the wheel – if someone else has already developed a learning resource similar to what you need, then download and adapt it.</a:t>
            </a:r>
            <a:br>
              <a:rPr lang="en-GB" sz="2400" dirty="0" smtClean="0">
                <a:solidFill>
                  <a:schemeClr val="tx2"/>
                </a:solidFill>
              </a:rPr>
            </a:br>
            <a:endParaRPr lang="en-GB" sz="2400" dirty="0" smtClean="0">
              <a:solidFill>
                <a:schemeClr val="tx2"/>
              </a:solidFill>
            </a:endParaRPr>
          </a:p>
          <a:p>
            <a:r>
              <a:rPr lang="en-GB" sz="2400" dirty="0" smtClean="0">
                <a:solidFill>
                  <a:schemeClr val="tx2"/>
                </a:solidFill>
              </a:rPr>
              <a:t>Diversify your teaching repertoire – use approaches from your own and other subject areas to add variety to what you do.</a:t>
            </a:r>
          </a:p>
        </p:txBody>
      </p:sp>
      <p:pic>
        <p:nvPicPr>
          <p:cNvPr id="20483"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20484" name="Picture 1"/>
          <p:cNvPicPr>
            <a:picLocks noChangeAspect="1" noChangeArrowheads="1"/>
          </p:cNvPicPr>
          <p:nvPr/>
        </p:nvPicPr>
        <p:blipFill>
          <a:blip r:embed="rId3" cstate="print"/>
          <a:srcRect/>
          <a:stretch>
            <a:fillRect/>
          </a:stretch>
        </p:blipFill>
        <p:spPr bwMode="auto">
          <a:xfrm>
            <a:off x="5429250" y="1071563"/>
            <a:ext cx="1395413" cy="1069975"/>
          </a:xfrm>
          <a:prstGeom prst="rect">
            <a:avLst/>
          </a:prstGeom>
          <a:noFill/>
          <a:ln w="9525">
            <a:noFill/>
            <a:miter lim="800000"/>
            <a:headEnd/>
            <a:tailEnd/>
          </a:ln>
        </p:spPr>
      </p:pic>
      <p:pic>
        <p:nvPicPr>
          <p:cNvPr id="20485" name="Picture 2"/>
          <p:cNvPicPr>
            <a:picLocks noChangeAspect="1" noChangeArrowheads="1"/>
          </p:cNvPicPr>
          <p:nvPr/>
        </p:nvPicPr>
        <p:blipFill>
          <a:blip r:embed="rId4" cstate="print"/>
          <a:srcRect/>
          <a:stretch>
            <a:fillRect/>
          </a:stretch>
        </p:blipFill>
        <p:spPr bwMode="auto">
          <a:xfrm>
            <a:off x="6572250" y="2000250"/>
            <a:ext cx="2244725" cy="1704975"/>
          </a:xfrm>
          <a:prstGeom prst="rect">
            <a:avLst/>
          </a:prstGeom>
          <a:noFill/>
          <a:ln w="9525">
            <a:noFill/>
            <a:miter lim="800000"/>
            <a:headEnd/>
            <a:tailEnd/>
          </a:ln>
        </p:spPr>
      </p:pic>
      <p:pic>
        <p:nvPicPr>
          <p:cNvPr id="20486" name="Picture 3"/>
          <p:cNvPicPr>
            <a:picLocks noChangeAspect="1" noChangeArrowheads="1"/>
          </p:cNvPicPr>
          <p:nvPr/>
        </p:nvPicPr>
        <p:blipFill>
          <a:blip r:embed="rId5" cstate="print"/>
          <a:srcRect/>
          <a:stretch>
            <a:fillRect/>
          </a:stretch>
        </p:blipFill>
        <p:spPr bwMode="auto">
          <a:xfrm>
            <a:off x="4572000" y="2428875"/>
            <a:ext cx="2038350" cy="1550988"/>
          </a:xfrm>
          <a:prstGeom prst="rect">
            <a:avLst/>
          </a:prstGeom>
          <a:noFill/>
          <a:ln w="9525">
            <a:noFill/>
            <a:miter lim="800000"/>
            <a:headEnd/>
            <a:tailEnd/>
          </a:ln>
        </p:spPr>
      </p:pic>
      <p:pic>
        <p:nvPicPr>
          <p:cNvPr id="20487" name="Picture 4"/>
          <p:cNvPicPr>
            <a:picLocks noChangeAspect="1" noChangeArrowheads="1"/>
          </p:cNvPicPr>
          <p:nvPr/>
        </p:nvPicPr>
        <p:blipFill>
          <a:blip r:embed="rId6" cstate="print"/>
          <a:srcRect t="13669"/>
          <a:stretch>
            <a:fillRect/>
          </a:stretch>
        </p:blipFill>
        <p:spPr bwMode="auto">
          <a:xfrm>
            <a:off x="5572125" y="4071938"/>
            <a:ext cx="3071813" cy="2255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274638"/>
            <a:ext cx="8229600" cy="868346"/>
          </a:xfrm>
        </p:spPr>
        <p:txBody>
          <a:bodyPr/>
          <a:lstStyle/>
          <a:p>
            <a:pPr algn="l"/>
            <a:r>
              <a:rPr lang="en-GB" dirty="0" smtClean="0">
                <a:solidFill>
                  <a:schemeClr val="tx2"/>
                </a:solidFill>
              </a:rPr>
              <a:t>Why use </a:t>
            </a:r>
            <a:r>
              <a:rPr lang="en-GB" dirty="0" err="1" smtClean="0">
                <a:solidFill>
                  <a:schemeClr val="tx2"/>
                </a:solidFill>
              </a:rPr>
              <a:t>HumBox</a:t>
            </a:r>
            <a:r>
              <a:rPr lang="en-GB" dirty="0" smtClean="0">
                <a:solidFill>
                  <a:schemeClr val="tx2"/>
                </a:solidFill>
              </a:rPr>
              <a:t>?</a:t>
            </a:r>
          </a:p>
        </p:txBody>
      </p:sp>
      <p:sp>
        <p:nvSpPr>
          <p:cNvPr id="20482" name="Content Placeholder 3"/>
          <p:cNvSpPr>
            <a:spLocks noGrp="1"/>
          </p:cNvSpPr>
          <p:nvPr>
            <p:ph sz="half" idx="1"/>
          </p:nvPr>
        </p:nvSpPr>
        <p:spPr>
          <a:xfrm>
            <a:off x="457200" y="1357298"/>
            <a:ext cx="4038600" cy="4768865"/>
          </a:xfrm>
        </p:spPr>
        <p:txBody>
          <a:bodyPr/>
          <a:lstStyle/>
          <a:p>
            <a:r>
              <a:rPr lang="en-GB" sz="2400" dirty="0" smtClean="0">
                <a:solidFill>
                  <a:schemeClr val="tx2"/>
                </a:solidFill>
              </a:rPr>
              <a:t>Review and comment on resources -  add more to a resource by sharing how you have used it, and how its use could be improved</a:t>
            </a:r>
            <a:br>
              <a:rPr lang="en-GB" sz="2400" dirty="0" smtClean="0">
                <a:solidFill>
                  <a:schemeClr val="tx2"/>
                </a:solidFill>
              </a:rPr>
            </a:br>
            <a:endParaRPr lang="en-GB" sz="2400" dirty="0" smtClean="0">
              <a:solidFill>
                <a:schemeClr val="tx2"/>
              </a:solidFill>
            </a:endParaRPr>
          </a:p>
          <a:p>
            <a:r>
              <a:rPr lang="en-GB" sz="2400" dirty="0" smtClean="0">
                <a:solidFill>
                  <a:schemeClr val="tx2"/>
                </a:solidFill>
              </a:rPr>
              <a:t>User profiles – reveal YOUR teaching profile and showcase  the range of materials you use.  </a:t>
            </a:r>
          </a:p>
        </p:txBody>
      </p:sp>
      <p:pic>
        <p:nvPicPr>
          <p:cNvPr id="20483" name="Picture 1"/>
          <p:cNvPicPr>
            <a:picLocks noChangeAspect="1" noChangeArrowheads="1"/>
          </p:cNvPicPr>
          <p:nvPr/>
        </p:nvPicPr>
        <p:blipFill>
          <a:blip r:embed="rId2" cstate="print"/>
          <a:srcRect/>
          <a:stretch>
            <a:fillRect/>
          </a:stretch>
        </p:blipFill>
        <p:spPr bwMode="auto">
          <a:xfrm>
            <a:off x="7358063" y="142875"/>
            <a:ext cx="1619250" cy="819150"/>
          </a:xfrm>
          <a:prstGeom prst="rect">
            <a:avLst/>
          </a:prstGeom>
          <a:noFill/>
          <a:ln w="9525">
            <a:noFill/>
            <a:miter lim="800000"/>
            <a:headEnd/>
            <a:tailEnd/>
          </a:ln>
        </p:spPr>
      </p:pic>
      <p:pic>
        <p:nvPicPr>
          <p:cNvPr id="20484" name="Picture 1"/>
          <p:cNvPicPr>
            <a:picLocks noChangeAspect="1" noChangeArrowheads="1"/>
          </p:cNvPicPr>
          <p:nvPr/>
        </p:nvPicPr>
        <p:blipFill>
          <a:blip r:embed="rId3" cstate="print"/>
          <a:srcRect/>
          <a:stretch>
            <a:fillRect/>
          </a:stretch>
        </p:blipFill>
        <p:spPr bwMode="auto">
          <a:xfrm>
            <a:off x="5429250" y="1071563"/>
            <a:ext cx="1395413" cy="1069975"/>
          </a:xfrm>
          <a:prstGeom prst="rect">
            <a:avLst/>
          </a:prstGeom>
          <a:noFill/>
          <a:ln w="9525">
            <a:noFill/>
            <a:miter lim="800000"/>
            <a:headEnd/>
            <a:tailEnd/>
          </a:ln>
        </p:spPr>
      </p:pic>
      <p:pic>
        <p:nvPicPr>
          <p:cNvPr id="20485" name="Picture 2"/>
          <p:cNvPicPr>
            <a:picLocks noChangeAspect="1" noChangeArrowheads="1"/>
          </p:cNvPicPr>
          <p:nvPr/>
        </p:nvPicPr>
        <p:blipFill>
          <a:blip r:embed="rId4" cstate="print"/>
          <a:srcRect/>
          <a:stretch>
            <a:fillRect/>
          </a:stretch>
        </p:blipFill>
        <p:spPr bwMode="auto">
          <a:xfrm>
            <a:off x="6572250" y="2000250"/>
            <a:ext cx="2244725" cy="1704975"/>
          </a:xfrm>
          <a:prstGeom prst="rect">
            <a:avLst/>
          </a:prstGeom>
          <a:noFill/>
          <a:ln w="9525">
            <a:noFill/>
            <a:miter lim="800000"/>
            <a:headEnd/>
            <a:tailEnd/>
          </a:ln>
        </p:spPr>
      </p:pic>
      <p:pic>
        <p:nvPicPr>
          <p:cNvPr id="20486" name="Picture 3"/>
          <p:cNvPicPr>
            <a:picLocks noChangeAspect="1" noChangeArrowheads="1"/>
          </p:cNvPicPr>
          <p:nvPr/>
        </p:nvPicPr>
        <p:blipFill>
          <a:blip r:embed="rId5" cstate="print"/>
          <a:srcRect/>
          <a:stretch>
            <a:fillRect/>
          </a:stretch>
        </p:blipFill>
        <p:spPr bwMode="auto">
          <a:xfrm>
            <a:off x="4572000" y="2428875"/>
            <a:ext cx="2038350" cy="1550988"/>
          </a:xfrm>
          <a:prstGeom prst="rect">
            <a:avLst/>
          </a:prstGeom>
          <a:noFill/>
          <a:ln w="9525">
            <a:noFill/>
            <a:miter lim="800000"/>
            <a:headEnd/>
            <a:tailEnd/>
          </a:ln>
        </p:spPr>
      </p:pic>
      <p:pic>
        <p:nvPicPr>
          <p:cNvPr id="20487" name="Picture 4"/>
          <p:cNvPicPr>
            <a:picLocks noChangeAspect="1" noChangeArrowheads="1"/>
          </p:cNvPicPr>
          <p:nvPr/>
        </p:nvPicPr>
        <p:blipFill>
          <a:blip r:embed="rId6" cstate="print"/>
          <a:srcRect t="13669"/>
          <a:stretch>
            <a:fillRect/>
          </a:stretch>
        </p:blipFill>
        <p:spPr bwMode="auto">
          <a:xfrm>
            <a:off x="5572125" y="4071938"/>
            <a:ext cx="3071813" cy="2255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67544" y="0"/>
            <a:ext cx="8229600" cy="1143000"/>
          </a:xfrm>
        </p:spPr>
        <p:txBody>
          <a:bodyPr>
            <a:normAutofit/>
          </a:bodyPr>
          <a:lstStyle/>
          <a:p>
            <a:pPr algn="l"/>
            <a:r>
              <a:rPr lang="en-GB" sz="4000" dirty="0" smtClean="0"/>
              <a:t>Searching for resources ...</a:t>
            </a:r>
          </a:p>
        </p:txBody>
      </p:sp>
      <p:sp>
        <p:nvSpPr>
          <p:cNvPr id="5" name="Content Placeholder 4"/>
          <p:cNvSpPr>
            <a:spLocks noGrp="1"/>
          </p:cNvSpPr>
          <p:nvPr>
            <p:ph idx="1"/>
          </p:nvPr>
        </p:nvSpPr>
        <p:spPr/>
        <p:txBody>
          <a:bodyPr/>
          <a:lstStyle/>
          <a:p>
            <a:endParaRPr lang="en-GB" dirty="0"/>
          </a:p>
        </p:txBody>
      </p:sp>
      <p:pic>
        <p:nvPicPr>
          <p:cNvPr id="7" name="Content Placeholder 3"/>
          <p:cNvPicPr>
            <a:picLocks/>
          </p:cNvPicPr>
          <p:nvPr/>
        </p:nvPicPr>
        <p:blipFill>
          <a:blip r:embed="rId2" cstate="print"/>
          <a:srcRect l="6315" t="15299" r="7933" b="6652"/>
          <a:stretch>
            <a:fillRect/>
          </a:stretch>
        </p:blipFill>
        <p:spPr bwMode="auto">
          <a:xfrm>
            <a:off x="1142976" y="1428736"/>
            <a:ext cx="7286676" cy="4929222"/>
          </a:xfrm>
          <a:prstGeom prst="rect">
            <a:avLst/>
          </a:prstGeom>
          <a:noFill/>
          <a:ln w="9525">
            <a:noFill/>
            <a:miter lim="800000"/>
            <a:headEnd/>
            <a:tailEnd/>
          </a:ln>
        </p:spPr>
      </p:pic>
      <p:sp>
        <p:nvSpPr>
          <p:cNvPr id="6" name="Content Placeholder 5"/>
          <p:cNvSpPr>
            <a:spLocks noGrp="1"/>
          </p:cNvSpPr>
          <p:nvPr>
            <p:ph idx="1"/>
          </p:nvPr>
        </p:nvSpPr>
        <p:spPr/>
        <p:txBody>
          <a:bodyPr/>
          <a:lstStyle/>
          <a:p>
            <a:endParaRPr lang="en-GB" dirty="0"/>
          </a:p>
        </p:txBody>
      </p:sp>
      <p:sp>
        <p:nvSpPr>
          <p:cNvPr id="8" name="Rectangle 7"/>
          <p:cNvSpPr/>
          <p:nvPr/>
        </p:nvSpPr>
        <p:spPr>
          <a:xfrm>
            <a:off x="4932040" y="5877272"/>
            <a:ext cx="3456384"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algn="l"/>
            <a:endParaRPr lang="en-GB" sz="4000" smtClean="0"/>
          </a:p>
        </p:txBody>
      </p:sp>
      <p:pic>
        <p:nvPicPr>
          <p:cNvPr id="25602" name="Content Placeholder 3" descr="Hum_box_Logo.gif"/>
          <p:cNvPicPr>
            <a:picLocks noGrp="1" noChangeAspect="1"/>
          </p:cNvPicPr>
          <p:nvPr>
            <p:ph idx="1"/>
          </p:nvPr>
        </p:nvPicPr>
        <p:blipFill>
          <a:blip r:embed="rId2" cstate="print"/>
          <a:srcRect/>
          <a:stretch>
            <a:fillRect/>
          </a:stretch>
        </p:blipFill>
        <p:spPr>
          <a:xfrm>
            <a:off x="6500813" y="428625"/>
            <a:ext cx="1619250" cy="819150"/>
          </a:xfrm>
        </p:spPr>
      </p:pic>
      <p:pic>
        <p:nvPicPr>
          <p:cNvPr id="25603" name="Content Placeholder 5"/>
          <p:cNvPicPr>
            <a:picLocks noGrp="1"/>
          </p:cNvPicPr>
          <p:nvPr>
            <p:ph idx="1"/>
          </p:nvPr>
        </p:nvPicPr>
        <p:blipFill>
          <a:blip r:embed="rId3" cstate="print"/>
          <a:srcRect/>
          <a:stretch>
            <a:fillRect/>
          </a:stretch>
        </p:blipFill>
        <p:spPr>
          <a:xfrm>
            <a:off x="1554163" y="1600200"/>
            <a:ext cx="6035675"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9916"/>
          </a:xfrm>
        </p:spPr>
        <p:txBody>
          <a:bodyPr>
            <a:normAutofit fontScale="90000"/>
          </a:bodyPr>
          <a:lstStyle/>
          <a:p>
            <a:r>
              <a:rPr lang="en-GB" dirty="0" smtClean="0"/>
              <a:t>Broad range of resources on very specific subjects to more generic humanities topics ...  </a:t>
            </a:r>
            <a:r>
              <a:rPr lang="en-GB" dirty="0" smtClean="0">
                <a:solidFill>
                  <a:srgbClr val="C00000"/>
                </a:solidFill>
              </a:rPr>
              <a:t>Over 1300 items</a:t>
            </a:r>
            <a:endParaRPr lang="en-GB" dirty="0">
              <a:solidFill>
                <a:srgbClr val="C00000"/>
              </a:solidFill>
            </a:endParaRPr>
          </a:p>
        </p:txBody>
      </p:sp>
      <p:pic>
        <p:nvPicPr>
          <p:cNvPr id="4" name="Content Placeholder 3"/>
          <p:cNvPicPr>
            <a:picLocks noGrp="1"/>
          </p:cNvPicPr>
          <p:nvPr>
            <p:ph idx="1"/>
          </p:nvPr>
        </p:nvPicPr>
        <p:blipFill>
          <a:blip r:embed="rId3" cstate="print"/>
          <a:srcRect l="6315" t="15299" r="7933" b="6652"/>
          <a:stretch>
            <a:fillRect/>
          </a:stretch>
        </p:blipFill>
        <p:spPr bwMode="auto">
          <a:xfrm>
            <a:off x="1759222" y="2286000"/>
            <a:ext cx="5625555" cy="3840163"/>
          </a:xfrm>
          <a:prstGeom prst="rect">
            <a:avLst/>
          </a:prstGeom>
          <a:noFill/>
          <a:ln w="9525">
            <a:noFill/>
            <a:miter lim="800000"/>
            <a:headEnd/>
            <a:tailEnd/>
          </a:ln>
        </p:spPr>
      </p:pic>
      <p:sp>
        <p:nvSpPr>
          <p:cNvPr id="5" name="Rectangle 4"/>
          <p:cNvSpPr/>
          <p:nvPr/>
        </p:nvSpPr>
        <p:spPr>
          <a:xfrm>
            <a:off x="4572000" y="5733256"/>
            <a:ext cx="266429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normAutofit fontScale="90000"/>
          </a:bodyPr>
          <a:lstStyle/>
          <a:p>
            <a:r>
              <a:rPr lang="en-GB" dirty="0" smtClean="0">
                <a:hlinkClick r:id="rId3"/>
              </a:rPr>
              <a:t>http://humbox.ac.uk/69/</a:t>
            </a:r>
            <a:r>
              <a:rPr lang="en-GB" dirty="0" smtClean="0"/>
              <a:t> </a:t>
            </a:r>
            <a:endParaRPr lang="en-GB" dirty="0"/>
          </a:p>
        </p:txBody>
      </p:sp>
      <p:pic>
        <p:nvPicPr>
          <p:cNvPr id="4" name="Content Placeholder 3"/>
          <p:cNvPicPr>
            <a:picLocks noGrp="1"/>
          </p:cNvPicPr>
          <p:nvPr>
            <p:ph idx="1"/>
          </p:nvPr>
        </p:nvPicPr>
        <p:blipFill>
          <a:blip r:embed="rId4" cstate="print"/>
          <a:srcRect l="6315" t="15078" r="7600" b="5987"/>
          <a:stretch>
            <a:fillRect/>
          </a:stretch>
        </p:blipFill>
        <p:spPr bwMode="auto">
          <a:xfrm>
            <a:off x="1071538" y="1142984"/>
            <a:ext cx="6791081" cy="49831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832</TotalTime>
  <Words>682</Words>
  <Application>Microsoft Office PowerPoint</Application>
  <PresentationFormat>On-screen Show (4:3)</PresentationFormat>
  <Paragraphs>63</Paragraphs>
  <Slides>22</Slides>
  <Notes>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Why use HumBox?</vt:lpstr>
      <vt:lpstr>Why use HumBox?</vt:lpstr>
      <vt:lpstr>Searching for resources ...</vt:lpstr>
      <vt:lpstr>Slide 7</vt:lpstr>
      <vt:lpstr>Broad range of resources on very specific subjects to more generic humanities topics ...  Over 1300 items</vt:lpstr>
      <vt:lpstr>http://humbox.ac.uk/69/ </vt:lpstr>
      <vt:lpstr>Slide 10</vt:lpstr>
      <vt:lpstr>Slide 11</vt:lpstr>
      <vt:lpstr>Slide 12</vt:lpstr>
      <vt:lpstr>Over 100 collections</vt:lpstr>
      <vt:lpstr>Slide 14</vt:lpstr>
      <vt:lpstr>Why use HumBox? Considerations when reviewing...</vt:lpstr>
      <vt:lpstr>Slide 16</vt:lpstr>
      <vt:lpstr>Slide 17</vt:lpstr>
      <vt:lpstr>Slide 18</vt:lpstr>
      <vt:lpstr>Why use HumBox?</vt:lpstr>
      <vt:lpstr>Why use HumBox?</vt:lpstr>
      <vt:lpstr>Uploading resources …</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Inside the Box: Features and Content</dc:title>
  <dc:creator>Admin</dc:creator>
  <cp:lastModifiedBy>Lisa</cp:lastModifiedBy>
  <cp:revision>73</cp:revision>
  <dcterms:created xsi:type="dcterms:W3CDTF">2010-02-20T16:44:46Z</dcterms:created>
  <dcterms:modified xsi:type="dcterms:W3CDTF">2010-09-14T08:21:04Z</dcterms:modified>
</cp:coreProperties>
</file>