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8"/>
  </p:notesMasterIdLst>
  <p:sldIdLst>
    <p:sldId id="256" r:id="rId2"/>
    <p:sldId id="262" r:id="rId3"/>
    <p:sldId id="264" r:id="rId4"/>
    <p:sldId id="265" r:id="rId5"/>
    <p:sldId id="266" r:id="rId6"/>
    <p:sldId id="261" r:id="rId7"/>
    <p:sldId id="263" r:id="rId8"/>
    <p:sldId id="260" r:id="rId9"/>
    <p:sldId id="267" r:id="rId10"/>
    <p:sldId id="268" r:id="rId11"/>
    <p:sldId id="269" r:id="rId12"/>
    <p:sldId id="270" r:id="rId13"/>
    <p:sldId id="271" r:id="rId14"/>
    <p:sldId id="272" r:id="rId15"/>
    <p:sldId id="273" r:id="rId16"/>
    <p:sldId id="274"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31" autoAdjust="0"/>
    <p:restoredTop sz="94660"/>
  </p:normalViewPr>
  <p:slideViewPr>
    <p:cSldViewPr>
      <p:cViewPr varScale="1">
        <p:scale>
          <a:sx n="65" d="100"/>
          <a:sy n="65" d="100"/>
        </p:scale>
        <p:origin x="-13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DB9D22F-80CB-4147-9569-D78845ED3FEC}" type="datetimeFigureOut">
              <a:rPr lang="en-US"/>
              <a:pPr>
                <a:defRPr/>
              </a:pPr>
              <a:t>4/12/2010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F41D8F8-D8A9-41FD-AEDA-42915ABEA150}"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03448062-F9F0-4CB8-822A-75A95D8621AC}" type="datetimeFigureOut">
              <a:rPr lang="en-US"/>
              <a:pPr>
                <a:defRPr/>
              </a:pPr>
              <a:t>4/12/2010</a:t>
            </a:fld>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773B90CC-B617-41E1-8743-DF0B4A7DEBCD}"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906379B-1C71-4D12-8150-4B0A7DE53060}" type="datetimeFigureOut">
              <a:rPr lang="en-US"/>
              <a:pPr>
                <a:defRPr/>
              </a:pPr>
              <a:t>4/12/2010</a:t>
            </a:fld>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C85F7458-897F-497A-B8DD-5918DEF6DC4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2B1F1C6-46C4-4D10-937C-2C5CEB89140E}" type="datetimeFigureOut">
              <a:rPr lang="en-US"/>
              <a:pPr>
                <a:defRPr/>
              </a:pPr>
              <a:t>4/12/2010</a:t>
            </a:fld>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BE754EDB-8686-412E-ABE8-E117F161F51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F5DCFC9C-8ED8-4F04-8525-55358EB1F30D}" type="datetimeFigureOut">
              <a:rPr lang="en-US"/>
              <a:pPr>
                <a:defRPr/>
              </a:pPr>
              <a:t>4/12/2010</a:t>
            </a:fld>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91FA6FE1-85F2-4744-8D6F-5A5F3E976B82}"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66E8FCA0-3B2C-47D5-ABF0-384CB3D3A334}" type="datetimeFigureOut">
              <a:rPr lang="en-US"/>
              <a:pPr>
                <a:defRPr/>
              </a:pPr>
              <a:t>4/12/2010</a:t>
            </a:fld>
            <a:endParaRPr lang="en-GB"/>
          </a:p>
        </p:txBody>
      </p:sp>
      <p:sp>
        <p:nvSpPr>
          <p:cNvPr id="7" name="Footer Placeholder 4"/>
          <p:cNvSpPr>
            <a:spLocks noGrp="1"/>
          </p:cNvSpPr>
          <p:nvPr>
            <p:ph type="ftr" sz="quarter" idx="11"/>
          </p:nvPr>
        </p:nvSpPr>
        <p:spPr/>
        <p:txBody>
          <a:bodyPr/>
          <a:lstStyle>
            <a:lvl1pPr>
              <a:defRPr/>
            </a:lvl1pPr>
            <a:extLst/>
          </a:lstStyle>
          <a:p>
            <a:pPr>
              <a:defRPr/>
            </a:pPr>
            <a:endParaRPr lang="en-GB"/>
          </a:p>
        </p:txBody>
      </p:sp>
      <p:sp>
        <p:nvSpPr>
          <p:cNvPr id="8" name="Slide Number Placeholder 5"/>
          <p:cNvSpPr>
            <a:spLocks noGrp="1"/>
          </p:cNvSpPr>
          <p:nvPr>
            <p:ph type="sldNum" sz="quarter" idx="12"/>
          </p:nvPr>
        </p:nvSpPr>
        <p:spPr/>
        <p:txBody>
          <a:bodyPr/>
          <a:lstStyle>
            <a:lvl1pPr>
              <a:defRPr/>
            </a:lvl1pPr>
            <a:extLst/>
          </a:lstStyle>
          <a:p>
            <a:pPr>
              <a:defRPr/>
            </a:pPr>
            <a:fld id="{49E2442D-CF5F-4499-8875-75253ED4053D}"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A54B7CAF-3734-4FD3-AD73-1651C0100944}" type="datetimeFigureOut">
              <a:rPr lang="en-US"/>
              <a:pPr>
                <a:defRPr/>
              </a:pPr>
              <a:t>4/12/2010</a:t>
            </a:fld>
            <a:endParaRPr lang="en-GB"/>
          </a:p>
        </p:txBody>
      </p:sp>
      <p:sp>
        <p:nvSpPr>
          <p:cNvPr id="6" name="Footer Placeholder 5"/>
          <p:cNvSpPr>
            <a:spLocks noGrp="1"/>
          </p:cNvSpPr>
          <p:nvPr>
            <p:ph type="ftr" sz="quarter" idx="11"/>
          </p:nvPr>
        </p:nvSpPr>
        <p:spPr/>
        <p:txBody>
          <a:bodyPr/>
          <a:lstStyle>
            <a:lvl1pPr>
              <a:defRPr/>
            </a:lvl1pPr>
            <a:extLst/>
          </a:lstStyle>
          <a:p>
            <a:pPr>
              <a:defRPr/>
            </a:pPr>
            <a:endParaRPr lang="en-GB"/>
          </a:p>
        </p:txBody>
      </p:sp>
      <p:sp>
        <p:nvSpPr>
          <p:cNvPr id="7" name="Slide Number Placeholder 6"/>
          <p:cNvSpPr>
            <a:spLocks noGrp="1"/>
          </p:cNvSpPr>
          <p:nvPr>
            <p:ph type="sldNum" sz="quarter" idx="12"/>
          </p:nvPr>
        </p:nvSpPr>
        <p:spPr/>
        <p:txBody>
          <a:bodyPr/>
          <a:lstStyle>
            <a:lvl1pPr>
              <a:defRPr/>
            </a:lvl1pPr>
            <a:extLst/>
          </a:lstStyle>
          <a:p>
            <a:pPr>
              <a:defRPr/>
            </a:pPr>
            <a:fld id="{65120FA4-1BE0-4BA0-875F-5C3AB1C5406E}"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93253A59-4F6D-4CF2-BA41-FC0CA92A45C3}" type="datetimeFigureOut">
              <a:rPr lang="en-US"/>
              <a:pPr>
                <a:defRPr/>
              </a:pPr>
              <a:t>4/12/2010</a:t>
            </a:fld>
            <a:endParaRPr lang="en-GB"/>
          </a:p>
        </p:txBody>
      </p:sp>
      <p:sp>
        <p:nvSpPr>
          <p:cNvPr id="8" name="Footer Placeholder 7"/>
          <p:cNvSpPr>
            <a:spLocks noGrp="1"/>
          </p:cNvSpPr>
          <p:nvPr>
            <p:ph type="ftr" sz="quarter" idx="11"/>
          </p:nvPr>
        </p:nvSpPr>
        <p:spPr/>
        <p:txBody>
          <a:bodyPr/>
          <a:lstStyle>
            <a:lvl1pPr>
              <a:defRPr/>
            </a:lvl1pPr>
            <a:extLst/>
          </a:lstStyle>
          <a:p>
            <a:pPr>
              <a:defRPr/>
            </a:pPr>
            <a:endParaRPr lang="en-GB"/>
          </a:p>
        </p:txBody>
      </p:sp>
      <p:sp>
        <p:nvSpPr>
          <p:cNvPr id="9" name="Slide Number Placeholder 8"/>
          <p:cNvSpPr>
            <a:spLocks noGrp="1"/>
          </p:cNvSpPr>
          <p:nvPr>
            <p:ph type="sldNum" sz="quarter" idx="12"/>
          </p:nvPr>
        </p:nvSpPr>
        <p:spPr/>
        <p:txBody>
          <a:bodyPr/>
          <a:lstStyle>
            <a:lvl1pPr>
              <a:defRPr/>
            </a:lvl1pPr>
            <a:extLst/>
          </a:lstStyle>
          <a:p>
            <a:pPr>
              <a:defRPr/>
            </a:pPr>
            <a:fld id="{633B495F-9777-4D91-B852-C88D48F173F9}" type="slidenum">
              <a:rPr lang="en-GB"/>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E817BD22-F4A9-4341-B528-22E2CBA7D46F}" type="datetimeFigureOut">
              <a:rPr lang="en-US"/>
              <a:pPr>
                <a:defRPr/>
              </a:pPr>
              <a:t>4/12/2010</a:t>
            </a:fld>
            <a:endParaRPr lang="en-GB"/>
          </a:p>
        </p:txBody>
      </p:sp>
      <p:sp>
        <p:nvSpPr>
          <p:cNvPr id="4" name="Footer Placeholder 3"/>
          <p:cNvSpPr>
            <a:spLocks noGrp="1"/>
          </p:cNvSpPr>
          <p:nvPr>
            <p:ph type="ftr" sz="quarter" idx="11"/>
          </p:nvPr>
        </p:nvSpPr>
        <p:spPr/>
        <p:txBody>
          <a:bodyPr/>
          <a:lstStyle>
            <a:lvl1pPr>
              <a:defRPr/>
            </a:lvl1pPr>
            <a:extLst/>
          </a:lstStyle>
          <a:p>
            <a:pPr>
              <a:defRPr/>
            </a:pPr>
            <a:endParaRPr lang="en-GB"/>
          </a:p>
        </p:txBody>
      </p:sp>
      <p:sp>
        <p:nvSpPr>
          <p:cNvPr id="5" name="Slide Number Placeholder 4"/>
          <p:cNvSpPr>
            <a:spLocks noGrp="1"/>
          </p:cNvSpPr>
          <p:nvPr>
            <p:ph type="sldNum" sz="quarter" idx="12"/>
          </p:nvPr>
        </p:nvSpPr>
        <p:spPr/>
        <p:txBody>
          <a:bodyPr/>
          <a:lstStyle>
            <a:lvl1pPr>
              <a:defRPr/>
            </a:lvl1pPr>
            <a:extLst/>
          </a:lstStyle>
          <a:p>
            <a:pPr>
              <a:defRPr/>
            </a:pPr>
            <a:fld id="{E5A57C1E-0A0F-4A4E-ADEA-412D230CEE46}"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AE2B7DD-3BF3-49E5-B56D-3A346105AF51}" type="datetimeFigureOut">
              <a:rPr lang="en-US"/>
              <a:pPr>
                <a:defRPr/>
              </a:pPr>
              <a:t>4/12/2010</a:t>
            </a:fld>
            <a:endParaRPr lang="en-GB"/>
          </a:p>
        </p:txBody>
      </p:sp>
      <p:sp>
        <p:nvSpPr>
          <p:cNvPr id="3" name="Footer Placeholder 21"/>
          <p:cNvSpPr>
            <a:spLocks noGrp="1"/>
          </p:cNvSpPr>
          <p:nvPr>
            <p:ph type="ftr" sz="quarter" idx="11"/>
          </p:nvPr>
        </p:nvSpPr>
        <p:spPr/>
        <p:txBody>
          <a:bodyPr/>
          <a:lstStyle>
            <a:lvl1pPr>
              <a:defRPr/>
            </a:lvl1pPr>
          </a:lstStyle>
          <a:p>
            <a:pPr>
              <a:defRPr/>
            </a:pPr>
            <a:endParaRPr lang="en-GB"/>
          </a:p>
        </p:txBody>
      </p:sp>
      <p:sp>
        <p:nvSpPr>
          <p:cNvPr id="4" name="Slide Number Placeholder 17"/>
          <p:cNvSpPr>
            <a:spLocks noGrp="1"/>
          </p:cNvSpPr>
          <p:nvPr>
            <p:ph type="sldNum" sz="quarter" idx="12"/>
          </p:nvPr>
        </p:nvSpPr>
        <p:spPr/>
        <p:txBody>
          <a:bodyPr/>
          <a:lstStyle>
            <a:lvl1pPr>
              <a:defRPr/>
            </a:lvl1pPr>
          </a:lstStyle>
          <a:p>
            <a:pPr>
              <a:defRPr/>
            </a:pPr>
            <a:fld id="{9EE29A53-86E1-4CA0-8037-5C4376F83DD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B5263A5B-FC26-4417-A844-5AB3D06010C8}" type="datetimeFigureOut">
              <a:rPr lang="en-US"/>
              <a:pPr>
                <a:defRPr/>
              </a:pPr>
              <a:t>4/12/2010</a:t>
            </a:fld>
            <a:endParaRPr lang="en-GB"/>
          </a:p>
        </p:txBody>
      </p:sp>
      <p:sp>
        <p:nvSpPr>
          <p:cNvPr id="6" name="Footer Placeholder 5"/>
          <p:cNvSpPr>
            <a:spLocks noGrp="1"/>
          </p:cNvSpPr>
          <p:nvPr>
            <p:ph type="ftr" sz="quarter" idx="11"/>
          </p:nvPr>
        </p:nvSpPr>
        <p:spPr/>
        <p:txBody>
          <a:bodyPr/>
          <a:lstStyle>
            <a:lvl1pPr>
              <a:defRPr/>
            </a:lvl1pPr>
            <a:extLst/>
          </a:lstStyle>
          <a:p>
            <a:pPr>
              <a:defRPr/>
            </a:pPr>
            <a:endParaRPr lang="en-GB"/>
          </a:p>
        </p:txBody>
      </p:sp>
      <p:sp>
        <p:nvSpPr>
          <p:cNvPr id="7" name="Slide Number Placeholder 6"/>
          <p:cNvSpPr>
            <a:spLocks noGrp="1"/>
          </p:cNvSpPr>
          <p:nvPr>
            <p:ph type="sldNum" sz="quarter" idx="12"/>
          </p:nvPr>
        </p:nvSpPr>
        <p:spPr/>
        <p:txBody>
          <a:bodyPr/>
          <a:lstStyle>
            <a:lvl1pPr>
              <a:defRPr/>
            </a:lvl1pPr>
            <a:extLst/>
          </a:lstStyle>
          <a:p>
            <a:pPr>
              <a:defRPr/>
            </a:pPr>
            <a:fld id="{2316D125-FDE9-495C-9529-356DDEA619D2}" type="slidenum">
              <a:rPr lang="en-GB"/>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24A26852-F755-4523-85E8-1120378542AA}" type="datetimeFigureOut">
              <a:rPr lang="en-US"/>
              <a:pPr>
                <a:defRPr/>
              </a:pPr>
              <a:t>4/12/2010</a:t>
            </a:fld>
            <a:endParaRPr lang="en-GB"/>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FC02FDCA-BF7E-4635-8444-DB1AE54A3FC9}"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D56E969E-85C4-4BB0-AFD3-17EF036B1E43}" type="datetimeFigureOut">
              <a:rPr lang="en-US"/>
              <a:pPr>
                <a:defRPr/>
              </a:pPr>
              <a:t>4/12/2010</a:t>
            </a:fld>
            <a:endParaRPr lang="en-GB"/>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GB"/>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E5F1A26F-060C-495A-AA7B-FC3B076B664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 id="2147483709" r:id="rId3"/>
    <p:sldLayoutId id="2147483710" r:id="rId4"/>
    <p:sldLayoutId id="2147483711" r:id="rId5"/>
    <p:sldLayoutId id="2147483712" r:id="rId6"/>
    <p:sldLayoutId id="2147483706" r:id="rId7"/>
    <p:sldLayoutId id="2147483713" r:id="rId8"/>
    <p:sldLayoutId id="2147483714" r:id="rId9"/>
    <p:sldLayoutId id="2147483705" r:id="rId10"/>
    <p:sldLayoutId id="2147483704"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85795"/>
            <a:ext cx="7772400" cy="2814656"/>
          </a:xfrm>
        </p:spPr>
        <p:txBody>
          <a:bodyPr>
            <a:normAutofit fontScale="90000"/>
          </a:bodyPr>
          <a:lstStyle/>
          <a:p>
            <a:pPr fontAlgn="auto">
              <a:spcAft>
                <a:spcPts val="0"/>
              </a:spcAft>
              <a:defRPr/>
            </a:pPr>
            <a:r>
              <a:rPr lang="en-GB" dirty="0" smtClean="0"/>
              <a:t/>
            </a:r>
            <a:br>
              <a:rPr lang="en-GB" dirty="0" smtClean="0"/>
            </a:br>
            <a:r>
              <a:rPr lang="en-GB" dirty="0" smtClean="0"/>
              <a:t/>
            </a:r>
            <a:br>
              <a:rPr lang="en-GB" dirty="0" smtClean="0"/>
            </a:br>
            <a:r>
              <a:rPr lang="en-GB" dirty="0" smtClean="0"/>
              <a:t/>
            </a:r>
            <a:br>
              <a:rPr lang="en-GB" dirty="0" smtClean="0"/>
            </a:br>
            <a:r>
              <a:rPr lang="en-GB" sz="4000" dirty="0" smtClean="0"/>
              <a:t>Exploring </a:t>
            </a:r>
            <a:r>
              <a:rPr lang="en-GB" sz="4000" dirty="0"/>
              <a:t>staff and student engagement with discussion boards in the post graduate history programme at UWE, </a:t>
            </a:r>
            <a:r>
              <a:rPr lang="en-GB" sz="4000" dirty="0" smtClean="0"/>
              <a:t>Bristol</a:t>
            </a:r>
            <a:endParaRPr lang="en-GB" sz="4000" dirty="0"/>
          </a:p>
        </p:txBody>
      </p:sp>
      <p:sp>
        <p:nvSpPr>
          <p:cNvPr id="14338" name="Subtitle 2"/>
          <p:cNvSpPr>
            <a:spLocks noGrp="1"/>
          </p:cNvSpPr>
          <p:nvPr>
            <p:ph type="subTitle" idx="1"/>
          </p:nvPr>
        </p:nvSpPr>
        <p:spPr>
          <a:xfrm>
            <a:off x="685800" y="3611563"/>
            <a:ext cx="7772400" cy="1200150"/>
          </a:xfrm>
        </p:spPr>
        <p:txBody>
          <a:bodyPr/>
          <a:lstStyle/>
          <a:p>
            <a:pPr marR="0"/>
            <a:r>
              <a:rPr lang="en-GB" smtClean="0"/>
              <a:t>Kath Holden and Steve Poole </a:t>
            </a:r>
          </a:p>
          <a:p>
            <a:pPr marR="0"/>
            <a:r>
              <a:rPr lang="en-GB" smtClean="0"/>
              <a:t>University of the West of England, Bristol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286375"/>
          </a:xfrm>
        </p:spPr>
        <p:txBody>
          <a:bodyPr>
            <a:normAutofit fontScale="47500" lnSpcReduction="20000"/>
          </a:bodyPr>
          <a:lstStyle/>
          <a:p>
            <a:pPr marL="365760" indent="-256032" fontAlgn="auto">
              <a:spcAft>
                <a:spcPts val="0"/>
              </a:spcAft>
              <a:buFont typeface="Wingdings 3"/>
              <a:buChar char=""/>
              <a:defRPr/>
            </a:pPr>
            <a:r>
              <a:rPr lang="en-GB" sz="3800" dirty="0" smtClean="0"/>
              <a:t>Students could exchange ideas without tutor being ‘in room’ and in their own time</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Tutor accessible to group throughout week</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Created level playing field for both cautious and adventurous students</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Kept sense of debate alive all week</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Tutor interventions are valued because they are permanent and can be referred to – unlike spoken remarks in class.</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Particularly good for complex analysis of primary material</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Improved social cohesion</a:t>
            </a:r>
          </a:p>
          <a:p>
            <a:pPr marL="365760" indent="-256032" fontAlgn="auto">
              <a:spcAft>
                <a:spcPts val="0"/>
              </a:spcAft>
              <a:buFont typeface="Wingdings 3"/>
              <a:buChar char=""/>
              <a:defRPr/>
            </a:pPr>
            <a:endParaRPr lang="en-GB" sz="3800" dirty="0" smtClean="0"/>
          </a:p>
          <a:p>
            <a:pPr marL="365760" indent="-256032" fontAlgn="auto">
              <a:spcAft>
                <a:spcPts val="0"/>
              </a:spcAft>
              <a:buFont typeface="Wingdings 3"/>
              <a:buChar char=""/>
              <a:defRPr/>
            </a:pPr>
            <a:r>
              <a:rPr lang="en-GB" sz="3800" dirty="0" smtClean="0"/>
              <a:t>Some advantage in having just one forum (rather than fragment into live classroom, </a:t>
            </a:r>
            <a:r>
              <a:rPr lang="en-GB" sz="3800" dirty="0" err="1" smtClean="0"/>
              <a:t>blog</a:t>
            </a:r>
            <a:r>
              <a:rPr lang="en-GB" sz="3800" dirty="0" smtClean="0"/>
              <a:t>, chat room, DB...)</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normAutofit fontScale="90000"/>
          </a:bodyPr>
          <a:lstStyle/>
          <a:p>
            <a:pPr fontAlgn="auto">
              <a:spcAft>
                <a:spcPts val="0"/>
              </a:spcAft>
              <a:defRPr/>
            </a:pPr>
            <a:r>
              <a:rPr lang="en-GB" dirty="0" smtClean="0"/>
              <a:t> </a:t>
            </a:r>
            <a:br>
              <a:rPr lang="en-GB" dirty="0" smtClean="0"/>
            </a:br>
            <a:r>
              <a:rPr lang="en-GB" dirty="0" smtClean="0"/>
              <a:t>Student views – Plus points</a:t>
            </a:r>
            <a:br>
              <a:rPr lang="en-GB" dirty="0" smtClean="0"/>
            </a:b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63"/>
            <a:ext cx="8229600" cy="4935537"/>
          </a:xfrm>
        </p:spPr>
        <p:txBody>
          <a:bodyPr>
            <a:normAutofit fontScale="70000" lnSpcReduction="20000"/>
          </a:bodyPr>
          <a:lstStyle/>
          <a:p>
            <a:pPr marL="365760" indent="-256032" fontAlgn="auto">
              <a:spcAft>
                <a:spcPts val="0"/>
              </a:spcAft>
              <a:buFont typeface="Wingdings" pitchFamily="2" charset="2"/>
              <a:buChar char="Ø"/>
              <a:defRPr/>
            </a:pPr>
            <a:r>
              <a:rPr lang="en-GB" dirty="0" smtClean="0"/>
              <a:t>Some students tend to ‘twitter’.</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Threads can be hard to follow as debates because multiple voices go off in too many different directions.</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Frustration at getting no immediate replies to posts (unlike chat room). ‘Debate’ becomes too protracted and lacks spontaneity.</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Feeling of inadequacy if have nothing to say, but feel pressurised to post something anyway because of assessment requirements</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Irritation with some students who post too much and who leave nothing for people with less time on their hands to say</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No substitute for personal face2face contact.</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Blackboard unattractive and clunky.</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a:xfrm>
            <a:off x="457200" y="274638"/>
            <a:ext cx="8229600" cy="654032"/>
          </a:xfrm>
        </p:spPr>
        <p:txBody>
          <a:bodyPr>
            <a:normAutofit fontScale="90000"/>
          </a:bodyPr>
          <a:lstStyle/>
          <a:p>
            <a:pPr fontAlgn="auto">
              <a:spcAft>
                <a:spcPts val="0"/>
              </a:spcAft>
              <a:defRPr/>
            </a:pPr>
            <a:r>
              <a:rPr lang="en-GB" dirty="0" smtClean="0"/>
              <a:t/>
            </a:r>
            <a:br>
              <a:rPr lang="en-GB" dirty="0" smtClean="0"/>
            </a:br>
            <a:r>
              <a:rPr lang="en-GB" dirty="0" smtClean="0"/>
              <a:t>Student views – minus points</a:t>
            </a:r>
            <a:br>
              <a:rPr lang="en-GB" dirty="0" smtClean="0"/>
            </a:b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GB" dirty="0" smtClean="0"/>
              <a:t>Staff like the idea that DB sets up forum for student-centred independent learning and exchange</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Staff like the idea that DB keeps class socially in touch with itself between meetings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Some staff worry that debate issues may be exhausted before class, making class meeting second best or reiteration</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Staff worry about responsibility to monitor, read and comment – time consuming</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lstStyle/>
          <a:p>
            <a:pPr fontAlgn="auto">
              <a:spcAft>
                <a:spcPts val="0"/>
              </a:spcAft>
              <a:defRPr/>
            </a:pPr>
            <a:r>
              <a:rPr lang="en-GB" dirty="0" smtClean="0"/>
              <a:t>Staff views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25"/>
            <a:ext cx="8229600" cy="5006975"/>
          </a:xfrm>
        </p:spPr>
        <p:txBody>
          <a:bodyPr>
            <a:normAutofit fontScale="92500" lnSpcReduction="10000"/>
          </a:bodyPr>
          <a:lstStyle/>
          <a:p>
            <a:pPr marL="365760" indent="-256032" fontAlgn="auto">
              <a:spcAft>
                <a:spcPts val="0"/>
              </a:spcAft>
              <a:buFont typeface="Wingdings" pitchFamily="2" charset="2"/>
              <a:buChar char="Ø"/>
              <a:defRPr/>
            </a:pPr>
            <a:r>
              <a:rPr lang="en-GB" dirty="0" smtClean="0"/>
              <a:t>Works best on focussed modules where everyone working on related projects</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Works best when series of specific critical questions are posted by tutor</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Works best when blended with frequent classes; students don’t readily engage on DB with people they don’t know.</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Works best where staff intervene/guide/monitor, but without jumping in too early which tends to close discussion down</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normAutofit fontScale="90000"/>
          </a:bodyPr>
          <a:lstStyle/>
          <a:p>
            <a:pPr fontAlgn="auto">
              <a:spcAft>
                <a:spcPts val="0"/>
              </a:spcAft>
              <a:defRPr/>
            </a:pPr>
            <a:r>
              <a:rPr lang="en-GB" dirty="0" smtClean="0"/>
              <a:t>Situations in which DB worked best</a:t>
            </a:r>
            <a:br>
              <a:rPr lang="en-GB" dirty="0" smtClean="0"/>
            </a:b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85875"/>
            <a:ext cx="8229600" cy="5214938"/>
          </a:xfrm>
        </p:spPr>
        <p:txBody>
          <a:bodyPr>
            <a:normAutofit fontScale="55000" lnSpcReduction="20000"/>
          </a:bodyPr>
          <a:lstStyle/>
          <a:p>
            <a:pPr marL="365760" indent="-256032" fontAlgn="auto">
              <a:spcAft>
                <a:spcPts val="0"/>
              </a:spcAft>
              <a:buFont typeface="Wingdings 3"/>
              <a:buChar char=""/>
              <a:defRPr/>
            </a:pPr>
            <a:r>
              <a:rPr lang="en-GB" sz="3600" dirty="0" smtClean="0"/>
              <a:t>Some students like being rewarded for their work</a:t>
            </a:r>
          </a:p>
          <a:p>
            <a:pPr marL="365760" indent="-256032" fontAlgn="auto">
              <a:spcAft>
                <a:spcPts val="0"/>
              </a:spcAft>
              <a:buFont typeface="Wingdings 3"/>
              <a:buChar char=""/>
              <a:defRPr/>
            </a:pPr>
            <a:endParaRPr lang="en-GB" sz="3600" dirty="0" smtClean="0"/>
          </a:p>
          <a:p>
            <a:pPr marL="365760" indent="-256032" fontAlgn="auto">
              <a:spcAft>
                <a:spcPts val="0"/>
              </a:spcAft>
              <a:buFont typeface="Wingdings 3"/>
              <a:buChar char=""/>
              <a:defRPr/>
            </a:pPr>
            <a:r>
              <a:rPr lang="en-GB" sz="3600" dirty="0" smtClean="0"/>
              <a:t>Students who felt most comfortable about assessment were those who were confident users of DB anyway. Didn’t worry or even think much about assessment as a result.</a:t>
            </a:r>
          </a:p>
          <a:p>
            <a:pPr marL="365760" indent="-256032" fontAlgn="auto">
              <a:spcAft>
                <a:spcPts val="0"/>
              </a:spcAft>
              <a:buFont typeface="Wingdings 3"/>
              <a:buChar char=""/>
              <a:defRPr/>
            </a:pPr>
            <a:endParaRPr lang="en-GB" sz="3600" dirty="0" smtClean="0"/>
          </a:p>
          <a:p>
            <a:pPr marL="365760" indent="-256032" fontAlgn="auto">
              <a:spcAft>
                <a:spcPts val="0"/>
              </a:spcAft>
              <a:buFont typeface="Wingdings 3"/>
              <a:buChar char=""/>
              <a:defRPr/>
            </a:pPr>
            <a:r>
              <a:rPr lang="en-GB" sz="3600" dirty="0" smtClean="0"/>
              <a:t>Most students dislike pressure put on them by compulsion</a:t>
            </a:r>
          </a:p>
          <a:p>
            <a:pPr marL="365760" indent="-256032" fontAlgn="auto">
              <a:spcAft>
                <a:spcPts val="0"/>
              </a:spcAft>
              <a:buFont typeface="Wingdings 3"/>
              <a:buChar char=""/>
              <a:defRPr/>
            </a:pPr>
            <a:endParaRPr lang="en-GB" sz="3600" dirty="0" smtClean="0"/>
          </a:p>
          <a:p>
            <a:pPr marL="365760" indent="-256032" fontAlgn="auto">
              <a:spcAft>
                <a:spcPts val="0"/>
              </a:spcAft>
              <a:buFont typeface="Wingdings 3"/>
              <a:buChar char=""/>
              <a:defRPr/>
            </a:pPr>
            <a:r>
              <a:rPr lang="en-GB" sz="3600" dirty="0" smtClean="0"/>
              <a:t>Students worried that if the first person to comment makes all the best points, they’ll be marked down if they make the same points (because unoriginal) and marked down if they don’t (because it will appear they haven’t got any ideas). Repeating what’s already been said is bad for debate but seemingly necessary for scoring points!</a:t>
            </a:r>
          </a:p>
          <a:p>
            <a:pPr marL="365760" indent="-256032" fontAlgn="auto">
              <a:spcAft>
                <a:spcPts val="0"/>
              </a:spcAft>
              <a:buFont typeface="Wingdings 3"/>
              <a:buChar char=""/>
              <a:defRPr/>
            </a:pPr>
            <a:endParaRPr lang="en-GB" sz="3600" dirty="0" smtClean="0"/>
          </a:p>
          <a:p>
            <a:pPr marL="365760" indent="-256032" fontAlgn="auto">
              <a:spcAft>
                <a:spcPts val="0"/>
              </a:spcAft>
              <a:buFont typeface="Wingdings 3"/>
              <a:buChar char=""/>
              <a:defRPr/>
            </a:pPr>
            <a:r>
              <a:rPr lang="en-GB" sz="3600" dirty="0" smtClean="0"/>
              <a:t>Students worried that posts become determined by what they think tutor wants to see, rather than what they actually want to say. </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lstStyle/>
          <a:p>
            <a:pPr fontAlgn="auto">
              <a:spcAft>
                <a:spcPts val="0"/>
              </a:spcAft>
              <a:defRPr/>
            </a:pPr>
            <a:r>
              <a:rPr lang="en-GB" dirty="0" smtClean="0"/>
              <a:t>Impact of assessment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Students contributed most at start of module when tutor questions were closely related to the first assignment (a </a:t>
            </a:r>
            <a:r>
              <a:rPr lang="en-GB" dirty="0" err="1" smtClean="0"/>
              <a:t>historiographical</a:t>
            </a:r>
            <a:r>
              <a:rPr lang="en-GB" dirty="0" smtClean="0"/>
              <a:t> essay). </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They contributed least in later thematic weeks in which the content was did not always relate directly their individual project work</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With exception of two older male students, students only contributed if they wanted to – less commitment to the DB as a forum for discussion</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lstStyle/>
          <a:p>
            <a:pPr fontAlgn="auto">
              <a:spcAft>
                <a:spcPts val="0"/>
              </a:spcAft>
              <a:defRPr/>
            </a:pPr>
            <a:r>
              <a:rPr lang="en-GB" dirty="0" smtClean="0"/>
              <a:t>Impact of lack of assessment</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365760" indent="-256032" fontAlgn="auto">
              <a:spcAft>
                <a:spcPts val="0"/>
              </a:spcAft>
              <a:buFont typeface="Wingdings 3"/>
              <a:buChar char=""/>
              <a:defRPr/>
            </a:pPr>
            <a:r>
              <a:rPr lang="en-GB" dirty="0" smtClean="0"/>
              <a:t>Too many variables between modules to draw any clear conclusions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Assessment of the DB meant higher participation rates</a:t>
            </a:r>
            <a:endParaRPr lang="en-GB" b="1" dirty="0" smtClean="0"/>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Student views lead us to question how useful assessment is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Students are not totally in support of Margie’s view that participation should be required and graded</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We are interested in your views on this</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lstStyle/>
          <a:p>
            <a:pPr fontAlgn="auto">
              <a:spcAft>
                <a:spcPts val="0"/>
              </a:spcAft>
              <a:defRPr/>
            </a:pPr>
            <a:r>
              <a:rPr lang="en-GB" dirty="0" smtClean="0"/>
              <a:t>Conclusions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endParaRPr lang="en-GB" smtClean="0"/>
          </a:p>
          <a:p>
            <a:r>
              <a:rPr lang="en-GB" smtClean="0"/>
              <a:t>Pros and cons of different strategies using the discussion board for </a:t>
            </a:r>
          </a:p>
          <a:p>
            <a:r>
              <a:rPr lang="en-GB" smtClean="0"/>
              <a:t>A) staff </a:t>
            </a:r>
          </a:p>
          <a:p>
            <a:r>
              <a:rPr lang="en-GB" smtClean="0"/>
              <a:t>B) students</a:t>
            </a:r>
          </a:p>
          <a:p>
            <a:endParaRPr lang="en-GB" smtClean="0"/>
          </a:p>
          <a:p>
            <a:r>
              <a:rPr lang="en-GB" smtClean="0"/>
              <a:t>What was the impact of compulsion and assessment?</a:t>
            </a:r>
          </a:p>
          <a:p>
            <a:endParaRPr lang="en-GB" b="1" smtClean="0"/>
          </a:p>
        </p:txBody>
      </p:sp>
      <p:sp>
        <p:nvSpPr>
          <p:cNvPr id="3" name="Title 2"/>
          <p:cNvSpPr>
            <a:spLocks noGrp="1"/>
          </p:cNvSpPr>
          <p:nvPr>
            <p:ph type="title"/>
          </p:nvPr>
        </p:nvSpPr>
        <p:spPr/>
        <p:txBody>
          <a:bodyPr/>
          <a:lstStyle/>
          <a:p>
            <a:pPr fontAlgn="auto">
              <a:spcAft>
                <a:spcPts val="0"/>
              </a:spcAft>
              <a:defRPr/>
            </a:pPr>
            <a:r>
              <a:rPr lang="en-GB" dirty="0" smtClean="0"/>
              <a:t>Key evaluation questions</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63" y="1500188"/>
            <a:ext cx="8229600" cy="4525962"/>
          </a:xfrm>
        </p:spPr>
        <p:txBody>
          <a:bodyPr>
            <a:normAutofit fontScale="92500" lnSpcReduction="10000"/>
          </a:bodyPr>
          <a:lstStyle/>
          <a:p>
            <a:pPr marL="365760" indent="-256032" fontAlgn="auto">
              <a:spcAft>
                <a:spcPts val="0"/>
              </a:spcAft>
              <a:buFont typeface="Wingdings 3"/>
              <a:buNone/>
              <a:defRPr/>
            </a:pPr>
            <a:r>
              <a:rPr lang="en-GB" dirty="0" smtClean="0"/>
              <a:t>successful use of Discussion Boards: </a:t>
            </a:r>
          </a:p>
          <a:p>
            <a:pPr marL="365760" indent="-256032" fontAlgn="auto">
              <a:spcAft>
                <a:spcPts val="0"/>
              </a:spcAft>
              <a:buFont typeface="Wingdings 3"/>
              <a:buNone/>
              <a:defRPr/>
            </a:pPr>
            <a:endParaRPr lang="en-GB" dirty="0" smtClean="0"/>
          </a:p>
          <a:p>
            <a:pPr marL="365760" indent="-256032" fontAlgn="auto">
              <a:spcAft>
                <a:spcPts val="0"/>
              </a:spcAft>
              <a:buFont typeface="Wingdings 3"/>
              <a:buChar char=""/>
              <a:defRPr/>
            </a:pPr>
            <a:r>
              <a:rPr lang="en-GB" i="1" dirty="0" smtClean="0"/>
              <a:t>Requires</a:t>
            </a:r>
            <a:r>
              <a:rPr lang="en-GB" dirty="0" smtClean="0"/>
              <a:t> student participation</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Grades students efforts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Requires a hand-in assignment</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Involves learning teams </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Relates discussion to course objectives</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lstStyle/>
          <a:p>
            <a:pPr fontAlgn="auto">
              <a:spcAft>
                <a:spcPts val="0"/>
              </a:spcAft>
              <a:defRPr/>
            </a:pPr>
            <a:r>
              <a:rPr lang="en-GB" sz="3200" dirty="0" smtClean="0"/>
              <a:t>Margie, ‘Using interaction in Online discussion’  (</a:t>
            </a:r>
            <a:r>
              <a:rPr lang="en-GB" sz="3200" dirty="0" err="1" smtClean="0"/>
              <a:t>Educause</a:t>
            </a:r>
            <a:r>
              <a:rPr lang="en-GB" sz="3200" dirty="0" smtClean="0"/>
              <a:t> quarterly 2005)</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625" y="1428750"/>
            <a:ext cx="8229600" cy="4525963"/>
          </a:xfrm>
        </p:spPr>
        <p:txBody>
          <a:bodyPr>
            <a:normAutofit fontScale="92500" lnSpcReduction="20000"/>
          </a:bodyPr>
          <a:lstStyle/>
          <a:p>
            <a:pPr marL="365760" indent="-256032" fontAlgn="auto">
              <a:spcAft>
                <a:spcPts val="0"/>
              </a:spcAft>
              <a:buFont typeface="Wingdings 3"/>
              <a:buChar char=""/>
              <a:defRPr/>
            </a:pPr>
            <a:r>
              <a:rPr lang="en-GB" dirty="0" smtClean="0"/>
              <a:t>Evening classes with some w/</a:t>
            </a:r>
            <a:r>
              <a:rPr lang="en-GB" dirty="0" err="1" smtClean="0"/>
              <a:t>e</a:t>
            </a:r>
            <a:r>
              <a:rPr lang="en-GB" dirty="0" smtClean="0"/>
              <a:t> workshops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Recruitment to ensure continued viability is difficult</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Less integration -students are part time and some live at a distance</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Experiments in blended learning, mixing face to face with distance elements, prioritised at UWE</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Discussion boards seemed an obvious option as part of this approach.</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lstStyle/>
          <a:p>
            <a:pPr fontAlgn="auto">
              <a:spcAft>
                <a:spcPts val="0"/>
              </a:spcAft>
              <a:defRPr/>
            </a:pPr>
            <a:r>
              <a:rPr lang="en-GB" dirty="0" smtClean="0"/>
              <a:t>Why evaluate MA modules?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625" y="1357313"/>
            <a:ext cx="8229600" cy="5143500"/>
          </a:xfrm>
        </p:spPr>
        <p:txBody>
          <a:bodyPr>
            <a:normAutofit fontScale="77500" lnSpcReduction="20000"/>
          </a:bodyPr>
          <a:lstStyle/>
          <a:p>
            <a:pPr marL="365760" indent="-256032" fontAlgn="auto">
              <a:spcAft>
                <a:spcPts val="0"/>
              </a:spcAft>
              <a:buFont typeface="Wingdings 3"/>
              <a:buChar char=""/>
              <a:defRPr/>
            </a:pPr>
            <a:r>
              <a:rPr lang="en-GB" dirty="0" smtClean="0"/>
              <a:t>Improved communication: sharing insights/resources/ problems between classes despite wide geography.</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open-ended collaborative learning environment – not bounded in space and time</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Discussion of tutor-controlled learning questions, problems and issues.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Allows more reflective/cautious/less-confident students to make strong contributions to discussions that they may find more difficult to make in class.</a:t>
            </a:r>
          </a:p>
          <a:p>
            <a:pPr marL="365760" indent="-256032" fontAlgn="auto">
              <a:spcAft>
                <a:spcPts val="0"/>
              </a:spcAft>
              <a:buFont typeface="Wingdings 3"/>
              <a:buChar char=""/>
              <a:defRPr/>
            </a:pPr>
            <a:endParaRPr lang="en-GB" dirty="0" smtClean="0"/>
          </a:p>
          <a:p>
            <a:pPr marL="365760" indent="-256032" fontAlgn="auto">
              <a:spcAft>
                <a:spcPts val="0"/>
              </a:spcAft>
              <a:buFont typeface="Wingdings 3"/>
              <a:buChar char=""/>
              <a:defRPr/>
            </a:pPr>
            <a:r>
              <a:rPr lang="en-GB" dirty="0" smtClean="0"/>
              <a:t>All reflective learners have more time to make </a:t>
            </a:r>
            <a:r>
              <a:rPr lang="en-GB" i="1" dirty="0" smtClean="0"/>
              <a:t>considered</a:t>
            </a:r>
            <a:r>
              <a:rPr lang="en-GB" dirty="0" smtClean="0"/>
              <a:t> contributions, possibly after self-guided research.</a:t>
            </a:r>
          </a:p>
        </p:txBody>
      </p:sp>
      <p:sp>
        <p:nvSpPr>
          <p:cNvPr id="3" name="Title 2"/>
          <p:cNvSpPr>
            <a:spLocks noGrp="1"/>
          </p:cNvSpPr>
          <p:nvPr>
            <p:ph type="title"/>
          </p:nvPr>
        </p:nvSpPr>
        <p:spPr>
          <a:xfrm>
            <a:off x="357158" y="285728"/>
            <a:ext cx="8229600" cy="1143000"/>
          </a:xfrm>
        </p:spPr>
        <p:txBody>
          <a:bodyPr/>
          <a:lstStyle/>
          <a:p>
            <a:pPr fontAlgn="auto">
              <a:spcAft>
                <a:spcPts val="0"/>
              </a:spcAft>
              <a:defRPr/>
            </a:pPr>
            <a:r>
              <a:rPr lang="en-GB" dirty="0" smtClean="0"/>
              <a:t> Why Discussion boards?</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idx="1"/>
          </p:nvPr>
        </p:nvSpPr>
        <p:spPr>
          <a:xfrm>
            <a:off x="457200" y="1481138"/>
            <a:ext cx="8229600" cy="6019800"/>
          </a:xfrm>
        </p:spPr>
        <p:txBody>
          <a:bodyPr/>
          <a:lstStyle/>
          <a:p>
            <a:pPr lvl="1">
              <a:buFont typeface="Wingdings" pitchFamily="2" charset="2"/>
              <a:buChar char="Ø"/>
            </a:pPr>
            <a:r>
              <a:rPr lang="en-GB" sz="1800" smtClean="0"/>
              <a:t>9 students (October 08-Jan 09)</a:t>
            </a:r>
          </a:p>
          <a:p>
            <a:pPr lvl="1">
              <a:buFont typeface="Wingdings" pitchFamily="2" charset="2"/>
              <a:buChar char="Ø"/>
            </a:pPr>
            <a:endParaRPr lang="en-GB" sz="1800" smtClean="0"/>
          </a:p>
          <a:p>
            <a:pPr lvl="1">
              <a:buFont typeface="Wingdings" pitchFamily="2" charset="2"/>
              <a:buChar char="Ø"/>
            </a:pPr>
            <a:r>
              <a:rPr lang="en-GB" sz="1800" smtClean="0"/>
              <a:t>Monthly attendance for classes; most teaching remote via DB (unassessed). </a:t>
            </a:r>
          </a:p>
          <a:p>
            <a:pPr lvl="1">
              <a:buFont typeface="Wingdings" pitchFamily="2" charset="2"/>
              <a:buChar char="Ø"/>
            </a:pPr>
            <a:endParaRPr lang="en-GB" sz="1800" smtClean="0"/>
          </a:p>
          <a:p>
            <a:pPr lvl="1">
              <a:buFont typeface="Wingdings" pitchFamily="2" charset="2"/>
              <a:buChar char="Ø"/>
            </a:pPr>
            <a:r>
              <a:rPr lang="en-GB" sz="1800" smtClean="0"/>
              <a:t>One forum per week. Tutors  posted questions for students to research using the online resources </a:t>
            </a:r>
          </a:p>
          <a:p>
            <a:pPr lvl="1">
              <a:buFont typeface="Wingdings" pitchFamily="2" charset="2"/>
              <a:buChar char="Ø"/>
            </a:pPr>
            <a:endParaRPr lang="en-GB" sz="1800" smtClean="0"/>
          </a:p>
          <a:p>
            <a:pPr lvl="1">
              <a:buFont typeface="Wingdings" pitchFamily="2" charset="2"/>
              <a:buChar char="Ø"/>
            </a:pPr>
            <a:r>
              <a:rPr lang="en-GB" sz="1800" smtClean="0"/>
              <a:t>Students either in work groups or left to choose which question to answer</a:t>
            </a:r>
          </a:p>
          <a:p>
            <a:pPr lvl="1">
              <a:buFont typeface="Wingdings" pitchFamily="2" charset="2"/>
              <a:buChar char="Ø"/>
            </a:pPr>
            <a:endParaRPr lang="en-GB" sz="1800" smtClean="0"/>
          </a:p>
          <a:p>
            <a:pPr lvl="1">
              <a:buFont typeface="Wingdings" pitchFamily="2" charset="2"/>
              <a:buChar char="Ø"/>
            </a:pPr>
            <a:r>
              <a:rPr lang="en-GB" sz="1800" smtClean="0"/>
              <a:t>Students posted allocated work summaries to comment/discuss one another’s summaries.</a:t>
            </a:r>
          </a:p>
          <a:p>
            <a:pPr lvl="1">
              <a:buFont typeface="Wingdings" pitchFamily="2" charset="2"/>
              <a:buChar char="Ø"/>
            </a:pPr>
            <a:endParaRPr lang="en-GB" sz="1800" smtClean="0"/>
          </a:p>
          <a:p>
            <a:pPr lvl="1">
              <a:buFont typeface="Wingdings" pitchFamily="2" charset="2"/>
              <a:buChar char="Ø"/>
            </a:pPr>
            <a:r>
              <a:rPr lang="en-GB" sz="1800" smtClean="0"/>
              <a:t> Students contributed well in first 5 weeks then tailed off</a:t>
            </a:r>
            <a:r>
              <a:rPr lang="en-GB" sz="2400" smtClean="0"/>
              <a:t>.</a:t>
            </a:r>
          </a:p>
          <a:p>
            <a:endParaRPr lang="en-GB" sz="2000" smtClean="0"/>
          </a:p>
        </p:txBody>
      </p:sp>
      <p:sp>
        <p:nvSpPr>
          <p:cNvPr id="3" name="Title 2"/>
          <p:cNvSpPr>
            <a:spLocks noGrp="1"/>
          </p:cNvSpPr>
          <p:nvPr>
            <p:ph type="title"/>
          </p:nvPr>
        </p:nvSpPr>
        <p:spPr/>
        <p:txBody>
          <a:bodyPr>
            <a:normAutofit fontScale="90000"/>
          </a:bodyPr>
          <a:lstStyle/>
          <a:p>
            <a:pPr fontAlgn="auto">
              <a:spcAft>
                <a:spcPts val="0"/>
              </a:spcAft>
              <a:defRPr/>
            </a:pPr>
            <a:r>
              <a:rPr lang="en-GB" dirty="0" smtClean="0"/>
              <a:t/>
            </a:r>
            <a:br>
              <a:rPr lang="en-GB" dirty="0" smtClean="0"/>
            </a:br>
            <a:r>
              <a:rPr lang="en-GB" dirty="0" smtClean="0"/>
              <a:t>Family and Community History in southwest England 1850-1960 </a:t>
            </a:r>
            <a:br>
              <a:rPr lang="en-GB" dirty="0" smtClean="0"/>
            </a:b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621792" lvl="1" fontAlgn="auto">
              <a:spcBef>
                <a:spcPts val="324"/>
              </a:spcBef>
              <a:spcAft>
                <a:spcPts val="0"/>
              </a:spcAft>
              <a:buFont typeface="Wingdings" pitchFamily="2" charset="2"/>
              <a:buChar char="Ø"/>
              <a:defRPr/>
            </a:pPr>
            <a:r>
              <a:rPr lang="en-GB" sz="2900" dirty="0" smtClean="0"/>
              <a:t>12 students (October 09- Jan10)</a:t>
            </a:r>
          </a:p>
          <a:p>
            <a:pPr marL="621792" lvl="1" fontAlgn="auto">
              <a:spcBef>
                <a:spcPts val="324"/>
              </a:spcBef>
              <a:spcAft>
                <a:spcPts val="0"/>
              </a:spcAft>
              <a:buFont typeface="Wingdings" pitchFamily="2" charset="2"/>
              <a:buChar char="Ø"/>
              <a:defRPr/>
            </a:pPr>
            <a:endParaRPr lang="en-GB" sz="2900" dirty="0" smtClean="0"/>
          </a:p>
          <a:p>
            <a:pPr marL="621792" lvl="1" fontAlgn="auto">
              <a:spcBef>
                <a:spcPts val="324"/>
              </a:spcBef>
              <a:spcAft>
                <a:spcPts val="0"/>
              </a:spcAft>
              <a:buFont typeface="Wingdings" pitchFamily="2" charset="2"/>
              <a:buChar char="Ø"/>
              <a:defRPr/>
            </a:pPr>
            <a:r>
              <a:rPr lang="en-GB" sz="2900" dirty="0" smtClean="0"/>
              <a:t>weekly attendance for classes</a:t>
            </a:r>
          </a:p>
          <a:p>
            <a:pPr marL="621792" lvl="1" fontAlgn="auto">
              <a:spcBef>
                <a:spcPts val="324"/>
              </a:spcBef>
              <a:spcAft>
                <a:spcPts val="0"/>
              </a:spcAft>
              <a:buFont typeface="Wingdings" pitchFamily="2" charset="2"/>
              <a:buChar char="Ø"/>
              <a:defRPr/>
            </a:pPr>
            <a:endParaRPr lang="en-GB" sz="2900" dirty="0" smtClean="0"/>
          </a:p>
          <a:p>
            <a:pPr marL="621792" lvl="1" fontAlgn="auto">
              <a:spcBef>
                <a:spcPts val="324"/>
              </a:spcBef>
              <a:spcAft>
                <a:spcPts val="0"/>
              </a:spcAft>
              <a:buFont typeface="Wingdings" pitchFamily="2" charset="2"/>
              <a:buChar char="Ø"/>
              <a:defRPr/>
            </a:pPr>
            <a:r>
              <a:rPr lang="en-GB" sz="2900" dirty="0" smtClean="0"/>
              <a:t>One forum per week; plus reflective forums for each assignment</a:t>
            </a:r>
          </a:p>
          <a:p>
            <a:pPr marL="621792" lvl="1" fontAlgn="auto">
              <a:spcBef>
                <a:spcPts val="324"/>
              </a:spcBef>
              <a:spcAft>
                <a:spcPts val="0"/>
              </a:spcAft>
              <a:buFont typeface="Wingdings" pitchFamily="2" charset="2"/>
              <a:buChar char="Ø"/>
              <a:defRPr/>
            </a:pPr>
            <a:endParaRPr lang="en-GB" sz="2900" dirty="0" smtClean="0"/>
          </a:p>
          <a:p>
            <a:pPr marL="621792" lvl="1" fontAlgn="auto">
              <a:spcBef>
                <a:spcPts val="324"/>
              </a:spcBef>
              <a:spcAft>
                <a:spcPts val="0"/>
              </a:spcAft>
              <a:buFont typeface="Wingdings" pitchFamily="2" charset="2"/>
              <a:buChar char="Ø"/>
              <a:defRPr/>
            </a:pPr>
            <a:r>
              <a:rPr lang="en-GB" sz="2900" dirty="0" err="1" smtClean="0"/>
              <a:t>Summative</a:t>
            </a:r>
            <a:r>
              <a:rPr lang="en-GB" sz="2900" dirty="0" smtClean="0"/>
              <a:t> assessment: 10% - students’ contributions to DB assessed throughout the module. They were told it was being assessed in a similar way to a seminar presentation. </a:t>
            </a:r>
          </a:p>
          <a:p>
            <a:pPr marL="621792" lvl="1" fontAlgn="auto">
              <a:spcBef>
                <a:spcPts val="324"/>
              </a:spcBef>
              <a:spcAft>
                <a:spcPts val="0"/>
              </a:spcAft>
              <a:buFont typeface="Wingdings" pitchFamily="2" charset="2"/>
              <a:buChar char="Ø"/>
              <a:defRPr/>
            </a:pPr>
            <a:endParaRPr lang="en-GB" sz="2900" dirty="0" smtClean="0"/>
          </a:p>
          <a:p>
            <a:pPr marL="621792" lvl="1" fontAlgn="auto">
              <a:spcBef>
                <a:spcPts val="324"/>
              </a:spcBef>
              <a:spcAft>
                <a:spcPts val="0"/>
              </a:spcAft>
              <a:buFont typeface="Wingdings" pitchFamily="2" charset="2"/>
              <a:buChar char="Ø"/>
              <a:defRPr/>
            </a:pPr>
            <a:r>
              <a:rPr lang="en-GB" sz="2900" dirty="0" smtClean="0"/>
              <a:t>Students invited to post a 500word reflective commentary on their personal contributions to threads throughout module. This was assessed but not compulsory</a:t>
            </a:r>
          </a:p>
          <a:p>
            <a:pPr marL="621792" lvl="1" fontAlgn="auto">
              <a:spcBef>
                <a:spcPts val="324"/>
              </a:spcBef>
              <a:spcAft>
                <a:spcPts val="0"/>
              </a:spcAft>
              <a:buFont typeface="Wingdings" pitchFamily="2" charset="2"/>
              <a:buChar char="Ø"/>
              <a:defRPr/>
            </a:pPr>
            <a:endParaRPr lang="en-GB" sz="2900" dirty="0" smtClean="0"/>
          </a:p>
          <a:p>
            <a:pPr marL="621792" lvl="1" fontAlgn="auto">
              <a:spcBef>
                <a:spcPts val="324"/>
              </a:spcBef>
              <a:spcAft>
                <a:spcPts val="0"/>
              </a:spcAft>
              <a:buFont typeface="Wingdings" pitchFamily="2" charset="2"/>
              <a:buChar char="Ø"/>
              <a:defRPr/>
            </a:pPr>
            <a:r>
              <a:rPr lang="en-GB" sz="2900" dirty="0" smtClean="0"/>
              <a:t>Total postings in first 8 weeks: 138 </a:t>
            </a:r>
          </a:p>
          <a:p>
            <a:pPr marL="365760" indent="-256032" fontAlgn="auto">
              <a:spcAft>
                <a:spcPts val="0"/>
              </a:spcAft>
              <a:buFont typeface="Wingdings 3"/>
              <a:buChar char=""/>
              <a:defRPr/>
            </a:pPr>
            <a:endParaRPr lang="en-GB" dirty="0"/>
          </a:p>
        </p:txBody>
      </p:sp>
      <p:sp>
        <p:nvSpPr>
          <p:cNvPr id="4" name="Title 2"/>
          <p:cNvSpPr>
            <a:spLocks noGrp="1"/>
          </p:cNvSpPr>
          <p:nvPr>
            <p:ph type="title"/>
          </p:nvPr>
        </p:nvSpPr>
        <p:spPr/>
        <p:txBody>
          <a:bodyPr/>
          <a:lstStyle/>
          <a:p>
            <a:pPr fontAlgn="auto">
              <a:spcAft>
                <a:spcPts val="0"/>
              </a:spcAft>
              <a:defRPr/>
            </a:pPr>
            <a:r>
              <a:rPr lang="en-GB" dirty="0" smtClean="0"/>
              <a:t>Research Techniques in History</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38"/>
            <a:ext cx="8229600" cy="4792662"/>
          </a:xfrm>
        </p:spPr>
        <p:txBody>
          <a:bodyPr>
            <a:normAutofit fontScale="92500" lnSpcReduction="10000"/>
          </a:bodyPr>
          <a:lstStyle/>
          <a:p>
            <a:pPr marL="621792" lvl="1" fontAlgn="auto">
              <a:spcBef>
                <a:spcPts val="324"/>
              </a:spcBef>
              <a:spcAft>
                <a:spcPts val="0"/>
              </a:spcAft>
              <a:buFont typeface="Wingdings" pitchFamily="2" charset="2"/>
              <a:buChar char="Ø"/>
              <a:defRPr/>
            </a:pPr>
            <a:r>
              <a:rPr lang="en-GB" sz="2400" dirty="0" smtClean="0"/>
              <a:t>8 students (Feb- May 2010)</a:t>
            </a:r>
          </a:p>
          <a:p>
            <a:pPr marL="621792" lvl="1" fontAlgn="auto">
              <a:spcBef>
                <a:spcPts val="324"/>
              </a:spcBef>
              <a:spcAft>
                <a:spcPts val="0"/>
              </a:spcAft>
              <a:buFont typeface="Wingdings" pitchFamily="2" charset="2"/>
              <a:buChar char="Ø"/>
              <a:defRPr/>
            </a:pPr>
            <a:endParaRPr lang="en-GB" sz="2400" dirty="0" smtClean="0"/>
          </a:p>
          <a:p>
            <a:pPr marL="621792" lvl="1" fontAlgn="auto">
              <a:spcBef>
                <a:spcPts val="324"/>
              </a:spcBef>
              <a:spcAft>
                <a:spcPts val="0"/>
              </a:spcAft>
              <a:buFont typeface="Wingdings" pitchFamily="2" charset="2"/>
              <a:buChar char="Ø"/>
              <a:defRPr/>
            </a:pPr>
            <a:r>
              <a:rPr lang="en-GB" sz="2400" dirty="0" smtClean="0"/>
              <a:t>Weekly attendance for classes but fortnightly offered; one weekend workshop</a:t>
            </a:r>
          </a:p>
          <a:p>
            <a:pPr marL="621792" lvl="1" fontAlgn="auto">
              <a:spcBef>
                <a:spcPts val="324"/>
              </a:spcBef>
              <a:spcAft>
                <a:spcPts val="0"/>
              </a:spcAft>
              <a:buFont typeface="Wingdings" pitchFamily="2" charset="2"/>
              <a:buChar char="Ø"/>
              <a:defRPr/>
            </a:pPr>
            <a:endParaRPr lang="en-GB" sz="2400" dirty="0" smtClean="0"/>
          </a:p>
          <a:p>
            <a:pPr marL="621792" lvl="1" fontAlgn="auto">
              <a:spcBef>
                <a:spcPts val="324"/>
              </a:spcBef>
              <a:spcAft>
                <a:spcPts val="0"/>
              </a:spcAft>
              <a:buFont typeface="Wingdings" pitchFamily="2" charset="2"/>
              <a:buChar char="Ø"/>
              <a:defRPr/>
            </a:pPr>
            <a:r>
              <a:rPr lang="en-GB" sz="2400" dirty="0" smtClean="0"/>
              <a:t>Tutor posts forum for each class and suggests possible questions; students create own threads and are advised to post twice (minimum) in each forum.</a:t>
            </a:r>
          </a:p>
          <a:p>
            <a:pPr marL="621792" lvl="1" fontAlgn="auto">
              <a:spcBef>
                <a:spcPts val="324"/>
              </a:spcBef>
              <a:spcAft>
                <a:spcPts val="0"/>
              </a:spcAft>
              <a:buFont typeface="Wingdings" pitchFamily="2" charset="2"/>
              <a:buChar char="Ø"/>
              <a:defRPr/>
            </a:pPr>
            <a:endParaRPr lang="en-GB" sz="2400" dirty="0" smtClean="0"/>
          </a:p>
          <a:p>
            <a:pPr marL="621792" lvl="1" fontAlgn="auto">
              <a:spcBef>
                <a:spcPts val="324"/>
              </a:spcBef>
              <a:spcAft>
                <a:spcPts val="0"/>
              </a:spcAft>
              <a:buFont typeface="Wingdings" pitchFamily="2" charset="2"/>
              <a:buChar char="Ø"/>
              <a:defRPr/>
            </a:pPr>
            <a:r>
              <a:rPr lang="en-GB" sz="2400" dirty="0" smtClean="0"/>
              <a:t>Students not assessed for their own contributions, but for </a:t>
            </a:r>
            <a:r>
              <a:rPr lang="en-GB" sz="2400" dirty="0" err="1" smtClean="0"/>
              <a:t>summative</a:t>
            </a:r>
            <a:r>
              <a:rPr lang="en-GB" sz="2400" dirty="0" smtClean="0"/>
              <a:t> 2500 word critical summary of module issues, drawing upon everybody’s DB postings</a:t>
            </a:r>
          </a:p>
          <a:p>
            <a:pPr marL="621792" lvl="1" fontAlgn="auto">
              <a:spcBef>
                <a:spcPts val="324"/>
              </a:spcBef>
              <a:spcAft>
                <a:spcPts val="0"/>
              </a:spcAft>
              <a:buFont typeface="Wingdings" pitchFamily="2" charset="2"/>
              <a:buChar char="Ø"/>
              <a:defRPr/>
            </a:pPr>
            <a:endParaRPr lang="en-GB" sz="2400" dirty="0" smtClean="0"/>
          </a:p>
          <a:p>
            <a:pPr marL="621792" lvl="1" fontAlgn="auto">
              <a:spcBef>
                <a:spcPts val="324"/>
              </a:spcBef>
              <a:spcAft>
                <a:spcPts val="0"/>
              </a:spcAft>
              <a:buFont typeface="Wingdings" pitchFamily="2" charset="2"/>
              <a:buChar char="Ø"/>
              <a:defRPr/>
            </a:pPr>
            <a:r>
              <a:rPr lang="en-GB" sz="2400" dirty="0" smtClean="0"/>
              <a:t>Total postings in first 8 weeks: 290</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a:xfrm>
            <a:off x="457200" y="274638"/>
            <a:ext cx="8229600" cy="868346"/>
          </a:xfrm>
        </p:spPr>
        <p:txBody>
          <a:bodyPr>
            <a:normAutofit fontScale="90000"/>
          </a:bodyPr>
          <a:lstStyle/>
          <a:p>
            <a:pPr fontAlgn="auto">
              <a:spcAft>
                <a:spcPts val="0"/>
              </a:spcAft>
              <a:defRPr/>
            </a:pPr>
            <a:r>
              <a:rPr lang="en-GB" dirty="0" smtClean="0"/>
              <a:t>Crime, Protest and Popular Culture in South west England, 1720-1832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365760" indent="-256032" fontAlgn="auto">
              <a:spcAft>
                <a:spcPts val="0"/>
              </a:spcAft>
              <a:buFont typeface="Wingdings 3"/>
              <a:buNone/>
              <a:defRPr/>
            </a:pPr>
            <a:r>
              <a:rPr lang="en-GB" dirty="0" smtClean="0"/>
              <a:t>Staff and students surveyed separately to identify:</a:t>
            </a:r>
          </a:p>
          <a:p>
            <a:pPr marL="365760" indent="-256032" fontAlgn="auto">
              <a:spcAft>
                <a:spcPts val="0"/>
              </a:spcAft>
              <a:buFont typeface="Wingdings 3"/>
              <a:buNone/>
              <a:defRPr/>
            </a:pPr>
            <a:endParaRPr lang="en-GB" dirty="0" smtClean="0"/>
          </a:p>
          <a:p>
            <a:pPr marL="365760" indent="-256032" fontAlgn="auto">
              <a:spcAft>
                <a:spcPts val="0"/>
              </a:spcAft>
              <a:buFont typeface="Wingdings" pitchFamily="2" charset="2"/>
              <a:buChar char="Ø"/>
              <a:defRPr/>
            </a:pPr>
            <a:r>
              <a:rPr lang="en-GB" dirty="0" smtClean="0"/>
              <a:t> what worked best? what didn’t work? </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what difference compulsion and assessment made? </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How far </a:t>
            </a:r>
            <a:r>
              <a:rPr lang="en-GB" dirty="0" err="1" smtClean="0"/>
              <a:t>DBs</a:t>
            </a:r>
            <a:r>
              <a:rPr lang="en-GB" dirty="0" smtClean="0"/>
              <a:t> were a satisfactory alternative to face2face teaching and learning? </a:t>
            </a:r>
          </a:p>
          <a:p>
            <a:pPr marL="365760" indent="-256032" fontAlgn="auto">
              <a:spcAft>
                <a:spcPts val="0"/>
              </a:spcAft>
              <a:buFont typeface="Wingdings" pitchFamily="2" charset="2"/>
              <a:buChar char="Ø"/>
              <a:defRPr/>
            </a:pPr>
            <a:endParaRPr lang="en-GB" dirty="0" smtClean="0"/>
          </a:p>
          <a:p>
            <a:pPr marL="365760" indent="-256032" fontAlgn="auto">
              <a:spcAft>
                <a:spcPts val="0"/>
              </a:spcAft>
              <a:buFont typeface="Wingdings" pitchFamily="2" charset="2"/>
              <a:buChar char="Ø"/>
              <a:defRPr/>
            </a:pPr>
            <a:r>
              <a:rPr lang="en-GB" dirty="0" smtClean="0"/>
              <a:t>How far staff intervention was welcomed or thought necessary?</a:t>
            </a:r>
          </a:p>
          <a:p>
            <a:pPr marL="365760" indent="-256032" fontAlgn="auto">
              <a:spcAft>
                <a:spcPts val="0"/>
              </a:spcAft>
              <a:buFont typeface="Wingdings 3"/>
              <a:buChar char=""/>
              <a:defRPr/>
            </a:pPr>
            <a:endParaRPr lang="en-GB" dirty="0"/>
          </a:p>
        </p:txBody>
      </p:sp>
      <p:sp>
        <p:nvSpPr>
          <p:cNvPr id="3" name="Title 2"/>
          <p:cNvSpPr>
            <a:spLocks noGrp="1"/>
          </p:cNvSpPr>
          <p:nvPr>
            <p:ph type="title"/>
          </p:nvPr>
        </p:nvSpPr>
        <p:spPr/>
        <p:txBody>
          <a:bodyPr>
            <a:normAutofit fontScale="90000"/>
          </a:bodyPr>
          <a:lstStyle/>
          <a:p>
            <a:pPr fontAlgn="auto">
              <a:spcAft>
                <a:spcPts val="0"/>
              </a:spcAft>
              <a:defRPr/>
            </a:pPr>
            <a:r>
              <a:rPr lang="en-GB" dirty="0" smtClean="0"/>
              <a:t>Evaluation </a:t>
            </a:r>
            <a:br>
              <a:rPr lang="en-GB" dirty="0" smtClean="0"/>
            </a:b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504</TotalTime>
  <Words>946</Words>
  <Application>Microsoft Office PowerPoint</Application>
  <PresentationFormat>On-screen Show (4:3)</PresentationFormat>
  <Paragraphs>143</Paragraphs>
  <Slides>16</Slides>
  <Notes>0</Notes>
  <HiddenSlides>0</HiddenSlides>
  <MMClips>0</MMClips>
  <ScaleCrop>false</ScaleCrop>
  <HeadingPairs>
    <vt:vector size="6" baseType="variant">
      <vt:variant>
        <vt:lpstr>Fonts Used</vt:lpstr>
      </vt:variant>
      <vt:variant>
        <vt:i4>7</vt:i4>
      </vt:variant>
      <vt:variant>
        <vt:lpstr>Design Template</vt:lpstr>
      </vt:variant>
      <vt:variant>
        <vt:i4>8</vt:i4>
      </vt:variant>
      <vt:variant>
        <vt:lpstr>Slide Titles</vt:lpstr>
      </vt:variant>
      <vt:variant>
        <vt:i4>16</vt:i4>
      </vt:variant>
    </vt:vector>
  </HeadingPairs>
  <TitlesOfParts>
    <vt:vector size="31" baseType="lpstr">
      <vt:lpstr>Lucida Sans Unicode</vt:lpstr>
      <vt:lpstr>Arial</vt:lpstr>
      <vt:lpstr>Wingdings 3</vt:lpstr>
      <vt:lpstr>Verdana</vt:lpstr>
      <vt:lpstr>Wingdings 2</vt:lpstr>
      <vt:lpstr>Calibri</vt:lpstr>
      <vt:lpstr>Wingdings</vt:lpstr>
      <vt:lpstr>Concourse</vt:lpstr>
      <vt:lpstr>Concourse</vt:lpstr>
      <vt:lpstr>Concourse</vt:lpstr>
      <vt:lpstr>Concourse</vt:lpstr>
      <vt:lpstr>Concourse</vt:lpstr>
      <vt:lpstr>Concourse</vt:lpstr>
      <vt:lpstr>Concourse</vt:lpstr>
      <vt:lpstr>Concourse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University of the West of England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Exploring staff and student engagement with discussion boards in the post graduate history programme at UWE, Bristol</dc:title>
  <dc:creator>Katherine Holden</dc:creator>
  <cp:lastModifiedBy>Katherine</cp:lastModifiedBy>
  <cp:revision>48</cp:revision>
  <dcterms:created xsi:type="dcterms:W3CDTF">2010-03-17T11:39:06Z</dcterms:created>
  <dcterms:modified xsi:type="dcterms:W3CDTF">2010-04-12T15:10:14Z</dcterms:modified>
</cp:coreProperties>
</file>