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8" r:id="rId3"/>
    <p:sldId id="321" r:id="rId4"/>
    <p:sldId id="308" r:id="rId5"/>
    <p:sldId id="309" r:id="rId6"/>
    <p:sldId id="333" r:id="rId7"/>
    <p:sldId id="334" r:id="rId8"/>
    <p:sldId id="336" r:id="rId9"/>
    <p:sldId id="338" r:id="rId10"/>
    <p:sldId id="337" r:id="rId11"/>
    <p:sldId id="329" r:id="rId12"/>
    <p:sldId id="330" r:id="rId13"/>
    <p:sldId id="332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3300"/>
    <a:srgbClr val="33CC33"/>
    <a:srgbClr val="66FF66"/>
    <a:srgbClr val="CCFFFF"/>
    <a:srgbClr val="CCFFCC"/>
    <a:srgbClr val="CC00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F6D60A-1123-4BB9-9E38-5E25782E8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F4EF0D-9BE2-4C63-8126-FA461EBDFE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7EA7E4-77DD-4654-8CDF-3318D754B0C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896CE-99CA-4FAF-BF1F-2B82A4A669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A8451-F3A4-4E12-8317-889E5A2F40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20B3C-204D-44A6-9075-9ECC23B849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D0E5-2440-4A5F-ACF8-51B9409939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60BF0-0C8E-489D-84D4-A55A71001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95662-2810-4D2D-A12B-3F530E96FB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7CC64-C49F-490F-BE2F-A06A7D2B12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CDDCB-4EEE-4061-A2B1-2BB73AE3A3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01C5F-EFC0-4CDF-833B-D25FAB2B40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3D61E-D486-4736-9D72-FD1A6346E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634E5-4BB3-4735-9794-D5E81178AD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24 March 2010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/>
              <a:t>History Subject Centre         SACWG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EB3CB55-876D-43F4-B75C-D0369007E5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ages.google.co.uk/imgres?imgurl=http://farm1.static.flickr.com/79/258760177_0332cc37dd.jpg?v=0&amp;imgrefurl=http://flickr.com/photos/northfield_mn/258760177/&amp;usg=__G0YicnSQpOWkbZ-f7pabVBJjaDY=&amp;h=500&amp;w=287&amp;sz=51&amp;hl=en&amp;start=4&amp;itbs=1&amp;tbnid=UZa3gDwmXtyF_M:&amp;tbnh=130&amp;tbnw=75&amp;prev=/images?q=mentoring+images&amp;hl=en&amp;sa=G&amp;as_rights=(cc_publicdomain|cc_attribute|cc_sharealike|cc_noncommercial|cc_nonderived)&amp;as_st=y&amp;imgtbs=r&amp;tbs=isch: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google.co.uk/imgres?imgurl=http://www.worldculturepictorial.com/images/content/tony-blair_as_yale_lecturer_of_religion.jpg&amp;imgrefurl=http://www.worldculturepictorial.com/blog/category/tags/war?page=5&amp;usg=__DuBYed2TqlpVR13_6uU0M7De4zE=&amp;h=261&amp;w=350&amp;sz=12&amp;hl=en&amp;start=34&amp;itbs=1&amp;tbnid=XuCDyG6xLW-f9M:&amp;tbnh=89&amp;tbnw=120&amp;prev=/images?q=lecturer&amp;start=18&amp;hl=en&amp;sa=N&amp;imgtbs=r&amp;as_st=y&amp;ndsp=18&amp;tbs=isch: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farm1.static.flickr.com/24/103439614_2a10acf15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052513"/>
            <a:ext cx="77724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rgbClr val="CC0000"/>
                </a:solidFill>
              </a:rPr>
              <a:t>The Assessment of Workplace Learning</a:t>
            </a:r>
            <a:endParaRPr lang="en-GB" sz="4800" b="1" smtClean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06863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dirty="0" smtClean="0">
                <a:latin typeface="+mj-lt"/>
              </a:rPr>
              <a:t>Harvey Woolf</a:t>
            </a:r>
          </a:p>
          <a:p>
            <a:pPr eaLnBrk="1" hangingPunct="1">
              <a:defRPr/>
            </a:pPr>
            <a:r>
              <a:rPr lang="en-GB" sz="2000" b="1" dirty="0" smtClean="0">
                <a:latin typeface="+mj-lt"/>
              </a:rPr>
              <a:t>Student Assessment and Classification Working Group/Associate, Institute for Learning Enhancement, University of Wolverhampton</a:t>
            </a:r>
            <a:endParaRPr lang="en-GB" sz="1400" b="1" dirty="0" smtClean="0">
              <a:latin typeface="+mj-lt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82850" y="4840288"/>
            <a:ext cx="4160838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2800" b="1" dirty="0">
                <a:latin typeface="+mj-lt"/>
              </a:rPr>
              <a:t>History Subject Centre </a:t>
            </a:r>
          </a:p>
          <a:p>
            <a:pPr algn="ctr">
              <a:defRPr/>
            </a:pPr>
            <a:r>
              <a:rPr lang="en-GB" sz="2400" b="1" dirty="0">
                <a:latin typeface="+mj-lt"/>
              </a:rPr>
              <a:t>LMH</a:t>
            </a:r>
          </a:p>
          <a:p>
            <a:pPr algn="ctr">
              <a:defRPr/>
            </a:pPr>
            <a:r>
              <a:rPr lang="en-GB" sz="2400" b="1" dirty="0">
                <a:latin typeface="+mj-lt"/>
              </a:rPr>
              <a:t>24 March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Who’s quality assuring?</a:t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b="1" dirty="0" smtClean="0"/>
              <a:t>		</a:t>
            </a:r>
            <a:r>
              <a:rPr lang="en-GB" dirty="0" smtClean="0"/>
              <a:t>Internal moderators?</a:t>
            </a:r>
          </a:p>
          <a:p>
            <a:pPr>
              <a:buFontTx/>
              <a:buNone/>
            </a:pPr>
            <a:endParaRPr lang="en-GB" dirty="0" smtClean="0"/>
          </a:p>
          <a:p>
            <a:pPr>
              <a:buFontTx/>
              <a:buNone/>
            </a:pPr>
            <a:r>
              <a:rPr lang="en-GB" dirty="0" smtClean="0"/>
              <a:t>		External examiners?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History Subject Centre         SACWG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2D0E5-2440-4A5F-ACF8-51B9409939D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CC0000"/>
                </a:solidFill>
              </a:rPr>
              <a:t>Assessing workplace learning: some further challenges</a:t>
            </a:r>
            <a:endParaRPr lang="en-GB" smtClean="0"/>
          </a:p>
        </p:txBody>
      </p:sp>
      <p:sp>
        <p:nvSpPr>
          <p:cNvPr id="1024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Variability of workplaces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Mechanisms for identifying consistency of mentors’ judgements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Timing of assessment and feedback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Primacy of ‘academic’ achievement in grading of modules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pPr>
              <a:buFontTx/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57188" y="6215063"/>
            <a:ext cx="2133600" cy="476250"/>
          </a:xfrm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E3912F-84D1-43BE-ADC1-BB0C2045F1A0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2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C0000"/>
                </a:solidFill>
              </a:rPr>
              <a:t>Which assessment method(s)?</a:t>
            </a:r>
            <a:endParaRPr lang="en-GB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b="1" dirty="0" smtClean="0">
                <a:solidFill>
                  <a:schemeClr val="accent6"/>
                </a:solidFill>
              </a:rPr>
              <a:t>Contributions to group or individual blogs, wikis, online forums, bulletin boards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Creating learning packages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Critical incident or other reflective practice exercises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Direct observation of performance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Learning logs/ diaries 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Orals and interviews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Portfolios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Poster sessions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Presentations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Projects, individual and group 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Questionnaires and surveys devised by learners</a:t>
            </a:r>
          </a:p>
          <a:p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Reports</a:t>
            </a:r>
          </a:p>
          <a:p>
            <a:r>
              <a:rPr lang="en-GB" sz="1600" b="1" dirty="0" smtClean="0">
                <a:solidFill>
                  <a:schemeClr val="accent6"/>
                </a:solidFill>
              </a:rPr>
              <a:t>Self-and peer-assessed exercises </a:t>
            </a:r>
          </a:p>
          <a:p>
            <a:pPr>
              <a:buFontTx/>
              <a:buNone/>
            </a:pPr>
            <a:r>
              <a:rPr lang="en-GB" sz="1600" b="1" dirty="0" smtClean="0"/>
              <a:t>	</a:t>
            </a:r>
            <a:r>
              <a:rPr lang="en-GB" sz="1600" dirty="0" smtClean="0">
                <a:solidFill>
                  <a:schemeClr val="accent6"/>
                </a:solidFill>
              </a:rPr>
              <a:t>For example, learners could be asked to summarise and assess the impact of the discussion on their work and thinking</a:t>
            </a:r>
          </a:p>
          <a:p>
            <a:endParaRPr lang="en-GB" sz="1400" b="1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CACC27-3CD3-4809-AEC4-B83497FB51E4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FF0000"/>
                </a:solidFill>
              </a:rPr>
              <a:t>Historians’ solutions? </a:t>
            </a:r>
            <a:endParaRPr lang="en-GB" smtClean="0"/>
          </a:p>
        </p:txBody>
      </p:sp>
      <p:sp>
        <p:nvSpPr>
          <p:cNvPr id="13315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9D2EBD-C29D-4C98-87A0-6ADDC93CB77F}" type="slidenum">
              <a:rPr lang="en-GB" smtClean="0"/>
              <a:pPr/>
              <a:t>13</a:t>
            </a:fld>
            <a:endParaRPr lang="en-GB" smtClean="0"/>
          </a:p>
        </p:txBody>
      </p:sp>
      <p:pic>
        <p:nvPicPr>
          <p:cNvPr id="13318" name="Picture 4" descr="John Burrow's A History of Histori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9538" y="-677863"/>
            <a:ext cx="1000125" cy="141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John Burrow's A History of Histori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9538" y="-677863"/>
            <a:ext cx="1000125" cy="141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John Burrow's A History of Histori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9538" y="-677863"/>
            <a:ext cx="1000125" cy="141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0" descr="http://static.guim.co.uk/sys-images/Books/Pix/covers/2009/02/05/historyof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643063"/>
            <a:ext cx="26765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extBox 12"/>
          <p:cNvSpPr txBox="1">
            <a:spLocks noChangeArrowheads="1"/>
          </p:cNvSpPr>
          <p:nvPr/>
        </p:nvSpPr>
        <p:spPr bwMode="auto">
          <a:xfrm>
            <a:off x="3929063" y="1857375"/>
            <a:ext cx="4572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 dirty="0"/>
              <a:t>What </a:t>
            </a:r>
            <a:r>
              <a:rPr lang="en-GB" sz="2800" b="1" dirty="0" smtClean="0"/>
              <a:t>outcomes would </a:t>
            </a:r>
            <a:r>
              <a:rPr lang="en-GB" sz="2800" b="1" dirty="0"/>
              <a:t>you assess in the workplace?</a:t>
            </a:r>
          </a:p>
          <a:p>
            <a:endParaRPr lang="en-GB" sz="2800" b="1" dirty="0"/>
          </a:p>
          <a:p>
            <a:endParaRPr lang="en-GB" sz="2800" b="1" dirty="0"/>
          </a:p>
          <a:p>
            <a:r>
              <a:rPr lang="en-GB" sz="2800" b="1" dirty="0"/>
              <a:t>How would you assess workplace activities?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24 March 2010</a:t>
            </a:r>
            <a:endParaRPr lang="en-GB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6B40D0-9660-4CBB-9ADD-BC1B9EA887DF}" type="slidenum">
              <a:rPr lang="en-GB" smtClean="0"/>
              <a:pPr/>
              <a:t>2</a:t>
            </a:fld>
            <a:endParaRPr lang="en-GB" smtClean="0"/>
          </a:p>
        </p:txBody>
      </p:sp>
      <p:pic>
        <p:nvPicPr>
          <p:cNvPr id="3077" name="Picture 2" descr="http://www.dl.ket.org/webmuseum/wm/paint/auth/brown/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39" y="2154802"/>
            <a:ext cx="5643573" cy="404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0" y="1000125"/>
            <a:ext cx="4572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 smtClean="0"/>
          </a:p>
          <a:p>
            <a:r>
              <a:rPr lang="en-GB" sz="2000" b="1" dirty="0" smtClean="0"/>
              <a:t>SACWG</a:t>
            </a:r>
            <a:endParaRPr lang="en-GB" sz="2000" b="1" dirty="0"/>
          </a:p>
          <a:p>
            <a:endParaRPr lang="en-GB" sz="2000" b="1" dirty="0" smtClean="0"/>
          </a:p>
          <a:p>
            <a:r>
              <a:rPr lang="en-GB" sz="2000" b="1" dirty="0" smtClean="0"/>
              <a:t>History </a:t>
            </a:r>
            <a:r>
              <a:rPr lang="en-GB" sz="2000" b="1" dirty="0"/>
              <a:t>and </a:t>
            </a:r>
            <a:r>
              <a:rPr lang="en-GB" sz="2000" b="1" dirty="0" smtClean="0"/>
              <a:t>WPL </a:t>
            </a:r>
            <a:r>
              <a:rPr lang="en-GB" sz="2000" b="1" dirty="0"/>
              <a:t>– </a:t>
            </a:r>
            <a:endParaRPr lang="en-GB" sz="2000" b="1" dirty="0" smtClean="0"/>
          </a:p>
          <a:p>
            <a:r>
              <a:rPr lang="en-GB" sz="2000" b="1" dirty="0" smtClean="0"/>
              <a:t>‘</a:t>
            </a:r>
            <a:r>
              <a:rPr lang="en-GB" sz="2000" b="1" dirty="0"/>
              <a:t>The historian's skills </a:t>
            </a:r>
            <a:endParaRPr lang="en-GB" sz="2000" b="1" dirty="0" smtClean="0"/>
          </a:p>
          <a:p>
            <a:r>
              <a:rPr lang="en-GB" sz="2000" b="1" dirty="0" smtClean="0"/>
              <a:t>and </a:t>
            </a:r>
            <a:r>
              <a:rPr lang="en-GB" sz="2000" b="1" dirty="0"/>
              <a:t>qualities of mind’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Assessment </a:t>
            </a:r>
            <a:r>
              <a:rPr lang="en-GB" sz="2000" b="1" dirty="0"/>
              <a:t>issues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Historians</a:t>
            </a:r>
            <a:r>
              <a:rPr lang="en-GB" sz="2000" b="1" dirty="0"/>
              <a:t>’ solutions?</a:t>
            </a: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571625" y="285750"/>
            <a:ext cx="6015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CC0000"/>
                </a:solidFill>
              </a:rPr>
              <a:t>The Assessment of Workplace Learning</a:t>
            </a:r>
            <a:endParaRPr lang="en-GB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FF0000"/>
                </a:solidFill>
              </a:rPr>
              <a:t>SACWG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Administrators and academics</a:t>
            </a:r>
          </a:p>
          <a:p>
            <a:pPr eaLnBrk="1" hangingPunct="1"/>
            <a:r>
              <a:rPr lang="en-GB" dirty="0" smtClean="0"/>
              <a:t>15 years of research on assessment</a:t>
            </a:r>
          </a:p>
          <a:p>
            <a:pPr eaLnBrk="1" hangingPunct="1"/>
            <a:r>
              <a:rPr lang="en-GB" dirty="0" smtClean="0"/>
              <a:t>Raise issues based on empirical investigations</a:t>
            </a:r>
          </a:p>
          <a:p>
            <a:pPr eaLnBrk="1" hangingPunct="1"/>
            <a:r>
              <a:rPr lang="en-GB" smtClean="0"/>
              <a:t>Currently projects on re-assessment </a:t>
            </a:r>
            <a:r>
              <a:rPr lang="en-GB" dirty="0" smtClean="0"/>
              <a:t>and the assessment of </a:t>
            </a:r>
            <a:r>
              <a:rPr lang="en-GB" dirty="0" err="1" smtClean="0"/>
              <a:t>wpl</a:t>
            </a:r>
            <a:endParaRPr lang="en-GB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7099FF-7506-4D0C-B7F1-4339563B3926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FF0000"/>
                </a:solidFill>
              </a:rPr>
              <a:t>Why workplace learning in History?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sz="2800" smtClean="0"/>
              <a:t>	Revised </a:t>
            </a:r>
            <a:r>
              <a:rPr lang="en-GB" sz="2800" b="1" i="1" smtClean="0"/>
              <a:t>History Subject Benchmark</a:t>
            </a:r>
            <a:r>
              <a:rPr lang="en-GB" sz="2800" smtClean="0"/>
              <a:t> statement</a:t>
            </a:r>
          </a:p>
          <a:p>
            <a:pPr eaLnBrk="1" hangingPunct="1">
              <a:buFontTx/>
              <a:buNone/>
            </a:pPr>
            <a:r>
              <a:rPr lang="en-GB" sz="2800" smtClean="0"/>
              <a:t>	‘acknowledge[s]…the growing number and importance of learning activities such as fieldwork, community-based projects, </a:t>
            </a:r>
            <a:r>
              <a:rPr lang="en-GB" sz="2800" b="1" i="1" smtClean="0"/>
              <a:t>work placements</a:t>
            </a:r>
            <a:r>
              <a:rPr lang="en-GB" sz="2800" smtClean="0"/>
              <a:t> and so on’.</a:t>
            </a:r>
          </a:p>
          <a:p>
            <a:pPr eaLnBrk="1" hangingPunct="1">
              <a:buFontTx/>
              <a:buNone/>
            </a:pPr>
            <a:endParaRPr lang="en-GB" sz="2800" smtClean="0"/>
          </a:p>
          <a:p>
            <a:pPr eaLnBrk="1" hangingPunct="1">
              <a:buFontTx/>
              <a:buNone/>
            </a:pPr>
            <a:r>
              <a:rPr lang="en-GB" sz="2800" smtClean="0"/>
              <a:t>	Contribution to employability</a:t>
            </a:r>
          </a:p>
          <a:p>
            <a:pPr eaLnBrk="1" hangingPunct="1">
              <a:buFontTx/>
              <a:buNone/>
            </a:pPr>
            <a:endParaRPr lang="en-GB" sz="2800" smtClean="0"/>
          </a:p>
          <a:p>
            <a:pPr eaLnBrk="1" hangingPunct="1">
              <a:buFontTx/>
              <a:buNone/>
            </a:pPr>
            <a:r>
              <a:rPr lang="en-GB" sz="2800" smtClean="0"/>
              <a:t>	Extends learning and teaching opportunities</a:t>
            </a:r>
          </a:p>
          <a:p>
            <a:pPr eaLnBrk="1" hangingPunct="1">
              <a:buFontTx/>
              <a:buNone/>
            </a:pPr>
            <a:endParaRPr lang="en-GB" sz="2800" smtClean="0"/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512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AB5135-AD2D-4A3B-BE93-D98A59878C77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126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CC0000"/>
                </a:solidFill>
              </a:rPr>
              <a:t>Why the assessment of workplace learning?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800" smtClean="0"/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‘Assessment is a critical element in the educational process and an essential element in effective learning.’ (History Benchmark Statement, 3)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smtClean="0"/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Limited published work on assessment of wpl.</a:t>
            </a:r>
          </a:p>
          <a:p>
            <a:pPr eaLnBrk="1" hangingPunct="1">
              <a:lnSpc>
                <a:spcPct val="90000"/>
              </a:lnSpc>
            </a:pPr>
            <a:endParaRPr lang="en-GB" sz="2800" smtClean="0"/>
          </a:p>
        </p:txBody>
      </p:sp>
      <p:sp>
        <p:nvSpPr>
          <p:cNvPr id="6148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March 2010</a:t>
            </a:r>
            <a:endParaRPr lang="en-GB" smtClean="0"/>
          </a:p>
        </p:txBody>
      </p:sp>
      <p:sp>
        <p:nvSpPr>
          <p:cNvPr id="614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F4D316-761A-47E4-B627-DA27277940EF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6150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History Subject Centre         SACWG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C0000"/>
                </a:solidFill>
              </a:rPr>
              <a:t>‘The historian's skills and qualities of mind’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March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History Subject Centre         SACWG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CDDCB-4EEE-4061-A2B1-2BB73AE3A368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0" y="1643050"/>
            <a:ext cx="2571768" cy="10001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Acquire historical knowledge </a:t>
            </a:r>
          </a:p>
        </p:txBody>
      </p:sp>
      <p:sp>
        <p:nvSpPr>
          <p:cNvPr id="7" name="Oval 6"/>
          <p:cNvSpPr/>
          <p:nvPr/>
        </p:nvSpPr>
        <p:spPr>
          <a:xfrm>
            <a:off x="2071670" y="1857364"/>
            <a:ext cx="385765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Develop historical arguments in a variety of forms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357818" y="1571612"/>
            <a:ext cx="2928958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Formulate appropriate questions and use evidence </a:t>
            </a:r>
          </a:p>
        </p:txBody>
      </p:sp>
      <p:sp>
        <p:nvSpPr>
          <p:cNvPr id="9" name="Oval 8"/>
          <p:cNvSpPr/>
          <p:nvPr/>
        </p:nvSpPr>
        <p:spPr>
          <a:xfrm>
            <a:off x="0" y="2500306"/>
            <a:ext cx="3143272" cy="157163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Analyse and reflect critically and contextually on primary and secondary sources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071802" y="2857496"/>
            <a:ext cx="3286148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Appreciate the complexity of reconstructing the past </a:t>
            </a:r>
          </a:p>
        </p:txBody>
      </p:sp>
      <p:sp>
        <p:nvSpPr>
          <p:cNvPr id="11" name="Oval 10"/>
          <p:cNvSpPr/>
          <p:nvPr/>
        </p:nvSpPr>
        <p:spPr>
          <a:xfrm>
            <a:off x="6286480" y="2500306"/>
            <a:ext cx="2857520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Recognise the problematic and varied nature of historical evidence </a:t>
            </a:r>
          </a:p>
        </p:txBody>
      </p:sp>
      <p:sp>
        <p:nvSpPr>
          <p:cNvPr id="12" name="Oval 11"/>
          <p:cNvSpPr/>
          <p:nvPr/>
        </p:nvSpPr>
        <p:spPr>
          <a:xfrm>
            <a:off x="0" y="4000504"/>
            <a:ext cx="3500462" cy="107157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Be aware of theories of History and Historiography </a:t>
            </a:r>
          </a:p>
        </p:txBody>
      </p:sp>
      <p:sp>
        <p:nvSpPr>
          <p:cNvPr id="13" name="Oval 12"/>
          <p:cNvSpPr/>
          <p:nvPr/>
        </p:nvSpPr>
        <p:spPr>
          <a:xfrm>
            <a:off x="3000364" y="3857628"/>
            <a:ext cx="3643338" cy="12858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Gather and deploy evidence and data to create new information or knowledge</a:t>
            </a:r>
          </a:p>
        </p:txBody>
      </p:sp>
      <p:sp>
        <p:nvSpPr>
          <p:cNvPr id="14" name="Oval 13"/>
          <p:cNvSpPr/>
          <p:nvPr/>
        </p:nvSpPr>
        <p:spPr>
          <a:xfrm>
            <a:off x="6000760" y="3929066"/>
            <a:ext cx="314324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Compare the histories of different countries, societies, or cultures</a:t>
            </a:r>
          </a:p>
        </p:txBody>
      </p:sp>
      <p:sp>
        <p:nvSpPr>
          <p:cNvPr id="15" name="Oval 14"/>
          <p:cNvSpPr/>
          <p:nvPr/>
        </p:nvSpPr>
        <p:spPr>
          <a:xfrm>
            <a:off x="142844" y="4929198"/>
            <a:ext cx="3071834" cy="114300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Indentify continuity and change over extended time spans</a:t>
            </a:r>
          </a:p>
        </p:txBody>
      </p:sp>
      <p:sp>
        <p:nvSpPr>
          <p:cNvPr id="16" name="Oval 15"/>
          <p:cNvSpPr/>
          <p:nvPr/>
        </p:nvSpPr>
        <p:spPr>
          <a:xfrm>
            <a:off x="2285984" y="5072074"/>
            <a:ext cx="307183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Design, research, and produce a piece of sustained, independent writing</a:t>
            </a:r>
          </a:p>
          <a:p>
            <a:pPr eaLnBrk="1" hangingPunct="1">
              <a:lnSpc>
                <a:spcPct val="80000"/>
              </a:lnSpc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143504" y="5214950"/>
            <a:ext cx="3143272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Write and speak with clarity, fluency and coherence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15140" y="571480"/>
            <a:ext cx="2428860" cy="114300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Work collaboratively and participate in groups</a:t>
            </a:r>
          </a:p>
        </p:txBody>
      </p:sp>
      <p:sp>
        <p:nvSpPr>
          <p:cNvPr id="19" name="Oval 18"/>
          <p:cNvSpPr/>
          <p:nvPr/>
        </p:nvSpPr>
        <p:spPr>
          <a:xfrm>
            <a:off x="-285784" y="142852"/>
            <a:ext cx="2643174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chemeClr val="tx1"/>
                </a:solidFill>
              </a:rPr>
              <a:t>Demonstrate the specialist skills necessary for some areas of historical enquiry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b="1" dirty="0" smtClean="0">
                <a:solidFill>
                  <a:srgbClr val="CC0000"/>
                </a:solidFill>
              </a:rPr>
              <a:t>Assessing workplace learning</a:t>
            </a:r>
            <a:endParaRPr lang="en-GB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C0000"/>
                </a:solidFill>
              </a:rPr>
              <a:t>Some key questions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March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History Subject Centre         SACWG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CDDCB-4EEE-4061-A2B1-2BB73AE3A36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What’s being assessed?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March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History Subject Centre         SACWG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CDDCB-4EEE-4061-A2B1-2BB73AE3A36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7" name="Right Arrow Callout 6"/>
          <p:cNvSpPr/>
          <p:nvPr/>
        </p:nvSpPr>
        <p:spPr>
          <a:xfrm>
            <a:off x="5143504" y="2786058"/>
            <a:ext cx="2143140" cy="1571636"/>
          </a:xfrm>
          <a:prstGeom prst="righ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chemeClr val="tx1"/>
                </a:solidFill>
              </a:rPr>
              <a:t>Subject knowledge and skills?</a:t>
            </a:r>
            <a:r>
              <a:rPr lang="en-GB" b="1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86644" y="328612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Academic</a:t>
            </a:r>
            <a:endParaRPr lang="en-GB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4857752" y="4286256"/>
            <a:ext cx="1500198" cy="150019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Learning acquired?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71934" y="1714488"/>
            <a:ext cx="1357322" cy="1285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Reflection on Subject?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868" y="3357562"/>
            <a:ext cx="1357322" cy="128588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Reflection on Learning?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Left Arrow Callout 13"/>
          <p:cNvSpPr/>
          <p:nvPr/>
        </p:nvSpPr>
        <p:spPr>
          <a:xfrm>
            <a:off x="1357290" y="4500570"/>
            <a:ext cx="1785950" cy="1428760"/>
          </a:xfrm>
          <a:prstGeom prst="left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Practical</a:t>
            </a:r>
            <a:r>
              <a:rPr lang="en-GB" b="1" dirty="0"/>
              <a:t> </a:t>
            </a:r>
            <a:r>
              <a:rPr lang="en-GB" b="1" dirty="0" smtClean="0">
                <a:solidFill>
                  <a:schemeClr val="tx1"/>
                </a:solidFill>
              </a:rPr>
              <a:t>skills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85776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Practice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5984" y="3071810"/>
            <a:ext cx="1357322" cy="1714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Reflection on Practice?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42910" y="1357298"/>
            <a:ext cx="2500330" cy="142876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Personal development?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Who’s assessing?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March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History Subject Centre         SACWG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CDDCB-4EEE-4061-A2B1-2BB73AE3A36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1026" name="Picture 2" descr="http://t3.gstatic.com/images?q=tbn:UZa3gDwmXtyF_M:http://farm1.static.flickr.com/79/258760177_0332cc37dd.jpg%3Fv%3D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428736"/>
            <a:ext cx="714375" cy="123825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357422" y="1714488"/>
            <a:ext cx="4741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/>
              <a:t>Workplace mentors?</a:t>
            </a:r>
            <a:endParaRPr lang="en-GB" sz="3600" b="1" dirty="0"/>
          </a:p>
        </p:txBody>
      </p:sp>
      <p:pic>
        <p:nvPicPr>
          <p:cNvPr id="1028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2928934"/>
            <a:ext cx="1910379" cy="144179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928926" y="3286124"/>
            <a:ext cx="51007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/>
              <a:t>Workplace managers?</a:t>
            </a:r>
          </a:p>
        </p:txBody>
      </p:sp>
      <p:pic>
        <p:nvPicPr>
          <p:cNvPr id="1032" name="Picture 8" descr="http://t3.gstatic.com/images?q=tbn:XuCDyG6xLW-f9M:http://www.worldculturepictorial.com/images/content/tony-blair_as_yale_lecturer_of_religio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857760"/>
            <a:ext cx="1143000" cy="8477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500430" y="5000636"/>
            <a:ext cx="2569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/>
              <a:t>Lecturers?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1055</TotalTime>
  <Words>512</Words>
  <Application>Microsoft Office PowerPoint</Application>
  <PresentationFormat>On-screen Show (4:3)</PresentationFormat>
  <Paragraphs>143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The Assessment of Workplace Learning</vt:lpstr>
      <vt:lpstr>Slide 2</vt:lpstr>
      <vt:lpstr>SACWG</vt:lpstr>
      <vt:lpstr>Why workplace learning in History? </vt:lpstr>
      <vt:lpstr>Why the assessment of workplace learning?</vt:lpstr>
      <vt:lpstr>‘The historian's skills and qualities of mind’</vt:lpstr>
      <vt:lpstr>Assessing workplace learning</vt:lpstr>
      <vt:lpstr>What’s being assessed? </vt:lpstr>
      <vt:lpstr>Who’s assessing?</vt:lpstr>
      <vt:lpstr> Who’s quality assuring? </vt:lpstr>
      <vt:lpstr>Assessing workplace learning: some further challenges</vt:lpstr>
      <vt:lpstr>Which assessment method(s)?</vt:lpstr>
      <vt:lpstr>Historians’ solutions? </vt:lpstr>
    </vt:vector>
  </TitlesOfParts>
  <Company>Liverpool John Moores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Work-based learning The challenges for assessors</dc:title>
  <dc:creator>Mantz Yorke</dc:creator>
  <cp:lastModifiedBy>H.Woolf</cp:lastModifiedBy>
  <cp:revision>91</cp:revision>
  <dcterms:created xsi:type="dcterms:W3CDTF">2009-05-26T10:56:32Z</dcterms:created>
  <dcterms:modified xsi:type="dcterms:W3CDTF">2010-03-21T18:14:37Z</dcterms:modified>
</cp:coreProperties>
</file>