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5" r:id="rId8"/>
    <p:sldId id="263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3948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6" d="100"/>
          <a:sy n="106" d="100"/>
        </p:scale>
        <p:origin x="-53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A8163-1031-0947-9C9F-D78F2CD57831}" type="datetimeFigureOut">
              <a:rPr lang="en-US" smtClean="0"/>
              <a:t>31/05/2011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485E2-6293-9C4A-B0C9-635AA9B409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76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DCB22-6660-3949-8B37-F82EF8D87587}" type="datetimeFigureOut">
              <a:rPr lang="en-US" smtClean="0"/>
              <a:t>31/05/2011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AE6A3-3C5F-EB41-9069-79720BC20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8812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711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10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714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11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11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2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34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3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724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982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49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7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776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7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701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8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136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AE6A3-3C5F-EB41-9069-79720BC2044D}" type="slidenum">
              <a:rPr lang="en-GB" smtClean="0"/>
              <a:t>9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9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History Subject  Centre  3 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Richard Hawkins &amp; Harvey Woolf, University of Wolverhampton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Workplace Learning and the Brave New World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Some suggestions for providing students with a </a:t>
            </a:r>
            <a:r>
              <a:rPr lang="en-GB" dirty="0"/>
              <a:t>rewarding </a:t>
            </a:r>
            <a:r>
              <a:rPr lang="en-GB" dirty="0" smtClean="0"/>
              <a:t>workplace experience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410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Providers as markers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Invite to graduation ceremonies/provider workshops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Send copies of students’ reports to providers</a:t>
            </a: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Provider involvement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46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To encourage ‘students to stop being students’.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(Steve </a:t>
            </a:r>
            <a:r>
              <a:rPr lang="en-GB" b="1" dirty="0" err="1" smtClean="0">
                <a:solidFill>
                  <a:srgbClr val="FF0000"/>
                </a:solidFill>
              </a:rPr>
              <a:t>Caunce</a:t>
            </a:r>
            <a:r>
              <a:rPr lang="en-GB" b="1" dirty="0" smtClean="0">
                <a:solidFill>
                  <a:srgbClr val="FF0000"/>
                </a:solidFill>
              </a:rPr>
              <a:t>, UCLAN)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To make students think that the module is ‘less about work and more about History’.  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(Amanda Richardson, University of Chichester)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ultimate aim of a History placement?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4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0" y="1828800"/>
            <a:ext cx="2540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5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i="1" dirty="0" smtClean="0">
                <a:solidFill>
                  <a:srgbClr val="000000"/>
                </a:solidFill>
              </a:rPr>
              <a:t>Suggestions</a:t>
            </a:r>
            <a:endParaRPr lang="en-GB" dirty="0" smtClean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Preparation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Support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Assessment design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Assignment Feedback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Provider involvement</a:t>
            </a:r>
          </a:p>
          <a:p>
            <a:pPr>
              <a:lnSpc>
                <a:spcPct val="60000"/>
              </a:lnSpc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Structure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26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Provide students with a clear, comprehensible rationale for undertaking the placement – and its relationship to the History course.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Specify any learning outcomes in plain English, not validationese.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Ensure placement providers understand what they can expect of the students, what the students can expect of providers– and what both groups can expect of the module tutor(s).  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Brief students fully and collectively, orally and in writing.</a:t>
            </a:r>
          </a:p>
          <a:p>
            <a:pPr>
              <a:lnSpc>
                <a:spcPct val="110000"/>
              </a:lnSpc>
            </a:pPr>
            <a:r>
              <a:rPr lang="en-GB" dirty="0" smtClean="0">
                <a:solidFill>
                  <a:srgbClr val="000000"/>
                </a:solidFill>
              </a:rPr>
              <a:t>Risk assessments</a:t>
            </a:r>
          </a:p>
          <a:p>
            <a:pPr>
              <a:lnSpc>
                <a:spcPct val="110000"/>
              </a:lnSpc>
            </a:pPr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Preparation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8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Hold regular face to face meetings with individual students or groups.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Use a variety of channels of communication to keep in touch with students.  </a:t>
            </a:r>
          </a:p>
          <a:p>
            <a:pPr marL="228600" lvl="1" indent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sz="2000" dirty="0" smtClean="0">
                <a:solidFill>
                  <a:srgbClr val="000000"/>
                </a:solidFill>
              </a:rPr>
              <a:t>For example:</a:t>
            </a: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 smtClean="0">
                <a:solidFill>
                  <a:srgbClr val="000000"/>
                </a:solidFill>
              </a:rPr>
              <a:t>Email </a:t>
            </a: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</a:rPr>
              <a:t>P</a:t>
            </a:r>
            <a:r>
              <a:rPr lang="en-GB" sz="2000" dirty="0" smtClean="0">
                <a:solidFill>
                  <a:srgbClr val="000000"/>
                </a:solidFill>
              </a:rPr>
              <a:t>hone</a:t>
            </a: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 smtClean="0">
                <a:solidFill>
                  <a:srgbClr val="000000"/>
                </a:solidFill>
              </a:rPr>
              <a:t>Skype</a:t>
            </a: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</a:rPr>
              <a:t>S</a:t>
            </a:r>
            <a:r>
              <a:rPr lang="en-GB" sz="2000" dirty="0" smtClean="0">
                <a:solidFill>
                  <a:srgbClr val="000000"/>
                </a:solidFill>
              </a:rPr>
              <a:t>ocial </a:t>
            </a:r>
            <a:r>
              <a:rPr lang="en-GB" sz="2000" dirty="0">
                <a:solidFill>
                  <a:srgbClr val="000000"/>
                </a:solidFill>
              </a:rPr>
              <a:t>networking </a:t>
            </a:r>
            <a:r>
              <a:rPr lang="en-GB" sz="2000" dirty="0" smtClean="0">
                <a:solidFill>
                  <a:srgbClr val="000000"/>
                </a:solidFill>
              </a:rPr>
              <a:t>sites</a:t>
            </a:r>
            <a:endParaRPr lang="en-GB" sz="2000" dirty="0">
              <a:solidFill>
                <a:srgbClr val="000000"/>
              </a:solidFill>
            </a:endParaRP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</a:rPr>
              <a:t>B</a:t>
            </a:r>
            <a:r>
              <a:rPr lang="en-GB" sz="2000" dirty="0" smtClean="0">
                <a:solidFill>
                  <a:srgbClr val="000000"/>
                </a:solidFill>
              </a:rPr>
              <a:t>ulletin boards</a:t>
            </a:r>
            <a:endParaRPr lang="en-GB" sz="2000" dirty="0">
              <a:solidFill>
                <a:srgbClr val="000000"/>
              </a:solidFill>
            </a:endParaRPr>
          </a:p>
          <a:p>
            <a:pPr lvl="8">
              <a:lnSpc>
                <a:spcPct val="60000"/>
              </a:lnSpc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</a:rPr>
              <a:t>O</a:t>
            </a:r>
            <a:r>
              <a:rPr lang="en-GB" sz="2000" dirty="0" smtClean="0">
                <a:solidFill>
                  <a:srgbClr val="000000"/>
                </a:solidFill>
              </a:rPr>
              <a:t>nline </a:t>
            </a:r>
            <a:r>
              <a:rPr lang="en-GB" sz="2000" dirty="0">
                <a:solidFill>
                  <a:srgbClr val="000000"/>
                </a:solidFill>
              </a:rPr>
              <a:t>forums </a:t>
            </a:r>
            <a:endParaRPr lang="en-GB" sz="2000" dirty="0" smtClean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Support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6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Assessment design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755900"/>
            <a:ext cx="8308975" cy="3492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    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GB" dirty="0" smtClean="0"/>
              <a:t>	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Parallelogram 4"/>
          <p:cNvSpPr/>
          <p:nvPr/>
        </p:nvSpPr>
        <p:spPr>
          <a:xfrm>
            <a:off x="290111" y="2298790"/>
            <a:ext cx="2014363" cy="914220"/>
          </a:xfrm>
          <a:prstGeom prst="parallelogram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50000"/>
              </a:lnSpc>
            </a:pPr>
            <a:r>
              <a:rPr lang="en-GB" b="1" i="1" dirty="0" smtClean="0">
                <a:solidFill>
                  <a:prstClr val="black"/>
                </a:solidFill>
              </a:rPr>
              <a:t>Reflection</a:t>
            </a:r>
            <a:r>
              <a:rPr lang="en-GB" dirty="0" smtClean="0">
                <a:solidFill>
                  <a:prstClr val="black"/>
                </a:solidFill>
              </a:rPr>
              <a:t> on</a:t>
            </a:r>
          </a:p>
          <a:p>
            <a:pPr lvl="0">
              <a:lnSpc>
                <a:spcPct val="50000"/>
              </a:lnSpc>
            </a:pPr>
            <a:endParaRPr lang="en-GB" dirty="0">
              <a:solidFill>
                <a:prstClr val="black"/>
              </a:solidFill>
            </a:endParaRPr>
          </a:p>
          <a:p>
            <a:pPr lvl="0">
              <a:lnSpc>
                <a:spcPct val="50000"/>
              </a:lnSpc>
            </a:pPr>
            <a:r>
              <a:rPr lang="en-GB" dirty="0" smtClean="0">
                <a:solidFill>
                  <a:prstClr val="black"/>
                </a:solidFill>
              </a:rPr>
              <a:t>Personal </a:t>
            </a:r>
          </a:p>
          <a:p>
            <a:pPr lvl="0">
              <a:lnSpc>
                <a:spcPct val="50000"/>
              </a:lnSpc>
            </a:pPr>
            <a:endParaRPr lang="en-GB" dirty="0" smtClean="0">
              <a:solidFill>
                <a:prstClr val="black"/>
              </a:solidFill>
            </a:endParaRPr>
          </a:p>
          <a:p>
            <a:pPr lvl="0">
              <a:lnSpc>
                <a:spcPct val="50000"/>
              </a:lnSpc>
            </a:pPr>
            <a:r>
              <a:rPr lang="en-GB" dirty="0">
                <a:solidFill>
                  <a:prstClr val="black"/>
                </a:solidFill>
              </a:rPr>
              <a:t>D</a:t>
            </a:r>
            <a:r>
              <a:rPr lang="en-GB" dirty="0" smtClean="0">
                <a:solidFill>
                  <a:prstClr val="black"/>
                </a:solidFill>
              </a:rPr>
              <a:t>evelopment 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Hexagon 5"/>
          <p:cNvSpPr/>
          <p:nvPr/>
        </p:nvSpPr>
        <p:spPr>
          <a:xfrm>
            <a:off x="5687153" y="2367220"/>
            <a:ext cx="2999647" cy="777359"/>
          </a:xfrm>
          <a:prstGeom prst="hexagon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50000"/>
              </a:lnSpc>
            </a:pPr>
            <a:r>
              <a:rPr lang="en-US" b="1" i="1" dirty="0" smtClean="0">
                <a:solidFill>
                  <a:srgbClr val="000000"/>
                </a:solidFill>
              </a:rPr>
              <a:t>Reflection</a:t>
            </a:r>
            <a:r>
              <a:rPr lang="en-US" dirty="0" smtClean="0">
                <a:solidFill>
                  <a:srgbClr val="000000"/>
                </a:solidFill>
              </a:rPr>
              <a:t> on Learning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gular Pentagon 6"/>
          <p:cNvSpPr/>
          <p:nvPr/>
        </p:nvSpPr>
        <p:spPr>
          <a:xfrm>
            <a:off x="3125546" y="2501344"/>
            <a:ext cx="1981520" cy="1423332"/>
          </a:xfrm>
          <a:prstGeom prst="pentagon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50000"/>
              </a:lnSpc>
            </a:pPr>
            <a:r>
              <a:rPr lang="en-GB" b="1" i="1" dirty="0" smtClean="0">
                <a:solidFill>
                  <a:srgbClr val="000000"/>
                </a:solidFill>
              </a:rPr>
              <a:t>Reflection </a:t>
            </a:r>
          </a:p>
          <a:p>
            <a:pPr>
              <a:lnSpc>
                <a:spcPct val="50000"/>
              </a:lnSpc>
            </a:pP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dirty="0" smtClean="0">
                <a:solidFill>
                  <a:srgbClr val="000000"/>
                </a:solidFill>
              </a:rPr>
              <a:t>on</a:t>
            </a:r>
          </a:p>
          <a:p>
            <a:pPr>
              <a:lnSpc>
                <a:spcPct val="5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dirty="0" smtClean="0">
                <a:solidFill>
                  <a:srgbClr val="000000"/>
                </a:solidFill>
              </a:rPr>
              <a:t>Practice</a:t>
            </a:r>
          </a:p>
        </p:txBody>
      </p:sp>
      <p:sp>
        <p:nvSpPr>
          <p:cNvPr id="8" name="Trapezoid 7"/>
          <p:cNvSpPr/>
          <p:nvPr/>
        </p:nvSpPr>
        <p:spPr>
          <a:xfrm>
            <a:off x="7115956" y="3719824"/>
            <a:ext cx="1795409" cy="1363115"/>
          </a:xfrm>
          <a:prstGeom prst="trapezoid">
            <a:avLst>
              <a:gd name="adj" fmla="val 24300"/>
            </a:avLst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prstClr val="black"/>
                </a:solidFill>
              </a:rPr>
              <a:t>Reflection</a:t>
            </a:r>
            <a:r>
              <a:rPr lang="en-US" dirty="0" smtClean="0">
                <a:solidFill>
                  <a:prstClr val="black"/>
                </a:solidFill>
              </a:rPr>
              <a:t> on History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endParaRPr lang="en-GB" dirty="0"/>
          </a:p>
        </p:txBody>
      </p:sp>
      <p:sp>
        <p:nvSpPr>
          <p:cNvPr id="9" name="Diamond 8"/>
          <p:cNvSpPr/>
          <p:nvPr/>
        </p:nvSpPr>
        <p:spPr>
          <a:xfrm>
            <a:off x="481695" y="4271511"/>
            <a:ext cx="2643851" cy="1335743"/>
          </a:xfrm>
          <a:prstGeom prst="diamond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70000"/>
              </a:lnSpc>
            </a:pPr>
            <a:r>
              <a:rPr lang="en-GB" dirty="0" smtClean="0">
                <a:solidFill>
                  <a:srgbClr val="000000"/>
                </a:solidFill>
              </a:rPr>
              <a:t>Learning</a:t>
            </a:r>
          </a:p>
          <a:p>
            <a:pPr fontAlgn="base">
              <a:lnSpc>
                <a:spcPct val="70000"/>
              </a:lnSpc>
            </a:pPr>
            <a:r>
              <a:rPr lang="en-GB" dirty="0" smtClean="0">
                <a:solidFill>
                  <a:srgbClr val="000000"/>
                </a:solidFill>
              </a:rPr>
              <a:t>about learning</a:t>
            </a:r>
          </a:p>
        </p:txBody>
      </p:sp>
      <p:sp>
        <p:nvSpPr>
          <p:cNvPr id="10" name="Oval 9"/>
          <p:cNvSpPr/>
          <p:nvPr/>
        </p:nvSpPr>
        <p:spPr>
          <a:xfrm>
            <a:off x="2933962" y="5201506"/>
            <a:ext cx="1872043" cy="131996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black"/>
                </a:solidFill>
              </a:rPr>
              <a:t>Subject </a:t>
            </a:r>
            <a:r>
              <a:rPr lang="en-US" b="1" i="1" dirty="0" smtClean="0">
                <a:solidFill>
                  <a:prstClr val="black"/>
                </a:solidFill>
              </a:rPr>
              <a:t>knowledge </a:t>
            </a:r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b="1" i="1" dirty="0" smtClean="0">
                <a:solidFill>
                  <a:prstClr val="black"/>
                </a:solidFill>
              </a:rPr>
              <a:t>skills</a:t>
            </a:r>
            <a:r>
              <a:rPr lang="en-GB" b="1" i="1" dirty="0" smtClean="0">
                <a:solidFill>
                  <a:prstClr val="black"/>
                </a:solidFill>
              </a:rPr>
              <a:t> </a:t>
            </a:r>
            <a:endParaRPr lang="en-GB" b="1" i="1" dirty="0"/>
          </a:p>
        </p:txBody>
      </p:sp>
      <p:sp>
        <p:nvSpPr>
          <p:cNvPr id="11" name="Heptagon 10"/>
          <p:cNvSpPr/>
          <p:nvPr/>
        </p:nvSpPr>
        <p:spPr>
          <a:xfrm>
            <a:off x="5325881" y="4693037"/>
            <a:ext cx="1620247" cy="1828434"/>
          </a:xfrm>
          <a:prstGeom prst="hept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70000"/>
              </a:lnSpc>
            </a:pPr>
            <a:r>
              <a:rPr lang="en-GB" dirty="0" smtClean="0">
                <a:solidFill>
                  <a:schemeClr val="tx1"/>
                </a:solidFill>
              </a:rPr>
              <a:t>Practical </a:t>
            </a:r>
          </a:p>
          <a:p>
            <a:pPr fontAlgn="base">
              <a:lnSpc>
                <a:spcPct val="70000"/>
              </a:lnSpc>
            </a:pPr>
            <a:r>
              <a:rPr lang="en-GB" dirty="0">
                <a:solidFill>
                  <a:schemeClr val="tx1"/>
                </a:solidFill>
              </a:rPr>
              <a:t>work skills/products</a:t>
            </a:r>
          </a:p>
          <a:p>
            <a:pPr fontAlgn="base">
              <a:lnSpc>
                <a:spcPct val="50000"/>
              </a:lnSpc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961" y="1360223"/>
            <a:ext cx="5614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en-GB" sz="2400" b="1" dirty="0" smtClean="0">
                <a:solidFill>
                  <a:srgbClr val="073E87"/>
                </a:solidFill>
              </a:rPr>
              <a:t>What </a:t>
            </a:r>
            <a:r>
              <a:rPr lang="en-GB" sz="2400" b="1" dirty="0">
                <a:solidFill>
                  <a:srgbClr val="073E87"/>
                </a:solidFill>
              </a:rPr>
              <a:t>is being assessed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1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lvl="1">
              <a:buFont typeface="Wingdings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Audio</a:t>
            </a:r>
            <a:r>
              <a:rPr lang="en-GB" dirty="0">
                <a:solidFill>
                  <a:schemeClr val="tx1"/>
                </a:solidFill>
              </a:rPr>
              <a:t>- and/or video-recording of workplace practices, with analytical commentary</a:t>
            </a: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Briefing papers</a:t>
            </a:r>
          </a:p>
          <a:p>
            <a:pPr lvl="1">
              <a:buFont typeface="Wingdings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Blogs or wikis</a:t>
            </a:r>
          </a:p>
          <a:p>
            <a:pPr lvl="1">
              <a:buFont typeface="Wingdings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Critical </a:t>
            </a:r>
            <a:r>
              <a:rPr lang="en-GB" dirty="0">
                <a:solidFill>
                  <a:schemeClr val="tx1"/>
                </a:solidFill>
              </a:rPr>
              <a:t>incident </a:t>
            </a:r>
            <a:r>
              <a:rPr lang="en-GB" dirty="0" smtClean="0">
                <a:solidFill>
                  <a:schemeClr val="tx1"/>
                </a:solidFill>
              </a:rPr>
              <a:t>exercises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Digital stories/diaries</a:t>
            </a:r>
          </a:p>
          <a:p>
            <a:pPr lvl="1">
              <a:buFont typeface="Wingdings" charset="2"/>
              <a:buChar char="v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design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5321300" y="2679700"/>
            <a:ext cx="3822700" cy="3446463"/>
          </a:xfrm>
        </p:spPr>
        <p:txBody>
          <a:bodyPr>
            <a:normAutofit/>
          </a:bodyPr>
          <a:lstStyle/>
          <a:p>
            <a:pPr lvl="1">
              <a:buFont typeface="Wingdings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Orals </a:t>
            </a:r>
            <a:r>
              <a:rPr lang="en-GB" dirty="0">
                <a:solidFill>
                  <a:schemeClr val="tx1"/>
                </a:solidFill>
              </a:rPr>
              <a:t>and interviews</a:t>
            </a: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Patchwork </a:t>
            </a:r>
            <a:r>
              <a:rPr lang="en-GB" dirty="0" smtClean="0">
                <a:solidFill>
                  <a:schemeClr val="tx1"/>
                </a:solidFill>
              </a:rPr>
              <a:t>text</a:t>
            </a:r>
          </a:p>
          <a:p>
            <a:pPr lvl="1">
              <a:buFont typeface="Wingdings" charset="2"/>
              <a:buChar char="v"/>
            </a:pPr>
            <a:r>
              <a:rPr lang="en-GB" dirty="0" smtClean="0">
                <a:solidFill>
                  <a:schemeClr val="tx1"/>
                </a:solidFill>
              </a:rPr>
              <a:t>Portfolios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Presentations</a:t>
            </a: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Reports</a:t>
            </a:r>
          </a:p>
          <a:p>
            <a:pPr lvl="1">
              <a:buFont typeface="Wingdings" charset="2"/>
              <a:buChar char="v"/>
            </a:pPr>
            <a:r>
              <a:rPr lang="en-GB" dirty="0">
                <a:solidFill>
                  <a:schemeClr val="tx1"/>
                </a:solidFill>
              </a:rPr>
              <a:t>Workplace products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68022" y="1670227"/>
            <a:ext cx="58079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en-GB" sz="2400" dirty="0">
                <a:solidFill>
                  <a:prstClr val="black"/>
                </a:solidFill>
              </a:rPr>
              <a:t>Consider different </a:t>
            </a:r>
            <a:r>
              <a:rPr lang="en-GB" sz="2400" b="1" dirty="0">
                <a:solidFill>
                  <a:prstClr val="black"/>
                </a:solidFill>
              </a:rPr>
              <a:t>assessment methods</a:t>
            </a:r>
            <a:r>
              <a:rPr lang="en-GB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01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Make exemplars from previous years’ assignments available.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If assessing reflection, refer students to material on reflection and reflective writing.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Encourage peer review.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support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9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Feedback sheets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Electronic feedback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Podcasts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SAE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In class (groups)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Traditional 1:1 tutorials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Include provider’s report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Assignment </a:t>
            </a:r>
            <a:r>
              <a:rPr lang="en-GB" b="1" dirty="0" smtClean="0"/>
              <a:t>Feedback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History Subject  Centre  3 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Richard Hawkins &amp; Harvey Woolf, University of Wolverhampton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6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335</TotalTime>
  <Words>491</Words>
  <Application>Microsoft Macintosh PowerPoint</Application>
  <PresentationFormat>On-screen Show (4:3)</PresentationFormat>
  <Paragraphs>115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Workplace Learning and the Brave New World</vt:lpstr>
      <vt:lpstr>PowerPoint Presentation</vt:lpstr>
      <vt:lpstr>Structure</vt:lpstr>
      <vt:lpstr>Preparation</vt:lpstr>
      <vt:lpstr>Support</vt:lpstr>
      <vt:lpstr>Assessment design</vt:lpstr>
      <vt:lpstr>Assessment design</vt:lpstr>
      <vt:lpstr>Assignment support</vt:lpstr>
      <vt:lpstr>Assignment Feedback</vt:lpstr>
      <vt:lpstr>Provider involvement</vt:lpstr>
      <vt:lpstr>The ultimate aim of a History placement?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Workplace Learning and the Brave New World</dc:title>
  <dc:creator>Harvey Woolf</dc:creator>
  <cp:lastModifiedBy>Harvey Woolf</cp:lastModifiedBy>
  <cp:revision>54</cp:revision>
  <dcterms:created xsi:type="dcterms:W3CDTF">2011-04-16T07:05:51Z</dcterms:created>
  <dcterms:modified xsi:type="dcterms:W3CDTF">2011-05-31T14:39:01Z</dcterms:modified>
</cp:coreProperties>
</file>