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21" r:id="rId1"/>
    <p:sldMasterId id="214748463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2" r:id="rId5"/>
    <p:sldId id="258" r:id="rId6"/>
    <p:sldId id="259" r:id="rId7"/>
    <p:sldId id="265" r:id="rId8"/>
    <p:sldId id="267" r:id="rId9"/>
    <p:sldId id="266" r:id="rId10"/>
    <p:sldId id="269" r:id="rId11"/>
    <p:sldId id="268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92" y="-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42" d="100"/>
          <a:sy n="142" d="100"/>
        </p:scale>
        <p:origin x="-3592" y="-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AC9D69-815D-C448-9D10-2BAC9332A9D3}" type="doc">
      <dgm:prSet loTypeId="urn:microsoft.com/office/officeart/2005/8/layout/arrow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0FCE62-EEA9-E048-B473-07A35C4699E4}">
      <dgm:prSet phldrT="[Text]"/>
      <dgm:spPr/>
      <dgm:t>
        <a:bodyPr/>
        <a:lstStyle/>
        <a:p>
          <a:r>
            <a:rPr lang="en-US" dirty="0"/>
            <a:t>History skills applied to work</a:t>
          </a:r>
        </a:p>
      </dgm:t>
    </dgm:pt>
    <dgm:pt modelId="{8AED3A93-CFDB-E542-9E73-0D51B45BF39C}" type="parTrans" cxnId="{3468C2BA-072C-6E4A-9389-19E51341663C}">
      <dgm:prSet/>
      <dgm:spPr/>
      <dgm:t>
        <a:bodyPr/>
        <a:lstStyle/>
        <a:p>
          <a:endParaRPr lang="en-US"/>
        </a:p>
      </dgm:t>
    </dgm:pt>
    <dgm:pt modelId="{D575FDD7-117D-6F45-A97C-22A2E7F4B9CE}" type="sibTrans" cxnId="{3468C2BA-072C-6E4A-9389-19E51341663C}">
      <dgm:prSet/>
      <dgm:spPr/>
      <dgm:t>
        <a:bodyPr/>
        <a:lstStyle/>
        <a:p>
          <a:endParaRPr lang="en-US"/>
        </a:p>
      </dgm:t>
    </dgm:pt>
    <dgm:pt modelId="{9F1C4F19-1259-2547-93BC-6BEE5AB475C2}">
      <dgm:prSet phldrT="[Text]"/>
      <dgm:spPr/>
      <dgm:t>
        <a:bodyPr/>
        <a:lstStyle/>
        <a:p>
          <a:r>
            <a:rPr lang="en-US" dirty="0"/>
            <a:t>Generic </a:t>
          </a:r>
          <a:r>
            <a:rPr lang="en-US" dirty="0" smtClean="0"/>
            <a:t>work-skills</a:t>
          </a:r>
          <a:endParaRPr lang="en-US" dirty="0"/>
        </a:p>
      </dgm:t>
    </dgm:pt>
    <dgm:pt modelId="{178B28D6-A029-2948-BC2F-DF6083D83CF3}" type="parTrans" cxnId="{4772355A-3144-1B46-A547-DF80E71D7C72}">
      <dgm:prSet/>
      <dgm:spPr/>
      <dgm:t>
        <a:bodyPr/>
        <a:lstStyle/>
        <a:p>
          <a:endParaRPr lang="en-US"/>
        </a:p>
      </dgm:t>
    </dgm:pt>
    <dgm:pt modelId="{ECCB203A-D863-5849-98E4-1297E73F08D4}" type="sibTrans" cxnId="{4772355A-3144-1B46-A547-DF80E71D7C72}">
      <dgm:prSet/>
      <dgm:spPr/>
      <dgm:t>
        <a:bodyPr/>
        <a:lstStyle/>
        <a:p>
          <a:endParaRPr lang="en-US"/>
        </a:p>
      </dgm:t>
    </dgm:pt>
    <dgm:pt modelId="{8FACB943-34DB-7D4E-90FD-1937038E74DD}" type="pres">
      <dgm:prSet presAssocID="{92AC9D69-815D-C448-9D10-2BAC9332A9D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A1D4979-FCD9-A84F-A871-FDEED0409543}" type="pres">
      <dgm:prSet presAssocID="{92AC9D69-815D-C448-9D10-2BAC9332A9D3}" presName="ribbon" presStyleLbl="node1" presStyleIdx="0" presStyleCnt="1"/>
      <dgm:spPr/>
    </dgm:pt>
    <dgm:pt modelId="{063CFBC9-A8A1-FF40-9DCD-BD075BE7AE8A}" type="pres">
      <dgm:prSet presAssocID="{92AC9D69-815D-C448-9D10-2BAC9332A9D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012F41-583D-FB46-AAB6-7F2049EED8B6}" type="pres">
      <dgm:prSet presAssocID="{92AC9D69-815D-C448-9D10-2BAC9332A9D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33F84D-291F-BB4F-BBF6-0469457D6B27}" type="presOf" srcId="{D40FCE62-EEA9-E048-B473-07A35C4699E4}" destId="{063CFBC9-A8A1-FF40-9DCD-BD075BE7AE8A}" srcOrd="0" destOrd="0" presId="urn:microsoft.com/office/officeart/2005/8/layout/arrow6"/>
    <dgm:cxn modelId="{3468C2BA-072C-6E4A-9389-19E51341663C}" srcId="{92AC9D69-815D-C448-9D10-2BAC9332A9D3}" destId="{D40FCE62-EEA9-E048-B473-07A35C4699E4}" srcOrd="0" destOrd="0" parTransId="{8AED3A93-CFDB-E542-9E73-0D51B45BF39C}" sibTransId="{D575FDD7-117D-6F45-A97C-22A2E7F4B9CE}"/>
    <dgm:cxn modelId="{CE9CFBD3-E674-F44B-B6D2-F2AF05BE0473}" type="presOf" srcId="{9F1C4F19-1259-2547-93BC-6BEE5AB475C2}" destId="{A2012F41-583D-FB46-AAB6-7F2049EED8B6}" srcOrd="0" destOrd="0" presId="urn:microsoft.com/office/officeart/2005/8/layout/arrow6"/>
    <dgm:cxn modelId="{C042C76D-02DE-0244-A069-567A762492CD}" type="presOf" srcId="{92AC9D69-815D-C448-9D10-2BAC9332A9D3}" destId="{8FACB943-34DB-7D4E-90FD-1937038E74DD}" srcOrd="0" destOrd="0" presId="urn:microsoft.com/office/officeart/2005/8/layout/arrow6"/>
    <dgm:cxn modelId="{4772355A-3144-1B46-A547-DF80E71D7C72}" srcId="{92AC9D69-815D-C448-9D10-2BAC9332A9D3}" destId="{9F1C4F19-1259-2547-93BC-6BEE5AB475C2}" srcOrd="1" destOrd="0" parTransId="{178B28D6-A029-2948-BC2F-DF6083D83CF3}" sibTransId="{ECCB203A-D863-5849-98E4-1297E73F08D4}"/>
    <dgm:cxn modelId="{5883D548-04C3-7E4B-9E12-09C54DDF61AE}" type="presParOf" srcId="{8FACB943-34DB-7D4E-90FD-1937038E74DD}" destId="{9A1D4979-FCD9-A84F-A871-FDEED0409543}" srcOrd="0" destOrd="0" presId="urn:microsoft.com/office/officeart/2005/8/layout/arrow6"/>
    <dgm:cxn modelId="{63601164-BE5A-5043-8A02-1B63D4FA20BF}" type="presParOf" srcId="{8FACB943-34DB-7D4E-90FD-1937038E74DD}" destId="{063CFBC9-A8A1-FF40-9DCD-BD075BE7AE8A}" srcOrd="1" destOrd="0" presId="urn:microsoft.com/office/officeart/2005/8/layout/arrow6"/>
    <dgm:cxn modelId="{0087DA6C-A21D-4B46-A9F8-C3B938EB80D1}" type="presParOf" srcId="{8FACB943-34DB-7D4E-90FD-1937038E74DD}" destId="{A2012F41-583D-FB46-AAB6-7F2049EED8B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AC9D69-815D-C448-9D10-2BAC9332A9D3}" type="doc">
      <dgm:prSet loTypeId="urn:microsoft.com/office/officeart/2005/8/layout/arrow6" loCatId="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0FCE62-EEA9-E048-B473-07A35C4699E4}">
      <dgm:prSet phldrT="[Text]"/>
      <dgm:spPr/>
      <dgm:t>
        <a:bodyPr/>
        <a:lstStyle/>
        <a:p>
          <a:r>
            <a:rPr lang="en-GB" i="1" dirty="0"/>
            <a:t>Preparation for careers</a:t>
          </a:r>
          <a:endParaRPr lang="en-US" dirty="0"/>
        </a:p>
      </dgm:t>
    </dgm:pt>
    <dgm:pt modelId="{8AED3A93-CFDB-E542-9E73-0D51B45BF39C}" type="parTrans" cxnId="{3468C2BA-072C-6E4A-9389-19E51341663C}">
      <dgm:prSet/>
      <dgm:spPr/>
      <dgm:t>
        <a:bodyPr/>
        <a:lstStyle/>
        <a:p>
          <a:endParaRPr lang="en-US"/>
        </a:p>
      </dgm:t>
    </dgm:pt>
    <dgm:pt modelId="{D575FDD7-117D-6F45-A97C-22A2E7F4B9CE}" type="sibTrans" cxnId="{3468C2BA-072C-6E4A-9389-19E51341663C}">
      <dgm:prSet/>
      <dgm:spPr/>
      <dgm:t>
        <a:bodyPr/>
        <a:lstStyle/>
        <a:p>
          <a:endParaRPr lang="en-US"/>
        </a:p>
      </dgm:t>
    </dgm:pt>
    <dgm:pt modelId="{9F1C4F19-1259-2547-93BC-6BEE5AB475C2}">
      <dgm:prSet phldrT="[Text]"/>
      <dgm:spPr/>
      <dgm:t>
        <a:bodyPr/>
        <a:lstStyle/>
        <a:p>
          <a:r>
            <a:rPr lang="en-GB" i="1" dirty="0"/>
            <a:t>Prep for PG/Professional courses</a:t>
          </a:r>
          <a:endParaRPr lang="en-US" dirty="0"/>
        </a:p>
      </dgm:t>
    </dgm:pt>
    <dgm:pt modelId="{178B28D6-A029-2948-BC2F-DF6083D83CF3}" type="parTrans" cxnId="{4772355A-3144-1B46-A547-DF80E71D7C72}">
      <dgm:prSet/>
      <dgm:spPr/>
      <dgm:t>
        <a:bodyPr/>
        <a:lstStyle/>
        <a:p>
          <a:endParaRPr lang="en-US"/>
        </a:p>
      </dgm:t>
    </dgm:pt>
    <dgm:pt modelId="{ECCB203A-D863-5849-98E4-1297E73F08D4}" type="sibTrans" cxnId="{4772355A-3144-1B46-A547-DF80E71D7C72}">
      <dgm:prSet/>
      <dgm:spPr/>
      <dgm:t>
        <a:bodyPr/>
        <a:lstStyle/>
        <a:p>
          <a:endParaRPr lang="en-US"/>
        </a:p>
      </dgm:t>
    </dgm:pt>
    <dgm:pt modelId="{8FACB943-34DB-7D4E-90FD-1937038E74DD}" type="pres">
      <dgm:prSet presAssocID="{92AC9D69-815D-C448-9D10-2BAC9332A9D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A1D4979-FCD9-A84F-A871-FDEED0409543}" type="pres">
      <dgm:prSet presAssocID="{92AC9D69-815D-C448-9D10-2BAC9332A9D3}" presName="ribbon" presStyleLbl="node1" presStyleIdx="0" presStyleCnt="1"/>
      <dgm:spPr/>
    </dgm:pt>
    <dgm:pt modelId="{063CFBC9-A8A1-FF40-9DCD-BD075BE7AE8A}" type="pres">
      <dgm:prSet presAssocID="{92AC9D69-815D-C448-9D10-2BAC9332A9D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012F41-583D-FB46-AAB6-7F2049EED8B6}" type="pres">
      <dgm:prSet presAssocID="{92AC9D69-815D-C448-9D10-2BAC9332A9D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F439D-6D83-6146-AAFA-E80003CDDBE7}" type="presOf" srcId="{9F1C4F19-1259-2547-93BC-6BEE5AB475C2}" destId="{A2012F41-583D-FB46-AAB6-7F2049EED8B6}" srcOrd="0" destOrd="0" presId="urn:microsoft.com/office/officeart/2005/8/layout/arrow6"/>
    <dgm:cxn modelId="{04F34B3C-1133-1749-9340-579D4728F28A}" type="presOf" srcId="{92AC9D69-815D-C448-9D10-2BAC9332A9D3}" destId="{8FACB943-34DB-7D4E-90FD-1937038E74DD}" srcOrd="0" destOrd="0" presId="urn:microsoft.com/office/officeart/2005/8/layout/arrow6"/>
    <dgm:cxn modelId="{48589F39-D24B-004D-B326-80210DC09B05}" type="presOf" srcId="{D40FCE62-EEA9-E048-B473-07A35C4699E4}" destId="{063CFBC9-A8A1-FF40-9DCD-BD075BE7AE8A}" srcOrd="0" destOrd="0" presId="urn:microsoft.com/office/officeart/2005/8/layout/arrow6"/>
    <dgm:cxn modelId="{3468C2BA-072C-6E4A-9389-19E51341663C}" srcId="{92AC9D69-815D-C448-9D10-2BAC9332A9D3}" destId="{D40FCE62-EEA9-E048-B473-07A35C4699E4}" srcOrd="0" destOrd="0" parTransId="{8AED3A93-CFDB-E542-9E73-0D51B45BF39C}" sibTransId="{D575FDD7-117D-6F45-A97C-22A2E7F4B9CE}"/>
    <dgm:cxn modelId="{4772355A-3144-1B46-A547-DF80E71D7C72}" srcId="{92AC9D69-815D-C448-9D10-2BAC9332A9D3}" destId="{9F1C4F19-1259-2547-93BC-6BEE5AB475C2}" srcOrd="1" destOrd="0" parTransId="{178B28D6-A029-2948-BC2F-DF6083D83CF3}" sibTransId="{ECCB203A-D863-5849-98E4-1297E73F08D4}"/>
    <dgm:cxn modelId="{0483F71E-EF0A-7244-BA52-685B41486D81}" type="presParOf" srcId="{8FACB943-34DB-7D4E-90FD-1937038E74DD}" destId="{9A1D4979-FCD9-A84F-A871-FDEED0409543}" srcOrd="0" destOrd="0" presId="urn:microsoft.com/office/officeart/2005/8/layout/arrow6"/>
    <dgm:cxn modelId="{17E6A405-E05B-6A40-AEFC-21FA3E88E850}" type="presParOf" srcId="{8FACB943-34DB-7D4E-90FD-1937038E74DD}" destId="{063CFBC9-A8A1-FF40-9DCD-BD075BE7AE8A}" srcOrd="1" destOrd="0" presId="urn:microsoft.com/office/officeart/2005/8/layout/arrow6"/>
    <dgm:cxn modelId="{5995B501-F26A-4C4E-B43B-A24E4297B55A}" type="presParOf" srcId="{8FACB943-34DB-7D4E-90FD-1937038E74DD}" destId="{A2012F41-583D-FB46-AAB6-7F2049EED8B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D4979-FCD9-A84F-A871-FDEED0409543}">
      <dsp:nvSpPr>
        <dsp:cNvPr id="0" name=""/>
        <dsp:cNvSpPr/>
      </dsp:nvSpPr>
      <dsp:spPr>
        <a:xfrm>
          <a:off x="0" y="483235"/>
          <a:ext cx="5270500" cy="2108200"/>
        </a:xfrm>
        <a:prstGeom prst="leftRightRibb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CFBC9-A8A1-FF40-9DCD-BD075BE7AE8A}">
      <dsp:nvSpPr>
        <dsp:cNvPr id="0" name=""/>
        <dsp:cNvSpPr/>
      </dsp:nvSpPr>
      <dsp:spPr>
        <a:xfrm>
          <a:off x="632460" y="852170"/>
          <a:ext cx="1739264" cy="1033018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History skills applied to work</a:t>
          </a:r>
        </a:p>
      </dsp:txBody>
      <dsp:txXfrm>
        <a:off x="632460" y="852170"/>
        <a:ext cx="1739264" cy="1033018"/>
      </dsp:txXfrm>
    </dsp:sp>
    <dsp:sp modelId="{A2012F41-583D-FB46-AAB6-7F2049EED8B6}">
      <dsp:nvSpPr>
        <dsp:cNvPr id="0" name=""/>
        <dsp:cNvSpPr/>
      </dsp:nvSpPr>
      <dsp:spPr>
        <a:xfrm>
          <a:off x="2635250" y="1189482"/>
          <a:ext cx="2055495" cy="1033018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Generic </a:t>
          </a:r>
          <a:r>
            <a:rPr lang="en-US" sz="2100" kern="1200" dirty="0" smtClean="0"/>
            <a:t>work-skills</a:t>
          </a:r>
          <a:endParaRPr lang="en-US" sz="2100" kern="1200" dirty="0"/>
        </a:p>
      </dsp:txBody>
      <dsp:txXfrm>
        <a:off x="2635250" y="1189482"/>
        <a:ext cx="2055495" cy="1033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D4979-FCD9-A84F-A871-FDEED0409543}">
      <dsp:nvSpPr>
        <dsp:cNvPr id="0" name=""/>
        <dsp:cNvSpPr/>
      </dsp:nvSpPr>
      <dsp:spPr>
        <a:xfrm>
          <a:off x="0" y="483235"/>
          <a:ext cx="5270500" cy="210820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3CFBC9-A8A1-FF40-9DCD-BD075BE7AE8A}">
      <dsp:nvSpPr>
        <dsp:cNvPr id="0" name=""/>
        <dsp:cNvSpPr/>
      </dsp:nvSpPr>
      <dsp:spPr>
        <a:xfrm>
          <a:off x="632460" y="852170"/>
          <a:ext cx="1739264" cy="1033018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i="1" kern="1200" dirty="0"/>
            <a:t>Preparation for careers</a:t>
          </a:r>
          <a:endParaRPr lang="en-US" sz="2100" kern="1200" dirty="0"/>
        </a:p>
      </dsp:txBody>
      <dsp:txXfrm>
        <a:off x="632460" y="852170"/>
        <a:ext cx="1739264" cy="1033018"/>
      </dsp:txXfrm>
    </dsp:sp>
    <dsp:sp modelId="{A2012F41-583D-FB46-AAB6-7F2049EED8B6}">
      <dsp:nvSpPr>
        <dsp:cNvPr id="0" name=""/>
        <dsp:cNvSpPr/>
      </dsp:nvSpPr>
      <dsp:spPr>
        <a:xfrm>
          <a:off x="2635250" y="1189482"/>
          <a:ext cx="2055495" cy="1033018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4676" rIns="0" bIns="8001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i="1" kern="1200" dirty="0"/>
            <a:t>Prep for PG/Professional courses</a:t>
          </a:r>
          <a:endParaRPr lang="en-US" sz="2100" kern="1200" dirty="0"/>
        </a:p>
      </dsp:txBody>
      <dsp:txXfrm>
        <a:off x="2635250" y="1189482"/>
        <a:ext cx="2055495" cy="1033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0543E-6FC8-D444-9706-2A7344005FE5}" type="datetimeFigureOut">
              <a:rPr lang="en-US" smtClean="0"/>
              <a:pPr/>
              <a:t>30/03/2011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EB22E-5D7F-1C4D-9889-93DA8CA6C4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297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D760B-BFBE-344D-B8DA-0DE489F031E0}" type="datetimeFigureOut">
              <a:rPr lang="en-US" smtClean="0"/>
              <a:pPr/>
              <a:t>30/03/2011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1F3EE-65CD-CA4E-9301-C2236C6732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24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2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15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9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40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7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83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13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1F3EE-65CD-CA4E-9301-C2236C6732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2B945-D5CE-C447-B6BD-21B6B511E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5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April,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Richard Hawkins and Harvey Woolf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2" r:id="rId1"/>
    <p:sldLayoutId id="2147484623" r:id="rId2"/>
    <p:sldLayoutId id="2147484624" r:id="rId3"/>
    <p:sldLayoutId id="2147484625" r:id="rId4"/>
    <p:sldLayoutId id="2147484626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2B945-D5CE-C447-B6BD-21B6B511E3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8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5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diagramQuickStyle" Target="../diagrams/quickStyle2.xml"/><Relationship Id="rId12" Type="http://schemas.openxmlformats.org/officeDocument/2006/relationships/diagramColors" Target="../diagrams/colors2.xml"/><Relationship Id="rId13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slide" Target="slide4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diagramData" Target="../diagrams/data2.xml"/><Relationship Id="rId10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Beyond the Portfolio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Assessing Workplace Learning in Undergraduate History </a:t>
            </a:r>
            <a:r>
              <a:rPr lang="en-GB" dirty="0" smtClean="0"/>
              <a:t>Programmes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47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3" action="ppaction://hlinksldjump"/>
              </a:rPr>
              <a:t>Types of placement modules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91018948"/>
              </p:ext>
            </p:extLst>
          </p:nvPr>
        </p:nvGraphicFramePr>
        <p:xfrm>
          <a:off x="1749367" y="1204564"/>
          <a:ext cx="5270500" cy="3074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24329085"/>
              </p:ext>
            </p:extLst>
          </p:nvPr>
        </p:nvGraphicFramePr>
        <p:xfrm>
          <a:off x="1947160" y="3136538"/>
          <a:ext cx="5270500" cy="3074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24359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3" action="ppaction://hlinksldjump"/>
              </a:rPr>
              <a:t>A</a:t>
            </a:r>
            <a:r>
              <a:rPr lang="en-GB" dirty="0" err="1" smtClean="0">
                <a:hlinkClick r:id="rId3" action="ppaction://hlinksldjump"/>
              </a:rPr>
              <a:t>ssessment</a:t>
            </a:r>
            <a:r>
              <a:rPr lang="en-GB" dirty="0" smtClean="0">
                <a:hlinkClick r:id="rId3" action="ppaction://hlinksldjump"/>
              </a:rPr>
              <a:t> methods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-5753" r="-575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23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workplace learning and why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employability agenda</a:t>
            </a:r>
          </a:p>
          <a:p>
            <a:r>
              <a:rPr lang="en-US" dirty="0" smtClean="0"/>
              <a:t>Curriculum diversity</a:t>
            </a:r>
          </a:p>
          <a:p>
            <a:r>
              <a:rPr lang="en-US" dirty="0" smtClean="0"/>
              <a:t>Centrality of assessment – </a:t>
            </a:r>
          </a:p>
          <a:p>
            <a:pPr marL="685800" lvl="2" indent="0">
              <a:buNone/>
            </a:pPr>
            <a:r>
              <a:rPr lang="en-US" dirty="0"/>
              <a:t> </a:t>
            </a:r>
            <a:r>
              <a:rPr lang="en-US" dirty="0" smtClean="0"/>
              <a:t>‘</a:t>
            </a:r>
            <a:r>
              <a:rPr lang="en-US" dirty="0"/>
              <a:t>N</a:t>
            </a:r>
            <a:r>
              <a:rPr lang="en-US" dirty="0" smtClean="0"/>
              <a:t>o student can escape bad assessment’ (David </a:t>
            </a:r>
            <a:r>
              <a:rPr lang="en-US" dirty="0" err="1" smtClean="0"/>
              <a:t>Boud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1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</a:t>
            </a:r>
            <a:r>
              <a:rPr lang="en-US" dirty="0" smtClean="0"/>
              <a:t>h</a:t>
            </a:r>
            <a:r>
              <a:rPr lang="en-GB" dirty="0" smtClean="0"/>
              <a:t>e WPL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Part of  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Approach</a:t>
            </a:r>
            <a:endParaRPr lang="en-GB" dirty="0">
              <a:solidFill>
                <a:schemeClr val="tx1"/>
              </a:solidFill>
            </a:endParaRPr>
          </a:p>
          <a:p>
            <a:pPr lvl="3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Identified all undergraduate History courses in UK via UCAS and institutional websites</a:t>
            </a:r>
          </a:p>
          <a:p>
            <a:pPr lvl="3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Contacted all UK His</a:t>
            </a:r>
            <a:r>
              <a:rPr lang="en-US" sz="2400" dirty="0" smtClean="0">
                <a:solidFill>
                  <a:schemeClr val="tx1"/>
                </a:solidFill>
              </a:rPr>
              <a:t>to</a:t>
            </a:r>
            <a:r>
              <a:rPr lang="en-GB" sz="2400" dirty="0" err="1" smtClean="0">
                <a:solidFill>
                  <a:schemeClr val="tx1"/>
                </a:solidFill>
              </a:rPr>
              <a:t>ry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departments to confirm </a:t>
            </a:r>
            <a:r>
              <a:rPr lang="en-GB" sz="2400" dirty="0" err="1" smtClean="0">
                <a:solidFill>
                  <a:schemeClr val="tx1"/>
                </a:solidFill>
              </a:rPr>
              <a:t>wpl</a:t>
            </a:r>
            <a:r>
              <a:rPr lang="en-GB" sz="2400" dirty="0" smtClean="0">
                <a:solidFill>
                  <a:schemeClr val="tx1"/>
                </a:solidFill>
              </a:rPr>
              <a:t> module</a:t>
            </a:r>
          </a:p>
          <a:p>
            <a:pPr lvl="3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Online questionnaire</a:t>
            </a:r>
          </a:p>
          <a:p>
            <a:pPr lvl="3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Semi-structured interviews</a:t>
            </a:r>
          </a:p>
          <a:p>
            <a:pPr lvl="5">
              <a:buFont typeface="Wingdings" charset="2"/>
              <a:buChar char="Ø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gwi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176" y="1778763"/>
            <a:ext cx="2032000" cy="113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preliminary findings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action="ppaction://hlinksldjump"/>
              </a:rPr>
              <a:t>Relationship of placement modules to History?</a:t>
            </a:r>
            <a:endParaRPr lang="en-US" dirty="0" smtClean="0"/>
          </a:p>
          <a:p>
            <a:r>
              <a:rPr lang="en-US" dirty="0" smtClean="0"/>
              <a:t>What is being assessed?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Reflection on the placement experience</a:t>
            </a:r>
          </a:p>
          <a:p>
            <a:pPr marL="914400" lvl="3" indent="0">
              <a:buNone/>
            </a:pPr>
            <a:endParaRPr lang="en-US" sz="2600" b="1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/>
              <a:t>How are </a:t>
            </a:r>
            <a:r>
              <a:rPr lang="en-US" dirty="0" err="1" smtClean="0"/>
              <a:t>wpl</a:t>
            </a:r>
            <a:r>
              <a:rPr lang="en-US" dirty="0" smtClean="0"/>
              <a:t> modules being assessed? 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Mostly </a:t>
            </a:r>
            <a:r>
              <a:rPr lang="en-US" sz="2400" b="1" dirty="0">
                <a:solidFill>
                  <a:srgbClr val="FF0000"/>
                </a:solidFill>
              </a:rPr>
              <a:t>through </a:t>
            </a:r>
            <a:r>
              <a:rPr lang="en-US" sz="2400" b="1" dirty="0" smtClean="0">
                <a:solidFill>
                  <a:srgbClr val="FF0000"/>
                </a:solidFill>
              </a:rPr>
              <a:t>logs, reflective essays &amp; reports</a:t>
            </a:r>
            <a:r>
              <a:rPr lang="en-US" sz="2400" b="1" dirty="0" smtClean="0">
                <a:solidFill>
                  <a:srgbClr val="FF0000"/>
                </a:solidFill>
                <a:hlinkClick r:id="" action="ppaction://hlinkshowjump?jump=lastslide"/>
              </a:rPr>
              <a:t>-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/>
              <a:t>To what extent are employers involved in assessment?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Very little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4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preliminary </a:t>
            </a:r>
            <a:r>
              <a:rPr lang="en-US" dirty="0" smtClean="0"/>
              <a:t>findings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ensure students </a:t>
            </a:r>
            <a:r>
              <a:rPr lang="en-US" i="1" dirty="0"/>
              <a:t>receive</a:t>
            </a:r>
            <a:r>
              <a:rPr lang="en-US" dirty="0"/>
              <a:t> feedback</a:t>
            </a:r>
            <a:r>
              <a:rPr lang="en-US" dirty="0" smtClean="0"/>
              <a:t>?</a:t>
            </a:r>
          </a:p>
          <a:p>
            <a:pPr marL="6318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Provide electronically</a:t>
            </a:r>
          </a:p>
          <a:p>
            <a:r>
              <a:rPr lang="en-US" dirty="0" smtClean="0"/>
              <a:t>How well do students perform?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As well as, or better than, other modules</a:t>
            </a:r>
            <a:r>
              <a:rPr lang="en-US" sz="2400" dirty="0" smtClean="0"/>
              <a:t> </a:t>
            </a:r>
          </a:p>
          <a:p>
            <a:r>
              <a:rPr lang="en-US" dirty="0" smtClean="0"/>
              <a:t>What value do placement modules add?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Networking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Career choice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Ownership of learning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Shows History at work</a:t>
            </a:r>
          </a:p>
          <a:p>
            <a:pPr marL="619125" lvl="2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1: </a:t>
            </a:r>
            <a:r>
              <a:rPr lang="en-US" dirty="0"/>
              <a:t>Should a placement be compulsory?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Yes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Ensures all students have opportunity:</a:t>
            </a:r>
          </a:p>
          <a:p>
            <a:pPr>
              <a:buClrTx/>
              <a:buSzPct val="100000"/>
              <a:buFont typeface="Wingdings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to experience work-related activities </a:t>
            </a:r>
          </a:p>
          <a:p>
            <a:pPr>
              <a:buClrTx/>
              <a:buSzPct val="100000"/>
              <a:buFont typeface="Wingdings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to meet employability learning outcomes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No</a:t>
            </a:r>
          </a:p>
          <a:p>
            <a:pPr>
              <a:buClrTx/>
              <a:buSzPct val="100000"/>
              <a:buFont typeface="Wingdings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Not suitable/relevant for all students</a:t>
            </a:r>
          </a:p>
          <a:p>
            <a:pPr>
              <a:buClrTx/>
              <a:buSzPct val="100000"/>
              <a:buFont typeface="Wingdings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Requires a volunteer’s commitment and motivation</a:t>
            </a:r>
          </a:p>
          <a:p>
            <a:pPr>
              <a:buClrTx/>
              <a:buSzPct val="100000"/>
              <a:buFont typeface="Wingdings" charset="2"/>
              <a:buChar char="Ø"/>
            </a:pPr>
            <a:r>
              <a:rPr lang="en-GB" sz="2400" b="1" dirty="0" smtClean="0">
                <a:solidFill>
                  <a:srgbClr val="FF0000"/>
                </a:solidFill>
              </a:rPr>
              <a:t>Logistical considerations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7877" y="10618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19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Issues </a:t>
            </a:r>
            <a:r>
              <a:rPr lang="en-GB" sz="4000" dirty="0" smtClean="0"/>
              <a:t>2: Should the product of a placement be assessed?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Yes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Often substantial artefacts generated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Replicates ‘real’ work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Gives value to output</a:t>
            </a:r>
          </a:p>
          <a:p>
            <a:pPr marL="0" indent="0" algn="ctr">
              <a:buNone/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No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Placements too short to allow a product to be completed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Not all placements lead to a product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Would put an added burden on employers</a:t>
            </a:r>
          </a:p>
          <a:p>
            <a:pPr marL="0" indent="0">
              <a:buNone/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8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 3</a:t>
            </a:r>
            <a:r>
              <a:rPr lang="en-GB" dirty="0" smtClean="0"/>
              <a:t>: Could more use be made of e-assessment?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Yes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Facilitates feedback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Allows collaborative learning (wikis, for example)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Taps into students’ experiences as ‘digital natives’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No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Overestimates students’ (and tutors’) digital competence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Limited research evidence to establish value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Not cheat proof</a:t>
            </a:r>
          </a:p>
          <a:p>
            <a:pPr marL="0" indent="0">
              <a:buNone/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12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final two-part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Should all undergraduate His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to</a:t>
            </a:r>
            <a:r>
              <a:rPr lang="en-GB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ry</a:t>
            </a:r>
            <a:r>
              <a:rPr lang="en-GB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courses have a work placement module that contributes to degree classification?</a:t>
            </a:r>
            <a:endParaRPr lang="en-GB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April,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and Harvey Woolf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1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629</TotalTime>
  <Words>470</Words>
  <Application>Microsoft Macintosh PowerPoint</Application>
  <PresentationFormat>On-screen Show (4:3)</PresentationFormat>
  <Paragraphs>121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Breeze</vt:lpstr>
      <vt:lpstr>Custom Design</vt:lpstr>
      <vt:lpstr>Beyond the Portfolio</vt:lpstr>
      <vt:lpstr>Why workplace learning and why assessment?</vt:lpstr>
      <vt:lpstr>The WPL project</vt:lpstr>
      <vt:lpstr>Some preliminary findings (1)</vt:lpstr>
      <vt:lpstr>Some preliminary findings (2)</vt:lpstr>
      <vt:lpstr>Issues 1: Should a placement be compulsory?</vt:lpstr>
      <vt:lpstr>Issues 2: Should the product of a placement be assessed?</vt:lpstr>
      <vt:lpstr>Issues 3: Could more use be made of e-assessment?</vt:lpstr>
      <vt:lpstr>A final two-part question</vt:lpstr>
      <vt:lpstr>Types of placement modules</vt:lpstr>
      <vt:lpstr>Assessment methods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the Portfolio</dc:title>
  <dc:creator>Harvey Woolf</dc:creator>
  <cp:lastModifiedBy>Harvey Woolf</cp:lastModifiedBy>
  <cp:revision>69</cp:revision>
  <dcterms:created xsi:type="dcterms:W3CDTF">2011-03-03T14:07:37Z</dcterms:created>
  <dcterms:modified xsi:type="dcterms:W3CDTF">2011-03-30T14:08:17Z</dcterms:modified>
</cp:coreProperties>
</file>