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56" r:id="rId2"/>
    <p:sldId id="258" r:id="rId3"/>
    <p:sldId id="259" r:id="rId4"/>
    <p:sldId id="260" r:id="rId5"/>
    <p:sldId id="261" r:id="rId6"/>
    <p:sldId id="262" r:id="rId7"/>
    <p:sldId id="263" r:id="rId8"/>
    <p:sldId id="264" r:id="rId9"/>
    <p:sldId id="270" r:id="rId10"/>
    <p:sldId id="267" r:id="rId11"/>
    <p:sldId id="268" r:id="rId12"/>
    <p:sldId id="266"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4"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lineChart>
        <c:grouping val="standard"/>
        <c:ser>
          <c:idx val="0"/>
          <c:order val="0"/>
          <c:tx>
            <c:strRef>
              <c:f>Sheet1!$B$1</c:f>
              <c:strCache>
                <c:ptCount val="1"/>
                <c:pt idx="0">
                  <c:v>1A,1B,1C</c:v>
                </c:pt>
              </c:strCache>
            </c:strRef>
          </c:tx>
          <c:marker>
            <c:symbol val="none"/>
          </c:marker>
          <c:trendline>
            <c:trendlineType val="linear"/>
          </c:trendline>
          <c:cat>
            <c:numRef>
              <c:f>Sheet1!$A$2:$A$6</c:f>
              <c:numCache>
                <c:formatCode>General</c:formatCode>
                <c:ptCount val="5"/>
                <c:pt idx="0">
                  <c:v>2005</c:v>
                </c:pt>
                <c:pt idx="1">
                  <c:v>2006</c:v>
                </c:pt>
                <c:pt idx="2">
                  <c:v>2007</c:v>
                </c:pt>
                <c:pt idx="3">
                  <c:v>2008</c:v>
                </c:pt>
                <c:pt idx="4">
                  <c:v>2009</c:v>
                </c:pt>
              </c:numCache>
            </c:numRef>
          </c:cat>
          <c:val>
            <c:numRef>
              <c:f>Sheet1!$B$2:$B$6</c:f>
              <c:numCache>
                <c:formatCode>0%</c:formatCode>
                <c:ptCount val="5"/>
                <c:pt idx="0">
                  <c:v>2.0408163265306121E-2</c:v>
                </c:pt>
                <c:pt idx="1">
                  <c:v>3.6363636363636362E-2</c:v>
                </c:pt>
                <c:pt idx="2">
                  <c:v>2.2222222222222223E-2</c:v>
                </c:pt>
                <c:pt idx="3">
                  <c:v>0.02</c:v>
                </c:pt>
                <c:pt idx="4">
                  <c:v>4.6153846153846156E-2</c:v>
                </c:pt>
              </c:numCache>
            </c:numRef>
          </c:val>
        </c:ser>
        <c:ser>
          <c:idx val="1"/>
          <c:order val="1"/>
          <c:tx>
            <c:strRef>
              <c:f>Sheet1!$C$1</c:f>
              <c:strCache>
                <c:ptCount val="1"/>
                <c:pt idx="0">
                  <c:v>2A,2B,2C</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Sheet1!$C$2:$C$6</c:f>
              <c:numCache>
                <c:formatCode>0%</c:formatCode>
                <c:ptCount val="5"/>
                <c:pt idx="0">
                  <c:v>0.38775510204081631</c:v>
                </c:pt>
                <c:pt idx="1">
                  <c:v>0.27272727272727271</c:v>
                </c:pt>
                <c:pt idx="2">
                  <c:v>0.26666666666666666</c:v>
                </c:pt>
                <c:pt idx="3">
                  <c:v>0.32</c:v>
                </c:pt>
                <c:pt idx="4">
                  <c:v>0.30769230769230771</c:v>
                </c:pt>
              </c:numCache>
            </c:numRef>
          </c:val>
        </c:ser>
        <c:ser>
          <c:idx val="2"/>
          <c:order val="2"/>
          <c:tx>
            <c:strRef>
              <c:f>Sheet1!$D$1</c:f>
              <c:strCache>
                <c:ptCount val="1"/>
                <c:pt idx="0">
                  <c:v>2D,2E,2F</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Sheet1!$D$2:$D$6</c:f>
              <c:numCache>
                <c:formatCode>0%</c:formatCode>
                <c:ptCount val="5"/>
                <c:pt idx="0">
                  <c:v>0.36734693877551022</c:v>
                </c:pt>
                <c:pt idx="1">
                  <c:v>0.4</c:v>
                </c:pt>
                <c:pt idx="2">
                  <c:v>0.48888888888888887</c:v>
                </c:pt>
                <c:pt idx="3">
                  <c:v>0.6</c:v>
                </c:pt>
                <c:pt idx="4">
                  <c:v>0.49230769230769234</c:v>
                </c:pt>
              </c:numCache>
            </c:numRef>
          </c:val>
        </c:ser>
        <c:ser>
          <c:idx val="3"/>
          <c:order val="3"/>
          <c:tx>
            <c:strRef>
              <c:f>Sheet1!$E$1</c:f>
              <c:strCache>
                <c:ptCount val="1"/>
                <c:pt idx="0">
                  <c:v>3A,3B,3C</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Sheet1!$E$2:$E$6</c:f>
              <c:numCache>
                <c:formatCode>0%</c:formatCode>
                <c:ptCount val="5"/>
                <c:pt idx="0">
                  <c:v>0.16326530612244897</c:v>
                </c:pt>
                <c:pt idx="1">
                  <c:v>0.23636363636363636</c:v>
                </c:pt>
                <c:pt idx="2">
                  <c:v>0.13333333333333333</c:v>
                </c:pt>
                <c:pt idx="3">
                  <c:v>0.04</c:v>
                </c:pt>
                <c:pt idx="4">
                  <c:v>0.13846153846153847</c:v>
                </c:pt>
              </c:numCache>
            </c:numRef>
          </c:val>
        </c:ser>
        <c:ser>
          <c:idx val="4"/>
          <c:order val="4"/>
          <c:tx>
            <c:strRef>
              <c:f>Sheet1!$F$1</c:f>
              <c:strCache>
                <c:ptCount val="1"/>
                <c:pt idx="0">
                  <c:v>4A,4B,4C</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Sheet1!$F$2:$F$6</c:f>
              <c:numCache>
                <c:formatCode>0%</c:formatCode>
                <c:ptCount val="5"/>
                <c:pt idx="0">
                  <c:v>0</c:v>
                </c:pt>
                <c:pt idx="1">
                  <c:v>0</c:v>
                </c:pt>
                <c:pt idx="2">
                  <c:v>2.2222222222222223E-2</c:v>
                </c:pt>
                <c:pt idx="3">
                  <c:v>0</c:v>
                </c:pt>
                <c:pt idx="4">
                  <c:v>1.5384615384615385E-2</c:v>
                </c:pt>
              </c:numCache>
            </c:numRef>
          </c:val>
        </c:ser>
        <c:ser>
          <c:idx val="5"/>
          <c:order val="5"/>
          <c:tx>
            <c:strRef>
              <c:f>Sheet1!$G$1</c:f>
              <c:strCache>
                <c:ptCount val="1"/>
                <c:pt idx="0">
                  <c:v>5A,5B,5C</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Sheet1!$G$2:$G$6</c:f>
              <c:numCache>
                <c:formatCode>0%</c:formatCode>
                <c:ptCount val="5"/>
                <c:pt idx="0">
                  <c:v>0</c:v>
                </c:pt>
                <c:pt idx="1">
                  <c:v>0</c:v>
                </c:pt>
                <c:pt idx="2">
                  <c:v>0</c:v>
                </c:pt>
                <c:pt idx="3">
                  <c:v>0</c:v>
                </c:pt>
                <c:pt idx="4">
                  <c:v>0</c:v>
                </c:pt>
              </c:numCache>
            </c:numRef>
          </c:val>
        </c:ser>
        <c:ser>
          <c:idx val="6"/>
          <c:order val="6"/>
          <c:tx>
            <c:strRef>
              <c:f>Sheet1!$H$1</c:f>
              <c:strCache>
                <c:ptCount val="1"/>
                <c:pt idx="0">
                  <c:v>No Grade</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Sheet1!$H$2:$H$6</c:f>
              <c:numCache>
                <c:formatCode>0%</c:formatCode>
                <c:ptCount val="5"/>
                <c:pt idx="0">
                  <c:v>0</c:v>
                </c:pt>
                <c:pt idx="1">
                  <c:v>3.6363636363636362E-2</c:v>
                </c:pt>
                <c:pt idx="2">
                  <c:v>6.6666666666666666E-2</c:v>
                </c:pt>
                <c:pt idx="3">
                  <c:v>0</c:v>
                </c:pt>
                <c:pt idx="4">
                  <c:v>0</c:v>
                </c:pt>
              </c:numCache>
            </c:numRef>
          </c:val>
        </c:ser>
        <c:ser>
          <c:idx val="7"/>
          <c:order val="7"/>
          <c:tx>
            <c:strRef>
              <c:f>Sheet1!$I$1</c:f>
              <c:strCache>
                <c:ptCount val="1"/>
                <c:pt idx="0">
                  <c:v>Withdrawal</c:v>
                </c:pt>
              </c:strCache>
            </c:strRef>
          </c:tx>
          <c:marker>
            <c:symbol val="none"/>
          </c:marker>
          <c:cat>
            <c:numRef>
              <c:f>Sheet1!$A$2:$A$6</c:f>
              <c:numCache>
                <c:formatCode>General</c:formatCode>
                <c:ptCount val="5"/>
                <c:pt idx="0">
                  <c:v>2005</c:v>
                </c:pt>
                <c:pt idx="1">
                  <c:v>2006</c:v>
                </c:pt>
                <c:pt idx="2">
                  <c:v>2007</c:v>
                </c:pt>
                <c:pt idx="3">
                  <c:v>2008</c:v>
                </c:pt>
                <c:pt idx="4">
                  <c:v>2009</c:v>
                </c:pt>
              </c:numCache>
            </c:numRef>
          </c:cat>
          <c:val>
            <c:numRef>
              <c:f>Sheet1!$I$2:$I$6</c:f>
              <c:numCache>
                <c:formatCode>0%</c:formatCode>
                <c:ptCount val="5"/>
                <c:pt idx="0">
                  <c:v>6.1224489795918366E-2</c:v>
                </c:pt>
                <c:pt idx="1">
                  <c:v>1.8181818181818181E-2</c:v>
                </c:pt>
                <c:pt idx="2">
                  <c:v>0</c:v>
                </c:pt>
                <c:pt idx="3">
                  <c:v>0.02</c:v>
                </c:pt>
                <c:pt idx="4">
                  <c:v>0</c:v>
                </c:pt>
              </c:numCache>
            </c:numRef>
          </c:val>
        </c:ser>
        <c:marker val="1"/>
        <c:axId val="94745728"/>
        <c:axId val="94747264"/>
      </c:lineChart>
      <c:catAx>
        <c:axId val="94745728"/>
        <c:scaling>
          <c:orientation val="minMax"/>
        </c:scaling>
        <c:axPos val="b"/>
        <c:numFmt formatCode="General" sourceLinked="1"/>
        <c:tickLblPos val="nextTo"/>
        <c:crossAx val="94747264"/>
        <c:crosses val="autoZero"/>
        <c:auto val="1"/>
        <c:lblAlgn val="ctr"/>
        <c:lblOffset val="100"/>
      </c:catAx>
      <c:valAx>
        <c:axId val="94747264"/>
        <c:scaling>
          <c:orientation val="minMax"/>
        </c:scaling>
        <c:axPos val="l"/>
        <c:majorGridlines/>
        <c:numFmt formatCode="0%" sourceLinked="1"/>
        <c:tickLblPos val="nextTo"/>
        <c:crossAx val="94745728"/>
        <c:crosses val="autoZero"/>
        <c:crossBetween val="between"/>
      </c:valAx>
    </c:plotArea>
    <c:legend>
      <c:legendPos val="r"/>
      <c:legendEntry>
        <c:idx val="8"/>
        <c:delete val="1"/>
      </c:legendEntry>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41551-C212-48C2-A47E-1A68382917CA}" type="datetimeFigureOut">
              <a:rPr lang="en-GB" smtClean="0"/>
              <a:pPr/>
              <a:t>12/06/2010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BB7B7E-A24D-4D7E-A77F-869498AA7CD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13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3BB7B7E-A24D-4D7E-A77F-869498AA7CDD}"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D1D6C64-809C-45F1-BF04-16BEF0DD952E}" type="datetimeFigureOut">
              <a:rPr lang="en-GB" smtClean="0"/>
              <a:pPr/>
              <a:t>12/06/2010</a:t>
            </a:fld>
            <a:endParaRPr lang="en-GB" dirty="0"/>
          </a:p>
        </p:txBody>
      </p:sp>
      <p:sp>
        <p:nvSpPr>
          <p:cNvPr id="17" name="Footer Placeholder 16"/>
          <p:cNvSpPr>
            <a:spLocks noGrp="1"/>
          </p:cNvSpPr>
          <p:nvPr>
            <p:ph type="ftr" sz="quarter" idx="11"/>
          </p:nvPr>
        </p:nvSpPr>
        <p:spPr/>
        <p:txBody>
          <a:bodyPr/>
          <a:lstStyle>
            <a:lvl1pPr>
              <a:defRPr sz="1200"/>
            </a:lvl1pPr>
          </a:lstStyle>
          <a:p>
            <a:fld id="{3D1D6C64-809C-45F1-BF04-16BEF0DD952E}" type="datetimeFigureOut">
              <a:rPr lang="en-GB" smtClean="0"/>
              <a:pPr/>
              <a:t>12/06/2010</a:t>
            </a:fld>
            <a:endParaRPr lang="en-GB"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3BDCB95-DDC2-42A0-9654-E1A225CC2272}"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pic>
        <p:nvPicPr>
          <p:cNvPr id="20" name="Picture 19" descr="colour logo standard size.jpg"/>
          <p:cNvPicPr>
            <a:picLocks noChangeAspect="1"/>
          </p:cNvPicPr>
          <p:nvPr userDrawn="1"/>
        </p:nvPicPr>
        <p:blipFill>
          <a:blip r:embed="rId2" cstate="print"/>
          <a:stretch>
            <a:fillRect/>
          </a:stretch>
        </p:blipFill>
        <p:spPr>
          <a:xfrm>
            <a:off x="6804248" y="6138672"/>
            <a:ext cx="2154936" cy="71932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BDCB95-DDC2-42A0-9654-E1A225CC2272}"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3BDCB95-DDC2-42A0-9654-E1A225CC2272}"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fld id="{3D1D6C64-809C-45F1-BF04-16BEF0DD952E}" type="datetimeFigureOut">
              <a:rPr lang="en-GB" smtClean="0"/>
              <a:pPr/>
              <a:t>12/06/2010</a:t>
            </a:fld>
            <a:endParaRPr lang="en-GB" dirty="0"/>
          </a:p>
        </p:txBody>
      </p:sp>
      <p:sp>
        <p:nvSpPr>
          <p:cNvPr id="6" name="Slide Number Placeholder 5"/>
          <p:cNvSpPr>
            <a:spLocks noGrp="1"/>
          </p:cNvSpPr>
          <p:nvPr>
            <p:ph type="sldNum" sz="quarter" idx="12"/>
          </p:nvPr>
        </p:nvSpPr>
        <p:spPr>
          <a:xfrm>
            <a:off x="4361688" y="1026372"/>
            <a:ext cx="457200" cy="441325"/>
          </a:xfrm>
        </p:spPr>
        <p:txBody>
          <a:bodyPr/>
          <a:lstStyle/>
          <a:p>
            <a:fld id="{D3BDCB95-DDC2-42A0-9654-E1A225CC2272}"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9" name="Picture 8" descr="colour logo standard size.jpg"/>
          <p:cNvPicPr>
            <a:picLocks noChangeAspect="1"/>
          </p:cNvPicPr>
          <p:nvPr userDrawn="1"/>
        </p:nvPicPr>
        <p:blipFill>
          <a:blip r:embed="rId2" cstate="print"/>
          <a:stretch>
            <a:fillRect/>
          </a:stretch>
        </p:blipFill>
        <p:spPr>
          <a:xfrm>
            <a:off x="6876256" y="6138672"/>
            <a:ext cx="2154936" cy="71932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3BDCB95-DDC2-42A0-9654-E1A225CC2272}"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D1D6C64-809C-45F1-BF04-16BEF0DD952E}" type="datetimeFigureOut">
              <a:rPr lang="en-GB" smtClean="0"/>
              <a:pPr/>
              <a:t>12/06/2010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BDCB95-DDC2-42A0-9654-E1A225CC2272}"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3BDCB95-DDC2-42A0-9654-E1A225CC2272}"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D3BDCB95-DDC2-42A0-9654-E1A225CC227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3BDCB95-DDC2-42A0-9654-E1A225CC227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3BDCB95-DDC2-42A0-9654-E1A225CC2272}"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D1D6C64-809C-45F1-BF04-16BEF0DD952E}" type="datetimeFigureOut">
              <a:rPr lang="en-GB" smtClean="0"/>
              <a:pPr/>
              <a:t>12/06/2010</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3BDCB95-DDC2-42A0-9654-E1A225CC2272}"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D1D6C64-809C-45F1-BF04-16BEF0DD952E}" type="datetimeFigureOut">
              <a:rPr lang="en-GB" smtClean="0"/>
              <a:pPr/>
              <a:t>12/06/2010</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D1D6C64-809C-45F1-BF04-16BEF0DD952E}" type="datetimeFigureOut">
              <a:rPr lang="en-GB" smtClean="0"/>
              <a:pPr/>
              <a:t>12/06/2010</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3BDCB95-DDC2-42A0-9654-E1A225CC2272}"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Dr. Colin </a:t>
            </a:r>
            <a:r>
              <a:rPr lang="en-GB" dirty="0" err="1" smtClean="0"/>
              <a:t>nicolson</a:t>
            </a:r>
            <a:endParaRPr lang="en-GB" dirty="0"/>
          </a:p>
        </p:txBody>
      </p:sp>
      <p:sp>
        <p:nvSpPr>
          <p:cNvPr id="2" name="Title 1"/>
          <p:cNvSpPr>
            <a:spLocks noGrp="1"/>
          </p:cNvSpPr>
          <p:nvPr>
            <p:ph type="ctrTitle"/>
          </p:nvPr>
        </p:nvSpPr>
        <p:spPr/>
        <p:txBody>
          <a:bodyPr/>
          <a:lstStyle/>
          <a:p>
            <a:r>
              <a:rPr lang="en-GB" dirty="0" smtClean="0"/>
              <a:t>The Stirling experience: intermediate assessment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HIS9X7: Assessment</a:t>
            </a:r>
            <a:endParaRPr lang="en-GB" dirty="0"/>
          </a:p>
        </p:txBody>
      </p:sp>
      <p:sp>
        <p:nvSpPr>
          <p:cNvPr id="3" name="Content Placeholder 2"/>
          <p:cNvSpPr>
            <a:spLocks noGrp="1"/>
          </p:cNvSpPr>
          <p:nvPr>
            <p:ph sz="quarter" idx="1"/>
          </p:nvPr>
        </p:nvSpPr>
        <p:spPr/>
        <p:txBody>
          <a:bodyPr/>
          <a:lstStyle/>
          <a:p>
            <a:r>
              <a:rPr lang="en-GB" dirty="0" smtClean="0"/>
              <a:t>Submission Final Dissertation 6 April</a:t>
            </a:r>
          </a:p>
          <a:p>
            <a:r>
              <a:rPr lang="en-GB" dirty="0" smtClean="0"/>
              <a:t>Review Schedule Spring Semester</a:t>
            </a:r>
          </a:p>
          <a:p>
            <a:pPr lvl="1"/>
            <a:r>
              <a:rPr lang="en-GB" dirty="0" smtClean="0"/>
              <a:t>Final review c.14-21 March</a:t>
            </a:r>
          </a:p>
          <a:p>
            <a:pPr lvl="1"/>
            <a:r>
              <a:rPr lang="en-GB" dirty="0" smtClean="0"/>
              <a:t>Draft Chapters Jan.-Feb.</a:t>
            </a:r>
          </a:p>
          <a:p>
            <a:r>
              <a:rPr lang="en-GB" dirty="0" smtClean="0"/>
              <a:t>Research</a:t>
            </a:r>
          </a:p>
          <a:p>
            <a:pPr lvl="1"/>
            <a:r>
              <a:rPr lang="en-GB" dirty="0" smtClean="0"/>
              <a:t>Summer-January/February</a:t>
            </a:r>
          </a:p>
          <a:p>
            <a:r>
              <a:rPr lang="en-GB" dirty="0" smtClean="0"/>
              <a:t>Draft Work</a:t>
            </a:r>
          </a:p>
          <a:p>
            <a:pPr lvl="1"/>
            <a:r>
              <a:rPr lang="en-GB" dirty="0" smtClean="0"/>
              <a:t>assessed</a:t>
            </a:r>
          </a:p>
          <a:p>
            <a:pPr lvl="1"/>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HIS9X7: Intermediate Assessment</a:t>
            </a:r>
            <a:endParaRPr lang="en-GB" dirty="0"/>
          </a:p>
        </p:txBody>
      </p:sp>
      <p:sp>
        <p:nvSpPr>
          <p:cNvPr id="3" name="Content Placeholder 2"/>
          <p:cNvSpPr>
            <a:spLocks noGrp="1"/>
          </p:cNvSpPr>
          <p:nvPr>
            <p:ph sz="quarter" idx="1"/>
          </p:nvPr>
        </p:nvSpPr>
        <p:spPr/>
        <p:txBody>
          <a:bodyPr/>
          <a:lstStyle/>
          <a:p>
            <a:r>
              <a:rPr lang="en-GB" dirty="0" smtClean="0"/>
              <a:t>Review Schedule Autumn Semester</a:t>
            </a:r>
          </a:p>
          <a:p>
            <a:r>
              <a:rPr lang="en-GB" dirty="0" smtClean="0"/>
              <a:t>Two or Three pieces of work to be submitted (14 Nov.)</a:t>
            </a:r>
          </a:p>
          <a:p>
            <a:pPr lvl="1"/>
            <a:r>
              <a:rPr lang="en-GB" dirty="0" smtClean="0"/>
              <a:t>Draft Plan: September</a:t>
            </a:r>
          </a:p>
          <a:p>
            <a:pPr lvl="1"/>
            <a:r>
              <a:rPr lang="en-GB" dirty="0" smtClean="0"/>
              <a:t>PLUS </a:t>
            </a:r>
          </a:p>
          <a:p>
            <a:pPr lvl="1"/>
            <a:r>
              <a:rPr lang="en-GB" dirty="0" smtClean="0"/>
              <a:t>(a) Literature Review OR (b) Draft Chapter</a:t>
            </a:r>
          </a:p>
          <a:p>
            <a:r>
              <a:rPr lang="en-GB" dirty="0" smtClean="0"/>
              <a:t>Assessment of (a) or (b) only</a:t>
            </a:r>
          </a:p>
          <a:p>
            <a:pPr lvl="1"/>
            <a:r>
              <a:rPr lang="en-GB" dirty="0" smtClean="0"/>
              <a:t>Substantial progress from HIS9X6</a:t>
            </a:r>
          </a:p>
          <a:p>
            <a:pPr lvl="1"/>
            <a:r>
              <a:rPr lang="en-GB" dirty="0" smtClean="0"/>
              <a:t>Weighted at 10% of final dissertation grade</a:t>
            </a:r>
          </a:p>
          <a:p>
            <a:pPr lvl="1"/>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Titles</a:t>
            </a:r>
            <a:endParaRPr lang="en-GB" dirty="0"/>
          </a:p>
        </p:txBody>
      </p:sp>
      <p:graphicFrame>
        <p:nvGraphicFramePr>
          <p:cNvPr id="6" name="Content Placeholder 5"/>
          <p:cNvGraphicFramePr>
            <a:graphicFrameLocks noGrp="1"/>
          </p:cNvGraphicFramePr>
          <p:nvPr>
            <p:ph sz="half" idx="1"/>
          </p:nvPr>
        </p:nvGraphicFramePr>
        <p:xfrm>
          <a:off x="301625" y="1371600"/>
          <a:ext cx="4038600" cy="4713420"/>
        </p:xfrm>
        <a:graphic>
          <a:graphicData uri="http://schemas.openxmlformats.org/drawingml/2006/table">
            <a:tbl>
              <a:tblPr firstRow="1" bandRow="1">
                <a:tableStyleId>{5C22544A-7EE6-4342-B048-85BDC9FD1C3A}</a:tableStyleId>
              </a:tblPr>
              <a:tblGrid>
                <a:gridCol w="4038600"/>
              </a:tblGrid>
              <a:tr h="572210">
                <a:tc>
                  <a:txBody>
                    <a:bodyPr/>
                    <a:lstStyle/>
                    <a:p>
                      <a:r>
                        <a:rPr lang="en-GB" dirty="0" smtClean="0"/>
                        <a:t>Dissertation Proposal 2009</a:t>
                      </a:r>
                    </a:p>
                    <a:p>
                      <a:endParaRPr lang="en-GB" dirty="0" smtClean="0"/>
                    </a:p>
                  </a:txBody>
                  <a:tcPr/>
                </a:tc>
              </a:tr>
              <a:tr h="572210">
                <a:tc>
                  <a:txBody>
                    <a:bodyPr/>
                    <a:lstStyle/>
                    <a:p>
                      <a:pPr algn="l" fontAlgn="t"/>
                      <a:r>
                        <a:rPr lang="en-GB" sz="1400" b="0" i="0" u="none" strike="noStrike" dirty="0" smtClean="0">
                          <a:latin typeface="CG Times"/>
                        </a:rPr>
                        <a:t>The Formative Years of</a:t>
                      </a:r>
                      <a:r>
                        <a:rPr lang="en-GB" sz="1400" b="0" i="0" u="none" strike="noStrike" baseline="0" dirty="0" smtClean="0">
                          <a:latin typeface="CG Times"/>
                        </a:rPr>
                        <a:t> </a:t>
                      </a:r>
                      <a:r>
                        <a:rPr lang="en-GB" sz="1400" b="0" i="0" u="none" strike="noStrike" dirty="0" smtClean="0">
                          <a:latin typeface="CG Times"/>
                        </a:rPr>
                        <a:t>Martin Luther </a:t>
                      </a:r>
                      <a:r>
                        <a:rPr lang="en-GB" sz="1400" b="0" i="0" u="none" strike="noStrike" dirty="0">
                          <a:latin typeface="CG Times"/>
                        </a:rPr>
                        <a:t>King </a:t>
                      </a:r>
                      <a:r>
                        <a:rPr lang="en-GB" sz="1400" b="0" i="0" u="none" strike="noStrike" dirty="0" smtClean="0">
                          <a:latin typeface="CG Times"/>
                        </a:rPr>
                        <a:t>Jr.</a:t>
                      </a:r>
                      <a:endParaRPr lang="en-GB" sz="1400" b="0" i="0" u="none" strike="noStrike" dirty="0">
                        <a:latin typeface="CG Times"/>
                      </a:endParaRPr>
                    </a:p>
                  </a:txBody>
                  <a:tcPr marL="0" marR="0" marT="0" marB="0"/>
                </a:tc>
              </a:tr>
              <a:tr h="572210">
                <a:tc>
                  <a:txBody>
                    <a:bodyPr/>
                    <a:lstStyle/>
                    <a:p>
                      <a:pPr algn="l" fontAlgn="t"/>
                      <a:r>
                        <a:rPr lang="en-GB" sz="1400" b="0" i="0" u="none" strike="noStrike" dirty="0" smtClean="0">
                          <a:latin typeface="CG Times"/>
                        </a:rPr>
                        <a:t>British</a:t>
                      </a:r>
                      <a:r>
                        <a:rPr lang="en-GB" sz="1400" b="0" i="0" u="none" strike="noStrike" baseline="0" dirty="0" smtClean="0">
                          <a:latin typeface="CG Times"/>
                        </a:rPr>
                        <a:t> and US Co-operation in the Development of the Atom Bomb</a:t>
                      </a:r>
                      <a:endParaRPr lang="en-GB" sz="1400" b="0" i="0" u="none" strike="noStrike" dirty="0">
                        <a:latin typeface="CG Times"/>
                      </a:endParaRPr>
                    </a:p>
                  </a:txBody>
                  <a:tcPr marL="0" marR="0" marT="0" marB="0"/>
                </a:tc>
              </a:tr>
              <a:tr h="572210">
                <a:tc>
                  <a:txBody>
                    <a:bodyPr/>
                    <a:lstStyle/>
                    <a:p>
                      <a:pPr algn="l" fontAlgn="t"/>
                      <a:r>
                        <a:rPr lang="en-GB" sz="1400" b="0" i="0" u="none" strike="noStrike">
                          <a:latin typeface="CG Times"/>
                        </a:rPr>
                        <a:t>Adventure, Nature  and History in the American West:  The History of the American Spirit of Adventure and the Call of the Wild.</a:t>
                      </a:r>
                    </a:p>
                  </a:txBody>
                  <a:tcPr marL="0" marR="0" marT="0" marB="0"/>
                </a:tc>
              </a:tr>
              <a:tr h="572210">
                <a:tc>
                  <a:txBody>
                    <a:bodyPr/>
                    <a:lstStyle/>
                    <a:p>
                      <a:pPr algn="l" fontAlgn="t"/>
                      <a:r>
                        <a:rPr lang="en-GB" sz="1400" b="0" i="0" u="none" strike="noStrike" dirty="0">
                          <a:latin typeface="CG Times"/>
                        </a:rPr>
                        <a:t>American History World War II - oral history</a:t>
                      </a:r>
                    </a:p>
                  </a:txBody>
                  <a:tcPr marL="0" marR="0" marT="0" marB="0"/>
                </a:tc>
              </a:tr>
              <a:tr h="572210">
                <a:tc>
                  <a:txBody>
                    <a:bodyPr/>
                    <a:lstStyle/>
                    <a:p>
                      <a:pPr algn="l" fontAlgn="t"/>
                      <a:r>
                        <a:rPr lang="en-GB" sz="1400" b="0" i="0" u="none" strike="noStrike" dirty="0">
                          <a:latin typeface="CG Times"/>
                        </a:rPr>
                        <a:t>Friendship Between John Adams and Mercy Otis Warren</a:t>
                      </a:r>
                    </a:p>
                  </a:txBody>
                  <a:tcPr marL="0" marR="0" marT="0" marB="0"/>
                </a:tc>
              </a:tr>
              <a:tr h="572210">
                <a:tc>
                  <a:txBody>
                    <a:bodyPr/>
                    <a:lstStyle/>
                    <a:p>
                      <a:pPr algn="l" fontAlgn="t"/>
                      <a:r>
                        <a:rPr lang="en-GB" sz="1400" b="0" i="0" u="none" strike="noStrike">
                          <a:latin typeface="CG Times"/>
                        </a:rPr>
                        <a:t>Education and Empowerment in the American Slave Narratives</a:t>
                      </a:r>
                    </a:p>
                  </a:txBody>
                  <a:tcPr marL="0" marR="0" marT="0" marB="0"/>
                </a:tc>
              </a:tr>
              <a:tr h="572210">
                <a:tc>
                  <a:txBody>
                    <a:bodyPr/>
                    <a:lstStyle/>
                    <a:p>
                      <a:pPr algn="l" fontAlgn="t"/>
                      <a:r>
                        <a:rPr lang="en-GB" sz="1400" b="0" i="0" u="none" strike="noStrike" dirty="0">
                          <a:latin typeface="CG Times"/>
                        </a:rPr>
                        <a:t>British military responses to the imperial crisis in American 1765 - 1775</a:t>
                      </a:r>
                    </a:p>
                  </a:txBody>
                  <a:tcPr marL="0" marR="0" marT="0" marB="0"/>
                </a:tc>
              </a:tr>
            </a:tbl>
          </a:graphicData>
        </a:graphic>
      </p:graphicFrame>
      <p:graphicFrame>
        <p:nvGraphicFramePr>
          <p:cNvPr id="5" name="Content Placeholder 4"/>
          <p:cNvGraphicFramePr>
            <a:graphicFrameLocks noGrp="1"/>
          </p:cNvGraphicFramePr>
          <p:nvPr>
            <p:ph sz="half" idx="2"/>
          </p:nvPr>
        </p:nvGraphicFramePr>
        <p:xfrm>
          <a:off x="5004048" y="1371600"/>
          <a:ext cx="3835152" cy="4649687"/>
        </p:xfrm>
        <a:graphic>
          <a:graphicData uri="http://schemas.openxmlformats.org/drawingml/2006/table">
            <a:tbl>
              <a:tblPr firstRow="1" bandRow="1">
                <a:tableStyleId>{5C22544A-7EE6-4342-B048-85BDC9FD1C3A}</a:tableStyleId>
              </a:tblPr>
              <a:tblGrid>
                <a:gridCol w="3835152"/>
              </a:tblGrid>
              <a:tr h="664241">
                <a:tc>
                  <a:txBody>
                    <a:bodyPr/>
                    <a:lstStyle/>
                    <a:p>
                      <a:r>
                        <a:rPr lang="en-GB" dirty="0" smtClean="0"/>
                        <a:t>Dissertations 2010</a:t>
                      </a:r>
                      <a:endParaRPr lang="en-GB" dirty="0"/>
                    </a:p>
                  </a:txBody>
                  <a:tcPr/>
                </a:tc>
              </a:tr>
              <a:tr h="664241">
                <a:tc>
                  <a:txBody>
                    <a:bodyPr/>
                    <a:lstStyle/>
                    <a:p>
                      <a:pPr algn="l" fontAlgn="t"/>
                      <a:r>
                        <a:rPr lang="en-GB" sz="1400" b="0" i="0" u="none" strike="noStrike" dirty="0">
                          <a:latin typeface="CG Times"/>
                        </a:rPr>
                        <a:t>American Slavery: The lifecycle of female slaves from childhood to adolescence</a:t>
                      </a:r>
                    </a:p>
                  </a:txBody>
                  <a:tcPr marL="9525" marR="9525" marT="9525" marB="0"/>
                </a:tc>
              </a:tr>
              <a:tr h="664241">
                <a:tc>
                  <a:txBody>
                    <a:bodyPr/>
                    <a:lstStyle/>
                    <a:p>
                      <a:pPr algn="l" fontAlgn="t"/>
                      <a:r>
                        <a:rPr lang="en-GB" sz="1400" b="0" i="0" u="none" strike="noStrike" dirty="0">
                          <a:latin typeface="CG Times"/>
                        </a:rPr>
                        <a:t>The role of the CIA in the Rural Pacification of South Vietnam</a:t>
                      </a:r>
                    </a:p>
                  </a:txBody>
                  <a:tcPr marL="9525" marR="9525" marT="9525" marB="0"/>
                </a:tc>
              </a:tr>
              <a:tr h="664241">
                <a:tc>
                  <a:txBody>
                    <a:bodyPr/>
                    <a:lstStyle/>
                    <a:p>
                      <a:pPr algn="l" fontAlgn="t"/>
                      <a:r>
                        <a:rPr lang="en-GB" sz="1400" b="0" i="0" u="none" strike="noStrike" dirty="0">
                          <a:latin typeface="CG Times"/>
                        </a:rPr>
                        <a:t>Assess the impact of soviet propaganda on the changes in civil rights policies in the United States between 1945 and 1974.</a:t>
                      </a:r>
                    </a:p>
                  </a:txBody>
                  <a:tcPr marL="9525" marR="9525" marT="9525" marB="0"/>
                </a:tc>
              </a:tr>
              <a:tr h="664241">
                <a:tc>
                  <a:txBody>
                    <a:bodyPr/>
                    <a:lstStyle/>
                    <a:p>
                      <a:pPr algn="l" fontAlgn="t"/>
                      <a:r>
                        <a:rPr lang="en-GB" sz="1400" b="0" i="0" u="none" strike="noStrike" dirty="0">
                          <a:latin typeface="CG Times"/>
                        </a:rPr>
                        <a:t>Robert S. McNamara’s Role in Foreign Policy Making in Vietnam and China</a:t>
                      </a:r>
                    </a:p>
                  </a:txBody>
                  <a:tcPr marL="9525" marR="9525" marT="9525" marB="0"/>
                </a:tc>
              </a:tr>
              <a:tr h="664241">
                <a:tc>
                  <a:txBody>
                    <a:bodyPr/>
                    <a:lstStyle/>
                    <a:p>
                      <a:pPr algn="l" fontAlgn="t"/>
                      <a:r>
                        <a:rPr lang="en-GB" sz="1400" b="0" i="0" u="none" strike="noStrike" dirty="0">
                          <a:latin typeface="CG Times"/>
                        </a:rPr>
                        <a:t>Alexander Hamilton and the development of an American National identity from 1771 till the fall of </a:t>
                      </a:r>
                      <a:r>
                        <a:rPr lang="en-GB" sz="1400" b="0" i="0" u="none" strike="noStrike" dirty="0" smtClean="0">
                          <a:latin typeface="CG Times"/>
                        </a:rPr>
                        <a:t>Philadelphia in </a:t>
                      </a:r>
                      <a:r>
                        <a:rPr lang="en-GB" sz="1400" b="0" i="0" u="none" strike="noStrike" dirty="0">
                          <a:latin typeface="CG Times"/>
                        </a:rPr>
                        <a:t>1777</a:t>
                      </a:r>
                    </a:p>
                  </a:txBody>
                  <a:tcPr marL="9525" marR="9525" marT="9525" marB="0"/>
                </a:tc>
              </a:tr>
              <a:tr h="664241">
                <a:tc>
                  <a:txBody>
                    <a:bodyPr/>
                    <a:lstStyle/>
                    <a:p>
                      <a:pPr algn="l" fontAlgn="t"/>
                      <a:r>
                        <a:rPr lang="en-GB" sz="1400" b="0" i="0" u="none" strike="noStrike" dirty="0">
                          <a:latin typeface="CG Times"/>
                        </a:rPr>
                        <a:t>US Undersecretary George Ball and Vietnam, 1961 - 1967</a:t>
                      </a:r>
                    </a:p>
                  </a:txBody>
                  <a:tcPr marL="9525" marR="9525" marT="9525"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Observations</a:t>
            </a:r>
            <a:endParaRPr lang="en-GB" dirty="0"/>
          </a:p>
        </p:txBody>
      </p:sp>
      <p:sp>
        <p:nvSpPr>
          <p:cNvPr id="3" name="Content Placeholder 2"/>
          <p:cNvSpPr>
            <a:spLocks noGrp="1"/>
          </p:cNvSpPr>
          <p:nvPr>
            <p:ph sz="half" idx="1"/>
          </p:nvPr>
        </p:nvSpPr>
        <p:spPr/>
        <p:txBody>
          <a:bodyPr/>
          <a:lstStyle/>
          <a:p>
            <a:r>
              <a:rPr lang="en-GB" dirty="0" smtClean="0"/>
              <a:t>Gives project focus early on</a:t>
            </a:r>
          </a:p>
          <a:p>
            <a:r>
              <a:rPr lang="en-GB" dirty="0" smtClean="0"/>
              <a:t>Raises awareness of research activity</a:t>
            </a:r>
          </a:p>
          <a:p>
            <a:r>
              <a:rPr lang="en-GB" dirty="0" smtClean="0"/>
              <a:t>Establishes feasibility</a:t>
            </a:r>
          </a:p>
          <a:p>
            <a:r>
              <a:rPr lang="en-GB" dirty="0" smtClean="0"/>
              <a:t>Excellent dissertations</a:t>
            </a:r>
          </a:p>
          <a:p>
            <a:endParaRPr lang="en-GB" dirty="0" smtClean="0"/>
          </a:p>
          <a:p>
            <a:endParaRPr lang="en-GB" dirty="0" smtClean="0"/>
          </a:p>
          <a:p>
            <a:endParaRPr lang="en-GB" dirty="0"/>
          </a:p>
        </p:txBody>
      </p:sp>
      <p:sp>
        <p:nvSpPr>
          <p:cNvPr id="4" name="Content Placeholder 3"/>
          <p:cNvSpPr>
            <a:spLocks noGrp="1"/>
          </p:cNvSpPr>
          <p:nvPr>
            <p:ph sz="half" idx="2"/>
          </p:nvPr>
        </p:nvSpPr>
        <p:spPr/>
        <p:txBody>
          <a:bodyPr/>
          <a:lstStyle/>
          <a:p>
            <a:r>
              <a:rPr lang="en-GB" dirty="0" smtClean="0"/>
              <a:t>HIS9X6 </a:t>
            </a:r>
            <a:r>
              <a:rPr lang="en-GB" smtClean="0"/>
              <a:t>is “hard module”</a:t>
            </a:r>
            <a:endParaRPr lang="en-GB" dirty="0" smtClean="0"/>
          </a:p>
          <a:p>
            <a:r>
              <a:rPr lang="en-GB" dirty="0" smtClean="0"/>
              <a:t>Reduces </a:t>
            </a:r>
            <a:r>
              <a:rPr lang="en-GB" dirty="0" smtClean="0"/>
              <a:t>high attainment in final grade?</a:t>
            </a:r>
          </a:p>
          <a:p>
            <a:r>
              <a:rPr lang="en-GB" dirty="0" smtClean="0"/>
              <a:t>Recycling material</a:t>
            </a:r>
          </a:p>
          <a:p>
            <a:r>
              <a:rPr lang="en-GB" dirty="0" smtClean="0"/>
              <a:t>Research completed after assessment</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Syllabus</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Degree Programme</a:t>
            </a:r>
          </a:p>
          <a:p>
            <a:pPr lvl="1"/>
            <a:r>
              <a:rPr lang="en-GB" dirty="0" smtClean="0"/>
              <a:t>Modular</a:t>
            </a:r>
          </a:p>
          <a:p>
            <a:pPr lvl="1"/>
            <a:r>
              <a:rPr lang="en-GB" dirty="0" smtClean="0"/>
              <a:t>Semester</a:t>
            </a:r>
          </a:p>
          <a:p>
            <a:pPr lvl="1"/>
            <a:r>
              <a:rPr lang="en-GB" dirty="0" smtClean="0"/>
              <a:t>Four years</a:t>
            </a:r>
          </a:p>
          <a:p>
            <a:r>
              <a:rPr lang="en-GB" dirty="0" smtClean="0"/>
              <a:t>Dissertation Preparation</a:t>
            </a:r>
          </a:p>
          <a:p>
            <a:pPr lvl="1"/>
            <a:r>
              <a:rPr lang="en-GB" dirty="0" smtClean="0"/>
              <a:t>HIS9X6</a:t>
            </a:r>
          </a:p>
          <a:p>
            <a:pPr lvl="2"/>
            <a:r>
              <a:rPr lang="en-GB" dirty="0" smtClean="0"/>
              <a:t>Third year core module taken in spring semester</a:t>
            </a:r>
          </a:p>
          <a:p>
            <a:r>
              <a:rPr lang="en-GB" dirty="0" smtClean="0"/>
              <a:t>Dissertation Modules</a:t>
            </a:r>
          </a:p>
          <a:p>
            <a:pPr lvl="1"/>
            <a:r>
              <a:rPr lang="en-GB" dirty="0" smtClean="0"/>
              <a:t>HIS9X7</a:t>
            </a:r>
          </a:p>
          <a:p>
            <a:pPr lvl="2"/>
            <a:r>
              <a:rPr lang="en-GB" dirty="0" smtClean="0"/>
              <a:t>The dissertation taken over two semesters by single honours History students only</a:t>
            </a:r>
          </a:p>
          <a:p>
            <a:pPr lvl="1"/>
            <a:r>
              <a:rPr lang="en-GB" dirty="0" smtClean="0"/>
              <a:t>HIS9X8</a:t>
            </a:r>
          </a:p>
          <a:p>
            <a:pPr lvl="2"/>
            <a:r>
              <a:rPr lang="en-GB" dirty="0" smtClean="0"/>
              <a:t>The dissertation taken over one semester by combined degree students in Education only</a:t>
            </a:r>
          </a:p>
          <a:p>
            <a:pPr lvl="1"/>
            <a:endParaRPr lang="en-GB" dirty="0" smtClean="0"/>
          </a:p>
          <a:p>
            <a:pPr lvl="1"/>
            <a:endParaRPr lang="en-GB" dirty="0" smtClean="0"/>
          </a:p>
          <a:p>
            <a:pPr lvl="1"/>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HIS9X6: Approaches and Methods in History</a:t>
            </a:r>
            <a:endParaRPr lang="en-GB" dirty="0"/>
          </a:p>
        </p:txBody>
      </p:sp>
      <p:sp>
        <p:nvSpPr>
          <p:cNvPr id="3" name="Content Placeholder 2"/>
          <p:cNvSpPr>
            <a:spLocks noGrp="1"/>
          </p:cNvSpPr>
          <p:nvPr>
            <p:ph sz="quarter" idx="1"/>
          </p:nvPr>
        </p:nvSpPr>
        <p:spPr/>
        <p:txBody>
          <a:bodyPr>
            <a:normAutofit lnSpcReduction="10000"/>
          </a:bodyPr>
          <a:lstStyle/>
          <a:p>
            <a:r>
              <a:rPr lang="en-GB" dirty="0" smtClean="0"/>
              <a:t>Aim</a:t>
            </a:r>
          </a:p>
          <a:p>
            <a:pPr lvl="1"/>
            <a:r>
              <a:rPr lang="en-GB" dirty="0" smtClean="0"/>
              <a:t>(a) Theory, methods and approaches used by historians</a:t>
            </a:r>
          </a:p>
          <a:p>
            <a:pPr lvl="1"/>
            <a:r>
              <a:rPr lang="en-GB" dirty="0" smtClean="0"/>
              <a:t>(b) Encourage application in students’ work</a:t>
            </a:r>
          </a:p>
          <a:p>
            <a:r>
              <a:rPr lang="en-GB" dirty="0" smtClean="0"/>
              <a:t>Learning Outcomes</a:t>
            </a:r>
          </a:p>
          <a:p>
            <a:pPr lvl="1"/>
            <a:r>
              <a:rPr lang="en-GB" dirty="0" smtClean="0"/>
              <a:t>Knowledge and Understanding of (a)</a:t>
            </a:r>
          </a:p>
          <a:p>
            <a:pPr lvl="1"/>
            <a:r>
              <a:rPr lang="en-GB" dirty="0" smtClean="0"/>
              <a:t>Subject-Specific problems and issues concerning application of (a)</a:t>
            </a:r>
          </a:p>
          <a:p>
            <a:pPr lvl="1"/>
            <a:r>
              <a:rPr lang="en-GB" dirty="0" smtClean="0"/>
              <a:t>Confidence to undertake (b)</a:t>
            </a:r>
          </a:p>
          <a:p>
            <a:pPr lvl="1"/>
            <a:r>
              <a:rPr lang="en-GB" dirty="0" smtClean="0"/>
              <a:t>Etc.</a:t>
            </a:r>
          </a:p>
          <a:p>
            <a:r>
              <a:rPr lang="en-GB" dirty="0" smtClean="0"/>
              <a:t>Delivery</a:t>
            </a:r>
          </a:p>
          <a:p>
            <a:pPr lvl="1"/>
            <a:r>
              <a:rPr lang="en-GB" dirty="0" smtClean="0"/>
              <a:t>Lectures, Seminars, Workshops in 10 weeks</a:t>
            </a:r>
          </a:p>
          <a:p>
            <a:pPr lvl="1"/>
            <a:endParaRPr lang="en-GB" dirty="0" smtClean="0"/>
          </a:p>
          <a:p>
            <a:pPr lvl="1"/>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HIS9X6: Approaches and Methods in History</a:t>
            </a:r>
            <a:endParaRPr lang="en-GB" dirty="0"/>
          </a:p>
        </p:txBody>
      </p:sp>
      <p:graphicFrame>
        <p:nvGraphicFramePr>
          <p:cNvPr id="4" name="Content Placeholder 3"/>
          <p:cNvGraphicFramePr>
            <a:graphicFrameLocks noGrp="1"/>
          </p:cNvGraphicFramePr>
          <p:nvPr>
            <p:ph sz="quarter" idx="1"/>
          </p:nvPr>
        </p:nvGraphicFramePr>
        <p:xfrm>
          <a:off x="301625" y="1527175"/>
          <a:ext cx="8504238" cy="4820920"/>
        </p:xfrm>
        <a:graphic>
          <a:graphicData uri="http://schemas.openxmlformats.org/drawingml/2006/table">
            <a:tbl>
              <a:tblPr firstRow="1" bandRow="1">
                <a:tableStyleId>{5C22544A-7EE6-4342-B048-85BDC9FD1C3A}</a:tableStyleId>
              </a:tblPr>
              <a:tblGrid>
                <a:gridCol w="8504238"/>
              </a:tblGrid>
              <a:tr h="370840">
                <a:tc>
                  <a:txBody>
                    <a:bodyPr/>
                    <a:lstStyle/>
                    <a:p>
                      <a:r>
                        <a:rPr lang="en-GB" dirty="0" smtClean="0"/>
                        <a:t>Course Content</a:t>
                      </a:r>
                      <a:endParaRPr lang="en-GB" dirty="0"/>
                    </a:p>
                  </a:txBody>
                  <a:tcPr/>
                </a:tc>
              </a:tr>
              <a:tr h="370840">
                <a:tc>
                  <a:txBody>
                    <a:bodyPr/>
                    <a:lstStyle/>
                    <a:p>
                      <a:r>
                        <a:rPr lang="en-GB" dirty="0" smtClean="0"/>
                        <a:t>Introduction</a:t>
                      </a:r>
                      <a:endParaRPr lang="en-GB" dirty="0"/>
                    </a:p>
                  </a:txBody>
                  <a:tcPr/>
                </a:tc>
              </a:tr>
              <a:tr h="370840">
                <a:tc>
                  <a:txBody>
                    <a:bodyPr/>
                    <a:lstStyle/>
                    <a:p>
                      <a:r>
                        <a:rPr kumimoji="0" lang="en-GB" sz="1800" kern="1200" dirty="0" smtClean="0">
                          <a:solidFill>
                            <a:schemeClr val="dk1"/>
                          </a:solidFill>
                          <a:latin typeface="+mn-lt"/>
                          <a:ea typeface="+mn-ea"/>
                          <a:cs typeface="+mn-cs"/>
                        </a:rPr>
                        <a:t>The nature of history</a:t>
                      </a:r>
                      <a:endParaRPr lang="en-GB" dirty="0"/>
                    </a:p>
                  </a:txBody>
                  <a:tcPr/>
                </a:tc>
              </a:tr>
              <a:tr h="370840">
                <a:tc>
                  <a:txBody>
                    <a:bodyPr/>
                    <a:lstStyle/>
                    <a:p>
                      <a:r>
                        <a:rPr kumimoji="0" lang="en-GB" sz="1800" kern="1200" dirty="0" smtClean="0">
                          <a:solidFill>
                            <a:schemeClr val="dk1"/>
                          </a:solidFill>
                          <a:latin typeface="+mn-lt"/>
                          <a:ea typeface="+mn-ea"/>
                          <a:cs typeface="+mn-cs"/>
                        </a:rPr>
                        <a:t>Postmodernism</a:t>
                      </a:r>
                      <a:endParaRPr lang="en-GB" dirty="0"/>
                    </a:p>
                  </a:txBody>
                  <a:tcPr/>
                </a:tc>
              </a:tr>
              <a:tr h="370840">
                <a:tc>
                  <a:txBody>
                    <a:bodyPr/>
                    <a:lstStyle/>
                    <a:p>
                      <a:r>
                        <a:rPr kumimoji="0" lang="en-GB" sz="1800" kern="1200" dirty="0" smtClean="0">
                          <a:solidFill>
                            <a:schemeClr val="dk1"/>
                          </a:solidFill>
                          <a:latin typeface="+mn-lt"/>
                          <a:ea typeface="+mn-ea"/>
                          <a:cs typeface="+mn-cs"/>
                        </a:rPr>
                        <a:t>National identity</a:t>
                      </a:r>
                      <a:endParaRPr lang="en-GB" dirty="0"/>
                    </a:p>
                  </a:txBody>
                  <a:tcPr/>
                </a:tc>
              </a:tr>
              <a:tr h="370840">
                <a:tc>
                  <a:txBody>
                    <a:bodyPr/>
                    <a:lstStyle/>
                    <a:p>
                      <a:r>
                        <a:rPr kumimoji="0" lang="en-GB" sz="1800" kern="1200" dirty="0" smtClean="0">
                          <a:solidFill>
                            <a:schemeClr val="dk1"/>
                          </a:solidFill>
                          <a:latin typeface="+mn-lt"/>
                          <a:ea typeface="+mn-ea"/>
                          <a:cs typeface="+mn-cs"/>
                        </a:rPr>
                        <a:t>Gender</a:t>
                      </a:r>
                      <a:endParaRPr lang="en-GB" dirty="0"/>
                    </a:p>
                  </a:txBody>
                  <a:tcPr/>
                </a:tc>
              </a:tr>
              <a:tr h="370840">
                <a:tc>
                  <a:txBody>
                    <a:bodyPr/>
                    <a:lstStyle/>
                    <a:p>
                      <a:r>
                        <a:rPr kumimoji="0" lang="en-GB" sz="1800" kern="1200" dirty="0" smtClean="0">
                          <a:solidFill>
                            <a:schemeClr val="dk1"/>
                          </a:solidFill>
                          <a:latin typeface="+mn-lt"/>
                          <a:ea typeface="+mn-ea"/>
                          <a:cs typeface="+mn-cs"/>
                        </a:rPr>
                        <a:t>Class</a:t>
                      </a:r>
                      <a:endParaRPr lang="en-GB" dirty="0"/>
                    </a:p>
                  </a:txBody>
                  <a:tcPr/>
                </a:tc>
              </a:tr>
              <a:tr h="370840">
                <a:tc>
                  <a:txBody>
                    <a:bodyPr/>
                    <a:lstStyle/>
                    <a:p>
                      <a:r>
                        <a:rPr kumimoji="0" lang="en-GB" sz="1800" kern="1200" dirty="0" smtClean="0">
                          <a:solidFill>
                            <a:schemeClr val="dk1"/>
                          </a:solidFill>
                          <a:latin typeface="+mn-lt"/>
                          <a:ea typeface="+mn-ea"/>
                          <a:cs typeface="+mn-cs"/>
                        </a:rPr>
                        <a:t>Writing a dissertation proposal</a:t>
                      </a:r>
                      <a:endParaRPr lang="en-GB" dirty="0"/>
                    </a:p>
                  </a:txBody>
                  <a:tcPr/>
                </a:tc>
              </a:tr>
              <a:tr h="370840">
                <a:tc>
                  <a:txBody>
                    <a:bodyPr/>
                    <a:lstStyle/>
                    <a:p>
                      <a:r>
                        <a:rPr kumimoji="0" lang="en-GB" sz="1800" kern="1200" dirty="0" smtClean="0">
                          <a:solidFill>
                            <a:schemeClr val="dk1"/>
                          </a:solidFill>
                          <a:latin typeface="+mn-lt"/>
                          <a:ea typeface="+mn-ea"/>
                          <a:cs typeface="+mn-cs"/>
                        </a:rPr>
                        <a:t>Techniques for dissertations </a:t>
                      </a:r>
                      <a:endParaRPr lang="en-GB" dirty="0"/>
                    </a:p>
                  </a:txBody>
                  <a:tcPr/>
                </a:tc>
              </a:tr>
              <a:tr h="370840">
                <a:tc>
                  <a:txBody>
                    <a:bodyPr/>
                    <a:lstStyle/>
                    <a:p>
                      <a:r>
                        <a:rPr kumimoji="0" lang="en-GB" sz="1800" kern="1200" dirty="0" smtClean="0">
                          <a:solidFill>
                            <a:schemeClr val="dk1"/>
                          </a:solidFill>
                          <a:latin typeface="+mn-lt"/>
                          <a:ea typeface="+mn-ea"/>
                          <a:cs typeface="+mn-cs"/>
                        </a:rPr>
                        <a:t>Writing a dissertation</a:t>
                      </a:r>
                      <a:endParaRPr lang="en-GB" dirty="0"/>
                    </a:p>
                  </a:txBody>
                  <a:tcPr/>
                </a:tc>
              </a:tr>
              <a:tr h="370840">
                <a:tc>
                  <a:txBody>
                    <a:bodyPr/>
                    <a:lstStyle/>
                    <a:p>
                      <a:r>
                        <a:rPr lang="en-GB" dirty="0" smtClean="0"/>
                        <a:t>Library Provision</a:t>
                      </a:r>
                      <a:endParaRPr lang="en-GB" dirty="0"/>
                    </a:p>
                  </a:txBody>
                  <a:tcPr/>
                </a:tc>
              </a:tr>
              <a:tr h="370840">
                <a:tc>
                  <a:txBody>
                    <a:bodyPr/>
                    <a:lstStyle/>
                    <a:p>
                      <a:r>
                        <a:rPr lang="en-GB" dirty="0" smtClean="0"/>
                        <a:t>Computer</a:t>
                      </a:r>
                      <a:r>
                        <a:rPr lang="en-GB" baseline="0" dirty="0" smtClean="0"/>
                        <a:t> Lab</a:t>
                      </a:r>
                    </a:p>
                  </a:txBody>
                  <a:tcPr/>
                </a:tc>
              </a:tr>
              <a:tr h="370840">
                <a:tc>
                  <a:txBody>
                    <a:bodyPr/>
                    <a:lstStyle/>
                    <a:p>
                      <a:r>
                        <a:rPr lang="en-GB" baseline="0" dirty="0" smtClean="0"/>
                        <a:t>Careers Workshop</a:t>
                      </a: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HIS9X6: Approaches and Methods in History</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Assignments</a:t>
            </a:r>
          </a:p>
          <a:p>
            <a:pPr lvl="1"/>
            <a:r>
              <a:rPr lang="en-GB" dirty="0" smtClean="0"/>
              <a:t>Historiographical Essay (3,000 words, 45 %: due 14 April)</a:t>
            </a:r>
          </a:p>
          <a:p>
            <a:pPr lvl="2"/>
            <a:r>
              <a:rPr lang="en-GB" i="1" dirty="0" smtClean="0"/>
              <a:t>These are broad general questions, and require abstract discussion, but it is important to incorporate illustrative examples or case studies. They might be drawn from some of the history modules you have studied or are currently studying.  This will help you to ‘anchor’ the general discussion in ‘real’ situations and historical processes.</a:t>
            </a:r>
          </a:p>
          <a:p>
            <a:pPr lvl="1"/>
            <a:r>
              <a:rPr lang="en-GB" dirty="0" smtClean="0"/>
              <a:t>Dissertation Proposal (3,000 words, 45 %: due 7 May)</a:t>
            </a:r>
          </a:p>
          <a:p>
            <a:pPr lvl="2"/>
            <a:r>
              <a:rPr lang="en-GB" dirty="0" smtClean="0"/>
              <a:t>Staff advertise lists of topics and areas </a:t>
            </a:r>
          </a:p>
          <a:p>
            <a:pPr lvl="3"/>
            <a:r>
              <a:rPr lang="en-GB" dirty="0" smtClean="0"/>
              <a:t>Encourage autonomy</a:t>
            </a:r>
          </a:p>
          <a:p>
            <a:pPr lvl="2"/>
            <a:r>
              <a:rPr lang="en-GB" dirty="0" smtClean="0"/>
              <a:t> Students discuss potential topics and provisional titles with the relevant supervisor preliminary reading and follow-up discussions on the feasibility and sources for the proposed project.  </a:t>
            </a:r>
          </a:p>
          <a:p>
            <a:pPr lvl="2"/>
            <a:r>
              <a:rPr lang="en-GB" dirty="0" smtClean="0"/>
              <a:t>Agree topic with the supervisor by 16 April </a:t>
            </a:r>
          </a:p>
          <a:p>
            <a:pPr lvl="2"/>
            <a:r>
              <a:rPr lang="en-GB" dirty="0" smtClean="0"/>
              <a:t>Project Proposal</a:t>
            </a:r>
          </a:p>
          <a:p>
            <a:pPr lvl="2"/>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HIS9X6: ESSAYS</a:t>
            </a:r>
            <a:endParaRPr lang="en-GB" dirty="0"/>
          </a:p>
        </p:txBody>
      </p:sp>
      <p:sp>
        <p:nvSpPr>
          <p:cNvPr id="3" name="Content Placeholder 2"/>
          <p:cNvSpPr>
            <a:spLocks noGrp="1"/>
          </p:cNvSpPr>
          <p:nvPr>
            <p:ph sz="quarter" idx="1"/>
          </p:nvPr>
        </p:nvSpPr>
        <p:spPr/>
        <p:txBody>
          <a:bodyPr>
            <a:normAutofit fontScale="85000" lnSpcReduction="20000"/>
          </a:bodyPr>
          <a:lstStyle/>
          <a:p>
            <a:pPr lvl="0"/>
            <a:r>
              <a:rPr lang="en-GB" dirty="0" smtClean="0"/>
              <a:t>How objective can history be?</a:t>
            </a:r>
          </a:p>
          <a:p>
            <a:pPr lvl="0"/>
            <a:r>
              <a:rPr lang="en-GB" dirty="0" smtClean="0"/>
              <a:t>Does history differ methodologically from sociology?</a:t>
            </a:r>
          </a:p>
          <a:p>
            <a:pPr lvl="0"/>
            <a:r>
              <a:rPr lang="en-GB" dirty="0" smtClean="0"/>
              <a:t> “Postmodernism subverts historical method.’” Discuss.</a:t>
            </a:r>
          </a:p>
          <a:p>
            <a:pPr lvl="0"/>
            <a:r>
              <a:rPr lang="en-GB" dirty="0" smtClean="0"/>
              <a:t>What postmodernist claims about history are valid?</a:t>
            </a:r>
          </a:p>
          <a:p>
            <a:pPr lvl="0"/>
            <a:r>
              <a:rPr lang="en-GB" dirty="0" smtClean="0"/>
              <a:t> “Religion is the most potent source of national identity.’” Discuss.</a:t>
            </a:r>
          </a:p>
          <a:p>
            <a:pPr lvl="0"/>
            <a:r>
              <a:rPr lang="en-GB" dirty="0" smtClean="0"/>
              <a:t> “Nations did not exist before the late eighteenth century.”  Discuss.</a:t>
            </a:r>
          </a:p>
          <a:p>
            <a:pPr lvl="0"/>
            <a:r>
              <a:rPr lang="en-GB" dirty="0" smtClean="0"/>
              <a:t>Is gender history more perceptive than feminist history?</a:t>
            </a:r>
          </a:p>
          <a:p>
            <a:pPr lvl="0"/>
            <a:r>
              <a:rPr lang="en-GB" dirty="0" smtClean="0"/>
              <a:t>Does the concept of separate spheres between men and women assist our understanding of the past?</a:t>
            </a:r>
          </a:p>
          <a:p>
            <a:pPr lvl="0"/>
            <a:r>
              <a:rPr lang="en-GB" dirty="0" smtClean="0"/>
              <a:t>How skilfully have historians deployed the concept of class?</a:t>
            </a:r>
          </a:p>
          <a:p>
            <a:pPr lvl="0"/>
            <a:r>
              <a:rPr lang="en-GB" dirty="0" smtClean="0"/>
              <a:t>How illuminating is the Marxist conception of class?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HIS9X6: Project Proposal</a:t>
            </a:r>
            <a:endParaRPr lang="en-GB" dirty="0"/>
          </a:p>
        </p:txBody>
      </p:sp>
      <p:sp>
        <p:nvSpPr>
          <p:cNvPr id="3" name="Content Placeholder 2"/>
          <p:cNvSpPr>
            <a:spLocks noGrp="1"/>
          </p:cNvSpPr>
          <p:nvPr>
            <p:ph sz="quarter" idx="1"/>
          </p:nvPr>
        </p:nvSpPr>
        <p:spPr/>
        <p:txBody>
          <a:bodyPr>
            <a:normAutofit fontScale="92500" lnSpcReduction="10000"/>
          </a:bodyPr>
          <a:lstStyle/>
          <a:p>
            <a:r>
              <a:rPr lang="en-GB" dirty="0" smtClean="0"/>
              <a:t>Form</a:t>
            </a:r>
          </a:p>
          <a:p>
            <a:pPr lvl="1"/>
            <a:r>
              <a:rPr lang="en-GB" dirty="0" smtClean="0"/>
              <a:t>Essay or Report</a:t>
            </a:r>
          </a:p>
          <a:p>
            <a:r>
              <a:rPr lang="en-GB" dirty="0" smtClean="0"/>
              <a:t>Content</a:t>
            </a:r>
          </a:p>
          <a:p>
            <a:pPr lvl="1"/>
            <a:r>
              <a:rPr lang="en-GB" dirty="0" smtClean="0"/>
              <a:t>Literature Review</a:t>
            </a:r>
          </a:p>
          <a:p>
            <a:pPr lvl="1"/>
            <a:r>
              <a:rPr lang="en-GB" dirty="0" smtClean="0"/>
              <a:t>Research Questions</a:t>
            </a:r>
          </a:p>
          <a:p>
            <a:pPr lvl="1"/>
            <a:r>
              <a:rPr lang="en-GB" dirty="0" smtClean="0"/>
              <a:t>Research Methodology</a:t>
            </a:r>
          </a:p>
          <a:p>
            <a:pPr lvl="1"/>
            <a:r>
              <a:rPr lang="en-GB" dirty="0" smtClean="0"/>
              <a:t>Review of Resources</a:t>
            </a:r>
          </a:p>
          <a:p>
            <a:pPr lvl="1"/>
            <a:r>
              <a:rPr lang="en-GB" dirty="0" smtClean="0"/>
              <a:t>Draft Plan</a:t>
            </a:r>
          </a:p>
          <a:p>
            <a:r>
              <a:rPr lang="en-GB" dirty="0" smtClean="0"/>
              <a:t>Curriculum</a:t>
            </a:r>
          </a:p>
          <a:p>
            <a:pPr lvl="1"/>
            <a:r>
              <a:rPr lang="en-GB" dirty="0" smtClean="0"/>
              <a:t>Flexibility</a:t>
            </a:r>
          </a:p>
          <a:p>
            <a:pPr lvl="1"/>
            <a:r>
              <a:rPr lang="en-GB" dirty="0" smtClean="0"/>
              <a:t>Exploratory</a:t>
            </a:r>
          </a:p>
          <a:p>
            <a:pPr lvl="1"/>
            <a:r>
              <a:rPr lang="en-GB" dirty="0" smtClean="0"/>
              <a:t>Preparatory</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HIS9X6: Assessment</a:t>
            </a:r>
            <a:endParaRPr lang="en-GB" dirty="0"/>
          </a:p>
        </p:txBody>
      </p:sp>
      <p:sp>
        <p:nvSpPr>
          <p:cNvPr id="3" name="Content Placeholder 2"/>
          <p:cNvSpPr>
            <a:spLocks noGrp="1"/>
          </p:cNvSpPr>
          <p:nvPr>
            <p:ph sz="quarter" idx="1"/>
          </p:nvPr>
        </p:nvSpPr>
        <p:spPr/>
        <p:txBody>
          <a:bodyPr/>
          <a:lstStyle/>
          <a:p>
            <a:r>
              <a:rPr lang="en-GB" dirty="0" smtClean="0"/>
              <a:t>Essay Criteria</a:t>
            </a:r>
          </a:p>
          <a:p>
            <a:r>
              <a:rPr lang="en-GB" dirty="0" smtClean="0"/>
              <a:t>Parameters of the investigation</a:t>
            </a:r>
          </a:p>
          <a:p>
            <a:r>
              <a:rPr lang="en-GB" dirty="0" smtClean="0"/>
              <a:t>Initial Review of Resources</a:t>
            </a:r>
          </a:p>
          <a:p>
            <a:r>
              <a:rPr lang="en-GB" dirty="0" smtClean="0"/>
              <a:t>Historiographical map</a:t>
            </a:r>
          </a:p>
          <a:p>
            <a:r>
              <a:rPr lang="en-GB" dirty="0" smtClean="0"/>
              <a:t>Hypothesis</a:t>
            </a:r>
          </a:p>
          <a:p>
            <a:r>
              <a:rPr lang="en-GB" dirty="0" smtClean="0"/>
              <a:t>Feasibility</a:t>
            </a:r>
          </a:p>
          <a:p>
            <a:r>
              <a:rPr lang="en-GB" dirty="0" smtClean="0"/>
              <a:t>Methodological awareness</a:t>
            </a:r>
          </a:p>
          <a:p>
            <a:endParaRPr lang="en-GB" dirty="0" smtClean="0"/>
          </a:p>
          <a:p>
            <a:endParaRPr lang="en-GB" dirty="0" smtClean="0"/>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HIS9X6 Grade Results</a:t>
            </a:r>
            <a:endParaRPr lang="en-GB"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104</TotalTime>
  <Words>756</Words>
  <Application>Microsoft Office PowerPoint</Application>
  <PresentationFormat>On-screen Show (4:3)</PresentationFormat>
  <Paragraphs>144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The Stirling experience: intermediate assessment</vt:lpstr>
      <vt:lpstr>Syllabus</vt:lpstr>
      <vt:lpstr>HIS9X6: Approaches and Methods in History</vt:lpstr>
      <vt:lpstr>HIS9X6: Approaches and Methods in History</vt:lpstr>
      <vt:lpstr>HIS9X6: Approaches and Methods in History</vt:lpstr>
      <vt:lpstr>HIS9X6: ESSAYS</vt:lpstr>
      <vt:lpstr>HIS9X6: Project Proposal</vt:lpstr>
      <vt:lpstr>HIS9X6: Assessment</vt:lpstr>
      <vt:lpstr>HIS9X6 Grade Results</vt:lpstr>
      <vt:lpstr>HIS9X7: Assessment</vt:lpstr>
      <vt:lpstr>HIS9X7: Intermediate Assessment</vt:lpstr>
      <vt:lpstr>Project Titles</vt:lpstr>
      <vt:lpstr>Observations</vt:lpstr>
    </vt:vector>
  </TitlesOfParts>
  <Company>University of Stirling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cn1</dc:creator>
  <cp:lastModifiedBy>cn1</cp:lastModifiedBy>
  <cp:revision>21</cp:revision>
  <dcterms:created xsi:type="dcterms:W3CDTF">2010-06-12T20:38:08Z</dcterms:created>
  <dcterms:modified xsi:type="dcterms:W3CDTF">2010-06-12T22:23:38Z</dcterms:modified>
</cp:coreProperties>
</file>