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322" r:id="rId3"/>
    <p:sldId id="323" r:id="rId4"/>
    <p:sldId id="325" r:id="rId5"/>
    <p:sldId id="301" r:id="rId6"/>
    <p:sldId id="326" r:id="rId7"/>
    <p:sldId id="328" r:id="rId8"/>
    <p:sldId id="327" r:id="rId9"/>
    <p:sldId id="329" r:id="rId10"/>
    <p:sldId id="330" r:id="rId11"/>
    <p:sldId id="267" r:id="rId12"/>
    <p:sldId id="331" r:id="rId13"/>
    <p:sldId id="346" r:id="rId14"/>
    <p:sldId id="264" r:id="rId15"/>
    <p:sldId id="265" r:id="rId16"/>
    <p:sldId id="332" r:id="rId17"/>
    <p:sldId id="334" r:id="rId18"/>
    <p:sldId id="335" r:id="rId19"/>
    <p:sldId id="364" r:id="rId20"/>
    <p:sldId id="348" r:id="rId21"/>
    <p:sldId id="337" r:id="rId22"/>
    <p:sldId id="336" r:id="rId23"/>
    <p:sldId id="333" r:id="rId24"/>
    <p:sldId id="290" r:id="rId25"/>
    <p:sldId id="338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63" r:id="rId36"/>
    <p:sldId id="361" r:id="rId37"/>
    <p:sldId id="362" r:id="rId38"/>
    <p:sldId id="349" r:id="rId39"/>
    <p:sldId id="288" r:id="rId4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43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DECDB-8D2A-CC49-B8FD-B022287AD48E}" type="datetimeFigureOut">
              <a:rPr lang="en-US" smtClean="0"/>
              <a:t>5/8/16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CA8AA-630E-4341-92DC-2B376BB9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75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4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742950" marR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1143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6002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2057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514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429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800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629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" name="Shape 5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742950" marR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1143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6002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2057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514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429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800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629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68825" cy="34258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sq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3224" cy="4111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742950" marR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1143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6002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2057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514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4290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8006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629400" marR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742950" lvl="1" indent="-37465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1143000" lvl="2" indent="-3175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600200" lvl="3" indent="-3175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2057400" lvl="4" indent="-3175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514600" lvl="5" indent="-3175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3429000" lvl="6" indent="-3175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800600" lvl="7" indent="-3175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6629400" lvl="8" indent="-3175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8411804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3224" cy="41116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68825" cy="3425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>
              <a:buClrTx/>
              <a:buFontTx/>
              <a:buNone/>
            </a:pPr>
            <a:fld id="{A671A61C-9430-3E4C-AF8D-6253986EC2EE}" type="slidenum">
              <a:rPr lang="en-US">
                <a:solidFill>
                  <a:srgbClr val="000000"/>
                </a:solidFill>
                <a:cs typeface="Arial Unicode MS" charset="0"/>
              </a:rPr>
              <a:pPr>
                <a:buClrTx/>
                <a:buFontTx/>
                <a:buNone/>
              </a:pPr>
              <a:t>18</a:t>
            </a:fld>
            <a:endParaRPr lang="en-US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368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3224" cy="41116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68825" cy="3425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6BD71C-6831-5346-9645-A572917F42C1}" type="slidenum">
              <a:rPr lang="en-US"/>
              <a:pPr/>
              <a:t>23</a:t>
            </a:fld>
            <a:endParaRPr lang="en-US"/>
          </a:p>
        </p:txBody>
      </p:sp>
      <p:sp>
        <p:nvSpPr>
          <p:cNvPr id="532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32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0A5650-3C79-7342-8C5E-2E28FFA2180F}" type="slidenum">
              <a:rPr lang="en-US"/>
              <a:pPr/>
              <a:t>24</a:t>
            </a:fld>
            <a:endParaRPr lang="en-US"/>
          </a:p>
        </p:txBody>
      </p:sp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3224" cy="41116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68825" cy="3425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/>
        </p:nvSpPr>
        <p:spPr>
          <a:xfrm>
            <a:off x="3884612" y="8685211"/>
            <a:ext cx="2968624" cy="4540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5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887787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630237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30237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630237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7013" cy="4522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6612" y="1600200"/>
            <a:ext cx="4037012" cy="4522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23887" y="458946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marR="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marR="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marR="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marR="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/>
            </a:lvl1pPr>
            <a:lvl2pPr marL="457200" marR="0" indent="0" algn="ctr" rtl="0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/>
            </a:lvl2pPr>
            <a:lvl3pPr marL="914400" marR="0" indent="0" algn="ctr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/>
            </a:lvl3pPr>
            <a:lvl4pPr marL="137160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/>
            </a:lvl4pPr>
            <a:lvl5pPr marL="1828800" marR="0" indent="0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/>
            </a:lvl5pPr>
            <a:lvl6pPr marL="22860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6pPr>
            <a:lvl7pPr marL="27432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7pPr>
            <a:lvl8pPr marL="32004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8pPr>
            <a:lvl9pPr marL="36576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86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2514600" marR="0" indent="-228600" algn="ctr" rtl="0">
              <a:spcBef>
                <a:spcPts val="0"/>
              </a:spcBef>
              <a:spcAft>
                <a:spcPts val="0"/>
              </a:spcAft>
              <a:defRPr/>
            </a:lvl6pPr>
            <a:lvl7pPr marL="2971800" marR="0" indent="-228600" algn="ctr" rtl="0">
              <a:spcBef>
                <a:spcPts val="0"/>
              </a:spcBef>
              <a:spcAft>
                <a:spcPts val="0"/>
              </a:spcAft>
              <a:defRPr/>
            </a:lvl7pPr>
            <a:lvl8pPr marL="3429000" marR="0" indent="-228600" algn="ctr" rtl="0">
              <a:spcBef>
                <a:spcPts val="0"/>
              </a:spcBef>
              <a:spcAft>
                <a:spcPts val="0"/>
              </a:spcAft>
              <a:defRPr/>
            </a:lvl8pPr>
            <a:lvl9pPr marL="3886200" marR="0" indent="-2286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80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70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60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5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500"/>
              </a:spcBef>
              <a:spcAft>
                <a:spcPts val="0"/>
              </a:spcAft>
              <a:defRPr/>
            </a:lvl5pPr>
            <a:lvl6pPr marL="25146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@professorisin</a:t>
            </a: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r>
              <a:rPr lang="en-US" smtClean="0"/>
              <a:t>gettenure@gmail.com</a:t>
            </a: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0424" cy="47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://theprofessorisin.co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685800" y="1903411"/>
            <a:ext cx="7772400" cy="19224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Hacking the US Academic </a:t>
            </a:r>
            <a:b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Market</a:t>
            </a:r>
            <a:b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dirty="0" smtClean="0"/>
              <a:t>University of Warwick </a:t>
            </a:r>
            <a:endParaRPr lang="en-US" sz="2800" b="0" i="0" u="none" strike="noStrike" cap="none" baseline="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8949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2000" dirty="0" smtClean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Karen </a:t>
            </a:r>
            <a:r>
              <a:rPr lang="en-US" sz="32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Kelsky</a:t>
            </a:r>
            <a:endParaRPr lang="en-US"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The Professor Is In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Search Committee Wants to Reject You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18732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get from a pool of 500 to a long short list of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“How fast can I cut this pile to 25 and go to bed?”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Their bias is to REJECT.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Bottom Line: If you don’t grab and hold them in the first 20 seconds, you’re toast.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36043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Qualities of Successful Candidates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18732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Intensive 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productivity, looking forward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not back</a:t>
            </a:r>
            <a:endParaRPr lang="en-US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P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rofessionalization</a:t>
            </a:r>
            <a:endParaRPr lang="en-US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Autonomy and self-respect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Effective self-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promotion/entrepreneurialism</a:t>
            </a:r>
            <a:endParaRPr lang="en-US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Affable collegiality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1800" b="0" i="1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Note:  These qualities apply equally to ABD </a:t>
            </a:r>
            <a:r>
              <a:rPr lang="en-US" sz="1800" b="0" i="1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candidates</a:t>
            </a:r>
            <a:endParaRPr lang="en-US" sz="1800" b="0" i="1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To Not Get Rejected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08952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dirty="0" smtClean="0"/>
              <a:t>Crucial Combination–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3200" dirty="0"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Char char="•"/>
            </a:pPr>
            <a:r>
              <a:rPr lang="en-US" sz="3200" dirty="0" smtClean="0"/>
              <a:t>Your Record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en-US" sz="3200" dirty="0"/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Char char="•"/>
            </a:pPr>
            <a:r>
              <a:rPr lang="en-US" sz="3200" dirty="0" smtClean="0"/>
              <a:t>Your Application Materials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en-US"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Char char="•"/>
            </a:pPr>
            <a:r>
              <a:rPr lang="en-US" sz="3200" dirty="0" smtClean="0"/>
              <a:t>Your Interview Skills</a:t>
            </a:r>
            <a:endParaRPr lang="en-US"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0320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</a:pPr>
            <a:endParaRPr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201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Your Record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endParaRPr lang="en-US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dirty="0"/>
              <a:t>Publish in </a:t>
            </a:r>
            <a:r>
              <a:rPr lang="en-US" sz="3200" dirty="0" smtClean="0"/>
              <a:t>major refereed </a:t>
            </a:r>
            <a:r>
              <a:rPr lang="en-US" sz="3200" dirty="0"/>
              <a:t>journals</a:t>
            </a:r>
          </a:p>
          <a:p>
            <a:pPr lvl="0"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dirty="0"/>
              <a:t>Get grants—preferably national, not campus</a:t>
            </a:r>
          </a:p>
          <a:p>
            <a:pPr lvl="0"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dirty="0"/>
              <a:t>Be active in high prestige conferences</a:t>
            </a:r>
          </a:p>
          <a:p>
            <a:pPr lvl="0"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dirty="0"/>
              <a:t>Cultivate well-known </a:t>
            </a:r>
            <a:r>
              <a:rPr lang="en-US" sz="3200" dirty="0" smtClean="0"/>
              <a:t>recommender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33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Graduate School As a</a:t>
            </a:r>
            <a:b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Means To a </a:t>
            </a: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7549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215900" algn="l" rtl="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2200" b="1" i="0" u="none" strike="noStrike" cap="none" baseline="0" dirty="0">
                <a:solidFill>
                  <a:srgbClr val="000000"/>
                </a:solidFill>
                <a:sym typeface="Arial"/>
              </a:rPr>
              <a:t>Write your dissertation with an eye to the publications that it will </a:t>
            </a:r>
            <a:r>
              <a:rPr lang="en-US" sz="2200" b="1" i="0" u="none" strike="noStrike" cap="none" baseline="0" dirty="0" smtClean="0">
                <a:solidFill>
                  <a:srgbClr val="000000"/>
                </a:solidFill>
                <a:sym typeface="Arial"/>
              </a:rPr>
              <a:t>become.</a:t>
            </a:r>
            <a:r>
              <a:rPr lang="en-US" sz="2200" b="1" i="0" u="none" strike="noStrike" cap="none" dirty="0" smtClean="0">
                <a:solidFill>
                  <a:srgbClr val="000000"/>
                </a:solidFill>
                <a:sym typeface="Arial"/>
              </a:rPr>
              <a:t> </a:t>
            </a:r>
            <a:r>
              <a:rPr lang="en-US" sz="2200" dirty="0" smtClean="0"/>
              <a:t>Plan out</a:t>
            </a:r>
            <a:r>
              <a:rPr lang="en-US" sz="2200" i="0" u="none" strike="noStrike" cap="none" dirty="0" smtClean="0">
                <a:solidFill>
                  <a:srgbClr val="000000"/>
                </a:solidFill>
                <a:sym typeface="Arial"/>
              </a:rPr>
              <a:t> which chapters you can publish immediately</a:t>
            </a:r>
            <a:r>
              <a:rPr lang="en-US" sz="2200" b="1" i="0" u="none" strike="noStrike" cap="none" dirty="0" smtClean="0">
                <a:solidFill>
                  <a:srgbClr val="000000"/>
                </a:solidFill>
                <a:sym typeface="Arial"/>
              </a:rPr>
              <a:t>. </a:t>
            </a:r>
            <a:r>
              <a:rPr lang="en-US" sz="2200" dirty="0"/>
              <a:t>At least one refereed journal article while you are still A.B.D. is now required for shortlisting</a:t>
            </a:r>
            <a:r>
              <a:rPr lang="en-US" sz="2200" dirty="0" smtClean="0"/>
              <a:t>.</a:t>
            </a:r>
            <a:endParaRPr lang="en-US" sz="2200" b="1" i="0" u="none" strike="noStrike" cap="none" dirty="0" smtClean="0">
              <a:solidFill>
                <a:srgbClr val="000000"/>
              </a:solidFill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sz="2200" dirty="0"/>
          </a:p>
          <a:p>
            <a:pPr marL="0" marR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2200" b="1" dirty="0" smtClean="0"/>
              <a:t>Remember </a:t>
            </a:r>
            <a:r>
              <a:rPr lang="en-US" sz="2200" b="1" dirty="0"/>
              <a:t>that the best dissertation is a finished dissertation</a:t>
            </a:r>
            <a:r>
              <a:rPr lang="en-US" sz="2200" dirty="0"/>
              <a:t>. </a:t>
            </a:r>
            <a:endParaRPr lang="en-US" sz="2200" dirty="0" smtClean="0"/>
          </a:p>
          <a:p>
            <a:pPr marL="0" marR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2200" dirty="0"/>
          </a:p>
          <a:p>
            <a:pPr marL="0" lvl="0" indent="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2200" b="1" dirty="0" smtClean="0"/>
              <a:t>Strategize publications! </a:t>
            </a:r>
            <a:r>
              <a:rPr lang="en-US" sz="2200" dirty="0"/>
              <a:t>P</a:t>
            </a:r>
            <a:r>
              <a:rPr lang="en-US" sz="2200" dirty="0" smtClean="0"/>
              <a:t>ublications </a:t>
            </a:r>
            <a:r>
              <a:rPr lang="en-US" sz="2200" dirty="0"/>
              <a:t>that date from before you accept your tenure-track job </a:t>
            </a:r>
            <a:r>
              <a:rPr lang="en-US" sz="2200" dirty="0" smtClean="0"/>
              <a:t>usually do </a:t>
            </a:r>
            <a:r>
              <a:rPr lang="en-US" sz="2200" dirty="0"/>
              <a:t>not count toward </a:t>
            </a:r>
            <a:r>
              <a:rPr lang="en-US" sz="2200" dirty="0" smtClean="0"/>
              <a:t>tenure</a:t>
            </a:r>
          </a:p>
          <a:p>
            <a:pPr lvl="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</a:pPr>
            <a:endParaRPr lang="en-US" sz="2200" dirty="0"/>
          </a:p>
          <a:p>
            <a:pPr marL="0" lvl="0" indent="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2200" dirty="0" smtClean="0"/>
              <a:t>If </a:t>
            </a:r>
            <a:r>
              <a:rPr lang="en-US" sz="2200" dirty="0"/>
              <a:t>you are in a book field</a:t>
            </a:r>
            <a:r>
              <a:rPr lang="en-US" sz="2200" dirty="0" smtClean="0"/>
              <a:t>, </a:t>
            </a:r>
            <a:r>
              <a:rPr lang="en-US" sz="2200" b="1" dirty="0" smtClean="0"/>
              <a:t>have a book plan</a:t>
            </a:r>
            <a:r>
              <a:rPr lang="en-US" sz="2200" dirty="0" smtClean="0"/>
              <a:t>. Book </a:t>
            </a:r>
            <a:r>
              <a:rPr lang="en-US" sz="2200" dirty="0" err="1" smtClean="0"/>
              <a:t>mss.</a:t>
            </a:r>
            <a:r>
              <a:rPr lang="en-US" sz="2200" dirty="0" smtClean="0"/>
              <a:t> Cannot be more </a:t>
            </a:r>
            <a:r>
              <a:rPr lang="en-US" sz="2200" dirty="0"/>
              <a:t>than half published in article </a:t>
            </a:r>
            <a:r>
              <a:rPr lang="en-US" sz="2200" dirty="0" smtClean="0"/>
              <a:t>form.</a:t>
            </a:r>
            <a:endParaRPr lang="en-US" sz="2000"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sz="2000"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28600" algn="l" rtl="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Graduate School As </a:t>
            </a:r>
            <a:b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Means </a:t>
            </a: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a </a:t>
            </a: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lvl="0" indent="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</a:pPr>
            <a:r>
              <a:rPr lang="en-US" sz="2200" b="1" dirty="0" smtClean="0"/>
              <a:t>Be </a:t>
            </a:r>
            <a:r>
              <a:rPr lang="en-US" sz="2200" b="1" dirty="0"/>
              <a:t>the sole instructor of at least one course but not more </a:t>
            </a:r>
            <a:r>
              <a:rPr lang="en-US" sz="2200" b="1" dirty="0" smtClean="0"/>
              <a:t>than about </a:t>
            </a:r>
            <a:r>
              <a:rPr lang="en-US" sz="2200" b="1" dirty="0" smtClean="0"/>
              <a:t>three</a:t>
            </a:r>
            <a:r>
              <a:rPr lang="en-US" sz="2200" dirty="0" smtClean="0"/>
              <a:t>. </a:t>
            </a:r>
            <a:r>
              <a:rPr lang="en-US" sz="2200" dirty="0" smtClean="0"/>
              <a:t>After </a:t>
            </a:r>
            <a:r>
              <a:rPr lang="en-US" sz="2200" dirty="0"/>
              <a:t>about three, the benefit of additional teaching experience diminishes. 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  <a:buSzPct val="100000"/>
              <a:buFont typeface="Arial"/>
              <a:buChar char="•"/>
            </a:pPr>
            <a:endParaRPr lang="en-US" sz="2200" b="1" dirty="0" smtClean="0"/>
          </a:p>
          <a:p>
            <a:pPr marL="0" lvl="0" indent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en-US" sz="2200" b="1" dirty="0" smtClean="0"/>
              <a:t>In </a:t>
            </a:r>
            <a:r>
              <a:rPr lang="en-US" sz="2200" b="1" dirty="0"/>
              <a:t>the year before you go on the job market, organize and propose a high-profile panel for your national conference </a:t>
            </a:r>
            <a:r>
              <a:rPr lang="en-US" sz="2200" dirty="0"/>
              <a:t>that is made up of young, up-and-coming assistant professors. Ask a well-known scholar to serve as discussant. </a:t>
            </a:r>
          </a:p>
          <a:p>
            <a:pPr lvl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</a:pPr>
            <a:endParaRPr lang="en-US" sz="2200" dirty="0"/>
          </a:p>
          <a:p>
            <a:pPr marL="0" lvl="0" indent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en-US" sz="2200" b="1" dirty="0"/>
              <a:t>Cultivate a letter writer who is not from your Ph.D.-granting institution</a:t>
            </a:r>
            <a:r>
              <a:rPr lang="en-US" sz="2200" dirty="0"/>
              <a:t>. Having all your recommendation letters come from your own committee or department is the sign of a relatively immature candidate. </a:t>
            </a:r>
            <a:endParaRPr lang="en-US" sz="2200" dirty="0" smtClean="0"/>
          </a:p>
          <a:p>
            <a:pPr lvl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  <a:buSzPct val="100000"/>
              <a:buFont typeface="Arial"/>
              <a:buChar char="•"/>
            </a:pPr>
            <a:endParaRPr lang="en-US" sz="2200" dirty="0"/>
          </a:p>
          <a:p>
            <a:pPr marL="0" lvl="0" indent="0">
              <a:lnSpc>
                <a:spcPct val="80000"/>
              </a:lnSpc>
              <a:spcBef>
                <a:spcPts val="300"/>
              </a:spcBef>
              <a:buClr>
                <a:srgbClr val="000000"/>
              </a:buClr>
              <a:buSzPct val="100000"/>
            </a:pPr>
            <a:r>
              <a:rPr lang="en-US" sz="2200" b="1" dirty="0" smtClean="0"/>
              <a:t>Apply for all grants </a:t>
            </a:r>
            <a:r>
              <a:rPr lang="en-US" sz="2200" dirty="0" smtClean="0"/>
              <a:t>you can, especially national ones; in sciences have a 5-year grant plan.</a:t>
            </a:r>
            <a:endParaRPr lang="en-US" sz="2200" dirty="0"/>
          </a:p>
          <a:p>
            <a:pPr marL="339725" marR="0" lvl="0" indent="-339725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Social Media Presence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Candidates are </a:t>
            </a:r>
            <a:r>
              <a:rPr lang="en-US" sz="2800" dirty="0" err="1" smtClean="0"/>
              <a:t>googled</a:t>
            </a:r>
            <a:endParaRPr lang="en-US" sz="2800" dirty="0"/>
          </a:p>
          <a:p>
            <a:pPr>
              <a:buFont typeface="Arial"/>
              <a:buChar char="•"/>
            </a:pPr>
            <a:r>
              <a:rPr lang="en-US" sz="2800" dirty="0" smtClean="0"/>
              <a:t>Have a website/Vitae profile/</a:t>
            </a:r>
            <a:r>
              <a:rPr lang="en-US" sz="2800" dirty="0" err="1" smtClean="0"/>
              <a:t>Academia.edu</a:t>
            </a:r>
            <a:r>
              <a:rPr lang="en-US" sz="2800" dirty="0" smtClean="0"/>
              <a:t> page with research summary, papers, publications, </a:t>
            </a:r>
            <a:r>
              <a:rPr lang="en-US" sz="2800" dirty="0" err="1" smtClean="0"/>
              <a:t>sylllabi</a:t>
            </a:r>
            <a:r>
              <a:rPr lang="en-US" sz="2800" dirty="0" smtClean="0"/>
              <a:t>, etc.</a:t>
            </a:r>
            <a:endParaRPr lang="en-US" sz="2800" dirty="0"/>
          </a:p>
          <a:p>
            <a:pPr>
              <a:buFont typeface="Arial"/>
              <a:buChar char="•"/>
            </a:pPr>
            <a:r>
              <a:rPr lang="en-US" sz="2800" dirty="0" smtClean="0"/>
              <a:t>Use only professional looking photos</a:t>
            </a:r>
            <a:endParaRPr lang="en-US" sz="2800" dirty="0"/>
          </a:p>
          <a:p>
            <a:pPr>
              <a:buFont typeface="Arial"/>
              <a:buChar char="•"/>
            </a:pPr>
            <a:r>
              <a:rPr lang="en-US" sz="2800" dirty="0" smtClean="0"/>
              <a:t>Set your Facebook setting for privacy</a:t>
            </a:r>
            <a:endParaRPr lang="en-US" sz="2800" dirty="0"/>
          </a:p>
          <a:p>
            <a:pPr>
              <a:buFont typeface="Arial"/>
              <a:buChar char="•"/>
            </a:pPr>
            <a:r>
              <a:rPr lang="en-US" sz="2800" dirty="0" smtClean="0"/>
              <a:t>Twitter is a very active and engaged space for academics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You’re Hired for Future Not Past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Your 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temptation is to look backward at what you’ve done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n-US" sz="32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chemeClr val="dk1"/>
              </a:buClr>
            </a:pPr>
            <a:r>
              <a:rPr lang="en-US" sz="3200" dirty="0"/>
              <a:t>On the job market you are being evaluated for </a:t>
            </a:r>
            <a:r>
              <a:rPr lang="en-US" sz="3200" dirty="0" err="1"/>
              <a:t>tenurability</a:t>
            </a:r>
            <a:r>
              <a:rPr lang="en-US" sz="3200" dirty="0"/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need to look forward to what you’ll achieve in 5-year probationary period.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51355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latin typeface="Arial" charset="0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9038"/>
            <a:ext cx="8137525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7854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Types of Institutions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600" dirty="0" smtClean="0"/>
              <a:t>Ivy Leagues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“R1” Institutions (Public and Private) – Ph.D. level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“R2” institutions (Public and Private) – Masters level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State Comprehensive Universities – mostly BA level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Liberal Arts Colleges (SLACs) – Elite and non-elite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Small Teaching Colleges (Religious and non-religious)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Community Colleges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err="1" smtClean="0"/>
              <a:t>gettenure@gmail.com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96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Word of Self-Introduction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/>
              <a:t>I was on tenure track (UO, UIUC); </a:t>
            </a:r>
            <a:r>
              <a:rPr lang="en-US" sz="2200" dirty="0" err="1" smtClean="0"/>
              <a:t>Anthro</a:t>
            </a:r>
            <a:r>
              <a:rPr lang="en-US" sz="2200" dirty="0" smtClean="0"/>
              <a:t> and E. Asian Studies</a:t>
            </a:r>
            <a:endParaRPr lang="en-US" sz="2200" dirty="0"/>
          </a:p>
          <a:p>
            <a:r>
              <a:rPr lang="en-US" sz="2200" dirty="0"/>
              <a:t>G</a:t>
            </a:r>
            <a:r>
              <a:rPr lang="en-US" sz="2200" dirty="0" smtClean="0"/>
              <a:t>ot tenure; became Department Head</a:t>
            </a:r>
            <a:endParaRPr lang="en-US" sz="2200" dirty="0"/>
          </a:p>
          <a:p>
            <a:r>
              <a:rPr lang="en-US" sz="2200" dirty="0" smtClean="0"/>
              <a:t>Left </a:t>
            </a:r>
            <a:r>
              <a:rPr lang="en-US" sz="2200" dirty="0"/>
              <a:t>the academy in </a:t>
            </a:r>
            <a:r>
              <a:rPr lang="en-US" sz="2200" dirty="0" smtClean="0"/>
              <a:t>2009</a:t>
            </a:r>
            <a:endParaRPr lang="en-US" sz="2200" dirty="0"/>
          </a:p>
          <a:p>
            <a:r>
              <a:rPr lang="en-US" sz="2200" dirty="0" smtClean="0"/>
              <a:t>In 2011 I started </a:t>
            </a:r>
            <a:r>
              <a:rPr lang="en-US" sz="2200" b="1" dirty="0" smtClean="0"/>
              <a:t>The Professor Is In (</a:t>
            </a:r>
            <a:r>
              <a:rPr lang="en-US" sz="2200" b="1" dirty="0" smtClean="0">
                <a:hlinkClick r:id="rId2"/>
              </a:rPr>
              <a:t>theprofessorisin.com</a:t>
            </a:r>
            <a:r>
              <a:rPr lang="en-US" sz="2200" b="1" dirty="0" smtClean="0"/>
              <a:t>)</a:t>
            </a:r>
            <a:endParaRPr lang="en-US" sz="2200" b="1" dirty="0"/>
          </a:p>
          <a:p>
            <a:r>
              <a:rPr lang="en-US" sz="2200" dirty="0" smtClean="0"/>
              <a:t>My team and I work directly with clients from all over the world (over 5000 so far) on cover letters, CVs, </a:t>
            </a:r>
            <a:r>
              <a:rPr lang="en-US" sz="2200" dirty="0"/>
              <a:t>t</a:t>
            </a:r>
            <a:r>
              <a:rPr lang="en-US" sz="2200" dirty="0" smtClean="0"/>
              <a:t>eaching statements, postdoc applications, job talks, book proposals, grants, etc.; also interview </a:t>
            </a:r>
            <a:r>
              <a:rPr lang="en-US" sz="2200" dirty="0"/>
              <a:t>p</a:t>
            </a:r>
            <a:r>
              <a:rPr lang="en-US" sz="2200" dirty="0" smtClean="0"/>
              <a:t>reparation and negotiation </a:t>
            </a:r>
            <a:r>
              <a:rPr lang="en-US" sz="2200" dirty="0"/>
              <a:t>h</a:t>
            </a:r>
            <a:r>
              <a:rPr lang="en-US" sz="2200" dirty="0" smtClean="0"/>
              <a:t>elp; I lead online webinars; I write a weekly advice column for Chronicle Vitae, I speak on campuses. I run a post-academic wing with a team of advisors, and I have written a book</a:t>
            </a:r>
            <a:r>
              <a:rPr lang="en-US" sz="22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8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Path of Your Application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4462"/>
            <a:ext cx="8226425" cy="4708524"/>
          </a:xfrm>
        </p:spPr>
        <p:txBody>
          <a:bodyPr/>
          <a:lstStyle/>
          <a:p>
            <a:r>
              <a:rPr lang="en-US" sz="2000" dirty="0" smtClean="0"/>
              <a:t>The job is advertised in early Fall.</a:t>
            </a:r>
          </a:p>
          <a:p>
            <a:r>
              <a:rPr lang="en-US" sz="2000" dirty="0" smtClean="0"/>
              <a:t>After the deadline, all viable applications considered (250-1000)</a:t>
            </a:r>
          </a:p>
          <a:p>
            <a:r>
              <a:rPr lang="en-US" sz="2000" dirty="0" smtClean="0"/>
              <a:t>The search committee members will each choose their top 20-ish </a:t>
            </a:r>
          </a:p>
          <a:p>
            <a:r>
              <a:rPr lang="en-US" sz="2000" dirty="0" smtClean="0"/>
              <a:t>They will meet to finalize the long short list mid-Fall</a:t>
            </a:r>
          </a:p>
          <a:p>
            <a:r>
              <a:rPr lang="en-US" sz="2000" dirty="0" smtClean="0"/>
              <a:t>The long short list will be asked for writing samples, more info, perhaps a </a:t>
            </a:r>
            <a:r>
              <a:rPr lang="en-US" sz="2000" dirty="0" err="1" smtClean="0"/>
              <a:t>skype</a:t>
            </a:r>
            <a:r>
              <a:rPr lang="en-US" sz="2000" dirty="0" smtClean="0"/>
              <a:t>/conference interview in November-January</a:t>
            </a:r>
          </a:p>
          <a:p>
            <a:r>
              <a:rPr lang="en-US" sz="2000" dirty="0" smtClean="0"/>
              <a:t>SC chooses a short-short list and presents to whole department: typically 3 invites, with 2 alternates</a:t>
            </a:r>
          </a:p>
          <a:p>
            <a:r>
              <a:rPr lang="en-US" sz="2000" dirty="0" smtClean="0"/>
              <a:t>Whole department votes to approve</a:t>
            </a:r>
          </a:p>
          <a:p>
            <a:r>
              <a:rPr lang="en-US" sz="2000" dirty="0" smtClean="0"/>
              <a:t>Short-short list candidates invited to campus in early Spring</a:t>
            </a:r>
          </a:p>
          <a:p>
            <a:r>
              <a:rPr lang="en-US" sz="2000" dirty="0" smtClean="0"/>
              <a:t>Search committee/department votes ranking AND acceptable/unacceptable</a:t>
            </a:r>
          </a:p>
          <a:p>
            <a:r>
              <a:rPr lang="en-US" sz="2000" dirty="0" smtClean="0"/>
              <a:t>Offer made and negotiated.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0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Ethos of Effective Job Market Documents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4276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Concise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:  2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page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sym typeface="Arial"/>
              </a:rPr>
              <a:t> CL, 1 page TS, 2 page RS (CV has no page limit normally)</a:t>
            </a:r>
            <a:endParaRPr lang="en-US" sz="28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Confident and focused exclusively on achievements, not gaps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 dirty="0">
                <a:solidFill>
                  <a:srgbClr val="000000"/>
                </a:solidFill>
                <a:sym typeface="Arial"/>
              </a:rPr>
              <a:t>Fact-based, not emotion-based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Focused on finished work, </a:t>
            </a:r>
            <a:r>
              <a:rPr lang="en-US" sz="2800" dirty="0"/>
              <a:t> </a:t>
            </a:r>
            <a:r>
              <a:rPr lang="en-US" sz="2800" dirty="0" smtClean="0"/>
              <a:t>not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 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on process getting there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No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sym typeface="Arial"/>
              </a:rPr>
              <a:t>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long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, detailed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, 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sym typeface="Arial"/>
              </a:rPr>
              <a:t>self-indulgent verbiage.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9175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Skepticism Principle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Academics—whether in Classics or Chemistry – are skeptical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Academics expect, and respond to, reliable evidence and careful argumentation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same principle applies in job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docs and interviews</a:t>
            </a:r>
            <a:endParaRPr lang="en-US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08267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dirty="0"/>
              <a:t>Managing Your </a:t>
            </a:r>
            <a:r>
              <a:rPr lang="en-US" sz="4400" dirty="0" smtClean="0"/>
              <a:t>Image: From Peon to Peer</a:t>
            </a:r>
            <a:endParaRPr lang="en-US" sz="4400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/>
          </a:p>
          <a:p>
            <a:pPr marL="341313" indent="-341313">
              <a:lnSpc>
                <a:spcPct val="90000"/>
              </a:lnSpc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You’ve spent </a:t>
            </a:r>
            <a:r>
              <a:rPr lang="en-US" sz="2800" dirty="0"/>
              <a:t>5-10 years as a graduate student, which means---</a:t>
            </a:r>
            <a:r>
              <a:rPr lang="en-US" sz="2800" dirty="0" smtClean="0"/>
              <a:t>subordinate status marked by deferential behavior</a:t>
            </a:r>
          </a:p>
          <a:p>
            <a:pPr marL="341313" indent="-341313">
              <a:lnSpc>
                <a:spcPct val="90000"/>
              </a:lnSpc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/>
          </a:p>
          <a:p>
            <a:pPr marL="341313" indent="-341313">
              <a:lnSpc>
                <a:spcPct val="90000"/>
              </a:lnSpc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/>
              <a:t>Suddenly, on the job market, you </a:t>
            </a:r>
            <a:r>
              <a:rPr lang="en-US" sz="2800" dirty="0" smtClean="0"/>
              <a:t>must comport </a:t>
            </a:r>
            <a:r>
              <a:rPr lang="en-US" sz="2800" dirty="0"/>
              <a:t>yourself like a </a:t>
            </a:r>
            <a:r>
              <a:rPr lang="en-US" sz="2800" dirty="0" smtClean="0"/>
              <a:t>peer, </a:t>
            </a:r>
            <a:r>
              <a:rPr lang="en-US" sz="2800" dirty="0"/>
              <a:t>authority, expert in your field, and professional scholar.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82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dirty="0" smtClean="0"/>
              <a:t>Ethos of Interviews</a:t>
            </a:r>
            <a:endParaRPr lang="en-US" sz="4400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/>
              <a:t>Appropriate dress and </a:t>
            </a:r>
            <a:r>
              <a:rPr lang="en-US" sz="2800" dirty="0" smtClean="0"/>
              <a:t>grooming (no backpack!)</a:t>
            </a:r>
            <a:endParaRPr lang="en-US" sz="2800" dirty="0"/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/>
              <a:t>Steady, level eye contact and firm handshake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Professorial, </a:t>
            </a:r>
            <a:r>
              <a:rPr lang="en-US" sz="2800" dirty="0"/>
              <a:t>adult speech patterns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/>
              <a:t>P</a:t>
            </a:r>
            <a:r>
              <a:rPr lang="en-US" sz="2800" dirty="0" smtClean="0"/>
              <a:t>repared</a:t>
            </a:r>
            <a:r>
              <a:rPr lang="en-US" sz="2800" dirty="0"/>
              <a:t>, concise answers to </a:t>
            </a:r>
            <a:r>
              <a:rPr lang="en-US" sz="2800" dirty="0" smtClean="0"/>
              <a:t>all major </a:t>
            </a:r>
            <a:r>
              <a:rPr lang="en-US" sz="2800" dirty="0"/>
              <a:t>questions re teaching and research</a:t>
            </a:r>
          </a:p>
          <a:p>
            <a:pPr marL="341313" indent="-341313"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/>
              <a:t>Strong but brief statement of your contribution to your field(s</a:t>
            </a:r>
            <a:r>
              <a:rPr lang="en-US" sz="2800" dirty="0" smtClean="0"/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64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Think About Your </a:t>
            </a:r>
            <a:r>
              <a:rPr lang="en-US" sz="4400" dirty="0" smtClean="0"/>
              <a:t>Language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lang="en-US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In both job documents and interviews: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lang="en-US" sz="3200" dirty="0"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The 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sym typeface="Arial"/>
              </a:rPr>
              <a:t>space of translation between the record and the outcome is a space of tremendous creativity and meaning — it is a kind of self-</a:t>
            </a:r>
            <a:r>
              <a:rPr lang="en-US" sz="3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making.</a:t>
            </a:r>
            <a:endParaRPr lang="en-US" sz="3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lang="en-US" sz="16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79952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Most Common Pitfalls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/>
              <a:t>for </a:t>
            </a: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</a:t>
            </a:r>
            <a:r>
              <a:rPr lang="en-US" sz="4000"/>
              <a:t>Seekers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530225" marR="0" lvl="0" indent="-530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800" dirty="0" smtClean="0"/>
              <a:t>self-discovery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dirty="0"/>
              <a:t>t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</a:t>
            </a:r>
            <a:endParaRPr lang="en-US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0225" marR="0" lvl="0" indent="-5302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0225" marR="0" lvl="0" indent="-5302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-emotionalism</a:t>
            </a:r>
            <a:b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8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0225" indent="-530225">
              <a:spcBef>
                <a:spcPts val="700"/>
              </a:spcBef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en-US" sz="2800" dirty="0"/>
              <a:t>Telling, not showing</a:t>
            </a:r>
            <a:br>
              <a:rPr lang="en-US" sz="2800" dirty="0"/>
            </a:br>
            <a:endParaRPr lang="en-US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0225" marR="0" lvl="0" indent="-5302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Excessive humility and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pandering</a:t>
            </a:r>
            <a:endParaRPr lang="en-US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1292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4400" dirty="0" smtClean="0"/>
              <a:t>Self-Discovery Trap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60863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1" i="0" u="none" strike="noStrike" cap="none" baseline="0" dirty="0">
                <a:solidFill>
                  <a:srgbClr val="000000"/>
                </a:solidFill>
                <a:sym typeface="Arial"/>
              </a:rPr>
              <a:t>Obsession with your own process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: </a:t>
            </a: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Example:  “I have always been fascinated by xxx, and that led me to pursue an inquiry into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yyy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 for my dissertation.  First I approached it from the angle of zzzz, but then I realized that a methodology that emphasized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rrr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 would yield more insight.  That recognition inspired me to suggest that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pppp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….  “</a:t>
            </a: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Vs.  </a:t>
            </a:r>
            <a:r>
              <a:rPr lang="en-US" sz="2200" b="0" i="0" u="none" strike="noStrike" cap="none" dirty="0" smtClean="0">
                <a:solidFill>
                  <a:srgbClr val="000000"/>
                </a:solidFill>
                <a:sym typeface="Arial"/>
              </a:rPr>
              <a:t> 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“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My dissertation focused on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yyy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, using the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rrr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 method.  I argue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pppp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.”</a:t>
            </a: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1" i="0" u="none" strike="noStrike" cap="none" baseline="0" dirty="0" smtClean="0">
                <a:solidFill>
                  <a:srgbClr val="000000"/>
                </a:solidFill>
                <a:sym typeface="Arial"/>
              </a:rPr>
              <a:t>Point</a:t>
            </a:r>
            <a:r>
              <a:rPr lang="en-US" sz="2200" b="1" i="0" u="none" strike="noStrike" cap="none" baseline="0" dirty="0">
                <a:solidFill>
                  <a:srgbClr val="000000"/>
                </a:solidFill>
                <a:sym typeface="Arial"/>
              </a:rPr>
              <a:t>:   Nobody cares about your </a:t>
            </a:r>
            <a:r>
              <a:rPr lang="en-US" sz="2200" b="1" i="0" u="none" strike="noStrike" cap="none" baseline="0" dirty="0" smtClean="0">
                <a:solidFill>
                  <a:srgbClr val="000000"/>
                </a:solidFill>
                <a:sym typeface="Arial"/>
              </a:rPr>
              <a:t>process</a:t>
            </a:r>
            <a:r>
              <a:rPr lang="en-US" sz="2200" b="1" dirty="0" smtClean="0"/>
              <a:t>.</a:t>
            </a:r>
            <a:r>
              <a:rPr lang="en-US" sz="2200" b="1" dirty="0"/>
              <a:t> </a:t>
            </a:r>
            <a:r>
              <a:rPr lang="en-US" sz="2200" b="1" i="0" u="none" strike="noStrike" cap="none" baseline="0" dirty="0" smtClean="0">
                <a:solidFill>
                  <a:srgbClr val="000000"/>
                </a:solidFill>
                <a:sym typeface="Arial"/>
              </a:rPr>
              <a:t>They </a:t>
            </a:r>
            <a:r>
              <a:rPr lang="en-US" sz="2200" b="1" i="0" u="none" strike="noStrike" cap="none" baseline="0" dirty="0">
                <a:solidFill>
                  <a:srgbClr val="000000"/>
                </a:solidFill>
                <a:sym typeface="Arial"/>
              </a:rPr>
              <a:t>want to know what you researched, concluded, and published, when.  </a:t>
            </a:r>
            <a:r>
              <a:rPr lang="en-US" sz="2200" b="1" dirty="0" smtClean="0"/>
              <a:t>And what next.</a:t>
            </a:r>
            <a:endParaRPr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73736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Hyper-Emotionalism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0449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am f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ascinated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by the question of xxx.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firmly believe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 the value of </a:t>
            </a:r>
            <a:r>
              <a:rPr lang="en-US" sz="32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yy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theory.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yearn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teach students these skills.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love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being in the classroom.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am 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passionate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about teaching.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 </a:t>
            </a: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desire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bring my findings to a wider… </a:t>
            </a: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Bottom Line:  Facts, not emotions.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72099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Hyper-Emotionalism II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Banish adjectives and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adverbs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cheap 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efforts to artificially pump up the emotional punch of your 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letter</a:t>
            </a:r>
            <a:r>
              <a:rPr lang="en-US" sz="2800" dirty="0" smtClean="0"/>
              <a:t>. They are alienating.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work is an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important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innovative 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exploration of a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badly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under-studied 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topic in the field, and it utilizes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unique 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methodologies that have yielded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remarkable new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insights that will have </a:t>
            </a:r>
            <a:r>
              <a:rPr lang="en-US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wide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impact.”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Vs. 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“My work is the first to examine the topic of xxx using the methods of </a:t>
            </a:r>
            <a:r>
              <a:rPr lang="en-US" sz="20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yy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20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zz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 An examination of xxx in this manner has yielded the insight that in contrast to previous studies, xxx may be understood as </a:t>
            </a:r>
            <a:r>
              <a:rPr lang="en-US" sz="2000" b="0" i="0" u="none" strike="noStrike" cap="none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qqq</a:t>
            </a:r>
            <a:r>
              <a:rPr lang="en-US" sz="2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03575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i="1" dirty="0"/>
              <a:t>The Professor Is In: The Essential Guide to Turning Your Ph.D. Into a </a:t>
            </a:r>
            <a:r>
              <a:rPr lang="en-US" sz="3200" b="1" i="1" dirty="0" smtClean="0"/>
              <a:t>Job</a:t>
            </a:r>
            <a:endParaRPr lang="en-US" sz="3200" dirty="0">
              <a:cs typeface="+mj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8088"/>
            <a:ext cx="8686800" cy="5164137"/>
          </a:xfrm>
        </p:spPr>
        <p:txBody>
          <a:bodyPr/>
          <a:lstStyle/>
          <a:p>
            <a:pPr eaLnBrk="1" hangingPunct="1">
              <a:defRPr/>
            </a:pPr>
            <a:endParaRPr lang="en-US" b="1" dirty="0" smtClean="0">
              <a:cs typeface="+mn-cs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dirty="0">
                <a:cs typeface="+mn-cs"/>
              </a:rPr>
              <a:t>	</a:t>
            </a:r>
            <a:r>
              <a:rPr lang="en-US" dirty="0" smtClean="0">
                <a:cs typeface="+mn-cs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>
                <a:cs typeface="+mn-cs"/>
              </a:rPr>
              <a:t> </a:t>
            </a:r>
            <a:r>
              <a:rPr lang="en-US" sz="1800" b="1" dirty="0" smtClean="0">
                <a:cs typeface="+mn-cs"/>
              </a:rPr>
              <a:t>      </a:t>
            </a:r>
            <a:r>
              <a:rPr lang="en-US" sz="1800" b="1" dirty="0">
                <a:cs typeface="+mn-cs"/>
              </a:rPr>
              <a:t/>
            </a:r>
            <a:br>
              <a:rPr lang="en-US" sz="1800" b="1" dirty="0">
                <a:cs typeface="+mn-cs"/>
              </a:rPr>
            </a:br>
            <a:r>
              <a:rPr lang="en-US" sz="1800" b="1" dirty="0">
                <a:cs typeface="+mn-cs"/>
              </a:rPr>
              <a:t/>
            </a:r>
            <a:br>
              <a:rPr lang="en-US" sz="1800" b="1" dirty="0">
                <a:cs typeface="+mn-cs"/>
              </a:rPr>
            </a:br>
            <a:endParaRPr lang="en-US" sz="1800" b="1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marL="0" lvl="4" indent="0" eaLnBrk="1" hangingPunct="1">
              <a:spcBef>
                <a:spcPts val="800"/>
              </a:spcBef>
              <a:buFontTx/>
              <a:buNone/>
              <a:defRPr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 eaLnBrk="1" hangingPunct="1">
              <a:buFontTx/>
              <a:buNone/>
              <a:defRPr/>
            </a:pPr>
            <a:endParaRPr lang="en-US" sz="2000" dirty="0" smtClean="0">
              <a:cs typeface="+mn-cs"/>
            </a:endParaRPr>
          </a:p>
          <a:p>
            <a:pPr marL="0" indent="0" eaLnBrk="1" hangingPunct="1">
              <a:buFontTx/>
              <a:buNone/>
              <a:defRPr/>
            </a:pPr>
            <a:endParaRPr lang="en-US" sz="2000" dirty="0" smtClean="0">
              <a:cs typeface="+mn-cs"/>
            </a:endParaRPr>
          </a:p>
          <a:p>
            <a:pPr marL="0" indent="0" eaLnBrk="1" hangingPunct="1">
              <a:buFontTx/>
              <a:buNone/>
              <a:defRPr/>
            </a:pPr>
            <a:endParaRPr lang="en-US" sz="2000" dirty="0">
              <a:cs typeface="+mn-cs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>
                <a:cs typeface="+mn-cs"/>
              </a:rPr>
              <a:t>Covers the competitive record, search </a:t>
            </a:r>
            <a:r>
              <a:rPr lang="en-US" sz="2000" dirty="0">
                <a:cs typeface="+mn-cs"/>
              </a:rPr>
              <a:t>c</a:t>
            </a:r>
            <a:r>
              <a:rPr lang="en-US" sz="2000" dirty="0" smtClean="0">
                <a:cs typeface="+mn-cs"/>
              </a:rPr>
              <a:t>ommittee psychology, job documents, interviews, campus visit, job talks, negotiating, as well as grant-writing, and the post-academic transition.  </a:t>
            </a:r>
            <a:endParaRPr lang="en-US" sz="2000" dirty="0">
              <a:cs typeface="+mn-cs"/>
            </a:endParaRPr>
          </a:p>
        </p:txBody>
      </p:sp>
      <p:pic>
        <p:nvPicPr>
          <p:cNvPr id="21507" name="Picture 10" descr="ProfIs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981200"/>
            <a:ext cx="1828800" cy="276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4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Telling, Not Showing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 am a passionate and committed teacher who always finds innovative ways to engage student interests.”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“In the Introductory class I teach fundamentals of ethnographic research, and then assign mini-ethnographies that allow students to research a group in the community of their choice. At the end they present their research in a class ‘conference.’ Students in the course nominated me for the X teaching award twice.”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86091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Excessive </a:t>
            </a:r>
            <a:r>
              <a:rPr lang="en-US" sz="4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Humility/Pandering</a:t>
            </a:r>
            <a:endParaRPr lang="en-US" sz="4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3975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believe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that my training in xxx makes me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qualified candidate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this position…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was fortunate enough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have the opportunity to….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trained under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Prof. XXX and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inspired by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him I have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attempted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explore…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strive/seek/aim/try/endeavor/attempt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become a teacher and scholar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worthy of your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illustrious department…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would be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honor and a privilege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teach at….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Bottom Line</a:t>
            </a:r>
            <a:r>
              <a:rPr lang="en-US" sz="2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them want you. </a:t>
            </a:r>
            <a:r>
              <a:rPr lang="en-US" sz="2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It is not unlike dating…</a:t>
            </a:r>
            <a:endParaRPr lang="en-US" sz="2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26479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Keys to Academic Interviewing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 Concise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conference interview of 30 </a:t>
            </a:r>
            <a:r>
              <a:rPr lang="en-US" sz="2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minutes…how much time do you really have to talk? 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 Properly Conceptualized and Organized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answers must target the information THEY need for the position. Cast your work to FIT the job, with no digressions, or extraneous detail. 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Well-Rehearsed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Bullet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point roadmaps </a:t>
            </a:r>
            <a:r>
              <a:rPr lang="en-US" sz="2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</a:t>
            </a:r>
            <a:r>
              <a:rPr lang="en-US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major questions and practice exhaustively ahead of time until second </a:t>
            </a:r>
            <a:r>
              <a:rPr lang="en-US" sz="2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nature.</a:t>
            </a:r>
            <a:endParaRPr lang="en-US"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34095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Interview Intervention Questions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sz="2400" dirty="0" smtClean="0"/>
              <a:t>Tell us about your dissertation, and its contribution to the field.</a:t>
            </a:r>
          </a:p>
          <a:p>
            <a:pPr>
              <a:buAutoNum type="arabicPeriod"/>
            </a:pPr>
            <a:r>
              <a:rPr lang="en-US" sz="2400" dirty="0" smtClean="0"/>
              <a:t>Tell us about your five year publishing/grant plan</a:t>
            </a:r>
          </a:p>
          <a:p>
            <a:pPr>
              <a:buAutoNum type="arabicPeriod"/>
            </a:pPr>
            <a:r>
              <a:rPr lang="en-US" sz="2400" dirty="0" smtClean="0"/>
              <a:t>How would you teach our Intro / Methods course?</a:t>
            </a:r>
          </a:p>
          <a:p>
            <a:pPr>
              <a:buAutoNum type="arabicPeriod"/>
            </a:pPr>
            <a:r>
              <a:rPr lang="en-US" sz="2400" dirty="0" smtClean="0"/>
              <a:t>Briefly describe two courses you would develop for us.</a:t>
            </a:r>
          </a:p>
          <a:p>
            <a:pPr>
              <a:buAutoNum type="arabicPeriod"/>
            </a:pPr>
            <a:r>
              <a:rPr lang="en-US" sz="2400" dirty="0" smtClean="0"/>
              <a:t>(How would you mentor graduate students?)</a:t>
            </a:r>
          </a:p>
          <a:p>
            <a:pPr>
              <a:buAutoNum type="arabicPeriod"/>
            </a:pPr>
            <a:r>
              <a:rPr lang="en-US" sz="2400" dirty="0" smtClean="0"/>
              <a:t>How do you deal with diversity in work/teaching?</a:t>
            </a:r>
          </a:p>
          <a:p>
            <a:pPr>
              <a:buAutoNum type="arabicPeriod"/>
            </a:pPr>
            <a:r>
              <a:rPr lang="en-US" sz="2400" dirty="0" smtClean="0"/>
              <a:t>How do you see your work fitting into the work we do here at the department?</a:t>
            </a:r>
          </a:p>
          <a:p>
            <a:pPr>
              <a:buAutoNum type="arabicPeriod"/>
            </a:pPr>
            <a:r>
              <a:rPr lang="en-US" sz="2400" dirty="0" smtClean="0"/>
              <a:t>Do you have any questions for us?</a:t>
            </a:r>
          </a:p>
          <a:p>
            <a:pPr>
              <a:buAutoNum type="arabicPeriod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99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Five </a:t>
            </a: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Pitfalls of Interviewing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Rambling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Querulousness (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ie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, an insecure tone or manner)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Not Targeting the Specific Needs/Requirements of the 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Job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sz="2200" dirty="0"/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Being Caught Unprepared</a:t>
            </a:r>
            <a:endParaRPr lang="en-US"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Collapsing In the Face of Challenges 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	(learn the art of academic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jiu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sym typeface="Arial"/>
              </a:rPr>
              <a:t>jitsu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sym typeface="Arial"/>
              </a:rPr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0160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UK and </a:t>
            </a:r>
            <a:r>
              <a:rPr lang="en-US" sz="4000" smtClean="0"/>
              <a:t>US Style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  <p:pic>
        <p:nvPicPr>
          <p:cNvPr id="6" name="Picture 5" descr="park-at-own-risk-sign-s-578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25" y="2875785"/>
            <a:ext cx="2619178" cy="1898904"/>
          </a:xfrm>
          <a:prstGeom prst="rect">
            <a:avLst/>
          </a:prstGeom>
        </p:spPr>
      </p:pic>
      <p:pic>
        <p:nvPicPr>
          <p:cNvPr id="8" name="Picture 7" descr="FullSizeRender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22" y="2016784"/>
            <a:ext cx="4017204" cy="355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813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Conclusion: Don’t Be Yourself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junior academic, you are likely:  insecure, verbose, defensive, paranoid, beset by feelings of inadequacy,  pretentious, self-involved, communicatively challenged, and fixated on minutiae.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isn’t your fault—you’ve been socialized this way.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Consequently, 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 likely to come across in your job 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 as: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 rambling, obscure, petrified, subservient, cringing, disorganized, </a:t>
            </a:r>
            <a:r>
              <a:rPr lang="en-US" sz="2200" b="0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braggy</a:t>
            </a:r>
            <a:r>
              <a:rPr lang="en-US" sz="2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over-emotional, self-absorbed, defensive, and fixated on minutiae.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Jettison “yourself</a:t>
            </a:r>
            <a:r>
              <a:rPr lang="en-US" sz="22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  </a:t>
            </a:r>
            <a:r>
              <a:rPr lang="en-US" sz="2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(Don’t worry--your personality will still shine through</a:t>
            </a:r>
            <a:r>
              <a:rPr lang="en-US" sz="22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22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7914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Your Professional Persona</a:t>
            </a:r>
          </a:p>
        </p:txBody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1847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tightly organized research program,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calm confidence in a research contribution to a field or discipline,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clear and specific trajectory of publications,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I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nnovative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concise, non-emotional ideas about teaching at all levels of the curriculum,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non-defensive openness to the exchange of ideas,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 grasp of the 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real,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opposed to 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fantasy,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needs of actual hiring departments.</a:t>
            </a: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06363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It’s YOUR Career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Academia fosters dependency</a:t>
            </a:r>
          </a:p>
          <a:p>
            <a:endParaRPr lang="en-US" sz="2800" dirty="0"/>
          </a:p>
          <a:p>
            <a:r>
              <a:rPr lang="en-US" sz="2800" dirty="0" smtClean="0"/>
              <a:t>You can reclaim autonomy, whether you stay in </a:t>
            </a:r>
            <a:r>
              <a:rPr lang="en-US" sz="2800" smtClean="0"/>
              <a:t>the academy or not.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0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endParaRPr lang="en-US" sz="3200" dirty="0"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 you.  And, best 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luck </a:t>
            </a:r>
            <a:r>
              <a:rPr lang="en-US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  <a:r>
              <a:rPr lang="en-US" sz="3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your job search</a:t>
            </a:r>
            <a:r>
              <a:rPr lang="en-US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32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If You Live Tweet: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/>
              <a:t>	</a:t>
            </a:r>
            <a:r>
              <a:rPr lang="en-US" sz="3200" dirty="0" smtClean="0"/>
              <a:t>		</a:t>
            </a:r>
            <a:r>
              <a:rPr lang="en-US" sz="4400" dirty="0" smtClean="0"/>
              <a:t>#</a:t>
            </a:r>
            <a:r>
              <a:rPr lang="en-US" sz="4400" dirty="0" err="1" smtClean="0"/>
              <a:t>ProfIsInWarwick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62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Core Requirement of Turning Your Ph.D. Into Job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Job-focused state of mind</a:t>
            </a:r>
          </a:p>
          <a:p>
            <a:endParaRPr lang="en-US" sz="2800" dirty="0"/>
          </a:p>
          <a:p>
            <a:r>
              <a:rPr lang="en-US" sz="2800" dirty="0" smtClean="0"/>
              <a:t>Just say no to denial</a:t>
            </a:r>
          </a:p>
          <a:p>
            <a:endParaRPr lang="en-US" sz="2800" dirty="0"/>
          </a:p>
          <a:p>
            <a:r>
              <a:rPr lang="en-US" sz="2800" dirty="0" smtClean="0"/>
              <a:t>Politely ignore advisors who peddle false hope and impose rigid expectations</a:t>
            </a:r>
          </a:p>
          <a:p>
            <a:endParaRPr lang="en-US" sz="2800" dirty="0"/>
          </a:p>
          <a:p>
            <a:r>
              <a:rPr lang="en-US" sz="2800" dirty="0" smtClean="0"/>
              <a:t>Start job prep from day </a:t>
            </a:r>
            <a:r>
              <a:rPr lang="en-US" sz="2800" dirty="0" smtClean="0"/>
              <a:t>one (can include non-ac)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4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Conditions of the </a:t>
            </a: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 Market</a:t>
            </a:r>
            <a:endParaRPr lang="en-US" sz="4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386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Universities are in crisis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Causes are both economic and political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Economic:  declining state and federal funding (most “state” universities get only 10% or less of their funding from the state)</a:t>
            </a: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339725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Political:  Business/corporate logic has taken over administrations and boards of trustees—leading to cost-cutting and downsizing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20059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90500"/>
            <a:ext cx="8229600" cy="13128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0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Shrinking</a:t>
            </a:r>
            <a:r>
              <a:rPr lang="en-US" sz="4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Departments</a:t>
            </a:r>
            <a:endParaRPr lang="en-US" sz="4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643731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indent="0">
              <a:spcBef>
                <a:spcPts val="700"/>
              </a:spcBef>
              <a:buClr>
                <a:srgbClr val="000000"/>
              </a:buClr>
            </a:pPr>
            <a:r>
              <a:rPr lang="en-US" sz="2400" dirty="0" smtClean="0"/>
              <a:t>“</a:t>
            </a:r>
            <a:r>
              <a:rPr lang="en-US" sz="2400" dirty="0"/>
              <a:t>My </a:t>
            </a:r>
            <a:r>
              <a:rPr lang="en-US" sz="2400" dirty="0" err="1"/>
              <a:t>dept</a:t>
            </a:r>
            <a:r>
              <a:rPr lang="en-US" sz="2400" dirty="0"/>
              <a:t> has lost a net of 21 full time faculty since 2010. We might get to hire one next year.</a:t>
            </a:r>
            <a:r>
              <a:rPr lang="en-US" sz="2400" dirty="0" smtClean="0"/>
              <a:t>” (</a:t>
            </a:r>
            <a:r>
              <a:rPr lang="en-US" sz="2400" dirty="0"/>
              <a:t>R1 Full Prof’s FB </a:t>
            </a:r>
            <a:r>
              <a:rPr lang="en-US" sz="2400" dirty="0" smtClean="0"/>
              <a:t>page, April 2016)</a:t>
            </a:r>
          </a:p>
          <a:p>
            <a:pPr marL="457200" indent="-457200"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endParaRPr lang="en-US" sz="2400" dirty="0"/>
          </a:p>
          <a:p>
            <a:pPr marL="0" indent="0">
              <a:spcBef>
                <a:spcPts val="700"/>
              </a:spcBef>
              <a:buClr>
                <a:srgbClr val="000000"/>
              </a:buClr>
            </a:pPr>
            <a:r>
              <a:rPr lang="en-US" sz="2400" dirty="0" smtClean="0"/>
              <a:t>“We </a:t>
            </a:r>
            <a:r>
              <a:rPr lang="en-US" sz="2400" dirty="0"/>
              <a:t>lost a net of 25 between 2000 and 2005, have never regained any of that, now half remaining faculty 65+ </a:t>
            </a:r>
            <a:r>
              <a:rPr lang="en-US" sz="2400" dirty="0" err="1"/>
              <a:t>y.o</a:t>
            </a:r>
            <a:r>
              <a:rPr lang="en-US" sz="2400" dirty="0" smtClean="0"/>
              <a:t>.” (comment thread)</a:t>
            </a:r>
          </a:p>
          <a:p>
            <a:pPr marL="0" indent="0">
              <a:spcBef>
                <a:spcPts val="700"/>
              </a:spcBef>
              <a:buClr>
                <a:srgbClr val="000000"/>
              </a:buClr>
            </a:pPr>
            <a:endParaRPr lang="en-US" sz="2400" dirty="0"/>
          </a:p>
          <a:p>
            <a:pPr marL="0" indent="0">
              <a:spcBef>
                <a:spcPts val="700"/>
              </a:spcBef>
              <a:buClr>
                <a:srgbClr val="000000"/>
              </a:buClr>
            </a:pPr>
            <a:r>
              <a:rPr lang="en-US" sz="2400" dirty="0" smtClean="0"/>
              <a:t>“We've </a:t>
            </a:r>
            <a:r>
              <a:rPr lang="en-US" sz="2400" dirty="0"/>
              <a:t>gone from 18 in English to 10, and seven in ESL to 3. I couldn't even get authorization to replace somebody who died</a:t>
            </a:r>
            <a:r>
              <a:rPr lang="en-US" sz="2400" dirty="0" smtClean="0"/>
              <a:t>.” (comment thread) </a:t>
            </a:r>
          </a:p>
          <a:p>
            <a:pPr marL="0" indent="0">
              <a:spcBef>
                <a:spcPts val="700"/>
              </a:spcBef>
              <a:buClr>
                <a:srgbClr val="000000"/>
              </a:buClr>
            </a:pPr>
            <a:endParaRPr lang="en-US" sz="2800" dirty="0" smtClean="0"/>
          </a:p>
          <a:p>
            <a:pPr marL="457200" indent="-457200"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endParaRPr lang="en-US" sz="2800" dirty="0"/>
          </a:p>
          <a:p>
            <a:pPr marL="457200" indent="-457200">
              <a:spcBef>
                <a:spcPts val="700"/>
              </a:spcBef>
              <a:buClr>
                <a:srgbClr val="000000"/>
              </a:buClr>
              <a:buFont typeface="Arial"/>
              <a:buChar char="•"/>
            </a:pPr>
            <a:endParaRPr lang="en-US" sz="2800" dirty="0"/>
          </a:p>
          <a:p>
            <a:pPr marL="341312" marR="0" lvl="0" indent="-341312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1312" marR="0" lvl="0" indent="-341312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1312" marR="0" lvl="0" indent="-341312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0196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4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Adjunctification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39725" marR="0" lvl="0" indent="-3397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Tenure track faculty are now a minority on </a:t>
            </a:r>
            <a:r>
              <a:rPr lang="en-US" sz="2600" dirty="0" smtClean="0"/>
              <a:t>almost all US </a:t>
            </a:r>
            <a:r>
              <a:rPr lang="en-US" sz="26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campuses</a:t>
            </a: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.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6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Adjuncts, instructors, part-timers are 76% of university instructors. (Learn more at New Faculty Majority)</a:t>
            </a:r>
          </a:p>
          <a:p>
            <a:pPr marL="339725" marR="0" lvl="0" indent="-339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endParaRPr sz="26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3397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What does this mean for </a:t>
            </a:r>
            <a:r>
              <a:rPr lang="en-US" sz="2600" dirty="0" smtClean="0"/>
              <a:t>the job-seeker</a:t>
            </a:r>
            <a:r>
              <a:rPr lang="en-US" sz="26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?</a:t>
            </a:r>
            <a:r>
              <a:rPr lang="en-US" sz="2600" dirty="0"/>
              <a:t> </a:t>
            </a:r>
            <a:r>
              <a:rPr lang="en-US" sz="2600" dirty="0" smtClean="0"/>
              <a:t> </a:t>
            </a:r>
            <a:r>
              <a:rPr lang="en-US" sz="26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“</a:t>
            </a: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Vocation” and “calling” language is dangerous. </a:t>
            </a:r>
            <a:r>
              <a:rPr lang="en-US" sz="2600" dirty="0"/>
              <a:t>C</a:t>
            </a:r>
            <a:r>
              <a:rPr lang="en-US" sz="26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alculate </a:t>
            </a:r>
            <a:r>
              <a:rPr lang="en-US" sz="2600" b="0" i="0" u="none" strike="noStrike" cap="none" baseline="0" dirty="0">
                <a:solidFill>
                  <a:srgbClr val="000000"/>
                </a:solidFill>
                <a:sym typeface="Arial"/>
              </a:rPr>
              <a:t>ROI in all things</a:t>
            </a:r>
            <a:r>
              <a:rPr lang="en-US" sz="26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.</a:t>
            </a:r>
            <a:endParaRPr lang="en-US" sz="26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L="339725" marR="0" lvl="0" indent="-161925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None/>
            </a:pPr>
            <a:endParaRPr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0800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Search Committee Stress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dirty="0" smtClean="0"/>
              <a:t>Loss </a:t>
            </a:r>
            <a:r>
              <a:rPr lang="en-US" sz="2800" dirty="0"/>
              <a:t>of colleagues means more service and teaching burden on remaining faculty</a:t>
            </a:r>
            <a:r>
              <a:rPr lang="en-US" sz="2800" dirty="0" smtClean="0"/>
              <a:t>.</a:t>
            </a:r>
          </a:p>
          <a:p>
            <a:pPr marL="341312" indent="-34131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</a:pPr>
            <a:endParaRPr lang="en-US" sz="2800" dirty="0"/>
          </a:p>
          <a:p>
            <a:pPr marL="341312" lvl="0" indent="-34131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dirty="0" smtClean="0"/>
              <a:t>Desperate </a:t>
            </a:r>
            <a:r>
              <a:rPr lang="en-US" sz="2800" dirty="0"/>
              <a:t>job market means each job gets 200-900 applications</a:t>
            </a:r>
            <a:r>
              <a:rPr lang="en-US" sz="2800" dirty="0" smtClean="0"/>
              <a:t>.</a:t>
            </a:r>
            <a:endParaRPr lang="en-US" sz="2800" dirty="0"/>
          </a:p>
          <a:p>
            <a:pPr marL="341312" lvl="0" indent="-34131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</a:pPr>
            <a:endParaRPr lang="en-US" sz="2800" b="1" dirty="0" smtClean="0"/>
          </a:p>
          <a:p>
            <a:pPr marL="341312" lvl="0" indent="-34131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 b="1" dirty="0" smtClean="0"/>
              <a:t>Bottom </a:t>
            </a:r>
            <a:r>
              <a:rPr lang="en-US" sz="2800" b="1" dirty="0"/>
              <a:t>Line:  Search Committee members are stressed, exhausted, and distracted.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@professorisin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gettenure@gmail.com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42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42B49D"/>
      </a:dk1>
      <a:lt1>
        <a:srgbClr val="FFFFFF"/>
      </a:lt1>
      <a:dk2>
        <a:srgbClr val="3EB398"/>
      </a:dk2>
      <a:lt2>
        <a:srgbClr val="40D1B9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55D6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18191</TotalTime>
  <Words>2432</Words>
  <Application>Microsoft Macintosh PowerPoint</Application>
  <PresentationFormat>On-screen Show (4:3)</PresentationFormat>
  <Paragraphs>380</Paragraphs>
  <Slides>39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Hacking the US Academic  Job Market  University of Warwick </vt:lpstr>
      <vt:lpstr>A Word of Self-Introduction</vt:lpstr>
      <vt:lpstr>The Professor Is In: The Essential Guide to Turning Your Ph.D. Into a Job</vt:lpstr>
      <vt:lpstr>If You Live Tweet:</vt:lpstr>
      <vt:lpstr>Core Requirement of Turning Your Ph.D. Into Job</vt:lpstr>
      <vt:lpstr>The Conditions of the  US Market</vt:lpstr>
      <vt:lpstr>Shrinking Departments</vt:lpstr>
      <vt:lpstr>Adjunctification</vt:lpstr>
      <vt:lpstr>Search Committee Stress</vt:lpstr>
      <vt:lpstr>The Search Committee Wants to Reject You</vt:lpstr>
      <vt:lpstr>The Qualities of Successful Candidates</vt:lpstr>
      <vt:lpstr>How To Not Get Rejected</vt:lpstr>
      <vt:lpstr>Your Record</vt:lpstr>
      <vt:lpstr>Graduate School As a Means To a Job</vt:lpstr>
      <vt:lpstr>Graduate School As  a Means To a Job</vt:lpstr>
      <vt:lpstr>Social Media Presence</vt:lpstr>
      <vt:lpstr>You’re Hired for Future Not Past</vt:lpstr>
      <vt:lpstr>PowerPoint Presentation</vt:lpstr>
      <vt:lpstr>Types of Institutions</vt:lpstr>
      <vt:lpstr>The Path of Your Application</vt:lpstr>
      <vt:lpstr>The Ethos of Effective Job Market Documents</vt:lpstr>
      <vt:lpstr>The Skepticism Principle</vt:lpstr>
      <vt:lpstr>Managing Your Image: From Peon to Peer</vt:lpstr>
      <vt:lpstr>Ethos of Interviews</vt:lpstr>
      <vt:lpstr>Think About Your Language</vt:lpstr>
      <vt:lpstr>The Most Common Pitfalls  for Job Seekers</vt:lpstr>
      <vt:lpstr>The Self-Discovery Trap</vt:lpstr>
      <vt:lpstr>Hyper-Emotionalism</vt:lpstr>
      <vt:lpstr>Hyper-Emotionalism II</vt:lpstr>
      <vt:lpstr>Telling, Not Showing</vt:lpstr>
      <vt:lpstr>Excessive Humility/Pandering</vt:lpstr>
      <vt:lpstr>The Keys to Academic Interviewing</vt:lpstr>
      <vt:lpstr>Interview Intervention Questions</vt:lpstr>
      <vt:lpstr>The Five Pitfalls of Interviewing</vt:lpstr>
      <vt:lpstr>UK and US Style</vt:lpstr>
      <vt:lpstr>In Conclusion: Don’t Be Yourself</vt:lpstr>
      <vt:lpstr>Create Your Professional Persona</vt:lpstr>
      <vt:lpstr>It’s YOUR Career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You Need To Know About the Academic  Job Market</dc:title>
  <cp:lastModifiedBy>Kellee Weinhold</cp:lastModifiedBy>
  <cp:revision>95</cp:revision>
  <dcterms:modified xsi:type="dcterms:W3CDTF">2016-05-10T11:29:32Z</dcterms:modified>
</cp:coreProperties>
</file>