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6" r:id="rId2"/>
    <p:sldId id="257" r:id="rId3"/>
    <p:sldId id="258" r:id="rId4"/>
    <p:sldId id="259" r:id="rId5"/>
    <p:sldId id="280" r:id="rId6"/>
    <p:sldId id="270" r:id="rId7"/>
    <p:sldId id="273" r:id="rId8"/>
    <p:sldId id="272" r:id="rId9"/>
    <p:sldId id="268" r:id="rId10"/>
    <p:sldId id="279" r:id="rId11"/>
    <p:sldId id="260" r:id="rId12"/>
    <p:sldId id="261" r:id="rId13"/>
    <p:sldId id="271" r:id="rId14"/>
    <p:sldId id="277" r:id="rId15"/>
    <p:sldId id="278" r:id="rId16"/>
    <p:sldId id="274" r:id="rId17"/>
    <p:sldId id="262" r:id="rId18"/>
    <p:sldId id="263" r:id="rId19"/>
    <p:sldId id="281" r:id="rId20"/>
    <p:sldId id="265" r:id="rId21"/>
    <p:sldId id="282" r:id="rId22"/>
    <p:sldId id="266" r:id="rId23"/>
    <p:sldId id="283" r:id="rId24"/>
    <p:sldId id="284" r:id="rId25"/>
    <p:sldId id="285"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2" d="100"/>
          <a:sy n="72" d="100"/>
        </p:scale>
        <p:origin x="-104" y="-6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B1A83A-8CF9-C740-80F9-7E3EE0A36D2B}" type="datetimeFigureOut">
              <a:rPr lang="en-US" smtClean="0"/>
              <a:t>26/01/16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2973C4-371F-7F49-9157-FC4E3F86E565}" type="slidenum">
              <a:rPr lang="en-US" smtClean="0"/>
              <a:t>‹#›</a:t>
            </a:fld>
            <a:endParaRPr lang="en-US" dirty="0"/>
          </a:p>
        </p:txBody>
      </p:sp>
    </p:spTree>
    <p:extLst>
      <p:ext uri="{BB962C8B-B14F-4D97-AF65-F5344CB8AC3E}">
        <p14:creationId xmlns:p14="http://schemas.microsoft.com/office/powerpoint/2010/main" val="134699313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 Id="rId3" Type="http://schemas.openxmlformats.org/officeDocument/2006/relationships/hyperlink" Target="http://jenssoering.com/home"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a:t>
            </a:r>
            <a:r>
              <a:rPr lang="en-US" baseline="0" dirty="0" smtClean="0"/>
              <a:t> of a website by the Jens Soering who murdered his girlfriend</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hlinkClick r:id="rId3"/>
              </a:rPr>
              <a:t>http://jenssoering.com/home</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F2973C4-371F-7F49-9157-FC4E3F86E565}" type="slidenum">
              <a:rPr lang="en-US" smtClean="0"/>
              <a:t>21</a:t>
            </a:fld>
            <a:endParaRPr lang="en-US" dirty="0"/>
          </a:p>
        </p:txBody>
      </p:sp>
    </p:spTree>
    <p:extLst>
      <p:ext uri="{BB962C8B-B14F-4D97-AF65-F5344CB8AC3E}">
        <p14:creationId xmlns:p14="http://schemas.microsoft.com/office/powerpoint/2010/main" val="3500728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A09E660E-EFA0-8A4B-98FD-E96E998C86E9}" type="datetimeFigureOut">
              <a:rPr lang="en-US" smtClean="0"/>
              <a:t>26/01/16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64774D-4F8F-8A47-A792-F40BDAD737B6}" type="slidenum">
              <a:rPr lang="en-US" smtClean="0"/>
              <a:t>‹#›</a:t>
            </a:fld>
            <a:endParaRPr lang="en-US" dirty="0"/>
          </a:p>
        </p:txBody>
      </p:sp>
    </p:spTree>
    <p:extLst>
      <p:ext uri="{BB962C8B-B14F-4D97-AF65-F5344CB8AC3E}">
        <p14:creationId xmlns:p14="http://schemas.microsoft.com/office/powerpoint/2010/main" val="2894304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09E660E-EFA0-8A4B-98FD-E96E998C86E9}" type="datetimeFigureOut">
              <a:rPr lang="en-US" smtClean="0"/>
              <a:t>26/01/16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64774D-4F8F-8A47-A792-F40BDAD737B6}" type="slidenum">
              <a:rPr lang="en-US" smtClean="0"/>
              <a:t>‹#›</a:t>
            </a:fld>
            <a:endParaRPr lang="en-US" dirty="0"/>
          </a:p>
        </p:txBody>
      </p:sp>
    </p:spTree>
    <p:extLst>
      <p:ext uri="{BB962C8B-B14F-4D97-AF65-F5344CB8AC3E}">
        <p14:creationId xmlns:p14="http://schemas.microsoft.com/office/powerpoint/2010/main" val="3636948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09E660E-EFA0-8A4B-98FD-E96E998C86E9}" type="datetimeFigureOut">
              <a:rPr lang="en-US" smtClean="0"/>
              <a:t>26/01/16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64774D-4F8F-8A47-A792-F40BDAD737B6}" type="slidenum">
              <a:rPr lang="en-US" smtClean="0"/>
              <a:t>‹#›</a:t>
            </a:fld>
            <a:endParaRPr lang="en-US" dirty="0"/>
          </a:p>
        </p:txBody>
      </p:sp>
    </p:spTree>
    <p:extLst>
      <p:ext uri="{BB962C8B-B14F-4D97-AF65-F5344CB8AC3E}">
        <p14:creationId xmlns:p14="http://schemas.microsoft.com/office/powerpoint/2010/main" val="3100199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09E660E-EFA0-8A4B-98FD-E96E998C86E9}" type="datetimeFigureOut">
              <a:rPr lang="en-US" smtClean="0"/>
              <a:t>26/01/16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64774D-4F8F-8A47-A792-F40BDAD737B6}" type="slidenum">
              <a:rPr lang="en-US" smtClean="0"/>
              <a:t>‹#›</a:t>
            </a:fld>
            <a:endParaRPr lang="en-US" dirty="0"/>
          </a:p>
        </p:txBody>
      </p:sp>
    </p:spTree>
    <p:extLst>
      <p:ext uri="{BB962C8B-B14F-4D97-AF65-F5344CB8AC3E}">
        <p14:creationId xmlns:p14="http://schemas.microsoft.com/office/powerpoint/2010/main" val="3878818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A09E660E-EFA0-8A4B-98FD-E96E998C86E9}" type="datetimeFigureOut">
              <a:rPr lang="en-US" smtClean="0"/>
              <a:t>26/01/16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64774D-4F8F-8A47-A792-F40BDAD737B6}" type="slidenum">
              <a:rPr lang="en-US" smtClean="0"/>
              <a:t>‹#›</a:t>
            </a:fld>
            <a:endParaRPr lang="en-US" dirty="0"/>
          </a:p>
        </p:txBody>
      </p:sp>
    </p:spTree>
    <p:extLst>
      <p:ext uri="{BB962C8B-B14F-4D97-AF65-F5344CB8AC3E}">
        <p14:creationId xmlns:p14="http://schemas.microsoft.com/office/powerpoint/2010/main" val="911641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A09E660E-EFA0-8A4B-98FD-E96E998C86E9}" type="datetimeFigureOut">
              <a:rPr lang="en-US" smtClean="0"/>
              <a:t>26/01/16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C64774D-4F8F-8A47-A792-F40BDAD737B6}" type="slidenum">
              <a:rPr lang="en-US" smtClean="0"/>
              <a:t>‹#›</a:t>
            </a:fld>
            <a:endParaRPr lang="en-US" dirty="0"/>
          </a:p>
        </p:txBody>
      </p:sp>
    </p:spTree>
    <p:extLst>
      <p:ext uri="{BB962C8B-B14F-4D97-AF65-F5344CB8AC3E}">
        <p14:creationId xmlns:p14="http://schemas.microsoft.com/office/powerpoint/2010/main" val="4054139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A09E660E-EFA0-8A4B-98FD-E96E998C86E9}" type="datetimeFigureOut">
              <a:rPr lang="en-US" smtClean="0"/>
              <a:t>26/01/16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C64774D-4F8F-8A47-A792-F40BDAD737B6}" type="slidenum">
              <a:rPr lang="en-US" smtClean="0"/>
              <a:t>‹#›</a:t>
            </a:fld>
            <a:endParaRPr lang="en-US" dirty="0"/>
          </a:p>
        </p:txBody>
      </p:sp>
    </p:spTree>
    <p:extLst>
      <p:ext uri="{BB962C8B-B14F-4D97-AF65-F5344CB8AC3E}">
        <p14:creationId xmlns:p14="http://schemas.microsoft.com/office/powerpoint/2010/main" val="1408118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A09E660E-EFA0-8A4B-98FD-E96E998C86E9}" type="datetimeFigureOut">
              <a:rPr lang="en-US" smtClean="0"/>
              <a:t>26/01/16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C64774D-4F8F-8A47-A792-F40BDAD737B6}" type="slidenum">
              <a:rPr lang="en-US" smtClean="0"/>
              <a:t>‹#›</a:t>
            </a:fld>
            <a:endParaRPr lang="en-US" dirty="0"/>
          </a:p>
        </p:txBody>
      </p:sp>
    </p:spTree>
    <p:extLst>
      <p:ext uri="{BB962C8B-B14F-4D97-AF65-F5344CB8AC3E}">
        <p14:creationId xmlns:p14="http://schemas.microsoft.com/office/powerpoint/2010/main" val="13981031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9E660E-EFA0-8A4B-98FD-E96E998C86E9}" type="datetimeFigureOut">
              <a:rPr lang="en-US" smtClean="0"/>
              <a:t>26/01/16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C64774D-4F8F-8A47-A792-F40BDAD737B6}" type="slidenum">
              <a:rPr lang="en-US" smtClean="0"/>
              <a:t>‹#›</a:t>
            </a:fld>
            <a:endParaRPr lang="en-US" dirty="0"/>
          </a:p>
        </p:txBody>
      </p:sp>
    </p:spTree>
    <p:extLst>
      <p:ext uri="{BB962C8B-B14F-4D97-AF65-F5344CB8AC3E}">
        <p14:creationId xmlns:p14="http://schemas.microsoft.com/office/powerpoint/2010/main" val="17966698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09E660E-EFA0-8A4B-98FD-E96E998C86E9}" type="datetimeFigureOut">
              <a:rPr lang="en-US" smtClean="0"/>
              <a:t>26/01/16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C64774D-4F8F-8A47-A792-F40BDAD737B6}" type="slidenum">
              <a:rPr lang="en-US" smtClean="0"/>
              <a:t>‹#›</a:t>
            </a:fld>
            <a:endParaRPr lang="en-US" dirty="0"/>
          </a:p>
        </p:txBody>
      </p:sp>
    </p:spTree>
    <p:extLst>
      <p:ext uri="{BB962C8B-B14F-4D97-AF65-F5344CB8AC3E}">
        <p14:creationId xmlns:p14="http://schemas.microsoft.com/office/powerpoint/2010/main" val="2501509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09E660E-EFA0-8A4B-98FD-E96E998C86E9}" type="datetimeFigureOut">
              <a:rPr lang="en-US" smtClean="0"/>
              <a:t>26/01/16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C64774D-4F8F-8A47-A792-F40BDAD737B6}" type="slidenum">
              <a:rPr lang="en-US" smtClean="0"/>
              <a:t>‹#›</a:t>
            </a:fld>
            <a:endParaRPr lang="en-US" dirty="0"/>
          </a:p>
        </p:txBody>
      </p:sp>
    </p:spTree>
    <p:extLst>
      <p:ext uri="{BB962C8B-B14F-4D97-AF65-F5344CB8AC3E}">
        <p14:creationId xmlns:p14="http://schemas.microsoft.com/office/powerpoint/2010/main" val="217475740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9E660E-EFA0-8A4B-98FD-E96E998C86E9}" type="datetimeFigureOut">
              <a:rPr lang="en-US" smtClean="0"/>
              <a:t>26/01/16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64774D-4F8F-8A47-A792-F40BDAD737B6}" type="slidenum">
              <a:rPr lang="en-US" smtClean="0"/>
              <a:t>‹#›</a:t>
            </a:fld>
            <a:endParaRPr lang="en-US" dirty="0"/>
          </a:p>
        </p:txBody>
      </p:sp>
    </p:spTree>
    <p:extLst>
      <p:ext uri="{BB962C8B-B14F-4D97-AF65-F5344CB8AC3E}">
        <p14:creationId xmlns:p14="http://schemas.microsoft.com/office/powerpoint/2010/main" val="26339582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0513" y="356130"/>
            <a:ext cx="4811473" cy="5697349"/>
          </a:xfrm>
        </p:spPr>
        <p:txBody>
          <a:bodyPr>
            <a:normAutofit/>
          </a:bodyPr>
          <a:lstStyle/>
          <a:p>
            <a:r>
              <a:rPr lang="en-US" sz="6000" b="1" dirty="0" smtClean="0">
                <a:latin typeface="Apple Chancery"/>
                <a:cs typeface="Apple Chancery"/>
              </a:rPr>
              <a:t>Obscenity,</a:t>
            </a:r>
            <a:br>
              <a:rPr lang="en-US" sz="6000" b="1" dirty="0" smtClean="0">
                <a:latin typeface="Apple Chancery"/>
                <a:cs typeface="Apple Chancery"/>
              </a:rPr>
            </a:br>
            <a:r>
              <a:rPr lang="en-US" sz="6000" b="1" dirty="0" smtClean="0">
                <a:latin typeface="Apple Chancery"/>
                <a:cs typeface="Apple Chancery"/>
              </a:rPr>
              <a:t> Literature </a:t>
            </a:r>
            <a:br>
              <a:rPr lang="en-US" sz="6000" b="1" dirty="0" smtClean="0">
                <a:latin typeface="Apple Chancery"/>
                <a:cs typeface="Apple Chancery"/>
              </a:rPr>
            </a:br>
            <a:r>
              <a:rPr lang="en-US" sz="6000" b="1" dirty="0" smtClean="0">
                <a:latin typeface="Apple Chancery"/>
                <a:cs typeface="Apple Chancery"/>
              </a:rPr>
              <a:t>&amp; Law</a:t>
            </a:r>
            <a:endParaRPr lang="en-US" sz="6000" b="1" dirty="0">
              <a:latin typeface="Apple Chancery"/>
              <a:cs typeface="Apple Chancery"/>
            </a:endParaRPr>
          </a:p>
        </p:txBody>
      </p:sp>
      <p:pic>
        <p:nvPicPr>
          <p:cNvPr id="4" name="Picture 3" descr="Libscan_191005_00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1986" y="1015887"/>
            <a:ext cx="2857356" cy="4607064"/>
          </a:xfrm>
          <a:prstGeom prst="rect">
            <a:avLst/>
          </a:prstGeom>
        </p:spPr>
      </p:pic>
    </p:spTree>
    <p:extLst>
      <p:ext uri="{BB962C8B-B14F-4D97-AF65-F5344CB8AC3E}">
        <p14:creationId xmlns:p14="http://schemas.microsoft.com/office/powerpoint/2010/main" val="168208003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are the limits to freedom of expression?</a:t>
            </a:r>
          </a:p>
        </p:txBody>
      </p:sp>
      <p:sp>
        <p:nvSpPr>
          <p:cNvPr id="3" name="Content Placeholder 2"/>
          <p:cNvSpPr>
            <a:spLocks noGrp="1"/>
          </p:cNvSpPr>
          <p:nvPr>
            <p:ph idx="1"/>
          </p:nvPr>
        </p:nvSpPr>
        <p:spPr/>
        <p:txBody>
          <a:bodyPr/>
          <a:lstStyle/>
          <a:p>
            <a:pPr marL="514350" indent="-514350">
              <a:buFont typeface="+mj-lt"/>
              <a:buAutoNum type="arabicPeriod"/>
            </a:pPr>
            <a:r>
              <a:rPr lang="en-US" dirty="0"/>
              <a:t>National security</a:t>
            </a:r>
          </a:p>
          <a:p>
            <a:pPr marL="514350" indent="-514350">
              <a:buFont typeface="+mj-lt"/>
              <a:buAutoNum type="arabicPeriod"/>
            </a:pPr>
            <a:r>
              <a:rPr lang="en-US" dirty="0"/>
              <a:t>Fair administration of justice</a:t>
            </a:r>
          </a:p>
          <a:p>
            <a:pPr marL="514350" indent="-514350">
              <a:buFont typeface="+mj-lt"/>
              <a:buAutoNum type="arabicPeriod"/>
            </a:pPr>
            <a:r>
              <a:rPr lang="en-US" dirty="0"/>
              <a:t>Protection of reputations</a:t>
            </a:r>
          </a:p>
          <a:p>
            <a:pPr marL="514350" indent="-514350">
              <a:buFont typeface="+mj-lt"/>
              <a:buAutoNum type="arabicPeriod"/>
            </a:pPr>
            <a:r>
              <a:rPr lang="en-US" dirty="0"/>
              <a:t>Protection of personal privacy</a:t>
            </a:r>
          </a:p>
          <a:p>
            <a:pPr marL="514350" indent="-514350">
              <a:buFont typeface="+mj-lt"/>
              <a:buAutoNum type="arabicPeriod"/>
            </a:pPr>
            <a:r>
              <a:rPr lang="en-US" dirty="0"/>
              <a:t>Obscenity</a:t>
            </a:r>
          </a:p>
          <a:p>
            <a:pPr marL="514350" indent="-514350">
              <a:buFont typeface="+mj-lt"/>
              <a:buAutoNum type="arabicPeriod"/>
            </a:pPr>
            <a:r>
              <a:rPr lang="en-US" dirty="0"/>
              <a:t>Protection of religious beliefs</a:t>
            </a:r>
          </a:p>
          <a:p>
            <a:endParaRPr lang="en-US" dirty="0"/>
          </a:p>
        </p:txBody>
      </p:sp>
    </p:spTree>
    <p:extLst>
      <p:ext uri="{BB962C8B-B14F-4D97-AF65-F5344CB8AC3E}">
        <p14:creationId xmlns:p14="http://schemas.microsoft.com/office/powerpoint/2010/main" val="136746881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1044"/>
            <a:ext cx="8229600" cy="1143000"/>
          </a:xfrm>
        </p:spPr>
        <p:txBody>
          <a:bodyPr>
            <a:normAutofit fontScale="90000"/>
          </a:bodyPr>
          <a:lstStyle/>
          <a:p>
            <a:r>
              <a:rPr lang="en-US" dirty="0"/>
              <a:t>Freedom of Expression, </a:t>
            </a:r>
            <a:r>
              <a:rPr lang="en-US" dirty="0" smtClean="0"/>
              <a:t/>
            </a:r>
            <a:br>
              <a:rPr lang="en-US" dirty="0" smtClean="0"/>
            </a:br>
            <a:r>
              <a:rPr lang="en-US" i="1" dirty="0" smtClean="0"/>
              <a:t>The </a:t>
            </a:r>
            <a:r>
              <a:rPr lang="en-US" i="1" dirty="0"/>
              <a:t>Handyside Case</a:t>
            </a:r>
            <a:r>
              <a:rPr lang="en-US" dirty="0"/>
              <a:t/>
            </a:r>
            <a:br>
              <a:rPr lang="en-US" dirty="0"/>
            </a:br>
            <a:endParaRPr lang="en-US" dirty="0"/>
          </a:p>
        </p:txBody>
      </p:sp>
      <p:sp>
        <p:nvSpPr>
          <p:cNvPr id="3" name="Content Placeholder 2"/>
          <p:cNvSpPr>
            <a:spLocks noGrp="1"/>
          </p:cNvSpPr>
          <p:nvPr>
            <p:ph idx="1"/>
          </p:nvPr>
        </p:nvSpPr>
        <p:spPr>
          <a:xfrm>
            <a:off x="457200" y="1600200"/>
            <a:ext cx="5492380" cy="5257800"/>
          </a:xfrm>
        </p:spPr>
        <p:txBody>
          <a:bodyPr>
            <a:normAutofit fontScale="70000" lnSpcReduction="20000"/>
          </a:bodyPr>
          <a:lstStyle/>
          <a:p>
            <a:r>
              <a:rPr lang="en-GB" dirty="0"/>
              <a:t>These observations apply, notably, to Article 10 para. 2 (art. 10-2). In particular, it is not possible to find in the domestic law of the various Contracting States a uniform European conception of morals. The view taken by their respective laws of the requirements of morals varies from time to time and from place to place, especially in our era which is characterised by a rapid and far-reaching evolution of opinions on the subject. By reason of their direct and continuous contact with the vital forces of their countries, State authorities are in principle in a better position than the international judge to give an opinion on the exact content of these requirements as well as on the "necessity" of a "restriction" or "penalty" intended to meet them </a:t>
            </a:r>
            <a:endParaRPr lang="en-US" dirty="0"/>
          </a:p>
        </p:txBody>
      </p:sp>
      <p:pic>
        <p:nvPicPr>
          <p:cNvPr id="5" name="Picture 4" descr="The_little_red_schoolbook_(cove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3625" y="2562225"/>
            <a:ext cx="3000375" cy="4295775"/>
          </a:xfrm>
          <a:prstGeom prst="rect">
            <a:avLst/>
          </a:prstGeom>
        </p:spPr>
      </p:pic>
    </p:spTree>
    <p:extLst>
      <p:ext uri="{BB962C8B-B14F-4D97-AF65-F5344CB8AC3E}">
        <p14:creationId xmlns:p14="http://schemas.microsoft.com/office/powerpoint/2010/main" val="238468704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0492"/>
            <a:ext cx="8229600" cy="1143000"/>
          </a:xfrm>
        </p:spPr>
        <p:txBody>
          <a:bodyPr>
            <a:normAutofit fontScale="90000"/>
          </a:bodyPr>
          <a:lstStyle/>
          <a:p>
            <a:r>
              <a:rPr lang="en-US" b="1" dirty="0" smtClean="0"/>
              <a:t>3. Obscene </a:t>
            </a:r>
            <a:r>
              <a:rPr lang="en-US" b="1" dirty="0"/>
              <a:t>Publications Act 1959</a:t>
            </a:r>
            <a:r>
              <a:rPr lang="en-US" b="1" i="1" dirty="0"/>
              <a:t/>
            </a:r>
            <a:br>
              <a:rPr lang="en-US" b="1" i="1" dirty="0"/>
            </a:br>
            <a:endParaRPr lang="en-US" b="1" dirty="0"/>
          </a:p>
        </p:txBody>
      </p:sp>
      <p:sp>
        <p:nvSpPr>
          <p:cNvPr id="3" name="Content Placeholder 2"/>
          <p:cNvSpPr>
            <a:spLocks noGrp="1"/>
          </p:cNvSpPr>
          <p:nvPr>
            <p:ph idx="1"/>
          </p:nvPr>
        </p:nvSpPr>
        <p:spPr>
          <a:xfrm>
            <a:off x="0" y="1247922"/>
            <a:ext cx="9144000" cy="5610078"/>
          </a:xfrm>
        </p:spPr>
        <p:txBody>
          <a:bodyPr>
            <a:normAutofit fontScale="92500" lnSpcReduction="20000"/>
          </a:bodyPr>
          <a:lstStyle/>
          <a:p>
            <a:pPr marL="0" indent="0">
              <a:buNone/>
            </a:pPr>
            <a:r>
              <a:rPr lang="en-US" b="1" dirty="0" smtClean="0"/>
              <a:t>Two stages</a:t>
            </a:r>
          </a:p>
          <a:p>
            <a:pPr marL="514350" indent="-514350">
              <a:buFont typeface="Arial"/>
              <a:buAutoNum type="arabicParenR"/>
            </a:pPr>
            <a:r>
              <a:rPr lang="en-US" b="1" dirty="0" smtClean="0"/>
              <a:t>Test of Obscenity s 1(1): </a:t>
            </a:r>
            <a:r>
              <a:rPr lang="en-US" dirty="0" smtClean="0"/>
              <a:t> An </a:t>
            </a:r>
            <a:r>
              <a:rPr lang="en-US" dirty="0"/>
              <a:t>article shall taken to be obscene if its effect…taken as a whole</a:t>
            </a:r>
            <a:r>
              <a:rPr lang="en-US" dirty="0" smtClean="0"/>
              <a:t>…such as to tend to deprave and corrupt persons who are likely, having regard to all relevant circumstances, to read, see or hear the matter contained or embodied in it”</a:t>
            </a:r>
            <a:r>
              <a:rPr lang="en-US" i="1" dirty="0" smtClean="0"/>
              <a:t> Prosecution must prove beyond reasonable doubt</a:t>
            </a:r>
            <a:endParaRPr lang="en-US" dirty="0"/>
          </a:p>
          <a:p>
            <a:pPr marL="514350" indent="-514350">
              <a:buFont typeface="Arial"/>
              <a:buAutoNum type="arabicParenR"/>
            </a:pPr>
            <a:r>
              <a:rPr lang="en-US" b="1" dirty="0" smtClean="0"/>
              <a:t>Defence of public good s 4(1): </a:t>
            </a:r>
            <a:r>
              <a:rPr lang="en-US" dirty="0" smtClean="0"/>
              <a:t>…”a person shall not be convicted of an offence…if it is proved that publication of the article in question is justified as being for the public good on the ground that it is in the interests of science, literature, art or learning, or of other objects of general concern.”</a:t>
            </a:r>
            <a:r>
              <a:rPr lang="en-US" i="1" dirty="0" smtClean="0"/>
              <a:t> Defence must prove on</a:t>
            </a:r>
            <a:r>
              <a:rPr lang="en-US" dirty="0" smtClean="0"/>
              <a:t> </a:t>
            </a:r>
            <a:r>
              <a:rPr lang="en-US" i="1" dirty="0" smtClean="0"/>
              <a:t>balance of probabilities</a:t>
            </a:r>
            <a:endParaRPr lang="en-US" b="1" dirty="0"/>
          </a:p>
        </p:txBody>
      </p:sp>
    </p:spTree>
    <p:extLst>
      <p:ext uri="{BB962C8B-B14F-4D97-AF65-F5344CB8AC3E}">
        <p14:creationId xmlns:p14="http://schemas.microsoft.com/office/powerpoint/2010/main" val="55474797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1) Test </a:t>
            </a:r>
            <a:r>
              <a:rPr lang="en-US" b="1" dirty="0"/>
              <a:t>of Obscenity s 1(1): </a:t>
            </a:r>
            <a:endParaRPr lang="en-US"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dirty="0" smtClean="0"/>
              <a:t>Article</a:t>
            </a:r>
          </a:p>
          <a:p>
            <a:pPr marL="514350" indent="-514350">
              <a:buFont typeface="+mj-lt"/>
              <a:buAutoNum type="arabicPeriod"/>
            </a:pPr>
            <a:r>
              <a:rPr lang="en-US" dirty="0" smtClean="0"/>
              <a:t>Taken </a:t>
            </a:r>
            <a:r>
              <a:rPr lang="en-US" dirty="0"/>
              <a:t>as a whole</a:t>
            </a:r>
            <a:r>
              <a:rPr lang="en-US" dirty="0" smtClean="0"/>
              <a:t>…</a:t>
            </a:r>
          </a:p>
          <a:p>
            <a:pPr marL="514350" indent="-514350">
              <a:buFont typeface="+mj-lt"/>
              <a:buAutoNum type="arabicPeriod"/>
            </a:pPr>
            <a:r>
              <a:rPr lang="en-US" dirty="0" smtClean="0"/>
              <a:t>To deprave </a:t>
            </a:r>
            <a:r>
              <a:rPr lang="en-US" dirty="0"/>
              <a:t>and corrupt </a:t>
            </a:r>
            <a:endParaRPr lang="en-US" dirty="0" smtClean="0"/>
          </a:p>
          <a:p>
            <a:pPr marL="514350" indent="-514350">
              <a:buFont typeface="+mj-lt"/>
              <a:buAutoNum type="arabicPeriod"/>
            </a:pPr>
            <a:r>
              <a:rPr lang="en-US" dirty="0"/>
              <a:t>P</a:t>
            </a:r>
            <a:r>
              <a:rPr lang="en-US" dirty="0" smtClean="0"/>
              <a:t>ersons </a:t>
            </a:r>
            <a:r>
              <a:rPr lang="en-US" dirty="0"/>
              <a:t>who are </a:t>
            </a:r>
            <a:r>
              <a:rPr lang="en-US" dirty="0" smtClean="0"/>
              <a:t>likely…to </a:t>
            </a:r>
            <a:r>
              <a:rPr lang="en-US" dirty="0"/>
              <a:t>read, see or hear the matter contained or embodied in it”</a:t>
            </a:r>
            <a:r>
              <a:rPr lang="en-US" i="1" dirty="0"/>
              <a:t> </a:t>
            </a:r>
          </a:p>
          <a:p>
            <a:pPr marL="0" indent="0">
              <a:buNone/>
            </a:pPr>
            <a:r>
              <a:rPr lang="en-US" i="1" dirty="0" smtClean="0"/>
              <a:t>Jury must decide beyond </a:t>
            </a:r>
            <a:r>
              <a:rPr lang="en-US" i="1" dirty="0"/>
              <a:t>reasonable doubt</a:t>
            </a:r>
            <a:endParaRPr lang="en-US" dirty="0"/>
          </a:p>
          <a:p>
            <a:endParaRPr lang="en-US" dirty="0"/>
          </a:p>
        </p:txBody>
      </p:sp>
    </p:spTree>
    <p:extLst>
      <p:ext uri="{BB962C8B-B14F-4D97-AF65-F5344CB8AC3E}">
        <p14:creationId xmlns:p14="http://schemas.microsoft.com/office/powerpoint/2010/main" val="144882289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Meaning of ‘Deprave and corrupt’</a:t>
            </a:r>
            <a:endParaRPr lang="en-US" b="1" dirty="0"/>
          </a:p>
        </p:txBody>
      </p:sp>
      <p:sp>
        <p:nvSpPr>
          <p:cNvPr id="3" name="Content Placeholder 2"/>
          <p:cNvSpPr>
            <a:spLocks noGrp="1"/>
          </p:cNvSpPr>
          <p:nvPr>
            <p:ph idx="1"/>
          </p:nvPr>
        </p:nvSpPr>
        <p:spPr>
          <a:xfrm>
            <a:off x="289667" y="1417638"/>
            <a:ext cx="8397133" cy="5089384"/>
          </a:xfrm>
        </p:spPr>
        <p:txBody>
          <a:bodyPr>
            <a:normAutofit fontScale="85000" lnSpcReduction="10000"/>
          </a:bodyPr>
          <a:lstStyle/>
          <a:p>
            <a:r>
              <a:rPr lang="en-US" dirty="0" smtClean="0"/>
              <a:t>“To </a:t>
            </a:r>
            <a:r>
              <a:rPr lang="en-US" i="1" dirty="0" smtClean="0"/>
              <a:t>deprave</a:t>
            </a:r>
            <a:r>
              <a:rPr lang="en-US" dirty="0" smtClean="0"/>
              <a:t> means to make morally bad, to pervert, to debase or corrupt morally. To </a:t>
            </a:r>
            <a:r>
              <a:rPr lang="en-US" i="1" dirty="0" smtClean="0"/>
              <a:t>corrupt</a:t>
            </a:r>
            <a:r>
              <a:rPr lang="en-US" dirty="0" smtClean="0"/>
              <a:t> means to render morally unsound or rotten, to destroy the moral purity or chastity, to pervert or ruin a good quality debase, to defile” </a:t>
            </a:r>
            <a:r>
              <a:rPr lang="en-US" i="1" dirty="0" smtClean="0"/>
              <a:t>R v Penguin Books Ltd </a:t>
            </a:r>
            <a:r>
              <a:rPr lang="en-US" dirty="0" smtClean="0"/>
              <a:t>[1961] Crim LR 176 at 177</a:t>
            </a:r>
          </a:p>
          <a:p>
            <a:r>
              <a:rPr lang="en-US" dirty="0" smtClean="0"/>
              <a:t>It is not sufficient that an article be “filthy, loathsome or lewd”</a:t>
            </a:r>
          </a:p>
          <a:p>
            <a:pPr marL="514350" indent="-514350">
              <a:buFont typeface="+mj-lt"/>
              <a:buAutoNum type="arabicPeriod"/>
            </a:pPr>
            <a:r>
              <a:rPr lang="en-US" dirty="0" smtClean="0"/>
              <a:t>Sexual</a:t>
            </a:r>
          </a:p>
          <a:p>
            <a:pPr marL="514350" indent="-514350">
              <a:buFont typeface="+mj-lt"/>
              <a:buAutoNum type="arabicPeriod"/>
            </a:pPr>
            <a:r>
              <a:rPr lang="en-US" dirty="0" smtClean="0"/>
              <a:t>Encourage </a:t>
            </a:r>
            <a:r>
              <a:rPr lang="en-US" dirty="0"/>
              <a:t>experimentation with drugs:  </a:t>
            </a:r>
            <a:r>
              <a:rPr lang="en-US" i="1" dirty="0"/>
              <a:t>John Calder (Publications) Ltd v Powell</a:t>
            </a:r>
            <a:r>
              <a:rPr lang="en-US" dirty="0"/>
              <a:t> [1965] 1 QB </a:t>
            </a:r>
            <a:r>
              <a:rPr lang="en-US" dirty="0" smtClean="0"/>
              <a:t>509</a:t>
            </a:r>
          </a:p>
          <a:p>
            <a:pPr marL="514350" indent="-514350">
              <a:buFont typeface="+mj-lt"/>
              <a:buAutoNum type="arabicPeriod"/>
            </a:pPr>
            <a:r>
              <a:rPr lang="en-US" dirty="0" smtClean="0"/>
              <a:t>Tends </a:t>
            </a:r>
            <a:r>
              <a:rPr lang="en-US" dirty="0"/>
              <a:t>to induce violence: </a:t>
            </a:r>
            <a:r>
              <a:rPr lang="en-US" i="1" dirty="0" smtClean="0"/>
              <a:t>DPP v AB and C Chewing Gum </a:t>
            </a:r>
            <a:r>
              <a:rPr lang="en-US" dirty="0" smtClean="0"/>
              <a:t> [1968] 1 QB 159</a:t>
            </a:r>
            <a:endParaRPr lang="en-US" dirty="0"/>
          </a:p>
          <a:p>
            <a:endParaRPr lang="en-US" dirty="0" smtClean="0"/>
          </a:p>
        </p:txBody>
      </p:sp>
    </p:spTree>
    <p:extLst>
      <p:ext uri="{BB962C8B-B14F-4D97-AF65-F5344CB8AC3E}">
        <p14:creationId xmlns:p14="http://schemas.microsoft.com/office/powerpoint/2010/main" val="60624403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a:t>John Calder (Publications) Ltd v Powell</a:t>
            </a:r>
            <a:r>
              <a:rPr lang="en-US" dirty="0"/>
              <a:t> [1965] 1 QB 509 </a:t>
            </a:r>
            <a:r>
              <a:rPr lang="en-US" i="1" dirty="0" smtClean="0"/>
              <a:t>Cain’s </a:t>
            </a:r>
            <a:r>
              <a:rPr lang="en-US" i="1" dirty="0"/>
              <a:t>Book</a:t>
            </a:r>
            <a:r>
              <a:rPr lang="en-US" dirty="0"/>
              <a:t> </a:t>
            </a:r>
          </a:p>
        </p:txBody>
      </p:sp>
      <p:sp>
        <p:nvSpPr>
          <p:cNvPr id="3" name="Content Placeholder 2"/>
          <p:cNvSpPr>
            <a:spLocks noGrp="1"/>
          </p:cNvSpPr>
          <p:nvPr>
            <p:ph idx="1"/>
          </p:nvPr>
        </p:nvSpPr>
        <p:spPr>
          <a:xfrm>
            <a:off x="457200" y="1711621"/>
            <a:ext cx="8229600" cy="4995959"/>
          </a:xfrm>
        </p:spPr>
        <p:txBody>
          <a:bodyPr>
            <a:normAutofit lnSpcReduction="10000"/>
          </a:bodyPr>
          <a:lstStyle/>
          <a:p>
            <a:pPr marL="0" indent="0" algn="just">
              <a:buNone/>
            </a:pPr>
            <a:r>
              <a:rPr lang="en-US" dirty="0" smtClean="0"/>
              <a:t>“The book – the less said about it the better – concerned the life, or imaginary life, of a junkie in New York, and the suggestion of the prosecution was that the book highlighted, as it were the favourable effects of drug-taking and so far from condemning it, advocated it, and that there was a real danger that those whose hands the book came might be tempted at any rate to experiment with drugs and get the favourable sensations highlighted by the book” Lord Parker at 515</a:t>
            </a:r>
            <a:endParaRPr lang="en-US" dirty="0"/>
          </a:p>
        </p:txBody>
      </p:sp>
    </p:spTree>
    <p:extLst>
      <p:ext uri="{BB962C8B-B14F-4D97-AF65-F5344CB8AC3E}">
        <p14:creationId xmlns:p14="http://schemas.microsoft.com/office/powerpoint/2010/main" val="3790735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 Defence </a:t>
            </a:r>
            <a:r>
              <a:rPr lang="en-US" b="1" dirty="0"/>
              <a:t>of public good s 4(1</a:t>
            </a:r>
            <a:r>
              <a:rPr lang="en-US" b="1" dirty="0" smtClean="0"/>
              <a: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“for </a:t>
            </a:r>
            <a:r>
              <a:rPr lang="en-US" dirty="0"/>
              <a:t>the public good on the ground that it is in the interests of science, literature, art or learning, or of other objects of general concern.”</a:t>
            </a:r>
            <a:r>
              <a:rPr lang="en-US" i="1" dirty="0"/>
              <a:t> </a:t>
            </a:r>
            <a:r>
              <a:rPr lang="en-US" dirty="0" smtClean="0"/>
              <a:t> </a:t>
            </a:r>
          </a:p>
          <a:p>
            <a:pPr marL="0" indent="0">
              <a:buNone/>
            </a:pPr>
            <a:r>
              <a:rPr lang="en-GB" i="1" dirty="0" smtClean="0"/>
              <a:t>Direction to Jury Balance between </a:t>
            </a:r>
          </a:p>
          <a:p>
            <a:pPr marL="514350" indent="-514350">
              <a:buFont typeface="+mj-lt"/>
              <a:buAutoNum type="arabicPeriod"/>
            </a:pPr>
            <a:r>
              <a:rPr lang="en-GB" i="1" dirty="0" smtClean="0"/>
              <a:t>Depravity </a:t>
            </a:r>
            <a:r>
              <a:rPr lang="en-GB" i="1" dirty="0"/>
              <a:t>and Corruption</a:t>
            </a:r>
          </a:p>
          <a:p>
            <a:pPr lvl="1"/>
            <a:r>
              <a:rPr lang="en-GB" dirty="0"/>
              <a:t>The number of readers they consider would tend to be depraved or corrupted</a:t>
            </a:r>
          </a:p>
          <a:p>
            <a:pPr lvl="1"/>
            <a:r>
              <a:rPr lang="en-GB" dirty="0"/>
              <a:t>Strength of the tendency to deprave and corrupt</a:t>
            </a:r>
          </a:p>
          <a:p>
            <a:pPr lvl="1"/>
            <a:r>
              <a:rPr lang="en-GB" dirty="0"/>
              <a:t>Nature of </a:t>
            </a:r>
            <a:r>
              <a:rPr lang="en-GB" dirty="0" smtClean="0"/>
              <a:t>depravity</a:t>
            </a:r>
            <a:r>
              <a:rPr lang="en-GB" dirty="0"/>
              <a:t> </a:t>
            </a:r>
          </a:p>
          <a:p>
            <a:pPr marL="514350" indent="-514350">
              <a:buFont typeface="+mj-lt"/>
              <a:buAutoNum type="arabicPeriod"/>
            </a:pPr>
            <a:r>
              <a:rPr lang="en-GB" i="1" dirty="0" smtClean="0"/>
              <a:t>Literary</a:t>
            </a:r>
            <a:r>
              <a:rPr lang="en-GB" i="1" dirty="0"/>
              <a:t>, Sociological or Ethical Merit</a:t>
            </a:r>
          </a:p>
          <a:p>
            <a:endParaRPr lang="en-US" i="1" dirty="0" smtClean="0"/>
          </a:p>
          <a:p>
            <a:endParaRPr lang="en-US" dirty="0"/>
          </a:p>
        </p:txBody>
      </p:sp>
    </p:spTree>
    <p:extLst>
      <p:ext uri="{BB962C8B-B14F-4D97-AF65-F5344CB8AC3E}">
        <p14:creationId xmlns:p14="http://schemas.microsoft.com/office/powerpoint/2010/main" val="67127413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5848"/>
            <a:ext cx="8229600" cy="1143000"/>
          </a:xfrm>
        </p:spPr>
        <p:txBody>
          <a:bodyPr>
            <a:normAutofit fontScale="90000"/>
          </a:bodyPr>
          <a:lstStyle/>
          <a:p>
            <a:r>
              <a:rPr lang="en-US" b="1" dirty="0" smtClean="0"/>
              <a:t>4. The </a:t>
            </a:r>
            <a:r>
              <a:rPr lang="en-US" b="1" dirty="0"/>
              <a:t>Lady Chatterley Trial: </a:t>
            </a:r>
            <a:r>
              <a:rPr lang="en-US" b="1" i="1" dirty="0"/>
              <a:t>R v </a:t>
            </a:r>
            <a:r>
              <a:rPr lang="en-US" b="1" i="1" dirty="0" smtClean="0"/>
              <a:t>Penguin </a:t>
            </a:r>
            <a:r>
              <a:rPr lang="en-US" b="1" dirty="0"/>
              <a:t>[1961] Crim LR 176  </a:t>
            </a:r>
            <a:r>
              <a:rPr lang="en-US" dirty="0"/>
              <a:t/>
            </a:r>
            <a:br>
              <a:rPr lang="en-US" dirty="0"/>
            </a:br>
            <a:endParaRPr lang="en-US" dirty="0"/>
          </a:p>
        </p:txBody>
      </p:sp>
      <p:sp>
        <p:nvSpPr>
          <p:cNvPr id="3" name="Content Placeholder 2"/>
          <p:cNvSpPr>
            <a:spLocks noGrp="1"/>
          </p:cNvSpPr>
          <p:nvPr>
            <p:ph idx="1"/>
          </p:nvPr>
        </p:nvSpPr>
        <p:spPr/>
        <p:txBody>
          <a:bodyPr>
            <a:normAutofit fontScale="92500"/>
          </a:bodyPr>
          <a:lstStyle/>
          <a:p>
            <a:r>
              <a:rPr lang="en-US" dirty="0" smtClean="0"/>
              <a:t>Key turning point in the history of obscenity</a:t>
            </a:r>
          </a:p>
          <a:p>
            <a:r>
              <a:rPr lang="en-US" dirty="0" smtClean="0"/>
              <a:t>Role of that class played in the trial: Justice </a:t>
            </a:r>
          </a:p>
          <a:p>
            <a:r>
              <a:rPr lang="en-US" dirty="0" smtClean="0"/>
              <a:t>Lady Chatterley transgress class distinctions</a:t>
            </a:r>
          </a:p>
          <a:p>
            <a:r>
              <a:rPr lang="en-US" dirty="0" smtClean="0"/>
              <a:t>Justice </a:t>
            </a:r>
            <a:r>
              <a:rPr lang="en-US" dirty="0"/>
              <a:t> Byrne’s </a:t>
            </a:r>
            <a:r>
              <a:rPr lang="en-US" dirty="0" smtClean="0"/>
              <a:t>summing up mentions the price of the book says: “but shall I say high pocket-money to younger members of the community are the order of the day, 3s 6d, you might think, would be putting this book within the grasp of a vast mass of the population”</a:t>
            </a:r>
          </a:p>
          <a:p>
            <a:endParaRPr lang="en-US" dirty="0">
              <a:solidFill>
                <a:srgbClr val="FF0000"/>
              </a:solidFill>
            </a:endParaRPr>
          </a:p>
        </p:txBody>
      </p:sp>
    </p:spTree>
    <p:extLst>
      <p:ext uri="{BB962C8B-B14F-4D97-AF65-F5344CB8AC3E}">
        <p14:creationId xmlns:p14="http://schemas.microsoft.com/office/powerpoint/2010/main" val="204200631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5128"/>
            <a:ext cx="8229600" cy="1867612"/>
          </a:xfrm>
        </p:spPr>
        <p:txBody>
          <a:bodyPr>
            <a:normAutofit fontScale="90000"/>
          </a:bodyPr>
          <a:lstStyle/>
          <a:p>
            <a:r>
              <a:rPr lang="en-US" dirty="0" smtClean="0"/>
              <a:t/>
            </a:r>
            <a:br>
              <a:rPr lang="en-US" dirty="0" smtClean="0"/>
            </a:br>
            <a:r>
              <a:rPr lang="en-US" b="1" dirty="0" smtClean="0"/>
              <a:t>5. Obscenity </a:t>
            </a:r>
            <a:r>
              <a:rPr lang="en-US" b="1" dirty="0"/>
              <a:t>in contemporary law</a:t>
            </a:r>
            <a:r>
              <a:rPr lang="en-US" dirty="0"/>
              <a:t/>
            </a:r>
            <a:br>
              <a:rPr lang="en-US" dirty="0"/>
            </a:br>
            <a:r>
              <a:rPr lang="en-US" dirty="0" smtClean="0"/>
              <a:t>CPS </a:t>
            </a:r>
            <a:r>
              <a:rPr lang="en-US" dirty="0"/>
              <a:t>Guidelines</a:t>
            </a:r>
            <a:r>
              <a:rPr lang="en-US" dirty="0" smtClean="0"/>
              <a:t>: Often </a:t>
            </a:r>
            <a:r>
              <a:rPr lang="en-US" dirty="0"/>
              <a:t>used to prosecute pornography</a:t>
            </a:r>
            <a:br>
              <a:rPr lang="en-US" dirty="0"/>
            </a:br>
            <a:endParaRPr lang="en-US" dirty="0"/>
          </a:p>
        </p:txBody>
      </p:sp>
      <p:sp>
        <p:nvSpPr>
          <p:cNvPr id="3" name="Content Placeholder 2"/>
          <p:cNvSpPr>
            <a:spLocks noGrp="1"/>
          </p:cNvSpPr>
          <p:nvPr>
            <p:ph idx="1"/>
          </p:nvPr>
        </p:nvSpPr>
        <p:spPr>
          <a:xfrm>
            <a:off x="457200" y="2112740"/>
            <a:ext cx="8229600" cy="4995959"/>
          </a:xfrm>
        </p:spPr>
        <p:txBody>
          <a:bodyPr>
            <a:normAutofit/>
          </a:bodyPr>
          <a:lstStyle/>
          <a:p>
            <a:r>
              <a:rPr lang="en-US" dirty="0" smtClean="0"/>
              <a:t>Bestiality</a:t>
            </a:r>
          </a:p>
          <a:p>
            <a:r>
              <a:rPr lang="en-US" dirty="0" smtClean="0"/>
              <a:t>Realistic portrayals of rape</a:t>
            </a:r>
          </a:p>
          <a:p>
            <a:r>
              <a:rPr lang="en-US" dirty="0" smtClean="0"/>
              <a:t>Sadomasochism goes beyond trifling injury</a:t>
            </a:r>
          </a:p>
          <a:p>
            <a:r>
              <a:rPr lang="en-US" dirty="0" smtClean="0"/>
              <a:t>Torture with instruments</a:t>
            </a:r>
          </a:p>
          <a:p>
            <a:r>
              <a:rPr lang="en-US" dirty="0" smtClean="0"/>
              <a:t>Bondage</a:t>
            </a:r>
          </a:p>
          <a:p>
            <a:r>
              <a:rPr lang="en-US" dirty="0" smtClean="0"/>
              <a:t>Dismemberment or graphic mutilation</a:t>
            </a:r>
          </a:p>
          <a:p>
            <a:r>
              <a:rPr lang="en-US" dirty="0" smtClean="0"/>
              <a:t>Activities involving perversion or degradation </a:t>
            </a:r>
          </a:p>
          <a:p>
            <a:r>
              <a:rPr lang="en-US" dirty="0" smtClean="0"/>
              <a:t>Fisting</a:t>
            </a:r>
          </a:p>
          <a:p>
            <a:endParaRPr lang="en-US" dirty="0"/>
          </a:p>
        </p:txBody>
      </p:sp>
    </p:spTree>
    <p:extLst>
      <p:ext uri="{BB962C8B-B14F-4D97-AF65-F5344CB8AC3E}">
        <p14:creationId xmlns:p14="http://schemas.microsoft.com/office/powerpoint/2010/main" val="192438326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Principle Factors Influencing Prosecution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Degree and type of obscenity and form of presentation: </a:t>
            </a:r>
            <a:r>
              <a:rPr lang="en-US" i="1" dirty="0" smtClean="0"/>
              <a:t>impact of print may be less than film</a:t>
            </a:r>
          </a:p>
          <a:p>
            <a:r>
              <a:rPr lang="en-US" dirty="0" smtClean="0"/>
              <a:t>Type and scale of any commercial venture</a:t>
            </a:r>
          </a:p>
          <a:p>
            <a:r>
              <a:rPr lang="en-US" dirty="0" smtClean="0"/>
              <a:t>Publication made to a child or vulnerable adult</a:t>
            </a:r>
          </a:p>
          <a:p>
            <a:r>
              <a:rPr lang="en-US" dirty="0" smtClean="0"/>
              <a:t>Likely to be accessed by children</a:t>
            </a:r>
          </a:p>
          <a:p>
            <a:r>
              <a:rPr lang="en-US" dirty="0" smtClean="0"/>
              <a:t>Material can be readily seen by the general public…easily accessible to children</a:t>
            </a:r>
          </a:p>
          <a:p>
            <a:r>
              <a:rPr lang="en-US" dirty="0" smtClean="0"/>
              <a:t>Defendant’s previous convictions</a:t>
            </a:r>
          </a:p>
          <a:p>
            <a:endParaRPr lang="en-US" dirty="0"/>
          </a:p>
        </p:txBody>
      </p:sp>
    </p:spTree>
    <p:extLst>
      <p:ext uri="{BB962C8B-B14F-4D97-AF65-F5344CB8AC3E}">
        <p14:creationId xmlns:p14="http://schemas.microsoft.com/office/powerpoint/2010/main" val="171169313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Outline</a:t>
            </a:r>
            <a:endParaRPr lang="en-US" b="1" dirty="0"/>
          </a:p>
        </p:txBody>
      </p:sp>
      <p:sp>
        <p:nvSpPr>
          <p:cNvPr id="3" name="Content Placeholder 2"/>
          <p:cNvSpPr>
            <a:spLocks noGrp="1"/>
          </p:cNvSpPr>
          <p:nvPr>
            <p:ph idx="1"/>
          </p:nvPr>
        </p:nvSpPr>
        <p:spPr/>
        <p:txBody>
          <a:bodyPr/>
          <a:lstStyle/>
          <a:p>
            <a:pPr marL="514350" indent="-514350">
              <a:buAutoNum type="arabicPeriod"/>
            </a:pPr>
            <a:r>
              <a:rPr lang="en-US" dirty="0" smtClean="0"/>
              <a:t>History of censorship in English Law</a:t>
            </a:r>
          </a:p>
          <a:p>
            <a:pPr marL="514350" indent="-514350">
              <a:buAutoNum type="arabicPeriod"/>
            </a:pPr>
            <a:r>
              <a:rPr lang="en-US" dirty="0" smtClean="0"/>
              <a:t>Freedom of Expression, </a:t>
            </a:r>
            <a:r>
              <a:rPr lang="en-US" i="1" dirty="0" smtClean="0"/>
              <a:t>The Handyside Case</a:t>
            </a:r>
            <a:endParaRPr lang="en-US" dirty="0" smtClean="0"/>
          </a:p>
          <a:p>
            <a:pPr marL="514350" indent="-514350">
              <a:buAutoNum type="arabicPeriod"/>
            </a:pPr>
            <a:r>
              <a:rPr lang="en-US" dirty="0" smtClean="0"/>
              <a:t>Obscene Publications Act 1959</a:t>
            </a:r>
            <a:endParaRPr lang="en-US" i="1" dirty="0" smtClean="0"/>
          </a:p>
          <a:p>
            <a:pPr marL="514350" indent="-514350">
              <a:buAutoNum type="arabicPeriod"/>
            </a:pPr>
            <a:r>
              <a:rPr lang="en-US" dirty="0" smtClean="0"/>
              <a:t>The Lady Chatterley Trial: </a:t>
            </a:r>
            <a:r>
              <a:rPr lang="en-US" i="1" dirty="0" smtClean="0"/>
              <a:t>R v Penguin</a:t>
            </a:r>
            <a:r>
              <a:rPr lang="en-US" dirty="0" smtClean="0"/>
              <a:t> </a:t>
            </a:r>
          </a:p>
          <a:p>
            <a:pPr marL="514350" indent="-514350">
              <a:buAutoNum type="arabicPeriod"/>
            </a:pPr>
            <a:r>
              <a:rPr lang="en-US" dirty="0" smtClean="0"/>
              <a:t>Obscenity in contemporary law</a:t>
            </a:r>
          </a:p>
          <a:p>
            <a:pPr marL="514350" indent="-514350">
              <a:buAutoNum type="arabicPeriod"/>
            </a:pPr>
            <a:r>
              <a:rPr lang="en-US" dirty="0" smtClean="0"/>
              <a:t>Prison biographies about murder</a:t>
            </a:r>
          </a:p>
          <a:p>
            <a:pPr marL="514350" indent="-514350">
              <a:buAutoNum type="arabicPeriod"/>
            </a:pPr>
            <a:endParaRPr lang="en-US" dirty="0" smtClean="0"/>
          </a:p>
          <a:p>
            <a:pPr marL="514350" indent="-514350">
              <a:buAutoNum type="arabicPeriod"/>
            </a:pPr>
            <a:endParaRPr lang="en-US" dirty="0"/>
          </a:p>
        </p:txBody>
      </p:sp>
    </p:spTree>
    <p:extLst>
      <p:ext uri="{BB962C8B-B14F-4D97-AF65-F5344CB8AC3E}">
        <p14:creationId xmlns:p14="http://schemas.microsoft.com/office/powerpoint/2010/main" val="284914385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Should the Obscene Publications exclude literature outright?</a:t>
            </a:r>
            <a:endParaRPr lang="en-US" dirty="0"/>
          </a:p>
        </p:txBody>
      </p:sp>
    </p:spTree>
    <p:extLst>
      <p:ext uri="{BB962C8B-B14F-4D97-AF65-F5344CB8AC3E}">
        <p14:creationId xmlns:p14="http://schemas.microsoft.com/office/powerpoint/2010/main" val="219111966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numérisation0007.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25576"/>
            <a:ext cx="9144000" cy="10671351"/>
          </a:xfrm>
          <a:prstGeom prst="rect">
            <a:avLst/>
          </a:prstGeom>
        </p:spPr>
      </p:pic>
    </p:spTree>
    <p:extLst>
      <p:ext uri="{BB962C8B-B14F-4D97-AF65-F5344CB8AC3E}">
        <p14:creationId xmlns:p14="http://schemas.microsoft.com/office/powerpoint/2010/main" val="294926419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b="1" dirty="0" smtClean="0"/>
              <a:t>6. Prison biographies: Freedom of expression or obscenity?</a:t>
            </a:r>
            <a:r>
              <a:rPr lang="en-US" b="1" dirty="0"/>
              <a:t/>
            </a:r>
            <a:br>
              <a:rPr lang="en-US" b="1" dirty="0"/>
            </a:br>
            <a:endParaRPr lang="en-US" b="1" dirty="0"/>
          </a:p>
        </p:txBody>
      </p:sp>
      <p:sp>
        <p:nvSpPr>
          <p:cNvPr id="7" name="Content Placeholder 6"/>
          <p:cNvSpPr>
            <a:spLocks noGrp="1"/>
          </p:cNvSpPr>
          <p:nvPr>
            <p:ph idx="1"/>
          </p:nvPr>
        </p:nvSpPr>
        <p:spPr/>
        <p:txBody>
          <a:bodyPr/>
          <a:lstStyle/>
          <a:p>
            <a:pPr marL="0" indent="0">
              <a:buNone/>
            </a:pPr>
            <a:endParaRPr lang="en-GB" dirty="0" smtClean="0"/>
          </a:p>
          <a:p>
            <a:pPr marL="0" indent="0" algn="ctr">
              <a:buNone/>
            </a:pPr>
            <a:r>
              <a:rPr lang="en-GB" dirty="0" smtClean="0">
                <a:solidFill>
                  <a:srgbClr val="FF0000"/>
                </a:solidFill>
              </a:rPr>
              <a:t>Should prisoners </a:t>
            </a:r>
            <a:r>
              <a:rPr lang="en-GB" dirty="0">
                <a:solidFill>
                  <a:srgbClr val="FF0000"/>
                </a:solidFill>
              </a:rPr>
              <a:t>who are in jail for serious crimes such as murder and </a:t>
            </a:r>
            <a:r>
              <a:rPr lang="en-GB" dirty="0" smtClean="0">
                <a:solidFill>
                  <a:srgbClr val="FF0000"/>
                </a:solidFill>
              </a:rPr>
              <a:t>rape</a:t>
            </a:r>
            <a:r>
              <a:rPr lang="en-GB" dirty="0">
                <a:solidFill>
                  <a:srgbClr val="FF0000"/>
                </a:solidFill>
              </a:rPr>
              <a:t> </a:t>
            </a:r>
            <a:r>
              <a:rPr lang="en-GB" dirty="0" smtClean="0">
                <a:solidFill>
                  <a:srgbClr val="FF0000"/>
                </a:solidFill>
              </a:rPr>
              <a:t>be able to publish literature on the crimes they committed?</a:t>
            </a:r>
            <a:endParaRPr lang="en-US" dirty="0">
              <a:solidFill>
                <a:srgbClr val="FF0000"/>
              </a:solidFill>
            </a:endParaRPr>
          </a:p>
        </p:txBody>
      </p:sp>
    </p:spTree>
    <p:extLst>
      <p:ext uri="{BB962C8B-B14F-4D97-AF65-F5344CB8AC3E}">
        <p14:creationId xmlns:p14="http://schemas.microsoft.com/office/powerpoint/2010/main" val="265658726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7</a:t>
            </a:r>
            <a:r>
              <a:rPr lang="en-US" b="1" dirty="0" smtClean="0"/>
              <a:t>. Discussion about Lady Chatterley’s Lover: </a:t>
            </a:r>
            <a:r>
              <a:rPr lang="en-US" b="1" i="1" dirty="0" smtClean="0"/>
              <a:t>R v Penguin</a:t>
            </a:r>
            <a:endParaRPr lang="en-US" b="1" dirty="0"/>
          </a:p>
        </p:txBody>
      </p:sp>
    </p:spTree>
    <p:extLst>
      <p:ext uri="{BB962C8B-B14F-4D97-AF65-F5344CB8AC3E}">
        <p14:creationId xmlns:p14="http://schemas.microsoft.com/office/powerpoint/2010/main" val="33843281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Justice Byrne’s Summary of the Novel</a:t>
            </a:r>
            <a:endParaRPr lang="en-US" dirty="0"/>
          </a:p>
        </p:txBody>
      </p:sp>
      <p:sp>
        <p:nvSpPr>
          <p:cNvPr id="3" name="Content Placeholder 2"/>
          <p:cNvSpPr>
            <a:spLocks noGrp="1"/>
          </p:cNvSpPr>
          <p:nvPr>
            <p:ph idx="1"/>
          </p:nvPr>
        </p:nvSpPr>
        <p:spPr>
          <a:xfrm>
            <a:off x="253458" y="1217078"/>
            <a:ext cx="8659366" cy="5401365"/>
          </a:xfrm>
        </p:spPr>
        <p:txBody>
          <a:bodyPr>
            <a:normAutofit fontScale="77500" lnSpcReduction="20000"/>
          </a:bodyPr>
          <a:lstStyle/>
          <a:p>
            <a:pPr marL="0" lvl="0" indent="0" algn="just">
              <a:buNone/>
            </a:pPr>
            <a:r>
              <a:rPr lang="en-GB" dirty="0"/>
              <a:t>The Judge attempted to summarise the plot of the novel, he said: “Is it right to say that the story is the story of a woman who first of all, before she is married, has sexual intercourse and then, after marriage, when her husband has met with disaster in the war and has become confined to a wheelchair, paralysed from the waist downwards, after marriage, she living with her husband in this dreary place of Wragby (I think it was called), commits adultery on two occasions with somebody called Michaelis while her husband is downstairs in the same house, and then proceeds to have adulterous intercourse with her husband’s gamekeeper? And that is described – it is for you to say; if you do not </a:t>
            </a:r>
            <a:r>
              <a:rPr lang="en-GB" dirty="0" smtClean="0"/>
              <a:t>agree </a:t>
            </a:r>
            <a:r>
              <a:rPr lang="en-US" dirty="0"/>
              <a:t> </a:t>
            </a:r>
            <a:r>
              <a:rPr lang="en-GB" dirty="0"/>
              <a:t>with what I am saying now you will pay no attention to it – that is described in the most lurid way, and the whole sensuality and passion of the various pieces of sexual intercourse is fully and completely described.” (231) Do you agree with this summary? Is anything missing? How would you summarise the novel? What does his summary tell us about him</a:t>
            </a:r>
            <a:r>
              <a:rPr lang="en-GB" dirty="0" smtClean="0"/>
              <a:t>?</a:t>
            </a:r>
            <a:endParaRPr lang="en-GB" dirty="0"/>
          </a:p>
        </p:txBody>
      </p:sp>
    </p:spTree>
    <p:extLst>
      <p:ext uri="{BB962C8B-B14F-4D97-AF65-F5344CB8AC3E}">
        <p14:creationId xmlns:p14="http://schemas.microsoft.com/office/powerpoint/2010/main" val="14956814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Christopher Hilliard</a:t>
            </a:r>
            <a:endParaRPr lang="en-US" dirty="0"/>
          </a:p>
        </p:txBody>
      </p:sp>
      <p:sp>
        <p:nvSpPr>
          <p:cNvPr id="3" name="Content Placeholder 2"/>
          <p:cNvSpPr>
            <a:spLocks noGrp="1"/>
          </p:cNvSpPr>
          <p:nvPr>
            <p:ph idx="1"/>
          </p:nvPr>
        </p:nvSpPr>
        <p:spPr/>
        <p:txBody>
          <a:bodyPr>
            <a:normAutofit/>
          </a:bodyPr>
          <a:lstStyle/>
          <a:p>
            <a:pPr marL="0" lvl="0" indent="0">
              <a:buNone/>
            </a:pPr>
            <a:r>
              <a:rPr lang="en-GB" dirty="0"/>
              <a:t>What is implied by Griffith-Jones </a:t>
            </a:r>
            <a:r>
              <a:rPr lang="en-US" dirty="0"/>
              <a:t> </a:t>
            </a:r>
            <a:r>
              <a:rPr lang="en-GB" dirty="0"/>
              <a:t>for the prosecution asking whether the novel was “a book that you would ever wish your wife or your servants to read”? How would you respond to this? What does it tell us about the barrister for the prosecution? Why were women, young people, the working classes considered “intellectually and morally fragile” and vulnerable?</a:t>
            </a:r>
          </a:p>
          <a:p>
            <a:pPr marL="0" indent="0">
              <a:buNone/>
            </a:pPr>
            <a:endParaRPr lang="en-US" dirty="0"/>
          </a:p>
        </p:txBody>
      </p:sp>
    </p:spTree>
    <p:extLst>
      <p:ext uri="{BB962C8B-B14F-4D97-AF65-F5344CB8AC3E}">
        <p14:creationId xmlns:p14="http://schemas.microsoft.com/office/powerpoint/2010/main" val="2972547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Literature and Law</a:t>
            </a:r>
            <a:endParaRPr lang="en-US" b="1" dirty="0"/>
          </a:p>
        </p:txBody>
      </p:sp>
      <p:sp>
        <p:nvSpPr>
          <p:cNvPr id="3" name="Content Placeholder 2"/>
          <p:cNvSpPr>
            <a:spLocks noGrp="1"/>
          </p:cNvSpPr>
          <p:nvPr>
            <p:ph idx="1"/>
          </p:nvPr>
        </p:nvSpPr>
        <p:spPr/>
        <p:txBody>
          <a:bodyPr/>
          <a:lstStyle/>
          <a:p>
            <a:r>
              <a:rPr lang="en-US" dirty="0" smtClean="0"/>
              <a:t>Authorship</a:t>
            </a:r>
          </a:p>
          <a:p>
            <a:r>
              <a:rPr lang="en-US" dirty="0" smtClean="0"/>
              <a:t>Diversity of authorship</a:t>
            </a:r>
          </a:p>
          <a:p>
            <a:r>
              <a:rPr lang="en-US" dirty="0" smtClean="0"/>
              <a:t>Judgment as a Literary Genre</a:t>
            </a:r>
          </a:p>
          <a:p>
            <a:r>
              <a:rPr lang="en-US" dirty="0" smtClean="0"/>
              <a:t>How to read a judgment</a:t>
            </a:r>
          </a:p>
          <a:p>
            <a:r>
              <a:rPr lang="en-US" dirty="0" smtClean="0"/>
              <a:t>Re-writing judgments</a:t>
            </a:r>
          </a:p>
          <a:p>
            <a:r>
              <a:rPr lang="en-US" dirty="0" smtClean="0"/>
              <a:t>Writing Back</a:t>
            </a:r>
            <a:endParaRPr lang="en-US" dirty="0"/>
          </a:p>
        </p:txBody>
      </p:sp>
    </p:spTree>
    <p:extLst>
      <p:ext uri="{BB962C8B-B14F-4D97-AF65-F5344CB8AC3E}">
        <p14:creationId xmlns:p14="http://schemas.microsoft.com/office/powerpoint/2010/main" val="55752474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1. History </a:t>
            </a:r>
            <a:r>
              <a:rPr lang="en-US" b="1" dirty="0"/>
              <a:t>of </a:t>
            </a:r>
            <a:r>
              <a:rPr lang="en-US" b="1" dirty="0" smtClean="0"/>
              <a:t>obscenity in </a:t>
            </a:r>
            <a:r>
              <a:rPr lang="en-US" b="1" dirty="0"/>
              <a:t>English Law</a:t>
            </a:r>
            <a:br>
              <a:rPr lang="en-US" b="1" dirty="0"/>
            </a:br>
            <a:endParaRPr lang="en-US" b="1" dirty="0"/>
          </a:p>
        </p:txBody>
      </p:sp>
      <p:sp>
        <p:nvSpPr>
          <p:cNvPr id="3" name="Content Placeholder 2"/>
          <p:cNvSpPr>
            <a:spLocks noGrp="1"/>
          </p:cNvSpPr>
          <p:nvPr>
            <p:ph idx="1"/>
          </p:nvPr>
        </p:nvSpPr>
        <p:spPr/>
        <p:txBody>
          <a:bodyPr/>
          <a:lstStyle/>
          <a:p>
            <a:r>
              <a:rPr lang="en-US" dirty="0" smtClean="0"/>
              <a:t>Obscene Publications Act 1857</a:t>
            </a:r>
          </a:p>
          <a:p>
            <a:r>
              <a:rPr lang="en-US" i="1" dirty="0" smtClean="0"/>
              <a:t>The Hicklin </a:t>
            </a:r>
            <a:r>
              <a:rPr lang="en-US" dirty="0" smtClean="0"/>
              <a:t>test</a:t>
            </a:r>
            <a:endParaRPr lang="en-US" i="1" dirty="0" smtClean="0"/>
          </a:p>
          <a:p>
            <a:r>
              <a:rPr lang="en-US" dirty="0" smtClean="0"/>
              <a:t>Obscene Publications Act 1959</a:t>
            </a:r>
          </a:p>
          <a:p>
            <a:r>
              <a:rPr lang="en-US" i="1" dirty="0" smtClean="0"/>
              <a:t>R v Penguin</a:t>
            </a:r>
            <a:endParaRPr lang="en-US" i="1" dirty="0"/>
          </a:p>
        </p:txBody>
      </p:sp>
    </p:spTree>
    <p:extLst>
      <p:ext uri="{BB962C8B-B14F-4D97-AF65-F5344CB8AC3E}">
        <p14:creationId xmlns:p14="http://schemas.microsoft.com/office/powerpoint/2010/main" val="150468121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Repression of Sex</a:t>
            </a:r>
            <a:endParaRPr lang="en-US" dirty="0"/>
          </a:p>
        </p:txBody>
      </p:sp>
      <p:sp>
        <p:nvSpPr>
          <p:cNvPr id="3" name="Content Placeholder 2"/>
          <p:cNvSpPr>
            <a:spLocks noGrp="1"/>
          </p:cNvSpPr>
          <p:nvPr>
            <p:ph idx="1"/>
          </p:nvPr>
        </p:nvSpPr>
        <p:spPr/>
        <p:txBody>
          <a:bodyPr/>
          <a:lstStyle/>
          <a:p>
            <a:pPr algn="just"/>
            <a:r>
              <a:rPr lang="en-GB" dirty="0"/>
              <a:t>“If sex is repressed, that is, condemned to prohibition, nonexistence, and silence, then the mere fact that one is speaking about it has the appearance of a deliberate transgression. A person who holds forth in such language places himself to a certain extent outside the reach of power.</a:t>
            </a:r>
            <a:r>
              <a:rPr lang="en-GB"/>
              <a:t>” </a:t>
            </a:r>
            <a:r>
              <a:rPr lang="en-GB" smtClean="0"/>
              <a:t>Michel </a:t>
            </a:r>
            <a:r>
              <a:rPr lang="en-GB" dirty="0" smtClean="0"/>
              <a:t>Foucault, </a:t>
            </a:r>
            <a:r>
              <a:rPr lang="en-GB" i="1" dirty="0" smtClean="0"/>
              <a:t>The History of Sexuality</a:t>
            </a:r>
            <a:r>
              <a:rPr lang="en-GB" dirty="0"/>
              <a:t> </a:t>
            </a:r>
            <a:r>
              <a:rPr lang="en-GB" i="1" dirty="0" smtClean="0"/>
              <a:t>Vol.1, </a:t>
            </a:r>
            <a:r>
              <a:rPr lang="en-GB" dirty="0" smtClean="0"/>
              <a:t>p. 6</a:t>
            </a:r>
            <a:endParaRPr lang="en-GB" dirty="0"/>
          </a:p>
        </p:txBody>
      </p:sp>
    </p:spTree>
    <p:extLst>
      <p:ext uri="{BB962C8B-B14F-4D97-AF65-F5344CB8AC3E}">
        <p14:creationId xmlns:p14="http://schemas.microsoft.com/office/powerpoint/2010/main" val="221316775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2. Freedom of Expression</a:t>
            </a:r>
            <a:endParaRPr lang="en-GB" b="1" dirty="0"/>
          </a:p>
        </p:txBody>
      </p:sp>
      <p:sp>
        <p:nvSpPr>
          <p:cNvPr id="3" name="Content Placeholder 2"/>
          <p:cNvSpPr>
            <a:spLocks noGrp="1"/>
          </p:cNvSpPr>
          <p:nvPr>
            <p:ph idx="1"/>
          </p:nvPr>
        </p:nvSpPr>
        <p:spPr/>
        <p:txBody>
          <a:bodyPr/>
          <a:lstStyle/>
          <a:p>
            <a:pPr algn="just"/>
            <a:r>
              <a:rPr lang="en-GB" dirty="0"/>
              <a:t>Everyone has the right to freedom of opinion and expression; this right includes freedom to hold opinions without interference and to seek, receive and impart information and ideas through any media regardless of frontiers. </a:t>
            </a:r>
            <a:r>
              <a:rPr lang="en-GB" b="1" dirty="0"/>
              <a:t>Article 19 UDHR 1948</a:t>
            </a:r>
            <a:endParaRPr lang="en-GB" dirty="0"/>
          </a:p>
        </p:txBody>
      </p:sp>
    </p:spTree>
    <p:extLst>
      <p:ext uri="{BB962C8B-B14F-4D97-AF65-F5344CB8AC3E}">
        <p14:creationId xmlns:p14="http://schemas.microsoft.com/office/powerpoint/2010/main" val="312496742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Danish Cartoons Row 2015</a:t>
            </a:r>
            <a:endParaRPr lang="en-US" dirty="0"/>
          </a:p>
        </p:txBody>
      </p:sp>
      <p:pic>
        <p:nvPicPr>
          <p:cNvPr id="4" name="Content Placeholder 3" descr="640x392_45128_131452.jpg"/>
          <p:cNvPicPr>
            <a:picLocks noGrp="1" noChangeAspect="1"/>
          </p:cNvPicPr>
          <p:nvPr>
            <p:ph idx="1"/>
          </p:nvPr>
        </p:nvPicPr>
        <p:blipFill>
          <a:blip r:embed="rId2">
            <a:extLst>
              <a:ext uri="{28A0092B-C50C-407E-A947-70E740481C1C}">
                <a14:useLocalDpi xmlns:a14="http://schemas.microsoft.com/office/drawing/2010/main" val="0"/>
              </a:ext>
            </a:extLst>
          </a:blip>
          <a:srcRect t="5105" b="5105"/>
          <a:stretch>
            <a:fillRect/>
          </a:stretch>
        </p:blipFill>
        <p:spPr/>
      </p:pic>
    </p:spTree>
    <p:extLst>
      <p:ext uri="{BB962C8B-B14F-4D97-AF65-F5344CB8AC3E}">
        <p14:creationId xmlns:p14="http://schemas.microsoft.com/office/powerpoint/2010/main" val="60294891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Article 10 </a:t>
            </a:r>
            <a:r>
              <a:rPr lang="en-GB" b="1" dirty="0" smtClean="0"/>
              <a:t>ECHR</a:t>
            </a:r>
            <a:r>
              <a:rPr lang="en-GB" dirty="0" smtClean="0"/>
              <a:t>: Right to Freedom of Expression</a:t>
            </a:r>
            <a:endParaRPr lang="en-US" dirty="0"/>
          </a:p>
        </p:txBody>
      </p:sp>
      <p:sp>
        <p:nvSpPr>
          <p:cNvPr id="3" name="Content Placeholder 2"/>
          <p:cNvSpPr>
            <a:spLocks noGrp="1"/>
          </p:cNvSpPr>
          <p:nvPr>
            <p:ph idx="1"/>
          </p:nvPr>
        </p:nvSpPr>
        <p:spPr>
          <a:xfrm>
            <a:off x="457200" y="1600200"/>
            <a:ext cx="8449774" cy="5009920"/>
          </a:xfrm>
        </p:spPr>
        <p:txBody>
          <a:bodyPr>
            <a:normAutofit fontScale="70000" lnSpcReduction="20000"/>
          </a:bodyPr>
          <a:lstStyle/>
          <a:p>
            <a:pPr marL="514350" indent="-514350">
              <a:buAutoNum type="arabicParenBoth"/>
            </a:pPr>
            <a:r>
              <a:rPr lang="en-GB" dirty="0" smtClean="0"/>
              <a:t>Everyone </a:t>
            </a:r>
            <a:r>
              <a:rPr lang="en-GB" dirty="0"/>
              <a:t>has the right to freedom of expression. This right shall include freedom to hold opinions and to receive and impart information and ideas without interference by public authority and regardless of frontiers. This Article shall not prevent States from requiring the licensing of broadcasting, television or cinema enterprises. </a:t>
            </a:r>
          </a:p>
          <a:p>
            <a:pPr marL="514350" indent="-514350">
              <a:buAutoNum type="arabicParenBoth"/>
            </a:pPr>
            <a:r>
              <a:rPr lang="en-GB" dirty="0" smtClean="0"/>
              <a:t>The </a:t>
            </a:r>
            <a:r>
              <a:rPr lang="en-GB" dirty="0"/>
              <a:t>exercise of these freedoms, since it carries with it </a:t>
            </a:r>
            <a:r>
              <a:rPr lang="en-GB" u="sng" dirty="0"/>
              <a:t>duties</a:t>
            </a:r>
            <a:r>
              <a:rPr lang="en-GB" dirty="0"/>
              <a:t> and </a:t>
            </a:r>
            <a:r>
              <a:rPr lang="en-GB" u="sng" dirty="0"/>
              <a:t>responsibilities</a:t>
            </a:r>
            <a:r>
              <a:rPr lang="en-GB" dirty="0"/>
              <a:t>, may be subject to such formalities, conditions, restrictions or penalties as are </a:t>
            </a:r>
            <a:r>
              <a:rPr lang="en-GB" b="1" u="sng" dirty="0"/>
              <a:t>prescribed by law</a:t>
            </a:r>
            <a:r>
              <a:rPr lang="en-GB" dirty="0"/>
              <a:t> and are </a:t>
            </a:r>
            <a:r>
              <a:rPr lang="en-GB" b="1" u="sng" dirty="0"/>
              <a:t>necessary in a democratic society</a:t>
            </a:r>
            <a:r>
              <a:rPr lang="en-GB" dirty="0"/>
              <a:t>, in the interests of </a:t>
            </a:r>
            <a:r>
              <a:rPr lang="en-GB" b="1" dirty="0"/>
              <a:t>national security,</a:t>
            </a:r>
            <a:r>
              <a:rPr lang="en-GB" dirty="0"/>
              <a:t> </a:t>
            </a:r>
            <a:r>
              <a:rPr lang="en-GB" b="1" dirty="0"/>
              <a:t>territorial integrity</a:t>
            </a:r>
            <a:r>
              <a:rPr lang="en-GB" dirty="0"/>
              <a:t> or </a:t>
            </a:r>
            <a:r>
              <a:rPr lang="en-GB" b="1" dirty="0"/>
              <a:t>public safety</a:t>
            </a:r>
            <a:r>
              <a:rPr lang="en-GB" dirty="0"/>
              <a:t>, for the </a:t>
            </a:r>
            <a:r>
              <a:rPr lang="en-GB" b="1" dirty="0"/>
              <a:t>prevention of disorder or crime</a:t>
            </a:r>
            <a:r>
              <a:rPr lang="en-GB" dirty="0"/>
              <a:t>, for the </a:t>
            </a:r>
            <a:r>
              <a:rPr lang="en-GB" b="1" dirty="0"/>
              <a:t>protection of health or morals</a:t>
            </a:r>
            <a:r>
              <a:rPr lang="en-GB" dirty="0"/>
              <a:t>, for the </a:t>
            </a:r>
            <a:r>
              <a:rPr lang="en-GB" b="1" dirty="0"/>
              <a:t>protection of the reputation or rights of others</a:t>
            </a:r>
            <a:r>
              <a:rPr lang="en-GB" dirty="0"/>
              <a:t>, for </a:t>
            </a:r>
            <a:r>
              <a:rPr lang="en-GB" b="1" dirty="0"/>
              <a:t>preventing the disclosure of information received in confidence</a:t>
            </a:r>
            <a:r>
              <a:rPr lang="en-GB" dirty="0"/>
              <a:t>, or for maintaining the </a:t>
            </a:r>
            <a:r>
              <a:rPr lang="en-GB" b="1" dirty="0"/>
              <a:t>authority and impartiality of the judiciary. </a:t>
            </a:r>
            <a:endParaRPr lang="en-GB" dirty="0"/>
          </a:p>
          <a:p>
            <a:endParaRPr lang="en-US" dirty="0"/>
          </a:p>
        </p:txBody>
      </p:sp>
    </p:spTree>
    <p:extLst>
      <p:ext uri="{BB962C8B-B14F-4D97-AF65-F5344CB8AC3E}">
        <p14:creationId xmlns:p14="http://schemas.microsoft.com/office/powerpoint/2010/main" val="68079196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the limits to freedom of expression?</a:t>
            </a:r>
            <a:endParaRPr lang="en-US" dirty="0"/>
          </a:p>
        </p:txBody>
      </p:sp>
      <p:pic>
        <p:nvPicPr>
          <p:cNvPr id="4" name="Picture 3" descr="charlie-hebdo-alan-kurd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10813"/>
            <a:ext cx="9144000" cy="5147187"/>
          </a:xfrm>
          <a:prstGeom prst="rect">
            <a:avLst/>
          </a:prstGeom>
        </p:spPr>
      </p:pic>
    </p:spTree>
    <p:extLst>
      <p:ext uri="{BB962C8B-B14F-4D97-AF65-F5344CB8AC3E}">
        <p14:creationId xmlns:p14="http://schemas.microsoft.com/office/powerpoint/2010/main" val="89858083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3452</TotalTime>
  <Words>1473</Words>
  <Application>Microsoft Macintosh PowerPoint</Application>
  <PresentationFormat>On-screen Show (4:3)</PresentationFormat>
  <Paragraphs>97</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Obscenity,  Literature  &amp; Law</vt:lpstr>
      <vt:lpstr>Outline</vt:lpstr>
      <vt:lpstr>Literature and Law</vt:lpstr>
      <vt:lpstr>1. History of obscenity in English Law </vt:lpstr>
      <vt:lpstr>Repression of Sex</vt:lpstr>
      <vt:lpstr>2. Freedom of Expression</vt:lpstr>
      <vt:lpstr>Danish Cartoons Row 2015</vt:lpstr>
      <vt:lpstr>Article 10 ECHR: Right to Freedom of Expression</vt:lpstr>
      <vt:lpstr>What are the limits to freedom of expression?</vt:lpstr>
      <vt:lpstr>What are the limits to freedom of expression?</vt:lpstr>
      <vt:lpstr>Freedom of Expression,  The Handyside Case </vt:lpstr>
      <vt:lpstr>3. Obscene Publications Act 1959 </vt:lpstr>
      <vt:lpstr>1) Test of Obscenity s 1(1): </vt:lpstr>
      <vt:lpstr>Meaning of ‘Deprave and corrupt’</vt:lpstr>
      <vt:lpstr>John Calder (Publications) Ltd v Powell [1965] 1 QB 509 Cain’s Book </vt:lpstr>
      <vt:lpstr>2) Defence of public good s 4(1)</vt:lpstr>
      <vt:lpstr>4. The Lady Chatterley Trial: R v Penguin [1961] Crim LR 176   </vt:lpstr>
      <vt:lpstr> 5. Obscenity in contemporary law CPS Guidelines: Often used to prosecute pornography </vt:lpstr>
      <vt:lpstr>Principle Factors Influencing Prosecution</vt:lpstr>
      <vt:lpstr>Should the Obscene Publications exclude literature outright?</vt:lpstr>
      <vt:lpstr>PowerPoint Presentation</vt:lpstr>
      <vt:lpstr>6. Prison biographies: Freedom of expression or obscenity? </vt:lpstr>
      <vt:lpstr>7. Discussion about Lady Chatterley’s Lover: R v Penguin</vt:lpstr>
      <vt:lpstr>Justice Byrne’s Summary of the Novel</vt:lpstr>
      <vt:lpstr>Christopher Hilliard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Obscenity, Literature &amp; Law</dc:title>
  <dc:creator>Muin Boase</dc:creator>
  <cp:lastModifiedBy>Roxanne Bibizadeh</cp:lastModifiedBy>
  <cp:revision>41</cp:revision>
  <dcterms:created xsi:type="dcterms:W3CDTF">2016-01-10T17:05:50Z</dcterms:created>
  <dcterms:modified xsi:type="dcterms:W3CDTF">2016-01-26T14:06:42Z</dcterms:modified>
</cp:coreProperties>
</file>