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7"/>
  </p:notesMasterIdLst>
  <p:sldIdLst>
    <p:sldId id="256" r:id="rId2"/>
    <p:sldId id="290" r:id="rId3"/>
    <p:sldId id="316" r:id="rId4"/>
    <p:sldId id="317" r:id="rId5"/>
    <p:sldId id="318" r:id="rId6"/>
    <p:sldId id="296" r:id="rId7"/>
    <p:sldId id="314" r:id="rId8"/>
    <p:sldId id="315" r:id="rId9"/>
    <p:sldId id="308" r:id="rId10"/>
    <p:sldId id="309" r:id="rId11"/>
    <p:sldId id="310" r:id="rId12"/>
    <p:sldId id="302" r:id="rId13"/>
    <p:sldId id="304" r:id="rId14"/>
    <p:sldId id="298" r:id="rId15"/>
    <p:sldId id="301" r:id="rId16"/>
    <p:sldId id="311" r:id="rId17"/>
    <p:sldId id="303" r:id="rId18"/>
    <p:sldId id="257" r:id="rId19"/>
    <p:sldId id="292" r:id="rId20"/>
    <p:sldId id="293" r:id="rId21"/>
    <p:sldId id="258" r:id="rId22"/>
    <p:sldId id="260" r:id="rId23"/>
    <p:sldId id="259" r:id="rId24"/>
    <p:sldId id="261" r:id="rId25"/>
    <p:sldId id="291" r:id="rId26"/>
    <p:sldId id="263" r:id="rId27"/>
    <p:sldId id="264" r:id="rId28"/>
    <p:sldId id="265" r:id="rId29"/>
    <p:sldId id="266" r:id="rId30"/>
    <p:sldId id="300" r:id="rId31"/>
    <p:sldId id="267" r:id="rId32"/>
    <p:sldId id="277" r:id="rId33"/>
    <p:sldId id="278" r:id="rId34"/>
    <p:sldId id="279" r:id="rId35"/>
    <p:sldId id="268" r:id="rId36"/>
    <p:sldId id="275" r:id="rId37"/>
    <p:sldId id="276" r:id="rId38"/>
    <p:sldId id="294" r:id="rId39"/>
    <p:sldId id="286" r:id="rId40"/>
    <p:sldId id="287" r:id="rId41"/>
    <p:sldId id="288" r:id="rId42"/>
    <p:sldId id="305" r:id="rId43"/>
    <p:sldId id="313" r:id="rId44"/>
    <p:sldId id="312" r:id="rId45"/>
    <p:sldId id="306"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34624" autoAdjust="0"/>
    <p:restoredTop sz="83040" autoAdjust="0"/>
  </p:normalViewPr>
  <p:slideViewPr>
    <p:cSldViewPr snapToGrid="0" snapToObjects="1">
      <p:cViewPr varScale="1">
        <p:scale>
          <a:sx n="77" d="100"/>
          <a:sy n="77" d="100"/>
        </p:scale>
        <p:origin x="-920" y="-112"/>
      </p:cViewPr>
      <p:guideLst>
        <p:guide orient="horz" pos="2160"/>
        <p:guide pos="2880"/>
      </p:guideLst>
    </p:cSldViewPr>
  </p:slideViewPr>
  <p:outlineViewPr>
    <p:cViewPr>
      <p:scale>
        <a:sx n="33" d="100"/>
        <a:sy n="33" d="100"/>
      </p:scale>
      <p:origin x="0" y="237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515AD8-EA29-BB4B-8692-1A070AC34443}" type="datetimeFigureOut">
              <a:rPr lang="en-US" smtClean="0"/>
              <a:t>06/03/18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7EF633-C42C-9546-B840-0D09006897E5}" type="slidenum">
              <a:rPr lang="en-US" smtClean="0"/>
              <a:t>‹#›</a:t>
            </a:fld>
            <a:endParaRPr lang="en-US"/>
          </a:p>
        </p:txBody>
      </p:sp>
    </p:spTree>
    <p:extLst>
      <p:ext uri="{BB962C8B-B14F-4D97-AF65-F5344CB8AC3E}">
        <p14:creationId xmlns:p14="http://schemas.microsoft.com/office/powerpoint/2010/main" val="2736305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youtube.com/watch?v=x9ux4J17o8U" TargetMode="External"/><Relationship Id="rId4" Type="http://schemas.openxmlformats.org/officeDocument/2006/relationships/hyperlink" Target="https://www.youtube.com/watch?v=v9onZpQix_w" TargetMode="External"/><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hlinkClick r:id="rId3"/>
              </a:rPr>
              <a:t>https://www.youtube.com/watch?v=x9ux4J17o8U</a:t>
            </a:r>
            <a:r>
              <a:rPr lang="en-US" sz="1200" dirty="0" smtClean="0"/>
              <a:t/>
            </a:r>
            <a:br>
              <a:rPr lang="en-US" sz="1200" dirty="0" smtClean="0"/>
            </a:br>
            <a:r>
              <a:rPr lang="en-US" sz="1200" dirty="0" smtClean="0">
                <a:hlinkClick r:id="rId4"/>
              </a:rPr>
              <a:t>https://www.youtube.com/watch?v=v9onZpQix_w</a:t>
            </a:r>
            <a:endParaRPr lang="en-US" sz="1200" dirty="0" smtClean="0"/>
          </a:p>
          <a:p>
            <a:r>
              <a:rPr lang="en-US" dirty="0" smtClean="0"/>
              <a:t>https://</a:t>
            </a:r>
            <a:r>
              <a:rPr lang="en-US" dirty="0" err="1" smtClean="0"/>
              <a:t>www.youtube.com</a:t>
            </a:r>
            <a:r>
              <a:rPr lang="en-US" dirty="0" smtClean="0"/>
              <a:t>/</a:t>
            </a:r>
            <a:r>
              <a:rPr lang="en-US" dirty="0" err="1" smtClean="0"/>
              <a:t>watch?v</a:t>
            </a:r>
            <a:r>
              <a:rPr lang="en-US" dirty="0" smtClean="0"/>
              <a:t>=eJbbU6AN2BY</a:t>
            </a:r>
          </a:p>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a:t>
            </a:fld>
            <a:endParaRPr lang="en-US"/>
          </a:p>
        </p:txBody>
      </p:sp>
    </p:spTree>
    <p:extLst>
      <p:ext uri="{BB962C8B-B14F-4D97-AF65-F5344CB8AC3E}">
        <p14:creationId xmlns:p14="http://schemas.microsoft.com/office/powerpoint/2010/main" val="1093919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 Types of Self-Censorship: Public</a:t>
            </a:r>
            <a:r>
              <a:rPr lang="en-US" baseline="0" dirty="0" smtClean="0"/>
              <a:t> and Private </a:t>
            </a:r>
            <a:r>
              <a:rPr lang="mr-IN" baseline="0" dirty="0" smtClean="0"/>
              <a:t>–</a:t>
            </a:r>
            <a:r>
              <a:rPr lang="en-US" baseline="0" dirty="0" smtClean="0"/>
              <a:t> Philip Cook and Conrad </a:t>
            </a:r>
            <a:r>
              <a:rPr lang="en-US" baseline="0" dirty="0" err="1" smtClean="0"/>
              <a:t>Heilmann</a:t>
            </a:r>
            <a:r>
              <a:rPr lang="en-US" baseline="0" dirty="0" smtClean="0"/>
              <a:t> 2013</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15</a:t>
            </a:fld>
            <a:endParaRPr lang="en-US"/>
          </a:p>
        </p:txBody>
      </p:sp>
    </p:spTree>
    <p:extLst>
      <p:ext uri="{BB962C8B-B14F-4D97-AF65-F5344CB8AC3E}">
        <p14:creationId xmlns:p14="http://schemas.microsoft.com/office/powerpoint/2010/main" val="1734352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Two Types of Self-Censorship: Public</a:t>
            </a:r>
            <a:r>
              <a:rPr lang="en-US" baseline="0" dirty="0" smtClean="0"/>
              <a:t> and Private </a:t>
            </a:r>
            <a:r>
              <a:rPr lang="mr-IN" baseline="0" dirty="0" smtClean="0"/>
              <a:t>–</a:t>
            </a:r>
            <a:r>
              <a:rPr lang="en-US" baseline="0" dirty="0" smtClean="0"/>
              <a:t> Philip Cook and Conrad </a:t>
            </a:r>
            <a:r>
              <a:rPr lang="en-US" baseline="0" dirty="0" err="1" smtClean="0"/>
              <a:t>Heilmann</a:t>
            </a:r>
            <a:r>
              <a:rPr lang="en-US" baseline="0" dirty="0" smtClean="0"/>
              <a:t> 2013</a:t>
            </a:r>
            <a:endParaRPr lang="en-US" dirty="0" smtClean="0"/>
          </a:p>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16</a:t>
            </a:fld>
            <a:endParaRPr lang="en-US"/>
          </a:p>
        </p:txBody>
      </p:sp>
    </p:spTree>
    <p:extLst>
      <p:ext uri="{BB962C8B-B14F-4D97-AF65-F5344CB8AC3E}">
        <p14:creationId xmlns:p14="http://schemas.microsoft.com/office/powerpoint/2010/main" val="663004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18</a:t>
            </a:fld>
            <a:endParaRPr lang="en-US"/>
          </a:p>
        </p:txBody>
      </p:sp>
    </p:spTree>
    <p:extLst>
      <p:ext uri="{BB962C8B-B14F-4D97-AF65-F5344CB8AC3E}">
        <p14:creationId xmlns:p14="http://schemas.microsoft.com/office/powerpoint/2010/main" val="135520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Jewels of Allah: The untold</a:t>
            </a:r>
            <a:r>
              <a:rPr lang="en-US" baseline="0" dirty="0" smtClean="0"/>
              <a:t> story of women in Iran by Nina </a:t>
            </a:r>
            <a:r>
              <a:rPr lang="en-US" baseline="0" dirty="0" err="1" smtClean="0"/>
              <a:t>Ansary</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19</a:t>
            </a:fld>
            <a:endParaRPr lang="en-US"/>
          </a:p>
        </p:txBody>
      </p:sp>
    </p:spTree>
    <p:extLst>
      <p:ext uri="{BB962C8B-B14F-4D97-AF65-F5344CB8AC3E}">
        <p14:creationId xmlns:p14="http://schemas.microsoft.com/office/powerpoint/2010/main" val="4727447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20</a:t>
            </a:fld>
            <a:endParaRPr lang="en-US"/>
          </a:p>
        </p:txBody>
      </p:sp>
    </p:spTree>
    <p:extLst>
      <p:ext uri="{BB962C8B-B14F-4D97-AF65-F5344CB8AC3E}">
        <p14:creationId xmlns:p14="http://schemas.microsoft.com/office/powerpoint/2010/main" val="3412140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21</a:t>
            </a:fld>
            <a:endParaRPr lang="en-US"/>
          </a:p>
        </p:txBody>
      </p:sp>
    </p:spTree>
    <p:extLst>
      <p:ext uri="{BB962C8B-B14F-4D97-AF65-F5344CB8AC3E}">
        <p14:creationId xmlns:p14="http://schemas.microsoft.com/office/powerpoint/2010/main" val="22758381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22</a:t>
            </a:fld>
            <a:endParaRPr lang="en-US"/>
          </a:p>
        </p:txBody>
      </p:sp>
    </p:spTree>
    <p:extLst>
      <p:ext uri="{BB962C8B-B14F-4D97-AF65-F5344CB8AC3E}">
        <p14:creationId xmlns:p14="http://schemas.microsoft.com/office/powerpoint/2010/main" val="1112112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solidFill>
                  <a:srgbClr val="3366FF"/>
                </a:solidFill>
              </a:rPr>
              <a:t>Milani</a:t>
            </a:r>
            <a:r>
              <a:rPr lang="en-US" dirty="0" smtClean="0">
                <a:solidFill>
                  <a:srgbClr val="3366FF"/>
                </a:solidFill>
              </a:rPr>
              <a:t>,</a:t>
            </a:r>
            <a:r>
              <a:rPr lang="en-US" baseline="0" dirty="0" smtClean="0">
                <a:solidFill>
                  <a:srgbClr val="3366FF"/>
                </a:solidFill>
              </a:rPr>
              <a:t> F. </a:t>
            </a:r>
            <a:r>
              <a:rPr lang="en-US" i="1" baseline="0" dirty="0" smtClean="0">
                <a:solidFill>
                  <a:srgbClr val="3366FF"/>
                </a:solidFill>
              </a:rPr>
              <a:t>Veils and Words: the Emerging Voices of Iranian Women Writers</a:t>
            </a:r>
            <a:r>
              <a:rPr lang="en-US" baseline="0" dirty="0" smtClean="0">
                <a:solidFill>
                  <a:srgbClr val="3366FF"/>
                </a:solidFill>
              </a:rPr>
              <a:t>. Syracuse University Press. p.46.</a:t>
            </a:r>
          </a:p>
          <a:p>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23</a:t>
            </a:fld>
            <a:endParaRPr lang="en-US"/>
          </a:p>
        </p:txBody>
      </p:sp>
    </p:spTree>
    <p:extLst>
      <p:ext uri="{BB962C8B-B14F-4D97-AF65-F5344CB8AC3E}">
        <p14:creationId xmlns:p14="http://schemas.microsoft.com/office/powerpoint/2010/main" val="42415884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24</a:t>
            </a:fld>
            <a:endParaRPr lang="en-US"/>
          </a:p>
        </p:txBody>
      </p:sp>
    </p:spTree>
    <p:extLst>
      <p:ext uri="{BB962C8B-B14F-4D97-AF65-F5344CB8AC3E}">
        <p14:creationId xmlns:p14="http://schemas.microsoft.com/office/powerpoint/2010/main" val="352417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26</a:t>
            </a:fld>
            <a:endParaRPr lang="en-US"/>
          </a:p>
        </p:txBody>
      </p:sp>
    </p:spTree>
    <p:extLst>
      <p:ext uri="{BB962C8B-B14F-4D97-AF65-F5344CB8AC3E}">
        <p14:creationId xmlns:p14="http://schemas.microsoft.com/office/powerpoint/2010/main" val="3289653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Censorship:</a:t>
            </a:r>
            <a:r>
              <a:rPr lang="en-US" baseline="0" dirty="0" smtClean="0"/>
              <a:t> A World Encyclopedia Edited by Derek Jones</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6</a:t>
            </a:fld>
            <a:endParaRPr lang="en-US"/>
          </a:p>
        </p:txBody>
      </p:sp>
    </p:spTree>
    <p:extLst>
      <p:ext uri="{BB962C8B-B14F-4D97-AF65-F5344CB8AC3E}">
        <p14:creationId xmlns:p14="http://schemas.microsoft.com/office/powerpoint/2010/main" val="13044120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27</a:t>
            </a:fld>
            <a:endParaRPr lang="en-US"/>
          </a:p>
        </p:txBody>
      </p:sp>
    </p:spTree>
    <p:extLst>
      <p:ext uri="{BB962C8B-B14F-4D97-AF65-F5344CB8AC3E}">
        <p14:creationId xmlns:p14="http://schemas.microsoft.com/office/powerpoint/2010/main" val="9323581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28</a:t>
            </a:fld>
            <a:endParaRPr lang="en-US"/>
          </a:p>
        </p:txBody>
      </p:sp>
    </p:spTree>
    <p:extLst>
      <p:ext uri="{BB962C8B-B14F-4D97-AF65-F5344CB8AC3E}">
        <p14:creationId xmlns:p14="http://schemas.microsoft.com/office/powerpoint/2010/main" val="27200345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6E600C2-7113-EF4A-9303-D03459DD5B03}" type="slidenum">
              <a:rPr lang="en-US" smtClean="0"/>
              <a:t>29</a:t>
            </a:fld>
            <a:endParaRPr lang="en-US"/>
          </a:p>
        </p:txBody>
      </p:sp>
    </p:spTree>
    <p:extLst>
      <p:ext uri="{BB962C8B-B14F-4D97-AF65-F5344CB8AC3E}">
        <p14:creationId xmlns:p14="http://schemas.microsoft.com/office/powerpoint/2010/main" val="40638456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Four Dangers</a:t>
            </a:r>
            <a:r>
              <a:rPr lang="en-US" baseline="0" dirty="0" smtClean="0"/>
              <a:t> for Freedom of Expression and the Internet: An Interview with Frank La Rue, UN Special Rapporteur on the Promotion and Protection of the  Right to Freedom of Opinion and Expression.</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30</a:t>
            </a:fld>
            <a:endParaRPr lang="en-US"/>
          </a:p>
        </p:txBody>
      </p:sp>
    </p:spTree>
    <p:extLst>
      <p:ext uri="{BB962C8B-B14F-4D97-AF65-F5344CB8AC3E}">
        <p14:creationId xmlns:p14="http://schemas.microsoft.com/office/powerpoint/2010/main" val="12728558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31</a:t>
            </a:fld>
            <a:endParaRPr lang="en-US"/>
          </a:p>
        </p:txBody>
      </p:sp>
    </p:spTree>
    <p:extLst>
      <p:ext uri="{BB962C8B-B14F-4D97-AF65-F5344CB8AC3E}">
        <p14:creationId xmlns:p14="http://schemas.microsoft.com/office/powerpoint/2010/main" val="5420392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32</a:t>
            </a:fld>
            <a:endParaRPr lang="en-US"/>
          </a:p>
        </p:txBody>
      </p:sp>
    </p:spTree>
    <p:extLst>
      <p:ext uri="{BB962C8B-B14F-4D97-AF65-F5344CB8AC3E}">
        <p14:creationId xmlns:p14="http://schemas.microsoft.com/office/powerpoint/2010/main" val="2147865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t>
            </a:r>
            <a:r>
              <a:rPr lang="en-US" baseline="0" dirty="0" smtClean="0"/>
              <a:t> M Coetzee Giving Offense: Essays on Censorship</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8</a:t>
            </a:fld>
            <a:endParaRPr lang="en-US"/>
          </a:p>
        </p:txBody>
      </p:sp>
    </p:spTree>
    <p:extLst>
      <p:ext uri="{BB962C8B-B14F-4D97-AF65-F5344CB8AC3E}">
        <p14:creationId xmlns:p14="http://schemas.microsoft.com/office/powerpoint/2010/main" val="3383089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Inter-American Legal Framework regarding the Right</a:t>
            </a:r>
            <a:r>
              <a:rPr lang="en-US" baseline="0" dirty="0" smtClean="0"/>
              <a:t> to Freedom of Expression 30 December 2009</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9</a:t>
            </a:fld>
            <a:endParaRPr lang="en-US"/>
          </a:p>
        </p:txBody>
      </p:sp>
    </p:spTree>
    <p:extLst>
      <p:ext uri="{BB962C8B-B14F-4D97-AF65-F5344CB8AC3E}">
        <p14:creationId xmlns:p14="http://schemas.microsoft.com/office/powerpoint/2010/main" val="2101312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Inter-American Legal Framework regarding the Right</a:t>
            </a:r>
            <a:r>
              <a:rPr lang="en-US" baseline="0" dirty="0" smtClean="0"/>
              <a:t> to Freedom of Expression 30 December 2009</a:t>
            </a:r>
            <a:endParaRPr lang="en-US" dirty="0" smtClean="0"/>
          </a:p>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10</a:t>
            </a:fld>
            <a:endParaRPr lang="en-US"/>
          </a:p>
        </p:txBody>
      </p:sp>
    </p:spTree>
    <p:extLst>
      <p:ext uri="{BB962C8B-B14F-4D97-AF65-F5344CB8AC3E}">
        <p14:creationId xmlns:p14="http://schemas.microsoft.com/office/powerpoint/2010/main" val="3158389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Inter-American Legal Framework regarding the Right</a:t>
            </a:r>
            <a:r>
              <a:rPr lang="en-US" baseline="0" dirty="0" smtClean="0"/>
              <a:t> to Freedom of Expression 30 December 2009</a:t>
            </a:r>
            <a:endParaRPr lang="en-US" dirty="0" smtClean="0"/>
          </a:p>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11</a:t>
            </a:fld>
            <a:endParaRPr lang="en-US"/>
          </a:p>
        </p:txBody>
      </p:sp>
    </p:spTree>
    <p:extLst>
      <p:ext uri="{BB962C8B-B14F-4D97-AF65-F5344CB8AC3E}">
        <p14:creationId xmlns:p14="http://schemas.microsoft.com/office/powerpoint/2010/main" val="1450831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Censorship and Secrecy,</a:t>
            </a:r>
            <a:r>
              <a:rPr lang="en-US" baseline="0" dirty="0" smtClean="0"/>
              <a:t> Social and Legal </a:t>
            </a:r>
            <a:r>
              <a:rPr lang="en-US" baseline="0" smtClean="0"/>
              <a:t>Perspectives Gary T Marx 2001</a:t>
            </a:r>
            <a:endParaRPr lang="en-US"/>
          </a:p>
        </p:txBody>
      </p:sp>
      <p:sp>
        <p:nvSpPr>
          <p:cNvPr id="4" name="Slide Number Placeholder 3"/>
          <p:cNvSpPr>
            <a:spLocks noGrp="1"/>
          </p:cNvSpPr>
          <p:nvPr>
            <p:ph type="sldNum" sz="quarter" idx="10"/>
          </p:nvPr>
        </p:nvSpPr>
        <p:spPr/>
        <p:txBody>
          <a:bodyPr/>
          <a:lstStyle/>
          <a:p>
            <a:fld id="{C67EF633-C42C-9546-B840-0D09006897E5}" type="slidenum">
              <a:rPr lang="en-US" smtClean="0"/>
              <a:t>12</a:t>
            </a:fld>
            <a:endParaRPr lang="en-US"/>
          </a:p>
        </p:txBody>
      </p:sp>
    </p:spTree>
    <p:extLst>
      <p:ext uri="{BB962C8B-B14F-4D97-AF65-F5344CB8AC3E}">
        <p14:creationId xmlns:p14="http://schemas.microsoft.com/office/powerpoint/2010/main" val="2127903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Growing Threat of Soft Censorship: A Paper</a:t>
            </a:r>
            <a:r>
              <a:rPr lang="en-US" baseline="0" dirty="0" smtClean="0"/>
              <a:t> on Indirect Restrictions on Freedom of Expression Worldwide </a:t>
            </a:r>
            <a:r>
              <a:rPr lang="mr-IN" baseline="0" dirty="0" smtClean="0"/>
              <a:t>–</a:t>
            </a:r>
            <a:r>
              <a:rPr lang="en-US" baseline="0" dirty="0" smtClean="0"/>
              <a:t> The Open Society Justice Initiative 12 December 2005</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13</a:t>
            </a:fld>
            <a:endParaRPr lang="en-US"/>
          </a:p>
        </p:txBody>
      </p:sp>
    </p:spTree>
    <p:extLst>
      <p:ext uri="{BB962C8B-B14F-4D97-AF65-F5344CB8AC3E}">
        <p14:creationId xmlns:p14="http://schemas.microsoft.com/office/powerpoint/2010/main" val="523816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Four Dangers</a:t>
            </a:r>
            <a:r>
              <a:rPr lang="en-US" baseline="0" dirty="0" smtClean="0"/>
              <a:t> for Freedom of Expression and the Internet: An Interview with Frank La Rue, UN Special Rapporteur on the Promotion and Protection of the  Right to Freedom of Opinion and Expression.</a:t>
            </a:r>
            <a:endParaRPr lang="en-US" dirty="0" smtClean="0"/>
          </a:p>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14</a:t>
            </a:fld>
            <a:endParaRPr lang="en-US"/>
          </a:p>
        </p:txBody>
      </p:sp>
    </p:spTree>
    <p:extLst>
      <p:ext uri="{BB962C8B-B14F-4D97-AF65-F5344CB8AC3E}">
        <p14:creationId xmlns:p14="http://schemas.microsoft.com/office/powerpoint/2010/main" val="1908601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B775B5E0-D937-D94F-87A7-DB2ABE946FF6}" type="datetimeFigureOut">
              <a:rPr lang="en-US" smtClean="0"/>
              <a:t>06/03/18</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B775B5E0-D937-D94F-87A7-DB2ABE946FF6}" type="datetimeFigureOut">
              <a:rPr lang="en-US" smtClean="0"/>
              <a:t>06/03/18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775B5E0-D937-D94F-87A7-DB2ABE946FF6}" type="datetimeFigureOut">
              <a:rPr lang="en-US" smtClean="0"/>
              <a:t>06/03/18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B775B5E0-D937-D94F-87A7-DB2ABE946FF6}" type="datetimeFigureOut">
              <a:rPr lang="en-US" smtClean="0"/>
              <a:t>06/03/18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75B5E0-D937-D94F-87A7-DB2ABE946FF6}" type="datetimeFigureOut">
              <a:rPr lang="en-US" smtClean="0"/>
              <a:t>06/03/18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GB"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06/03/18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06/03/18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06/03/18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06/03/18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06/03/18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775B5E0-D937-D94F-87A7-DB2ABE946FF6}" type="datetimeFigureOut">
              <a:rPr lang="en-US" smtClean="0"/>
              <a:t>06/03/18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775B5E0-D937-D94F-87A7-DB2ABE946FF6}" type="datetimeFigureOut">
              <a:rPr lang="en-US" smtClean="0"/>
              <a:t>06/03/18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GB"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775B5E0-D937-D94F-87A7-DB2ABE946FF6}" type="datetimeFigureOut">
              <a:rPr lang="en-US" smtClean="0"/>
              <a:t>06/03/18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GB"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B775B5E0-D937-D94F-87A7-DB2ABE946FF6}" type="datetimeFigureOut">
              <a:rPr lang="en-US" smtClean="0"/>
              <a:t>06/03/18</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GB" smtClean="0"/>
              <a:t>Click to edit Master text styles</a:t>
            </a:r>
          </a:p>
        </p:txBody>
      </p:sp>
      <p:sp>
        <p:nvSpPr>
          <p:cNvPr id="4" name="Date Placeholder 3"/>
          <p:cNvSpPr>
            <a:spLocks noGrp="1"/>
          </p:cNvSpPr>
          <p:nvPr>
            <p:ph type="dt" sz="half" idx="10"/>
          </p:nvPr>
        </p:nvSpPr>
        <p:spPr/>
        <p:txBody>
          <a:bodyPr/>
          <a:lstStyle/>
          <a:p>
            <a:fld id="{B775B5E0-D937-D94F-87A7-DB2ABE946FF6}" type="datetimeFigureOut">
              <a:rPr lang="en-US" smtClean="0"/>
              <a:t>06/03/18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GB"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775B5E0-D937-D94F-87A7-DB2ABE946FF6}" type="datetimeFigureOut">
              <a:rPr lang="en-US" smtClean="0"/>
              <a:t>06/03/18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GB"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06/03/18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775B5E0-D937-D94F-87A7-DB2ABE946FF6}" type="datetimeFigureOut">
              <a:rPr lang="en-US" smtClean="0"/>
              <a:t>06/03/18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B775B5E0-D937-D94F-87A7-DB2ABE946FF6}" type="datetimeFigureOut">
              <a:rPr lang="en-US" smtClean="0"/>
              <a:t>06/03/18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6C983-82A3-5347-ABA4-317A49C2B7F0}"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775B5E0-D937-D94F-87A7-DB2ABE946FF6}" type="datetimeFigureOut">
              <a:rPr lang="en-US" smtClean="0"/>
              <a:t>06/03/18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B775B5E0-D937-D94F-87A7-DB2ABE946FF6}" type="datetimeFigureOut">
              <a:rPr lang="en-US" smtClean="0"/>
              <a:t>06/03/18</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A1A6C983-82A3-5347-ABA4-317A49C2B7F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 Type="http://schemas.openxmlformats.org/officeDocument/2006/relationships/slideLayout" Target="../slideLayouts/slideLayout13.xml"/><Relationship Id="rId2" Type="http://schemas.openxmlformats.org/officeDocument/2006/relationships/image" Target="../media/image1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ocs.google.com/presentation/d/1UKDu10IZKybrm9fX81QsMqdsXujT3Cr07VDFI_6MB9o/edit?usp=sharing" TargetMode="External"/><Relationship Id="rId3" Type="http://schemas.openxmlformats.org/officeDocument/2006/relationships/hyperlink" Target="https://docs.google.com/presentation/d/1SLzxkKI8tGm8yS_9Yb0KiFAGQATChozvyQwFYfGQNDk/edit?usp=sharing"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6477000" cy="2449151"/>
          </a:xfrm>
        </p:spPr>
        <p:txBody>
          <a:bodyPr/>
          <a:lstStyle/>
          <a:p>
            <a:r>
              <a:rPr lang="en-US" dirty="0"/>
              <a:t>Marjane </a:t>
            </a:r>
            <a:r>
              <a:rPr lang="en-US" dirty="0" err="1"/>
              <a:t>Satrapi’s</a:t>
            </a:r>
            <a:r>
              <a:rPr lang="en-US" dirty="0"/>
              <a:t> Persepolis </a:t>
            </a:r>
            <a:r>
              <a:rPr lang="en-US" dirty="0" smtClean="0"/>
              <a:t/>
            </a:r>
            <a:br>
              <a:rPr lang="en-US" dirty="0" smtClean="0"/>
            </a:br>
            <a:endParaRPr lang="en-US" sz="1400" dirty="0"/>
          </a:p>
        </p:txBody>
      </p:sp>
      <p:sp>
        <p:nvSpPr>
          <p:cNvPr id="3" name="Subtitle 2"/>
          <p:cNvSpPr>
            <a:spLocks noGrp="1"/>
          </p:cNvSpPr>
          <p:nvPr>
            <p:ph type="subTitle" idx="1"/>
          </p:nvPr>
        </p:nvSpPr>
        <p:spPr>
          <a:xfrm>
            <a:off x="2025435" y="2601840"/>
            <a:ext cx="6477000" cy="4256160"/>
          </a:xfrm>
        </p:spPr>
        <p:txBody>
          <a:bodyPr>
            <a:normAutofit fontScale="40000" lnSpcReduction="20000"/>
          </a:bodyPr>
          <a:lstStyle/>
          <a:p>
            <a:r>
              <a:rPr lang="en-US" sz="6200" b="1" dirty="0"/>
              <a:t>Session aims:</a:t>
            </a:r>
          </a:p>
          <a:p>
            <a:pPr marL="342900" indent="-342900">
              <a:buFont typeface="Arial"/>
              <a:buChar char="•"/>
            </a:pPr>
            <a:r>
              <a:rPr lang="en-US" sz="6200" dirty="0"/>
              <a:t>To </a:t>
            </a:r>
            <a:r>
              <a:rPr lang="en-US" sz="6200" dirty="0" smtClean="0"/>
              <a:t>evaluate </a:t>
            </a:r>
            <a:r>
              <a:rPr lang="en-US" sz="6200" dirty="0" err="1"/>
              <a:t>Satrapi’s</a:t>
            </a:r>
            <a:r>
              <a:rPr lang="en-US" sz="6200" dirty="0"/>
              <a:t> portrayal of life in Iran for women and girls.</a:t>
            </a:r>
          </a:p>
          <a:p>
            <a:pPr marL="342900" indent="-342900">
              <a:buFont typeface="Arial"/>
              <a:buChar char="•"/>
            </a:pPr>
            <a:r>
              <a:rPr lang="en-US" sz="6200" dirty="0"/>
              <a:t>To </a:t>
            </a:r>
            <a:r>
              <a:rPr lang="en-US" sz="6200" dirty="0" err="1" smtClean="0"/>
              <a:t>analyse</a:t>
            </a:r>
            <a:r>
              <a:rPr lang="en-US" sz="6200" dirty="0" smtClean="0"/>
              <a:t> whether </a:t>
            </a:r>
            <a:r>
              <a:rPr lang="en-US" sz="6200" dirty="0" err="1"/>
              <a:t>Satrapi</a:t>
            </a:r>
            <a:r>
              <a:rPr lang="en-US" sz="6200" dirty="0"/>
              <a:t> succeeds in challenging or confirming stereotypes associating Iran with “fundamentalism, fanaticism, and terrorism”</a:t>
            </a:r>
            <a:r>
              <a:rPr lang="en-US" sz="6200" dirty="0" smtClean="0"/>
              <a:t>.</a:t>
            </a:r>
          </a:p>
          <a:p>
            <a:pPr marL="342900" indent="-342900">
              <a:buFont typeface="Arial"/>
              <a:buChar char="•"/>
            </a:pPr>
            <a:r>
              <a:rPr lang="en-US" sz="6600" dirty="0" smtClean="0"/>
              <a:t>To critically engage with </a:t>
            </a:r>
            <a:r>
              <a:rPr lang="en-US" sz="6600" dirty="0"/>
              <a:t>different theoretical interpretations of the Iranian women’s memoir </a:t>
            </a:r>
            <a:r>
              <a:rPr lang="en-US" sz="6600" dirty="0" smtClean="0"/>
              <a:t>genre.</a:t>
            </a:r>
          </a:p>
          <a:p>
            <a:pPr marL="342900" indent="-342900">
              <a:buFont typeface="Arial"/>
              <a:buChar char="•"/>
            </a:pPr>
            <a:r>
              <a:rPr lang="en-US" sz="6600" dirty="0" smtClean="0"/>
              <a:t>To formulate </a:t>
            </a:r>
            <a:r>
              <a:rPr lang="en-US" sz="6600" dirty="0"/>
              <a:t>an argument in response to </a:t>
            </a:r>
            <a:r>
              <a:rPr lang="en-US" sz="6600" dirty="0" smtClean="0"/>
              <a:t>the central </a:t>
            </a:r>
            <a:r>
              <a:rPr lang="en-US" sz="6600" dirty="0"/>
              <a:t>themes explored in Persepolis.</a:t>
            </a:r>
          </a:p>
          <a:p>
            <a:pPr marL="342900" indent="-342900">
              <a:buFont typeface="Arial"/>
              <a:buChar char="•"/>
            </a:pPr>
            <a:endParaRPr lang="en-US" sz="6200" dirty="0"/>
          </a:p>
          <a:p>
            <a:endParaRPr lang="en-US" dirty="0"/>
          </a:p>
        </p:txBody>
      </p:sp>
      <p:pic>
        <p:nvPicPr>
          <p:cNvPr id="5" name="Picture 4"/>
          <p:cNvPicPr>
            <a:picLocks noChangeAspect="1"/>
          </p:cNvPicPr>
          <p:nvPr/>
        </p:nvPicPr>
        <p:blipFill>
          <a:blip r:embed="rId3"/>
          <a:stretch>
            <a:fillRect/>
          </a:stretch>
        </p:blipFill>
        <p:spPr>
          <a:xfrm>
            <a:off x="5394627" y="0"/>
            <a:ext cx="3749373" cy="1803074"/>
          </a:xfrm>
          <a:prstGeom prst="rect">
            <a:avLst/>
          </a:prstGeom>
        </p:spPr>
      </p:pic>
    </p:spTree>
    <p:extLst>
      <p:ext uri="{BB962C8B-B14F-4D97-AF65-F5344CB8AC3E}">
        <p14:creationId xmlns:p14="http://schemas.microsoft.com/office/powerpoint/2010/main" val="17435528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Three Functions of </a:t>
            </a:r>
            <a:br>
              <a:rPr lang="en-US" dirty="0"/>
            </a:br>
            <a:r>
              <a:rPr lang="en-US" dirty="0"/>
              <a:t>Freedom of Expression</a:t>
            </a:r>
          </a:p>
        </p:txBody>
      </p:sp>
      <p:sp>
        <p:nvSpPr>
          <p:cNvPr id="3" name="Content Placeholder 2"/>
          <p:cNvSpPr>
            <a:spLocks noGrp="1"/>
          </p:cNvSpPr>
          <p:nvPr>
            <p:ph idx="1"/>
          </p:nvPr>
        </p:nvSpPr>
        <p:spPr/>
        <p:txBody>
          <a:bodyPr>
            <a:normAutofit lnSpcReduction="10000"/>
          </a:bodyPr>
          <a:lstStyle/>
          <a:p>
            <a:pPr>
              <a:buFont typeface="+mj-lt"/>
              <a:buAutoNum type="arabicPeriod" startAt="3"/>
            </a:pPr>
            <a:r>
              <a:rPr lang="en-US" dirty="0" smtClean="0"/>
              <a:t>“</a:t>
            </a:r>
            <a:r>
              <a:rPr lang="en-US" b="1" dirty="0" smtClean="0"/>
              <a:t>freedom of expression is a key instrument for the exercise of all other fundamental rights</a:t>
            </a:r>
            <a:r>
              <a:rPr lang="en-US" dirty="0" smtClean="0"/>
              <a:t>. Indeed, it is an essential mechanism for the exercise of the rights to participation, religious freedom, education, ethnic or cultural identity and, needless to say, equality, understood not only as the right to be free from discrimination, but as the right to enjoy certain basic rights. Given the important instrumental role it fulfills, freedom of expression is located at the heart of the human rights protection system [</a:t>
            </a:r>
            <a:r>
              <a:rPr lang="mr-IN" dirty="0" smtClean="0"/>
              <a:t>…</a:t>
            </a:r>
            <a:r>
              <a:rPr lang="en-GB" dirty="0" smtClean="0"/>
              <a:t>] </a:t>
            </a:r>
            <a:r>
              <a:rPr lang="en-GB" b="1" dirty="0" smtClean="0"/>
              <a:t>‘lack of freedom of expression is a cause that ‘contributes to lack of respect for the other human rights.’</a:t>
            </a:r>
            <a:r>
              <a:rPr lang="en-GB" dirty="0" smtClean="0"/>
              <a:t>”</a:t>
            </a:r>
            <a:endParaRPr lang="en-US" dirty="0"/>
          </a:p>
        </p:txBody>
      </p:sp>
    </p:spTree>
    <p:extLst>
      <p:ext uri="{BB962C8B-B14F-4D97-AF65-F5344CB8AC3E}">
        <p14:creationId xmlns:p14="http://schemas.microsoft.com/office/powerpoint/2010/main" val="2849739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a:t>
            </a:r>
            <a:endParaRPr lang="en-US" dirty="0"/>
          </a:p>
        </p:txBody>
      </p:sp>
      <p:sp>
        <p:nvSpPr>
          <p:cNvPr id="3" name="Content Placeholder 2"/>
          <p:cNvSpPr>
            <a:spLocks noGrp="1"/>
          </p:cNvSpPr>
          <p:nvPr>
            <p:ph idx="1"/>
          </p:nvPr>
        </p:nvSpPr>
        <p:spPr/>
        <p:txBody>
          <a:bodyPr/>
          <a:lstStyle/>
          <a:p>
            <a:r>
              <a:rPr lang="en-US" dirty="0" smtClean="0"/>
              <a:t>“Full and free discussion keeps a society from becoming stagnant and unprepared for the stresses and strains that work to tear all civilizations apart. A society that is to be free both today and in the future must engage openly in rigorous public debate about itself”</a:t>
            </a:r>
            <a:endParaRPr lang="en-US" dirty="0"/>
          </a:p>
        </p:txBody>
      </p:sp>
    </p:spTree>
    <p:extLst>
      <p:ext uri="{BB962C8B-B14F-4D97-AF65-F5344CB8AC3E}">
        <p14:creationId xmlns:p14="http://schemas.microsoft.com/office/powerpoint/2010/main" val="3328071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036" y="340788"/>
            <a:ext cx="7782921" cy="868362"/>
          </a:xfrm>
        </p:spPr>
        <p:txBody>
          <a:bodyPr/>
          <a:lstStyle/>
          <a:p>
            <a:r>
              <a:rPr lang="en-US" dirty="0" smtClean="0"/>
              <a:t>Direct and Indirect Censorship</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There are three major means of direct censorship and they are all preventative in nature, to stop materials deemed unacceptable from appearing or prohibiting circulation.</a:t>
            </a:r>
          </a:p>
          <a:p>
            <a:pPr>
              <a:buFont typeface="+mj-lt"/>
              <a:buAutoNum type="arabicPeriod"/>
            </a:pPr>
            <a:r>
              <a:rPr lang="en-US" dirty="0" smtClean="0"/>
              <a:t>Formal pre-publication review which is now mainly utilized in authoritarian societies where formal review boards or censors are assigned to determine whether material can be published.</a:t>
            </a:r>
          </a:p>
          <a:p>
            <a:pPr>
              <a:buFont typeface="+mj-lt"/>
              <a:buAutoNum type="arabicPeriod"/>
            </a:pPr>
            <a:r>
              <a:rPr lang="en-US" dirty="0" smtClean="0"/>
              <a:t>Government or interest group monopolization of publication -  where the censors are the producers (e.g. where the press and media are government controlled)</a:t>
            </a:r>
          </a:p>
          <a:p>
            <a:pPr>
              <a:buFont typeface="+mj-lt"/>
              <a:buAutoNum type="arabicPeriod"/>
            </a:pPr>
            <a:r>
              <a:rPr lang="en-US" dirty="0" smtClean="0"/>
              <a:t>Licensing and registration </a:t>
            </a:r>
            <a:r>
              <a:rPr lang="mr-IN" dirty="0" smtClean="0"/>
              <a:t>–</a:t>
            </a:r>
            <a:r>
              <a:rPr lang="en-US" dirty="0" smtClean="0"/>
              <a:t> where the means of production and transmission of information may be limited to trusted groups who agree to self-censor in light of restrictions already imposed.</a:t>
            </a:r>
            <a:endParaRPr lang="en-US" dirty="0"/>
          </a:p>
        </p:txBody>
      </p:sp>
    </p:spTree>
    <p:extLst>
      <p:ext uri="{BB962C8B-B14F-4D97-AF65-F5344CB8AC3E}">
        <p14:creationId xmlns:p14="http://schemas.microsoft.com/office/powerpoint/2010/main" val="3212643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Indirect / Soft Censorship</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Difficult to catalogue as these forms of censorship can be inventive, subtle and increasingly sophisticated, but could include:</a:t>
            </a:r>
          </a:p>
          <a:p>
            <a:r>
              <a:rPr lang="en-US" dirty="0" smtClean="0"/>
              <a:t>Abuse of public funds and monopolies </a:t>
            </a:r>
            <a:r>
              <a:rPr lang="mr-IN" dirty="0" smtClean="0"/>
              <a:t>–</a:t>
            </a:r>
            <a:r>
              <a:rPr lang="en-US" dirty="0" smtClean="0"/>
              <a:t> such as direct cash payments to reporters to promote personal interests.</a:t>
            </a:r>
          </a:p>
          <a:p>
            <a:r>
              <a:rPr lang="en-US" dirty="0" smtClean="0"/>
              <a:t>Abuse of regulatory and inspection powers </a:t>
            </a:r>
            <a:r>
              <a:rPr lang="mr-IN" dirty="0" smtClean="0"/>
              <a:t>–</a:t>
            </a:r>
            <a:r>
              <a:rPr lang="en-US" dirty="0" smtClean="0"/>
              <a:t> so this could translate into media owners being subject to regulatory regimes, media owners are often made to understand their businesses can only prosper if their media is friendly to the government in power.</a:t>
            </a:r>
          </a:p>
          <a:p>
            <a:r>
              <a:rPr lang="en-US" dirty="0" smtClean="0"/>
              <a:t>Extra-legal pressure </a:t>
            </a:r>
            <a:r>
              <a:rPr lang="mr-IN" dirty="0" smtClean="0"/>
              <a:t>–</a:t>
            </a:r>
            <a:r>
              <a:rPr lang="en-US" dirty="0" smtClean="0"/>
              <a:t> powerful officials and politicians abuse their power to buy influence or muzzle dissent.</a:t>
            </a:r>
            <a:endParaRPr lang="en-US" dirty="0"/>
          </a:p>
        </p:txBody>
      </p:sp>
    </p:spTree>
    <p:extLst>
      <p:ext uri="{BB962C8B-B14F-4D97-AF65-F5344CB8AC3E}">
        <p14:creationId xmlns:p14="http://schemas.microsoft.com/office/powerpoint/2010/main" val="35780696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03237"/>
            <a:ext cx="7313613" cy="1047427"/>
          </a:xfrm>
        </p:spPr>
        <p:txBody>
          <a:bodyPr/>
          <a:lstStyle/>
          <a:p>
            <a:r>
              <a:rPr lang="en-US" dirty="0" smtClean="0"/>
              <a:t>Four Problems with </a:t>
            </a:r>
            <a:br>
              <a:rPr lang="en-US" dirty="0" smtClean="0"/>
            </a:br>
            <a:r>
              <a:rPr lang="en-US" dirty="0" smtClean="0"/>
              <a:t>Freedom of Expression</a:t>
            </a:r>
            <a:endParaRPr lang="en-US" dirty="0"/>
          </a:p>
        </p:txBody>
      </p:sp>
      <p:sp>
        <p:nvSpPr>
          <p:cNvPr id="3" name="Content Placeholder 2"/>
          <p:cNvSpPr>
            <a:spLocks noGrp="1"/>
          </p:cNvSpPr>
          <p:nvPr>
            <p:ph idx="1"/>
          </p:nvPr>
        </p:nvSpPr>
        <p:spPr>
          <a:xfrm>
            <a:off x="413456" y="1735138"/>
            <a:ext cx="8254332" cy="5122862"/>
          </a:xfrm>
        </p:spPr>
        <p:txBody>
          <a:bodyPr>
            <a:normAutofit fontScale="77500" lnSpcReduction="20000"/>
          </a:bodyPr>
          <a:lstStyle/>
          <a:p>
            <a:pPr>
              <a:buFont typeface="+mj-lt"/>
              <a:buAutoNum type="arabicPeriod"/>
            </a:pPr>
            <a:r>
              <a:rPr lang="en-US" dirty="0" smtClean="0"/>
              <a:t>Access to the Internet </a:t>
            </a:r>
            <a:r>
              <a:rPr lang="mr-IN" dirty="0" smtClean="0"/>
              <a:t>–</a:t>
            </a:r>
            <a:r>
              <a:rPr lang="en-US" dirty="0" smtClean="0"/>
              <a:t> </a:t>
            </a:r>
          </a:p>
          <a:p>
            <a:pPr lvl="1">
              <a:buFont typeface="+mj-lt"/>
              <a:buAutoNum type="alphaLcPeriod"/>
            </a:pPr>
            <a:r>
              <a:rPr lang="en-US" dirty="0" smtClean="0"/>
              <a:t>without censorship so we can discover a diversity and plurality of opinions, and </a:t>
            </a:r>
          </a:p>
          <a:p>
            <a:pPr lvl="1">
              <a:buFont typeface="+mj-lt"/>
              <a:buAutoNum type="alphaLcPeriod"/>
            </a:pPr>
            <a:r>
              <a:rPr lang="en-US" dirty="0" smtClean="0"/>
              <a:t>access to infrastructure, connectivity, software, hardware, so that every single person can benefit.</a:t>
            </a:r>
          </a:p>
          <a:p>
            <a:pPr>
              <a:buFont typeface="+mj-lt"/>
              <a:buAutoNum type="arabicPeriod"/>
            </a:pPr>
            <a:r>
              <a:rPr lang="en-US" dirty="0" smtClean="0"/>
              <a:t>The use of the law to censor </a:t>
            </a:r>
            <a:r>
              <a:rPr lang="mr-IN" dirty="0" smtClean="0"/>
              <a:t>–</a:t>
            </a:r>
            <a:r>
              <a:rPr lang="en-US" dirty="0" smtClean="0"/>
              <a:t> defamation, libel, anti-terrorism efforts: “there are crimes against religion that are also considered a national security threat </a:t>
            </a:r>
            <a:r>
              <a:rPr lang="mr-IN" dirty="0" smtClean="0"/>
              <a:t>–</a:t>
            </a:r>
            <a:r>
              <a:rPr lang="en-US" dirty="0" smtClean="0"/>
              <a:t> defamation of religion in Islamic countries or blasphemy in European countries </a:t>
            </a:r>
            <a:r>
              <a:rPr lang="mr-IN" dirty="0" smtClean="0"/>
              <a:t>–</a:t>
            </a:r>
            <a:r>
              <a:rPr lang="en-US" dirty="0" smtClean="0"/>
              <a:t> which are also considered either against the culture, the traditions or the power of the state and therefore also become a threat.” </a:t>
            </a:r>
          </a:p>
          <a:p>
            <a:pPr>
              <a:buFont typeface="+mj-lt"/>
              <a:buAutoNum type="arabicPeriod"/>
            </a:pPr>
            <a:r>
              <a:rPr lang="en-US" dirty="0" smtClean="0"/>
              <a:t>Technological forms of censorship, the monitoring, filtering and blocking” “slowly and without telling anyone they are creating their mechanisms in which they can monitor the communication, which is a breach to privacy and privacy rights, and within that monitoring, they can look at issues, they can censor, they can silence, they can filter and they can block”.</a:t>
            </a:r>
          </a:p>
          <a:p>
            <a:pPr>
              <a:buFont typeface="+mj-lt"/>
              <a:buAutoNum type="arabicPeriod"/>
            </a:pPr>
            <a:r>
              <a:rPr lang="en-US" dirty="0" smtClean="0"/>
              <a:t>Professionalism and Neutrality of Press </a:t>
            </a:r>
            <a:r>
              <a:rPr lang="mr-IN" dirty="0" smtClean="0"/>
              <a:t>–</a:t>
            </a:r>
            <a:r>
              <a:rPr lang="en-US" dirty="0" smtClean="0"/>
              <a:t> Media and journalism is now a business creating a conflict of interest, “oftentimes the coverage they will have will be in favor of their economic interests”.</a:t>
            </a:r>
            <a:endParaRPr lang="en-US" dirty="0"/>
          </a:p>
        </p:txBody>
      </p:sp>
    </p:spTree>
    <p:extLst>
      <p:ext uri="{BB962C8B-B14F-4D97-AF65-F5344CB8AC3E}">
        <p14:creationId xmlns:p14="http://schemas.microsoft.com/office/powerpoint/2010/main" val="3179133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Self-Censorship: </a:t>
            </a:r>
            <a:br>
              <a:rPr lang="en-US" dirty="0" smtClean="0"/>
            </a:br>
            <a:r>
              <a:rPr lang="en-US" dirty="0" smtClean="0"/>
              <a:t>Public and Private</a:t>
            </a:r>
            <a:endParaRPr lang="en-US" dirty="0"/>
          </a:p>
        </p:txBody>
      </p:sp>
      <p:sp>
        <p:nvSpPr>
          <p:cNvPr id="3" name="Content Placeholder 2"/>
          <p:cNvSpPr>
            <a:spLocks noGrp="1"/>
          </p:cNvSpPr>
          <p:nvPr>
            <p:ph idx="1"/>
          </p:nvPr>
        </p:nvSpPr>
        <p:spPr/>
        <p:txBody>
          <a:bodyPr/>
          <a:lstStyle/>
          <a:p>
            <a:r>
              <a:rPr lang="en-US" dirty="0" smtClean="0"/>
              <a:t>Public self-censorship refers to a range of individual reactions to a public censorship regime. Individuals will </a:t>
            </a:r>
            <a:r>
              <a:rPr lang="en-US" dirty="0" err="1" smtClean="0"/>
              <a:t>internalise</a:t>
            </a:r>
            <a:r>
              <a:rPr lang="en-US" dirty="0" smtClean="0"/>
              <a:t> some aspects of the public censor and then censor themselves.</a:t>
            </a:r>
          </a:p>
          <a:p>
            <a:r>
              <a:rPr lang="en-US" dirty="0" smtClean="0"/>
              <a:t>Private self-censorship is the suppression by an agent of his or her own attitudes where a public censor is either absent or irrelevant. Private self-censorship is a process of regulation between what an individual regards as permissible to express publicly, and that which he or she wishes to express publicly.</a:t>
            </a:r>
            <a:endParaRPr lang="en-US" dirty="0"/>
          </a:p>
        </p:txBody>
      </p:sp>
    </p:spTree>
    <p:extLst>
      <p:ext uri="{BB962C8B-B14F-4D97-AF65-F5344CB8AC3E}">
        <p14:creationId xmlns:p14="http://schemas.microsoft.com/office/powerpoint/2010/main" val="3530344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all self-censorship a response to a public censorship regime?</a:t>
            </a:r>
            <a:endParaRPr lang="en-US" dirty="0"/>
          </a:p>
        </p:txBody>
      </p:sp>
      <p:sp>
        <p:nvSpPr>
          <p:cNvPr id="3" name="Content Placeholder 2"/>
          <p:cNvSpPr>
            <a:spLocks noGrp="1"/>
          </p:cNvSpPr>
          <p:nvPr>
            <p:ph idx="1"/>
          </p:nvPr>
        </p:nvSpPr>
        <p:spPr/>
        <p:txBody>
          <a:bodyPr/>
          <a:lstStyle/>
          <a:p>
            <a:r>
              <a:rPr lang="en-US" dirty="0" smtClean="0"/>
              <a:t>Is there only one type of self-censorship?</a:t>
            </a:r>
          </a:p>
          <a:p>
            <a:r>
              <a:rPr lang="en-US" dirty="0" smtClean="0"/>
              <a:t>Is it possible to formulate your own conception of what is permissible to express without the intervention of a public censor?</a:t>
            </a:r>
          </a:p>
          <a:p>
            <a:r>
              <a:rPr lang="en-US" dirty="0" smtClean="0"/>
              <a:t>Would reducing all cases of self-censorship to public self-censorship limit our understanding of the processes by which agents can regulate their </a:t>
            </a:r>
            <a:r>
              <a:rPr lang="en-US" dirty="0" err="1" smtClean="0"/>
              <a:t>behaviour</a:t>
            </a:r>
            <a:r>
              <a:rPr lang="en-US" dirty="0" smtClean="0"/>
              <a:t>?</a:t>
            </a:r>
          </a:p>
        </p:txBody>
      </p:sp>
    </p:spTree>
    <p:extLst>
      <p:ext uri="{BB962C8B-B14F-4D97-AF65-F5344CB8AC3E}">
        <p14:creationId xmlns:p14="http://schemas.microsoft.com/office/powerpoint/2010/main" val="750011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Censorship Topics Covered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Sex, Obscenity and Immorality </a:t>
            </a:r>
          </a:p>
          <a:p>
            <a:pPr lvl="1"/>
            <a:r>
              <a:rPr lang="en-US" dirty="0" smtClean="0"/>
              <a:t>Pornography</a:t>
            </a:r>
          </a:p>
          <a:p>
            <a:pPr lvl="1"/>
            <a:r>
              <a:rPr lang="en-US" dirty="0" smtClean="0"/>
              <a:t>History</a:t>
            </a:r>
          </a:p>
          <a:p>
            <a:r>
              <a:rPr lang="en-US" dirty="0" smtClean="0"/>
              <a:t>Law </a:t>
            </a:r>
            <a:r>
              <a:rPr lang="mr-IN" dirty="0" smtClean="0"/>
              <a:t>–</a:t>
            </a:r>
            <a:r>
              <a:rPr lang="en-US" dirty="0" smtClean="0"/>
              <a:t> The Right to Freedom of Expression</a:t>
            </a:r>
          </a:p>
          <a:p>
            <a:r>
              <a:rPr lang="en-US" dirty="0" smtClean="0"/>
              <a:t>Education</a:t>
            </a:r>
          </a:p>
          <a:p>
            <a:r>
              <a:rPr lang="en-US" dirty="0" smtClean="0"/>
              <a:t>Science and Censorship </a:t>
            </a:r>
            <a:r>
              <a:rPr lang="mr-IN" dirty="0" smtClean="0"/>
              <a:t>–</a:t>
            </a:r>
            <a:r>
              <a:rPr lang="en-US" dirty="0" smtClean="0"/>
              <a:t> Drug Laws</a:t>
            </a:r>
          </a:p>
          <a:p>
            <a:r>
              <a:rPr lang="en-US" dirty="0" smtClean="0"/>
              <a:t>Internet </a:t>
            </a:r>
          </a:p>
          <a:p>
            <a:r>
              <a:rPr lang="en-US" dirty="0" smtClean="0"/>
              <a:t>State Censorship</a:t>
            </a:r>
          </a:p>
          <a:p>
            <a:endParaRPr lang="en-US" dirty="0"/>
          </a:p>
        </p:txBody>
      </p:sp>
    </p:spTree>
    <p:extLst>
      <p:ext uri="{BB962C8B-B14F-4D97-AF65-F5344CB8AC3E}">
        <p14:creationId xmlns:p14="http://schemas.microsoft.com/office/powerpoint/2010/main" val="8981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Identities</a:t>
            </a:r>
            <a:endParaRPr lang="en-US" dirty="0"/>
          </a:p>
        </p:txBody>
      </p:sp>
      <p:sp>
        <p:nvSpPr>
          <p:cNvPr id="3" name="Content Placeholder 2"/>
          <p:cNvSpPr>
            <a:spLocks noGrp="1"/>
          </p:cNvSpPr>
          <p:nvPr>
            <p:ph idx="1"/>
          </p:nvPr>
        </p:nvSpPr>
        <p:spPr>
          <a:xfrm>
            <a:off x="266306" y="1371600"/>
            <a:ext cx="8583222" cy="5486400"/>
          </a:xfrm>
        </p:spPr>
        <p:txBody>
          <a:bodyPr>
            <a:normAutofit fontScale="92500"/>
          </a:bodyPr>
          <a:lstStyle/>
          <a:p>
            <a:r>
              <a:rPr lang="en-US" dirty="0"/>
              <a:t>“</a:t>
            </a:r>
            <a:r>
              <a:rPr lang="en-US" i="1" dirty="0"/>
              <a:t>I was a Westerner in Iran, an Iranian in the West. I had no identity. I didn’t even know anymore why I was living.</a:t>
            </a:r>
            <a:r>
              <a:rPr lang="en-US" dirty="0"/>
              <a:t>“— </a:t>
            </a:r>
            <a:r>
              <a:rPr lang="en-US" dirty="0" err="1"/>
              <a:t>Satrapi</a:t>
            </a:r>
            <a:endParaRPr lang="en-US" dirty="0" smtClean="0"/>
          </a:p>
          <a:p>
            <a:r>
              <a:rPr lang="en-US" dirty="0" err="1" smtClean="0"/>
              <a:t>Diasporic</a:t>
            </a:r>
            <a:r>
              <a:rPr lang="en-US" dirty="0" smtClean="0"/>
              <a:t> Iranian women’s literature has emerged as a response to the silences that have historically dominated Iranian women’s lives.</a:t>
            </a:r>
          </a:p>
          <a:p>
            <a:r>
              <a:rPr lang="en-US" dirty="0" smtClean="0"/>
              <a:t>For many Iranian women, writing has become a means to regain a sense of identity and make themselves visible against the backdrop of negative imagery associating Iran with </a:t>
            </a:r>
            <a:r>
              <a:rPr lang="en-US" dirty="0"/>
              <a:t>“fundamentalism, fanaticism, and terrorism</a:t>
            </a:r>
            <a:r>
              <a:rPr lang="en-US" dirty="0" smtClean="0"/>
              <a:t>”, which has rendered them silent and invisible.</a:t>
            </a:r>
          </a:p>
          <a:p>
            <a:r>
              <a:rPr lang="en-US" dirty="0" smtClean="0"/>
              <a:t>We all have multiple identities. Please take two post-it notes and write down one identity that makes up who you are which is open, everyone can see it or everyone knows about it. Then on the other write down one identity that people don</a:t>
            </a:r>
            <a:r>
              <a:rPr lang="fr-FR" dirty="0" smtClean="0"/>
              <a:t>’</a:t>
            </a:r>
            <a:r>
              <a:rPr lang="en-US" dirty="0" smtClean="0"/>
              <a:t>t normally know of, a silent identity.</a:t>
            </a:r>
          </a:p>
          <a:p>
            <a:r>
              <a:rPr lang="en-US" dirty="0" smtClean="0"/>
              <a:t>Place these two identities on the board.</a:t>
            </a:r>
            <a:endParaRPr lang="en-US" dirty="0"/>
          </a:p>
        </p:txBody>
      </p:sp>
    </p:spTree>
    <p:extLst>
      <p:ext uri="{BB962C8B-B14F-4D97-AF65-F5344CB8AC3E}">
        <p14:creationId xmlns:p14="http://schemas.microsoft.com/office/powerpoint/2010/main" val="295965053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Narrative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There is a popular narrative about women’s lives in Iran over the last forty years. It goes something like this:</a:t>
            </a:r>
          </a:p>
          <a:p>
            <a:r>
              <a:rPr lang="en-US" dirty="0" smtClean="0"/>
              <a:t>“During the Pahlavi Monarchy, women were on an upward trajectory. In a nation on the cusp of modernity, women actively participated. They were given the right to vote and were free to be in public without veils; they wore miniskirts on university campuses. Then came the Islamic Revolution in 1979, with Ayatollah Khomeini at the helm. The burgeoning freedoms for women were extinguished. The veil was required and institutions were segregated by gender. The Islamic Republic had thus achieved its goal of resurrecting the image of the traditional Muslim woman.”</a:t>
            </a:r>
          </a:p>
          <a:p>
            <a:r>
              <a:rPr lang="en-US" dirty="0" smtClean="0"/>
              <a:t>This popular narrative presents half-truths, the real story is much more complicated, nuanced and less tidy.</a:t>
            </a:r>
            <a:endParaRPr lang="en-US" dirty="0"/>
          </a:p>
        </p:txBody>
      </p:sp>
    </p:spTree>
    <p:extLst>
      <p:ext uri="{BB962C8B-B14F-4D97-AF65-F5344CB8AC3E}">
        <p14:creationId xmlns:p14="http://schemas.microsoft.com/office/powerpoint/2010/main" val="3155870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Notices</a:t>
            </a:r>
            <a:endParaRPr lang="en-US" dirty="0"/>
          </a:p>
        </p:txBody>
      </p:sp>
      <p:sp>
        <p:nvSpPr>
          <p:cNvPr id="3" name="Content Placeholder 2"/>
          <p:cNvSpPr>
            <a:spLocks noGrp="1"/>
          </p:cNvSpPr>
          <p:nvPr>
            <p:ph idx="1"/>
          </p:nvPr>
        </p:nvSpPr>
        <p:spPr>
          <a:xfrm>
            <a:off x="914400" y="1735137"/>
            <a:ext cx="7313613" cy="4748119"/>
          </a:xfrm>
        </p:spPr>
        <p:txBody>
          <a:bodyPr>
            <a:normAutofit fontScale="92500" lnSpcReduction="20000"/>
          </a:bodyPr>
          <a:lstStyle/>
          <a:p>
            <a:r>
              <a:rPr lang="en-US" dirty="0" smtClean="0"/>
              <a:t>Who wants to chair?</a:t>
            </a:r>
          </a:p>
          <a:p>
            <a:r>
              <a:rPr lang="en-US" dirty="0" smtClean="0"/>
              <a:t>Door Access, Filming, Poster?</a:t>
            </a:r>
          </a:p>
          <a:p>
            <a:r>
              <a:rPr lang="en-US" dirty="0" smtClean="0"/>
              <a:t>A vegetarian Lunch will be provided with tea and coffee.</a:t>
            </a:r>
          </a:p>
          <a:p>
            <a:r>
              <a:rPr lang="en-US" dirty="0" smtClean="0"/>
              <a:t>All abstracts can be found on the ‘Teaching and Reading Materials’ page – please review these, particularly if you’re chairing. </a:t>
            </a:r>
          </a:p>
          <a:p>
            <a:r>
              <a:rPr lang="en-US" dirty="0" smtClean="0"/>
              <a:t>Please review the new </a:t>
            </a:r>
            <a:r>
              <a:rPr lang="en-US" dirty="0" err="1" smtClean="0"/>
              <a:t>programme</a:t>
            </a:r>
            <a:r>
              <a:rPr lang="en-US" dirty="0" smtClean="0"/>
              <a:t> and check for any potential clashes. No changes will be possible after today!</a:t>
            </a:r>
          </a:p>
          <a:p>
            <a:r>
              <a:rPr lang="en-US" dirty="0" smtClean="0"/>
              <a:t>If you would like to discuss your assessments after the conference, please email me. All office hours post conference will be by appointment only. We may need to correspond by email during the break.</a:t>
            </a:r>
          </a:p>
        </p:txBody>
      </p:sp>
    </p:spTree>
    <p:extLst>
      <p:ext uri="{BB962C8B-B14F-4D97-AF65-F5344CB8AC3E}">
        <p14:creationId xmlns:p14="http://schemas.microsoft.com/office/powerpoint/2010/main" val="415719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Misconceptions</a:t>
            </a:r>
            <a:endParaRPr lang="en-US" dirty="0"/>
          </a:p>
        </p:txBody>
      </p:sp>
      <p:sp>
        <p:nvSpPr>
          <p:cNvPr id="3" name="Content Placeholder 2"/>
          <p:cNvSpPr>
            <a:spLocks noGrp="1"/>
          </p:cNvSpPr>
          <p:nvPr>
            <p:ph idx="1"/>
          </p:nvPr>
        </p:nvSpPr>
        <p:spPr/>
        <p:txBody>
          <a:bodyPr>
            <a:normAutofit fontScale="85000" lnSpcReduction="20000"/>
          </a:bodyPr>
          <a:lstStyle/>
          <a:p>
            <a:pPr>
              <a:buFont typeface="+mj-lt"/>
              <a:buAutoNum type="arabicPeriod"/>
            </a:pPr>
            <a:r>
              <a:rPr lang="en-US" dirty="0" smtClean="0"/>
              <a:t>Before the Pahlavi monarchy, it is often assumed that Persian women were always suppressed by the religious and political establishment.</a:t>
            </a:r>
          </a:p>
          <a:p>
            <a:pPr>
              <a:buFont typeface="+mj-lt"/>
              <a:buAutoNum type="arabicPeriod"/>
            </a:pPr>
            <a:r>
              <a:rPr lang="en-US" dirty="0" smtClean="0"/>
              <a:t>It is often asserted that Iranian women did not advocate for their freedom until recently.</a:t>
            </a:r>
          </a:p>
          <a:p>
            <a:pPr>
              <a:buFont typeface="+mj-lt"/>
              <a:buAutoNum type="arabicPeriod"/>
            </a:pPr>
            <a:r>
              <a:rPr lang="en-US" dirty="0" smtClean="0"/>
              <a:t>It is contended that during the Pahlavi era, all women were liberated.</a:t>
            </a:r>
          </a:p>
          <a:p>
            <a:pPr>
              <a:buFont typeface="+mj-lt"/>
              <a:buAutoNum type="arabicPeriod"/>
            </a:pPr>
            <a:r>
              <a:rPr lang="en-US" dirty="0" smtClean="0"/>
              <a:t>Some argue that during Khomeini era, women were totally oppressed.</a:t>
            </a:r>
          </a:p>
          <a:p>
            <a:pPr>
              <a:buFont typeface="Arial"/>
              <a:buChar char="•"/>
            </a:pPr>
            <a:r>
              <a:rPr lang="en-US" dirty="0" smtClean="0">
                <a:solidFill>
                  <a:srgbClr val="660066"/>
                </a:solidFill>
              </a:rPr>
              <a:t>What misconceptions are there about you or your identity?</a:t>
            </a:r>
          </a:p>
          <a:p>
            <a:pPr>
              <a:buFont typeface="Arial"/>
              <a:buChar char="•"/>
            </a:pPr>
            <a:r>
              <a:rPr lang="en-US" dirty="0" smtClean="0">
                <a:solidFill>
                  <a:srgbClr val="660066"/>
                </a:solidFill>
              </a:rPr>
              <a:t>How does this effect you?</a:t>
            </a:r>
          </a:p>
          <a:p>
            <a:endParaRPr lang="en-US" dirty="0"/>
          </a:p>
        </p:txBody>
      </p:sp>
    </p:spTree>
    <p:extLst>
      <p:ext uri="{BB962C8B-B14F-4D97-AF65-F5344CB8AC3E}">
        <p14:creationId xmlns:p14="http://schemas.microsoft.com/office/powerpoint/2010/main" val="2616249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3238"/>
            <a:ext cx="9144000" cy="868362"/>
          </a:xfrm>
        </p:spPr>
        <p:txBody>
          <a:bodyPr/>
          <a:lstStyle/>
          <a:p>
            <a:r>
              <a:rPr lang="en-US" dirty="0" smtClean="0"/>
              <a:t>Social and Cultural </a:t>
            </a:r>
            <a:r>
              <a:rPr lang="en-US" dirty="0" err="1" smtClean="0"/>
              <a:t>Contextualisation</a:t>
            </a:r>
            <a:endParaRPr lang="en-US" dirty="0"/>
          </a:p>
        </p:txBody>
      </p:sp>
      <p:sp>
        <p:nvSpPr>
          <p:cNvPr id="3" name="Content Placeholder 2"/>
          <p:cNvSpPr>
            <a:spLocks noGrp="1"/>
          </p:cNvSpPr>
          <p:nvPr>
            <p:ph idx="1"/>
          </p:nvPr>
        </p:nvSpPr>
        <p:spPr>
          <a:xfrm>
            <a:off x="270933" y="1735137"/>
            <a:ext cx="8517467" cy="4987395"/>
          </a:xfrm>
        </p:spPr>
        <p:txBody>
          <a:bodyPr>
            <a:normAutofit fontScale="85000" lnSpcReduction="10000"/>
          </a:bodyPr>
          <a:lstStyle/>
          <a:p>
            <a:r>
              <a:rPr lang="en-US" dirty="0" smtClean="0"/>
              <a:t>The declaration of the ‘war on terror’ after 9/11 has had a profound effect on the way in which Iranian women’s memoirs are constructed and consumed.</a:t>
            </a:r>
          </a:p>
          <a:p>
            <a:r>
              <a:rPr lang="en-US" dirty="0" smtClean="0"/>
              <a:t>There is a demand in the global market place for a narrative trajectory of an oppressed Muslim woman being liberated from Iran and Islam by escaping to the West to experience ‘Western’ freedom.</a:t>
            </a:r>
          </a:p>
          <a:p>
            <a:r>
              <a:rPr lang="en-US" dirty="0" smtClean="0"/>
              <a:t>Accordingly Iranian women writers have been accused of becoming “native informers”, “enlightened escapees”, and their memoirs “soft weapons”, because some critics believe they regurgitate the narrative of the oppressed woman liberated by their escape to the West, which can therefore be used to justify the need for colonial intervention.</a:t>
            </a:r>
          </a:p>
          <a:p>
            <a:r>
              <a:rPr lang="en-US" dirty="0" smtClean="0"/>
              <a:t>They often play on the idea of being silent and then liberated by the freedom of speech available to them now they are in the West.</a:t>
            </a:r>
          </a:p>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question then becomes, what is the cost of “regaining”  or RECLAIMING their identity?</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92942027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Censorship</a:t>
            </a:r>
            <a:endParaRPr lang="en-US" dirty="0"/>
          </a:p>
        </p:txBody>
      </p:sp>
      <p:sp>
        <p:nvSpPr>
          <p:cNvPr id="3" name="Content Placeholder 2"/>
          <p:cNvSpPr>
            <a:spLocks noGrp="1"/>
          </p:cNvSpPr>
          <p:nvPr>
            <p:ph sz="quarter" idx="4294967295"/>
          </p:nvPr>
        </p:nvSpPr>
        <p:spPr>
          <a:xfrm>
            <a:off x="274320" y="1298448"/>
            <a:ext cx="8595360" cy="4937760"/>
          </a:xfrm>
          <a:prstGeom prst="rect">
            <a:avLst/>
          </a:prstGeom>
        </p:spPr>
        <p:txBody>
          <a:bodyPr>
            <a:normAutofit/>
          </a:bodyPr>
          <a:lstStyle/>
          <a:p>
            <a:r>
              <a:rPr lang="en-US" dirty="0">
                <a:solidFill>
                  <a:srgbClr val="964D2C"/>
                </a:solidFill>
              </a:rPr>
              <a:t>In March 2013, </a:t>
            </a:r>
            <a:r>
              <a:rPr lang="en-US" dirty="0" smtClean="0">
                <a:solidFill>
                  <a:srgbClr val="964D2C"/>
                </a:solidFill>
              </a:rPr>
              <a:t>the Chicago Public School district removed Persepolis from all seventh grade classrooms in the city. The school district defended its policy claiming it had not banned the book but removed it from the curriculum because it contained graphic language and images that were not appropriate for 12-13 year olds.</a:t>
            </a:r>
          </a:p>
          <a:p>
            <a:r>
              <a:rPr lang="en-US" dirty="0" smtClean="0">
                <a:solidFill>
                  <a:srgbClr val="964D2C"/>
                </a:solidFill>
              </a:rPr>
              <a:t>It has been banned in Iran, but in 2008 the animated film was screened a few times in Iran after sexual scenes were edited out.</a:t>
            </a:r>
          </a:p>
          <a:p>
            <a:r>
              <a:rPr lang="en-US" i="1" dirty="0">
                <a:solidFill>
                  <a:srgbClr val="964D2C"/>
                </a:solidFill>
              </a:rPr>
              <a:t>Persepolis</a:t>
            </a:r>
            <a:r>
              <a:rPr lang="en-US" dirty="0">
                <a:solidFill>
                  <a:srgbClr val="964D2C"/>
                </a:solidFill>
              </a:rPr>
              <a:t> was initially banned in Lebanon after some clerics found it to be "offensive to Iran and Islam". The ban was later revoked after an outcry in Lebanese intellectual and political circles</a:t>
            </a:r>
            <a:r>
              <a:rPr lang="en-US" dirty="0" smtClean="0">
                <a:solidFill>
                  <a:srgbClr val="964D2C"/>
                </a:solidFill>
              </a:rPr>
              <a:t>.</a:t>
            </a:r>
          </a:p>
        </p:txBody>
      </p:sp>
      <p:pic>
        <p:nvPicPr>
          <p:cNvPr id="4" name="Picture 3"/>
          <p:cNvPicPr>
            <a:picLocks noChangeAspect="1"/>
          </p:cNvPicPr>
          <p:nvPr/>
        </p:nvPicPr>
        <p:blipFill>
          <a:blip r:embed="rId3"/>
          <a:stretch>
            <a:fillRect/>
          </a:stretch>
        </p:blipFill>
        <p:spPr>
          <a:xfrm>
            <a:off x="1524000" y="1625131"/>
            <a:ext cx="5959231" cy="4611077"/>
          </a:xfrm>
          <a:prstGeom prst="rect">
            <a:avLst/>
          </a:prstGeom>
        </p:spPr>
      </p:pic>
    </p:spTree>
    <p:extLst>
      <p:ext uri="{BB962C8B-B14F-4D97-AF65-F5344CB8AC3E}">
        <p14:creationId xmlns:p14="http://schemas.microsoft.com/office/powerpoint/2010/main" val="3995519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currency of silence</a:t>
            </a:r>
            <a:endParaRPr lang="en-US" dirty="0"/>
          </a:p>
        </p:txBody>
      </p:sp>
      <p:sp>
        <p:nvSpPr>
          <p:cNvPr id="3" name="Content Placeholder 2"/>
          <p:cNvSpPr>
            <a:spLocks noGrp="1"/>
          </p:cNvSpPr>
          <p:nvPr>
            <p:ph idx="1"/>
          </p:nvPr>
        </p:nvSpPr>
        <p:spPr>
          <a:xfrm>
            <a:off x="914400" y="1735138"/>
            <a:ext cx="7313613" cy="4849324"/>
          </a:xfrm>
        </p:spPr>
        <p:txBody>
          <a:bodyPr>
            <a:normAutofit fontScale="92500" lnSpcReduction="20000"/>
          </a:bodyPr>
          <a:lstStyle/>
          <a:p>
            <a:r>
              <a:rPr lang="en-US" dirty="0" smtClean="0"/>
              <a:t>Censorship has become part of the Iranian discourse of communication.</a:t>
            </a:r>
          </a:p>
          <a:p>
            <a:r>
              <a:rPr lang="en-US" dirty="0" smtClean="0"/>
              <a:t>This is why proverbs such as:</a:t>
            </a:r>
          </a:p>
          <a:p>
            <a:pPr lvl="1"/>
            <a:r>
              <a:rPr lang="en-US" dirty="0" smtClean="0"/>
              <a:t>‘</a:t>
            </a:r>
            <a:r>
              <a:rPr lang="en-US" dirty="0" err="1" smtClean="0"/>
              <a:t>hefz</a:t>
            </a:r>
            <a:r>
              <a:rPr lang="en-US" dirty="0" smtClean="0"/>
              <a:t>-e </a:t>
            </a:r>
            <a:r>
              <a:rPr lang="en-US" dirty="0" err="1" smtClean="0"/>
              <a:t>aberu</a:t>
            </a:r>
            <a:r>
              <a:rPr lang="en-US" dirty="0" smtClean="0"/>
              <a:t> [to save face]</a:t>
            </a:r>
          </a:p>
          <a:p>
            <a:pPr lvl="1"/>
            <a:r>
              <a:rPr lang="en-US" dirty="0" err="1" smtClean="0"/>
              <a:t>Hefz</a:t>
            </a:r>
            <a:r>
              <a:rPr lang="en-US" dirty="0" smtClean="0"/>
              <a:t>-e </a:t>
            </a:r>
            <a:r>
              <a:rPr lang="en-US" dirty="0" err="1" smtClean="0"/>
              <a:t>zaher</a:t>
            </a:r>
            <a:r>
              <a:rPr lang="en-US" dirty="0" smtClean="0"/>
              <a:t> [to protect appearances]</a:t>
            </a:r>
          </a:p>
          <a:p>
            <a:pPr lvl="1"/>
            <a:r>
              <a:rPr lang="en-US" dirty="0" smtClean="0"/>
              <a:t>Ba </a:t>
            </a:r>
            <a:r>
              <a:rPr lang="en-US" dirty="0" err="1" smtClean="0"/>
              <a:t>sili</a:t>
            </a:r>
            <a:r>
              <a:rPr lang="en-US" dirty="0" smtClean="0"/>
              <a:t> </a:t>
            </a:r>
            <a:r>
              <a:rPr lang="en-US" dirty="0" err="1" smtClean="0"/>
              <a:t>surat</a:t>
            </a:r>
            <a:r>
              <a:rPr lang="en-US" dirty="0" smtClean="0"/>
              <a:t>-o </a:t>
            </a:r>
            <a:r>
              <a:rPr lang="en-US" dirty="0" err="1" smtClean="0"/>
              <a:t>sorkh</a:t>
            </a:r>
            <a:r>
              <a:rPr lang="en-US" dirty="0" smtClean="0"/>
              <a:t> </a:t>
            </a:r>
            <a:r>
              <a:rPr lang="en-US" dirty="0" err="1" smtClean="0"/>
              <a:t>negah</a:t>
            </a:r>
            <a:r>
              <a:rPr lang="en-US" dirty="0" smtClean="0"/>
              <a:t> </a:t>
            </a:r>
            <a:r>
              <a:rPr lang="en-US" dirty="0" err="1" smtClean="0"/>
              <a:t>dashtan</a:t>
            </a:r>
            <a:r>
              <a:rPr lang="en-US" dirty="0" smtClean="0"/>
              <a:t> [to keep the face red with a slap]</a:t>
            </a:r>
          </a:p>
          <a:p>
            <a:pPr marL="457200" lvl="1" indent="0">
              <a:buNone/>
            </a:pPr>
            <a:r>
              <a:rPr lang="en-US" dirty="0"/>
              <a:t>P</a:t>
            </a:r>
            <a:r>
              <a:rPr lang="en-US" dirty="0" smtClean="0"/>
              <a:t>lay a central role within Iranian family dynamics, even today.</a:t>
            </a:r>
          </a:p>
          <a:p>
            <a:r>
              <a:rPr lang="en-US" dirty="0" err="1" smtClean="0"/>
              <a:t>Milani</a:t>
            </a:r>
            <a:r>
              <a:rPr lang="en-US" dirty="0" smtClean="0"/>
              <a:t> explains “ Iranian women upheld the social conventions of silence and segregation because they knew that ‘public disclosure of any […] aspects of a woman’s life was considered an abuse of privacy and a violation of societal taboos […] for which punishments […] were many and varied’”</a:t>
            </a:r>
          </a:p>
        </p:txBody>
      </p:sp>
    </p:spTree>
    <p:extLst>
      <p:ext uri="{BB962C8B-B14F-4D97-AF65-F5344CB8AC3E}">
        <p14:creationId xmlns:p14="http://schemas.microsoft.com/office/powerpoint/2010/main" val="329203183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Paratextual</a:t>
            </a:r>
            <a:r>
              <a:rPr lang="en-US" dirty="0" smtClean="0"/>
              <a:t> reading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French theorist Gerard </a:t>
            </a:r>
            <a:r>
              <a:rPr lang="en-US" dirty="0" err="1" smtClean="0"/>
              <a:t>Genette</a:t>
            </a:r>
            <a:r>
              <a:rPr lang="en-US" dirty="0" smtClean="0"/>
              <a:t> argues, all literary works consist of accompanying elements, beyond their actual words and content, that ‘mediate the book to the reader’. These elements, which he calls ‘</a:t>
            </a:r>
            <a:r>
              <a:rPr lang="en-US" dirty="0" err="1" smtClean="0"/>
              <a:t>paratexts</a:t>
            </a:r>
            <a:r>
              <a:rPr lang="en-US" dirty="0" smtClean="0"/>
              <a:t>’ are essentially influenced by the socio-political and cultural situation of the time in which a book becomes part of the public domain. According to </a:t>
            </a:r>
            <a:r>
              <a:rPr lang="en-US" dirty="0" err="1" smtClean="0"/>
              <a:t>Genette</a:t>
            </a:r>
            <a:r>
              <a:rPr lang="en-US" dirty="0" smtClean="0"/>
              <a:t> there are two elements of </a:t>
            </a:r>
            <a:r>
              <a:rPr lang="en-US" dirty="0" err="1" smtClean="0"/>
              <a:t>paratextual</a:t>
            </a:r>
            <a:r>
              <a:rPr lang="en-US" dirty="0"/>
              <a:t> </a:t>
            </a:r>
            <a:r>
              <a:rPr lang="en-US" dirty="0" smtClean="0"/>
              <a:t>reading, and we will be focusing on a </a:t>
            </a:r>
            <a:r>
              <a:rPr lang="en-US" dirty="0" err="1" smtClean="0"/>
              <a:t>peritextual</a:t>
            </a:r>
            <a:r>
              <a:rPr lang="en-US" dirty="0" smtClean="0"/>
              <a:t> reading for our next exercise.</a:t>
            </a:r>
          </a:p>
          <a:p>
            <a:r>
              <a:rPr lang="en-US" dirty="0" smtClean="0"/>
              <a:t>A </a:t>
            </a:r>
            <a:r>
              <a:rPr lang="en-US" dirty="0" err="1" smtClean="0"/>
              <a:t>peritextual</a:t>
            </a:r>
            <a:r>
              <a:rPr lang="en-US" dirty="0" smtClean="0"/>
              <a:t> reading will examine everything on the cover of the book. This reading will help readers to better situate and understand the book.</a:t>
            </a:r>
          </a:p>
          <a:p>
            <a:r>
              <a:rPr lang="en-US" dirty="0" smtClean="0"/>
              <a:t>Make a </a:t>
            </a:r>
            <a:r>
              <a:rPr lang="en-US" dirty="0" err="1" smtClean="0"/>
              <a:t>peritextual</a:t>
            </a:r>
            <a:r>
              <a:rPr lang="en-US" dirty="0" smtClean="0"/>
              <a:t> reading of Persepolis in relation to some of the other covers on display in pairs.</a:t>
            </a:r>
          </a:p>
        </p:txBody>
      </p:sp>
    </p:spTree>
    <p:extLst>
      <p:ext uri="{BB962C8B-B14F-4D97-AF65-F5344CB8AC3E}">
        <p14:creationId xmlns:p14="http://schemas.microsoft.com/office/powerpoint/2010/main" val="185596278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0"/>
            <a:ext cx="2305538" cy="3505200"/>
          </a:xfrm>
          <a:prstGeom prst="rect">
            <a:avLst/>
          </a:prstGeom>
        </p:spPr>
      </p:pic>
      <p:pic>
        <p:nvPicPr>
          <p:cNvPr id="3" name="Picture 2"/>
          <p:cNvPicPr>
            <a:picLocks noChangeAspect="1"/>
          </p:cNvPicPr>
          <p:nvPr/>
        </p:nvPicPr>
        <p:blipFill>
          <a:blip r:embed="rId3"/>
          <a:stretch>
            <a:fillRect/>
          </a:stretch>
        </p:blipFill>
        <p:spPr>
          <a:xfrm>
            <a:off x="2305539" y="0"/>
            <a:ext cx="2311400" cy="3505200"/>
          </a:xfrm>
          <a:prstGeom prst="rect">
            <a:avLst/>
          </a:prstGeom>
        </p:spPr>
      </p:pic>
      <p:pic>
        <p:nvPicPr>
          <p:cNvPr id="4" name="Picture 3"/>
          <p:cNvPicPr>
            <a:picLocks noChangeAspect="1"/>
          </p:cNvPicPr>
          <p:nvPr/>
        </p:nvPicPr>
        <p:blipFill>
          <a:blip r:embed="rId4"/>
          <a:stretch>
            <a:fillRect/>
          </a:stretch>
        </p:blipFill>
        <p:spPr>
          <a:xfrm>
            <a:off x="4616939" y="0"/>
            <a:ext cx="2299676" cy="3505200"/>
          </a:xfrm>
          <a:prstGeom prst="rect">
            <a:avLst/>
          </a:prstGeom>
        </p:spPr>
      </p:pic>
      <p:pic>
        <p:nvPicPr>
          <p:cNvPr id="5" name="Picture 4"/>
          <p:cNvPicPr>
            <a:picLocks noChangeAspect="1"/>
          </p:cNvPicPr>
          <p:nvPr/>
        </p:nvPicPr>
        <p:blipFill>
          <a:blip r:embed="rId5"/>
          <a:stretch>
            <a:fillRect/>
          </a:stretch>
        </p:blipFill>
        <p:spPr>
          <a:xfrm>
            <a:off x="6916614" y="0"/>
            <a:ext cx="2227385" cy="3505200"/>
          </a:xfrm>
          <a:prstGeom prst="rect">
            <a:avLst/>
          </a:prstGeom>
        </p:spPr>
      </p:pic>
      <p:pic>
        <p:nvPicPr>
          <p:cNvPr id="6" name="Picture 5"/>
          <p:cNvPicPr>
            <a:picLocks noChangeAspect="1"/>
          </p:cNvPicPr>
          <p:nvPr/>
        </p:nvPicPr>
        <p:blipFill>
          <a:blip r:embed="rId6"/>
          <a:stretch>
            <a:fillRect/>
          </a:stretch>
        </p:blipFill>
        <p:spPr>
          <a:xfrm>
            <a:off x="0" y="3429000"/>
            <a:ext cx="2273300" cy="3429000"/>
          </a:xfrm>
          <a:prstGeom prst="rect">
            <a:avLst/>
          </a:prstGeom>
        </p:spPr>
      </p:pic>
      <p:pic>
        <p:nvPicPr>
          <p:cNvPr id="7" name="Picture 6"/>
          <p:cNvPicPr>
            <a:picLocks noChangeAspect="1"/>
          </p:cNvPicPr>
          <p:nvPr/>
        </p:nvPicPr>
        <p:blipFill>
          <a:blip r:embed="rId7"/>
          <a:stretch>
            <a:fillRect/>
          </a:stretch>
        </p:blipFill>
        <p:spPr>
          <a:xfrm>
            <a:off x="2273300" y="3505199"/>
            <a:ext cx="2343639" cy="3352801"/>
          </a:xfrm>
          <a:prstGeom prst="rect">
            <a:avLst/>
          </a:prstGeom>
        </p:spPr>
      </p:pic>
      <p:pic>
        <p:nvPicPr>
          <p:cNvPr id="9" name="Picture 8"/>
          <p:cNvPicPr>
            <a:picLocks noChangeAspect="1"/>
          </p:cNvPicPr>
          <p:nvPr/>
        </p:nvPicPr>
        <p:blipFill>
          <a:blip r:embed="rId8"/>
          <a:stretch>
            <a:fillRect/>
          </a:stretch>
        </p:blipFill>
        <p:spPr>
          <a:xfrm>
            <a:off x="4565650" y="3505200"/>
            <a:ext cx="2350964" cy="3352800"/>
          </a:xfrm>
          <a:prstGeom prst="rect">
            <a:avLst/>
          </a:prstGeom>
        </p:spPr>
      </p:pic>
      <p:pic>
        <p:nvPicPr>
          <p:cNvPr id="11" name="Picture 10"/>
          <p:cNvPicPr>
            <a:picLocks noChangeAspect="1"/>
          </p:cNvPicPr>
          <p:nvPr/>
        </p:nvPicPr>
        <p:blipFill>
          <a:blip r:embed="rId9"/>
          <a:stretch>
            <a:fillRect/>
          </a:stretch>
        </p:blipFill>
        <p:spPr>
          <a:xfrm>
            <a:off x="6916615" y="3429000"/>
            <a:ext cx="2227384" cy="3429000"/>
          </a:xfrm>
          <a:prstGeom prst="rect">
            <a:avLst/>
          </a:prstGeom>
        </p:spPr>
      </p:pic>
    </p:spTree>
    <p:extLst>
      <p:ext uri="{BB962C8B-B14F-4D97-AF65-F5344CB8AC3E}">
        <p14:creationId xmlns:p14="http://schemas.microsoft.com/office/powerpoint/2010/main" val="9526044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Article 10 </a:t>
            </a:r>
            <a:r>
              <a:rPr lang="en-GB" b="1" dirty="0" smtClean="0"/>
              <a:t>ECHR</a:t>
            </a:r>
            <a:r>
              <a:rPr lang="en-GB" dirty="0" smtClean="0"/>
              <a:t>: Right to Freedom of Expression</a:t>
            </a:r>
            <a:endParaRPr lang="en-US" dirty="0"/>
          </a:p>
        </p:txBody>
      </p:sp>
      <p:sp>
        <p:nvSpPr>
          <p:cNvPr id="3" name="Content Placeholder 2"/>
          <p:cNvSpPr>
            <a:spLocks noGrp="1"/>
          </p:cNvSpPr>
          <p:nvPr>
            <p:ph idx="1"/>
          </p:nvPr>
        </p:nvSpPr>
        <p:spPr>
          <a:xfrm>
            <a:off x="457200" y="1600200"/>
            <a:ext cx="8449774" cy="5009920"/>
          </a:xfrm>
        </p:spPr>
        <p:txBody>
          <a:bodyPr>
            <a:normAutofit fontScale="92500" lnSpcReduction="10000"/>
          </a:bodyPr>
          <a:lstStyle/>
          <a:p>
            <a:pPr marL="514350" indent="-514350">
              <a:buAutoNum type="arabicParenBoth"/>
            </a:pPr>
            <a:r>
              <a:rPr lang="en-GB" dirty="0" smtClean="0"/>
              <a:t>Everyone </a:t>
            </a:r>
            <a:r>
              <a:rPr lang="en-GB" dirty="0"/>
              <a:t>has the right to freedom of expression. This right shall include freedom to hold opinions and to receive and impart information and ideas without interference by public authority and regardless of frontiers. This Article shall not prevent States from requiring the licensing of broadcasting, television or cinema enterprises. </a:t>
            </a:r>
          </a:p>
          <a:p>
            <a:pPr marL="514350" indent="-514350">
              <a:buAutoNum type="arabicParenBoth"/>
            </a:pPr>
            <a:r>
              <a:rPr lang="en-GB" dirty="0" smtClean="0"/>
              <a:t>The </a:t>
            </a:r>
            <a:r>
              <a:rPr lang="en-GB" dirty="0"/>
              <a:t>exercise of these freedoms, since it carries with it </a:t>
            </a:r>
            <a:r>
              <a:rPr lang="en-GB" u="sng" dirty="0"/>
              <a:t>duties</a:t>
            </a:r>
            <a:r>
              <a:rPr lang="en-GB" dirty="0"/>
              <a:t> and </a:t>
            </a:r>
            <a:r>
              <a:rPr lang="en-GB" u="sng" dirty="0"/>
              <a:t>responsibilities</a:t>
            </a:r>
            <a:r>
              <a:rPr lang="en-GB" dirty="0"/>
              <a:t>, may be subject to such formalities, conditions, restrictions or penalties as are </a:t>
            </a:r>
            <a:r>
              <a:rPr lang="en-GB" b="1" u="sng" dirty="0"/>
              <a:t>prescribed by law</a:t>
            </a:r>
            <a:r>
              <a:rPr lang="en-GB" dirty="0"/>
              <a:t> and are </a:t>
            </a:r>
            <a:r>
              <a:rPr lang="en-GB" b="1" u="sng" dirty="0"/>
              <a:t>necessary in a democratic society</a:t>
            </a:r>
            <a:r>
              <a:rPr lang="en-GB" dirty="0"/>
              <a:t>, in the interests of </a:t>
            </a:r>
            <a:r>
              <a:rPr lang="en-GB" b="1" dirty="0"/>
              <a:t>national security,</a:t>
            </a:r>
            <a:r>
              <a:rPr lang="en-GB" dirty="0"/>
              <a:t> </a:t>
            </a:r>
            <a:r>
              <a:rPr lang="en-GB" b="1" dirty="0"/>
              <a:t>territorial integrity</a:t>
            </a:r>
            <a:r>
              <a:rPr lang="en-GB" dirty="0"/>
              <a:t> or </a:t>
            </a:r>
            <a:r>
              <a:rPr lang="en-GB" b="1" dirty="0"/>
              <a:t>public safety</a:t>
            </a:r>
            <a:r>
              <a:rPr lang="en-GB" dirty="0"/>
              <a:t>, for the </a:t>
            </a:r>
            <a:r>
              <a:rPr lang="en-GB" b="1" dirty="0"/>
              <a:t>prevention of disorder or crime</a:t>
            </a:r>
            <a:r>
              <a:rPr lang="en-GB" dirty="0"/>
              <a:t>, for the </a:t>
            </a:r>
            <a:r>
              <a:rPr lang="en-GB" b="1" dirty="0"/>
              <a:t>protection of health or morals</a:t>
            </a:r>
            <a:r>
              <a:rPr lang="en-GB" dirty="0"/>
              <a:t>, for the </a:t>
            </a:r>
            <a:r>
              <a:rPr lang="en-GB" b="1" dirty="0"/>
              <a:t>protection of the reputation or rights of others</a:t>
            </a:r>
            <a:r>
              <a:rPr lang="en-GB" dirty="0"/>
              <a:t>, for </a:t>
            </a:r>
            <a:r>
              <a:rPr lang="en-GB" b="1" dirty="0"/>
              <a:t>preventing the disclosure of information received in confidence</a:t>
            </a:r>
            <a:r>
              <a:rPr lang="en-GB" dirty="0"/>
              <a:t>, or for maintaining the </a:t>
            </a:r>
            <a:r>
              <a:rPr lang="en-GB" b="1" dirty="0"/>
              <a:t>authority and impartiality of the judiciary. </a:t>
            </a:r>
            <a:endParaRPr lang="en-GB" dirty="0"/>
          </a:p>
          <a:p>
            <a:endParaRPr lang="en-US" dirty="0"/>
          </a:p>
        </p:txBody>
      </p:sp>
    </p:spTree>
    <p:extLst>
      <p:ext uri="{BB962C8B-B14F-4D97-AF65-F5344CB8AC3E}">
        <p14:creationId xmlns:p14="http://schemas.microsoft.com/office/powerpoint/2010/main" val="56679768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58454" cy="1143000"/>
          </a:xfrm>
        </p:spPr>
        <p:txBody>
          <a:bodyPr/>
          <a:lstStyle/>
          <a:p>
            <a:r>
              <a:rPr lang="en-US" b="1" dirty="0"/>
              <a:t>Critique of Human Rights: </a:t>
            </a:r>
            <a:endParaRPr lang="en-US" dirty="0"/>
          </a:p>
        </p:txBody>
      </p:sp>
      <p:sp>
        <p:nvSpPr>
          <p:cNvPr id="3" name="Content Placeholder 2"/>
          <p:cNvSpPr>
            <a:spLocks noGrp="1"/>
          </p:cNvSpPr>
          <p:nvPr>
            <p:ph idx="1"/>
          </p:nvPr>
        </p:nvSpPr>
        <p:spPr/>
        <p:txBody>
          <a:bodyPr>
            <a:normAutofit fontScale="85000" lnSpcReduction="10000"/>
          </a:bodyPr>
          <a:lstStyle/>
          <a:p>
            <a:r>
              <a:rPr lang="en-US" dirty="0"/>
              <a:t>“[W]</a:t>
            </a:r>
            <a:r>
              <a:rPr lang="en-US" dirty="0" err="1"/>
              <a:t>hile</a:t>
            </a:r>
            <a:r>
              <a:rPr lang="en-US" dirty="0"/>
              <a:t> the rhetoric of human rights has historically had a positive and liberating effect on societies, once rights become </a:t>
            </a:r>
            <a:r>
              <a:rPr lang="en-US" dirty="0" err="1"/>
              <a:t>institutionalised</a:t>
            </a:r>
            <a:r>
              <a:rPr lang="en-US" dirty="0"/>
              <a:t> as a central part of political and administrative culture, they lose their transformative effect and are petrified into a legalistic paradigm that marginalizes values or interests that resist translation into rights-language. In this way the liberal principle of the ‘priority of the right over the good’ results in colonization of political culture by a technocratic language that leaves no room for the articulation or </a:t>
            </a:r>
            <a:r>
              <a:rPr lang="en-US" dirty="0" err="1"/>
              <a:t>realisation</a:t>
            </a:r>
            <a:r>
              <a:rPr lang="en-US" dirty="0"/>
              <a:t> of conceptions of the good.”</a:t>
            </a:r>
            <a:r>
              <a:rPr lang="en-US" i="1" dirty="0"/>
              <a:t> Discuss</a:t>
            </a:r>
            <a:endParaRPr lang="en-GB" dirty="0"/>
          </a:p>
          <a:p>
            <a:r>
              <a:rPr lang="en-GB" b="1" dirty="0"/>
              <a:t>M. </a:t>
            </a:r>
            <a:r>
              <a:rPr lang="en-GB" b="1" dirty="0" err="1"/>
              <a:t>Koskenniemi</a:t>
            </a:r>
            <a:r>
              <a:rPr lang="en-GB" b="1" dirty="0"/>
              <a:t> ‘The Effects of Rights on Political Culture’ in P. Alston (ed.) </a:t>
            </a:r>
            <a:r>
              <a:rPr lang="en-GB" b="1" i="1" dirty="0"/>
              <a:t>The EU and Human Rights</a:t>
            </a:r>
            <a:r>
              <a:rPr lang="en-GB" b="1" dirty="0"/>
              <a:t> (Oxford: OUP, 1999)</a:t>
            </a:r>
          </a:p>
          <a:p>
            <a:endParaRPr lang="en-US" dirty="0"/>
          </a:p>
        </p:txBody>
      </p:sp>
      <p:pic>
        <p:nvPicPr>
          <p:cNvPr id="4" name="Picture 3"/>
          <p:cNvPicPr>
            <a:picLocks noChangeAspect="1"/>
          </p:cNvPicPr>
          <p:nvPr/>
        </p:nvPicPr>
        <p:blipFill>
          <a:blip r:embed="rId3"/>
          <a:stretch>
            <a:fillRect/>
          </a:stretch>
        </p:blipFill>
        <p:spPr>
          <a:xfrm>
            <a:off x="7215654" y="0"/>
            <a:ext cx="1928346" cy="1600200"/>
          </a:xfrm>
          <a:prstGeom prst="rect">
            <a:avLst/>
          </a:prstGeom>
        </p:spPr>
      </p:pic>
    </p:spTree>
    <p:extLst>
      <p:ext uri="{BB962C8B-B14F-4D97-AF65-F5344CB8AC3E}">
        <p14:creationId xmlns:p14="http://schemas.microsoft.com/office/powerpoint/2010/main" val="426791649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36030"/>
            <a:ext cx="5722523" cy="5690133"/>
          </a:xfrm>
        </p:spPr>
        <p:txBody>
          <a:bodyPr>
            <a:normAutofit fontScale="85000" lnSpcReduction="10000"/>
          </a:bodyPr>
          <a:lstStyle/>
          <a:p>
            <a:r>
              <a:rPr lang="en-US" dirty="0"/>
              <a:t>“…I believe, profoundly, in the universality of the human spirit. Individuals everywhere want the same essential things: to have sufficient food and shelter; to be able to speak freely; to practice their own religion or to abstain from religious belief; to feel that their person is not threatened by the state; to know that they will not be tortured, or detained without charge, and that, if charged, they will have a fair trial. I believe there is nothing in these aspirations that is dependent upon culture, or religion, or stage of development. They are as keenly felt by the African tribesman as by the European city-dweller, by the inhabitant of a Latin American shanty-town as by the resident of a Manhattan apartment.” </a:t>
            </a:r>
            <a:r>
              <a:rPr lang="en-US" i="1" dirty="0"/>
              <a:t>Discuss</a:t>
            </a:r>
            <a:endParaRPr lang="en-GB" dirty="0"/>
          </a:p>
          <a:p>
            <a:r>
              <a:rPr lang="en-US" dirty="0"/>
              <a:t>R. Higgins, </a:t>
            </a:r>
            <a:r>
              <a:rPr lang="en-US" i="1" dirty="0"/>
              <a:t>Problems and Process: International Law and How We Use It</a:t>
            </a:r>
            <a:r>
              <a:rPr lang="en-US" dirty="0"/>
              <a:t> (Oxford: Clarendon Press, 1994) 96</a:t>
            </a:r>
            <a:endParaRPr lang="en-GB" dirty="0"/>
          </a:p>
          <a:p>
            <a:endParaRPr lang="en-US" dirty="0"/>
          </a:p>
        </p:txBody>
      </p:sp>
      <p:pic>
        <p:nvPicPr>
          <p:cNvPr id="4" name="Picture 3"/>
          <p:cNvPicPr>
            <a:picLocks noChangeAspect="1"/>
          </p:cNvPicPr>
          <p:nvPr/>
        </p:nvPicPr>
        <p:blipFill>
          <a:blip r:embed="rId3"/>
          <a:stretch>
            <a:fillRect/>
          </a:stretch>
        </p:blipFill>
        <p:spPr>
          <a:xfrm>
            <a:off x="6179722" y="0"/>
            <a:ext cx="2964277" cy="3810000"/>
          </a:xfrm>
          <a:prstGeom prst="rect">
            <a:avLst/>
          </a:prstGeom>
        </p:spPr>
      </p:pic>
    </p:spTree>
    <p:extLst>
      <p:ext uri="{BB962C8B-B14F-4D97-AF65-F5344CB8AC3E}">
        <p14:creationId xmlns:p14="http://schemas.microsoft.com/office/powerpoint/2010/main" val="304292144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1862"/>
            <a:ext cx="6908800" cy="5614301"/>
          </a:xfrm>
        </p:spPr>
        <p:txBody>
          <a:bodyPr>
            <a:normAutofit/>
          </a:bodyPr>
          <a:lstStyle/>
          <a:p>
            <a:r>
              <a:rPr lang="en-US" dirty="0"/>
              <a:t>“As currently constituted and deployed, the human rights movement will ultimately fail because it is perceived as an alien ideology in non-Western societies. The movement does not deeply resonate in the cultural fabrics of non-Western states, except among hypocritical elites steeped in Western ideas. In order to ultimately prevail, the human rights movement must be moored in the cultures of all peoples.</a:t>
            </a:r>
            <a:r>
              <a:rPr lang="en-US" dirty="0" smtClean="0"/>
              <a:t>”</a:t>
            </a:r>
          </a:p>
          <a:p>
            <a:r>
              <a:rPr lang="en-US" i="1" dirty="0" smtClean="0"/>
              <a:t>Do </a:t>
            </a:r>
            <a:r>
              <a:rPr lang="en-US" i="1" dirty="0"/>
              <a:t>you agree with this statement? Give reasons for your response?</a:t>
            </a:r>
            <a:endParaRPr lang="en-GB" dirty="0"/>
          </a:p>
          <a:p>
            <a:r>
              <a:rPr lang="en-US" dirty="0"/>
              <a:t>M. </a:t>
            </a:r>
            <a:r>
              <a:rPr lang="en-US" dirty="0" err="1"/>
              <a:t>Mutua</a:t>
            </a:r>
            <a:r>
              <a:rPr lang="en-US" dirty="0"/>
              <a:t>, ‘Savages, Victims and Saviors…’ 42 (2001) </a:t>
            </a:r>
            <a:r>
              <a:rPr lang="en-US" i="1" dirty="0"/>
              <a:t>Harvard International Law Journal </a:t>
            </a:r>
            <a:r>
              <a:rPr lang="en-US" dirty="0"/>
              <a:t>201 at 208</a:t>
            </a:r>
            <a:endParaRPr lang="en-GB" dirty="0"/>
          </a:p>
          <a:p>
            <a:endParaRPr lang="en-US" dirty="0"/>
          </a:p>
        </p:txBody>
      </p:sp>
      <p:pic>
        <p:nvPicPr>
          <p:cNvPr id="4" name="Picture 3"/>
          <p:cNvPicPr>
            <a:picLocks noChangeAspect="1"/>
          </p:cNvPicPr>
          <p:nvPr/>
        </p:nvPicPr>
        <p:blipFill>
          <a:blip r:embed="rId3"/>
          <a:stretch>
            <a:fillRect/>
          </a:stretch>
        </p:blipFill>
        <p:spPr>
          <a:xfrm>
            <a:off x="7366000" y="0"/>
            <a:ext cx="1778000" cy="2286000"/>
          </a:xfrm>
          <a:prstGeom prst="rect">
            <a:avLst/>
          </a:prstGeom>
        </p:spPr>
      </p:pic>
    </p:spTree>
    <p:extLst>
      <p:ext uri="{BB962C8B-B14F-4D97-AF65-F5344CB8AC3E}">
        <p14:creationId xmlns:p14="http://schemas.microsoft.com/office/powerpoint/2010/main" val="13152477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PowerPoint</a:t>
            </a:r>
            <a:endParaRPr lang="en-US" dirty="0"/>
          </a:p>
        </p:txBody>
      </p:sp>
      <p:sp>
        <p:nvSpPr>
          <p:cNvPr id="3" name="Content Placeholder 2"/>
          <p:cNvSpPr>
            <a:spLocks noGrp="1"/>
          </p:cNvSpPr>
          <p:nvPr>
            <p:ph idx="1"/>
          </p:nvPr>
        </p:nvSpPr>
        <p:spPr>
          <a:xfrm>
            <a:off x="914400" y="1735138"/>
            <a:ext cx="7313613" cy="4813572"/>
          </a:xfrm>
        </p:spPr>
        <p:txBody>
          <a:bodyPr>
            <a:normAutofit fontScale="85000" lnSpcReduction="20000"/>
          </a:bodyPr>
          <a:lstStyle/>
          <a:p>
            <a:r>
              <a:rPr lang="en-GB" dirty="0"/>
              <a:t>A Google Drive account has been created for the group, where the final presentations will be. I’ve started off both presentations with just with title slides</a:t>
            </a:r>
            <a:r>
              <a:rPr lang="en-GB" dirty="0" smtClean="0"/>
              <a:t>.</a:t>
            </a:r>
            <a:endParaRPr lang="en-GB" dirty="0"/>
          </a:p>
          <a:p>
            <a:r>
              <a:rPr lang="en-GB" dirty="0"/>
              <a:t>You can work on your presentations on Google Slides or PowerPoint independently. Then, when you want to upload your slides to the Conference presentation, you click the link to the presentation for whichever day you are presenting and import your slides</a:t>
            </a:r>
            <a:r>
              <a:rPr lang="en-GB" dirty="0" smtClean="0"/>
              <a:t>.</a:t>
            </a:r>
            <a:endParaRPr lang="en-GB" dirty="0"/>
          </a:p>
          <a:p>
            <a:r>
              <a:rPr lang="en-GB" dirty="0"/>
              <a:t>DAY 1 LINK: </a:t>
            </a:r>
            <a:r>
              <a:rPr lang="en-GB" dirty="0">
                <a:hlinkClick r:id="rId2"/>
              </a:rPr>
              <a:t>https://docs.google.com/presentation/d/1UKDu10IZKybrm9fX81QsMqdsXujT3Cr07VDFI_6MB9o/edit?usp=</a:t>
            </a:r>
            <a:r>
              <a:rPr lang="en-GB" dirty="0" smtClean="0">
                <a:hlinkClick r:id="rId2"/>
              </a:rPr>
              <a:t>sharing</a:t>
            </a:r>
            <a:endParaRPr lang="en-GB" dirty="0"/>
          </a:p>
          <a:p>
            <a:r>
              <a:rPr lang="en-GB" dirty="0"/>
              <a:t>DAY 2 LINK: </a:t>
            </a:r>
            <a:r>
              <a:rPr lang="en-GB" dirty="0">
                <a:hlinkClick r:id="rId3"/>
              </a:rPr>
              <a:t>https://docs.google.com/presentation/d/1SLzxkKI8tGm8yS_9Yb0KiFAGQATChozvyQwFYfGQNDk/edit?usp=sharing</a:t>
            </a:r>
            <a:endParaRPr lang="en-GB" dirty="0"/>
          </a:p>
          <a:p>
            <a:endParaRPr lang="en-US" dirty="0"/>
          </a:p>
        </p:txBody>
      </p:sp>
    </p:spTree>
    <p:extLst>
      <p:ext uri="{BB962C8B-B14F-4D97-AF65-F5344CB8AC3E}">
        <p14:creationId xmlns:p14="http://schemas.microsoft.com/office/powerpoint/2010/main" val="6622854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Frank La Rue</a:t>
            </a:r>
            <a:endParaRPr lang="en-US" dirty="0"/>
          </a:p>
        </p:txBody>
      </p:sp>
      <p:sp>
        <p:nvSpPr>
          <p:cNvPr id="3" name="Content Placeholder 2"/>
          <p:cNvSpPr>
            <a:spLocks noGrp="1"/>
          </p:cNvSpPr>
          <p:nvPr>
            <p:ph idx="1"/>
          </p:nvPr>
        </p:nvSpPr>
        <p:spPr/>
        <p:txBody>
          <a:bodyPr>
            <a:normAutofit lnSpcReduction="10000"/>
          </a:bodyPr>
          <a:lstStyle/>
          <a:p>
            <a:r>
              <a:rPr lang="en-US" dirty="0" smtClean="0"/>
              <a:t>“the international standards of human rights are the minimum not the maximum, are the minimum required to respect human life and human dignity for everyone in the world. And, there is no space for cultural relativism. It is really important that we understand that they cannot, as a principle, change from culture to culture </a:t>
            </a:r>
            <a:r>
              <a:rPr lang="mr-IN" dirty="0" smtClean="0"/>
              <a:t>–</a:t>
            </a:r>
            <a:r>
              <a:rPr lang="en-US" dirty="0" smtClean="0"/>
              <a:t> they have to be the same. In practice, the way that they are applied or exercised may change. I mean, the newspapers, the media may have a different format, a different form, but in all countries the principle of the freedom of expression has to be the same.”</a:t>
            </a:r>
            <a:endParaRPr lang="en-US" dirty="0"/>
          </a:p>
        </p:txBody>
      </p:sp>
    </p:spTree>
    <p:extLst>
      <p:ext uri="{BB962C8B-B14F-4D97-AF65-F5344CB8AC3E}">
        <p14:creationId xmlns:p14="http://schemas.microsoft.com/office/powerpoint/2010/main" val="20769811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we discussing universal human rights?</a:t>
            </a:r>
            <a:endParaRPr lang="en-US" dirty="0"/>
          </a:p>
        </p:txBody>
      </p:sp>
      <p:sp>
        <p:nvSpPr>
          <p:cNvPr id="3" name="Content Placeholder 2"/>
          <p:cNvSpPr>
            <a:spLocks noGrp="1"/>
          </p:cNvSpPr>
          <p:nvPr>
            <p:ph idx="1"/>
          </p:nvPr>
        </p:nvSpPr>
        <p:spPr/>
        <p:txBody>
          <a:bodyPr/>
          <a:lstStyle/>
          <a:p>
            <a:r>
              <a:rPr lang="en-US" dirty="0" smtClean="0"/>
              <a:t>Does </a:t>
            </a:r>
            <a:r>
              <a:rPr lang="en-US" dirty="0" err="1" smtClean="0"/>
              <a:t>Satrapi’s</a:t>
            </a:r>
            <a:r>
              <a:rPr lang="en-US" dirty="0" smtClean="0"/>
              <a:t> life narrative become a valuable commodity?</a:t>
            </a:r>
          </a:p>
          <a:p>
            <a:r>
              <a:rPr lang="en-US" dirty="0" smtClean="0"/>
              <a:t>When </a:t>
            </a:r>
            <a:r>
              <a:rPr lang="en-US" dirty="0" err="1" smtClean="0"/>
              <a:t>Satrapi</a:t>
            </a:r>
            <a:r>
              <a:rPr lang="en-US" dirty="0" smtClean="0"/>
              <a:t> reveals the human rights violations in Iran does she enable her text becoming a “soft weapon”?</a:t>
            </a:r>
          </a:p>
          <a:p>
            <a:r>
              <a:rPr lang="en-US" dirty="0" smtClean="0"/>
              <a:t>What does </a:t>
            </a:r>
            <a:r>
              <a:rPr lang="en-US" dirty="0" err="1" smtClean="0"/>
              <a:t>Satrapi</a:t>
            </a:r>
            <a:r>
              <a:rPr lang="en-US" dirty="0" smtClean="0"/>
              <a:t> tell her readers about censorship?</a:t>
            </a:r>
          </a:p>
        </p:txBody>
      </p:sp>
    </p:spTree>
    <p:extLst>
      <p:ext uri="{BB962C8B-B14F-4D97-AF65-F5344CB8AC3E}">
        <p14:creationId xmlns:p14="http://schemas.microsoft.com/office/powerpoint/2010/main" val="88043997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 </a:t>
            </a:r>
            <a:r>
              <a:rPr lang="en-US" dirty="0" err="1"/>
              <a:t>Satrapi’s</a:t>
            </a:r>
            <a:r>
              <a:rPr lang="en-US" dirty="0"/>
              <a:t> </a:t>
            </a:r>
            <a:r>
              <a:rPr lang="en-US" dirty="0" smtClean="0"/>
              <a:t/>
            </a:r>
            <a:br>
              <a:rPr lang="en-US" dirty="0" smtClean="0"/>
            </a:br>
            <a:r>
              <a:rPr lang="en-US" dirty="0" smtClean="0"/>
              <a:t>portrayal </a:t>
            </a:r>
            <a:r>
              <a:rPr lang="en-US" dirty="0"/>
              <a:t>of the chador – </a:t>
            </a:r>
            <a:r>
              <a:rPr lang="en-US" dirty="0" smtClean="0"/>
              <a:t/>
            </a:r>
            <a:br>
              <a:rPr lang="en-US" dirty="0" smtClean="0"/>
            </a:br>
            <a:r>
              <a:rPr lang="en-US" dirty="0" smtClean="0"/>
              <a:t>is </a:t>
            </a:r>
            <a:r>
              <a:rPr lang="en-US" dirty="0"/>
              <a:t>it a symbol of oppression</a:t>
            </a:r>
            <a:r>
              <a:rPr lang="en-US" dirty="0" smtClean="0"/>
              <a:t>?</a:t>
            </a:r>
            <a:endParaRPr lang="en-US" dirty="0"/>
          </a:p>
        </p:txBody>
      </p:sp>
      <p:sp>
        <p:nvSpPr>
          <p:cNvPr id="3" name="Content Placeholder 2"/>
          <p:cNvSpPr>
            <a:spLocks noGrp="1"/>
          </p:cNvSpPr>
          <p:nvPr>
            <p:ph idx="1"/>
          </p:nvPr>
        </p:nvSpPr>
        <p:spPr>
          <a:xfrm>
            <a:off x="914400" y="2071076"/>
            <a:ext cx="7313613" cy="3720123"/>
          </a:xfrm>
        </p:spPr>
        <p:txBody>
          <a:bodyPr>
            <a:normAutofit fontScale="85000" lnSpcReduction="20000"/>
          </a:bodyPr>
          <a:lstStyle/>
          <a:p>
            <a:r>
              <a:rPr lang="en-US" dirty="0" smtClean="0"/>
              <a:t>British House of Lords Baroness Brenda Marjorie Hale in </a:t>
            </a:r>
            <a:r>
              <a:rPr lang="en-US" i="1" dirty="0" smtClean="0"/>
              <a:t>Begum v. Denbigh High School</a:t>
            </a:r>
            <a:r>
              <a:rPr lang="en-US" dirty="0" smtClean="0"/>
              <a:t> contends:</a:t>
            </a:r>
          </a:p>
          <a:p>
            <a:r>
              <a:rPr lang="en-US" dirty="0" smtClean="0"/>
              <a:t>“If a woman freely chooses to adopt a way of life for herself, it is not for others, including other women who have chosen differently, to </a:t>
            </a:r>
            <a:r>
              <a:rPr lang="en-US" dirty="0" err="1" smtClean="0"/>
              <a:t>criticise</a:t>
            </a:r>
            <a:r>
              <a:rPr lang="en-US" dirty="0" smtClean="0"/>
              <a:t> or prevent her. Judge </a:t>
            </a:r>
            <a:r>
              <a:rPr lang="en-US" dirty="0" err="1" smtClean="0"/>
              <a:t>Tulkens</a:t>
            </a:r>
            <a:r>
              <a:rPr lang="en-US" dirty="0" smtClean="0"/>
              <a:t>, </a:t>
            </a:r>
            <a:r>
              <a:rPr lang="en-US" i="1" dirty="0" smtClean="0"/>
              <a:t>in </a:t>
            </a:r>
            <a:r>
              <a:rPr lang="en-US" i="1" dirty="0" err="1" smtClean="0"/>
              <a:t>Sahin</a:t>
            </a:r>
            <a:r>
              <a:rPr lang="en-US" i="1" dirty="0" smtClean="0"/>
              <a:t> v Turkey</a:t>
            </a:r>
            <a:r>
              <a:rPr lang="en-US" dirty="0" smtClean="0"/>
              <a:t> draws the analogy with freedom of speech. The European Court of Human Rights has never accepted that interference with the right of freedom of expression is justified by the fact that the ideas expressed may offend someone. Likewise, the sight of a woman in full purdah may offend some people, and especially those Western feminists who believe that it is a symbol of her oppression, but that could not be a good reason for prohibiting her from wearing it.”</a:t>
            </a:r>
            <a:endParaRPr lang="en-US" dirty="0"/>
          </a:p>
        </p:txBody>
      </p:sp>
      <p:pic>
        <p:nvPicPr>
          <p:cNvPr id="4" name="Picture 3"/>
          <p:cNvPicPr>
            <a:picLocks noChangeAspect="1"/>
          </p:cNvPicPr>
          <p:nvPr/>
        </p:nvPicPr>
        <p:blipFill>
          <a:blip r:embed="rId3"/>
          <a:stretch>
            <a:fillRect/>
          </a:stretch>
        </p:blipFill>
        <p:spPr>
          <a:xfrm>
            <a:off x="3009900" y="2019300"/>
            <a:ext cx="3124200" cy="2819400"/>
          </a:xfrm>
          <a:prstGeom prst="rect">
            <a:avLst/>
          </a:prstGeom>
        </p:spPr>
      </p:pic>
    </p:spTree>
    <p:extLst>
      <p:ext uri="{BB962C8B-B14F-4D97-AF65-F5344CB8AC3E}">
        <p14:creationId xmlns:p14="http://schemas.microsoft.com/office/powerpoint/2010/main" val="7034962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9057"/>
            <a:ext cx="7313613" cy="868362"/>
          </a:xfrm>
        </p:spPr>
        <p:txBody>
          <a:bodyPr/>
          <a:lstStyle/>
          <a:p>
            <a:r>
              <a:rPr lang="en-US" dirty="0" smtClean="0"/>
              <a:t>The Veil</a:t>
            </a:r>
            <a:endParaRPr lang="en-US" dirty="0"/>
          </a:p>
        </p:txBody>
      </p:sp>
      <p:sp>
        <p:nvSpPr>
          <p:cNvPr id="3" name="Content Placeholder 2"/>
          <p:cNvSpPr>
            <a:spLocks noGrp="1"/>
          </p:cNvSpPr>
          <p:nvPr>
            <p:ph sz="quarter" idx="4294967295"/>
          </p:nvPr>
        </p:nvSpPr>
        <p:spPr>
          <a:xfrm>
            <a:off x="274320" y="937419"/>
            <a:ext cx="8595360" cy="5920581"/>
          </a:xfrm>
          <a:prstGeom prst="rect">
            <a:avLst/>
          </a:prstGeom>
        </p:spPr>
        <p:txBody>
          <a:bodyPr>
            <a:normAutofit lnSpcReduction="10000"/>
          </a:bodyPr>
          <a:lstStyle/>
          <a:p>
            <a:r>
              <a:rPr lang="en-US" dirty="0" smtClean="0"/>
              <a:t>A seminal Iranian women’s memoir </a:t>
            </a:r>
            <a:r>
              <a:rPr lang="en-US" dirty="0" err="1" smtClean="0"/>
              <a:t>Azar</a:t>
            </a:r>
            <a:r>
              <a:rPr lang="en-US" dirty="0" smtClean="0"/>
              <a:t> </a:t>
            </a:r>
            <a:r>
              <a:rPr lang="en-US" dirty="0" err="1" smtClean="0"/>
              <a:t>Nafisi’s</a:t>
            </a:r>
            <a:r>
              <a:rPr lang="en-US" dirty="0" smtClean="0"/>
              <a:t> </a:t>
            </a:r>
            <a:r>
              <a:rPr lang="en-US" i="1" dirty="0" smtClean="0"/>
              <a:t>Reading Lolita in Tehran </a:t>
            </a:r>
            <a:r>
              <a:rPr lang="en-US" dirty="0" smtClean="0"/>
              <a:t>has been accused of creating an image of veiled women that is nondescript and devoid of character. In her memoir, women become fully alive and human only when they cast the veil aside.</a:t>
            </a:r>
          </a:p>
          <a:p>
            <a:r>
              <a:rPr lang="en-US" dirty="0" smtClean="0"/>
              <a:t>Persepolis incorporates the veil in cartoons that </a:t>
            </a:r>
            <a:r>
              <a:rPr lang="en-US" dirty="0" err="1" smtClean="0"/>
              <a:t>characterise</a:t>
            </a:r>
            <a:r>
              <a:rPr lang="en-US" dirty="0" smtClean="0"/>
              <a:t> girls and women as distinctive individuals and human agents. Differences of emotion, personality, and physique among veiled Iranian girls and women remain vivid, this is an important statement for gender politics.</a:t>
            </a:r>
          </a:p>
          <a:p>
            <a:r>
              <a:rPr lang="en-US" dirty="0" smtClean="0"/>
              <a:t>How do you interpret the descriptions of the experience of Iranian girls and women wearing the veil in Iran?</a:t>
            </a:r>
          </a:p>
          <a:p>
            <a:r>
              <a:rPr lang="en-US" dirty="0" smtClean="0"/>
              <a:t>How does </a:t>
            </a:r>
            <a:r>
              <a:rPr lang="en-US" dirty="0" err="1" smtClean="0"/>
              <a:t>Satrapi</a:t>
            </a:r>
            <a:r>
              <a:rPr lang="en-US" dirty="0" smtClean="0"/>
              <a:t> explore the censoring of the body in her memoir?</a:t>
            </a:r>
            <a:endParaRPr lang="en-US" dirty="0"/>
          </a:p>
        </p:txBody>
      </p:sp>
      <p:pic>
        <p:nvPicPr>
          <p:cNvPr id="4" name="Picture 3"/>
          <p:cNvPicPr>
            <a:picLocks noChangeAspect="1"/>
          </p:cNvPicPr>
          <p:nvPr/>
        </p:nvPicPr>
        <p:blipFill>
          <a:blip r:embed="rId2"/>
          <a:stretch>
            <a:fillRect/>
          </a:stretch>
        </p:blipFill>
        <p:spPr>
          <a:xfrm>
            <a:off x="3327400" y="889000"/>
            <a:ext cx="2489200" cy="5080000"/>
          </a:xfrm>
          <a:prstGeom prst="rect">
            <a:avLst/>
          </a:prstGeom>
        </p:spPr>
      </p:pic>
    </p:spTree>
    <p:extLst>
      <p:ext uri="{BB962C8B-B14F-4D97-AF65-F5344CB8AC3E}">
        <p14:creationId xmlns:p14="http://schemas.microsoft.com/office/powerpoint/2010/main" val="15165079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44903"/>
            <a:ext cx="7313613" cy="868362"/>
          </a:xfrm>
        </p:spPr>
        <p:txBody>
          <a:bodyPr/>
          <a:lstStyle/>
          <a:p>
            <a:r>
              <a:rPr lang="en-US" dirty="0" smtClean="0"/>
              <a:t>Life in a convent in Austria and Life in Iran</a:t>
            </a:r>
            <a:endParaRPr lang="en-US" dirty="0"/>
          </a:p>
        </p:txBody>
      </p:sp>
      <p:sp>
        <p:nvSpPr>
          <p:cNvPr id="3" name="Content Placeholder 2"/>
          <p:cNvSpPr>
            <a:spLocks noGrp="1"/>
          </p:cNvSpPr>
          <p:nvPr>
            <p:ph sz="quarter" idx="4294967295"/>
          </p:nvPr>
        </p:nvSpPr>
        <p:spPr>
          <a:xfrm>
            <a:off x="274320" y="1298448"/>
            <a:ext cx="8595360" cy="4937760"/>
          </a:xfrm>
          <a:prstGeom prst="rect">
            <a:avLst/>
          </a:prstGeom>
        </p:spPr>
        <p:txBody>
          <a:bodyPr>
            <a:normAutofit lnSpcReduction="10000"/>
          </a:bodyPr>
          <a:lstStyle/>
          <a:p>
            <a:r>
              <a:rPr lang="en-US" dirty="0" smtClean="0"/>
              <a:t>When </a:t>
            </a:r>
            <a:r>
              <a:rPr lang="en-US" dirty="0" err="1" smtClean="0"/>
              <a:t>Marji</a:t>
            </a:r>
            <a:r>
              <a:rPr lang="en-US" dirty="0" smtClean="0"/>
              <a:t> leaves Iran and goes to a convent in Austria we are invited to compare the veiled women and institutional surroundings of Catholicism with the Islamic Republic of Iran.</a:t>
            </a:r>
          </a:p>
          <a:p>
            <a:r>
              <a:rPr lang="en-US" dirty="0" smtClean="0"/>
              <a:t>How do these black and white images influence your perceptions of the veil?</a:t>
            </a:r>
          </a:p>
          <a:p>
            <a:r>
              <a:rPr lang="en-US" dirty="0" smtClean="0"/>
              <a:t>What political point is </a:t>
            </a:r>
            <a:r>
              <a:rPr lang="en-US" dirty="0" err="1" smtClean="0"/>
              <a:t>Satrapi</a:t>
            </a:r>
            <a:r>
              <a:rPr lang="en-US" dirty="0" smtClean="0"/>
              <a:t> making?</a:t>
            </a:r>
          </a:p>
          <a:p>
            <a:r>
              <a:rPr lang="en-US" dirty="0" smtClean="0"/>
              <a:t>If we reduce Iranian women to a struggle over the veil, either for or against, we are simplifying and inappropriately reproducing the errors of fundamentalism, represented by </a:t>
            </a:r>
            <a:r>
              <a:rPr lang="en-US" dirty="0" err="1" smtClean="0"/>
              <a:t>Satrapi</a:t>
            </a:r>
            <a:r>
              <a:rPr lang="en-US" dirty="0"/>
              <a:t> </a:t>
            </a:r>
            <a:r>
              <a:rPr lang="en-US" dirty="0" smtClean="0"/>
              <a:t>in the mirror-imaging of life in the convent.</a:t>
            </a:r>
          </a:p>
          <a:p>
            <a:r>
              <a:rPr lang="en-US" dirty="0" smtClean="0"/>
              <a:t>How does </a:t>
            </a:r>
            <a:r>
              <a:rPr lang="en-US" dirty="0" err="1" smtClean="0"/>
              <a:t>Satrapi</a:t>
            </a:r>
            <a:r>
              <a:rPr lang="en-US" dirty="0" smtClean="0"/>
              <a:t> complicate our understanding of the veil?</a:t>
            </a:r>
          </a:p>
          <a:p>
            <a:endParaRPr lang="en-US" dirty="0"/>
          </a:p>
        </p:txBody>
      </p:sp>
      <p:pic>
        <p:nvPicPr>
          <p:cNvPr id="4" name="Picture 3"/>
          <p:cNvPicPr>
            <a:picLocks noChangeAspect="1"/>
          </p:cNvPicPr>
          <p:nvPr/>
        </p:nvPicPr>
        <p:blipFill>
          <a:blip r:embed="rId2"/>
          <a:stretch>
            <a:fillRect/>
          </a:stretch>
        </p:blipFill>
        <p:spPr>
          <a:xfrm>
            <a:off x="1651000" y="1676400"/>
            <a:ext cx="5842000" cy="3505200"/>
          </a:xfrm>
          <a:prstGeom prst="rect">
            <a:avLst/>
          </a:prstGeom>
        </p:spPr>
      </p:pic>
    </p:spTree>
    <p:extLst>
      <p:ext uri="{BB962C8B-B14F-4D97-AF65-F5344CB8AC3E}">
        <p14:creationId xmlns:p14="http://schemas.microsoft.com/office/powerpoint/2010/main" val="35047221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Persepolis</a:t>
            </a:r>
            <a:endParaRPr lang="en-US" dirty="0"/>
          </a:p>
        </p:txBody>
      </p:sp>
      <p:sp>
        <p:nvSpPr>
          <p:cNvPr id="3" name="Content Placeholder 2"/>
          <p:cNvSpPr>
            <a:spLocks noGrp="1"/>
          </p:cNvSpPr>
          <p:nvPr>
            <p:ph idx="1"/>
          </p:nvPr>
        </p:nvSpPr>
        <p:spPr>
          <a:xfrm>
            <a:off x="358276" y="1211933"/>
            <a:ext cx="8391765" cy="5371124"/>
          </a:xfrm>
        </p:spPr>
        <p:txBody>
          <a:bodyPr>
            <a:normAutofit fontScale="92500" lnSpcReduction="10000"/>
          </a:bodyPr>
          <a:lstStyle/>
          <a:p>
            <a:r>
              <a:rPr lang="en-US" dirty="0" smtClean="0"/>
              <a:t>Persepolis was a name given by the Greeks for what Persians used to call </a:t>
            </a:r>
            <a:r>
              <a:rPr lang="en-US" dirty="0" err="1" smtClean="0"/>
              <a:t>Takht</a:t>
            </a:r>
            <a:r>
              <a:rPr lang="en-US" dirty="0" smtClean="0"/>
              <a:t>-e-</a:t>
            </a:r>
            <a:r>
              <a:rPr lang="en-US" dirty="0" err="1" smtClean="0"/>
              <a:t>Jamshid</a:t>
            </a:r>
            <a:r>
              <a:rPr lang="en-US" dirty="0" smtClean="0"/>
              <a:t> (</a:t>
            </a:r>
            <a:r>
              <a:rPr lang="en-US" dirty="0" err="1" smtClean="0"/>
              <a:t>Jamshid’s</a:t>
            </a:r>
            <a:r>
              <a:rPr lang="en-US" dirty="0" smtClean="0"/>
              <a:t> Throne). It means “the city of Persians”. It was the ceremonial capital of the Persian Empire in 550-330 BC until it was captured and destroyed by Alexander the Great in 330 BC when he invaded Persia. Centuries later, after the Arab conquest of the Persian Empire, Persepolis was eclipsed by the city of Shiraz. Although in ruins today, Persepolis remains a city central to Persian identity: it recalls a time when Iran was a powerful empire and when it was pre-Islamic. Since 1979, however, the Islamic Republic of Iran has tried to diminish Persepolis’ importance as part of a larger policy against Iran’s pre-Islamic heritage. </a:t>
            </a:r>
          </a:p>
          <a:p>
            <a:r>
              <a:rPr lang="en-US" dirty="0" smtClean="0"/>
              <a:t>By </a:t>
            </a:r>
            <a:r>
              <a:rPr lang="en-US" dirty="0" err="1" smtClean="0"/>
              <a:t>Satrapi</a:t>
            </a:r>
            <a:r>
              <a:rPr lang="en-US" dirty="0" smtClean="0"/>
              <a:t> naming her memoir with the western name for this pre-Islamic city central to Iranian identity, </a:t>
            </a:r>
            <a:r>
              <a:rPr lang="en-US" dirty="0" err="1" smtClean="0"/>
              <a:t>Satrapi</a:t>
            </a:r>
            <a:r>
              <a:rPr lang="en-US" dirty="0" smtClean="0"/>
              <a:t> identifies her work as both ‘Western’ and truly Persian, a political gesture aimed at an Islamic regime which refuses Iran’s diversity of opinions and identities.</a:t>
            </a:r>
            <a:endParaRPr lang="en-US" dirty="0"/>
          </a:p>
        </p:txBody>
      </p:sp>
      <p:pic>
        <p:nvPicPr>
          <p:cNvPr id="5" name="Picture 4"/>
          <p:cNvPicPr>
            <a:picLocks noChangeAspect="1"/>
          </p:cNvPicPr>
          <p:nvPr/>
        </p:nvPicPr>
        <p:blipFill>
          <a:blip r:embed="rId2"/>
          <a:stretch>
            <a:fillRect/>
          </a:stretch>
        </p:blipFill>
        <p:spPr>
          <a:xfrm>
            <a:off x="762000" y="503237"/>
            <a:ext cx="7620000" cy="5807685"/>
          </a:xfrm>
          <a:prstGeom prst="rect">
            <a:avLst/>
          </a:prstGeom>
        </p:spPr>
      </p:pic>
      <p:pic>
        <p:nvPicPr>
          <p:cNvPr id="6" name="Picture 5"/>
          <p:cNvPicPr>
            <a:picLocks noChangeAspect="1"/>
          </p:cNvPicPr>
          <p:nvPr/>
        </p:nvPicPr>
        <p:blipFill>
          <a:blip r:embed="rId3"/>
          <a:stretch>
            <a:fillRect/>
          </a:stretch>
        </p:blipFill>
        <p:spPr>
          <a:xfrm>
            <a:off x="1113693" y="2260600"/>
            <a:ext cx="6938474" cy="3327400"/>
          </a:xfrm>
          <a:prstGeom prst="rect">
            <a:avLst/>
          </a:prstGeom>
        </p:spPr>
      </p:pic>
    </p:spTree>
    <p:extLst>
      <p:ext uri="{BB962C8B-B14F-4D97-AF65-F5344CB8AC3E}">
        <p14:creationId xmlns:p14="http://schemas.microsoft.com/office/powerpoint/2010/main" val="33583331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 presetClass="exit" presetSubtype="10" fill="hold" grpId="0" nodeType="clickEffect">
                                  <p:stCondLst>
                                    <p:cond delay="0"/>
                                  </p:stCondLst>
                                  <p:childTnLst>
                                    <p:animEffect transition="out" filter="blinds(horizontal)">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 – Applying Theory</a:t>
            </a:r>
            <a:endParaRPr lang="en-US" dirty="0"/>
          </a:p>
        </p:txBody>
      </p:sp>
      <p:sp>
        <p:nvSpPr>
          <p:cNvPr id="3" name="Content Placeholder 2"/>
          <p:cNvSpPr>
            <a:spLocks noGrp="1"/>
          </p:cNvSpPr>
          <p:nvPr>
            <p:ph idx="1"/>
          </p:nvPr>
        </p:nvSpPr>
        <p:spPr/>
        <p:txBody>
          <a:bodyPr>
            <a:normAutofit/>
          </a:bodyPr>
          <a:lstStyle/>
          <a:p>
            <a:r>
              <a:rPr lang="en-US" dirty="0" smtClean="0"/>
              <a:t>There are eight theoretical responses to Iranian women’s memoirs –  work as a team to establish:</a:t>
            </a:r>
          </a:p>
          <a:p>
            <a:pPr lvl="1"/>
            <a:r>
              <a:rPr lang="en-US" dirty="0" smtClean="0"/>
              <a:t>how you might apply the theory to the text</a:t>
            </a:r>
          </a:p>
          <a:p>
            <a:pPr lvl="1"/>
            <a:r>
              <a:rPr lang="en-US" dirty="0" smtClean="0"/>
              <a:t>what the problems might be in applying the theory</a:t>
            </a:r>
          </a:p>
          <a:p>
            <a:pPr lvl="1"/>
            <a:r>
              <a:rPr lang="en-US" dirty="0" smtClean="0"/>
              <a:t>do you agree or disagree with the theory</a:t>
            </a:r>
          </a:p>
          <a:p>
            <a:pPr lvl="1"/>
            <a:r>
              <a:rPr lang="en-US" dirty="0" smtClean="0"/>
              <a:t>explain any limitations</a:t>
            </a:r>
          </a:p>
          <a:p>
            <a:pPr lvl="1"/>
            <a:r>
              <a:rPr lang="en-US" dirty="0" smtClean="0"/>
              <a:t>try to work out how you might extend or further this reading</a:t>
            </a:r>
          </a:p>
        </p:txBody>
      </p:sp>
    </p:spTree>
    <p:extLst>
      <p:ext uri="{BB962C8B-B14F-4D97-AF65-F5344CB8AC3E}">
        <p14:creationId xmlns:p14="http://schemas.microsoft.com/office/powerpoint/2010/main" val="86695994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Constructing an Argument</a:t>
            </a:r>
            <a:endParaRPr lang="en-US" dirty="0"/>
          </a:p>
        </p:txBody>
      </p:sp>
      <p:sp>
        <p:nvSpPr>
          <p:cNvPr id="3" name="Content Placeholder 2"/>
          <p:cNvSpPr>
            <a:spLocks noGrp="1"/>
          </p:cNvSpPr>
          <p:nvPr>
            <p:ph idx="1"/>
          </p:nvPr>
        </p:nvSpPr>
        <p:spPr/>
        <p:txBody>
          <a:bodyPr>
            <a:normAutofit lnSpcReduction="10000"/>
          </a:bodyPr>
          <a:lstStyle/>
          <a:p>
            <a:r>
              <a:rPr lang="en-US" dirty="0" smtClean="0"/>
              <a:t>In your group work through as many of the theoretical interpretations we have discussed in this session and write a paragraph using a PEA:</a:t>
            </a:r>
          </a:p>
          <a:p>
            <a:pPr lvl="1"/>
            <a:r>
              <a:rPr lang="en-US" dirty="0" smtClean="0"/>
              <a:t>Make a </a:t>
            </a:r>
            <a:r>
              <a:rPr lang="en-US" sz="2800" b="1" dirty="0" smtClean="0"/>
              <a:t>P</a:t>
            </a:r>
            <a:r>
              <a:rPr lang="en-US" dirty="0" smtClean="0"/>
              <a:t>oint/argument</a:t>
            </a:r>
          </a:p>
          <a:p>
            <a:pPr lvl="1"/>
            <a:r>
              <a:rPr lang="en-US" dirty="0" smtClean="0"/>
              <a:t>Provide </a:t>
            </a:r>
            <a:r>
              <a:rPr lang="en-US" sz="2800" b="1" dirty="0" smtClean="0"/>
              <a:t>E</a:t>
            </a:r>
            <a:r>
              <a:rPr lang="en-US" dirty="0" smtClean="0"/>
              <a:t>vidence from the text and theory</a:t>
            </a:r>
          </a:p>
          <a:p>
            <a:pPr lvl="1"/>
            <a:r>
              <a:rPr lang="en-US" sz="2800" b="1" dirty="0" err="1" smtClean="0"/>
              <a:t>A</a:t>
            </a:r>
            <a:r>
              <a:rPr lang="en-US" dirty="0" err="1" smtClean="0"/>
              <a:t>nalyse</a:t>
            </a:r>
            <a:r>
              <a:rPr lang="en-US" dirty="0" smtClean="0"/>
              <a:t> how the theory applies, how does it further your understanding, what might be the limitations, how might you extend this reading? </a:t>
            </a:r>
          </a:p>
          <a:p>
            <a:r>
              <a:rPr lang="en-US" dirty="0" smtClean="0"/>
              <a:t>You will have </a:t>
            </a:r>
            <a:r>
              <a:rPr lang="en-US" dirty="0" err="1" smtClean="0"/>
              <a:t>colour</a:t>
            </a:r>
            <a:r>
              <a:rPr lang="en-US" dirty="0" smtClean="0"/>
              <a:t> coded post-it notes, use three post-it notes for each theory. </a:t>
            </a:r>
            <a:endParaRPr lang="en-US" dirty="0"/>
          </a:p>
        </p:txBody>
      </p:sp>
    </p:spTree>
    <p:extLst>
      <p:ext uri="{BB962C8B-B14F-4D97-AF65-F5344CB8AC3E}">
        <p14:creationId xmlns:p14="http://schemas.microsoft.com/office/powerpoint/2010/main" val="106822506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615"/>
            <a:ext cx="6477000" cy="6545385"/>
          </a:xfrm>
        </p:spPr>
        <p:txBody>
          <a:bodyPr/>
          <a:lstStyle/>
          <a:p>
            <a:r>
              <a:rPr lang="en-US" sz="2800" dirty="0" err="1"/>
              <a:t>Marjane</a:t>
            </a:r>
            <a:r>
              <a:rPr lang="en-US" sz="2800" dirty="0"/>
              <a:t> </a:t>
            </a:r>
            <a:r>
              <a:rPr lang="en-US" sz="2800" dirty="0" err="1"/>
              <a:t>Satrapi</a:t>
            </a:r>
            <a:r>
              <a:rPr lang="en-US" sz="2800" dirty="0"/>
              <a:t> introduces Persepolis, she begins “this old and great civilization has been discussed mostly in connection with fundamentalism, fanaticism, and terrorism. As an Iranian who has lived more than half of my life in Iran, I know that this image is far from the truth.” How does </a:t>
            </a:r>
            <a:r>
              <a:rPr lang="en-US" sz="2800" dirty="0" err="1"/>
              <a:t>Satrapi</a:t>
            </a:r>
            <a:r>
              <a:rPr lang="en-US" sz="2800" dirty="0"/>
              <a:t> go about challenging this myth? How does Persepolis </a:t>
            </a:r>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dispel/CONFIRM</a:t>
            </a:r>
            <a:r>
              <a:rPr lang="en-US" sz="2800" dirty="0" smtClean="0"/>
              <a:t> these stereotypical </a:t>
            </a:r>
            <a:r>
              <a:rPr lang="en-US" sz="2800" dirty="0"/>
              <a:t>views of Iran?</a:t>
            </a:r>
          </a:p>
        </p:txBody>
      </p:sp>
    </p:spTree>
    <p:extLst>
      <p:ext uri="{BB962C8B-B14F-4D97-AF65-F5344CB8AC3E}">
        <p14:creationId xmlns:p14="http://schemas.microsoft.com/office/powerpoint/2010/main" val="22165118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2813538"/>
            <a:ext cx="6477000" cy="3184770"/>
          </a:xfrm>
        </p:spPr>
        <p:txBody>
          <a:bodyPr/>
          <a:lstStyle/>
          <a:p>
            <a:r>
              <a:rPr lang="en-US" dirty="0" smtClean="0"/>
              <a:t>Explore </a:t>
            </a:r>
            <a:r>
              <a:rPr lang="en-US" dirty="0" err="1" smtClean="0"/>
              <a:t>Satrapi’s</a:t>
            </a:r>
            <a:r>
              <a:rPr lang="en-US" dirty="0" smtClean="0"/>
              <a:t> representation of the chador.</a:t>
            </a:r>
            <a:br>
              <a:rPr lang="en-US" dirty="0" smtClean="0"/>
            </a:br>
            <a:r>
              <a:rPr lang="en-US" dirty="0" smtClean="0"/>
              <a:t>Provide an example from the text to support your view.</a:t>
            </a:r>
            <a:endParaRPr lang="en-US" dirty="0"/>
          </a:p>
        </p:txBody>
      </p:sp>
    </p:spTree>
    <p:extLst>
      <p:ext uri="{BB962C8B-B14F-4D97-AF65-F5344CB8AC3E}">
        <p14:creationId xmlns:p14="http://schemas.microsoft.com/office/powerpoint/2010/main" val="124533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PowerPoint</a:t>
            </a:r>
            <a:endParaRPr lang="en-US" dirty="0"/>
          </a:p>
        </p:txBody>
      </p:sp>
      <p:sp>
        <p:nvSpPr>
          <p:cNvPr id="3" name="Content Placeholder 2"/>
          <p:cNvSpPr>
            <a:spLocks noGrp="1"/>
          </p:cNvSpPr>
          <p:nvPr>
            <p:ph idx="1"/>
          </p:nvPr>
        </p:nvSpPr>
        <p:spPr>
          <a:xfrm>
            <a:off x="461840" y="1371601"/>
            <a:ext cx="8082182" cy="5309072"/>
          </a:xfrm>
        </p:spPr>
        <p:txBody>
          <a:bodyPr>
            <a:normAutofit fontScale="70000" lnSpcReduction="20000"/>
          </a:bodyPr>
          <a:lstStyle/>
          <a:p>
            <a:r>
              <a:rPr lang="en-GB" dirty="0"/>
              <a:t>If your presentation is a Google Slides presentation on your own Google Drive, go to your own presentation and:</a:t>
            </a:r>
          </a:p>
          <a:p>
            <a:pPr lvl="0"/>
            <a:r>
              <a:rPr lang="en-GB" dirty="0"/>
              <a:t>Click ‘File’ —&gt; ‘Download as…’ —&gt; ‘Microsoft PowerPoint .</a:t>
            </a:r>
            <a:r>
              <a:rPr lang="en-GB" dirty="0" err="1"/>
              <a:t>ppt</a:t>
            </a:r>
            <a:r>
              <a:rPr lang="en-GB" dirty="0"/>
              <a:t>’</a:t>
            </a:r>
          </a:p>
          <a:p>
            <a:r>
              <a:rPr lang="en-GB" dirty="0"/>
              <a:t>Follow the steps 2, 3, 4 and 5</a:t>
            </a:r>
            <a:r>
              <a:rPr lang="en-GB" dirty="0" smtClean="0"/>
              <a:t>.</a:t>
            </a:r>
            <a:endParaRPr lang="en-GB" dirty="0"/>
          </a:p>
          <a:p>
            <a:r>
              <a:rPr lang="en-GB" dirty="0"/>
              <a:t>If your presentation is in PowerPoint:</a:t>
            </a:r>
          </a:p>
          <a:p>
            <a:pPr lvl="0"/>
            <a:r>
              <a:rPr lang="en-GB" dirty="0"/>
              <a:t>Open the Conference presentation link that corresponds to your day</a:t>
            </a:r>
          </a:p>
          <a:p>
            <a:pPr lvl="0"/>
            <a:r>
              <a:rPr lang="en-GB" dirty="0"/>
              <a:t>Go to the end of the presentation </a:t>
            </a:r>
          </a:p>
          <a:p>
            <a:pPr lvl="0"/>
            <a:r>
              <a:rPr lang="en-GB" dirty="0"/>
              <a:t>Click ‘File’ —&gt; ‘Import slides…’ </a:t>
            </a:r>
          </a:p>
          <a:p>
            <a:pPr lvl="0"/>
            <a:r>
              <a:rPr lang="en-GB" dirty="0"/>
              <a:t>Click the ‘Upload’ tab and upload your slides</a:t>
            </a:r>
            <a:r>
              <a:rPr lang="en-GB" dirty="0" smtClean="0"/>
              <a:t>.</a:t>
            </a:r>
            <a:endParaRPr lang="en-GB" dirty="0"/>
          </a:p>
          <a:p>
            <a:r>
              <a:rPr lang="en-GB" dirty="0"/>
              <a:t>Any notes made on any of the slides will be retained throughout</a:t>
            </a:r>
            <a:r>
              <a:rPr lang="en-GB" dirty="0" smtClean="0"/>
              <a:t>.</a:t>
            </a:r>
            <a:endParaRPr lang="en-GB" dirty="0"/>
          </a:p>
          <a:p>
            <a:r>
              <a:rPr lang="en-GB" dirty="0"/>
              <a:t>You can continue to edit/add anything to your slides after uploading. If you want to work on your presentation via the Conference presentation from the start so you don’t have to upload anything you can, but be aware that everyone will be able to see what you’re doing from the beginning in real time!</a:t>
            </a:r>
          </a:p>
          <a:p>
            <a:endParaRPr lang="en-US" dirty="0"/>
          </a:p>
        </p:txBody>
      </p:sp>
    </p:spTree>
    <p:extLst>
      <p:ext uri="{BB962C8B-B14F-4D97-AF65-F5344CB8AC3E}">
        <p14:creationId xmlns:p14="http://schemas.microsoft.com/office/powerpoint/2010/main" val="41758624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234462"/>
            <a:ext cx="6477000" cy="5783384"/>
          </a:xfrm>
        </p:spPr>
        <p:txBody>
          <a:bodyPr/>
          <a:lstStyle/>
          <a:p>
            <a:r>
              <a:rPr lang="en-US" sz="3200" dirty="0"/>
              <a:t>Do you think life narratives circulate as exotic commodities with </a:t>
            </a:r>
            <a:r>
              <a:rPr lang="en-US" sz="3200" dirty="0" smtClean="0"/>
              <a:t>an economic </a:t>
            </a:r>
            <a:r>
              <a:rPr lang="en-US" sz="3200" dirty="0"/>
              <a:t>exchange value, or do they carry in their economy of exchange emotional value and aesthetic </a:t>
            </a:r>
            <a:r>
              <a:rPr lang="en-US" sz="3200" dirty="0" smtClean="0"/>
              <a:t>value, </a:t>
            </a:r>
            <a:r>
              <a:rPr lang="en-US" sz="3200" dirty="0"/>
              <a:t>that shape how we think about others, and ourselves, and how we understand what it means to be human? </a:t>
            </a:r>
            <a:r>
              <a:rPr lang="en-US" dirty="0"/>
              <a:t/>
            </a:r>
            <a:br>
              <a:rPr lang="en-US" dirty="0"/>
            </a:br>
            <a:endParaRPr lang="en-US" dirty="0"/>
          </a:p>
        </p:txBody>
      </p:sp>
    </p:spTree>
    <p:extLst>
      <p:ext uri="{BB962C8B-B14F-4D97-AF65-F5344CB8AC3E}">
        <p14:creationId xmlns:p14="http://schemas.microsoft.com/office/powerpoint/2010/main" val="37857448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51693"/>
            <a:ext cx="6477000" cy="6096000"/>
          </a:xfrm>
        </p:spPr>
        <p:txBody>
          <a:bodyPr/>
          <a:lstStyle/>
          <a:p>
            <a:r>
              <a:rPr lang="en-US" dirty="0"/>
              <a:t>“Every situation offered an opportunity for laughs” (</a:t>
            </a:r>
            <a:r>
              <a:rPr lang="en-US" dirty="0" err="1"/>
              <a:t>Satrapi</a:t>
            </a:r>
            <a:r>
              <a:rPr lang="en-US" dirty="0"/>
              <a:t> 97). Explore the creative forms of resistance </a:t>
            </a:r>
            <a:r>
              <a:rPr lang="en-US" dirty="0" err="1"/>
              <a:t>Marjane</a:t>
            </a:r>
            <a:r>
              <a:rPr lang="en-US" dirty="0"/>
              <a:t> </a:t>
            </a:r>
            <a:r>
              <a:rPr lang="en-US" dirty="0" err="1"/>
              <a:t>Satrapi</a:t>
            </a:r>
            <a:r>
              <a:rPr lang="en-US" dirty="0"/>
              <a:t> uses to challenge the oppression she experiences.</a:t>
            </a:r>
          </a:p>
        </p:txBody>
      </p:sp>
    </p:spTree>
    <p:extLst>
      <p:ext uri="{BB962C8B-B14F-4D97-AF65-F5344CB8AC3E}">
        <p14:creationId xmlns:p14="http://schemas.microsoft.com/office/powerpoint/2010/main" val="41448630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9057"/>
            <a:ext cx="7313613" cy="868362"/>
          </a:xfrm>
        </p:spPr>
        <p:txBody>
          <a:bodyPr/>
          <a:lstStyle/>
          <a:p>
            <a:r>
              <a:rPr lang="en-US" dirty="0" smtClean="0"/>
              <a:t>Student Conference</a:t>
            </a:r>
            <a:endParaRPr lang="en-US" dirty="0"/>
          </a:p>
        </p:txBody>
      </p:sp>
      <p:sp>
        <p:nvSpPr>
          <p:cNvPr id="3" name="Content Placeholder 2"/>
          <p:cNvSpPr>
            <a:spLocks noGrp="1"/>
          </p:cNvSpPr>
          <p:nvPr>
            <p:ph idx="1"/>
          </p:nvPr>
        </p:nvSpPr>
        <p:spPr>
          <a:xfrm>
            <a:off x="383922" y="937420"/>
            <a:ext cx="8269100" cy="6062724"/>
          </a:xfrm>
        </p:spPr>
        <p:txBody>
          <a:bodyPr>
            <a:normAutofit fontScale="70000" lnSpcReduction="20000"/>
          </a:bodyPr>
          <a:lstStyle/>
          <a:p>
            <a:r>
              <a:rPr lang="en-US" dirty="0" smtClean="0"/>
              <a:t>How does your presentation engage with debates surrounding censorship? Does your presentation engage with any of the content we have covered? Can you draw any interesting connections?</a:t>
            </a:r>
          </a:p>
          <a:p>
            <a:r>
              <a:rPr lang="en-US" dirty="0" smtClean="0"/>
              <a:t>Focus on </a:t>
            </a:r>
            <a:r>
              <a:rPr lang="en-US" dirty="0" err="1" smtClean="0"/>
              <a:t>analysing</a:t>
            </a:r>
            <a:r>
              <a:rPr lang="en-US" dirty="0" smtClean="0"/>
              <a:t> rather than explaining and describing.</a:t>
            </a:r>
          </a:p>
          <a:p>
            <a:r>
              <a:rPr lang="en-US" dirty="0" smtClean="0"/>
              <a:t>Create a distinct and independent argument that stands alone.</a:t>
            </a:r>
          </a:p>
          <a:p>
            <a:r>
              <a:rPr lang="en-US" dirty="0" smtClean="0"/>
              <a:t>Consider delivery </a:t>
            </a:r>
            <a:r>
              <a:rPr lang="mr-IN" dirty="0" smtClean="0"/>
              <a:t>–</a:t>
            </a:r>
            <a:r>
              <a:rPr lang="en-US" dirty="0" smtClean="0"/>
              <a:t> speak clearly, </a:t>
            </a:r>
            <a:r>
              <a:rPr lang="en-US" dirty="0" err="1" smtClean="0"/>
              <a:t>emphasise</a:t>
            </a:r>
            <a:r>
              <a:rPr lang="en-US" dirty="0" smtClean="0"/>
              <a:t> your argument, try to do more than just read from a script, get creative!</a:t>
            </a:r>
          </a:p>
          <a:p>
            <a:r>
              <a:rPr lang="en-US" dirty="0" smtClean="0"/>
              <a:t>Consider the questions and answers you would like and correspond with your chair.</a:t>
            </a:r>
          </a:p>
          <a:p>
            <a:r>
              <a:rPr lang="en-US" dirty="0" smtClean="0"/>
              <a:t>Consider connections </a:t>
            </a:r>
            <a:r>
              <a:rPr lang="mr-IN" dirty="0" smtClean="0"/>
              <a:t>–</a:t>
            </a:r>
            <a:r>
              <a:rPr lang="en-US" dirty="0" smtClean="0"/>
              <a:t> this can take form of similarities and differences between your presentations or presentations delivered in other groups.</a:t>
            </a:r>
          </a:p>
          <a:p>
            <a:r>
              <a:rPr lang="en-US" dirty="0" smtClean="0"/>
              <a:t>Support your argument with evidence </a:t>
            </a:r>
            <a:r>
              <a:rPr lang="mr-IN" dirty="0" smtClean="0"/>
              <a:t>–</a:t>
            </a:r>
            <a:r>
              <a:rPr lang="en-US" dirty="0" smtClean="0"/>
              <a:t> what scholarly references are you relying on and what makes your presentation unique, and important </a:t>
            </a:r>
            <a:r>
              <a:rPr lang="mr-IN" dirty="0" smtClean="0"/>
              <a:t>–</a:t>
            </a:r>
            <a:r>
              <a:rPr lang="en-US" dirty="0" smtClean="0"/>
              <a:t> what’s the point? Challenge what you read </a:t>
            </a:r>
            <a:r>
              <a:rPr lang="mr-IN" dirty="0" smtClean="0"/>
              <a:t>–</a:t>
            </a:r>
            <a:r>
              <a:rPr lang="en-US" dirty="0" smtClean="0"/>
              <a:t> avoid merely accepting what you read as the truth.</a:t>
            </a:r>
          </a:p>
          <a:p>
            <a:r>
              <a:rPr lang="en-US" dirty="0" smtClean="0"/>
              <a:t>When referencing the work of others </a:t>
            </a:r>
            <a:r>
              <a:rPr lang="mr-IN" dirty="0" smtClean="0"/>
              <a:t>–</a:t>
            </a:r>
            <a:r>
              <a:rPr lang="en-US" dirty="0" smtClean="0"/>
              <a:t> ask yourself </a:t>
            </a:r>
            <a:r>
              <a:rPr lang="mr-IN" dirty="0" smtClean="0"/>
              <a:t>–</a:t>
            </a:r>
            <a:r>
              <a:rPr lang="en-US" dirty="0" smtClean="0"/>
              <a:t> how do you go beyond or further the argument </a:t>
            </a:r>
            <a:r>
              <a:rPr lang="mr-IN" dirty="0" smtClean="0"/>
              <a:t>–</a:t>
            </a:r>
            <a:r>
              <a:rPr lang="en-US" dirty="0" smtClean="0"/>
              <a:t> be careful in your presentation to find your voice and your argument </a:t>
            </a:r>
            <a:r>
              <a:rPr lang="mr-IN" dirty="0" smtClean="0"/>
              <a:t>–</a:t>
            </a:r>
            <a:r>
              <a:rPr lang="en-US" dirty="0" smtClean="0"/>
              <a:t> what makes your presentation new and original? What contribution are you making to your chosen topic?</a:t>
            </a:r>
          </a:p>
          <a:p>
            <a:pPr marL="0" indent="0">
              <a:buNone/>
            </a:pPr>
            <a:endParaRPr lang="en-US" dirty="0" smtClean="0"/>
          </a:p>
        </p:txBody>
      </p:sp>
    </p:spTree>
    <p:extLst>
      <p:ext uri="{BB962C8B-B14F-4D97-AF65-F5344CB8AC3E}">
        <p14:creationId xmlns:p14="http://schemas.microsoft.com/office/powerpoint/2010/main" val="3819703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your abstracts</a:t>
            </a:r>
            <a:endParaRPr lang="en-US" dirty="0"/>
          </a:p>
        </p:txBody>
      </p:sp>
      <p:sp>
        <p:nvSpPr>
          <p:cNvPr id="3" name="Content Placeholder 2"/>
          <p:cNvSpPr>
            <a:spLocks noGrp="1"/>
          </p:cNvSpPr>
          <p:nvPr>
            <p:ph idx="1"/>
          </p:nvPr>
        </p:nvSpPr>
        <p:spPr/>
        <p:txBody>
          <a:bodyPr>
            <a:normAutofit lnSpcReduction="10000"/>
          </a:bodyPr>
          <a:lstStyle/>
          <a:p>
            <a:r>
              <a:rPr lang="en-US" dirty="0" smtClean="0"/>
              <a:t>Circulate the room and find someone you don’t normally speak to</a:t>
            </a:r>
          </a:p>
          <a:p>
            <a:r>
              <a:rPr lang="en-US" dirty="0" smtClean="0"/>
              <a:t>Read each others abstracts</a:t>
            </a:r>
          </a:p>
          <a:p>
            <a:r>
              <a:rPr lang="en-US" dirty="0" smtClean="0"/>
              <a:t>Offer some positive feedback</a:t>
            </a:r>
          </a:p>
          <a:p>
            <a:r>
              <a:rPr lang="en-US" dirty="0" smtClean="0"/>
              <a:t>Consider:</a:t>
            </a:r>
          </a:p>
          <a:p>
            <a:pPr lvl="1"/>
            <a:r>
              <a:rPr lang="en-US" dirty="0" smtClean="0"/>
              <a:t>What may be important to their presentation? </a:t>
            </a:r>
            <a:endParaRPr lang="en-US" dirty="0"/>
          </a:p>
          <a:p>
            <a:pPr lvl="1"/>
            <a:r>
              <a:rPr lang="en-US" dirty="0" smtClean="0"/>
              <a:t>What would you include?</a:t>
            </a:r>
          </a:p>
          <a:p>
            <a:pPr lvl="1"/>
            <a:r>
              <a:rPr lang="en-US" dirty="0" smtClean="0"/>
              <a:t>What arguments do they need to consider?</a:t>
            </a:r>
          </a:p>
          <a:p>
            <a:pPr lvl="1"/>
            <a:r>
              <a:rPr lang="en-US" dirty="0" smtClean="0"/>
              <a:t>What research do you suggest they do?</a:t>
            </a:r>
          </a:p>
        </p:txBody>
      </p:sp>
    </p:spTree>
    <p:extLst>
      <p:ext uri="{BB962C8B-B14F-4D97-AF65-F5344CB8AC3E}">
        <p14:creationId xmlns:p14="http://schemas.microsoft.com/office/powerpoint/2010/main" val="22182417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your first blog posts in week 1</a:t>
            </a:r>
            <a:endParaRPr lang="en-US" dirty="0"/>
          </a:p>
        </p:txBody>
      </p:sp>
      <p:sp>
        <p:nvSpPr>
          <p:cNvPr id="3" name="Content Placeholder 2"/>
          <p:cNvSpPr>
            <a:spLocks noGrp="1"/>
          </p:cNvSpPr>
          <p:nvPr>
            <p:ph idx="1"/>
          </p:nvPr>
        </p:nvSpPr>
        <p:spPr/>
        <p:txBody>
          <a:bodyPr/>
          <a:lstStyle/>
          <a:p>
            <a:r>
              <a:rPr lang="en-US" dirty="0" smtClean="0"/>
              <a:t>Has your opinion changed?</a:t>
            </a:r>
          </a:p>
          <a:p>
            <a:r>
              <a:rPr lang="en-US" dirty="0" smtClean="0"/>
              <a:t>What is censorship?</a:t>
            </a:r>
            <a:endParaRPr lang="en-US" dirty="0"/>
          </a:p>
        </p:txBody>
      </p:sp>
    </p:spTree>
    <p:extLst>
      <p:ext uri="{BB962C8B-B14F-4D97-AF65-F5344CB8AC3E}">
        <p14:creationId xmlns:p14="http://schemas.microsoft.com/office/powerpoint/2010/main" val="37041125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Assessments</a:t>
            </a:r>
            <a:endParaRPr lang="en-US" dirty="0"/>
          </a:p>
        </p:txBody>
      </p:sp>
      <p:sp>
        <p:nvSpPr>
          <p:cNvPr id="3" name="Content Placeholder 2"/>
          <p:cNvSpPr>
            <a:spLocks noGrp="1"/>
          </p:cNvSpPr>
          <p:nvPr>
            <p:ph idx="1"/>
          </p:nvPr>
        </p:nvSpPr>
        <p:spPr/>
        <p:txBody>
          <a:bodyPr/>
          <a:lstStyle/>
          <a:p>
            <a:r>
              <a:rPr lang="en-US" dirty="0" smtClean="0"/>
              <a:t>Any questions on your other assessments?</a:t>
            </a:r>
            <a:endParaRPr lang="en-US" dirty="0"/>
          </a:p>
        </p:txBody>
      </p:sp>
    </p:spTree>
    <p:extLst>
      <p:ext uri="{BB962C8B-B14F-4D97-AF65-F5344CB8AC3E}">
        <p14:creationId xmlns:p14="http://schemas.microsoft.com/office/powerpoint/2010/main" val="98746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week</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Central point: can we separate the Internet from the right to education? </a:t>
            </a:r>
            <a:endParaRPr lang="en-US" dirty="0"/>
          </a:p>
          <a:p>
            <a:r>
              <a:rPr lang="en-US" dirty="0" smtClean="0"/>
              <a:t>When many historical archives and texts are </a:t>
            </a:r>
            <a:r>
              <a:rPr lang="en-US" dirty="0" err="1" smtClean="0"/>
              <a:t>digitalised</a:t>
            </a:r>
            <a:r>
              <a:rPr lang="en-US" dirty="0" smtClean="0"/>
              <a:t> and transferred to the Internet, learning and education is </a:t>
            </a:r>
            <a:r>
              <a:rPr lang="en-US" dirty="0" err="1" smtClean="0"/>
              <a:t>digitalised</a:t>
            </a:r>
            <a:r>
              <a:rPr lang="en-US" dirty="0" smtClean="0"/>
              <a:t>.</a:t>
            </a:r>
          </a:p>
          <a:p>
            <a:r>
              <a:rPr lang="en-US" dirty="0" smtClean="0"/>
              <a:t>We can use this </a:t>
            </a:r>
            <a:r>
              <a:rPr lang="en-US" dirty="0" err="1" smtClean="0"/>
              <a:t>digitalisation</a:t>
            </a:r>
            <a:r>
              <a:rPr lang="en-US" dirty="0" smtClean="0"/>
              <a:t> to make learning and education more accessible and to ensure we establish the truth of the past and present.</a:t>
            </a:r>
          </a:p>
          <a:p>
            <a:r>
              <a:rPr lang="en-US" dirty="0" smtClean="0"/>
              <a:t>This, therefore, connects or at least makes open access comparable to net neutrality, access to uncensored material of great importance.</a:t>
            </a:r>
            <a:endParaRPr lang="en-US" dirty="0"/>
          </a:p>
        </p:txBody>
      </p:sp>
    </p:spTree>
    <p:extLst>
      <p:ext uri="{BB962C8B-B14F-4D97-AF65-F5344CB8AC3E}">
        <p14:creationId xmlns:p14="http://schemas.microsoft.com/office/powerpoint/2010/main" val="3726736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censorship?</a:t>
            </a:r>
            <a:endParaRPr lang="en-US" dirty="0"/>
          </a:p>
        </p:txBody>
      </p:sp>
      <p:sp>
        <p:nvSpPr>
          <p:cNvPr id="3" name="Content Placeholder 2"/>
          <p:cNvSpPr>
            <a:spLocks noGrp="1"/>
          </p:cNvSpPr>
          <p:nvPr>
            <p:ph idx="1"/>
          </p:nvPr>
        </p:nvSpPr>
        <p:spPr/>
        <p:txBody>
          <a:bodyPr/>
          <a:lstStyle/>
          <a:p>
            <a:r>
              <a:rPr lang="en-US" dirty="0" smtClean="0"/>
              <a:t>“a variety of processes are involved, formal and informal, overt and covert, conscious and unconscious, by which restrictions are imposed on the collection, display and dissemination, and exchange of information, opinions, ideas, and imaginative expression.” </a:t>
            </a:r>
            <a:endParaRPr lang="en-US" dirty="0"/>
          </a:p>
        </p:txBody>
      </p:sp>
    </p:spTree>
    <p:extLst>
      <p:ext uri="{BB962C8B-B14F-4D97-AF65-F5344CB8AC3E}">
        <p14:creationId xmlns:p14="http://schemas.microsoft.com/office/powerpoint/2010/main" val="1057389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Milton 1644</a:t>
            </a:r>
            <a:endParaRPr lang="en-US" dirty="0"/>
          </a:p>
        </p:txBody>
      </p:sp>
      <p:sp>
        <p:nvSpPr>
          <p:cNvPr id="3" name="Content Placeholder 2"/>
          <p:cNvSpPr>
            <a:spLocks noGrp="1"/>
          </p:cNvSpPr>
          <p:nvPr>
            <p:ph idx="1"/>
          </p:nvPr>
        </p:nvSpPr>
        <p:spPr/>
        <p:txBody>
          <a:bodyPr>
            <a:normAutofit fontScale="92500" lnSpcReduction="10000"/>
          </a:bodyPr>
          <a:lstStyle/>
          <a:p>
            <a:r>
              <a:rPr lang="en-GB" dirty="0" smtClean="0"/>
              <a:t>“…</a:t>
            </a:r>
            <a:r>
              <a:rPr lang="en-GB" dirty="0"/>
              <a:t>books are not absolutely dead things, but do contain a potency of life in them to be as active as that soul was whose progeny they are; nay, they do preserve as in a vial the purest efficacy and extraction of that living intellect that bred them. I know they are as lively, and as vigorously productive, as those fabulous dragon’s teeth: and being sown up and down, may chance to spring up armed men. And yet, on the other hand, unless wariness be used, as good almost kill a man as kill a good book: who kills a man kills a reasonable creature, God’s image; but </a:t>
            </a:r>
            <a:r>
              <a:rPr lang="en-GB" b="1" dirty="0"/>
              <a:t>he who destroys a good book, kills reason itself, kills the image of God, as it were</a:t>
            </a:r>
            <a:r>
              <a:rPr lang="en-GB" dirty="0"/>
              <a:t>, in the eye</a:t>
            </a:r>
            <a:r>
              <a:rPr lang="en-GB" dirty="0" smtClean="0"/>
              <a:t>.”</a:t>
            </a:r>
            <a:endParaRPr lang="en-GB" dirty="0"/>
          </a:p>
          <a:p>
            <a:endParaRPr lang="en-US" dirty="0"/>
          </a:p>
        </p:txBody>
      </p:sp>
    </p:spTree>
    <p:extLst>
      <p:ext uri="{BB962C8B-B14F-4D97-AF65-F5344CB8AC3E}">
        <p14:creationId xmlns:p14="http://schemas.microsoft.com/office/powerpoint/2010/main" val="1786363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Stuart Mill </a:t>
            </a:r>
            <a:r>
              <a:rPr lang="en-US" i="1" dirty="0" smtClean="0"/>
              <a:t>On Liberty</a:t>
            </a:r>
            <a:endParaRPr lang="en-US" i="1" dirty="0"/>
          </a:p>
        </p:txBody>
      </p:sp>
      <p:sp>
        <p:nvSpPr>
          <p:cNvPr id="3" name="Content Placeholder 2"/>
          <p:cNvSpPr>
            <a:spLocks noGrp="1"/>
          </p:cNvSpPr>
          <p:nvPr>
            <p:ph idx="1"/>
          </p:nvPr>
        </p:nvSpPr>
        <p:spPr/>
        <p:txBody>
          <a:bodyPr/>
          <a:lstStyle/>
          <a:p>
            <a:r>
              <a:rPr lang="en-US" dirty="0" smtClean="0"/>
              <a:t>“it is not society that requires protection against the deviant individual but the individual whose rights need to be protected, not only against “the tyranny of the magistrate” but against “the tyranny of the prevailing opinion and feeling”, that is to say, the tendency of society to impose its own ideas and practices on rules of conduct for all”</a:t>
            </a:r>
          </a:p>
          <a:p>
            <a:r>
              <a:rPr lang="en-US" dirty="0" smtClean="0">
                <a:solidFill>
                  <a:srgbClr val="660066"/>
                </a:solidFill>
              </a:rPr>
              <a:t>Can we define </a:t>
            </a:r>
            <a:r>
              <a:rPr lang="en-US" dirty="0" err="1" smtClean="0">
                <a:solidFill>
                  <a:srgbClr val="660066"/>
                </a:solidFill>
              </a:rPr>
              <a:t>sanctionable</a:t>
            </a:r>
            <a:r>
              <a:rPr lang="en-US" dirty="0" smtClean="0">
                <a:solidFill>
                  <a:srgbClr val="660066"/>
                </a:solidFill>
              </a:rPr>
              <a:t> harms, and thus specify under what circumstances society may be justified in restricting the freedom of the individual?</a:t>
            </a:r>
            <a:endParaRPr lang="en-US" dirty="0">
              <a:solidFill>
                <a:srgbClr val="660066"/>
              </a:solidFill>
            </a:endParaRPr>
          </a:p>
        </p:txBody>
      </p:sp>
    </p:spTree>
    <p:extLst>
      <p:ext uri="{BB962C8B-B14F-4D97-AF65-F5344CB8AC3E}">
        <p14:creationId xmlns:p14="http://schemas.microsoft.com/office/powerpoint/2010/main" val="2903989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325" y="193105"/>
            <a:ext cx="8623489" cy="868362"/>
          </a:xfrm>
        </p:spPr>
        <p:txBody>
          <a:bodyPr/>
          <a:lstStyle/>
          <a:p>
            <a:r>
              <a:rPr lang="en-US" dirty="0" smtClean="0"/>
              <a:t>The Three Functions of </a:t>
            </a:r>
            <a:br>
              <a:rPr lang="en-US" dirty="0" smtClean="0"/>
            </a:br>
            <a:r>
              <a:rPr lang="en-US" dirty="0" smtClean="0"/>
              <a:t>Freedom of Expression</a:t>
            </a:r>
            <a:endParaRPr lang="en-US" dirty="0"/>
          </a:p>
        </p:txBody>
      </p:sp>
      <p:sp>
        <p:nvSpPr>
          <p:cNvPr id="3" name="Content Placeholder 2"/>
          <p:cNvSpPr>
            <a:spLocks noGrp="1"/>
          </p:cNvSpPr>
          <p:nvPr>
            <p:ph idx="1"/>
          </p:nvPr>
        </p:nvSpPr>
        <p:spPr>
          <a:xfrm>
            <a:off x="162430" y="1329141"/>
            <a:ext cx="8756384" cy="5528859"/>
          </a:xfrm>
        </p:spPr>
        <p:txBody>
          <a:bodyPr>
            <a:normAutofit fontScale="77500" lnSpcReduction="20000"/>
          </a:bodyPr>
          <a:lstStyle/>
          <a:p>
            <a:pPr>
              <a:buFont typeface="+mj-lt"/>
              <a:buAutoNum type="arabicPeriod"/>
            </a:pPr>
            <a:r>
              <a:rPr lang="en-US" dirty="0" smtClean="0"/>
              <a:t>“[I]t is one of the individual rights that most clearly reflects the virtue that marks </a:t>
            </a:r>
            <a:r>
              <a:rPr lang="mr-IN" dirty="0" smtClean="0"/>
              <a:t>–</a:t>
            </a:r>
            <a:r>
              <a:rPr lang="en-US" dirty="0" smtClean="0"/>
              <a:t> and characterizes </a:t>
            </a:r>
            <a:r>
              <a:rPr lang="mr-IN" dirty="0" smtClean="0"/>
              <a:t>–</a:t>
            </a:r>
            <a:r>
              <a:rPr lang="en-US" dirty="0" smtClean="0"/>
              <a:t> human beings: the unique and precious capacity to think about the world from our own perspective and communicate with one another in order to construct, through a deliberative process, not only the model of life that each one has a right to adopt, but the model of society in which we want to live. All our creative potential in arts, in science, in technology, in politics </a:t>
            </a:r>
            <a:r>
              <a:rPr lang="mr-IN" dirty="0" smtClean="0"/>
              <a:t>–</a:t>
            </a:r>
            <a:r>
              <a:rPr lang="en-US" dirty="0" smtClean="0"/>
              <a:t> in short, all our individual and collective creative capacity </a:t>
            </a:r>
            <a:r>
              <a:rPr lang="mr-IN" dirty="0" smtClean="0"/>
              <a:t>–</a:t>
            </a:r>
            <a:r>
              <a:rPr lang="en-US" dirty="0" smtClean="0"/>
              <a:t> fundamentally depends on the respect and promotion of the right to freedom of expression, in all its dimensions. This is therefore an individual right without which the first and foremost of our liberties would be denied: </a:t>
            </a:r>
            <a:r>
              <a:rPr lang="en-US" b="1" dirty="0" smtClean="0"/>
              <a:t>our right to think by ourselves and share our thoughts with others</a:t>
            </a:r>
            <a:r>
              <a:rPr lang="en-US" dirty="0" smtClean="0"/>
              <a:t>.”</a:t>
            </a:r>
          </a:p>
          <a:p>
            <a:pPr>
              <a:buFont typeface="+mj-lt"/>
              <a:buAutoNum type="arabicPeriod"/>
            </a:pPr>
            <a:r>
              <a:rPr lang="en-US" dirty="0" smtClean="0"/>
              <a:t>“[F]</a:t>
            </a:r>
            <a:r>
              <a:rPr lang="en-US" dirty="0" err="1" smtClean="0"/>
              <a:t>reedom</a:t>
            </a:r>
            <a:r>
              <a:rPr lang="en-US" dirty="0" smtClean="0"/>
              <a:t> of expression is a fundamental international human right and a basic component of civil society based on democratic principles. Indeed</a:t>
            </a:r>
            <a:r>
              <a:rPr lang="en-US" b="1" dirty="0" smtClean="0"/>
              <a:t>, the full exercise of the right to express one’s own ideas and opinions, and to circulate all available information, as well as the possibility of deliberating in an open and uninhibited manner about the matters that concern us all, is an indispensable condition for the consolidation, functioning and preservation of democratic regimes</a:t>
            </a:r>
            <a:r>
              <a:rPr lang="en-US" dirty="0" smtClean="0"/>
              <a:t>. The formation of an informed public opinion that is aware of its own rights, citizen control over the conduct of public affairs and the accountability of public officials, would not be possible if this right was not guaranteed. [</a:t>
            </a:r>
            <a:r>
              <a:rPr lang="mr-IN" dirty="0" smtClean="0"/>
              <a:t>…</a:t>
            </a:r>
            <a:r>
              <a:rPr lang="en-US" dirty="0" smtClean="0"/>
              <a:t>] the democratic function of freedom of expression deems it a necessary condition [</a:t>
            </a:r>
            <a:r>
              <a:rPr lang="mr-IN" dirty="0" smtClean="0"/>
              <a:t>…</a:t>
            </a:r>
            <a:r>
              <a:rPr lang="en-GB" dirty="0" smtClean="0"/>
              <a:t>] </a:t>
            </a:r>
            <a:r>
              <a:rPr lang="en-GB" b="1" dirty="0" smtClean="0"/>
              <a:t>to ensure that “the mechanisms of citizen control and complaints” function.” </a:t>
            </a:r>
            <a:endParaRPr lang="en-US" b="1" dirty="0"/>
          </a:p>
        </p:txBody>
      </p:sp>
    </p:spTree>
    <p:extLst>
      <p:ext uri="{BB962C8B-B14F-4D97-AF65-F5344CB8AC3E}">
        <p14:creationId xmlns:p14="http://schemas.microsoft.com/office/powerpoint/2010/main" val="2902078245"/>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3226</TotalTime>
  <Words>5150</Words>
  <Application>Microsoft Macintosh PowerPoint</Application>
  <PresentationFormat>On-screen Show (4:3)</PresentationFormat>
  <Paragraphs>234</Paragraphs>
  <Slides>45</Slides>
  <Notes>25</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Inkwell</vt:lpstr>
      <vt:lpstr>Marjane Satrapi’s Persepolis  </vt:lpstr>
      <vt:lpstr>Notices</vt:lpstr>
      <vt:lpstr>PowerPoint</vt:lpstr>
      <vt:lpstr>PowerPoint</vt:lpstr>
      <vt:lpstr>Last week</vt:lpstr>
      <vt:lpstr>What is censorship?</vt:lpstr>
      <vt:lpstr>John Milton 1644</vt:lpstr>
      <vt:lpstr>John Stuart Mill On Liberty</vt:lpstr>
      <vt:lpstr>The Three Functions of  Freedom of Expression</vt:lpstr>
      <vt:lpstr>The Three Functions of  Freedom of Expression</vt:lpstr>
      <vt:lpstr>Freedom</vt:lpstr>
      <vt:lpstr>Direct and Indirect Censorship</vt:lpstr>
      <vt:lpstr>Indirect / Soft Censorship</vt:lpstr>
      <vt:lpstr>Four Problems with  Freedom of Expression</vt:lpstr>
      <vt:lpstr>Self-Censorship:  Public and Private</vt:lpstr>
      <vt:lpstr>Is all self-censorship a response to a public censorship regime?</vt:lpstr>
      <vt:lpstr>Censorship Topics Covered</vt:lpstr>
      <vt:lpstr>Identities</vt:lpstr>
      <vt:lpstr>Popular Narrative</vt:lpstr>
      <vt:lpstr>Misconceptions</vt:lpstr>
      <vt:lpstr>Social and Cultural Contextualisation</vt:lpstr>
      <vt:lpstr>Censorship</vt:lpstr>
      <vt:lpstr>The currency of silence</vt:lpstr>
      <vt:lpstr>Paratextual reading</vt:lpstr>
      <vt:lpstr>PowerPoint Presentation</vt:lpstr>
      <vt:lpstr>Article 10 ECHR: Right to Freedom of Expression</vt:lpstr>
      <vt:lpstr>Critique of Human Rights: </vt:lpstr>
      <vt:lpstr>PowerPoint Presentation</vt:lpstr>
      <vt:lpstr>PowerPoint Presentation</vt:lpstr>
      <vt:lpstr>Frank La Rue</vt:lpstr>
      <vt:lpstr>Why are we discussing universal human rights?</vt:lpstr>
      <vt:lpstr>Consider Satrapi’s  portrayal of the chador –  is it a symbol of oppression?</vt:lpstr>
      <vt:lpstr>The Veil</vt:lpstr>
      <vt:lpstr>Life in a convent in Austria and Life in Iran</vt:lpstr>
      <vt:lpstr>Persepolis</vt:lpstr>
      <vt:lpstr>Group Activity – Applying Theory</vt:lpstr>
      <vt:lpstr>Constructing an Argument</vt:lpstr>
      <vt:lpstr>Marjane Satrapi introduces Persepolis, she begins “this old and great civilization has been discussed mostly in connection with fundamentalism, fanaticism, and terrorism. As an Iranian who has lived more than half of my life in Iran, I know that this image is far from the truth.” How does Satrapi go about challenging this myth? How does Persepolis dispel/CONFIRM these stereotypical views of Iran?</vt:lpstr>
      <vt:lpstr>Explore Satrapi’s representation of the chador. Provide an example from the text to support your view.</vt:lpstr>
      <vt:lpstr>Do you think life narratives circulate as exotic commodities with an economic exchange value, or do they carry in their economy of exchange emotional value and aesthetic value, that shape how we think about others, and ourselves, and how we understand what it means to be human?  </vt:lpstr>
      <vt:lpstr>“Every situation offered an opportunity for laughs” (Satrapi 97). Explore the creative forms of resistance Marjane Satrapi uses to challenge the oppression she experiences.</vt:lpstr>
      <vt:lpstr>Student Conference</vt:lpstr>
      <vt:lpstr>Review your abstracts</vt:lpstr>
      <vt:lpstr>Review your first blog posts in week 1</vt:lpstr>
      <vt:lpstr>Assessments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Roxanne Bibizadeh</dc:creator>
  <cp:lastModifiedBy>Roxanne Bibizadeh</cp:lastModifiedBy>
  <cp:revision>120</cp:revision>
  <cp:lastPrinted>2017-03-05T19:51:59Z</cp:lastPrinted>
  <dcterms:created xsi:type="dcterms:W3CDTF">2016-02-28T18:34:25Z</dcterms:created>
  <dcterms:modified xsi:type="dcterms:W3CDTF">2018-03-06T21:44:45Z</dcterms:modified>
</cp:coreProperties>
</file>