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65" r:id="rId3"/>
    <p:sldId id="264" r:id="rId4"/>
    <p:sldId id="259" r:id="rId5"/>
    <p:sldId id="258" r:id="rId6"/>
    <p:sldId id="262" r:id="rId7"/>
    <p:sldId id="263" r:id="rId8"/>
    <p:sldId id="260" r:id="rId9"/>
    <p:sldId id="267" r:id="rId10"/>
    <p:sldId id="261" r:id="rId11"/>
    <p:sldId id="268" r:id="rId12"/>
    <p:sldId id="269" r:id="rId13"/>
    <p:sldId id="270" r:id="rId14"/>
    <p:sldId id="256" r:id="rId15"/>
    <p:sldId id="271" r:id="rId16"/>
    <p:sldId id="273" r:id="rId17"/>
    <p:sldId id="272"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61" autoAdjust="0"/>
  </p:normalViewPr>
  <p:slideViewPr>
    <p:cSldViewPr>
      <p:cViewPr varScale="1">
        <p:scale>
          <a:sx n="73" d="100"/>
          <a:sy n="73" d="100"/>
        </p:scale>
        <p:origin x="147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2C3B01-0B6A-4BA5-96DD-625942CBDCA6}" type="datetimeFigureOut">
              <a:rPr lang="en-GB" smtClean="0"/>
              <a:t>17/06/2015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0DC7E7-6AF2-4FE6-A1AC-10578B9F28A3}" type="slidenum">
              <a:rPr lang="en-GB" smtClean="0"/>
              <a:t>‹#›</a:t>
            </a:fld>
            <a:endParaRPr lang="en-GB"/>
          </a:p>
        </p:txBody>
      </p:sp>
    </p:spTree>
    <p:extLst>
      <p:ext uri="{BB962C8B-B14F-4D97-AF65-F5344CB8AC3E}">
        <p14:creationId xmlns:p14="http://schemas.microsoft.com/office/powerpoint/2010/main" val="202218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thomasnet.com/about/thermoset-plastics-61020277.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Thermoplastic"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en.wikipedia.org/wiki/Injection_moulding"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2</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11</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12</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Gels are a dispersion of molecules of a liquid within a solid in which the solid is the continuous phase and the liquid is the discontinuous phase.</a:t>
            </a:r>
          </a:p>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13</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14</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86EEDED3-9ACC-4565-A1E4-4646498358BC}" type="slidenum">
              <a:rPr lang="en-US" altLang="ko-KR" smtClean="0"/>
              <a:pPr eaLnBrk="1" hangingPunct="1"/>
              <a:t>15</a:t>
            </a:fld>
            <a:endParaRPr lang="en-US" altLang="ko-KR" smtClean="0"/>
          </a:p>
        </p:txBody>
      </p:sp>
    </p:spTree>
    <p:extLst>
      <p:ext uri="{BB962C8B-B14F-4D97-AF65-F5344CB8AC3E}">
        <p14:creationId xmlns:p14="http://schemas.microsoft.com/office/powerpoint/2010/main" val="1666214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16</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17</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18</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19</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0DC7E7-6AF2-4FE6-A1AC-10578B9F28A3}" type="slidenum">
              <a:rPr lang="en-GB" smtClean="0"/>
              <a:t>20</a:t>
            </a:fld>
            <a:endParaRPr lang="en-GB"/>
          </a:p>
        </p:txBody>
      </p:sp>
    </p:spTree>
    <p:extLst>
      <p:ext uri="{BB962C8B-B14F-4D97-AF65-F5344CB8AC3E}">
        <p14:creationId xmlns:p14="http://schemas.microsoft.com/office/powerpoint/2010/main" val="1391285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3</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sz="1800" dirty="0" smtClean="0">
                <a:hlinkClick r:id="rId3"/>
              </a:rPr>
              <a:t>Thermoset</a:t>
            </a:r>
            <a:r>
              <a:rPr lang="en-GB" sz="1800" baseline="0" dirty="0" smtClean="0"/>
              <a:t> </a:t>
            </a:r>
            <a:r>
              <a:rPr lang="en-GB" sz="1200" b="1" dirty="0" smtClean="0">
                <a:solidFill>
                  <a:srgbClr val="FF0000"/>
                </a:solidFill>
              </a:rPr>
              <a:t>A polymer that has undergone crosslinking by chemical covalent bind formation via a cure chemical reaction</a:t>
            </a:r>
          </a:p>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4</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sz="1800" dirty="0" smtClean="0">
                <a:hlinkClick r:id="rId3"/>
              </a:rPr>
              <a:t>Thermoplastic</a:t>
            </a:r>
            <a:r>
              <a:rPr lang="en-GB" sz="1800" baseline="0" dirty="0" smtClean="0"/>
              <a:t> </a:t>
            </a:r>
            <a:r>
              <a:rPr lang="en-GB" sz="1200" b="1" dirty="0" smtClean="0">
                <a:solidFill>
                  <a:srgbClr val="FF0000"/>
                </a:solidFill>
              </a:rPr>
              <a:t>A polymer that softens and hardens reversibly on</a:t>
            </a:r>
            <a:r>
              <a:rPr lang="en-GB" sz="1200" b="1" baseline="0" dirty="0" smtClean="0">
                <a:solidFill>
                  <a:srgbClr val="FF0000"/>
                </a:solidFill>
              </a:rPr>
              <a:t> </a:t>
            </a:r>
            <a:r>
              <a:rPr lang="en-GB" sz="1200" b="1" dirty="0" smtClean="0">
                <a:solidFill>
                  <a:srgbClr val="FF0000"/>
                </a:solidFill>
              </a:rPr>
              <a:t>changing the temperature. Can be made to flow </a:t>
            </a:r>
            <a:r>
              <a:rPr lang="en-GB" sz="1200" b="1" baseline="0" dirty="0" smtClean="0">
                <a:solidFill>
                  <a:srgbClr val="FF0000"/>
                </a:solidFill>
              </a:rPr>
              <a:t> </a:t>
            </a:r>
            <a:r>
              <a:rPr lang="en-GB" sz="1200" b="1" dirty="0" smtClean="0">
                <a:solidFill>
                  <a:srgbClr val="FF0000"/>
                </a:solidFill>
              </a:rPr>
              <a:t>by the application of heat. Enables fabrication by processes such as </a:t>
            </a:r>
            <a:r>
              <a:rPr lang="en-GB" sz="1200" b="1" dirty="0" smtClean="0">
                <a:solidFill>
                  <a:srgbClr val="FF0000"/>
                </a:solidFill>
                <a:hlinkClick r:id="rId4"/>
              </a:rPr>
              <a:t>injection moulding </a:t>
            </a:r>
            <a:r>
              <a:rPr lang="en-GB" sz="1200" b="1" dirty="0" smtClean="0">
                <a:solidFill>
                  <a:srgbClr val="FF0000"/>
                </a:solidFill>
              </a:rPr>
              <a:t>and extrusion</a:t>
            </a:r>
          </a:p>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5</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6</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7</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8</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9</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smtClean="0">
                <a:solidFill>
                  <a:schemeClr val="tx1"/>
                </a:solidFill>
                <a:effectLst/>
                <a:latin typeface="+mn-lt"/>
                <a:ea typeface="+mn-ea"/>
                <a:cs typeface="+mn-cs"/>
              </a:rPr>
              <a:t>T</a:t>
            </a:r>
            <a:r>
              <a:rPr lang="en-US" sz="1200" b="1" i="0" u="none" strike="noStrike" kern="1200" baseline="-25000" dirty="0" smtClean="0">
                <a:solidFill>
                  <a:schemeClr val="tx1"/>
                </a:solidFill>
                <a:effectLst/>
                <a:latin typeface="+mn-lt"/>
                <a:ea typeface="+mn-ea"/>
                <a:cs typeface="+mn-cs"/>
              </a:rPr>
              <a:t>m</a:t>
            </a:r>
            <a:r>
              <a:rPr lang="en-US" sz="1200" b="0" i="0" u="none" strike="noStrike" kern="1200" dirty="0" smtClean="0">
                <a:solidFill>
                  <a:schemeClr val="tx1"/>
                </a:solidFill>
                <a:effectLst/>
                <a:latin typeface="+mn-lt"/>
                <a:ea typeface="+mn-ea"/>
                <a:cs typeface="+mn-cs"/>
              </a:rPr>
              <a:t> is the temperature at which crystalline domains lose their structure, or melt. As crystallinity increases, so does T</a:t>
            </a:r>
            <a:r>
              <a:rPr lang="en-US" sz="1200" b="0" i="0" u="none" strike="noStrike" kern="1200" baseline="-25000" dirty="0" smtClean="0">
                <a:solidFill>
                  <a:schemeClr val="tx1"/>
                </a:solidFill>
                <a:effectLst/>
                <a:latin typeface="+mn-lt"/>
                <a:ea typeface="+mn-ea"/>
                <a:cs typeface="+mn-cs"/>
              </a:rPr>
              <a:t>m</a:t>
            </a:r>
            <a:r>
              <a:rPr lang="en-US" sz="1200" b="0" i="0" u="none" strike="noStrike" kern="1200" dirty="0" smtClean="0">
                <a:solidFill>
                  <a:schemeClr val="tx1"/>
                </a:solidFill>
                <a:effectLst/>
                <a:latin typeface="+mn-lt"/>
                <a:ea typeface="+mn-ea"/>
                <a:cs typeface="+mn-cs"/>
              </a:rPr>
              <a:t>.</a:t>
            </a:r>
            <a:br>
              <a:rPr lang="en-US" sz="1200" b="0" i="0" u="none" strike="noStrike" kern="1200" dirty="0" smtClean="0">
                <a:solidFill>
                  <a:schemeClr val="tx1"/>
                </a:solidFill>
                <a:effectLst/>
                <a:latin typeface="+mn-lt"/>
                <a:ea typeface="+mn-ea"/>
                <a:cs typeface="+mn-cs"/>
              </a:rPr>
            </a:br>
            <a:r>
              <a:rPr lang="en-US" sz="1200" b="1" i="0" u="none" strike="noStrike" kern="1200" dirty="0" err="1" smtClean="0">
                <a:solidFill>
                  <a:schemeClr val="tx1"/>
                </a:solidFill>
                <a:effectLst/>
                <a:latin typeface="+mn-lt"/>
                <a:ea typeface="+mn-ea"/>
                <a:cs typeface="+mn-cs"/>
              </a:rPr>
              <a:t>T</a:t>
            </a:r>
            <a:r>
              <a:rPr lang="en-US" sz="1200" b="1" i="0" u="none" strike="noStrike" kern="1200" baseline="-25000" dirty="0" err="1" smtClean="0">
                <a:solidFill>
                  <a:schemeClr val="tx1"/>
                </a:solidFill>
                <a:effectLst/>
                <a:latin typeface="+mn-lt"/>
                <a:ea typeface="+mn-ea"/>
                <a:cs typeface="+mn-cs"/>
              </a:rPr>
              <a:t>g</a:t>
            </a:r>
            <a:r>
              <a:rPr lang="en-US" sz="1200" b="0" i="0" u="none" strike="noStrike" kern="1200" dirty="0" smtClean="0">
                <a:solidFill>
                  <a:schemeClr val="tx1"/>
                </a:solidFill>
                <a:effectLst/>
                <a:latin typeface="+mn-lt"/>
                <a:ea typeface="+mn-ea"/>
                <a:cs typeface="+mn-cs"/>
              </a:rPr>
              <a:t> is the temperature below which amorphous domains lose the structural mobility of the polymer chains and become rigid glasses.</a:t>
            </a:r>
            <a:endParaRPr lang="en-GB" sz="1200" b="0" i="0" u="none" strike="noStrik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heat and chemical resistant O-rings used to seal sections of the solid booster rockets had an unfortunately high </a:t>
            </a:r>
            <a:r>
              <a:rPr lang="en-US" dirty="0" err="1" smtClean="0"/>
              <a:t>T</a:t>
            </a:r>
            <a:r>
              <a:rPr lang="en-US" baseline="-25000" dirty="0" err="1" smtClean="0"/>
              <a:t>g</a:t>
            </a:r>
            <a:r>
              <a:rPr lang="en-US" dirty="0" smtClean="0"/>
              <a:t> near 0 ºC. The unexpectedly low temperatures on the morning of the launch were below this </a:t>
            </a:r>
            <a:r>
              <a:rPr lang="en-US" dirty="0" err="1" smtClean="0"/>
              <a:t>T</a:t>
            </a:r>
            <a:r>
              <a:rPr lang="en-US" baseline="-25000" dirty="0" err="1" smtClean="0"/>
              <a:t>g</a:t>
            </a:r>
            <a:r>
              <a:rPr lang="en-US" dirty="0" smtClean="0"/>
              <a:t>, allowing hot rocket gases to escape the seals.</a:t>
            </a:r>
            <a:endParaRPr lang="en-GB" dirty="0" smtClean="0"/>
          </a:p>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10</a:t>
            </a:fld>
            <a:endParaRPr lang="en-GB"/>
          </a:p>
        </p:txBody>
      </p:sp>
    </p:spTree>
    <p:extLst>
      <p:ext uri="{BB962C8B-B14F-4D97-AF65-F5344CB8AC3E}">
        <p14:creationId xmlns:p14="http://schemas.microsoft.com/office/powerpoint/2010/main" val="3715699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490057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026634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26319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15873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843337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66904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2B4250-4015-44EF-A4DE-DAD34B93B2B2}" type="datetimeFigureOut">
              <a:rPr lang="en-GB" smtClean="0"/>
              <a:t>17/06/2015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821644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2B4250-4015-44EF-A4DE-DAD34B93B2B2}" type="datetimeFigureOut">
              <a:rPr lang="en-GB" smtClean="0"/>
              <a:t>17/06/2015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23242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B4250-4015-44EF-A4DE-DAD34B93B2B2}" type="datetimeFigureOut">
              <a:rPr lang="en-GB" smtClean="0"/>
              <a:t>17/06/2015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016076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12248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4141572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2B4250-4015-44EF-A4DE-DAD34B93B2B2}" type="datetimeFigureOut">
              <a:rPr lang="en-GB" smtClean="0"/>
              <a:t>17/06/2015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4EC06A-E95E-406E-B2A0-3DD1EF5D2FA8}" type="slidenum">
              <a:rPr lang="en-GB" smtClean="0"/>
              <a:t>‹#›</a:t>
            </a:fld>
            <a:endParaRPr lang="en-GB"/>
          </a:p>
        </p:txBody>
      </p:sp>
    </p:spTree>
    <p:extLst>
      <p:ext uri="{BB962C8B-B14F-4D97-AF65-F5344CB8AC3E}">
        <p14:creationId xmlns:p14="http://schemas.microsoft.com/office/powerpoint/2010/main" val="3718070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gif"/><Relationship Id="rId5" Type="http://schemas.microsoft.com/office/2007/relationships/hdphoto" Target="../media/hdphoto2.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9.xml"/><Relationship Id="rId5" Type="http://schemas.openxmlformats.org/officeDocument/2006/relationships/image" Target="../media/image47.png"/><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10.xml"/><Relationship Id="rId7" Type="http://schemas.openxmlformats.org/officeDocument/2006/relationships/image" Target="../media/image50.png"/><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hyperlink" Target="http://www2.chemistry.msu.edu/faculty/reusch/VirtTxtJml/mechism/polvincl.htm" TargetMode="External"/><Relationship Id="rId5" Type="http://schemas.openxmlformats.org/officeDocument/2006/relationships/image" Target="../media/image49.png"/><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53.png"/><Relationship Id="rId5" Type="http://schemas.openxmlformats.org/officeDocument/2006/relationships/image" Target="../media/image52.gif"/><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4.jpeg"/><Relationship Id="rId7"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microsoft.com/office/2007/relationships/hdphoto" Target="../media/hdphoto3.wdp"/><Relationship Id="rId9" Type="http://schemas.openxmlformats.org/officeDocument/2006/relationships/image" Target="../media/image59.jpeg"/></Relationships>
</file>

<file path=ppt/slides/_rels/slide14.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4.jpeg"/><Relationship Id="rId7"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0.jpeg"/><Relationship Id="rId5" Type="http://schemas.openxmlformats.org/officeDocument/2006/relationships/image" Target="../media/image56.png"/><Relationship Id="rId4" Type="http://schemas.microsoft.com/office/2007/relationships/hdphoto" Target="../media/hdphoto3.wdp"/></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3.png"/><Relationship Id="rId4"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gif"/></Relationships>
</file>

<file path=ppt/slides/_rels/slide1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4.jpeg"/><Relationship Id="rId5" Type="http://schemas.openxmlformats.org/officeDocument/2006/relationships/image" Target="../media/image73.gif"/><Relationship Id="rId4" Type="http://schemas.openxmlformats.org/officeDocument/2006/relationships/image" Target="../media/image72.gif"/></Relationships>
</file>

<file path=ppt/slides/_rels/slide1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76.gi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7.jpe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8.gi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0.emf"/><Relationship Id="rId3" Type="http://schemas.openxmlformats.org/officeDocument/2006/relationships/slideLayout" Target="../slideLayouts/slideLayout1.xml"/><Relationship Id="rId7" Type="http://schemas.openxmlformats.org/officeDocument/2006/relationships/image" Target="../media/image8.emf"/><Relationship Id="rId12" Type="http://schemas.openxmlformats.org/officeDocument/2006/relationships/oleObject" Target="../embeddings/oleObject3.bin"/><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2.png"/><Relationship Id="rId5" Type="http://schemas.openxmlformats.org/officeDocument/2006/relationships/image" Target="../media/image4.jpeg"/><Relationship Id="rId10" Type="http://schemas.openxmlformats.org/officeDocument/2006/relationships/image" Target="../media/image11.png"/><Relationship Id="rId4" Type="http://schemas.openxmlformats.org/officeDocument/2006/relationships/notesSlide" Target="../notesSlides/notesSlide2.xml"/><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6.xml"/><Relationship Id="rId7" Type="http://schemas.openxmlformats.org/officeDocument/2006/relationships/image" Target="../media/image25.png"/><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notesSlide" Target="../notesSlides/notesSlide7.xml"/><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hyperlink" Target="https://www.youtube.com/watch?v=pZyHiNpkzCQ" TargetMode="External"/><Relationship Id="rId10" Type="http://schemas.openxmlformats.org/officeDocument/2006/relationships/image" Target="../media/image33.jpeg"/><Relationship Id="rId4" Type="http://schemas.openxmlformats.org/officeDocument/2006/relationships/image" Target="../media/image28.jpe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jpeg"/><Relationship Id="rId3" Type="http://schemas.openxmlformats.org/officeDocument/2006/relationships/notesSlide" Target="../notesSlides/notesSlide8.xml"/><Relationship Id="rId7" Type="http://schemas.openxmlformats.org/officeDocument/2006/relationships/image" Target="../media/image38.jpeg"/><Relationship Id="rId12" Type="http://schemas.openxmlformats.org/officeDocument/2006/relationships/image" Target="../media/image43.jpeg"/><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37.png"/><Relationship Id="rId11" Type="http://schemas.openxmlformats.org/officeDocument/2006/relationships/image" Target="../media/image42.jpeg"/><Relationship Id="rId5" Type="http://schemas.openxmlformats.org/officeDocument/2006/relationships/image" Target="../media/image36.jpeg"/><Relationship Id="rId10" Type="http://schemas.openxmlformats.org/officeDocument/2006/relationships/image" Target="../media/image41.jpeg"/><Relationship Id="rId4" Type="http://schemas.openxmlformats.org/officeDocument/2006/relationships/image" Target="../media/image28.jpeg"/><Relationship Id="rId9" Type="http://schemas.openxmlformats.org/officeDocument/2006/relationships/image" Target="../media/image40.jpeg"/><Relationship Id="rId14" Type="http://schemas.openxmlformats.org/officeDocument/2006/relationships/image" Target="../media/image4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7092280" y="6167044"/>
            <a:ext cx="1944216" cy="646332"/>
            <a:chOff x="6985885" y="6200830"/>
            <a:chExt cx="1944216" cy="646332"/>
          </a:xfrm>
        </p:grpSpPr>
        <p:pic>
          <p:nvPicPr>
            <p:cNvPr id="13" name="Picture 6" descr="http://www.manifestosardo.org/wp-content/uploads/2010/11/pellicola.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53000" contrast="14000"/>
                      </a14:imgEffect>
                    </a14:imgLayer>
                  </a14:imgProps>
                </a:ext>
                <a:ext uri="{28A0092B-C50C-407E-A947-70E740481C1C}">
                  <a14:useLocalDpi xmlns:a14="http://schemas.microsoft.com/office/drawing/2010/main" val="0"/>
                </a:ext>
              </a:extLst>
            </a:blip>
            <a:srcRect/>
            <a:stretch>
              <a:fillRect/>
            </a:stretch>
          </p:blipFill>
          <p:spPr bwMode="auto">
            <a:xfrm>
              <a:off x="6985885" y="6200830"/>
              <a:ext cx="1365755" cy="64633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740352" y="6200831"/>
              <a:ext cx="1189749" cy="646331"/>
            </a:xfrm>
            <a:prstGeom prst="rect">
              <a:avLst/>
            </a:prstGeom>
            <a:noFill/>
          </p:spPr>
          <p:txBody>
            <a:bodyPr wrap="none" rtlCol="0">
              <a:spAutoFit/>
            </a:bodyPr>
            <a:lstStyle/>
            <a:p>
              <a:r>
                <a:rPr lang="en-GB" b="1" dirty="0" smtClean="0">
                  <a:latin typeface="Bodoni MT Poster Compressed" panose="02070706080601050204" pitchFamily="18" charset="0"/>
                </a:rPr>
                <a:t>Science on Screen </a:t>
              </a:r>
            </a:p>
            <a:p>
              <a:r>
                <a:rPr lang="en-GB" b="1" dirty="0">
                  <a:latin typeface="Bodoni MT Poster Compressed" panose="02070706080601050204" pitchFamily="18" charset="0"/>
                </a:rPr>
                <a:t> </a:t>
              </a:r>
              <a:r>
                <a:rPr lang="en-GB" b="1" dirty="0" smtClean="0">
                  <a:latin typeface="Bodoni MT Poster Compressed" panose="02070706080601050204" pitchFamily="18" charset="0"/>
                </a:rPr>
                <a:t>       Project</a:t>
              </a:r>
              <a:endParaRPr lang="en-GB" b="1" dirty="0">
                <a:latin typeface="Bodoni MT Poster Compressed" panose="02070706080601050204" pitchFamily="18" charset="0"/>
              </a:endParaRPr>
            </a:p>
          </p:txBody>
        </p:sp>
      </p:grpSp>
      <p:pic>
        <p:nvPicPr>
          <p:cNvPr id="1028" name="Picture 4" descr="http://www.hdimagewallpaper.com/wp-content/uploads/2015/02/Spiderman-Movie-Images-31-HD-Images-Wallpapers.jp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33000" contrast="8000"/>
                    </a14:imgEffect>
                  </a14:imgLayer>
                </a14:imgProps>
              </a:ext>
              <a:ext uri="{28A0092B-C50C-407E-A947-70E740481C1C}">
                <a14:useLocalDpi xmlns:a14="http://schemas.microsoft.com/office/drawing/2010/main" val="0"/>
              </a:ext>
            </a:extLst>
          </a:blip>
          <a:srcRect/>
          <a:stretch>
            <a:fillRect/>
          </a:stretch>
        </p:blipFill>
        <p:spPr bwMode="auto">
          <a:xfrm>
            <a:off x="0" y="-17799"/>
            <a:ext cx="9144000" cy="474294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mg1.wikia.nocookie.net/__cb20121108101249/logopedia/images/9/92/Spiderman_logo.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0" y="138645"/>
            <a:ext cx="2483768" cy="11301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4725144"/>
            <a:ext cx="9144000" cy="2385268"/>
          </a:xfrm>
          <a:prstGeom prst="rect">
            <a:avLst/>
          </a:prstGeom>
          <a:solidFill>
            <a:schemeClr val="accent5">
              <a:lumMod val="20000"/>
              <a:lumOff val="80000"/>
              <a:alpha val="63000"/>
            </a:schemeClr>
          </a:solidFill>
        </p:spPr>
        <p:txBody>
          <a:bodyPr wrap="square">
            <a:spAutoFit/>
          </a:bodyPr>
          <a:lstStyle/>
          <a:p>
            <a:pPr algn="ctr"/>
            <a:endParaRPr lang="en-GB" sz="1700" b="1" dirty="0" smtClean="0">
              <a:solidFill>
                <a:srgbClr val="0000CC"/>
              </a:solidFill>
            </a:endParaRPr>
          </a:p>
          <a:p>
            <a:pPr algn="ctr"/>
            <a:r>
              <a:rPr lang="en-GB" sz="2400" b="1" dirty="0" smtClean="0">
                <a:solidFill>
                  <a:srgbClr val="0000CC"/>
                </a:solidFill>
              </a:rPr>
              <a:t>'</a:t>
            </a:r>
            <a:r>
              <a:rPr lang="en-GB" sz="2400" b="1" u="sng" dirty="0" smtClean="0">
                <a:solidFill>
                  <a:srgbClr val="0000CC"/>
                </a:solidFill>
              </a:rPr>
              <a:t>Spider-man</a:t>
            </a:r>
            <a:r>
              <a:rPr lang="en-GB" sz="2400" b="1" u="sng" dirty="0">
                <a:solidFill>
                  <a:srgbClr val="0000CC"/>
                </a:solidFill>
              </a:rPr>
              <a:t>' and polymers</a:t>
            </a:r>
            <a:r>
              <a:rPr lang="en-GB" sz="2400" b="1" dirty="0">
                <a:solidFill>
                  <a:srgbClr val="0000CC"/>
                </a:solidFill>
              </a:rPr>
              <a:t> (</a:t>
            </a:r>
            <a:r>
              <a:rPr lang="en-GB" sz="2400" b="1" dirty="0" smtClean="0">
                <a:solidFill>
                  <a:srgbClr val="0000CC"/>
                </a:solidFill>
              </a:rPr>
              <a:t>film, 2002)</a:t>
            </a:r>
          </a:p>
          <a:p>
            <a:pPr algn="ctr"/>
            <a:r>
              <a:rPr lang="en-GB" sz="2400" b="1" dirty="0" smtClean="0">
                <a:solidFill>
                  <a:srgbClr val="FF0000"/>
                </a:solidFill>
              </a:rPr>
              <a:t>The </a:t>
            </a:r>
            <a:r>
              <a:rPr lang="en-GB" sz="2400" b="1" dirty="0">
                <a:solidFill>
                  <a:srgbClr val="FF0000"/>
                </a:solidFill>
              </a:rPr>
              <a:t>web with which Spiderman swings, slides and jumps through the streets of New York City is a long-chain polymer similar to </a:t>
            </a:r>
            <a:r>
              <a:rPr lang="en-GB" sz="2400" b="1" dirty="0" smtClean="0">
                <a:solidFill>
                  <a:srgbClr val="FF0000"/>
                </a:solidFill>
              </a:rPr>
              <a:t>nylon….</a:t>
            </a:r>
          </a:p>
          <a:p>
            <a:endParaRPr lang="en-GB" sz="2400" b="1" dirty="0" smtClean="0">
              <a:solidFill>
                <a:srgbClr val="FF0000"/>
              </a:solidFill>
            </a:endParaRPr>
          </a:p>
          <a:p>
            <a:endParaRPr lang="en-GB" b="1" dirty="0">
              <a:solidFill>
                <a:srgbClr val="FF0000"/>
              </a:solidFill>
            </a:endParaRPr>
          </a:p>
          <a:p>
            <a:endParaRPr lang="en-GB" b="1" dirty="0" smtClean="0">
              <a:solidFill>
                <a:srgbClr val="FF0000"/>
              </a:solidFill>
            </a:endParaRPr>
          </a:p>
        </p:txBody>
      </p:sp>
    </p:spTree>
    <p:extLst>
      <p:ext uri="{BB962C8B-B14F-4D97-AF65-F5344CB8AC3E}">
        <p14:creationId xmlns:p14="http://schemas.microsoft.com/office/powerpoint/2010/main" val="1964482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7384"/>
            <a:ext cx="9144001" cy="6848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Crystal or not crystal?!</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 name="Rectangle 23"/>
          <p:cNvSpPr/>
          <p:nvPr/>
        </p:nvSpPr>
        <p:spPr>
          <a:xfrm>
            <a:off x="179512" y="548680"/>
            <a:ext cx="8352928" cy="2585323"/>
          </a:xfrm>
          <a:prstGeom prst="rect">
            <a:avLst/>
          </a:prstGeom>
        </p:spPr>
        <p:txBody>
          <a:bodyPr wrap="square">
            <a:spAutoFit/>
          </a:bodyPr>
          <a:lstStyle/>
          <a:p>
            <a:pPr algn="just"/>
            <a:r>
              <a:rPr lang="en-US" dirty="0" smtClean="0"/>
              <a:t>Polymers are different: different </a:t>
            </a:r>
            <a:r>
              <a:rPr lang="en-US" b="1" dirty="0" smtClean="0">
                <a:solidFill>
                  <a:srgbClr val="FF0000"/>
                </a:solidFill>
              </a:rPr>
              <a:t>morphology</a:t>
            </a:r>
            <a:r>
              <a:rPr lang="en-US" dirty="0" smtClean="0"/>
              <a:t>. </a:t>
            </a:r>
          </a:p>
          <a:p>
            <a:pPr algn="just"/>
            <a:r>
              <a:rPr lang="en-US" dirty="0" smtClean="0"/>
              <a:t>Because </a:t>
            </a:r>
            <a:r>
              <a:rPr lang="en-US" dirty="0"/>
              <a:t>polymer molecules are so large, they generally pack together in a non-uniform fashion, with ordered or crystalline-like regions mixed together with disordered or amorphous domains. </a:t>
            </a:r>
            <a:endParaRPr lang="en-US" dirty="0" smtClean="0"/>
          </a:p>
          <a:p>
            <a:pPr algn="just"/>
            <a:r>
              <a:rPr lang="en-US" dirty="0" smtClean="0"/>
              <a:t>Crystallinity </a:t>
            </a:r>
            <a:r>
              <a:rPr lang="en-US" dirty="0"/>
              <a:t>occurs when linear polymer chains are structurally oriented in a uniform three-dimensional matrix. </a:t>
            </a:r>
            <a:r>
              <a:rPr lang="en-US" dirty="0" smtClean="0"/>
              <a:t>Increased </a:t>
            </a:r>
            <a:r>
              <a:rPr lang="en-US" dirty="0"/>
              <a:t>crystallinity is associated with an increase in rigidity, tensile strength and opacity (due to light scattering). </a:t>
            </a:r>
            <a:endParaRPr lang="en-US" dirty="0" smtClean="0"/>
          </a:p>
          <a:p>
            <a:pPr algn="just"/>
            <a:r>
              <a:rPr lang="en-US" dirty="0" smtClean="0"/>
              <a:t>Amorphous </a:t>
            </a:r>
            <a:r>
              <a:rPr lang="en-US" dirty="0"/>
              <a:t>polymers are usually less rigid, weaker and more easily deformed. They are often transparent</a:t>
            </a:r>
            <a:r>
              <a:rPr lang="en-US" dirty="0" smtClean="0"/>
              <a:t>.</a:t>
            </a:r>
          </a:p>
        </p:txBody>
      </p:sp>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1891" y="3212976"/>
            <a:ext cx="1914525"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79512" y="3140968"/>
            <a:ext cx="6678488" cy="1200329"/>
          </a:xfrm>
          <a:prstGeom prst="rect">
            <a:avLst/>
          </a:prstGeom>
        </p:spPr>
        <p:txBody>
          <a:bodyPr wrap="square">
            <a:spAutoFit/>
          </a:bodyPr>
          <a:lstStyle/>
          <a:p>
            <a:r>
              <a:rPr lang="en-US" b="1" dirty="0"/>
              <a:t>Three factors that influence the degree of crystallinity are:</a:t>
            </a:r>
            <a:r>
              <a:rPr lang="en-US" dirty="0"/>
              <a:t/>
            </a:r>
            <a:br>
              <a:rPr lang="en-US" dirty="0"/>
            </a:br>
            <a:r>
              <a:rPr lang="en-US" dirty="0"/>
              <a:t>      </a:t>
            </a:r>
            <a:r>
              <a:rPr lang="en-US" b="1" dirty="0"/>
              <a:t>1)</a:t>
            </a:r>
            <a:r>
              <a:rPr lang="en-US" dirty="0"/>
              <a:t>   Chain length (LPDE, HPDE)</a:t>
            </a:r>
            <a:br>
              <a:rPr lang="en-US" dirty="0"/>
            </a:br>
            <a:r>
              <a:rPr lang="en-US" dirty="0"/>
              <a:t>      </a:t>
            </a:r>
            <a:r>
              <a:rPr lang="en-US" b="1" dirty="0"/>
              <a:t>2)</a:t>
            </a:r>
            <a:r>
              <a:rPr lang="en-US" dirty="0"/>
              <a:t>   Chain branching (LPDE, HPDE)</a:t>
            </a:r>
            <a:br>
              <a:rPr lang="en-US" dirty="0"/>
            </a:br>
            <a:r>
              <a:rPr lang="en-US" dirty="0"/>
              <a:t>      </a:t>
            </a:r>
            <a:r>
              <a:rPr lang="en-US" b="1" dirty="0"/>
              <a:t>3)</a:t>
            </a:r>
            <a:r>
              <a:rPr lang="en-US" dirty="0"/>
              <a:t>   </a:t>
            </a:r>
            <a:r>
              <a:rPr lang="en-US" dirty="0" err="1"/>
              <a:t>Interchain</a:t>
            </a:r>
            <a:r>
              <a:rPr lang="en-US" dirty="0"/>
              <a:t> bonding (Cellulose, Nylon, vulcanized rubber</a:t>
            </a:r>
            <a:r>
              <a:rPr lang="en-US" dirty="0" smtClean="0"/>
              <a:t>)</a:t>
            </a:r>
            <a:endParaRPr lang="en-US" dirty="0"/>
          </a:p>
        </p:txBody>
      </p:sp>
      <p:sp>
        <p:nvSpPr>
          <p:cNvPr id="14" name="Rectangle 13"/>
          <p:cNvSpPr/>
          <p:nvPr/>
        </p:nvSpPr>
        <p:spPr>
          <a:xfrm>
            <a:off x="179512" y="4293096"/>
            <a:ext cx="8424936" cy="2862322"/>
          </a:xfrm>
          <a:prstGeom prst="rect">
            <a:avLst/>
          </a:prstGeom>
        </p:spPr>
        <p:txBody>
          <a:bodyPr wrap="square">
            <a:spAutoFit/>
          </a:bodyPr>
          <a:lstStyle/>
          <a:p>
            <a:r>
              <a:rPr lang="en-US" b="1" dirty="0"/>
              <a:t>Temperature –Thermal transitions:</a:t>
            </a:r>
          </a:p>
          <a:p>
            <a:pPr algn="just"/>
            <a:r>
              <a:rPr lang="en-US" dirty="0"/>
              <a:t>Melt transition T</a:t>
            </a:r>
            <a:r>
              <a:rPr lang="en-US" baseline="-25000" dirty="0"/>
              <a:t>m</a:t>
            </a:r>
            <a:r>
              <a:rPr lang="en-US" dirty="0"/>
              <a:t> and the glass transition </a:t>
            </a:r>
            <a:r>
              <a:rPr lang="en-US" dirty="0" err="1"/>
              <a:t>T</a:t>
            </a:r>
            <a:r>
              <a:rPr lang="en-US" baseline="-25000" dirty="0" err="1"/>
              <a:t>g</a:t>
            </a:r>
            <a:r>
              <a:rPr lang="en-US" dirty="0"/>
              <a:t> .</a:t>
            </a:r>
          </a:p>
          <a:p>
            <a:pPr algn="just"/>
            <a:r>
              <a:rPr lang="en-US" i="1" dirty="0"/>
              <a:t>Elastomers</a:t>
            </a:r>
            <a:r>
              <a:rPr lang="en-US" dirty="0"/>
              <a:t> are amorphous polymers that have the ability to stretch and then return to their original shape at temperatures above </a:t>
            </a:r>
            <a:r>
              <a:rPr lang="en-US" dirty="0" err="1"/>
              <a:t>T</a:t>
            </a:r>
            <a:r>
              <a:rPr lang="en-US" baseline="-25000" dirty="0" err="1"/>
              <a:t>g</a:t>
            </a:r>
            <a:r>
              <a:rPr lang="en-US" dirty="0"/>
              <a:t> (gaskets and O-ring). At temperatures below </a:t>
            </a:r>
            <a:r>
              <a:rPr lang="en-US" dirty="0" err="1"/>
              <a:t>T</a:t>
            </a:r>
            <a:r>
              <a:rPr lang="en-US" baseline="-25000" dirty="0" err="1"/>
              <a:t>g</a:t>
            </a:r>
            <a:r>
              <a:rPr lang="en-US" dirty="0"/>
              <a:t> elastomers become rigid glassy solids and lose all elasticity. A tragic example of this caused the space shuttle Challenger disaster. The heat and chemical resistant O-rings used to seal sections of the solid booster rockets had an </a:t>
            </a:r>
            <a:r>
              <a:rPr lang="en-US" dirty="0" smtClean="0"/>
              <a:t>high </a:t>
            </a:r>
            <a:r>
              <a:rPr lang="en-US" dirty="0" err="1"/>
              <a:t>T</a:t>
            </a:r>
            <a:r>
              <a:rPr lang="en-US" baseline="-25000" dirty="0" err="1"/>
              <a:t>g</a:t>
            </a:r>
            <a:r>
              <a:rPr lang="en-US" dirty="0"/>
              <a:t> near </a:t>
            </a:r>
            <a:r>
              <a:rPr lang="en-US" dirty="0" smtClean="0"/>
              <a:t>0</a:t>
            </a:r>
            <a:r>
              <a:rPr lang="en-US" baseline="30000" dirty="0" smtClean="0"/>
              <a:t>o</a:t>
            </a:r>
            <a:r>
              <a:rPr lang="en-US" dirty="0" smtClean="0"/>
              <a:t>C</a:t>
            </a:r>
            <a:r>
              <a:rPr lang="en-US" dirty="0"/>
              <a:t>. The unexpectedly low temperatures on the morning of the launch were below this </a:t>
            </a:r>
            <a:r>
              <a:rPr lang="en-US" dirty="0" err="1"/>
              <a:t>T</a:t>
            </a:r>
            <a:r>
              <a:rPr lang="en-US" baseline="-25000" dirty="0" err="1"/>
              <a:t>g</a:t>
            </a:r>
            <a:r>
              <a:rPr lang="en-US" dirty="0"/>
              <a:t>, allowing hot rocket gases to escape the seals.</a:t>
            </a:r>
            <a:endParaRPr lang="en-GB" dirty="0"/>
          </a:p>
          <a:p>
            <a:pPr algn="just"/>
            <a:endParaRPr lang="en-GB" dirty="0"/>
          </a:p>
        </p:txBody>
      </p:sp>
    </p:spTree>
    <p:custDataLst>
      <p:tags r:id="rId1"/>
    </p:custDataLst>
    <p:extLst>
      <p:ext uri="{BB962C8B-B14F-4D97-AF65-F5344CB8AC3E}">
        <p14:creationId xmlns:p14="http://schemas.microsoft.com/office/powerpoint/2010/main" val="733287389"/>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27384"/>
            <a:ext cx="9182100" cy="6848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How to make polymers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extBox 4"/>
          <p:cNvSpPr txBox="1">
            <a:spLocks noChangeArrowheads="1"/>
          </p:cNvSpPr>
          <p:nvPr/>
        </p:nvSpPr>
        <p:spPr bwMode="auto">
          <a:xfrm>
            <a:off x="539552" y="476672"/>
            <a:ext cx="814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i="1" dirty="0" smtClean="0">
                <a:solidFill>
                  <a:srgbClr val="00B0F0"/>
                </a:solidFill>
                <a:latin typeface="+mj-lt"/>
              </a:rPr>
              <a:t>Addition polymerization – Chain growth polymerisation</a:t>
            </a:r>
          </a:p>
        </p:txBody>
      </p:sp>
      <p:sp>
        <p:nvSpPr>
          <p:cNvPr id="3" name="Rectangle 2"/>
          <p:cNvSpPr/>
          <p:nvPr/>
        </p:nvSpPr>
        <p:spPr>
          <a:xfrm>
            <a:off x="179512" y="858396"/>
            <a:ext cx="8713824" cy="923330"/>
          </a:xfrm>
          <a:prstGeom prst="rect">
            <a:avLst/>
          </a:prstGeom>
        </p:spPr>
        <p:txBody>
          <a:bodyPr wrap="square">
            <a:spAutoFit/>
          </a:bodyPr>
          <a:lstStyle/>
          <a:p>
            <a:pPr algn="just"/>
            <a:r>
              <a:rPr lang="en-US" dirty="0"/>
              <a:t>All the monomers from which addition polymers are made are alkenes or functionally substituted alkenes. </a:t>
            </a:r>
            <a:r>
              <a:rPr lang="en-US" dirty="0" smtClean="0"/>
              <a:t>Addition </a:t>
            </a:r>
            <a:r>
              <a:rPr lang="en-US" dirty="0"/>
              <a:t>reactions are known to proceed in a stepwise fashion by way of reactive intermediates, and this is the mechanism followed by most polymerizations. </a:t>
            </a:r>
            <a:endParaRPr lang="en-GB" dirty="0"/>
          </a:p>
        </p:txBody>
      </p:sp>
      <p:sp>
        <p:nvSpPr>
          <p:cNvPr id="4" name="AutoShape 2" descr="http://www2.chemistry.msu.edu/faculty/reusch/VirtTxtJml/Images2/addnmech.gif"/>
          <p:cNvSpPr>
            <a:spLocks noChangeAspect="1" noChangeArrowheads="1"/>
          </p:cNvSpPr>
          <p:nvPr/>
        </p:nvSpPr>
        <p:spPr bwMode="auto">
          <a:xfrm>
            <a:off x="155575" y="-6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http://www2.chemistry.msu.edu/faculty/reusch/VirtTxtJml/Images2/addnmech.gif"/>
          <p:cNvSpPr>
            <a:spLocks noChangeAspect="1" noChangeArrowheads="1"/>
          </p:cNvSpPr>
          <p:nvPr/>
        </p:nvSpPr>
        <p:spPr bwMode="auto">
          <a:xfrm>
            <a:off x="307975" y="146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6" descr="http://www2.chemistry.msu.edu/faculty/reusch/VirtTxtJml/Images2/addnmech.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4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1817467"/>
            <a:ext cx="48196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547664" y="2708920"/>
            <a:ext cx="1938095" cy="584775"/>
          </a:xfrm>
          <a:prstGeom prst="rect">
            <a:avLst/>
          </a:prstGeom>
        </p:spPr>
        <p:txBody>
          <a:bodyPr wrap="none">
            <a:spAutoFit/>
          </a:bodyPr>
          <a:lstStyle/>
          <a:p>
            <a:r>
              <a:rPr lang="en-GB" sz="1600" dirty="0">
                <a:solidFill>
                  <a:srgbClr val="FF0000"/>
                </a:solidFill>
              </a:rPr>
              <a:t>Start a chain </a:t>
            </a:r>
            <a:r>
              <a:rPr lang="en-GB" sz="1600" dirty="0" smtClean="0">
                <a:solidFill>
                  <a:srgbClr val="FF0000"/>
                </a:solidFill>
              </a:rPr>
              <a:t>growing</a:t>
            </a:r>
          </a:p>
          <a:p>
            <a:pPr algn="ctr"/>
            <a:r>
              <a:rPr lang="en-GB" sz="1600" b="1" dirty="0" smtClean="0">
                <a:solidFill>
                  <a:srgbClr val="FF0000"/>
                </a:solidFill>
              </a:rPr>
              <a:t>Initiation</a:t>
            </a:r>
            <a:endParaRPr lang="en-GB" sz="1600" b="1" dirty="0">
              <a:solidFill>
                <a:srgbClr val="FF0000"/>
              </a:solidFill>
            </a:endParaRPr>
          </a:p>
        </p:txBody>
      </p:sp>
      <p:sp>
        <p:nvSpPr>
          <p:cNvPr id="13" name="Rectangle 12"/>
          <p:cNvSpPr/>
          <p:nvPr/>
        </p:nvSpPr>
        <p:spPr>
          <a:xfrm>
            <a:off x="4499992" y="2708920"/>
            <a:ext cx="1343060" cy="584775"/>
          </a:xfrm>
          <a:prstGeom prst="rect">
            <a:avLst/>
          </a:prstGeom>
        </p:spPr>
        <p:txBody>
          <a:bodyPr wrap="none">
            <a:spAutoFit/>
          </a:bodyPr>
          <a:lstStyle/>
          <a:p>
            <a:pPr algn="ctr"/>
            <a:r>
              <a:rPr lang="en-GB" sz="1600" dirty="0">
                <a:solidFill>
                  <a:srgbClr val="00B050"/>
                </a:solidFill>
              </a:rPr>
              <a:t>Chain growth </a:t>
            </a:r>
            <a:endParaRPr lang="en-GB" sz="1600" dirty="0" smtClean="0">
              <a:solidFill>
                <a:srgbClr val="00B050"/>
              </a:solidFill>
            </a:endParaRPr>
          </a:p>
          <a:p>
            <a:pPr algn="ctr"/>
            <a:r>
              <a:rPr lang="en-GB" sz="1600" b="1" dirty="0">
                <a:solidFill>
                  <a:srgbClr val="00B050"/>
                </a:solidFill>
              </a:rPr>
              <a:t>Propagation</a:t>
            </a:r>
          </a:p>
        </p:txBody>
      </p:sp>
      <p:sp>
        <p:nvSpPr>
          <p:cNvPr id="14" name="Rectangle 13"/>
          <p:cNvSpPr/>
          <p:nvPr/>
        </p:nvSpPr>
        <p:spPr>
          <a:xfrm>
            <a:off x="6261232" y="2708920"/>
            <a:ext cx="1903214" cy="584775"/>
          </a:xfrm>
          <a:prstGeom prst="rect">
            <a:avLst/>
          </a:prstGeom>
        </p:spPr>
        <p:txBody>
          <a:bodyPr wrap="none">
            <a:spAutoFit/>
          </a:bodyPr>
          <a:lstStyle/>
          <a:p>
            <a:pPr algn="ctr"/>
            <a:r>
              <a:rPr lang="en-GB" sz="1600" dirty="0">
                <a:solidFill>
                  <a:schemeClr val="tx2"/>
                </a:solidFill>
              </a:rPr>
              <a:t>Chain </a:t>
            </a:r>
            <a:r>
              <a:rPr lang="en-GB" sz="1600" dirty="0" smtClean="0">
                <a:solidFill>
                  <a:schemeClr val="tx2"/>
                </a:solidFill>
              </a:rPr>
              <a:t>stops growing </a:t>
            </a:r>
          </a:p>
          <a:p>
            <a:pPr algn="ctr"/>
            <a:r>
              <a:rPr lang="en-GB" sz="1600" b="1" dirty="0" smtClean="0">
                <a:solidFill>
                  <a:schemeClr val="tx2"/>
                </a:solidFill>
              </a:rPr>
              <a:t>Termination</a:t>
            </a:r>
            <a:endParaRPr lang="en-GB" sz="1600" b="1" dirty="0">
              <a:solidFill>
                <a:schemeClr val="tx2"/>
              </a:solidFill>
            </a:endParaRPr>
          </a:p>
        </p:txBody>
      </p:sp>
      <p:sp>
        <p:nvSpPr>
          <p:cNvPr id="12" name="Rectangle 11"/>
          <p:cNvSpPr/>
          <p:nvPr/>
        </p:nvSpPr>
        <p:spPr>
          <a:xfrm>
            <a:off x="5004048" y="6074132"/>
            <a:ext cx="2992924" cy="523220"/>
          </a:xfrm>
          <a:prstGeom prst="rect">
            <a:avLst/>
          </a:prstGeom>
        </p:spPr>
        <p:txBody>
          <a:bodyPr wrap="square">
            <a:spAutoFit/>
          </a:bodyPr>
          <a:lstStyle/>
          <a:p>
            <a:r>
              <a:rPr lang="en-US" sz="1400" b="1" dirty="0">
                <a:hlinkClick r:id="rId6"/>
              </a:rPr>
              <a:t>Radical Chain-Growth Polymerization of Vinyl Chloride</a:t>
            </a:r>
            <a:endParaRPr lang="en-US" sz="1400" b="1" dirty="0"/>
          </a:p>
        </p:txBody>
      </p:sp>
      <p:pic>
        <p:nvPicPr>
          <p:cNvPr id="10257"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4481" y="3889201"/>
            <a:ext cx="3676650"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p:nvSpPr>
        <p:spPr>
          <a:xfrm>
            <a:off x="827584" y="3612514"/>
            <a:ext cx="960198" cy="338554"/>
          </a:xfrm>
          <a:prstGeom prst="rect">
            <a:avLst/>
          </a:prstGeom>
        </p:spPr>
        <p:txBody>
          <a:bodyPr wrap="none">
            <a:spAutoFit/>
          </a:bodyPr>
          <a:lstStyle/>
          <a:p>
            <a:pPr algn="ctr"/>
            <a:r>
              <a:rPr lang="en-GB" sz="1600" b="1" dirty="0" smtClean="0">
                <a:solidFill>
                  <a:srgbClr val="FF0000"/>
                </a:solidFill>
              </a:rPr>
              <a:t>Initiation</a:t>
            </a:r>
            <a:endParaRPr lang="en-GB" sz="1600" b="1" dirty="0">
              <a:solidFill>
                <a:srgbClr val="FF0000"/>
              </a:solidFill>
            </a:endParaRPr>
          </a:p>
        </p:txBody>
      </p:sp>
      <p:sp>
        <p:nvSpPr>
          <p:cNvPr id="26" name="Rectangle 25"/>
          <p:cNvSpPr/>
          <p:nvPr/>
        </p:nvSpPr>
        <p:spPr>
          <a:xfrm>
            <a:off x="827584" y="5882798"/>
            <a:ext cx="1221873" cy="338554"/>
          </a:xfrm>
          <a:prstGeom prst="rect">
            <a:avLst/>
          </a:prstGeom>
        </p:spPr>
        <p:txBody>
          <a:bodyPr wrap="none">
            <a:spAutoFit/>
          </a:bodyPr>
          <a:lstStyle/>
          <a:p>
            <a:pPr algn="ctr"/>
            <a:r>
              <a:rPr lang="en-GB" sz="1600" b="1" dirty="0" smtClean="0">
                <a:solidFill>
                  <a:srgbClr val="00B050"/>
                </a:solidFill>
              </a:rPr>
              <a:t>Propagation</a:t>
            </a:r>
            <a:endParaRPr lang="en-GB" sz="1600" b="1" dirty="0">
              <a:solidFill>
                <a:srgbClr val="00B050"/>
              </a:solidFill>
            </a:endParaRPr>
          </a:p>
        </p:txBody>
      </p:sp>
      <p:pic>
        <p:nvPicPr>
          <p:cNvPr id="10259"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3977605"/>
            <a:ext cx="4124325" cy="197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Rectangle 28"/>
          <p:cNvSpPr/>
          <p:nvPr/>
        </p:nvSpPr>
        <p:spPr>
          <a:xfrm>
            <a:off x="5061752" y="3612514"/>
            <a:ext cx="1211742" cy="338554"/>
          </a:xfrm>
          <a:prstGeom prst="rect">
            <a:avLst/>
          </a:prstGeom>
        </p:spPr>
        <p:txBody>
          <a:bodyPr wrap="none">
            <a:spAutoFit/>
          </a:bodyPr>
          <a:lstStyle/>
          <a:p>
            <a:pPr algn="ctr"/>
            <a:r>
              <a:rPr lang="en-GB" sz="1600" b="1" dirty="0" smtClean="0">
                <a:solidFill>
                  <a:schemeClr val="tx2"/>
                </a:solidFill>
              </a:rPr>
              <a:t>Termination</a:t>
            </a:r>
            <a:endParaRPr lang="en-GB" sz="1600" b="1" dirty="0">
              <a:solidFill>
                <a:schemeClr val="tx2"/>
              </a:solidFill>
            </a:endParaRPr>
          </a:p>
        </p:txBody>
      </p:sp>
    </p:spTree>
    <p:custDataLst>
      <p:tags r:id="rId1"/>
    </p:custDataLst>
    <p:extLst>
      <p:ext uri="{BB962C8B-B14F-4D97-AF65-F5344CB8AC3E}">
        <p14:creationId xmlns:p14="http://schemas.microsoft.com/office/powerpoint/2010/main" val="1723086469"/>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5" grpId="0"/>
      <p:bldP spid="26"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7" y="-27384"/>
            <a:ext cx="9182100"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How to make polymers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2" descr="http://www2.chemistry.msu.edu/faculty/reusch/VirtTxtJml/Images2/addnmech.gif"/>
          <p:cNvSpPr>
            <a:spLocks noChangeAspect="1" noChangeArrowheads="1"/>
          </p:cNvSpPr>
          <p:nvPr/>
        </p:nvSpPr>
        <p:spPr bwMode="auto">
          <a:xfrm>
            <a:off x="155575" y="-6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http://www2.chemistry.msu.edu/faculty/reusch/VirtTxtJml/Images2/addnmech.gif"/>
          <p:cNvSpPr>
            <a:spLocks noChangeAspect="1" noChangeArrowheads="1"/>
          </p:cNvSpPr>
          <p:nvPr/>
        </p:nvSpPr>
        <p:spPr bwMode="auto">
          <a:xfrm>
            <a:off x="307975" y="1460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6" descr="http://www2.chemistry.msu.edu/faculty/reusch/VirtTxtJml/Images2/addnmech.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TextBox 14"/>
          <p:cNvSpPr txBox="1">
            <a:spLocks noChangeArrowheads="1"/>
          </p:cNvSpPr>
          <p:nvPr/>
        </p:nvSpPr>
        <p:spPr bwMode="auto">
          <a:xfrm>
            <a:off x="467544" y="548680"/>
            <a:ext cx="814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i="1" dirty="0">
                <a:solidFill>
                  <a:srgbClr val="00B0F0"/>
                </a:solidFill>
                <a:latin typeface="+mj-lt"/>
              </a:rPr>
              <a:t>Condensation </a:t>
            </a:r>
            <a:r>
              <a:rPr lang="en-GB" sz="2000" b="1" i="1" dirty="0" smtClean="0">
                <a:solidFill>
                  <a:srgbClr val="00B0F0"/>
                </a:solidFill>
                <a:latin typeface="+mj-lt"/>
              </a:rPr>
              <a:t>Polymerization – Step </a:t>
            </a:r>
            <a:r>
              <a:rPr lang="en-GB" sz="2000" b="1" i="1" dirty="0">
                <a:solidFill>
                  <a:srgbClr val="00B0F0"/>
                </a:solidFill>
                <a:latin typeface="+mj-lt"/>
              </a:rPr>
              <a:t>growth polymerisation</a:t>
            </a:r>
            <a:endParaRPr lang="en-GB" sz="2000" b="1" i="1" dirty="0" smtClean="0">
              <a:solidFill>
                <a:srgbClr val="00B0F0"/>
              </a:solidFill>
              <a:latin typeface="+mj-lt"/>
            </a:endParaRPr>
          </a:p>
        </p:txBody>
      </p:sp>
      <p:sp>
        <p:nvSpPr>
          <p:cNvPr id="11" name="Rectangle 10"/>
          <p:cNvSpPr/>
          <p:nvPr/>
        </p:nvSpPr>
        <p:spPr>
          <a:xfrm>
            <a:off x="235967" y="932527"/>
            <a:ext cx="8584505" cy="1200329"/>
          </a:xfrm>
          <a:prstGeom prst="rect">
            <a:avLst/>
          </a:prstGeom>
        </p:spPr>
        <p:txBody>
          <a:bodyPr wrap="square">
            <a:spAutoFit/>
          </a:bodyPr>
          <a:lstStyle/>
          <a:p>
            <a:pPr algn="just"/>
            <a:r>
              <a:rPr lang="en-US" dirty="0"/>
              <a:t>A large number of important and useful polymeric materials are </a:t>
            </a:r>
            <a:r>
              <a:rPr lang="en-US" dirty="0" smtClean="0"/>
              <a:t>formed by </a:t>
            </a:r>
            <a:r>
              <a:rPr lang="en-US" dirty="0"/>
              <a:t>conventional functional group transformations of </a:t>
            </a:r>
            <a:r>
              <a:rPr lang="en-US" dirty="0" err="1"/>
              <a:t>polyfunctional</a:t>
            </a:r>
            <a:r>
              <a:rPr lang="en-US" dirty="0"/>
              <a:t> reactants. These polymerizations often </a:t>
            </a:r>
            <a:r>
              <a:rPr lang="en-US" dirty="0" smtClean="0"/>
              <a:t>occur </a:t>
            </a:r>
            <a:r>
              <a:rPr lang="en-US" dirty="0"/>
              <a:t>with loss of a small byproduct, such as water, and generally </a:t>
            </a:r>
            <a:r>
              <a:rPr lang="en-US" dirty="0" smtClean="0"/>
              <a:t>combine </a:t>
            </a:r>
            <a:r>
              <a:rPr lang="en-US" dirty="0"/>
              <a:t>two different components in an alternating structure. </a:t>
            </a:r>
            <a:endParaRPr lang="en-GB" dirty="0"/>
          </a:p>
        </p:txBody>
      </p:sp>
      <p:pic>
        <p:nvPicPr>
          <p:cNvPr id="10250" name="Picture 10" descr="http://www2.chemistry.msu.edu/faculty/reusch/VirtTxtJml/Images2/condpol1.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66" y="2204864"/>
            <a:ext cx="5583778" cy="374441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904656" y="2156663"/>
            <a:ext cx="3203848" cy="1077218"/>
          </a:xfrm>
          <a:prstGeom prst="rect">
            <a:avLst/>
          </a:prstGeom>
        </p:spPr>
        <p:txBody>
          <a:bodyPr wrap="square">
            <a:spAutoFit/>
          </a:bodyPr>
          <a:lstStyle/>
          <a:p>
            <a:pPr algn="just"/>
            <a:r>
              <a:rPr lang="en-US" sz="1600" dirty="0"/>
              <a:t>Examples of naturally occurring condensation polymers are cellulose, the polypeptide chains of </a:t>
            </a:r>
            <a:r>
              <a:rPr lang="en-US" sz="1600" dirty="0" smtClean="0"/>
              <a:t>proteins.</a:t>
            </a:r>
            <a:endParaRPr lang="en-GB" sz="1600" dirty="0"/>
          </a:p>
        </p:txBody>
      </p:sp>
      <p:pic>
        <p:nvPicPr>
          <p:cNvPr id="12290" name="Picture 2" descr="image04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12160" y="3284984"/>
            <a:ext cx="2946296" cy="338437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5904656" y="2156663"/>
            <a:ext cx="3203848" cy="458470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ustDataLst>
      <p:tags r:id="rId1"/>
    </p:custDataLst>
    <p:extLst>
      <p:ext uri="{BB962C8B-B14F-4D97-AF65-F5344CB8AC3E}">
        <p14:creationId xmlns:p14="http://schemas.microsoft.com/office/powerpoint/2010/main" val="1992279709"/>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http://www.biodinamica.com.br/uploads/produtos/consistencia_attaque_gel.jpg"/>
          <p:cNvPicPr>
            <a:picLocks noChangeAspect="1" noChangeArrowheads="1"/>
          </p:cNvPicPr>
          <p:nvPr/>
        </p:nvPicPr>
        <p:blipFill>
          <a:blip r:embed="rId3" cstate="print">
            <a:clrChange>
              <a:clrFrom>
                <a:srgbClr val="F1E9F6"/>
              </a:clrFrom>
              <a:clrTo>
                <a:srgbClr val="F1E9F6">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21106" y="27383"/>
            <a:ext cx="9165106"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3673515"/>
            <a:ext cx="3355007" cy="1339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034" y="3673515"/>
            <a:ext cx="2629814"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Hydrogels</a:t>
            </a:r>
          </a:p>
        </p:txBody>
      </p:sp>
      <p:sp>
        <p:nvSpPr>
          <p:cNvPr id="9" name="Rectangle 8"/>
          <p:cNvSpPr/>
          <p:nvPr/>
        </p:nvSpPr>
        <p:spPr>
          <a:xfrm>
            <a:off x="179512" y="548680"/>
            <a:ext cx="8460432" cy="646331"/>
          </a:xfrm>
          <a:prstGeom prst="rect">
            <a:avLst/>
          </a:prstGeom>
        </p:spPr>
        <p:txBody>
          <a:bodyPr wrap="square">
            <a:spAutoFit/>
          </a:bodyPr>
          <a:lstStyle/>
          <a:p>
            <a:pPr algn="just"/>
            <a:r>
              <a:rPr lang="en-US" dirty="0"/>
              <a:t>What is the connection between soft contact lenses, disposable nappies, </a:t>
            </a:r>
            <a:r>
              <a:rPr lang="en-US" dirty="0" err="1" smtClean="0"/>
              <a:t>Fonzie</a:t>
            </a:r>
            <a:r>
              <a:rPr lang="en-US" dirty="0" smtClean="0"/>
              <a:t>, Elvis Presley and </a:t>
            </a:r>
            <a:r>
              <a:rPr lang="en-US" dirty="0"/>
              <a:t>plant water crystals? </a:t>
            </a:r>
            <a:endParaRPr lang="en-GB" dirty="0"/>
          </a:p>
        </p:txBody>
      </p:sp>
      <p:sp>
        <p:nvSpPr>
          <p:cNvPr id="2" name="Rectangle 1"/>
          <p:cNvSpPr/>
          <p:nvPr/>
        </p:nvSpPr>
        <p:spPr>
          <a:xfrm>
            <a:off x="179512" y="1195011"/>
            <a:ext cx="8460432" cy="369332"/>
          </a:xfrm>
          <a:prstGeom prst="rect">
            <a:avLst/>
          </a:prstGeom>
        </p:spPr>
        <p:txBody>
          <a:bodyPr wrap="square">
            <a:spAutoFit/>
          </a:bodyPr>
          <a:lstStyle/>
          <a:p>
            <a:pPr algn="just"/>
            <a:r>
              <a:rPr lang="en-US" dirty="0" smtClean="0"/>
              <a:t>They </a:t>
            </a:r>
            <a:r>
              <a:rPr lang="en-US" dirty="0"/>
              <a:t>all make use of substances called </a:t>
            </a:r>
            <a:r>
              <a:rPr lang="en-US" b="1" dirty="0">
                <a:solidFill>
                  <a:srgbClr val="FF0000"/>
                </a:solidFill>
              </a:rPr>
              <a:t>hydrogels</a:t>
            </a:r>
            <a:r>
              <a:rPr lang="en-US" dirty="0"/>
              <a:t>. </a:t>
            </a:r>
            <a:endParaRPr lang="en-GB" dirty="0"/>
          </a:p>
        </p:txBody>
      </p:sp>
      <p:sp>
        <p:nvSpPr>
          <p:cNvPr id="4" name="Rectangle 3"/>
          <p:cNvSpPr/>
          <p:nvPr/>
        </p:nvSpPr>
        <p:spPr>
          <a:xfrm>
            <a:off x="179512" y="4797152"/>
            <a:ext cx="8694712" cy="1754326"/>
          </a:xfrm>
          <a:prstGeom prst="rect">
            <a:avLst/>
          </a:prstGeom>
        </p:spPr>
        <p:txBody>
          <a:bodyPr wrap="square">
            <a:spAutoFit/>
          </a:bodyPr>
          <a:lstStyle/>
          <a:p>
            <a:r>
              <a:rPr lang="en-US" dirty="0" smtClean="0"/>
              <a:t>Negative charges: </a:t>
            </a:r>
          </a:p>
          <a:p>
            <a:r>
              <a:rPr lang="en-US" dirty="0" smtClean="0"/>
              <a:t>• Repel </a:t>
            </a:r>
            <a:r>
              <a:rPr lang="en-US" dirty="0"/>
              <a:t>each other. </a:t>
            </a:r>
            <a:r>
              <a:rPr lang="en-US" dirty="0" smtClean="0"/>
              <a:t>Polymer uncoiling. </a:t>
            </a:r>
          </a:p>
          <a:p>
            <a:r>
              <a:rPr lang="en-US" dirty="0" smtClean="0"/>
              <a:t>• Attract </a:t>
            </a:r>
            <a:r>
              <a:rPr lang="en-US" dirty="0"/>
              <a:t>water </a:t>
            </a:r>
            <a:r>
              <a:rPr lang="en-US" dirty="0" smtClean="0"/>
              <a:t>molecules. Hydrogen bonds formation. </a:t>
            </a:r>
          </a:p>
          <a:p>
            <a:endParaRPr lang="en-US" dirty="0" smtClean="0"/>
          </a:p>
          <a:p>
            <a:r>
              <a:rPr lang="en-US" b="1" dirty="0">
                <a:solidFill>
                  <a:srgbClr val="FF0000"/>
                </a:solidFill>
              </a:rPr>
              <a:t>The uncoiling of the polymer and its increased attraction to water causes swelling of the hydrogel.</a:t>
            </a:r>
            <a:endParaRPr lang="en-GB" b="1" dirty="0">
              <a:solidFill>
                <a:srgbClr val="FF0000"/>
              </a:solidFill>
            </a:endParaRPr>
          </a:p>
        </p:txBody>
      </p:sp>
      <p:sp>
        <p:nvSpPr>
          <p:cNvPr id="6" name="Rectangle 5"/>
          <p:cNvSpPr/>
          <p:nvPr/>
        </p:nvSpPr>
        <p:spPr>
          <a:xfrm>
            <a:off x="179512" y="1556792"/>
            <a:ext cx="8460432" cy="1384995"/>
          </a:xfrm>
          <a:prstGeom prst="rect">
            <a:avLst/>
          </a:prstGeom>
        </p:spPr>
        <p:txBody>
          <a:bodyPr wrap="square">
            <a:spAutoFit/>
          </a:bodyPr>
          <a:lstStyle/>
          <a:p>
            <a:pPr algn="just"/>
            <a:r>
              <a:rPr lang="en-US" dirty="0"/>
              <a:t>Hydrogels are currently viewed as water insoluble, </a:t>
            </a:r>
            <a:r>
              <a:rPr lang="en-US" dirty="0" err="1"/>
              <a:t>crosslinked</a:t>
            </a:r>
            <a:r>
              <a:rPr lang="en-US" dirty="0"/>
              <a:t>, three-dimensional networks of polymer chains plus water that fills the voids between polymer </a:t>
            </a:r>
            <a:r>
              <a:rPr lang="en-US" dirty="0" smtClean="0"/>
              <a:t>chains.</a:t>
            </a:r>
          </a:p>
          <a:p>
            <a:pPr algn="just"/>
            <a:endParaRPr lang="en-US" sz="600" dirty="0" smtClean="0"/>
          </a:p>
          <a:p>
            <a:pPr algn="just"/>
            <a:r>
              <a:rPr lang="en-US" dirty="0" smtClean="0"/>
              <a:t>Crosslinking </a:t>
            </a:r>
            <a:r>
              <a:rPr lang="en-US" dirty="0"/>
              <a:t>facilitates insolubility in water and provides required mechanical strength and physical integrity. </a:t>
            </a:r>
            <a:endParaRPr lang="en-US" dirty="0" smtClean="0"/>
          </a:p>
          <a:p>
            <a:pPr algn="just"/>
            <a:endParaRPr lang="en-US" sz="600" dirty="0" smtClean="0"/>
          </a:p>
        </p:txBody>
      </p:sp>
      <p:pic>
        <p:nvPicPr>
          <p:cNvPr id="13321" name="Picture 9" descr="https://encrypted-tbn2.gstatic.com/images?q=tbn:ANd9GcRNOcK4rWWow1hZMv98hx2Ngx9dBJw4r1UtZCjco5yecrW9Yi6hB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8264" y="3693393"/>
            <a:ext cx="3676650" cy="12477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532440" y="3646132"/>
            <a:ext cx="611560"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8946232" y="4294204"/>
            <a:ext cx="197768"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323" name="Picture 11" descr="http://carboncostume.com/wordpress/wp-content/uploads/2014/08/The-Fonz.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3078" y="1196752"/>
            <a:ext cx="3022898" cy="1860245"/>
          </a:xfrm>
          <a:prstGeom prst="rect">
            <a:avLst/>
          </a:prstGeom>
          <a:noFill/>
          <a:extLst>
            <a:ext uri="{909E8E84-426E-40DD-AFC4-6F175D3DCCD1}">
              <a14:hiddenFill xmlns:a14="http://schemas.microsoft.com/office/drawing/2010/main">
                <a:solidFill>
                  <a:srgbClr val="FFFFFF"/>
                </a:solidFill>
              </a14:hiddenFill>
            </a:ext>
          </a:extLst>
        </p:spPr>
      </p:pic>
      <p:pic>
        <p:nvPicPr>
          <p:cNvPr id="13325" name="Picture 13" descr="http://i.telegraph.co.uk/multimedia/archive/02577/evlis-hair_2577037b.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1879" y="1204827"/>
            <a:ext cx="2986465" cy="186413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2865710"/>
            <a:ext cx="8460432" cy="923330"/>
          </a:xfrm>
          <a:prstGeom prst="rect">
            <a:avLst/>
          </a:prstGeom>
        </p:spPr>
        <p:txBody>
          <a:bodyPr wrap="square">
            <a:spAutoFit/>
          </a:bodyPr>
          <a:lstStyle/>
          <a:p>
            <a:pPr algn="just"/>
            <a:r>
              <a:rPr lang="en-US" dirty="0"/>
              <a:t>The ability of a hydrogel to hold significant amount of water implies that the polymer chains must have at least moderate hydrophilic character : carboxylic acids – hydrogen of the acid group  dissociate in water. </a:t>
            </a:r>
            <a:endParaRPr lang="en-GB" dirty="0"/>
          </a:p>
        </p:txBody>
      </p:sp>
    </p:spTree>
    <p:extLst>
      <p:ext uri="{BB962C8B-B14F-4D97-AF65-F5344CB8AC3E}">
        <p14:creationId xmlns:p14="http://schemas.microsoft.com/office/powerpoint/2010/main" val="427750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3323"/>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332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3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3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8"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http://www.biodinamica.com.br/uploads/produtos/consistencia_attaque_gel.jpg"/>
          <p:cNvPicPr>
            <a:picLocks noChangeAspect="1" noChangeArrowheads="1"/>
          </p:cNvPicPr>
          <p:nvPr/>
        </p:nvPicPr>
        <p:blipFill>
          <a:blip r:embed="rId3" cstate="print">
            <a:clrChange>
              <a:clrFrom>
                <a:srgbClr val="F1E9F6"/>
              </a:clrFrom>
              <a:clrTo>
                <a:srgbClr val="F1E9F6">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21106" y="404664"/>
            <a:ext cx="9165106"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584" y="3573016"/>
            <a:ext cx="2629814"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Hydrogels</a:t>
            </a:r>
          </a:p>
        </p:txBody>
      </p:sp>
      <p:sp>
        <p:nvSpPr>
          <p:cNvPr id="9" name="Rectangle 8"/>
          <p:cNvSpPr/>
          <p:nvPr/>
        </p:nvSpPr>
        <p:spPr>
          <a:xfrm>
            <a:off x="35496" y="692696"/>
            <a:ext cx="6336704" cy="2862322"/>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B0F0"/>
                </a:solidFill>
              </a:rPr>
              <a:t>Three-dimensional networks of hydrophilic polymer chains that do not dissolve but can swell in </a:t>
            </a:r>
            <a:r>
              <a:rPr lang="en-US" dirty="0" smtClean="0">
                <a:solidFill>
                  <a:srgbClr val="00B0F0"/>
                </a:solidFill>
              </a:rPr>
              <a:t>water.</a:t>
            </a:r>
            <a:endParaRPr lang="en-US" dirty="0">
              <a:solidFill>
                <a:srgbClr val="00B0F0"/>
              </a:solidFill>
            </a:endParaRPr>
          </a:p>
          <a:p>
            <a:pPr marL="285750" indent="-285750" algn="just">
              <a:buFont typeface="Arial" panose="020B0604020202020204" pitchFamily="34" charset="0"/>
              <a:buChar char="•"/>
            </a:pPr>
            <a:r>
              <a:rPr lang="en-US" dirty="0" smtClean="0">
                <a:solidFill>
                  <a:srgbClr val="00B0F0"/>
                </a:solidFill>
              </a:rPr>
              <a:t>Both </a:t>
            </a:r>
            <a:r>
              <a:rPr lang="en-US" dirty="0">
                <a:solidFill>
                  <a:srgbClr val="00B0F0"/>
                </a:solidFill>
              </a:rPr>
              <a:t>solid like and liquid like </a:t>
            </a:r>
            <a:r>
              <a:rPr lang="en-US" dirty="0" smtClean="0">
                <a:solidFill>
                  <a:srgbClr val="00B0F0"/>
                </a:solidFill>
              </a:rPr>
              <a:t>properties.</a:t>
            </a:r>
          </a:p>
          <a:p>
            <a:pPr marL="285750" indent="-285750" algn="just">
              <a:buFont typeface="Arial" panose="020B0604020202020204" pitchFamily="34" charset="0"/>
              <a:buChar char="•"/>
            </a:pPr>
            <a:endParaRPr lang="en-US" dirty="0">
              <a:solidFill>
                <a:srgbClr val="00B0F0"/>
              </a:solidFill>
            </a:endParaRPr>
          </a:p>
          <a:p>
            <a:pPr marL="285750" indent="-285750" algn="just">
              <a:buFont typeface="Arial" panose="020B0604020202020204" pitchFamily="34" charset="0"/>
              <a:buChar char="•"/>
            </a:pPr>
            <a:r>
              <a:rPr lang="en-US" dirty="0" smtClean="0"/>
              <a:t>High biocompatibility - not </a:t>
            </a:r>
            <a:r>
              <a:rPr lang="en-US" dirty="0"/>
              <a:t>harm the body or stimulate an </a:t>
            </a:r>
            <a:r>
              <a:rPr lang="en-US" dirty="0" smtClean="0"/>
              <a:t>immune </a:t>
            </a:r>
            <a:r>
              <a:rPr lang="en-GB" dirty="0" smtClean="0"/>
              <a:t>reaction (contact lenses).</a:t>
            </a:r>
            <a:endParaRPr lang="en-US" dirty="0"/>
          </a:p>
          <a:p>
            <a:pPr marL="285750" indent="-285750" algn="just">
              <a:buFont typeface="Arial" panose="020B0604020202020204" pitchFamily="34" charset="0"/>
              <a:buChar char="•"/>
            </a:pPr>
            <a:r>
              <a:rPr lang="en-US" dirty="0" smtClean="0"/>
              <a:t>Environmental </a:t>
            </a:r>
            <a:r>
              <a:rPr lang="en-US" dirty="0"/>
              <a:t>stimuli </a:t>
            </a:r>
            <a:r>
              <a:rPr lang="en-US" dirty="0" smtClean="0"/>
              <a:t>respondent, </a:t>
            </a:r>
            <a:r>
              <a:rPr lang="en-US" b="1" dirty="0" smtClean="0">
                <a:solidFill>
                  <a:srgbClr val="FF0000"/>
                </a:solidFill>
              </a:rPr>
              <a:t>’smart’</a:t>
            </a:r>
            <a:r>
              <a:rPr lang="en-US" dirty="0" smtClean="0"/>
              <a:t> or ‘stimulus responsive’ material : changes </a:t>
            </a:r>
            <a:r>
              <a:rPr lang="en-US" dirty="0"/>
              <a:t>some </a:t>
            </a:r>
            <a:r>
              <a:rPr lang="en-US" dirty="0" smtClean="0"/>
              <a:t>properties (e.g. shape) </a:t>
            </a:r>
            <a:r>
              <a:rPr lang="en-US" dirty="0"/>
              <a:t>in response to a change in </a:t>
            </a:r>
            <a:r>
              <a:rPr lang="en-US" dirty="0" smtClean="0"/>
              <a:t>environment (e.g. temperature</a:t>
            </a:r>
            <a:r>
              <a:rPr lang="en-US" dirty="0"/>
              <a:t>, pH, light, specific molecules, ionic </a:t>
            </a:r>
            <a:r>
              <a:rPr lang="en-US" dirty="0" smtClean="0"/>
              <a:t>strength). Reversible changes.</a:t>
            </a:r>
          </a:p>
        </p:txBody>
      </p:sp>
      <p:pic>
        <p:nvPicPr>
          <p:cNvPr id="7" name="Picture 2" descr="http://www.tienda.scyse.com/WebRoot/StoreES/Shops/ea1227/4D90/95D3/2971/60F8/6EF0/D94C/9B1E/BC6F/CONDUCTIVE_GEL_100ml.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4" y="692696"/>
            <a:ext cx="1656184" cy="168711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491880" y="3812847"/>
            <a:ext cx="5472608" cy="784830"/>
          </a:xfrm>
          <a:prstGeom prst="rect">
            <a:avLst/>
          </a:prstGeom>
        </p:spPr>
        <p:txBody>
          <a:bodyPr wrap="square">
            <a:spAutoFit/>
          </a:bodyPr>
          <a:lstStyle/>
          <a:p>
            <a:pPr algn="just"/>
            <a:r>
              <a:rPr lang="en-US" sz="1500" dirty="0"/>
              <a:t>More acid (lower pH) favors a neutral charge, and more alkali (higher pH) favors a negative charge. </a:t>
            </a:r>
            <a:r>
              <a:rPr lang="en-US" sz="1500" dirty="0" smtClean="0"/>
              <a:t>pH </a:t>
            </a:r>
            <a:r>
              <a:rPr lang="en-US" sz="1500" dirty="0"/>
              <a:t>change results in a change in the shape of the polymer network. </a:t>
            </a:r>
            <a:endParaRPr lang="en-GB" sz="1500" dirty="0"/>
          </a:p>
        </p:txBody>
      </p:sp>
      <p:sp>
        <p:nvSpPr>
          <p:cNvPr id="13" name="Rectangle 12"/>
          <p:cNvSpPr/>
          <p:nvPr/>
        </p:nvSpPr>
        <p:spPr>
          <a:xfrm>
            <a:off x="367474" y="4618003"/>
            <a:ext cx="1540230" cy="292388"/>
          </a:xfrm>
          <a:prstGeom prst="rect">
            <a:avLst/>
          </a:prstGeom>
        </p:spPr>
        <p:txBody>
          <a:bodyPr wrap="none">
            <a:spAutoFit/>
          </a:bodyPr>
          <a:lstStyle/>
          <a:p>
            <a:r>
              <a:rPr lang="en-GB" sz="1300" dirty="0">
                <a:solidFill>
                  <a:srgbClr val="00B0F0"/>
                </a:solidFill>
              </a:rPr>
              <a:t>c</a:t>
            </a:r>
            <a:r>
              <a:rPr lang="en-GB" sz="1300" dirty="0" smtClean="0">
                <a:solidFill>
                  <a:srgbClr val="00B0F0"/>
                </a:solidFill>
              </a:rPr>
              <a:t>oiled – not swollen</a:t>
            </a:r>
            <a:endParaRPr lang="en-GB" sz="1300" dirty="0">
              <a:solidFill>
                <a:srgbClr val="00B0F0"/>
              </a:solidFill>
            </a:endParaRPr>
          </a:p>
        </p:txBody>
      </p:sp>
      <p:sp>
        <p:nvSpPr>
          <p:cNvPr id="15" name="Rectangle 14"/>
          <p:cNvSpPr/>
          <p:nvPr/>
        </p:nvSpPr>
        <p:spPr>
          <a:xfrm>
            <a:off x="1979712" y="4618003"/>
            <a:ext cx="1445652" cy="292388"/>
          </a:xfrm>
          <a:prstGeom prst="rect">
            <a:avLst/>
          </a:prstGeom>
        </p:spPr>
        <p:txBody>
          <a:bodyPr wrap="none">
            <a:spAutoFit/>
          </a:bodyPr>
          <a:lstStyle/>
          <a:p>
            <a:r>
              <a:rPr lang="en-GB" sz="1300" dirty="0" smtClean="0">
                <a:solidFill>
                  <a:srgbClr val="00B0F0"/>
                </a:solidFill>
              </a:rPr>
              <a:t>uncoiled – swollen</a:t>
            </a:r>
            <a:endParaRPr lang="en-GB" sz="1300" dirty="0">
              <a:solidFill>
                <a:srgbClr val="00B0F0"/>
              </a:solidFill>
            </a:endParaRPr>
          </a:p>
        </p:txBody>
      </p:sp>
      <p:sp>
        <p:nvSpPr>
          <p:cNvPr id="16" name="Rectangle 15"/>
          <p:cNvSpPr/>
          <p:nvPr/>
        </p:nvSpPr>
        <p:spPr>
          <a:xfrm>
            <a:off x="3491880" y="4797152"/>
            <a:ext cx="5472608" cy="1246495"/>
          </a:xfrm>
          <a:prstGeom prst="rect">
            <a:avLst/>
          </a:prstGeom>
        </p:spPr>
        <p:txBody>
          <a:bodyPr wrap="square">
            <a:spAutoFit/>
          </a:bodyPr>
          <a:lstStyle/>
          <a:p>
            <a:pPr lvl="0" algn="just"/>
            <a:r>
              <a:rPr lang="en-US" sz="1500" dirty="0" smtClean="0">
                <a:solidFill>
                  <a:prstClr val="black"/>
                </a:solidFill>
              </a:rPr>
              <a:t>When sodium chloride </a:t>
            </a:r>
            <a:r>
              <a:rPr lang="en-US" sz="1500" dirty="0">
                <a:solidFill>
                  <a:prstClr val="black"/>
                </a:solidFill>
              </a:rPr>
              <a:t>is added to water, it dissociates to positive sodium </a:t>
            </a:r>
            <a:r>
              <a:rPr lang="en-US" sz="1500" dirty="0" smtClean="0">
                <a:solidFill>
                  <a:prstClr val="black"/>
                </a:solidFill>
              </a:rPr>
              <a:t>ions and negative chloride ions. </a:t>
            </a:r>
            <a:r>
              <a:rPr lang="en-US" sz="1500" dirty="0">
                <a:solidFill>
                  <a:prstClr val="black"/>
                </a:solidFill>
              </a:rPr>
              <a:t>The positive sodium ions associate with negatively charged carboxylate </a:t>
            </a:r>
            <a:r>
              <a:rPr lang="en-US" sz="1500" dirty="0" smtClean="0">
                <a:solidFill>
                  <a:prstClr val="black"/>
                </a:solidFill>
              </a:rPr>
              <a:t>ions: some </a:t>
            </a:r>
            <a:r>
              <a:rPr lang="en-US" sz="1500" dirty="0">
                <a:solidFill>
                  <a:prstClr val="black"/>
                </a:solidFill>
              </a:rPr>
              <a:t>water molecules are </a:t>
            </a:r>
            <a:r>
              <a:rPr lang="en-US" sz="1500" dirty="0" smtClean="0">
                <a:solidFill>
                  <a:prstClr val="black"/>
                </a:solidFill>
              </a:rPr>
              <a:t>displaced and the negative charges </a:t>
            </a:r>
            <a:r>
              <a:rPr lang="en-US" sz="1500" dirty="0">
                <a:solidFill>
                  <a:prstClr val="black"/>
                </a:solidFill>
              </a:rPr>
              <a:t>along the polymer chain repel each other less. </a:t>
            </a:r>
          </a:p>
        </p:txBody>
      </p:sp>
      <p:pic>
        <p:nvPicPr>
          <p:cNvPr id="1433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493" y="5028368"/>
            <a:ext cx="2990453" cy="1014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1979712" y="6034026"/>
            <a:ext cx="1540230" cy="292388"/>
          </a:xfrm>
          <a:prstGeom prst="rect">
            <a:avLst/>
          </a:prstGeom>
        </p:spPr>
        <p:txBody>
          <a:bodyPr wrap="none">
            <a:spAutoFit/>
          </a:bodyPr>
          <a:lstStyle/>
          <a:p>
            <a:r>
              <a:rPr lang="en-GB" sz="1300" dirty="0">
                <a:solidFill>
                  <a:srgbClr val="00B0F0"/>
                </a:solidFill>
              </a:rPr>
              <a:t>c</a:t>
            </a:r>
            <a:r>
              <a:rPr lang="en-GB" sz="1300" dirty="0" smtClean="0">
                <a:solidFill>
                  <a:srgbClr val="00B0F0"/>
                </a:solidFill>
              </a:rPr>
              <a:t>oiled – not swollen</a:t>
            </a:r>
            <a:endParaRPr lang="en-GB" sz="1300" dirty="0">
              <a:solidFill>
                <a:srgbClr val="00B0F0"/>
              </a:solidFill>
            </a:endParaRPr>
          </a:p>
        </p:txBody>
      </p:sp>
      <p:sp>
        <p:nvSpPr>
          <p:cNvPr id="20" name="Rectangle 19"/>
          <p:cNvSpPr/>
          <p:nvPr/>
        </p:nvSpPr>
        <p:spPr>
          <a:xfrm>
            <a:off x="367474" y="6043263"/>
            <a:ext cx="1445652" cy="292388"/>
          </a:xfrm>
          <a:prstGeom prst="rect">
            <a:avLst/>
          </a:prstGeom>
        </p:spPr>
        <p:txBody>
          <a:bodyPr wrap="none">
            <a:spAutoFit/>
          </a:bodyPr>
          <a:lstStyle/>
          <a:p>
            <a:r>
              <a:rPr lang="en-GB" sz="1300" dirty="0" smtClean="0">
                <a:solidFill>
                  <a:srgbClr val="00B0F0"/>
                </a:solidFill>
              </a:rPr>
              <a:t>uncoiled – swollen</a:t>
            </a:r>
            <a:endParaRPr lang="en-GB" sz="1300" dirty="0">
              <a:solidFill>
                <a:srgbClr val="00B0F0"/>
              </a:solidFill>
            </a:endParaRPr>
          </a:p>
        </p:txBody>
      </p:sp>
      <p:pic>
        <p:nvPicPr>
          <p:cNvPr id="21" name="Picture 13" descr="http://i.telegraph.co.uk/multimedia/archive/02577/evlis-hair_2577037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60232" y="2339881"/>
            <a:ext cx="2228487" cy="139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90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5" grpId="0"/>
      <p:bldP spid="16"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Picture 4" descr="http://www.biodinamica.com.br/uploads/produtos/consistencia_attaque_gel.jpg"/>
          <p:cNvPicPr>
            <a:picLocks noChangeAspect="1" noChangeArrowheads="1"/>
          </p:cNvPicPr>
          <p:nvPr/>
        </p:nvPicPr>
        <p:blipFill>
          <a:blip r:embed="rId3" cstate="print">
            <a:clrChange>
              <a:clrFrom>
                <a:srgbClr val="F1E9F6"/>
              </a:clrFrom>
              <a:clrTo>
                <a:srgbClr val="F1E9F6">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21106" y="27383"/>
            <a:ext cx="9165106"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79512" y="3071018"/>
            <a:ext cx="8784306" cy="2662238"/>
            <a:chOff x="252413" y="3683520"/>
            <a:chExt cx="8784306" cy="2662238"/>
          </a:xfrm>
        </p:grpSpPr>
        <p:grpSp>
          <p:nvGrpSpPr>
            <p:cNvPr id="13317" name="Group 8"/>
            <p:cNvGrpSpPr>
              <a:grpSpLocks/>
            </p:cNvGrpSpPr>
            <p:nvPr/>
          </p:nvGrpSpPr>
          <p:grpSpPr bwMode="auto">
            <a:xfrm>
              <a:off x="4291964" y="3683520"/>
              <a:ext cx="792163" cy="792163"/>
              <a:chOff x="2789" y="2478"/>
              <a:chExt cx="499" cy="499"/>
            </a:xfrm>
          </p:grpSpPr>
          <p:sp>
            <p:nvSpPr>
              <p:cNvPr id="13373" name="Oval 9"/>
              <p:cNvSpPr>
                <a:spLocks noChangeArrowheads="1"/>
              </p:cNvSpPr>
              <p:nvPr/>
            </p:nvSpPr>
            <p:spPr bwMode="auto">
              <a:xfrm>
                <a:off x="2789" y="2478"/>
                <a:ext cx="499" cy="499"/>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74" name="Freeform 10"/>
              <p:cNvSpPr>
                <a:spLocks/>
              </p:cNvSpPr>
              <p:nvPr/>
            </p:nvSpPr>
            <p:spPr bwMode="auto">
              <a:xfrm>
                <a:off x="2799" y="2575"/>
                <a:ext cx="308" cy="401"/>
              </a:xfrm>
              <a:custGeom>
                <a:avLst/>
                <a:gdLst>
                  <a:gd name="T0" fmla="*/ 47 w 307"/>
                  <a:gd name="T1" fmla="*/ 0 h 412"/>
                  <a:gd name="T2" fmla="*/ 30 w 307"/>
                  <a:gd name="T3" fmla="*/ 85 h 412"/>
                  <a:gd name="T4" fmla="*/ 109 w 307"/>
                  <a:gd name="T5" fmla="*/ 74 h 412"/>
                  <a:gd name="T6" fmla="*/ 214 w 307"/>
                  <a:gd name="T7" fmla="*/ 131 h 412"/>
                  <a:gd name="T8" fmla="*/ 208 w 307"/>
                  <a:gd name="T9" fmla="*/ 144 h 412"/>
                  <a:gd name="T10" fmla="*/ 214 w 307"/>
                  <a:gd name="T11" fmla="*/ 191 h 412"/>
                  <a:gd name="T12" fmla="*/ 293 w 307"/>
                  <a:gd name="T13" fmla="*/ 193 h 412"/>
                  <a:gd name="T14" fmla="*/ 304 w 307"/>
                  <a:gd name="T15" fmla="*/ 201 h 412"/>
                  <a:gd name="T16" fmla="*/ 310 w 307"/>
                  <a:gd name="T17" fmla="*/ 282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7"/>
                  <a:gd name="T28" fmla="*/ 0 h 412"/>
                  <a:gd name="T29" fmla="*/ 307 w 307"/>
                  <a:gd name="T30" fmla="*/ 412 h 4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7" h="412">
                    <a:moveTo>
                      <a:pt x="47" y="0"/>
                    </a:moveTo>
                    <a:cubicBezTo>
                      <a:pt x="0" y="16"/>
                      <a:pt x="28" y="85"/>
                      <a:pt x="30" y="124"/>
                    </a:cubicBezTo>
                    <a:cubicBezTo>
                      <a:pt x="60" y="120"/>
                      <a:pt x="81" y="115"/>
                      <a:pt x="109" y="107"/>
                    </a:cubicBezTo>
                    <a:cubicBezTo>
                      <a:pt x="205" y="114"/>
                      <a:pt x="213" y="98"/>
                      <a:pt x="200" y="192"/>
                    </a:cubicBezTo>
                    <a:cubicBezTo>
                      <a:pt x="199" y="198"/>
                      <a:pt x="196" y="203"/>
                      <a:pt x="194" y="209"/>
                    </a:cubicBezTo>
                    <a:cubicBezTo>
                      <a:pt x="196" y="232"/>
                      <a:pt x="183" y="262"/>
                      <a:pt x="200" y="277"/>
                    </a:cubicBezTo>
                    <a:cubicBezTo>
                      <a:pt x="220" y="294"/>
                      <a:pt x="253" y="277"/>
                      <a:pt x="279" y="282"/>
                    </a:cubicBezTo>
                    <a:cubicBezTo>
                      <a:pt x="284" y="283"/>
                      <a:pt x="286" y="290"/>
                      <a:pt x="290" y="294"/>
                    </a:cubicBezTo>
                    <a:cubicBezTo>
                      <a:pt x="307" y="343"/>
                      <a:pt x="296" y="305"/>
                      <a:pt x="296" y="41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75" name="Freeform 11"/>
              <p:cNvSpPr>
                <a:spLocks/>
              </p:cNvSpPr>
              <p:nvPr/>
            </p:nvSpPr>
            <p:spPr bwMode="auto">
              <a:xfrm>
                <a:off x="2914" y="2524"/>
                <a:ext cx="340" cy="367"/>
              </a:xfrm>
              <a:custGeom>
                <a:avLst/>
                <a:gdLst>
                  <a:gd name="T0" fmla="*/ 0 w 340"/>
                  <a:gd name="T1" fmla="*/ 0 h 367"/>
                  <a:gd name="T2" fmla="*/ 6 w 340"/>
                  <a:gd name="T3" fmla="*/ 45 h 367"/>
                  <a:gd name="T4" fmla="*/ 203 w 340"/>
                  <a:gd name="T5" fmla="*/ 96 h 367"/>
                  <a:gd name="T6" fmla="*/ 277 w 340"/>
                  <a:gd name="T7" fmla="*/ 119 h 367"/>
                  <a:gd name="T8" fmla="*/ 310 w 340"/>
                  <a:gd name="T9" fmla="*/ 367 h 367"/>
                  <a:gd name="T10" fmla="*/ 0 60000 65536"/>
                  <a:gd name="T11" fmla="*/ 0 60000 65536"/>
                  <a:gd name="T12" fmla="*/ 0 60000 65536"/>
                  <a:gd name="T13" fmla="*/ 0 60000 65536"/>
                  <a:gd name="T14" fmla="*/ 0 60000 65536"/>
                  <a:gd name="T15" fmla="*/ 0 w 340"/>
                  <a:gd name="T16" fmla="*/ 0 h 367"/>
                  <a:gd name="T17" fmla="*/ 340 w 340"/>
                  <a:gd name="T18" fmla="*/ 367 h 367"/>
                </a:gdLst>
                <a:ahLst/>
                <a:cxnLst>
                  <a:cxn ang="T10">
                    <a:pos x="T0" y="T1"/>
                  </a:cxn>
                  <a:cxn ang="T11">
                    <a:pos x="T2" y="T3"/>
                  </a:cxn>
                  <a:cxn ang="T12">
                    <a:pos x="T4" y="T5"/>
                  </a:cxn>
                  <a:cxn ang="T13">
                    <a:pos x="T6" y="T7"/>
                  </a:cxn>
                  <a:cxn ang="T14">
                    <a:pos x="T8" y="T9"/>
                  </a:cxn>
                </a:cxnLst>
                <a:rect l="T15" t="T16" r="T17" b="T18"/>
                <a:pathLst>
                  <a:path w="340" h="367">
                    <a:moveTo>
                      <a:pt x="0" y="0"/>
                    </a:moveTo>
                    <a:cubicBezTo>
                      <a:pt x="2" y="15"/>
                      <a:pt x="0" y="31"/>
                      <a:pt x="6" y="45"/>
                    </a:cubicBezTo>
                    <a:cubicBezTo>
                      <a:pt x="37" y="111"/>
                      <a:pt x="163" y="94"/>
                      <a:pt x="203" y="96"/>
                    </a:cubicBezTo>
                    <a:cubicBezTo>
                      <a:pt x="228" y="103"/>
                      <a:pt x="253" y="110"/>
                      <a:pt x="277" y="119"/>
                    </a:cubicBezTo>
                    <a:cubicBezTo>
                      <a:pt x="340" y="217"/>
                      <a:pt x="310" y="152"/>
                      <a:pt x="310" y="36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76" name="Oval 12"/>
              <p:cNvSpPr>
                <a:spLocks noChangeArrowheads="1"/>
              </p:cNvSpPr>
              <p:nvPr/>
            </p:nvSpPr>
            <p:spPr bwMode="auto">
              <a:xfrm>
                <a:off x="2925" y="2659"/>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77" name="Oval 13"/>
              <p:cNvSpPr>
                <a:spLocks noChangeArrowheads="1"/>
              </p:cNvSpPr>
              <p:nvPr/>
            </p:nvSpPr>
            <p:spPr bwMode="auto">
              <a:xfrm>
                <a:off x="3061" y="270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78" name="Oval 14"/>
              <p:cNvSpPr>
                <a:spLocks noChangeArrowheads="1"/>
              </p:cNvSpPr>
              <p:nvPr/>
            </p:nvSpPr>
            <p:spPr bwMode="auto">
              <a:xfrm>
                <a:off x="2993" y="2568"/>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79" name="Oval 15"/>
              <p:cNvSpPr>
                <a:spLocks noChangeArrowheads="1"/>
              </p:cNvSpPr>
              <p:nvPr/>
            </p:nvSpPr>
            <p:spPr bwMode="auto">
              <a:xfrm>
                <a:off x="2880" y="279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0" name="Oval 16"/>
              <p:cNvSpPr>
                <a:spLocks noChangeArrowheads="1"/>
              </p:cNvSpPr>
              <p:nvPr/>
            </p:nvSpPr>
            <p:spPr bwMode="auto">
              <a:xfrm>
                <a:off x="3016" y="279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1" name="Oval 17"/>
              <p:cNvSpPr>
                <a:spLocks noChangeArrowheads="1"/>
              </p:cNvSpPr>
              <p:nvPr/>
            </p:nvSpPr>
            <p:spPr bwMode="auto">
              <a:xfrm>
                <a:off x="3152" y="261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2" name="Oval 18"/>
              <p:cNvSpPr>
                <a:spLocks noChangeArrowheads="1"/>
              </p:cNvSpPr>
              <p:nvPr/>
            </p:nvSpPr>
            <p:spPr bwMode="auto">
              <a:xfrm>
                <a:off x="3152" y="275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3" name="Oval 19"/>
              <p:cNvSpPr>
                <a:spLocks noChangeArrowheads="1"/>
              </p:cNvSpPr>
              <p:nvPr/>
            </p:nvSpPr>
            <p:spPr bwMode="auto">
              <a:xfrm>
                <a:off x="3130" y="286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4" name="Oval 20"/>
              <p:cNvSpPr>
                <a:spLocks noChangeArrowheads="1"/>
              </p:cNvSpPr>
              <p:nvPr/>
            </p:nvSpPr>
            <p:spPr bwMode="auto">
              <a:xfrm>
                <a:off x="3061" y="252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5" name="Oval 21"/>
              <p:cNvSpPr>
                <a:spLocks noChangeArrowheads="1"/>
              </p:cNvSpPr>
              <p:nvPr/>
            </p:nvSpPr>
            <p:spPr bwMode="auto">
              <a:xfrm>
                <a:off x="2835" y="261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6" name="Oval 22"/>
              <p:cNvSpPr>
                <a:spLocks noChangeArrowheads="1"/>
              </p:cNvSpPr>
              <p:nvPr/>
            </p:nvSpPr>
            <p:spPr bwMode="auto">
              <a:xfrm>
                <a:off x="2925" y="252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7" name="Oval 23"/>
              <p:cNvSpPr>
                <a:spLocks noChangeArrowheads="1"/>
              </p:cNvSpPr>
              <p:nvPr/>
            </p:nvSpPr>
            <p:spPr bwMode="auto">
              <a:xfrm>
                <a:off x="3198" y="270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8" name="Oval 24"/>
              <p:cNvSpPr>
                <a:spLocks noChangeArrowheads="1"/>
              </p:cNvSpPr>
              <p:nvPr/>
            </p:nvSpPr>
            <p:spPr bwMode="auto">
              <a:xfrm>
                <a:off x="2948" y="2886"/>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89" name="Oval 25"/>
              <p:cNvSpPr>
                <a:spLocks noChangeArrowheads="1"/>
              </p:cNvSpPr>
              <p:nvPr/>
            </p:nvSpPr>
            <p:spPr bwMode="auto">
              <a:xfrm>
                <a:off x="2903" y="270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90" name="Oval 26"/>
              <p:cNvSpPr>
                <a:spLocks noChangeArrowheads="1"/>
              </p:cNvSpPr>
              <p:nvPr/>
            </p:nvSpPr>
            <p:spPr bwMode="auto">
              <a:xfrm>
                <a:off x="3061" y="286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91" name="Freeform 27"/>
              <p:cNvSpPr>
                <a:spLocks/>
              </p:cNvSpPr>
              <p:nvPr/>
            </p:nvSpPr>
            <p:spPr bwMode="auto">
              <a:xfrm>
                <a:off x="2795" y="2705"/>
                <a:ext cx="492" cy="85"/>
              </a:xfrm>
              <a:custGeom>
                <a:avLst/>
                <a:gdLst>
                  <a:gd name="T0" fmla="*/ 0 w 492"/>
                  <a:gd name="T1" fmla="*/ 73 h 85"/>
                  <a:gd name="T2" fmla="*/ 74 w 492"/>
                  <a:gd name="T3" fmla="*/ 28 h 85"/>
                  <a:gd name="T4" fmla="*/ 192 w 492"/>
                  <a:gd name="T5" fmla="*/ 51 h 85"/>
                  <a:gd name="T6" fmla="*/ 221 w 492"/>
                  <a:gd name="T7" fmla="*/ 73 h 85"/>
                  <a:gd name="T8" fmla="*/ 260 w 492"/>
                  <a:gd name="T9" fmla="*/ 85 h 85"/>
                  <a:gd name="T10" fmla="*/ 339 w 492"/>
                  <a:gd name="T11" fmla="*/ 79 h 85"/>
                  <a:gd name="T12" fmla="*/ 390 w 492"/>
                  <a:gd name="T13" fmla="*/ 51 h 85"/>
                  <a:gd name="T14" fmla="*/ 458 w 492"/>
                  <a:gd name="T15" fmla="*/ 11 h 85"/>
                  <a:gd name="T16" fmla="*/ 492 w 492"/>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85"/>
                  <a:gd name="T29" fmla="*/ 492 w 492"/>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85">
                    <a:moveTo>
                      <a:pt x="0" y="73"/>
                    </a:moveTo>
                    <a:cubicBezTo>
                      <a:pt x="24" y="51"/>
                      <a:pt x="44" y="39"/>
                      <a:pt x="74" y="28"/>
                    </a:cubicBezTo>
                    <a:cubicBezTo>
                      <a:pt x="123" y="33"/>
                      <a:pt x="148" y="36"/>
                      <a:pt x="192" y="51"/>
                    </a:cubicBezTo>
                    <a:cubicBezTo>
                      <a:pt x="214" y="59"/>
                      <a:pt x="203" y="62"/>
                      <a:pt x="221" y="73"/>
                    </a:cubicBezTo>
                    <a:cubicBezTo>
                      <a:pt x="229" y="78"/>
                      <a:pt x="253" y="83"/>
                      <a:pt x="260" y="85"/>
                    </a:cubicBezTo>
                    <a:cubicBezTo>
                      <a:pt x="286" y="83"/>
                      <a:pt x="313" y="83"/>
                      <a:pt x="339" y="79"/>
                    </a:cubicBezTo>
                    <a:cubicBezTo>
                      <a:pt x="361" y="75"/>
                      <a:pt x="369" y="57"/>
                      <a:pt x="390" y="51"/>
                    </a:cubicBezTo>
                    <a:cubicBezTo>
                      <a:pt x="412" y="35"/>
                      <a:pt x="434" y="27"/>
                      <a:pt x="458" y="11"/>
                    </a:cubicBezTo>
                    <a:cubicBezTo>
                      <a:pt x="468" y="4"/>
                      <a:pt x="492" y="0"/>
                      <a:pt x="492"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92" name="Freeform 28"/>
              <p:cNvSpPr>
                <a:spLocks/>
              </p:cNvSpPr>
              <p:nvPr/>
            </p:nvSpPr>
            <p:spPr bwMode="auto">
              <a:xfrm>
                <a:off x="2790" y="2547"/>
                <a:ext cx="412" cy="199"/>
              </a:xfrm>
              <a:custGeom>
                <a:avLst/>
                <a:gdLst>
                  <a:gd name="T0" fmla="*/ 412 w 412"/>
                  <a:gd name="T1" fmla="*/ 0 h 199"/>
                  <a:gd name="T2" fmla="*/ 361 w 412"/>
                  <a:gd name="T3" fmla="*/ 22 h 199"/>
                  <a:gd name="T4" fmla="*/ 237 w 412"/>
                  <a:gd name="T5" fmla="*/ 0 h 199"/>
                  <a:gd name="T6" fmla="*/ 175 w 412"/>
                  <a:gd name="T7" fmla="*/ 5 h 199"/>
                  <a:gd name="T8" fmla="*/ 101 w 412"/>
                  <a:gd name="T9" fmla="*/ 85 h 199"/>
                  <a:gd name="T10" fmla="*/ 62 w 412"/>
                  <a:gd name="T11" fmla="*/ 152 h 199"/>
                  <a:gd name="T12" fmla="*/ 45 w 412"/>
                  <a:gd name="T13" fmla="*/ 181 h 199"/>
                  <a:gd name="T14" fmla="*/ 0 w 412"/>
                  <a:gd name="T15" fmla="*/ 181 h 199"/>
                  <a:gd name="T16" fmla="*/ 0 60000 65536"/>
                  <a:gd name="T17" fmla="*/ 0 60000 65536"/>
                  <a:gd name="T18" fmla="*/ 0 60000 65536"/>
                  <a:gd name="T19" fmla="*/ 0 60000 65536"/>
                  <a:gd name="T20" fmla="*/ 0 60000 65536"/>
                  <a:gd name="T21" fmla="*/ 0 60000 65536"/>
                  <a:gd name="T22" fmla="*/ 0 60000 65536"/>
                  <a:gd name="T23" fmla="*/ 0 60000 65536"/>
                  <a:gd name="T24" fmla="*/ 0 w 412"/>
                  <a:gd name="T25" fmla="*/ 0 h 199"/>
                  <a:gd name="T26" fmla="*/ 412 w 412"/>
                  <a:gd name="T27" fmla="*/ 199 h 1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 h="199">
                    <a:moveTo>
                      <a:pt x="412" y="0"/>
                    </a:moveTo>
                    <a:cubicBezTo>
                      <a:pt x="395" y="11"/>
                      <a:pt x="380" y="16"/>
                      <a:pt x="361" y="22"/>
                    </a:cubicBezTo>
                    <a:cubicBezTo>
                      <a:pt x="228" y="15"/>
                      <a:pt x="308" y="21"/>
                      <a:pt x="237" y="0"/>
                    </a:cubicBezTo>
                    <a:cubicBezTo>
                      <a:pt x="216" y="2"/>
                      <a:pt x="196" y="2"/>
                      <a:pt x="175" y="5"/>
                    </a:cubicBezTo>
                    <a:cubicBezTo>
                      <a:pt x="137" y="10"/>
                      <a:pt x="124" y="62"/>
                      <a:pt x="101" y="85"/>
                    </a:cubicBezTo>
                    <a:cubicBezTo>
                      <a:pt x="93" y="110"/>
                      <a:pt x="76" y="130"/>
                      <a:pt x="62" y="152"/>
                    </a:cubicBezTo>
                    <a:cubicBezTo>
                      <a:pt x="52" y="167"/>
                      <a:pt x="62" y="171"/>
                      <a:pt x="45" y="181"/>
                    </a:cubicBezTo>
                    <a:cubicBezTo>
                      <a:pt x="30" y="190"/>
                      <a:pt x="8" y="199"/>
                      <a:pt x="0" y="18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93" name="Freeform 29"/>
              <p:cNvSpPr>
                <a:spLocks/>
              </p:cNvSpPr>
              <p:nvPr/>
            </p:nvSpPr>
            <p:spPr bwMode="auto">
              <a:xfrm>
                <a:off x="3017" y="2485"/>
                <a:ext cx="141" cy="463"/>
              </a:xfrm>
              <a:custGeom>
                <a:avLst/>
                <a:gdLst>
                  <a:gd name="T0" fmla="*/ 38 w 141"/>
                  <a:gd name="T1" fmla="*/ 0 h 463"/>
                  <a:gd name="T2" fmla="*/ 128 w 141"/>
                  <a:gd name="T3" fmla="*/ 316 h 463"/>
                  <a:gd name="T4" fmla="*/ 140 w 141"/>
                  <a:gd name="T5" fmla="*/ 463 h 463"/>
                  <a:gd name="T6" fmla="*/ 0 60000 65536"/>
                  <a:gd name="T7" fmla="*/ 0 60000 65536"/>
                  <a:gd name="T8" fmla="*/ 0 60000 65536"/>
                  <a:gd name="T9" fmla="*/ 0 w 141"/>
                  <a:gd name="T10" fmla="*/ 0 h 463"/>
                  <a:gd name="T11" fmla="*/ 141 w 141"/>
                  <a:gd name="T12" fmla="*/ 463 h 463"/>
                </a:gdLst>
                <a:ahLst/>
                <a:cxnLst>
                  <a:cxn ang="T6">
                    <a:pos x="T0" y="T1"/>
                  </a:cxn>
                  <a:cxn ang="T7">
                    <a:pos x="T2" y="T3"/>
                  </a:cxn>
                  <a:cxn ang="T8">
                    <a:pos x="T4" y="T5"/>
                  </a:cxn>
                </a:cxnLst>
                <a:rect l="T9" t="T10" r="T11" b="T12"/>
                <a:pathLst>
                  <a:path w="141" h="463">
                    <a:moveTo>
                      <a:pt x="38" y="0"/>
                    </a:moveTo>
                    <a:cubicBezTo>
                      <a:pt x="0" y="107"/>
                      <a:pt x="72" y="230"/>
                      <a:pt x="128" y="316"/>
                    </a:cubicBezTo>
                    <a:cubicBezTo>
                      <a:pt x="141" y="377"/>
                      <a:pt x="140" y="377"/>
                      <a:pt x="140" y="46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94" name="Freeform 30"/>
              <p:cNvSpPr>
                <a:spLocks/>
              </p:cNvSpPr>
              <p:nvPr/>
            </p:nvSpPr>
            <p:spPr bwMode="auto">
              <a:xfrm>
                <a:off x="2869" y="2512"/>
                <a:ext cx="339" cy="402"/>
              </a:xfrm>
              <a:custGeom>
                <a:avLst/>
                <a:gdLst>
                  <a:gd name="T0" fmla="*/ 0 w 339"/>
                  <a:gd name="T1" fmla="*/ 402 h 402"/>
                  <a:gd name="T2" fmla="*/ 34 w 339"/>
                  <a:gd name="T3" fmla="*/ 289 h 402"/>
                  <a:gd name="T4" fmla="*/ 152 w 339"/>
                  <a:gd name="T5" fmla="*/ 306 h 402"/>
                  <a:gd name="T6" fmla="*/ 271 w 339"/>
                  <a:gd name="T7" fmla="*/ 351 h 402"/>
                  <a:gd name="T8" fmla="*/ 322 w 339"/>
                  <a:gd name="T9" fmla="*/ 340 h 402"/>
                  <a:gd name="T10" fmla="*/ 327 w 339"/>
                  <a:gd name="T11" fmla="*/ 323 h 402"/>
                  <a:gd name="T12" fmla="*/ 339 w 339"/>
                  <a:gd name="T13" fmla="*/ 312 h 402"/>
                  <a:gd name="T14" fmla="*/ 310 w 339"/>
                  <a:gd name="T15" fmla="*/ 193 h 402"/>
                  <a:gd name="T16" fmla="*/ 288 w 339"/>
                  <a:gd name="T17" fmla="*/ 159 h 402"/>
                  <a:gd name="T18" fmla="*/ 276 w 339"/>
                  <a:gd name="T19" fmla="*/ 142 h 402"/>
                  <a:gd name="T20" fmla="*/ 248 w 339"/>
                  <a:gd name="T21" fmla="*/ 91 h 402"/>
                  <a:gd name="T22" fmla="*/ 271 w 339"/>
                  <a:gd name="T23" fmla="*/ 18 h 402"/>
                  <a:gd name="T24" fmla="*/ 293 w 339"/>
                  <a:gd name="T25" fmla="*/ 7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9"/>
                  <a:gd name="T40" fmla="*/ 0 h 402"/>
                  <a:gd name="T41" fmla="*/ 339 w 339"/>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9" h="402">
                    <a:moveTo>
                      <a:pt x="0" y="402"/>
                    </a:moveTo>
                    <a:cubicBezTo>
                      <a:pt x="5" y="367"/>
                      <a:pt x="7" y="313"/>
                      <a:pt x="34" y="289"/>
                    </a:cubicBezTo>
                    <a:cubicBezTo>
                      <a:pt x="76" y="293"/>
                      <a:pt x="112" y="295"/>
                      <a:pt x="152" y="306"/>
                    </a:cubicBezTo>
                    <a:cubicBezTo>
                      <a:pt x="187" y="329"/>
                      <a:pt x="231" y="337"/>
                      <a:pt x="271" y="351"/>
                    </a:cubicBezTo>
                    <a:cubicBezTo>
                      <a:pt x="288" y="348"/>
                      <a:pt x="310" y="352"/>
                      <a:pt x="322" y="340"/>
                    </a:cubicBezTo>
                    <a:cubicBezTo>
                      <a:pt x="326" y="336"/>
                      <a:pt x="324" y="328"/>
                      <a:pt x="327" y="323"/>
                    </a:cubicBezTo>
                    <a:cubicBezTo>
                      <a:pt x="330" y="318"/>
                      <a:pt x="335" y="316"/>
                      <a:pt x="339" y="312"/>
                    </a:cubicBezTo>
                    <a:cubicBezTo>
                      <a:pt x="333" y="223"/>
                      <a:pt x="338" y="245"/>
                      <a:pt x="310" y="193"/>
                    </a:cubicBezTo>
                    <a:cubicBezTo>
                      <a:pt x="304" y="181"/>
                      <a:pt x="295" y="170"/>
                      <a:pt x="288" y="159"/>
                    </a:cubicBezTo>
                    <a:cubicBezTo>
                      <a:pt x="284" y="153"/>
                      <a:pt x="276" y="142"/>
                      <a:pt x="276" y="142"/>
                    </a:cubicBezTo>
                    <a:cubicBezTo>
                      <a:pt x="269" y="118"/>
                      <a:pt x="266" y="109"/>
                      <a:pt x="248" y="91"/>
                    </a:cubicBezTo>
                    <a:cubicBezTo>
                      <a:pt x="240" y="65"/>
                      <a:pt x="245" y="33"/>
                      <a:pt x="271" y="18"/>
                    </a:cubicBezTo>
                    <a:cubicBezTo>
                      <a:pt x="301" y="0"/>
                      <a:pt x="280" y="20"/>
                      <a:pt x="293" y="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3318" name="Group 31"/>
            <p:cNvGrpSpPr>
              <a:grpSpLocks/>
            </p:cNvGrpSpPr>
            <p:nvPr/>
          </p:nvGrpSpPr>
          <p:grpSpPr bwMode="auto">
            <a:xfrm>
              <a:off x="2132964" y="4763020"/>
              <a:ext cx="1836738" cy="1582738"/>
              <a:chOff x="1292" y="2750"/>
              <a:chExt cx="1157" cy="997"/>
            </a:xfrm>
          </p:grpSpPr>
          <p:grpSp>
            <p:nvGrpSpPr>
              <p:cNvPr id="13350" name="Group 32"/>
              <p:cNvGrpSpPr>
                <a:grpSpLocks/>
              </p:cNvGrpSpPr>
              <p:nvPr/>
            </p:nvGrpSpPr>
            <p:grpSpPr bwMode="auto">
              <a:xfrm>
                <a:off x="1429" y="2840"/>
                <a:ext cx="907" cy="907"/>
                <a:chOff x="1746" y="2886"/>
                <a:chExt cx="499" cy="499"/>
              </a:xfrm>
            </p:grpSpPr>
            <p:sp>
              <p:nvSpPr>
                <p:cNvPr id="13366" name="Freeform 33"/>
                <p:cNvSpPr>
                  <a:spLocks/>
                </p:cNvSpPr>
                <p:nvPr/>
              </p:nvSpPr>
              <p:spPr bwMode="auto">
                <a:xfrm>
                  <a:off x="1826" y="2920"/>
                  <a:ext cx="339" cy="402"/>
                </a:xfrm>
                <a:custGeom>
                  <a:avLst/>
                  <a:gdLst>
                    <a:gd name="T0" fmla="*/ 0 w 339"/>
                    <a:gd name="T1" fmla="*/ 402 h 402"/>
                    <a:gd name="T2" fmla="*/ 34 w 339"/>
                    <a:gd name="T3" fmla="*/ 289 h 402"/>
                    <a:gd name="T4" fmla="*/ 152 w 339"/>
                    <a:gd name="T5" fmla="*/ 306 h 402"/>
                    <a:gd name="T6" fmla="*/ 271 w 339"/>
                    <a:gd name="T7" fmla="*/ 351 h 402"/>
                    <a:gd name="T8" fmla="*/ 322 w 339"/>
                    <a:gd name="T9" fmla="*/ 340 h 402"/>
                    <a:gd name="T10" fmla="*/ 327 w 339"/>
                    <a:gd name="T11" fmla="*/ 323 h 402"/>
                    <a:gd name="T12" fmla="*/ 339 w 339"/>
                    <a:gd name="T13" fmla="*/ 312 h 402"/>
                    <a:gd name="T14" fmla="*/ 310 w 339"/>
                    <a:gd name="T15" fmla="*/ 193 h 402"/>
                    <a:gd name="T16" fmla="*/ 288 w 339"/>
                    <a:gd name="T17" fmla="*/ 159 h 402"/>
                    <a:gd name="T18" fmla="*/ 276 w 339"/>
                    <a:gd name="T19" fmla="*/ 142 h 402"/>
                    <a:gd name="T20" fmla="*/ 248 w 339"/>
                    <a:gd name="T21" fmla="*/ 91 h 402"/>
                    <a:gd name="T22" fmla="*/ 271 w 339"/>
                    <a:gd name="T23" fmla="*/ 18 h 402"/>
                    <a:gd name="T24" fmla="*/ 293 w 339"/>
                    <a:gd name="T25" fmla="*/ 7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9"/>
                    <a:gd name="T40" fmla="*/ 0 h 402"/>
                    <a:gd name="T41" fmla="*/ 339 w 339"/>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9" h="402">
                      <a:moveTo>
                        <a:pt x="0" y="402"/>
                      </a:moveTo>
                      <a:cubicBezTo>
                        <a:pt x="5" y="367"/>
                        <a:pt x="7" y="313"/>
                        <a:pt x="34" y="289"/>
                      </a:cubicBezTo>
                      <a:cubicBezTo>
                        <a:pt x="76" y="293"/>
                        <a:pt x="112" y="295"/>
                        <a:pt x="152" y="306"/>
                      </a:cubicBezTo>
                      <a:cubicBezTo>
                        <a:pt x="187" y="329"/>
                        <a:pt x="231" y="337"/>
                        <a:pt x="271" y="351"/>
                      </a:cubicBezTo>
                      <a:cubicBezTo>
                        <a:pt x="288" y="348"/>
                        <a:pt x="310" y="352"/>
                        <a:pt x="322" y="340"/>
                      </a:cubicBezTo>
                      <a:cubicBezTo>
                        <a:pt x="326" y="336"/>
                        <a:pt x="324" y="328"/>
                        <a:pt x="327" y="323"/>
                      </a:cubicBezTo>
                      <a:cubicBezTo>
                        <a:pt x="330" y="318"/>
                        <a:pt x="335" y="316"/>
                        <a:pt x="339" y="312"/>
                      </a:cubicBezTo>
                      <a:cubicBezTo>
                        <a:pt x="333" y="223"/>
                        <a:pt x="338" y="245"/>
                        <a:pt x="310" y="193"/>
                      </a:cubicBezTo>
                      <a:cubicBezTo>
                        <a:pt x="304" y="181"/>
                        <a:pt x="295" y="170"/>
                        <a:pt x="288" y="159"/>
                      </a:cubicBezTo>
                      <a:cubicBezTo>
                        <a:pt x="284" y="153"/>
                        <a:pt x="276" y="142"/>
                        <a:pt x="276" y="142"/>
                      </a:cubicBezTo>
                      <a:cubicBezTo>
                        <a:pt x="269" y="118"/>
                        <a:pt x="266" y="109"/>
                        <a:pt x="248" y="91"/>
                      </a:cubicBezTo>
                      <a:cubicBezTo>
                        <a:pt x="240" y="65"/>
                        <a:pt x="245" y="33"/>
                        <a:pt x="271" y="18"/>
                      </a:cubicBezTo>
                      <a:cubicBezTo>
                        <a:pt x="301" y="0"/>
                        <a:pt x="280" y="20"/>
                        <a:pt x="293" y="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67" name="Oval 34"/>
                <p:cNvSpPr>
                  <a:spLocks noChangeArrowheads="1"/>
                </p:cNvSpPr>
                <p:nvPr/>
              </p:nvSpPr>
              <p:spPr bwMode="auto">
                <a:xfrm>
                  <a:off x="1746" y="2886"/>
                  <a:ext cx="499" cy="499"/>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8" name="Freeform 35"/>
                <p:cNvSpPr>
                  <a:spLocks/>
                </p:cNvSpPr>
                <p:nvPr/>
              </p:nvSpPr>
              <p:spPr bwMode="auto">
                <a:xfrm>
                  <a:off x="1756" y="2983"/>
                  <a:ext cx="308" cy="401"/>
                </a:xfrm>
                <a:custGeom>
                  <a:avLst/>
                  <a:gdLst>
                    <a:gd name="T0" fmla="*/ 47 w 307"/>
                    <a:gd name="T1" fmla="*/ 0 h 412"/>
                    <a:gd name="T2" fmla="*/ 30 w 307"/>
                    <a:gd name="T3" fmla="*/ 85 h 412"/>
                    <a:gd name="T4" fmla="*/ 109 w 307"/>
                    <a:gd name="T5" fmla="*/ 74 h 412"/>
                    <a:gd name="T6" fmla="*/ 214 w 307"/>
                    <a:gd name="T7" fmla="*/ 131 h 412"/>
                    <a:gd name="T8" fmla="*/ 208 w 307"/>
                    <a:gd name="T9" fmla="*/ 144 h 412"/>
                    <a:gd name="T10" fmla="*/ 214 w 307"/>
                    <a:gd name="T11" fmla="*/ 191 h 412"/>
                    <a:gd name="T12" fmla="*/ 293 w 307"/>
                    <a:gd name="T13" fmla="*/ 193 h 412"/>
                    <a:gd name="T14" fmla="*/ 304 w 307"/>
                    <a:gd name="T15" fmla="*/ 201 h 412"/>
                    <a:gd name="T16" fmla="*/ 310 w 307"/>
                    <a:gd name="T17" fmla="*/ 282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7"/>
                    <a:gd name="T28" fmla="*/ 0 h 412"/>
                    <a:gd name="T29" fmla="*/ 307 w 307"/>
                    <a:gd name="T30" fmla="*/ 412 h 4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7" h="412">
                      <a:moveTo>
                        <a:pt x="47" y="0"/>
                      </a:moveTo>
                      <a:cubicBezTo>
                        <a:pt x="0" y="16"/>
                        <a:pt x="28" y="85"/>
                        <a:pt x="30" y="124"/>
                      </a:cubicBezTo>
                      <a:cubicBezTo>
                        <a:pt x="60" y="120"/>
                        <a:pt x="81" y="115"/>
                        <a:pt x="109" y="107"/>
                      </a:cubicBezTo>
                      <a:cubicBezTo>
                        <a:pt x="205" y="114"/>
                        <a:pt x="213" y="98"/>
                        <a:pt x="200" y="192"/>
                      </a:cubicBezTo>
                      <a:cubicBezTo>
                        <a:pt x="199" y="198"/>
                        <a:pt x="196" y="203"/>
                        <a:pt x="194" y="209"/>
                      </a:cubicBezTo>
                      <a:cubicBezTo>
                        <a:pt x="196" y="232"/>
                        <a:pt x="183" y="262"/>
                        <a:pt x="200" y="277"/>
                      </a:cubicBezTo>
                      <a:cubicBezTo>
                        <a:pt x="220" y="294"/>
                        <a:pt x="253" y="277"/>
                        <a:pt x="279" y="282"/>
                      </a:cubicBezTo>
                      <a:cubicBezTo>
                        <a:pt x="284" y="283"/>
                        <a:pt x="286" y="290"/>
                        <a:pt x="290" y="294"/>
                      </a:cubicBezTo>
                      <a:cubicBezTo>
                        <a:pt x="307" y="343"/>
                        <a:pt x="296" y="305"/>
                        <a:pt x="296" y="41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69" name="Freeform 36"/>
                <p:cNvSpPr>
                  <a:spLocks/>
                </p:cNvSpPr>
                <p:nvPr/>
              </p:nvSpPr>
              <p:spPr bwMode="auto">
                <a:xfrm>
                  <a:off x="1871" y="2932"/>
                  <a:ext cx="340" cy="367"/>
                </a:xfrm>
                <a:custGeom>
                  <a:avLst/>
                  <a:gdLst>
                    <a:gd name="T0" fmla="*/ 0 w 340"/>
                    <a:gd name="T1" fmla="*/ 0 h 367"/>
                    <a:gd name="T2" fmla="*/ 6 w 340"/>
                    <a:gd name="T3" fmla="*/ 45 h 367"/>
                    <a:gd name="T4" fmla="*/ 203 w 340"/>
                    <a:gd name="T5" fmla="*/ 96 h 367"/>
                    <a:gd name="T6" fmla="*/ 277 w 340"/>
                    <a:gd name="T7" fmla="*/ 119 h 367"/>
                    <a:gd name="T8" fmla="*/ 310 w 340"/>
                    <a:gd name="T9" fmla="*/ 367 h 367"/>
                    <a:gd name="T10" fmla="*/ 0 60000 65536"/>
                    <a:gd name="T11" fmla="*/ 0 60000 65536"/>
                    <a:gd name="T12" fmla="*/ 0 60000 65536"/>
                    <a:gd name="T13" fmla="*/ 0 60000 65536"/>
                    <a:gd name="T14" fmla="*/ 0 60000 65536"/>
                    <a:gd name="T15" fmla="*/ 0 w 340"/>
                    <a:gd name="T16" fmla="*/ 0 h 367"/>
                    <a:gd name="T17" fmla="*/ 340 w 340"/>
                    <a:gd name="T18" fmla="*/ 367 h 367"/>
                  </a:gdLst>
                  <a:ahLst/>
                  <a:cxnLst>
                    <a:cxn ang="T10">
                      <a:pos x="T0" y="T1"/>
                    </a:cxn>
                    <a:cxn ang="T11">
                      <a:pos x="T2" y="T3"/>
                    </a:cxn>
                    <a:cxn ang="T12">
                      <a:pos x="T4" y="T5"/>
                    </a:cxn>
                    <a:cxn ang="T13">
                      <a:pos x="T6" y="T7"/>
                    </a:cxn>
                    <a:cxn ang="T14">
                      <a:pos x="T8" y="T9"/>
                    </a:cxn>
                  </a:cxnLst>
                  <a:rect l="T15" t="T16" r="T17" b="T18"/>
                  <a:pathLst>
                    <a:path w="340" h="367">
                      <a:moveTo>
                        <a:pt x="0" y="0"/>
                      </a:moveTo>
                      <a:cubicBezTo>
                        <a:pt x="2" y="15"/>
                        <a:pt x="0" y="31"/>
                        <a:pt x="6" y="45"/>
                      </a:cubicBezTo>
                      <a:cubicBezTo>
                        <a:pt x="37" y="111"/>
                        <a:pt x="163" y="94"/>
                        <a:pt x="203" y="96"/>
                      </a:cubicBezTo>
                      <a:cubicBezTo>
                        <a:pt x="228" y="103"/>
                        <a:pt x="253" y="110"/>
                        <a:pt x="277" y="119"/>
                      </a:cubicBezTo>
                      <a:cubicBezTo>
                        <a:pt x="340" y="217"/>
                        <a:pt x="310" y="152"/>
                        <a:pt x="310" y="36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70" name="Freeform 37"/>
                <p:cNvSpPr>
                  <a:spLocks/>
                </p:cNvSpPr>
                <p:nvPr/>
              </p:nvSpPr>
              <p:spPr bwMode="auto">
                <a:xfrm>
                  <a:off x="1752" y="3113"/>
                  <a:ext cx="492" cy="85"/>
                </a:xfrm>
                <a:custGeom>
                  <a:avLst/>
                  <a:gdLst>
                    <a:gd name="T0" fmla="*/ 0 w 492"/>
                    <a:gd name="T1" fmla="*/ 73 h 85"/>
                    <a:gd name="T2" fmla="*/ 74 w 492"/>
                    <a:gd name="T3" fmla="*/ 28 h 85"/>
                    <a:gd name="T4" fmla="*/ 192 w 492"/>
                    <a:gd name="T5" fmla="*/ 51 h 85"/>
                    <a:gd name="T6" fmla="*/ 221 w 492"/>
                    <a:gd name="T7" fmla="*/ 73 h 85"/>
                    <a:gd name="T8" fmla="*/ 260 w 492"/>
                    <a:gd name="T9" fmla="*/ 85 h 85"/>
                    <a:gd name="T10" fmla="*/ 339 w 492"/>
                    <a:gd name="T11" fmla="*/ 79 h 85"/>
                    <a:gd name="T12" fmla="*/ 390 w 492"/>
                    <a:gd name="T13" fmla="*/ 51 h 85"/>
                    <a:gd name="T14" fmla="*/ 458 w 492"/>
                    <a:gd name="T15" fmla="*/ 11 h 85"/>
                    <a:gd name="T16" fmla="*/ 492 w 492"/>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85"/>
                    <a:gd name="T29" fmla="*/ 492 w 492"/>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85">
                      <a:moveTo>
                        <a:pt x="0" y="73"/>
                      </a:moveTo>
                      <a:cubicBezTo>
                        <a:pt x="24" y="51"/>
                        <a:pt x="44" y="39"/>
                        <a:pt x="74" y="28"/>
                      </a:cubicBezTo>
                      <a:cubicBezTo>
                        <a:pt x="123" y="33"/>
                        <a:pt x="148" y="36"/>
                        <a:pt x="192" y="51"/>
                      </a:cubicBezTo>
                      <a:cubicBezTo>
                        <a:pt x="214" y="59"/>
                        <a:pt x="203" y="62"/>
                        <a:pt x="221" y="73"/>
                      </a:cubicBezTo>
                      <a:cubicBezTo>
                        <a:pt x="229" y="78"/>
                        <a:pt x="253" y="83"/>
                        <a:pt x="260" y="85"/>
                      </a:cubicBezTo>
                      <a:cubicBezTo>
                        <a:pt x="286" y="83"/>
                        <a:pt x="313" y="83"/>
                        <a:pt x="339" y="79"/>
                      </a:cubicBezTo>
                      <a:cubicBezTo>
                        <a:pt x="361" y="75"/>
                        <a:pt x="369" y="57"/>
                        <a:pt x="390" y="51"/>
                      </a:cubicBezTo>
                      <a:cubicBezTo>
                        <a:pt x="412" y="35"/>
                        <a:pt x="434" y="27"/>
                        <a:pt x="458" y="11"/>
                      </a:cubicBezTo>
                      <a:cubicBezTo>
                        <a:pt x="468" y="4"/>
                        <a:pt x="492" y="0"/>
                        <a:pt x="492"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71" name="Freeform 38"/>
                <p:cNvSpPr>
                  <a:spLocks/>
                </p:cNvSpPr>
                <p:nvPr/>
              </p:nvSpPr>
              <p:spPr bwMode="auto">
                <a:xfrm>
                  <a:off x="1747" y="2955"/>
                  <a:ext cx="412" cy="199"/>
                </a:xfrm>
                <a:custGeom>
                  <a:avLst/>
                  <a:gdLst>
                    <a:gd name="T0" fmla="*/ 412 w 412"/>
                    <a:gd name="T1" fmla="*/ 0 h 199"/>
                    <a:gd name="T2" fmla="*/ 361 w 412"/>
                    <a:gd name="T3" fmla="*/ 22 h 199"/>
                    <a:gd name="T4" fmla="*/ 237 w 412"/>
                    <a:gd name="T5" fmla="*/ 0 h 199"/>
                    <a:gd name="T6" fmla="*/ 175 w 412"/>
                    <a:gd name="T7" fmla="*/ 5 h 199"/>
                    <a:gd name="T8" fmla="*/ 101 w 412"/>
                    <a:gd name="T9" fmla="*/ 85 h 199"/>
                    <a:gd name="T10" fmla="*/ 62 w 412"/>
                    <a:gd name="T11" fmla="*/ 152 h 199"/>
                    <a:gd name="T12" fmla="*/ 45 w 412"/>
                    <a:gd name="T13" fmla="*/ 181 h 199"/>
                    <a:gd name="T14" fmla="*/ 0 w 412"/>
                    <a:gd name="T15" fmla="*/ 181 h 199"/>
                    <a:gd name="T16" fmla="*/ 0 60000 65536"/>
                    <a:gd name="T17" fmla="*/ 0 60000 65536"/>
                    <a:gd name="T18" fmla="*/ 0 60000 65536"/>
                    <a:gd name="T19" fmla="*/ 0 60000 65536"/>
                    <a:gd name="T20" fmla="*/ 0 60000 65536"/>
                    <a:gd name="T21" fmla="*/ 0 60000 65536"/>
                    <a:gd name="T22" fmla="*/ 0 60000 65536"/>
                    <a:gd name="T23" fmla="*/ 0 60000 65536"/>
                    <a:gd name="T24" fmla="*/ 0 w 412"/>
                    <a:gd name="T25" fmla="*/ 0 h 199"/>
                    <a:gd name="T26" fmla="*/ 412 w 412"/>
                    <a:gd name="T27" fmla="*/ 199 h 1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 h="199">
                      <a:moveTo>
                        <a:pt x="412" y="0"/>
                      </a:moveTo>
                      <a:cubicBezTo>
                        <a:pt x="395" y="11"/>
                        <a:pt x="380" y="16"/>
                        <a:pt x="361" y="22"/>
                      </a:cubicBezTo>
                      <a:cubicBezTo>
                        <a:pt x="228" y="15"/>
                        <a:pt x="308" y="21"/>
                        <a:pt x="237" y="0"/>
                      </a:cubicBezTo>
                      <a:cubicBezTo>
                        <a:pt x="216" y="2"/>
                        <a:pt x="196" y="2"/>
                        <a:pt x="175" y="5"/>
                      </a:cubicBezTo>
                      <a:cubicBezTo>
                        <a:pt x="137" y="10"/>
                        <a:pt x="124" y="62"/>
                        <a:pt x="101" y="85"/>
                      </a:cubicBezTo>
                      <a:cubicBezTo>
                        <a:pt x="93" y="110"/>
                        <a:pt x="76" y="130"/>
                        <a:pt x="62" y="152"/>
                      </a:cubicBezTo>
                      <a:cubicBezTo>
                        <a:pt x="52" y="167"/>
                        <a:pt x="62" y="171"/>
                        <a:pt x="45" y="181"/>
                      </a:cubicBezTo>
                      <a:cubicBezTo>
                        <a:pt x="30" y="190"/>
                        <a:pt x="8" y="199"/>
                        <a:pt x="0" y="18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72" name="Freeform 39"/>
                <p:cNvSpPr>
                  <a:spLocks/>
                </p:cNvSpPr>
                <p:nvPr/>
              </p:nvSpPr>
              <p:spPr bwMode="auto">
                <a:xfrm>
                  <a:off x="1974" y="2893"/>
                  <a:ext cx="141" cy="463"/>
                </a:xfrm>
                <a:custGeom>
                  <a:avLst/>
                  <a:gdLst>
                    <a:gd name="T0" fmla="*/ 38 w 141"/>
                    <a:gd name="T1" fmla="*/ 0 h 463"/>
                    <a:gd name="T2" fmla="*/ 128 w 141"/>
                    <a:gd name="T3" fmla="*/ 316 h 463"/>
                    <a:gd name="T4" fmla="*/ 140 w 141"/>
                    <a:gd name="T5" fmla="*/ 463 h 463"/>
                    <a:gd name="T6" fmla="*/ 0 60000 65536"/>
                    <a:gd name="T7" fmla="*/ 0 60000 65536"/>
                    <a:gd name="T8" fmla="*/ 0 60000 65536"/>
                    <a:gd name="T9" fmla="*/ 0 w 141"/>
                    <a:gd name="T10" fmla="*/ 0 h 463"/>
                    <a:gd name="T11" fmla="*/ 141 w 141"/>
                    <a:gd name="T12" fmla="*/ 463 h 463"/>
                  </a:gdLst>
                  <a:ahLst/>
                  <a:cxnLst>
                    <a:cxn ang="T6">
                      <a:pos x="T0" y="T1"/>
                    </a:cxn>
                    <a:cxn ang="T7">
                      <a:pos x="T2" y="T3"/>
                    </a:cxn>
                    <a:cxn ang="T8">
                      <a:pos x="T4" y="T5"/>
                    </a:cxn>
                  </a:cxnLst>
                  <a:rect l="T9" t="T10" r="T11" b="T12"/>
                  <a:pathLst>
                    <a:path w="141" h="463">
                      <a:moveTo>
                        <a:pt x="38" y="0"/>
                      </a:moveTo>
                      <a:cubicBezTo>
                        <a:pt x="0" y="107"/>
                        <a:pt x="72" y="230"/>
                        <a:pt x="128" y="316"/>
                      </a:cubicBezTo>
                      <a:cubicBezTo>
                        <a:pt x="141" y="377"/>
                        <a:pt x="140" y="377"/>
                        <a:pt x="140" y="46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3351" name="Oval 40"/>
              <p:cNvSpPr>
                <a:spLocks noChangeArrowheads="1"/>
              </p:cNvSpPr>
              <p:nvPr/>
            </p:nvSpPr>
            <p:spPr bwMode="auto">
              <a:xfrm>
                <a:off x="1973" y="275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2" name="Oval 41"/>
              <p:cNvSpPr>
                <a:spLocks noChangeArrowheads="1"/>
              </p:cNvSpPr>
              <p:nvPr/>
            </p:nvSpPr>
            <p:spPr bwMode="auto">
              <a:xfrm>
                <a:off x="1519" y="3612"/>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3" name="Oval 42"/>
              <p:cNvSpPr>
                <a:spLocks noChangeArrowheads="1"/>
              </p:cNvSpPr>
              <p:nvPr/>
            </p:nvSpPr>
            <p:spPr bwMode="auto">
              <a:xfrm>
                <a:off x="1565" y="2976"/>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4" name="Oval 43"/>
              <p:cNvSpPr>
                <a:spLocks noChangeArrowheads="1"/>
              </p:cNvSpPr>
              <p:nvPr/>
            </p:nvSpPr>
            <p:spPr bwMode="auto">
              <a:xfrm>
                <a:off x="2154" y="3657"/>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5" name="Oval 44"/>
              <p:cNvSpPr>
                <a:spLocks noChangeArrowheads="1"/>
              </p:cNvSpPr>
              <p:nvPr/>
            </p:nvSpPr>
            <p:spPr bwMode="auto">
              <a:xfrm>
                <a:off x="1610" y="347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6" name="Oval 45"/>
              <p:cNvSpPr>
                <a:spLocks noChangeArrowheads="1"/>
              </p:cNvSpPr>
              <p:nvPr/>
            </p:nvSpPr>
            <p:spPr bwMode="auto">
              <a:xfrm>
                <a:off x="1973" y="2976"/>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7" name="Oval 46"/>
              <p:cNvSpPr>
                <a:spLocks noChangeArrowheads="1"/>
              </p:cNvSpPr>
              <p:nvPr/>
            </p:nvSpPr>
            <p:spPr bwMode="auto">
              <a:xfrm>
                <a:off x="1292" y="329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8" name="Oval 47"/>
              <p:cNvSpPr>
                <a:spLocks noChangeArrowheads="1"/>
              </p:cNvSpPr>
              <p:nvPr/>
            </p:nvSpPr>
            <p:spPr bwMode="auto">
              <a:xfrm>
                <a:off x="2018" y="343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59" name="Oval 48"/>
              <p:cNvSpPr>
                <a:spLocks noChangeArrowheads="1"/>
              </p:cNvSpPr>
              <p:nvPr/>
            </p:nvSpPr>
            <p:spPr bwMode="auto">
              <a:xfrm>
                <a:off x="2109" y="3158"/>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0" name="Oval 49"/>
              <p:cNvSpPr>
                <a:spLocks noChangeArrowheads="1"/>
              </p:cNvSpPr>
              <p:nvPr/>
            </p:nvSpPr>
            <p:spPr bwMode="auto">
              <a:xfrm>
                <a:off x="2336" y="347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1" name="Oval 50"/>
              <p:cNvSpPr>
                <a:spLocks noChangeArrowheads="1"/>
              </p:cNvSpPr>
              <p:nvPr/>
            </p:nvSpPr>
            <p:spPr bwMode="auto">
              <a:xfrm>
                <a:off x="1429" y="275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2" name="Oval 51"/>
              <p:cNvSpPr>
                <a:spLocks noChangeArrowheads="1"/>
              </p:cNvSpPr>
              <p:nvPr/>
            </p:nvSpPr>
            <p:spPr bwMode="auto">
              <a:xfrm>
                <a:off x="1610" y="311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3" name="Oval 52"/>
              <p:cNvSpPr>
                <a:spLocks noChangeArrowheads="1"/>
              </p:cNvSpPr>
              <p:nvPr/>
            </p:nvSpPr>
            <p:spPr bwMode="auto">
              <a:xfrm>
                <a:off x="1837" y="3521"/>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4" name="Oval 53"/>
              <p:cNvSpPr>
                <a:spLocks noChangeArrowheads="1"/>
              </p:cNvSpPr>
              <p:nvPr/>
            </p:nvSpPr>
            <p:spPr bwMode="auto">
              <a:xfrm>
                <a:off x="2381" y="3249"/>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65" name="Oval 54"/>
              <p:cNvSpPr>
                <a:spLocks noChangeArrowheads="1"/>
              </p:cNvSpPr>
              <p:nvPr/>
            </p:nvSpPr>
            <p:spPr bwMode="auto">
              <a:xfrm>
                <a:off x="1859" y="3271"/>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grpSp>
        <p:grpSp>
          <p:nvGrpSpPr>
            <p:cNvPr id="13319" name="Group 55"/>
            <p:cNvGrpSpPr>
              <a:grpSpLocks/>
            </p:cNvGrpSpPr>
            <p:nvPr/>
          </p:nvGrpSpPr>
          <p:grpSpPr bwMode="auto">
            <a:xfrm>
              <a:off x="5731827" y="5123383"/>
              <a:ext cx="1117600" cy="973137"/>
              <a:chOff x="3696" y="2976"/>
              <a:chExt cx="704" cy="613"/>
            </a:xfrm>
          </p:grpSpPr>
          <p:grpSp>
            <p:nvGrpSpPr>
              <p:cNvPr id="13327" name="Group 56"/>
              <p:cNvGrpSpPr>
                <a:grpSpLocks/>
              </p:cNvGrpSpPr>
              <p:nvPr/>
            </p:nvGrpSpPr>
            <p:grpSpPr bwMode="auto">
              <a:xfrm>
                <a:off x="3878" y="3158"/>
                <a:ext cx="272" cy="272"/>
                <a:chOff x="1746" y="2886"/>
                <a:chExt cx="499" cy="499"/>
              </a:xfrm>
            </p:grpSpPr>
            <p:sp>
              <p:nvSpPr>
                <p:cNvPr id="13343" name="Freeform 57"/>
                <p:cNvSpPr>
                  <a:spLocks/>
                </p:cNvSpPr>
                <p:nvPr/>
              </p:nvSpPr>
              <p:spPr bwMode="auto">
                <a:xfrm>
                  <a:off x="1826" y="2920"/>
                  <a:ext cx="339" cy="402"/>
                </a:xfrm>
                <a:custGeom>
                  <a:avLst/>
                  <a:gdLst>
                    <a:gd name="T0" fmla="*/ 0 w 339"/>
                    <a:gd name="T1" fmla="*/ 402 h 402"/>
                    <a:gd name="T2" fmla="*/ 34 w 339"/>
                    <a:gd name="T3" fmla="*/ 289 h 402"/>
                    <a:gd name="T4" fmla="*/ 152 w 339"/>
                    <a:gd name="T5" fmla="*/ 306 h 402"/>
                    <a:gd name="T6" fmla="*/ 271 w 339"/>
                    <a:gd name="T7" fmla="*/ 351 h 402"/>
                    <a:gd name="T8" fmla="*/ 322 w 339"/>
                    <a:gd name="T9" fmla="*/ 340 h 402"/>
                    <a:gd name="T10" fmla="*/ 327 w 339"/>
                    <a:gd name="T11" fmla="*/ 323 h 402"/>
                    <a:gd name="T12" fmla="*/ 339 w 339"/>
                    <a:gd name="T13" fmla="*/ 312 h 402"/>
                    <a:gd name="T14" fmla="*/ 310 w 339"/>
                    <a:gd name="T15" fmla="*/ 193 h 402"/>
                    <a:gd name="T16" fmla="*/ 288 w 339"/>
                    <a:gd name="T17" fmla="*/ 159 h 402"/>
                    <a:gd name="T18" fmla="*/ 276 w 339"/>
                    <a:gd name="T19" fmla="*/ 142 h 402"/>
                    <a:gd name="T20" fmla="*/ 248 w 339"/>
                    <a:gd name="T21" fmla="*/ 91 h 402"/>
                    <a:gd name="T22" fmla="*/ 271 w 339"/>
                    <a:gd name="T23" fmla="*/ 18 h 402"/>
                    <a:gd name="T24" fmla="*/ 293 w 339"/>
                    <a:gd name="T25" fmla="*/ 7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9"/>
                    <a:gd name="T40" fmla="*/ 0 h 402"/>
                    <a:gd name="T41" fmla="*/ 339 w 339"/>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9" h="402">
                      <a:moveTo>
                        <a:pt x="0" y="402"/>
                      </a:moveTo>
                      <a:cubicBezTo>
                        <a:pt x="5" y="367"/>
                        <a:pt x="7" y="313"/>
                        <a:pt x="34" y="289"/>
                      </a:cubicBezTo>
                      <a:cubicBezTo>
                        <a:pt x="76" y="293"/>
                        <a:pt x="112" y="295"/>
                        <a:pt x="152" y="306"/>
                      </a:cubicBezTo>
                      <a:cubicBezTo>
                        <a:pt x="187" y="329"/>
                        <a:pt x="231" y="337"/>
                        <a:pt x="271" y="351"/>
                      </a:cubicBezTo>
                      <a:cubicBezTo>
                        <a:pt x="288" y="348"/>
                        <a:pt x="310" y="352"/>
                        <a:pt x="322" y="340"/>
                      </a:cubicBezTo>
                      <a:cubicBezTo>
                        <a:pt x="326" y="336"/>
                        <a:pt x="324" y="328"/>
                        <a:pt x="327" y="323"/>
                      </a:cubicBezTo>
                      <a:cubicBezTo>
                        <a:pt x="330" y="318"/>
                        <a:pt x="335" y="316"/>
                        <a:pt x="339" y="312"/>
                      </a:cubicBezTo>
                      <a:cubicBezTo>
                        <a:pt x="333" y="223"/>
                        <a:pt x="338" y="245"/>
                        <a:pt x="310" y="193"/>
                      </a:cubicBezTo>
                      <a:cubicBezTo>
                        <a:pt x="304" y="181"/>
                        <a:pt x="295" y="170"/>
                        <a:pt x="288" y="159"/>
                      </a:cubicBezTo>
                      <a:cubicBezTo>
                        <a:pt x="284" y="153"/>
                        <a:pt x="276" y="142"/>
                        <a:pt x="276" y="142"/>
                      </a:cubicBezTo>
                      <a:cubicBezTo>
                        <a:pt x="269" y="118"/>
                        <a:pt x="266" y="109"/>
                        <a:pt x="248" y="91"/>
                      </a:cubicBezTo>
                      <a:cubicBezTo>
                        <a:pt x="240" y="65"/>
                        <a:pt x="245" y="33"/>
                        <a:pt x="271" y="18"/>
                      </a:cubicBezTo>
                      <a:cubicBezTo>
                        <a:pt x="301" y="0"/>
                        <a:pt x="280" y="20"/>
                        <a:pt x="293" y="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4" name="Oval 58"/>
                <p:cNvSpPr>
                  <a:spLocks noChangeArrowheads="1"/>
                </p:cNvSpPr>
                <p:nvPr/>
              </p:nvSpPr>
              <p:spPr bwMode="auto">
                <a:xfrm>
                  <a:off x="1746" y="2886"/>
                  <a:ext cx="499" cy="499"/>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45" name="Freeform 59"/>
                <p:cNvSpPr>
                  <a:spLocks/>
                </p:cNvSpPr>
                <p:nvPr/>
              </p:nvSpPr>
              <p:spPr bwMode="auto">
                <a:xfrm>
                  <a:off x="1756" y="2983"/>
                  <a:ext cx="308" cy="401"/>
                </a:xfrm>
                <a:custGeom>
                  <a:avLst/>
                  <a:gdLst>
                    <a:gd name="T0" fmla="*/ 47 w 307"/>
                    <a:gd name="T1" fmla="*/ 0 h 412"/>
                    <a:gd name="T2" fmla="*/ 30 w 307"/>
                    <a:gd name="T3" fmla="*/ 85 h 412"/>
                    <a:gd name="T4" fmla="*/ 109 w 307"/>
                    <a:gd name="T5" fmla="*/ 74 h 412"/>
                    <a:gd name="T6" fmla="*/ 214 w 307"/>
                    <a:gd name="T7" fmla="*/ 131 h 412"/>
                    <a:gd name="T8" fmla="*/ 208 w 307"/>
                    <a:gd name="T9" fmla="*/ 144 h 412"/>
                    <a:gd name="T10" fmla="*/ 214 w 307"/>
                    <a:gd name="T11" fmla="*/ 191 h 412"/>
                    <a:gd name="T12" fmla="*/ 293 w 307"/>
                    <a:gd name="T13" fmla="*/ 193 h 412"/>
                    <a:gd name="T14" fmla="*/ 304 w 307"/>
                    <a:gd name="T15" fmla="*/ 201 h 412"/>
                    <a:gd name="T16" fmla="*/ 310 w 307"/>
                    <a:gd name="T17" fmla="*/ 282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7"/>
                    <a:gd name="T28" fmla="*/ 0 h 412"/>
                    <a:gd name="T29" fmla="*/ 307 w 307"/>
                    <a:gd name="T30" fmla="*/ 412 h 4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7" h="412">
                      <a:moveTo>
                        <a:pt x="47" y="0"/>
                      </a:moveTo>
                      <a:cubicBezTo>
                        <a:pt x="0" y="16"/>
                        <a:pt x="28" y="85"/>
                        <a:pt x="30" y="124"/>
                      </a:cubicBezTo>
                      <a:cubicBezTo>
                        <a:pt x="60" y="120"/>
                        <a:pt x="81" y="115"/>
                        <a:pt x="109" y="107"/>
                      </a:cubicBezTo>
                      <a:cubicBezTo>
                        <a:pt x="205" y="114"/>
                        <a:pt x="213" y="98"/>
                        <a:pt x="200" y="192"/>
                      </a:cubicBezTo>
                      <a:cubicBezTo>
                        <a:pt x="199" y="198"/>
                        <a:pt x="196" y="203"/>
                        <a:pt x="194" y="209"/>
                      </a:cubicBezTo>
                      <a:cubicBezTo>
                        <a:pt x="196" y="232"/>
                        <a:pt x="183" y="262"/>
                        <a:pt x="200" y="277"/>
                      </a:cubicBezTo>
                      <a:cubicBezTo>
                        <a:pt x="220" y="294"/>
                        <a:pt x="253" y="277"/>
                        <a:pt x="279" y="282"/>
                      </a:cubicBezTo>
                      <a:cubicBezTo>
                        <a:pt x="284" y="283"/>
                        <a:pt x="286" y="290"/>
                        <a:pt x="290" y="294"/>
                      </a:cubicBezTo>
                      <a:cubicBezTo>
                        <a:pt x="307" y="343"/>
                        <a:pt x="296" y="305"/>
                        <a:pt x="296" y="41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6" name="Freeform 60"/>
                <p:cNvSpPr>
                  <a:spLocks/>
                </p:cNvSpPr>
                <p:nvPr/>
              </p:nvSpPr>
              <p:spPr bwMode="auto">
                <a:xfrm>
                  <a:off x="1871" y="2932"/>
                  <a:ext cx="340" cy="367"/>
                </a:xfrm>
                <a:custGeom>
                  <a:avLst/>
                  <a:gdLst>
                    <a:gd name="T0" fmla="*/ 0 w 340"/>
                    <a:gd name="T1" fmla="*/ 0 h 367"/>
                    <a:gd name="T2" fmla="*/ 6 w 340"/>
                    <a:gd name="T3" fmla="*/ 45 h 367"/>
                    <a:gd name="T4" fmla="*/ 203 w 340"/>
                    <a:gd name="T5" fmla="*/ 96 h 367"/>
                    <a:gd name="T6" fmla="*/ 277 w 340"/>
                    <a:gd name="T7" fmla="*/ 119 h 367"/>
                    <a:gd name="T8" fmla="*/ 310 w 340"/>
                    <a:gd name="T9" fmla="*/ 367 h 367"/>
                    <a:gd name="T10" fmla="*/ 0 60000 65536"/>
                    <a:gd name="T11" fmla="*/ 0 60000 65536"/>
                    <a:gd name="T12" fmla="*/ 0 60000 65536"/>
                    <a:gd name="T13" fmla="*/ 0 60000 65536"/>
                    <a:gd name="T14" fmla="*/ 0 60000 65536"/>
                    <a:gd name="T15" fmla="*/ 0 w 340"/>
                    <a:gd name="T16" fmla="*/ 0 h 367"/>
                    <a:gd name="T17" fmla="*/ 340 w 340"/>
                    <a:gd name="T18" fmla="*/ 367 h 367"/>
                  </a:gdLst>
                  <a:ahLst/>
                  <a:cxnLst>
                    <a:cxn ang="T10">
                      <a:pos x="T0" y="T1"/>
                    </a:cxn>
                    <a:cxn ang="T11">
                      <a:pos x="T2" y="T3"/>
                    </a:cxn>
                    <a:cxn ang="T12">
                      <a:pos x="T4" y="T5"/>
                    </a:cxn>
                    <a:cxn ang="T13">
                      <a:pos x="T6" y="T7"/>
                    </a:cxn>
                    <a:cxn ang="T14">
                      <a:pos x="T8" y="T9"/>
                    </a:cxn>
                  </a:cxnLst>
                  <a:rect l="T15" t="T16" r="T17" b="T18"/>
                  <a:pathLst>
                    <a:path w="340" h="367">
                      <a:moveTo>
                        <a:pt x="0" y="0"/>
                      </a:moveTo>
                      <a:cubicBezTo>
                        <a:pt x="2" y="15"/>
                        <a:pt x="0" y="31"/>
                        <a:pt x="6" y="45"/>
                      </a:cubicBezTo>
                      <a:cubicBezTo>
                        <a:pt x="37" y="111"/>
                        <a:pt x="163" y="94"/>
                        <a:pt x="203" y="96"/>
                      </a:cubicBezTo>
                      <a:cubicBezTo>
                        <a:pt x="228" y="103"/>
                        <a:pt x="253" y="110"/>
                        <a:pt x="277" y="119"/>
                      </a:cubicBezTo>
                      <a:cubicBezTo>
                        <a:pt x="340" y="217"/>
                        <a:pt x="310" y="152"/>
                        <a:pt x="310" y="36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7" name="Freeform 61"/>
                <p:cNvSpPr>
                  <a:spLocks/>
                </p:cNvSpPr>
                <p:nvPr/>
              </p:nvSpPr>
              <p:spPr bwMode="auto">
                <a:xfrm>
                  <a:off x="1752" y="3113"/>
                  <a:ext cx="492" cy="85"/>
                </a:xfrm>
                <a:custGeom>
                  <a:avLst/>
                  <a:gdLst>
                    <a:gd name="T0" fmla="*/ 0 w 492"/>
                    <a:gd name="T1" fmla="*/ 73 h 85"/>
                    <a:gd name="T2" fmla="*/ 74 w 492"/>
                    <a:gd name="T3" fmla="*/ 28 h 85"/>
                    <a:gd name="T4" fmla="*/ 192 w 492"/>
                    <a:gd name="T5" fmla="*/ 51 h 85"/>
                    <a:gd name="T6" fmla="*/ 221 w 492"/>
                    <a:gd name="T7" fmla="*/ 73 h 85"/>
                    <a:gd name="T8" fmla="*/ 260 w 492"/>
                    <a:gd name="T9" fmla="*/ 85 h 85"/>
                    <a:gd name="T10" fmla="*/ 339 w 492"/>
                    <a:gd name="T11" fmla="*/ 79 h 85"/>
                    <a:gd name="T12" fmla="*/ 390 w 492"/>
                    <a:gd name="T13" fmla="*/ 51 h 85"/>
                    <a:gd name="T14" fmla="*/ 458 w 492"/>
                    <a:gd name="T15" fmla="*/ 11 h 85"/>
                    <a:gd name="T16" fmla="*/ 492 w 492"/>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85"/>
                    <a:gd name="T29" fmla="*/ 492 w 492"/>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85">
                      <a:moveTo>
                        <a:pt x="0" y="73"/>
                      </a:moveTo>
                      <a:cubicBezTo>
                        <a:pt x="24" y="51"/>
                        <a:pt x="44" y="39"/>
                        <a:pt x="74" y="28"/>
                      </a:cubicBezTo>
                      <a:cubicBezTo>
                        <a:pt x="123" y="33"/>
                        <a:pt x="148" y="36"/>
                        <a:pt x="192" y="51"/>
                      </a:cubicBezTo>
                      <a:cubicBezTo>
                        <a:pt x="214" y="59"/>
                        <a:pt x="203" y="62"/>
                        <a:pt x="221" y="73"/>
                      </a:cubicBezTo>
                      <a:cubicBezTo>
                        <a:pt x="229" y="78"/>
                        <a:pt x="253" y="83"/>
                        <a:pt x="260" y="85"/>
                      </a:cubicBezTo>
                      <a:cubicBezTo>
                        <a:pt x="286" y="83"/>
                        <a:pt x="313" y="83"/>
                        <a:pt x="339" y="79"/>
                      </a:cubicBezTo>
                      <a:cubicBezTo>
                        <a:pt x="361" y="75"/>
                        <a:pt x="369" y="57"/>
                        <a:pt x="390" y="51"/>
                      </a:cubicBezTo>
                      <a:cubicBezTo>
                        <a:pt x="412" y="35"/>
                        <a:pt x="434" y="27"/>
                        <a:pt x="458" y="11"/>
                      </a:cubicBezTo>
                      <a:cubicBezTo>
                        <a:pt x="468" y="4"/>
                        <a:pt x="492" y="0"/>
                        <a:pt x="492"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8" name="Freeform 62"/>
                <p:cNvSpPr>
                  <a:spLocks/>
                </p:cNvSpPr>
                <p:nvPr/>
              </p:nvSpPr>
              <p:spPr bwMode="auto">
                <a:xfrm>
                  <a:off x="1747" y="2955"/>
                  <a:ext cx="412" cy="199"/>
                </a:xfrm>
                <a:custGeom>
                  <a:avLst/>
                  <a:gdLst>
                    <a:gd name="T0" fmla="*/ 412 w 412"/>
                    <a:gd name="T1" fmla="*/ 0 h 199"/>
                    <a:gd name="T2" fmla="*/ 361 w 412"/>
                    <a:gd name="T3" fmla="*/ 22 h 199"/>
                    <a:gd name="T4" fmla="*/ 237 w 412"/>
                    <a:gd name="T5" fmla="*/ 0 h 199"/>
                    <a:gd name="T6" fmla="*/ 175 w 412"/>
                    <a:gd name="T7" fmla="*/ 5 h 199"/>
                    <a:gd name="T8" fmla="*/ 101 w 412"/>
                    <a:gd name="T9" fmla="*/ 85 h 199"/>
                    <a:gd name="T10" fmla="*/ 62 w 412"/>
                    <a:gd name="T11" fmla="*/ 152 h 199"/>
                    <a:gd name="T12" fmla="*/ 45 w 412"/>
                    <a:gd name="T13" fmla="*/ 181 h 199"/>
                    <a:gd name="T14" fmla="*/ 0 w 412"/>
                    <a:gd name="T15" fmla="*/ 181 h 199"/>
                    <a:gd name="T16" fmla="*/ 0 60000 65536"/>
                    <a:gd name="T17" fmla="*/ 0 60000 65536"/>
                    <a:gd name="T18" fmla="*/ 0 60000 65536"/>
                    <a:gd name="T19" fmla="*/ 0 60000 65536"/>
                    <a:gd name="T20" fmla="*/ 0 60000 65536"/>
                    <a:gd name="T21" fmla="*/ 0 60000 65536"/>
                    <a:gd name="T22" fmla="*/ 0 60000 65536"/>
                    <a:gd name="T23" fmla="*/ 0 60000 65536"/>
                    <a:gd name="T24" fmla="*/ 0 w 412"/>
                    <a:gd name="T25" fmla="*/ 0 h 199"/>
                    <a:gd name="T26" fmla="*/ 412 w 412"/>
                    <a:gd name="T27" fmla="*/ 199 h 1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 h="199">
                      <a:moveTo>
                        <a:pt x="412" y="0"/>
                      </a:moveTo>
                      <a:cubicBezTo>
                        <a:pt x="395" y="11"/>
                        <a:pt x="380" y="16"/>
                        <a:pt x="361" y="22"/>
                      </a:cubicBezTo>
                      <a:cubicBezTo>
                        <a:pt x="228" y="15"/>
                        <a:pt x="308" y="21"/>
                        <a:pt x="237" y="0"/>
                      </a:cubicBezTo>
                      <a:cubicBezTo>
                        <a:pt x="216" y="2"/>
                        <a:pt x="196" y="2"/>
                        <a:pt x="175" y="5"/>
                      </a:cubicBezTo>
                      <a:cubicBezTo>
                        <a:pt x="137" y="10"/>
                        <a:pt x="124" y="62"/>
                        <a:pt x="101" y="85"/>
                      </a:cubicBezTo>
                      <a:cubicBezTo>
                        <a:pt x="93" y="110"/>
                        <a:pt x="76" y="130"/>
                        <a:pt x="62" y="152"/>
                      </a:cubicBezTo>
                      <a:cubicBezTo>
                        <a:pt x="52" y="167"/>
                        <a:pt x="62" y="171"/>
                        <a:pt x="45" y="181"/>
                      </a:cubicBezTo>
                      <a:cubicBezTo>
                        <a:pt x="30" y="190"/>
                        <a:pt x="8" y="199"/>
                        <a:pt x="0" y="18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9" name="Freeform 63"/>
                <p:cNvSpPr>
                  <a:spLocks/>
                </p:cNvSpPr>
                <p:nvPr/>
              </p:nvSpPr>
              <p:spPr bwMode="auto">
                <a:xfrm>
                  <a:off x="1974" y="2893"/>
                  <a:ext cx="141" cy="463"/>
                </a:xfrm>
                <a:custGeom>
                  <a:avLst/>
                  <a:gdLst>
                    <a:gd name="T0" fmla="*/ 38 w 141"/>
                    <a:gd name="T1" fmla="*/ 0 h 463"/>
                    <a:gd name="T2" fmla="*/ 128 w 141"/>
                    <a:gd name="T3" fmla="*/ 316 h 463"/>
                    <a:gd name="T4" fmla="*/ 140 w 141"/>
                    <a:gd name="T5" fmla="*/ 463 h 463"/>
                    <a:gd name="T6" fmla="*/ 0 60000 65536"/>
                    <a:gd name="T7" fmla="*/ 0 60000 65536"/>
                    <a:gd name="T8" fmla="*/ 0 60000 65536"/>
                    <a:gd name="T9" fmla="*/ 0 w 141"/>
                    <a:gd name="T10" fmla="*/ 0 h 463"/>
                    <a:gd name="T11" fmla="*/ 141 w 141"/>
                    <a:gd name="T12" fmla="*/ 463 h 463"/>
                  </a:gdLst>
                  <a:ahLst/>
                  <a:cxnLst>
                    <a:cxn ang="T6">
                      <a:pos x="T0" y="T1"/>
                    </a:cxn>
                    <a:cxn ang="T7">
                      <a:pos x="T2" y="T3"/>
                    </a:cxn>
                    <a:cxn ang="T8">
                      <a:pos x="T4" y="T5"/>
                    </a:cxn>
                  </a:cxnLst>
                  <a:rect l="T9" t="T10" r="T11" b="T12"/>
                  <a:pathLst>
                    <a:path w="141" h="463">
                      <a:moveTo>
                        <a:pt x="38" y="0"/>
                      </a:moveTo>
                      <a:cubicBezTo>
                        <a:pt x="0" y="107"/>
                        <a:pt x="72" y="230"/>
                        <a:pt x="128" y="316"/>
                      </a:cubicBezTo>
                      <a:cubicBezTo>
                        <a:pt x="141" y="377"/>
                        <a:pt x="140" y="377"/>
                        <a:pt x="140" y="46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3328" name="Oval 64"/>
              <p:cNvSpPr>
                <a:spLocks noChangeArrowheads="1"/>
              </p:cNvSpPr>
              <p:nvPr/>
            </p:nvSpPr>
            <p:spPr bwMode="auto">
              <a:xfrm>
                <a:off x="4105" y="3521"/>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29" name="Oval 65"/>
              <p:cNvSpPr>
                <a:spLocks noChangeArrowheads="1"/>
              </p:cNvSpPr>
              <p:nvPr/>
            </p:nvSpPr>
            <p:spPr bwMode="auto">
              <a:xfrm>
                <a:off x="3696" y="3067"/>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0" name="Oval 66"/>
              <p:cNvSpPr>
                <a:spLocks noChangeArrowheads="1"/>
              </p:cNvSpPr>
              <p:nvPr/>
            </p:nvSpPr>
            <p:spPr bwMode="auto">
              <a:xfrm>
                <a:off x="4105" y="2976"/>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1" name="Oval 67"/>
              <p:cNvSpPr>
                <a:spLocks noChangeArrowheads="1"/>
              </p:cNvSpPr>
              <p:nvPr/>
            </p:nvSpPr>
            <p:spPr bwMode="auto">
              <a:xfrm>
                <a:off x="4332" y="329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2" name="Oval 68"/>
              <p:cNvSpPr>
                <a:spLocks noChangeArrowheads="1"/>
              </p:cNvSpPr>
              <p:nvPr/>
            </p:nvSpPr>
            <p:spPr bwMode="auto">
              <a:xfrm>
                <a:off x="4241" y="347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3" name="Oval 69"/>
              <p:cNvSpPr>
                <a:spLocks noChangeArrowheads="1"/>
              </p:cNvSpPr>
              <p:nvPr/>
            </p:nvSpPr>
            <p:spPr bwMode="auto">
              <a:xfrm>
                <a:off x="4105" y="311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4" name="Oval 70"/>
              <p:cNvSpPr>
                <a:spLocks noChangeArrowheads="1"/>
              </p:cNvSpPr>
              <p:nvPr/>
            </p:nvSpPr>
            <p:spPr bwMode="auto">
              <a:xfrm>
                <a:off x="3969" y="343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5" name="Oval 71"/>
              <p:cNvSpPr>
                <a:spLocks noChangeArrowheads="1"/>
              </p:cNvSpPr>
              <p:nvPr/>
            </p:nvSpPr>
            <p:spPr bwMode="auto">
              <a:xfrm>
                <a:off x="4014" y="3294"/>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6" name="Oval 72"/>
              <p:cNvSpPr>
                <a:spLocks noChangeArrowheads="1"/>
              </p:cNvSpPr>
              <p:nvPr/>
            </p:nvSpPr>
            <p:spPr bwMode="auto">
              <a:xfrm>
                <a:off x="3878" y="3067"/>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7" name="Oval 73"/>
              <p:cNvSpPr>
                <a:spLocks noChangeArrowheads="1"/>
              </p:cNvSpPr>
              <p:nvPr/>
            </p:nvSpPr>
            <p:spPr bwMode="auto">
              <a:xfrm>
                <a:off x="4286" y="311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8" name="Oval 74"/>
              <p:cNvSpPr>
                <a:spLocks noChangeArrowheads="1"/>
              </p:cNvSpPr>
              <p:nvPr/>
            </p:nvSpPr>
            <p:spPr bwMode="auto">
              <a:xfrm>
                <a:off x="3742" y="3203"/>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39" name="Oval 75"/>
              <p:cNvSpPr>
                <a:spLocks noChangeArrowheads="1"/>
              </p:cNvSpPr>
              <p:nvPr/>
            </p:nvSpPr>
            <p:spPr bwMode="auto">
              <a:xfrm>
                <a:off x="3787" y="3339"/>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40" name="Oval 76"/>
              <p:cNvSpPr>
                <a:spLocks noChangeArrowheads="1"/>
              </p:cNvSpPr>
              <p:nvPr/>
            </p:nvSpPr>
            <p:spPr bwMode="auto">
              <a:xfrm>
                <a:off x="3923" y="3475"/>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41" name="Oval 77"/>
              <p:cNvSpPr>
                <a:spLocks noChangeArrowheads="1"/>
              </p:cNvSpPr>
              <p:nvPr/>
            </p:nvSpPr>
            <p:spPr bwMode="auto">
              <a:xfrm>
                <a:off x="3696" y="3430"/>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42" name="Oval 78"/>
              <p:cNvSpPr>
                <a:spLocks noChangeArrowheads="1"/>
              </p:cNvSpPr>
              <p:nvPr/>
            </p:nvSpPr>
            <p:spPr bwMode="auto">
              <a:xfrm>
                <a:off x="3923" y="3249"/>
                <a:ext cx="68" cy="68"/>
              </a:xfrm>
              <a:prstGeom prst="ellipse">
                <a:avLst/>
              </a:prstGeom>
              <a:gradFill rotWithShape="1">
                <a:gsLst>
                  <a:gs pos="0">
                    <a:schemeClr val="tx2"/>
                  </a:gs>
                  <a:gs pos="100000">
                    <a:srgbClr val="FF3399"/>
                  </a:gs>
                </a:gsLst>
                <a:path path="shape">
                  <a:fillToRect l="50000" t="50000" r="50000" b="50000"/>
                </a:path>
              </a:gradFill>
              <a:ln w="9525">
                <a:solidFill>
                  <a:schemeClr val="tx1"/>
                </a:solidFill>
                <a:round/>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grpSp>
        <p:sp>
          <p:nvSpPr>
            <p:cNvPr id="13320" name="AutoShape 79"/>
            <p:cNvSpPr>
              <a:spLocks noChangeArrowheads="1"/>
            </p:cNvSpPr>
            <p:nvPr/>
          </p:nvSpPr>
          <p:spPr bwMode="auto">
            <a:xfrm rot="-1932494">
              <a:off x="3560127" y="4582045"/>
              <a:ext cx="719137" cy="142875"/>
            </a:xfrm>
            <a:prstGeom prst="leftRightArrow">
              <a:avLst>
                <a:gd name="adj1" fmla="val 50000"/>
                <a:gd name="adj2" fmla="val 100667"/>
              </a:avLst>
            </a:prstGeom>
            <a:solidFill>
              <a:schemeClr val="accent1"/>
            </a:solidFill>
            <a:ln w="9525">
              <a:solidFill>
                <a:schemeClr val="tx1"/>
              </a:solidFill>
              <a:miter lim="800000"/>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21" name="AutoShape 80"/>
            <p:cNvSpPr>
              <a:spLocks noChangeArrowheads="1"/>
            </p:cNvSpPr>
            <p:nvPr/>
          </p:nvSpPr>
          <p:spPr bwMode="auto">
            <a:xfrm rot="2388387">
              <a:off x="5084127" y="4691583"/>
              <a:ext cx="719137" cy="144462"/>
            </a:xfrm>
            <a:prstGeom prst="leftRightArrow">
              <a:avLst>
                <a:gd name="adj1" fmla="val 50000"/>
                <a:gd name="adj2" fmla="val 99561"/>
              </a:avLst>
            </a:prstGeom>
            <a:solidFill>
              <a:schemeClr val="accent1"/>
            </a:solidFill>
            <a:ln w="9525">
              <a:solidFill>
                <a:schemeClr val="tx1"/>
              </a:solidFill>
              <a:miter lim="800000"/>
              <a:headEnd/>
              <a:tailEnd/>
            </a:ln>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endParaRPr lang="en-US" altLang="en-US"/>
            </a:p>
          </p:txBody>
        </p:sp>
        <p:sp>
          <p:nvSpPr>
            <p:cNvPr id="13322" name="Text Box 81"/>
            <p:cNvSpPr txBox="1">
              <a:spLocks noChangeArrowheads="1"/>
            </p:cNvSpPr>
            <p:nvPr/>
          </p:nvSpPr>
          <p:spPr bwMode="auto">
            <a:xfrm>
              <a:off x="4860801" y="3977358"/>
              <a:ext cx="187166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algn="ctr" eaLnBrk="1" hangingPunct="1">
                <a:spcBef>
                  <a:spcPct val="50000"/>
                </a:spcBef>
              </a:pPr>
              <a:r>
                <a:rPr lang="en-US" altLang="ko-KR" sz="1500" dirty="0">
                  <a:latin typeface="+mj-lt"/>
                </a:rPr>
                <a:t>Drug-loaded gel</a:t>
              </a:r>
            </a:p>
          </p:txBody>
        </p:sp>
        <p:sp>
          <p:nvSpPr>
            <p:cNvPr id="13323" name="Text Box 82"/>
            <p:cNvSpPr txBox="1">
              <a:spLocks noChangeArrowheads="1"/>
            </p:cNvSpPr>
            <p:nvPr/>
          </p:nvSpPr>
          <p:spPr bwMode="auto">
            <a:xfrm>
              <a:off x="2491739" y="4070870"/>
              <a:ext cx="172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spcBef>
                  <a:spcPct val="50000"/>
                </a:spcBef>
              </a:pPr>
              <a:r>
                <a:rPr lang="en-US" altLang="ko-KR" sz="1500" dirty="0">
                  <a:solidFill>
                    <a:srgbClr val="FF3399"/>
                  </a:solidFill>
                  <a:latin typeface="Calibri" panose="020F0502020204030204" pitchFamily="34" charset="0"/>
                </a:rPr>
                <a:t>Change in pH for gel swelling</a:t>
              </a:r>
            </a:p>
          </p:txBody>
        </p:sp>
        <p:sp>
          <p:nvSpPr>
            <p:cNvPr id="13324" name="Text Box 83"/>
            <p:cNvSpPr txBox="1">
              <a:spLocks noChangeArrowheads="1"/>
            </p:cNvSpPr>
            <p:nvPr/>
          </p:nvSpPr>
          <p:spPr bwMode="auto">
            <a:xfrm>
              <a:off x="252413" y="5448820"/>
              <a:ext cx="20875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spcBef>
                  <a:spcPct val="50000"/>
                </a:spcBef>
              </a:pPr>
              <a:r>
                <a:rPr lang="en-US" altLang="ko-KR" sz="1500" dirty="0">
                  <a:latin typeface="+mn-lt"/>
                </a:rPr>
                <a:t>Drug release through the swollen network</a:t>
              </a:r>
            </a:p>
          </p:txBody>
        </p:sp>
        <p:sp>
          <p:nvSpPr>
            <p:cNvPr id="13325" name="Text Box 84"/>
            <p:cNvSpPr txBox="1">
              <a:spLocks noChangeArrowheads="1"/>
            </p:cNvSpPr>
            <p:nvPr/>
          </p:nvSpPr>
          <p:spPr bwMode="auto">
            <a:xfrm>
              <a:off x="7020594" y="5448820"/>
              <a:ext cx="20161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spcBef>
                  <a:spcPct val="50000"/>
                </a:spcBef>
              </a:pPr>
              <a:r>
                <a:rPr lang="en-US" altLang="ko-KR" sz="1500" dirty="0">
                  <a:latin typeface="+mj-lt"/>
                </a:rPr>
                <a:t>Drug release by the squeezing action</a:t>
              </a:r>
            </a:p>
          </p:txBody>
        </p:sp>
        <p:sp>
          <p:nvSpPr>
            <p:cNvPr id="13326" name="Text Box 85"/>
            <p:cNvSpPr txBox="1">
              <a:spLocks noChangeArrowheads="1"/>
            </p:cNvSpPr>
            <p:nvPr/>
          </p:nvSpPr>
          <p:spPr bwMode="auto">
            <a:xfrm>
              <a:off x="5515927" y="4404245"/>
              <a:ext cx="24479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algn="ctr" eaLnBrk="1" hangingPunct="1">
                <a:spcBef>
                  <a:spcPct val="50000"/>
                </a:spcBef>
              </a:pPr>
              <a:r>
                <a:rPr lang="en-US" altLang="ko-KR" sz="1500" dirty="0">
                  <a:solidFill>
                    <a:srgbClr val="FF3399"/>
                  </a:solidFill>
                  <a:latin typeface="+mj-lt"/>
                </a:rPr>
                <a:t>Change in temperature for gel collapse</a:t>
              </a:r>
            </a:p>
          </p:txBody>
        </p:sp>
      </p:grpSp>
      <p:sp>
        <p:nvSpPr>
          <p:cNvPr id="84" name="TextBox 83"/>
          <p:cNvSpPr txBox="1"/>
          <p:nvPr/>
        </p:nvSpPr>
        <p:spPr>
          <a:xfrm>
            <a:off x="0" y="-27384"/>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Hydrogels</a:t>
            </a:r>
          </a:p>
        </p:txBody>
      </p:sp>
      <p:sp>
        <p:nvSpPr>
          <p:cNvPr id="3" name="Rectangle 2"/>
          <p:cNvSpPr/>
          <p:nvPr/>
        </p:nvSpPr>
        <p:spPr>
          <a:xfrm>
            <a:off x="355778" y="476672"/>
            <a:ext cx="7599977" cy="369332"/>
          </a:xfrm>
          <a:prstGeom prst="rect">
            <a:avLst/>
          </a:prstGeom>
        </p:spPr>
        <p:txBody>
          <a:bodyPr wrap="square">
            <a:spAutoFit/>
          </a:bodyPr>
          <a:lstStyle/>
          <a:p>
            <a:pPr marL="285750" indent="-285750">
              <a:buFont typeface="Arial" panose="020B0604020202020204" pitchFamily="34" charset="0"/>
              <a:buChar char="•"/>
            </a:pPr>
            <a:r>
              <a:rPr lang="en-GB" dirty="0"/>
              <a:t>Ideal for controlled drug </a:t>
            </a:r>
            <a:r>
              <a:rPr lang="en-GB" dirty="0" smtClean="0"/>
              <a:t>delivery: </a:t>
            </a:r>
            <a:r>
              <a:rPr lang="en-US" dirty="0" smtClean="0"/>
              <a:t>stimuli-responsive </a:t>
            </a:r>
            <a:r>
              <a:rPr lang="en-US" dirty="0"/>
              <a:t>drug </a:t>
            </a:r>
            <a:r>
              <a:rPr lang="en-US" dirty="0" smtClean="0"/>
              <a:t>delivery </a:t>
            </a:r>
            <a:r>
              <a:rPr lang="en-GB" dirty="0" smtClean="0"/>
              <a:t>systems</a:t>
            </a:r>
            <a:endParaRPr lang="en-GB" dirty="0"/>
          </a:p>
        </p:txBody>
      </p:sp>
      <p:pic>
        <p:nvPicPr>
          <p:cNvPr id="153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6" y="836712"/>
            <a:ext cx="5219700" cy="220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623877" y="985952"/>
            <a:ext cx="3196595" cy="1938992"/>
          </a:xfrm>
          <a:prstGeom prst="rect">
            <a:avLst/>
          </a:prstGeom>
          <a:ln w="22225">
            <a:solidFill>
              <a:srgbClr val="FF00FF"/>
            </a:solidFill>
          </a:ln>
        </p:spPr>
        <p:txBody>
          <a:bodyPr wrap="square">
            <a:spAutoFit/>
          </a:bodyPr>
          <a:lstStyle/>
          <a:p>
            <a:pPr algn="just"/>
            <a:r>
              <a:rPr lang="en-US" sz="1500" dirty="0"/>
              <a:t>Variations in pH are known to occur </a:t>
            </a:r>
            <a:r>
              <a:rPr lang="en-US" sz="1500" dirty="0" smtClean="0"/>
              <a:t>at several </a:t>
            </a:r>
            <a:r>
              <a:rPr lang="en-US" sz="1500" dirty="0"/>
              <a:t>body </a:t>
            </a:r>
            <a:r>
              <a:rPr lang="en-US" sz="1500" dirty="0" smtClean="0"/>
              <a:t>sites (e.g. gastrointestinal tract, blood vessels..) </a:t>
            </a:r>
            <a:r>
              <a:rPr lang="en-US" sz="1500" dirty="0"/>
              <a:t>and these can provide </a:t>
            </a:r>
            <a:r>
              <a:rPr lang="en-US" sz="1500" dirty="0" smtClean="0"/>
              <a:t>a suitable </a:t>
            </a:r>
            <a:r>
              <a:rPr lang="en-US" sz="1500" dirty="0"/>
              <a:t>base for pH-responsive </a:t>
            </a:r>
            <a:r>
              <a:rPr lang="en-US" sz="1500" dirty="0" smtClean="0"/>
              <a:t>drug release</a:t>
            </a:r>
            <a:r>
              <a:rPr lang="en-US" sz="1500" dirty="0"/>
              <a:t>. In addition, local pH </a:t>
            </a:r>
            <a:r>
              <a:rPr lang="en-US" sz="1500" dirty="0" smtClean="0"/>
              <a:t>changes in </a:t>
            </a:r>
            <a:r>
              <a:rPr lang="en-US" sz="1500" dirty="0"/>
              <a:t>response to specific substrates </a:t>
            </a:r>
            <a:r>
              <a:rPr lang="en-US" sz="1500" dirty="0" smtClean="0"/>
              <a:t>can be </a:t>
            </a:r>
            <a:r>
              <a:rPr lang="en-US" sz="1500" dirty="0"/>
              <a:t>generated and used for </a:t>
            </a:r>
            <a:r>
              <a:rPr lang="en-US" sz="1500" dirty="0" smtClean="0"/>
              <a:t>modulating drug </a:t>
            </a:r>
            <a:r>
              <a:rPr lang="en-US" sz="1500" dirty="0"/>
              <a:t>release. </a:t>
            </a:r>
            <a:endParaRPr lang="en-GB" sz="1500" dirty="0"/>
          </a:p>
        </p:txBody>
      </p:sp>
      <p:sp>
        <p:nvSpPr>
          <p:cNvPr id="6" name="Oval 5"/>
          <p:cNvSpPr/>
          <p:nvPr/>
        </p:nvSpPr>
        <p:spPr>
          <a:xfrm>
            <a:off x="2007818" y="1124744"/>
            <a:ext cx="331934" cy="288032"/>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55778" y="5818038"/>
            <a:ext cx="7740352" cy="923330"/>
          </a:xfrm>
          <a:prstGeom prst="rect">
            <a:avLst/>
          </a:prstGeom>
        </p:spPr>
        <p:txBody>
          <a:bodyPr wrap="square">
            <a:spAutoFit/>
          </a:bodyPr>
          <a:lstStyle/>
          <a:p>
            <a:pPr algn="just"/>
            <a:r>
              <a:rPr lang="en-US" u="sng" dirty="0"/>
              <a:t>Benefits of controlled drug delivery</a:t>
            </a:r>
          </a:p>
          <a:p>
            <a:pPr marL="285750" indent="-285750" algn="just">
              <a:buFont typeface="Arial" panose="020B0604020202020204" pitchFamily="34" charset="0"/>
              <a:buChar char="•"/>
            </a:pPr>
            <a:r>
              <a:rPr lang="en-US" dirty="0" smtClean="0"/>
              <a:t>more </a:t>
            </a:r>
            <a:r>
              <a:rPr lang="en-US" dirty="0"/>
              <a:t>effective therapies with reduced side effects</a:t>
            </a:r>
          </a:p>
          <a:p>
            <a:pPr marL="285750" indent="-285750" algn="just">
              <a:buFont typeface="Arial" panose="020B0604020202020204" pitchFamily="34" charset="0"/>
              <a:buChar char="•"/>
            </a:pPr>
            <a:r>
              <a:rPr lang="en-US" dirty="0" smtClean="0"/>
              <a:t>maintenance </a:t>
            </a:r>
            <a:r>
              <a:rPr lang="en-US" dirty="0"/>
              <a:t>of effective drug concentration levels in the blood</a:t>
            </a:r>
          </a:p>
        </p:txBody>
      </p:sp>
    </p:spTree>
    <p:extLst>
      <p:ext uri="{BB962C8B-B14F-4D97-AF65-F5344CB8AC3E}">
        <p14:creationId xmlns:p14="http://schemas.microsoft.com/office/powerpoint/2010/main" val="3166428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968" y="2450"/>
            <a:ext cx="9150968" cy="685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6" name="Picture 2" descr="http://www.phschool.com/science/biology_place/biocoach/images/bioprop/carbo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810620"/>
            <a:ext cx="4176464" cy="16183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Carbohydrate Polymers</a:t>
            </a:r>
            <a:endParaRPr lang="en-GB" sz="2800" dirty="0" smtClean="0">
              <a:effectLst>
                <a:outerShdw blurRad="38100" dist="38100" dir="2700000" algn="tl">
                  <a:srgbClr val="000000">
                    <a:alpha val="43137"/>
                  </a:srgbClr>
                </a:outerShdw>
              </a:effectLst>
            </a:endParaRPr>
          </a:p>
        </p:txBody>
      </p:sp>
      <p:sp>
        <p:nvSpPr>
          <p:cNvPr id="9" name="Rectangle 8"/>
          <p:cNvSpPr/>
          <p:nvPr/>
        </p:nvSpPr>
        <p:spPr>
          <a:xfrm>
            <a:off x="179512" y="476672"/>
            <a:ext cx="9001000" cy="646331"/>
          </a:xfrm>
          <a:prstGeom prst="rect">
            <a:avLst/>
          </a:prstGeom>
        </p:spPr>
        <p:txBody>
          <a:bodyPr wrap="square">
            <a:spAutoFit/>
          </a:bodyPr>
          <a:lstStyle/>
          <a:p>
            <a:pPr algn="just"/>
            <a:r>
              <a:rPr lang="en-US" dirty="0"/>
              <a:t>Polymers are widely found in nature. The human body contains many natural polymers, such as proteins and nucleic acids</a:t>
            </a:r>
            <a:r>
              <a:rPr lang="en-US" dirty="0" smtClean="0"/>
              <a:t>.</a:t>
            </a:r>
          </a:p>
        </p:txBody>
      </p:sp>
      <p:sp>
        <p:nvSpPr>
          <p:cNvPr id="2" name="Rectangle 1"/>
          <p:cNvSpPr/>
          <p:nvPr/>
        </p:nvSpPr>
        <p:spPr>
          <a:xfrm>
            <a:off x="179512" y="1123003"/>
            <a:ext cx="8856984" cy="923330"/>
          </a:xfrm>
          <a:prstGeom prst="rect">
            <a:avLst/>
          </a:prstGeom>
        </p:spPr>
        <p:txBody>
          <a:bodyPr wrap="square">
            <a:spAutoFit/>
          </a:bodyPr>
          <a:lstStyle/>
          <a:p>
            <a:pPr algn="just"/>
            <a:r>
              <a:rPr lang="en-US" dirty="0"/>
              <a:t>Monosaccharide monomers are linked together by condensation reactions to form disaccharides and polysaccharide </a:t>
            </a:r>
            <a:r>
              <a:rPr lang="en-US" dirty="0" smtClean="0"/>
              <a:t>polymers. </a:t>
            </a:r>
            <a:endParaRPr lang="en-US" dirty="0"/>
          </a:p>
          <a:p>
            <a:pPr algn="just"/>
            <a:endParaRPr lang="en-US" dirty="0"/>
          </a:p>
        </p:txBody>
      </p:sp>
      <p:sp>
        <p:nvSpPr>
          <p:cNvPr id="3" name="Rectangle 2"/>
          <p:cNvSpPr/>
          <p:nvPr/>
        </p:nvSpPr>
        <p:spPr>
          <a:xfrm>
            <a:off x="179512" y="3591014"/>
            <a:ext cx="4284476" cy="2862322"/>
          </a:xfrm>
          <a:prstGeom prst="rect">
            <a:avLst/>
          </a:prstGeom>
        </p:spPr>
        <p:txBody>
          <a:bodyPr wrap="square">
            <a:spAutoFit/>
          </a:bodyPr>
          <a:lstStyle/>
          <a:p>
            <a:pPr algn="just"/>
            <a:r>
              <a:rPr lang="en-US" dirty="0"/>
              <a:t>The formation of the </a:t>
            </a:r>
            <a:r>
              <a:rPr lang="en-US" dirty="0" err="1"/>
              <a:t>glycosidic</a:t>
            </a:r>
            <a:r>
              <a:rPr lang="en-US" dirty="0"/>
              <a:t> bond in cellulose and other carbohydrates </a:t>
            </a:r>
            <a:r>
              <a:rPr lang="en-US" dirty="0" smtClean="0"/>
              <a:t>is </a:t>
            </a:r>
            <a:r>
              <a:rPr lang="en-US" dirty="0"/>
              <a:t>catalyzed by a class of </a:t>
            </a:r>
            <a:r>
              <a:rPr lang="en-US" dirty="0" smtClean="0"/>
              <a:t>enzyme called</a:t>
            </a:r>
            <a:r>
              <a:rPr lang="en-US" dirty="0"/>
              <a:t>  </a:t>
            </a:r>
            <a:r>
              <a:rPr lang="en-US" b="1" dirty="0" err="1"/>
              <a:t>glycosyltransferases</a:t>
            </a:r>
            <a:r>
              <a:rPr lang="en-US" dirty="0"/>
              <a:t>. </a:t>
            </a:r>
            <a:r>
              <a:rPr lang="en-US" dirty="0" smtClean="0"/>
              <a:t> In a </a:t>
            </a:r>
            <a:r>
              <a:rPr lang="en-US" dirty="0" err="1" smtClean="0"/>
              <a:t>glycosyltransferase</a:t>
            </a:r>
            <a:r>
              <a:rPr lang="en-US" dirty="0" smtClean="0"/>
              <a:t> reaction, the carbonyl oxygen does not leave as a water molecule, but rather as part of a </a:t>
            </a:r>
            <a:r>
              <a:rPr lang="en-US" dirty="0" err="1" smtClean="0"/>
              <a:t>uridine</a:t>
            </a:r>
            <a:r>
              <a:rPr lang="en-US" dirty="0" smtClean="0"/>
              <a:t> nucleotide diphosphate group.  This represents another way to convert water into a better leaving group.</a:t>
            </a:r>
            <a:endParaRPr lang="en-GB" dirty="0"/>
          </a:p>
        </p:txBody>
      </p:sp>
      <p:pic>
        <p:nvPicPr>
          <p:cNvPr id="16388" name="Picture 4" descr="image04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016" y="3717177"/>
            <a:ext cx="3960440" cy="26641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04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040" y="2636912"/>
            <a:ext cx="3528392" cy="4053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17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9" name="Picture 15" descr="http://massystorestt.com/wp-content/uploads/2014/08/pasta-170414.jp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512" y="-99392"/>
            <a:ext cx="9180512" cy="69573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Carbohydrate Polymers</a:t>
            </a:r>
            <a:endParaRPr lang="en-GB" sz="2800" dirty="0" smtClean="0">
              <a:effectLst>
                <a:outerShdw blurRad="38100" dist="38100" dir="2700000" algn="tl">
                  <a:srgbClr val="000000">
                    <a:alpha val="43137"/>
                  </a:srgbClr>
                </a:outerShdw>
              </a:effectLst>
            </a:endParaRPr>
          </a:p>
        </p:txBody>
      </p:sp>
      <p:pic>
        <p:nvPicPr>
          <p:cNvPr id="1639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3227" y="547102"/>
            <a:ext cx="3254834" cy="795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p:nvSpPr>
        <p:spPr>
          <a:xfrm>
            <a:off x="144016" y="539388"/>
            <a:ext cx="4680520" cy="369332"/>
          </a:xfrm>
          <a:prstGeom prst="rect">
            <a:avLst/>
          </a:prstGeom>
        </p:spPr>
        <p:txBody>
          <a:bodyPr wrap="square">
            <a:spAutoFit/>
          </a:bodyPr>
          <a:lstStyle/>
          <a:p>
            <a:pPr algn="just"/>
            <a:r>
              <a:rPr lang="en-US" dirty="0"/>
              <a:t>The </a:t>
            </a:r>
            <a:r>
              <a:rPr lang="en-US" dirty="0" err="1" smtClean="0"/>
              <a:t>glycosidic</a:t>
            </a:r>
            <a:r>
              <a:rPr lang="en-US" dirty="0" smtClean="0"/>
              <a:t> bond can be 1-4 or 1-6 (C links).</a:t>
            </a:r>
            <a:endParaRPr lang="en-GB" dirty="0"/>
          </a:p>
        </p:txBody>
      </p:sp>
      <p:sp>
        <p:nvSpPr>
          <p:cNvPr id="12" name="Rectangle 11"/>
          <p:cNvSpPr/>
          <p:nvPr/>
        </p:nvSpPr>
        <p:spPr>
          <a:xfrm>
            <a:off x="144016" y="2658978"/>
            <a:ext cx="5256584" cy="2123658"/>
          </a:xfrm>
          <a:prstGeom prst="rect">
            <a:avLst/>
          </a:prstGeom>
        </p:spPr>
        <p:txBody>
          <a:bodyPr wrap="square">
            <a:spAutoFit/>
          </a:bodyPr>
          <a:lstStyle/>
          <a:p>
            <a:pPr algn="just"/>
            <a:r>
              <a:rPr lang="en-US" b="1" dirty="0" smtClean="0">
                <a:solidFill>
                  <a:schemeClr val="accent6">
                    <a:lumMod val="75000"/>
                  </a:schemeClr>
                </a:solidFill>
              </a:rPr>
              <a:t>STARCH</a:t>
            </a:r>
            <a:r>
              <a:rPr lang="en-US" b="1" dirty="0" smtClean="0"/>
              <a:t> - </a:t>
            </a:r>
            <a:r>
              <a:rPr lang="en-US" dirty="0"/>
              <a:t>Starch is made by linking together α-glucose </a:t>
            </a:r>
            <a:r>
              <a:rPr lang="en-US" dirty="0" smtClean="0"/>
              <a:t>molecules:</a:t>
            </a:r>
            <a:endParaRPr lang="en-US" sz="600" b="1" dirty="0" smtClean="0"/>
          </a:p>
          <a:p>
            <a:pPr algn="just"/>
            <a:r>
              <a:rPr lang="en-US" dirty="0" smtClean="0"/>
              <a:t>-</a:t>
            </a:r>
            <a:r>
              <a:rPr lang="en-US" b="1" dirty="0" smtClean="0"/>
              <a:t> Amylose </a:t>
            </a:r>
            <a:r>
              <a:rPr lang="en-US" dirty="0" smtClean="0"/>
              <a:t>:</a:t>
            </a:r>
            <a:r>
              <a:rPr lang="en-US" b="1" dirty="0" smtClean="0"/>
              <a:t> </a:t>
            </a:r>
            <a:r>
              <a:rPr lang="en-US" dirty="0" smtClean="0"/>
              <a:t>Glucose </a:t>
            </a:r>
            <a:r>
              <a:rPr lang="en-US" dirty="0"/>
              <a:t>units are bonded together  forming </a:t>
            </a:r>
            <a:r>
              <a:rPr lang="en-US" b="1" dirty="0"/>
              <a:t>(1→4) </a:t>
            </a:r>
            <a:r>
              <a:rPr lang="en-US" dirty="0" err="1"/>
              <a:t>g</a:t>
            </a:r>
            <a:r>
              <a:rPr lang="en-US" dirty="0" err="1" smtClean="0"/>
              <a:t>lycosidic</a:t>
            </a:r>
            <a:r>
              <a:rPr lang="en-US" dirty="0" smtClean="0"/>
              <a:t> bonds.</a:t>
            </a:r>
            <a:r>
              <a:rPr lang="en-US" dirty="0"/>
              <a:t> </a:t>
            </a:r>
            <a:r>
              <a:rPr lang="en-US" dirty="0" smtClean="0"/>
              <a:t>The </a:t>
            </a:r>
            <a:r>
              <a:rPr lang="en-US" dirty="0"/>
              <a:t>chain of α-glucose molecules is un-branched and forms a </a:t>
            </a:r>
            <a:r>
              <a:rPr lang="en-US" dirty="0" smtClean="0"/>
              <a:t>helix. Typically </a:t>
            </a:r>
            <a:r>
              <a:rPr lang="en-US" dirty="0"/>
              <a:t>amylose is made up of 300-3,000 glucose </a:t>
            </a:r>
            <a:r>
              <a:rPr lang="en-US" dirty="0" smtClean="0"/>
              <a:t>units.</a:t>
            </a:r>
            <a:endParaRPr lang="en-US" dirty="0"/>
          </a:p>
          <a:p>
            <a:pPr marL="285750" indent="-285750" algn="just">
              <a:buFontTx/>
              <a:buChar char="-"/>
            </a:pPr>
            <a:endParaRPr lang="en-US" sz="600" dirty="0" smtClean="0"/>
          </a:p>
        </p:txBody>
      </p:sp>
      <p:pic>
        <p:nvPicPr>
          <p:cNvPr id="16395" name="Picture 11" descr="http://alevelnotes.com/content_images/i16_amylos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1" y="1461660"/>
            <a:ext cx="3317949" cy="2759428"/>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44016" y="836712"/>
            <a:ext cx="5256584" cy="1754326"/>
          </a:xfrm>
          <a:prstGeom prst="rect">
            <a:avLst/>
          </a:prstGeom>
        </p:spPr>
        <p:txBody>
          <a:bodyPr wrap="square">
            <a:spAutoFit/>
          </a:bodyPr>
          <a:lstStyle/>
          <a:p>
            <a:pPr algn="just"/>
            <a:r>
              <a:rPr lang="en-US" dirty="0"/>
              <a:t>Glucose units contain a lot of bonds that can be broken down to release energy during respiration to create </a:t>
            </a:r>
            <a:r>
              <a:rPr lang="en-US" b="1" dirty="0"/>
              <a:t>ATP</a:t>
            </a:r>
            <a:r>
              <a:rPr lang="en-US" dirty="0"/>
              <a:t>. The breakdown occurs in a series of steps which are driven by shape-specific </a:t>
            </a:r>
            <a:r>
              <a:rPr lang="en-US" dirty="0" smtClean="0"/>
              <a:t>enzymes</a:t>
            </a:r>
            <a:r>
              <a:rPr lang="en-US" dirty="0"/>
              <a:t>. </a:t>
            </a:r>
            <a:endParaRPr lang="en-US" dirty="0" smtClean="0"/>
          </a:p>
          <a:p>
            <a:pPr algn="just"/>
            <a:r>
              <a:rPr lang="en-US" dirty="0" smtClean="0"/>
              <a:t>In </a:t>
            </a:r>
            <a:r>
              <a:rPr lang="en-US" dirty="0"/>
              <a:t>plants and animals, only </a:t>
            </a:r>
            <a:r>
              <a:rPr lang="en-US" b="1" dirty="0"/>
              <a:t>α glucose </a:t>
            </a:r>
            <a:r>
              <a:rPr lang="en-US" dirty="0"/>
              <a:t>can be broken down in </a:t>
            </a:r>
            <a:r>
              <a:rPr lang="en-US" dirty="0" smtClean="0"/>
              <a:t>respiration.</a:t>
            </a:r>
            <a:endParaRPr lang="en-US" dirty="0"/>
          </a:p>
        </p:txBody>
      </p:sp>
      <p:sp>
        <p:nvSpPr>
          <p:cNvPr id="23" name="Rectangle 22"/>
          <p:cNvSpPr/>
          <p:nvPr/>
        </p:nvSpPr>
        <p:spPr>
          <a:xfrm>
            <a:off x="144016" y="4725144"/>
            <a:ext cx="5256584" cy="1477328"/>
          </a:xfrm>
          <a:prstGeom prst="rect">
            <a:avLst/>
          </a:prstGeom>
        </p:spPr>
        <p:txBody>
          <a:bodyPr wrap="square">
            <a:spAutoFit/>
          </a:bodyPr>
          <a:lstStyle/>
          <a:p>
            <a:pPr algn="just"/>
            <a:r>
              <a:rPr lang="en-US" dirty="0"/>
              <a:t>- </a:t>
            </a:r>
            <a:r>
              <a:rPr lang="en-US" b="1" dirty="0"/>
              <a:t>Amylopectin</a:t>
            </a:r>
            <a:r>
              <a:rPr lang="en-US" dirty="0"/>
              <a:t> : Branched carbohydrate chain - globular shape. The branches are formed when </a:t>
            </a:r>
            <a:r>
              <a:rPr lang="en-US" b="1" dirty="0"/>
              <a:t>(1→6) </a:t>
            </a:r>
            <a:r>
              <a:rPr lang="en-US" dirty="0" err="1"/>
              <a:t>glycosidic</a:t>
            </a:r>
            <a:r>
              <a:rPr lang="en-US" dirty="0"/>
              <a:t> bonds occur. Due it’s branched nature amylopectin can be much larger consisting of 2,000-200,000 units.</a:t>
            </a:r>
          </a:p>
        </p:txBody>
      </p:sp>
      <p:sp>
        <p:nvSpPr>
          <p:cNvPr id="37" name="TextBox 36"/>
          <p:cNvSpPr txBox="1"/>
          <p:nvPr/>
        </p:nvSpPr>
        <p:spPr>
          <a:xfrm>
            <a:off x="5148064" y="6402814"/>
            <a:ext cx="3883499" cy="338554"/>
          </a:xfrm>
          <a:prstGeom prst="rect">
            <a:avLst/>
          </a:prstGeom>
          <a:noFill/>
          <a:ln w="19050">
            <a:solidFill>
              <a:schemeClr val="tx1"/>
            </a:solidFill>
          </a:ln>
        </p:spPr>
        <p:txBody>
          <a:bodyPr wrap="none" rtlCol="0">
            <a:spAutoFit/>
          </a:bodyPr>
          <a:lstStyle/>
          <a:p>
            <a:r>
              <a:rPr lang="en-GB" sz="1600" b="1" i="1" dirty="0" smtClean="0"/>
              <a:t>Alberto </a:t>
            </a:r>
            <a:r>
              <a:rPr lang="en-GB" sz="1600" b="1" i="1" dirty="0" err="1" smtClean="0"/>
              <a:t>Sordi</a:t>
            </a:r>
            <a:r>
              <a:rPr lang="en-GB" sz="1600" b="1" i="1" dirty="0"/>
              <a:t> </a:t>
            </a:r>
            <a:r>
              <a:rPr lang="en-GB" sz="1600" b="1" i="1" dirty="0" smtClean="0"/>
              <a:t>- Un Americano a Roma, 1954</a:t>
            </a:r>
            <a:endParaRPr lang="en-GB" sz="1600" b="1" i="1" dirty="0"/>
          </a:p>
        </p:txBody>
      </p:sp>
      <p:pic>
        <p:nvPicPr>
          <p:cNvPr id="38" name="Picture 17" descr="http://www.itimitaly.it/wp-content/uploads/2014/10/toto-600x35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4388227"/>
            <a:ext cx="3317295" cy="194614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24" name="Rectangle 23"/>
          <p:cNvSpPr/>
          <p:nvPr/>
        </p:nvSpPr>
        <p:spPr>
          <a:xfrm>
            <a:off x="144016" y="6165304"/>
            <a:ext cx="4680520" cy="646331"/>
          </a:xfrm>
          <a:prstGeom prst="rect">
            <a:avLst/>
          </a:prstGeom>
        </p:spPr>
        <p:txBody>
          <a:bodyPr wrap="square">
            <a:spAutoFit/>
          </a:bodyPr>
          <a:lstStyle/>
          <a:p>
            <a:pPr marL="285750" indent="-285750">
              <a:buFont typeface="Arial"/>
              <a:buChar char="•"/>
            </a:pPr>
            <a:r>
              <a:rPr lang="en-US" dirty="0"/>
              <a:t>Starch is only made by plant </a:t>
            </a:r>
            <a:r>
              <a:rPr lang="en-US" dirty="0" smtClean="0"/>
              <a:t>cells </a:t>
            </a:r>
            <a:r>
              <a:rPr lang="en-US" dirty="0"/>
              <a:t>through the photosynthesis processes</a:t>
            </a:r>
            <a:r>
              <a:rPr lang="en-US" dirty="0" smtClean="0"/>
              <a:t>.</a:t>
            </a:r>
            <a:endParaRPr lang="en-US" dirty="0"/>
          </a:p>
        </p:txBody>
      </p:sp>
    </p:spTree>
    <p:extLst>
      <p:ext uri="{BB962C8B-B14F-4D97-AF65-F5344CB8AC3E}">
        <p14:creationId xmlns:p14="http://schemas.microsoft.com/office/powerpoint/2010/main" val="1751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9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15" descr="http://massystorestt.com/wp-content/uploads/2014/08/pasta-170414.jp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512" y="-99392"/>
            <a:ext cx="9180512" cy="6957392"/>
          </a:xfrm>
          <a:prstGeom prst="rect">
            <a:avLst/>
          </a:prstGeom>
          <a:noFill/>
          <a:extLst>
            <a:ext uri="{909E8E84-426E-40DD-AFC4-6F175D3DCCD1}">
              <a14:hiddenFill xmlns:a14="http://schemas.microsoft.com/office/drawing/2010/main">
                <a:solidFill>
                  <a:srgbClr val="FFFFFF"/>
                </a:solidFill>
              </a14:hiddenFill>
            </a:ext>
          </a:extLst>
        </p:spPr>
      </p:pic>
      <p:pic>
        <p:nvPicPr>
          <p:cNvPr id="19461" name="Picture 5" descr="Glyco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1956048"/>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084168" y="2060848"/>
            <a:ext cx="1058110" cy="369332"/>
          </a:xfrm>
          <a:prstGeom prst="rect">
            <a:avLst/>
          </a:prstGeom>
        </p:spPr>
        <p:txBody>
          <a:bodyPr wrap="none">
            <a:spAutoFit/>
          </a:bodyPr>
          <a:lstStyle/>
          <a:p>
            <a:r>
              <a:rPr lang="en-GB" b="1" dirty="0" smtClean="0">
                <a:solidFill>
                  <a:srgbClr val="FFC000"/>
                </a:solidFill>
              </a:rPr>
              <a:t>Glycogen</a:t>
            </a:r>
            <a:endParaRPr lang="en-GB" b="1" dirty="0">
              <a:solidFill>
                <a:srgbClr val="FFC000"/>
              </a:solidFill>
            </a:endParaRPr>
          </a:p>
        </p:txBody>
      </p:sp>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Carbohydrate Polymers</a:t>
            </a:r>
            <a:endParaRPr lang="en-GB" sz="2800" dirty="0" smtClean="0">
              <a:effectLst>
                <a:outerShdw blurRad="38100" dist="38100" dir="2700000" algn="tl">
                  <a:srgbClr val="000000">
                    <a:alpha val="43137"/>
                  </a:srgbClr>
                </a:outerShdw>
              </a:effectLst>
            </a:endParaRPr>
          </a:p>
        </p:txBody>
      </p:sp>
      <p:sp>
        <p:nvSpPr>
          <p:cNvPr id="12" name="Rectangle 11"/>
          <p:cNvSpPr/>
          <p:nvPr/>
        </p:nvSpPr>
        <p:spPr>
          <a:xfrm>
            <a:off x="107504" y="692696"/>
            <a:ext cx="6089228" cy="2031325"/>
          </a:xfrm>
          <a:prstGeom prst="rect">
            <a:avLst/>
          </a:prstGeom>
        </p:spPr>
        <p:txBody>
          <a:bodyPr wrap="square">
            <a:spAutoFit/>
          </a:bodyPr>
          <a:lstStyle/>
          <a:p>
            <a:pPr algn="just"/>
            <a:r>
              <a:rPr lang="en-US" b="1" dirty="0">
                <a:solidFill>
                  <a:schemeClr val="accent6">
                    <a:lumMod val="75000"/>
                  </a:schemeClr>
                </a:solidFill>
              </a:rPr>
              <a:t>GLYCOGEN</a:t>
            </a:r>
            <a:r>
              <a:rPr lang="en-US" b="1" dirty="0" smtClean="0"/>
              <a:t> </a:t>
            </a:r>
          </a:p>
          <a:p>
            <a:pPr marL="285750" indent="-285750" algn="just">
              <a:buFont typeface="Arial"/>
              <a:buChar char="•"/>
            </a:pPr>
            <a:r>
              <a:rPr lang="en-US" dirty="0" smtClean="0"/>
              <a:t>Glycogen </a:t>
            </a:r>
            <a:r>
              <a:rPr lang="en-US" dirty="0"/>
              <a:t>chains of (1→4) linked glucoses are </a:t>
            </a:r>
            <a:r>
              <a:rPr lang="en-US" dirty="0" smtClean="0"/>
              <a:t>shorter than is starch, </a:t>
            </a:r>
            <a:r>
              <a:rPr lang="en-US" dirty="0"/>
              <a:t>giving it a more highly branched </a:t>
            </a:r>
            <a:r>
              <a:rPr lang="en-US" dirty="0" smtClean="0"/>
              <a:t>structure.</a:t>
            </a:r>
          </a:p>
          <a:p>
            <a:pPr marL="285750" indent="-285750" algn="just">
              <a:buFont typeface="Arial"/>
              <a:buChar char="•"/>
            </a:pPr>
            <a:r>
              <a:rPr lang="en-US" dirty="0"/>
              <a:t>B</a:t>
            </a:r>
            <a:r>
              <a:rPr lang="en-US" dirty="0" smtClean="0"/>
              <a:t>ranching </a:t>
            </a:r>
            <a:r>
              <a:rPr lang="en-US" dirty="0"/>
              <a:t>allows for the fast breakdown of the molecule during respiration </a:t>
            </a:r>
            <a:r>
              <a:rPr lang="en-US" dirty="0" smtClean="0"/>
              <a:t>- more </a:t>
            </a:r>
            <a:r>
              <a:rPr lang="en-US" dirty="0"/>
              <a:t>ends which enzymes can start the </a:t>
            </a:r>
            <a:r>
              <a:rPr lang="en-US" dirty="0" smtClean="0"/>
              <a:t>process </a:t>
            </a:r>
            <a:r>
              <a:rPr lang="en-US" dirty="0"/>
              <a:t>of hydrolysis from. </a:t>
            </a:r>
            <a:endParaRPr lang="en-US" dirty="0" smtClean="0"/>
          </a:p>
          <a:p>
            <a:pPr marL="285750" indent="-285750" algn="just">
              <a:buFont typeface="Arial"/>
              <a:buChar char="•"/>
            </a:pPr>
            <a:r>
              <a:rPr lang="en-US" dirty="0"/>
              <a:t>Glycogen is made by </a:t>
            </a:r>
            <a:r>
              <a:rPr lang="en-US" dirty="0" smtClean="0"/>
              <a:t>animals, humans </a:t>
            </a:r>
            <a:r>
              <a:rPr lang="en-US" dirty="0"/>
              <a:t>and also some fungi</a:t>
            </a:r>
            <a:r>
              <a:rPr lang="en-US" dirty="0" smtClean="0"/>
              <a:t>.</a:t>
            </a:r>
            <a:endParaRPr lang="en-US" dirty="0"/>
          </a:p>
        </p:txBody>
      </p:sp>
      <p:pic>
        <p:nvPicPr>
          <p:cNvPr id="19460" name="Picture 4" descr="Amylopectin Structu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0622" y="794266"/>
            <a:ext cx="2609850" cy="11906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285691" y="692696"/>
            <a:ext cx="1390765" cy="369332"/>
          </a:xfrm>
          <a:prstGeom prst="rect">
            <a:avLst/>
          </a:prstGeom>
        </p:spPr>
        <p:txBody>
          <a:bodyPr wrap="none">
            <a:spAutoFit/>
          </a:bodyPr>
          <a:lstStyle/>
          <a:p>
            <a:r>
              <a:rPr lang="en-US" b="1" dirty="0">
                <a:solidFill>
                  <a:srgbClr val="FFC000"/>
                </a:solidFill>
              </a:rPr>
              <a:t>Amylopectin</a:t>
            </a:r>
            <a:endParaRPr lang="en-GB" dirty="0">
              <a:solidFill>
                <a:srgbClr val="FFC000"/>
              </a:solidFill>
            </a:endParaRPr>
          </a:p>
        </p:txBody>
      </p:sp>
      <p:sp>
        <p:nvSpPr>
          <p:cNvPr id="19" name="Rectangle 18"/>
          <p:cNvSpPr/>
          <p:nvPr/>
        </p:nvSpPr>
        <p:spPr>
          <a:xfrm>
            <a:off x="179512" y="2924944"/>
            <a:ext cx="6599737" cy="1477328"/>
          </a:xfrm>
          <a:prstGeom prst="rect">
            <a:avLst/>
          </a:prstGeom>
          <a:ln w="19050">
            <a:solidFill>
              <a:srgbClr val="FF0000"/>
            </a:solidFill>
          </a:ln>
        </p:spPr>
        <p:txBody>
          <a:bodyPr wrap="square">
            <a:spAutoFit/>
          </a:bodyPr>
          <a:lstStyle/>
          <a:p>
            <a:pPr marL="285750" indent="-285750" algn="just">
              <a:buFont typeface="Arial"/>
              <a:buChar char="•"/>
            </a:pPr>
            <a:r>
              <a:rPr lang="en-US" b="1" dirty="0" smtClean="0">
                <a:solidFill>
                  <a:srgbClr val="FF0000"/>
                </a:solidFill>
              </a:rPr>
              <a:t>Starch and glycogen are </a:t>
            </a:r>
            <a:r>
              <a:rPr lang="en-US" b="1" dirty="0">
                <a:solidFill>
                  <a:srgbClr val="FF0000"/>
                </a:solidFill>
              </a:rPr>
              <a:t>too large to be soluble in water.</a:t>
            </a:r>
          </a:p>
          <a:p>
            <a:pPr marL="285750" indent="-285750" algn="just">
              <a:buFont typeface="Arial"/>
              <a:buChar char="•"/>
            </a:pPr>
            <a:r>
              <a:rPr lang="en-US" b="1" dirty="0" smtClean="0">
                <a:solidFill>
                  <a:srgbClr val="FF0000"/>
                </a:solidFill>
              </a:rPr>
              <a:t>It </a:t>
            </a:r>
            <a:r>
              <a:rPr lang="en-US" b="1" dirty="0">
                <a:solidFill>
                  <a:srgbClr val="FF0000"/>
                </a:solidFill>
              </a:rPr>
              <a:t>is easy to add or remove extra glucose molecules to </a:t>
            </a:r>
            <a:r>
              <a:rPr lang="en-US" b="1" dirty="0" smtClean="0">
                <a:solidFill>
                  <a:srgbClr val="FF0000"/>
                </a:solidFill>
              </a:rPr>
              <a:t>starch and glycogen.</a:t>
            </a:r>
            <a:endParaRPr lang="en-US" b="1" dirty="0">
              <a:solidFill>
                <a:srgbClr val="FF0000"/>
              </a:solidFill>
            </a:endParaRPr>
          </a:p>
          <a:p>
            <a:pPr marL="285750" indent="-285750" algn="just">
              <a:buFont typeface="Arial"/>
              <a:buChar char="•"/>
            </a:pPr>
            <a:r>
              <a:rPr lang="en-US" b="1" dirty="0">
                <a:solidFill>
                  <a:srgbClr val="FF0000"/>
                </a:solidFill>
              </a:rPr>
              <a:t>Therefore starch </a:t>
            </a:r>
            <a:r>
              <a:rPr lang="en-US" b="1" dirty="0" smtClean="0">
                <a:solidFill>
                  <a:srgbClr val="FF0000"/>
                </a:solidFill>
              </a:rPr>
              <a:t>and glycogen are </a:t>
            </a:r>
            <a:r>
              <a:rPr lang="en-US" b="1" dirty="0">
                <a:solidFill>
                  <a:srgbClr val="FF0000"/>
                </a:solidFill>
              </a:rPr>
              <a:t>useful in cells for glucose, and consequently energy, storage</a:t>
            </a:r>
            <a:r>
              <a:rPr lang="en-US" b="1" dirty="0" smtClean="0">
                <a:solidFill>
                  <a:srgbClr val="FF0000"/>
                </a:solidFill>
              </a:rPr>
              <a:t>.</a:t>
            </a:r>
            <a:endParaRPr lang="en-US" b="1" dirty="0">
              <a:solidFill>
                <a:srgbClr val="FF0000"/>
              </a:solidFill>
            </a:endParaRPr>
          </a:p>
        </p:txBody>
      </p:sp>
      <p:sp>
        <p:nvSpPr>
          <p:cNvPr id="10" name="Rectangle 9"/>
          <p:cNvSpPr/>
          <p:nvPr/>
        </p:nvSpPr>
        <p:spPr>
          <a:xfrm>
            <a:off x="179512" y="4509120"/>
            <a:ext cx="6599737" cy="1754326"/>
          </a:xfrm>
          <a:prstGeom prst="rect">
            <a:avLst/>
          </a:prstGeom>
        </p:spPr>
        <p:txBody>
          <a:bodyPr wrap="square">
            <a:spAutoFit/>
          </a:bodyPr>
          <a:lstStyle/>
          <a:p>
            <a:pPr algn="just"/>
            <a:r>
              <a:rPr lang="en-US" dirty="0" smtClean="0"/>
              <a:t>Human and animal digestion </a:t>
            </a:r>
            <a:r>
              <a:rPr lang="en-US" dirty="0"/>
              <a:t>is a process of hydrolysis where the starch is broken </a:t>
            </a:r>
            <a:r>
              <a:rPr lang="en-US" dirty="0" smtClean="0"/>
              <a:t>into its glucose components. </a:t>
            </a:r>
          </a:p>
          <a:p>
            <a:pPr algn="just"/>
            <a:r>
              <a:rPr lang="en-US" dirty="0" smtClean="0"/>
              <a:t>The </a:t>
            </a:r>
            <a:r>
              <a:rPr lang="en-US" dirty="0"/>
              <a:t>glucose that is not used immediately is converted in the liver and muscles into glycogen for </a:t>
            </a:r>
            <a:r>
              <a:rPr lang="en-US" dirty="0" smtClean="0"/>
              <a:t>storage. </a:t>
            </a:r>
          </a:p>
          <a:p>
            <a:pPr algn="just"/>
            <a:r>
              <a:rPr lang="en-US" dirty="0" smtClean="0"/>
              <a:t>Any </a:t>
            </a:r>
            <a:r>
              <a:rPr lang="en-US" dirty="0"/>
              <a:t>glucose in excess of the needs for energy and storage as glycogen is converted to fat.</a:t>
            </a:r>
            <a:endParaRPr lang="en-GB" dirty="0"/>
          </a:p>
        </p:txBody>
      </p:sp>
      <p:pic>
        <p:nvPicPr>
          <p:cNvPr id="19466" name="Picture 10" descr="http://www.hellenicgods.org/_/rsrc/1393725457983/demetra/Demeter_Altemps_Inv8596.jpg?height=400&amp;width=29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4011488"/>
            <a:ext cx="1986759" cy="2657872"/>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3176395" y="6330806"/>
            <a:ext cx="3618876" cy="338554"/>
          </a:xfrm>
          <a:prstGeom prst="rect">
            <a:avLst/>
          </a:prstGeom>
          <a:noFill/>
          <a:ln w="19050">
            <a:solidFill>
              <a:schemeClr val="tx1"/>
            </a:solidFill>
          </a:ln>
        </p:spPr>
        <p:txBody>
          <a:bodyPr wrap="none" rtlCol="0">
            <a:spAutoFit/>
          </a:bodyPr>
          <a:lstStyle/>
          <a:p>
            <a:r>
              <a:rPr lang="el-GR" sz="1600" b="1" dirty="0"/>
              <a:t>Δημήτηρ</a:t>
            </a:r>
            <a:r>
              <a:rPr lang="en-GB" sz="1600" b="1" i="1" dirty="0" smtClean="0"/>
              <a:t> </a:t>
            </a:r>
            <a:r>
              <a:rPr lang="en-US" sz="1600" b="1" dirty="0" smtClean="0"/>
              <a:t>– Greek goddess </a:t>
            </a:r>
            <a:r>
              <a:rPr lang="en-US" sz="1600" b="1" dirty="0"/>
              <a:t>of the </a:t>
            </a:r>
            <a:r>
              <a:rPr lang="en-US" sz="1600" b="1" dirty="0" smtClean="0"/>
              <a:t>harvest</a:t>
            </a:r>
            <a:endParaRPr lang="en-GB" sz="1600" b="1" i="1" dirty="0"/>
          </a:p>
        </p:txBody>
      </p:sp>
    </p:spTree>
    <p:extLst>
      <p:ext uri="{BB962C8B-B14F-4D97-AF65-F5344CB8AC3E}">
        <p14:creationId xmlns:p14="http://schemas.microsoft.com/office/powerpoint/2010/main" val="2274145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4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P spid="10"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rawrdenim.wpengine.com/wp-content/uploads/2011/06/CellulosicFibers.jpg"/>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descr="http://alevelnotes.com/content_images/i18_image0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380" y="1988840"/>
            <a:ext cx="4949676" cy="32403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0"/>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Carbohydrate Polymers</a:t>
            </a:r>
            <a:endParaRPr lang="en-GB" sz="2800" dirty="0" smtClean="0">
              <a:effectLst>
                <a:outerShdw blurRad="38100" dist="38100" dir="2700000" algn="tl">
                  <a:srgbClr val="000000">
                    <a:alpha val="43137"/>
                  </a:srgbClr>
                </a:outerShdw>
              </a:effectLst>
            </a:endParaRPr>
          </a:p>
        </p:txBody>
      </p:sp>
      <p:sp>
        <p:nvSpPr>
          <p:cNvPr id="18" name="Rectangle 17"/>
          <p:cNvSpPr/>
          <p:nvPr/>
        </p:nvSpPr>
        <p:spPr>
          <a:xfrm>
            <a:off x="251520" y="476672"/>
            <a:ext cx="8784976" cy="1477328"/>
          </a:xfrm>
          <a:prstGeom prst="rect">
            <a:avLst/>
          </a:prstGeom>
        </p:spPr>
        <p:txBody>
          <a:bodyPr wrap="square">
            <a:spAutoFit/>
          </a:bodyPr>
          <a:lstStyle/>
          <a:p>
            <a:pPr algn="just"/>
            <a:r>
              <a:rPr lang="en-US" b="1" dirty="0" smtClean="0">
                <a:solidFill>
                  <a:srgbClr val="00B050"/>
                </a:solidFill>
              </a:rPr>
              <a:t>CELLULOSE </a:t>
            </a:r>
          </a:p>
          <a:p>
            <a:pPr marL="285750" indent="-285750">
              <a:buFont typeface="Arial"/>
              <a:buChar char="•"/>
            </a:pPr>
            <a:r>
              <a:rPr lang="en-US" dirty="0"/>
              <a:t>Cellulose molecules are unbranched </a:t>
            </a:r>
            <a:r>
              <a:rPr lang="en-US" b="1" dirty="0"/>
              <a:t>(1→4)</a:t>
            </a:r>
            <a:r>
              <a:rPr lang="en-US" dirty="0" smtClean="0"/>
              <a:t> chains </a:t>
            </a:r>
            <a:r>
              <a:rPr lang="en-US" dirty="0"/>
              <a:t>of </a:t>
            </a:r>
            <a:r>
              <a:rPr lang="en-US" dirty="0" smtClean="0"/>
              <a:t>β-glucose (~10000 units).</a:t>
            </a:r>
          </a:p>
          <a:p>
            <a:pPr marL="285750" indent="-285750">
              <a:buFont typeface="Arial"/>
              <a:buChar char="•"/>
            </a:pPr>
            <a:r>
              <a:rPr lang="en-US" dirty="0" smtClean="0"/>
              <a:t>Cellulose chains are stronger </a:t>
            </a:r>
            <a:r>
              <a:rPr lang="en-US" dirty="0"/>
              <a:t>than </a:t>
            </a:r>
            <a:r>
              <a:rPr lang="en-US" dirty="0" smtClean="0"/>
              <a:t>in Amylose </a:t>
            </a:r>
            <a:r>
              <a:rPr lang="en-US" dirty="0"/>
              <a:t>and are only found in plants.</a:t>
            </a:r>
          </a:p>
          <a:p>
            <a:pPr marL="285750" indent="-285750" algn="just">
              <a:buFont typeface="Arial"/>
              <a:buChar char="•"/>
            </a:pPr>
            <a:r>
              <a:rPr lang="en-US" dirty="0" smtClean="0"/>
              <a:t>Glucose </a:t>
            </a:r>
            <a:r>
              <a:rPr lang="en-US" dirty="0"/>
              <a:t>subunits in the chain are oriented alternately upwards and </a:t>
            </a:r>
            <a:r>
              <a:rPr lang="en-US" dirty="0" smtClean="0"/>
              <a:t>downwards: cellulose </a:t>
            </a:r>
            <a:r>
              <a:rPr lang="en-US" dirty="0"/>
              <a:t>molecule is a straight chain, rather than </a:t>
            </a:r>
            <a:r>
              <a:rPr lang="en-US" dirty="0" smtClean="0"/>
              <a:t>curved.</a:t>
            </a:r>
            <a:endParaRPr lang="en-US" dirty="0"/>
          </a:p>
        </p:txBody>
      </p:sp>
      <p:sp>
        <p:nvSpPr>
          <p:cNvPr id="2" name="Rectangle 1"/>
          <p:cNvSpPr/>
          <p:nvPr/>
        </p:nvSpPr>
        <p:spPr>
          <a:xfrm>
            <a:off x="5076056" y="1823913"/>
            <a:ext cx="3851920" cy="3970318"/>
          </a:xfrm>
          <a:prstGeom prst="rect">
            <a:avLst/>
          </a:prstGeom>
        </p:spPr>
        <p:txBody>
          <a:bodyPr wrap="square">
            <a:spAutoFit/>
          </a:bodyPr>
          <a:lstStyle/>
          <a:p>
            <a:pPr algn="just"/>
            <a:r>
              <a:rPr lang="en-US" dirty="0" smtClean="0"/>
              <a:t>Cellulose </a:t>
            </a:r>
            <a:r>
              <a:rPr lang="en-US" dirty="0"/>
              <a:t>is the most abundant polysaccharide found in </a:t>
            </a:r>
            <a:r>
              <a:rPr lang="en-US" dirty="0" smtClean="0"/>
              <a:t>nature and has a </a:t>
            </a:r>
            <a:r>
              <a:rPr lang="en-US" b="1" dirty="0" smtClean="0"/>
              <a:t>structural role</a:t>
            </a:r>
            <a:r>
              <a:rPr lang="en-US" dirty="0" smtClean="0"/>
              <a:t>.</a:t>
            </a:r>
            <a:endParaRPr lang="en-US" dirty="0"/>
          </a:p>
          <a:p>
            <a:pPr algn="just"/>
            <a:r>
              <a:rPr lang="en-US" dirty="0"/>
              <a:t>Cellulose </a:t>
            </a:r>
            <a:r>
              <a:rPr lang="en-US" dirty="0" err="1"/>
              <a:t>fibres</a:t>
            </a:r>
            <a:r>
              <a:rPr lang="en-US" dirty="0"/>
              <a:t> are arranged in a very specific </a:t>
            </a:r>
            <a:r>
              <a:rPr lang="en-US" dirty="0" smtClean="0"/>
              <a:t>way: </a:t>
            </a:r>
            <a:r>
              <a:rPr lang="en-US" dirty="0"/>
              <a:t>l</a:t>
            </a:r>
            <a:r>
              <a:rPr lang="en-US" dirty="0" smtClean="0"/>
              <a:t>ong cellulose </a:t>
            </a:r>
            <a:r>
              <a:rPr lang="en-US" dirty="0"/>
              <a:t>chains bunch </a:t>
            </a:r>
            <a:r>
              <a:rPr lang="en-US" dirty="0" smtClean="0"/>
              <a:t>together (hydrogen bonds) </a:t>
            </a:r>
            <a:r>
              <a:rPr lang="en-US" dirty="0"/>
              <a:t>to form </a:t>
            </a:r>
            <a:r>
              <a:rPr lang="en-US" b="1" dirty="0" err="1"/>
              <a:t>m</a:t>
            </a:r>
            <a:r>
              <a:rPr lang="en-US" b="1" dirty="0" err="1" smtClean="0"/>
              <a:t>icrofibrils</a:t>
            </a:r>
            <a:r>
              <a:rPr lang="en-US" dirty="0"/>
              <a:t>. C</a:t>
            </a:r>
            <a:r>
              <a:rPr lang="en-US" dirty="0" smtClean="0"/>
              <a:t>rystalline </a:t>
            </a:r>
            <a:r>
              <a:rPr lang="en-US" dirty="0"/>
              <a:t>cellulose </a:t>
            </a:r>
            <a:r>
              <a:rPr lang="en-US" dirty="0" err="1"/>
              <a:t>microfibrils</a:t>
            </a:r>
            <a:r>
              <a:rPr lang="en-US" dirty="0"/>
              <a:t> </a:t>
            </a:r>
            <a:r>
              <a:rPr lang="en-US" dirty="0" smtClean="0"/>
              <a:t>are sheathed </a:t>
            </a:r>
            <a:r>
              <a:rPr lang="en-US" dirty="0"/>
              <a:t>by hemicellulose and </a:t>
            </a:r>
            <a:r>
              <a:rPr lang="en-US" dirty="0" smtClean="0"/>
              <a:t>lignin to form </a:t>
            </a:r>
            <a:r>
              <a:rPr lang="en-US" b="1" dirty="0" err="1"/>
              <a:t>m</a:t>
            </a:r>
            <a:r>
              <a:rPr lang="en-US" b="1" dirty="0" err="1" smtClean="0"/>
              <a:t>acrofibrils</a:t>
            </a:r>
            <a:r>
              <a:rPr lang="en-US" dirty="0" smtClean="0"/>
              <a:t>. </a:t>
            </a:r>
            <a:r>
              <a:rPr lang="en-US" dirty="0" err="1"/>
              <a:t>Macrofibrils</a:t>
            </a:r>
            <a:r>
              <a:rPr lang="en-US" dirty="0"/>
              <a:t> have a </a:t>
            </a:r>
            <a:r>
              <a:rPr lang="en-US" b="1" dirty="0"/>
              <a:t>very high mechanical strength</a:t>
            </a:r>
            <a:r>
              <a:rPr lang="en-US" dirty="0"/>
              <a:t> (~ steel</a:t>
            </a:r>
            <a:r>
              <a:rPr lang="en-US" dirty="0" smtClean="0"/>
              <a:t>).</a:t>
            </a:r>
            <a:r>
              <a:rPr lang="en-US" dirty="0"/>
              <a:t> In plant cell walls, they </a:t>
            </a:r>
            <a:r>
              <a:rPr lang="en-US" dirty="0" err="1"/>
              <a:t>criss-cross</a:t>
            </a:r>
            <a:r>
              <a:rPr lang="en-US" dirty="0"/>
              <a:t> over each, forming a </a:t>
            </a:r>
            <a:r>
              <a:rPr lang="en-US" b="1" dirty="0"/>
              <a:t>cross-hatched </a:t>
            </a:r>
            <a:r>
              <a:rPr lang="en-US" b="1" dirty="0" smtClean="0"/>
              <a:t>structure</a:t>
            </a:r>
            <a:r>
              <a:rPr lang="en-US" dirty="0" smtClean="0"/>
              <a:t>. </a:t>
            </a:r>
            <a:endParaRPr lang="en-US" dirty="0"/>
          </a:p>
        </p:txBody>
      </p:sp>
      <p:sp>
        <p:nvSpPr>
          <p:cNvPr id="3" name="Rectangle 2"/>
          <p:cNvSpPr/>
          <p:nvPr/>
        </p:nvSpPr>
        <p:spPr>
          <a:xfrm>
            <a:off x="251520" y="5733256"/>
            <a:ext cx="8424936" cy="646331"/>
          </a:xfrm>
          <a:prstGeom prst="rect">
            <a:avLst/>
          </a:prstGeom>
        </p:spPr>
        <p:txBody>
          <a:bodyPr wrap="square">
            <a:spAutoFit/>
          </a:bodyPr>
          <a:lstStyle/>
          <a:p>
            <a:pPr algn="just"/>
            <a:r>
              <a:rPr lang="en-US" dirty="0"/>
              <a:t>W</a:t>
            </a:r>
            <a:r>
              <a:rPr lang="en-US" dirty="0" smtClean="0"/>
              <a:t>ater moves along </a:t>
            </a:r>
            <a:r>
              <a:rPr lang="en-US" dirty="0"/>
              <a:t>the cell wall. The </a:t>
            </a:r>
            <a:r>
              <a:rPr lang="en-US" dirty="0" smtClean="0"/>
              <a:t>tensile strength </a:t>
            </a:r>
            <a:r>
              <a:rPr lang="en-US" dirty="0"/>
              <a:t>of the cell walls </a:t>
            </a:r>
            <a:r>
              <a:rPr lang="en-US" b="1" dirty="0"/>
              <a:t>prevent the cell form bursting</a:t>
            </a:r>
            <a:r>
              <a:rPr lang="en-US" dirty="0"/>
              <a:t>, even under very high (water) pressure. </a:t>
            </a:r>
          </a:p>
        </p:txBody>
      </p:sp>
    </p:spTree>
    <p:extLst>
      <p:ext uri="{BB962C8B-B14F-4D97-AF65-F5344CB8AC3E}">
        <p14:creationId xmlns:p14="http://schemas.microsoft.com/office/powerpoint/2010/main" val="857910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9" descr="http://image.ec21.com/image/impoexpoi/oimg_GC03985470_CA03985481/Plastic_Polymers.jpg"/>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000" y="-27384"/>
            <a:ext cx="9158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What is a Polymer?</a:t>
            </a:r>
            <a:endParaRPr lang="en-US" sz="2800" dirty="0">
              <a:effectLst>
                <a:outerShdw blurRad="38100" dist="38100" dir="2700000" algn="tl">
                  <a:srgbClr val="000000">
                    <a:alpha val="43137"/>
                  </a:srgbClr>
                </a:outerShdw>
              </a:effectLst>
            </a:endParaRPr>
          </a:p>
        </p:txBody>
      </p:sp>
      <p:sp>
        <p:nvSpPr>
          <p:cNvPr id="28" name="Rectangle 27"/>
          <p:cNvSpPr/>
          <p:nvPr/>
        </p:nvSpPr>
        <p:spPr>
          <a:xfrm>
            <a:off x="179512" y="620688"/>
            <a:ext cx="8712968" cy="3693319"/>
          </a:xfrm>
          <a:prstGeom prst="rect">
            <a:avLst/>
          </a:prstGeom>
        </p:spPr>
        <p:txBody>
          <a:bodyPr wrap="square">
            <a:spAutoFit/>
          </a:bodyPr>
          <a:lstStyle/>
          <a:p>
            <a:pPr algn="just"/>
            <a:r>
              <a:rPr lang="en-US" b="1" dirty="0">
                <a:solidFill>
                  <a:srgbClr val="FF0000"/>
                </a:solidFill>
              </a:rPr>
              <a:t>Polymers</a:t>
            </a:r>
            <a:r>
              <a:rPr lang="en-US" dirty="0"/>
              <a:t> are a large class of materials consisting of many small molecules (called </a:t>
            </a:r>
            <a:r>
              <a:rPr lang="en-US" i="1" dirty="0"/>
              <a:t>monomers</a:t>
            </a:r>
            <a:r>
              <a:rPr lang="en-US" dirty="0"/>
              <a:t>) that can be linked together to form long </a:t>
            </a:r>
            <a:r>
              <a:rPr lang="en-US" dirty="0" smtClean="0"/>
              <a:t>chains. A </a:t>
            </a:r>
            <a:r>
              <a:rPr lang="en-US" dirty="0"/>
              <a:t>typical polymer may include tens of thousands of monomers. Because of their large size, polymers are classified as </a:t>
            </a:r>
            <a:r>
              <a:rPr lang="en-US" b="1" dirty="0">
                <a:solidFill>
                  <a:srgbClr val="FF0000"/>
                </a:solidFill>
              </a:rPr>
              <a:t>macromolecules</a:t>
            </a:r>
            <a:r>
              <a:rPr lang="en-US" dirty="0" smtClean="0"/>
              <a:t>.</a:t>
            </a:r>
          </a:p>
          <a:p>
            <a:pPr algn="just"/>
            <a:endParaRPr lang="en-US" sz="1400" dirty="0" smtClean="0"/>
          </a:p>
          <a:p>
            <a:pPr algn="just"/>
            <a:r>
              <a:rPr lang="en-US" dirty="0"/>
              <a:t>Prior to the early 1920's, chemists doubted the existence of molecules having molecular weights greater than a few thousand. </a:t>
            </a:r>
            <a:endParaRPr lang="en-US" dirty="0" smtClean="0"/>
          </a:p>
          <a:p>
            <a:pPr algn="just"/>
            <a:r>
              <a:rPr lang="en-US" dirty="0" smtClean="0"/>
              <a:t>Hermann Staudinger proposed that natural </a:t>
            </a:r>
            <a:r>
              <a:rPr lang="en-US" dirty="0"/>
              <a:t>compounds such as rubber and </a:t>
            </a:r>
            <a:r>
              <a:rPr lang="en-US" b="1" dirty="0"/>
              <a:t>cellulose</a:t>
            </a:r>
            <a:r>
              <a:rPr lang="en-US" dirty="0"/>
              <a:t> </a:t>
            </a:r>
            <a:r>
              <a:rPr lang="en-US" dirty="0" smtClean="0"/>
              <a:t>were </a:t>
            </a:r>
            <a:r>
              <a:rPr lang="en-US" dirty="0"/>
              <a:t>made up of </a:t>
            </a:r>
            <a:r>
              <a:rPr lang="en-US" b="1" dirty="0"/>
              <a:t>macromolecules</a:t>
            </a:r>
            <a:r>
              <a:rPr lang="en-US" dirty="0"/>
              <a:t> composed of 10,000 or more atoms. </a:t>
            </a:r>
            <a:endParaRPr lang="en-US" dirty="0" smtClean="0"/>
          </a:p>
          <a:p>
            <a:pPr algn="just"/>
            <a:r>
              <a:rPr lang="en-US" dirty="0" smtClean="0"/>
              <a:t>He </a:t>
            </a:r>
            <a:r>
              <a:rPr lang="en-US" dirty="0"/>
              <a:t>formulated a </a:t>
            </a:r>
            <a:r>
              <a:rPr lang="en-US" b="1" dirty="0"/>
              <a:t>polymeric</a:t>
            </a:r>
            <a:r>
              <a:rPr lang="en-US" dirty="0"/>
              <a:t> structure for rubber, based on a repeating isoprene unit (referred to as a monomer). For his contributions to chemistry, Staudinger received the 1953 Nobel Prize. The terms </a:t>
            </a:r>
            <a:r>
              <a:rPr lang="en-US" b="1" dirty="0"/>
              <a:t>polymer</a:t>
            </a:r>
            <a:r>
              <a:rPr lang="en-US" dirty="0"/>
              <a:t> and </a:t>
            </a:r>
            <a:r>
              <a:rPr lang="en-US" b="1" dirty="0"/>
              <a:t>monomer</a:t>
            </a:r>
            <a:r>
              <a:rPr lang="en-US" dirty="0"/>
              <a:t> were derived from the Greek roots </a:t>
            </a:r>
            <a:r>
              <a:rPr lang="en-US" u="sng" dirty="0"/>
              <a:t>poly</a:t>
            </a:r>
            <a:r>
              <a:rPr lang="en-US" dirty="0"/>
              <a:t> (many), </a:t>
            </a:r>
            <a:r>
              <a:rPr lang="en-US" u="sng" dirty="0"/>
              <a:t>mono</a:t>
            </a:r>
            <a:r>
              <a:rPr lang="en-US" dirty="0"/>
              <a:t> (one) and </a:t>
            </a:r>
            <a:r>
              <a:rPr lang="en-US" u="sng" dirty="0" err="1"/>
              <a:t>meros</a:t>
            </a:r>
            <a:r>
              <a:rPr lang="en-US" dirty="0"/>
              <a:t> (part).</a:t>
            </a:r>
            <a:r>
              <a:rPr lang="en-US" dirty="0" smtClean="0"/>
              <a:t> </a:t>
            </a:r>
          </a:p>
        </p:txBody>
      </p:sp>
      <p:pic>
        <p:nvPicPr>
          <p:cNvPr id="9218" name="Picture 2" descr="http://chemwiki.ucdavis.edu/@api/deki/files/522/260px-Cellulose_strand.jpg?size=bestfit&amp;width=352&amp;height=310&amp;revisio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4365104"/>
            <a:ext cx="2476500" cy="218122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morgellonswatch.com/wp-content/uploads/microbialcellulosestructure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5856" y="4365104"/>
            <a:ext cx="288032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Kapok seeds I IMG 800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93946" y="4365104"/>
            <a:ext cx="1650461" cy="2181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2013938"/>
      </p:ext>
    </p:extLst>
  </p:cSld>
  <p:clrMapOvr>
    <a:masterClrMapping/>
  </p:clrMapOvr>
  <p:transition advTm="18657"/>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Carbohydrate Polymers</a:t>
            </a:r>
            <a:endParaRPr lang="en-GB" sz="2800" dirty="0" smtClean="0">
              <a:effectLst>
                <a:outerShdw blurRad="38100" dist="38100" dir="2700000" algn="tl">
                  <a:srgbClr val="000000">
                    <a:alpha val="43137"/>
                  </a:srgbClr>
                </a:outerShdw>
              </a:effectLst>
            </a:endParaRPr>
          </a:p>
        </p:txBody>
      </p:sp>
      <p:sp>
        <p:nvSpPr>
          <p:cNvPr id="8" name="Rectangle 7"/>
          <p:cNvSpPr/>
          <p:nvPr/>
        </p:nvSpPr>
        <p:spPr>
          <a:xfrm>
            <a:off x="179512" y="1050500"/>
            <a:ext cx="8856984" cy="2308324"/>
          </a:xfrm>
          <a:prstGeom prst="rect">
            <a:avLst/>
          </a:prstGeom>
        </p:spPr>
        <p:txBody>
          <a:bodyPr wrap="square">
            <a:spAutoFit/>
          </a:bodyPr>
          <a:lstStyle/>
          <a:p>
            <a:pPr algn="just"/>
            <a:r>
              <a:rPr lang="en-US" b="1" dirty="0" smtClean="0">
                <a:solidFill>
                  <a:srgbClr val="00B050"/>
                </a:solidFill>
              </a:rPr>
              <a:t>OTHER FUNCTIONS… </a:t>
            </a:r>
            <a:endParaRPr lang="en-US" dirty="0"/>
          </a:p>
          <a:p>
            <a:pPr marL="285750" indent="-285750" algn="just">
              <a:buFont typeface="Arial" panose="020B0604020202020204" pitchFamily="34" charset="0"/>
              <a:buChar char="•"/>
            </a:pPr>
            <a:r>
              <a:rPr lang="en-US" dirty="0" smtClean="0"/>
              <a:t>Cell </a:t>
            </a:r>
            <a:r>
              <a:rPr lang="en-US" dirty="0"/>
              <a:t>surface carbohydrates, typically conjugated to proteins and lipids, are key elements in the cellular communication that is essential to cellular organization and function in all organisms. </a:t>
            </a:r>
            <a:endParaRPr lang="en-US" dirty="0" smtClean="0"/>
          </a:p>
          <a:p>
            <a:pPr marL="285750" indent="-285750" algn="just">
              <a:buFont typeface="Arial" panose="020B0604020202020204" pitchFamily="34" charset="0"/>
              <a:buChar char="•"/>
            </a:pPr>
            <a:r>
              <a:rPr lang="en-US" dirty="0" smtClean="0"/>
              <a:t>These </a:t>
            </a:r>
            <a:r>
              <a:rPr lang="en-US" dirty="0"/>
              <a:t>cell surface constituents mediate normal behavior in cells, but they may also participate in molecular recognition events that are associated with many serious human diseases, including rheumatoid arthritis, viral and bacterial infections, and cancer metastasis. </a:t>
            </a:r>
            <a:endParaRPr lang="en-GB" dirty="0"/>
          </a:p>
        </p:txBody>
      </p:sp>
      <p:pic>
        <p:nvPicPr>
          <p:cNvPr id="19464" name="Picture 8" descr="http://www.chemistry.montana.edu/cloningergroup/Figure1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3642788"/>
            <a:ext cx="4320480" cy="2018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019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9" descr="http://image.ec21.com/image/impoexpoi/oimg_GC03985470_CA03985481/Plastic_Polymers.jpg"/>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000" y="1"/>
            <a:ext cx="9158999" cy="6857999"/>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Straight Connector 32"/>
          <p:cNvCxnSpPr>
            <a:endCxn id="32" idx="2"/>
          </p:cNvCxnSpPr>
          <p:nvPr/>
        </p:nvCxnSpPr>
        <p:spPr>
          <a:xfrm>
            <a:off x="7251110" y="2227737"/>
            <a:ext cx="211086"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What is a Polymer?</a:t>
            </a:r>
            <a:endParaRPr lang="en-US" sz="2800" dirty="0">
              <a:effectLst>
                <a:outerShdw blurRad="38100" dist="38100" dir="2700000" algn="tl">
                  <a:srgbClr val="000000">
                    <a:alpha val="43137"/>
                  </a:srgbClr>
                </a:outerShdw>
              </a:effectLst>
            </a:endParaRPr>
          </a:p>
        </p:txBody>
      </p:sp>
      <p:sp>
        <p:nvSpPr>
          <p:cNvPr id="13" name="Oval 12"/>
          <p:cNvSpPr/>
          <p:nvPr/>
        </p:nvSpPr>
        <p:spPr>
          <a:xfrm>
            <a:off x="4949531" y="2021278"/>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5582789" y="2021278"/>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a:stCxn id="13" idx="6"/>
            <a:endCxn id="14" idx="2"/>
          </p:cNvCxnSpPr>
          <p:nvPr/>
        </p:nvCxnSpPr>
        <p:spPr>
          <a:xfrm>
            <a:off x="5371703" y="2227179"/>
            <a:ext cx="211086"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6180866" y="2021278"/>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6814124" y="2021278"/>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a:stCxn id="16" idx="6"/>
            <a:endCxn id="17" idx="2"/>
          </p:cNvCxnSpPr>
          <p:nvPr/>
        </p:nvCxnSpPr>
        <p:spPr>
          <a:xfrm>
            <a:off x="6603038" y="2227179"/>
            <a:ext cx="211086" cy="0"/>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4" idx="6"/>
            <a:endCxn id="16" idx="2"/>
          </p:cNvCxnSpPr>
          <p:nvPr/>
        </p:nvCxnSpPr>
        <p:spPr>
          <a:xfrm>
            <a:off x="6004961" y="2227179"/>
            <a:ext cx="175905"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1814248" y="2005780"/>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Arrow Connector 20"/>
          <p:cNvCxnSpPr/>
          <p:nvPr/>
        </p:nvCxnSpPr>
        <p:spPr>
          <a:xfrm>
            <a:off x="2352696" y="2211679"/>
            <a:ext cx="2519317" cy="0"/>
          </a:xfrm>
          <a:prstGeom prst="straightConnector1">
            <a:avLst/>
          </a:prstGeom>
          <a:ln w="50800">
            <a:tailEnd type="arrow"/>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405152" y="2001588"/>
            <a:ext cx="1141659" cy="369332"/>
          </a:xfrm>
          <a:prstGeom prst="rect">
            <a:avLst/>
          </a:prstGeom>
          <a:noFill/>
        </p:spPr>
        <p:txBody>
          <a:bodyPr wrap="none" rtlCol="0">
            <a:spAutoFit/>
          </a:bodyPr>
          <a:lstStyle/>
          <a:p>
            <a:r>
              <a:rPr lang="en-GB" b="1" dirty="0" smtClean="0"/>
              <a:t>Monomer</a:t>
            </a:r>
            <a:endParaRPr lang="en-GB" b="1" dirty="0"/>
          </a:p>
        </p:txBody>
      </p:sp>
      <p:sp>
        <p:nvSpPr>
          <p:cNvPr id="11" name="TextBox 10"/>
          <p:cNvSpPr txBox="1"/>
          <p:nvPr/>
        </p:nvSpPr>
        <p:spPr>
          <a:xfrm>
            <a:off x="7914840" y="1979548"/>
            <a:ext cx="977640" cy="369332"/>
          </a:xfrm>
          <a:prstGeom prst="rect">
            <a:avLst/>
          </a:prstGeom>
          <a:noFill/>
        </p:spPr>
        <p:txBody>
          <a:bodyPr wrap="none" rtlCol="0">
            <a:spAutoFit/>
          </a:bodyPr>
          <a:lstStyle/>
          <a:p>
            <a:r>
              <a:rPr lang="en-GB" b="1" dirty="0" smtClean="0"/>
              <a:t>Polymer</a:t>
            </a:r>
            <a:endParaRPr lang="en-GB" b="1" dirty="0"/>
          </a:p>
        </p:txBody>
      </p:sp>
      <p:sp>
        <p:nvSpPr>
          <p:cNvPr id="12" name="TextBox 11"/>
          <p:cNvSpPr txBox="1"/>
          <p:nvPr/>
        </p:nvSpPr>
        <p:spPr>
          <a:xfrm>
            <a:off x="2699792" y="2411596"/>
            <a:ext cx="1619931" cy="369332"/>
          </a:xfrm>
          <a:prstGeom prst="rect">
            <a:avLst/>
          </a:prstGeom>
          <a:noFill/>
        </p:spPr>
        <p:txBody>
          <a:bodyPr wrap="none" rtlCol="0">
            <a:spAutoFit/>
          </a:bodyPr>
          <a:lstStyle/>
          <a:p>
            <a:r>
              <a:rPr lang="en-GB" b="1" dirty="0" smtClean="0"/>
              <a:t>Polymerisation</a:t>
            </a:r>
            <a:endParaRPr lang="en-GB" b="1" dirty="0"/>
          </a:p>
        </p:txBody>
      </p:sp>
      <p:graphicFrame>
        <p:nvGraphicFramePr>
          <p:cNvPr id="4" name="Object 3"/>
          <p:cNvGraphicFramePr>
            <a:graphicFrameLocks noChangeAspect="1"/>
          </p:cNvGraphicFramePr>
          <p:nvPr>
            <p:extLst>
              <p:ext uri="{D42A27DB-BD31-4B8C-83A1-F6EECF244321}">
                <p14:modId xmlns:p14="http://schemas.microsoft.com/office/powerpoint/2010/main" val="507571742"/>
              </p:ext>
            </p:extLst>
          </p:nvPr>
        </p:nvGraphicFramePr>
        <p:xfrm>
          <a:off x="320582" y="4742532"/>
          <a:ext cx="3694112" cy="774700"/>
        </p:xfrm>
        <a:graphic>
          <a:graphicData uri="http://schemas.openxmlformats.org/presentationml/2006/ole">
            <mc:AlternateContent xmlns:mc="http://schemas.openxmlformats.org/markup-compatibility/2006">
              <mc:Choice xmlns:v="urn:schemas-microsoft-com:vml" Requires="v">
                <p:oleObj spid="_x0000_s5254" name="CS ChemDraw Drawing" r:id="rId6" imgW="2212632" imgH="464174" progId="ChemDraw.Document.6.0">
                  <p:embed/>
                </p:oleObj>
              </mc:Choice>
              <mc:Fallback>
                <p:oleObj name="CS ChemDraw Drawing" r:id="rId6" imgW="2212632" imgH="464174" progId="ChemDraw.Document.6.0">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582" y="4742532"/>
                        <a:ext cx="3694112"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Oval 31"/>
          <p:cNvSpPr/>
          <p:nvPr/>
        </p:nvSpPr>
        <p:spPr>
          <a:xfrm>
            <a:off x="7462196" y="2021836"/>
            <a:ext cx="422172" cy="41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4" name="Object 33"/>
          <p:cNvGraphicFramePr>
            <a:graphicFrameLocks noChangeAspect="1"/>
          </p:cNvGraphicFramePr>
          <p:nvPr>
            <p:extLst>
              <p:ext uri="{D42A27DB-BD31-4B8C-83A1-F6EECF244321}">
                <p14:modId xmlns:p14="http://schemas.microsoft.com/office/powerpoint/2010/main" val="4149247753"/>
              </p:ext>
            </p:extLst>
          </p:nvPr>
        </p:nvGraphicFramePr>
        <p:xfrm>
          <a:off x="320582" y="3429000"/>
          <a:ext cx="3963386" cy="907056"/>
        </p:xfrm>
        <a:graphic>
          <a:graphicData uri="http://schemas.openxmlformats.org/presentationml/2006/ole">
            <mc:AlternateContent xmlns:mc="http://schemas.openxmlformats.org/markup-compatibility/2006">
              <mc:Choice xmlns:v="urn:schemas-microsoft-com:vml" Requires="v">
                <p:oleObj spid="_x0000_s5255" name="CS ChemDraw Drawing" r:id="rId8" imgW="2364762" imgH="540636" progId="ChemDraw.Document.6.0">
                  <p:embed/>
                </p:oleObj>
              </mc:Choice>
              <mc:Fallback>
                <p:oleObj name="CS ChemDraw Drawing" r:id="rId8" imgW="2364762" imgH="540636" progId="ChemDraw.Document.6.0">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582" y="3429000"/>
                        <a:ext cx="3963386" cy="907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 name="Group 35"/>
          <p:cNvGrpSpPr/>
          <p:nvPr/>
        </p:nvGrpSpPr>
        <p:grpSpPr>
          <a:xfrm>
            <a:off x="5148064" y="2564904"/>
            <a:ext cx="3671962" cy="4065329"/>
            <a:chOff x="5364088" y="1916832"/>
            <a:chExt cx="3671962" cy="4065329"/>
          </a:xfrm>
        </p:grpSpPr>
        <p:pic>
          <p:nvPicPr>
            <p:cNvPr id="22" name="Picture 89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93787" y="1916832"/>
              <a:ext cx="1638140" cy="1406188"/>
            </a:xfrm>
            <a:prstGeom prst="rect">
              <a:avLst/>
            </a:prstGeom>
            <a:noFill/>
            <a:ln w="9525">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23" name="Picture 89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364088" y="4591997"/>
              <a:ext cx="1895955" cy="1390164"/>
            </a:xfrm>
            <a:prstGeom prst="rect">
              <a:avLst/>
            </a:prstGeom>
            <a:noFill/>
            <a:ln w="9525">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cxnSp>
          <p:nvCxnSpPr>
            <p:cNvPr id="26" name="Straight Arrow Connector 25"/>
            <p:cNvCxnSpPr/>
            <p:nvPr/>
          </p:nvCxnSpPr>
          <p:spPr>
            <a:xfrm>
              <a:off x="6312857" y="3429000"/>
              <a:ext cx="0" cy="1127819"/>
            </a:xfrm>
            <a:prstGeom prst="straightConnector1">
              <a:avLst/>
            </a:prstGeom>
            <a:ln w="50800">
              <a:tailEnd type="arrow"/>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7164288" y="2435260"/>
              <a:ext cx="537327" cy="369332"/>
            </a:xfrm>
            <a:prstGeom prst="rect">
              <a:avLst/>
            </a:prstGeom>
            <a:noFill/>
          </p:spPr>
          <p:txBody>
            <a:bodyPr wrap="none" rtlCol="0">
              <a:spAutoFit/>
            </a:bodyPr>
            <a:lstStyle/>
            <a:p>
              <a:r>
                <a:rPr lang="en-GB" b="1" dirty="0" smtClean="0"/>
                <a:t>Gas</a:t>
              </a:r>
              <a:endParaRPr lang="en-GB" b="1" dirty="0"/>
            </a:p>
          </p:txBody>
        </p:sp>
        <p:sp>
          <p:nvSpPr>
            <p:cNvPr id="31" name="TextBox 30"/>
            <p:cNvSpPr txBox="1"/>
            <p:nvPr/>
          </p:nvSpPr>
          <p:spPr>
            <a:xfrm>
              <a:off x="7375641" y="5102413"/>
              <a:ext cx="652743" cy="369332"/>
            </a:xfrm>
            <a:prstGeom prst="rect">
              <a:avLst/>
            </a:prstGeom>
            <a:noFill/>
          </p:spPr>
          <p:txBody>
            <a:bodyPr wrap="none" rtlCol="0">
              <a:spAutoFit/>
            </a:bodyPr>
            <a:lstStyle/>
            <a:p>
              <a:r>
                <a:rPr lang="en-GB" b="1" dirty="0" smtClean="0"/>
                <a:t>Solid</a:t>
              </a:r>
              <a:endParaRPr lang="en-GB" b="1" dirty="0"/>
            </a:p>
          </p:txBody>
        </p:sp>
        <p:graphicFrame>
          <p:nvGraphicFramePr>
            <p:cNvPr id="35" name="Object 34"/>
            <p:cNvGraphicFramePr>
              <a:graphicFrameLocks noChangeAspect="1"/>
            </p:cNvGraphicFramePr>
            <p:nvPr>
              <p:extLst>
                <p:ext uri="{D42A27DB-BD31-4B8C-83A1-F6EECF244321}">
                  <p14:modId xmlns:p14="http://schemas.microsoft.com/office/powerpoint/2010/main" val="745404527"/>
                </p:ext>
              </p:extLst>
            </p:nvPr>
          </p:nvGraphicFramePr>
          <p:xfrm>
            <a:off x="8123238" y="2276872"/>
            <a:ext cx="912812" cy="3471862"/>
          </p:xfrm>
          <a:graphic>
            <a:graphicData uri="http://schemas.openxmlformats.org/presentationml/2006/ole">
              <mc:AlternateContent xmlns:mc="http://schemas.openxmlformats.org/markup-compatibility/2006">
                <mc:Choice xmlns:v="urn:schemas-microsoft-com:vml" Requires="v">
                  <p:oleObj spid="_x0000_s5256" name="CS ChemDraw Drawing" r:id="rId12" imgW="528410" imgH="2009620" progId="ChemDraw.Document.6.0">
                    <p:embed/>
                  </p:oleObj>
                </mc:Choice>
                <mc:Fallback>
                  <p:oleObj name="CS ChemDraw Drawing" r:id="rId12" imgW="528410" imgH="2009620" progId="ChemDraw.Document.6.0">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23238" y="2276872"/>
                          <a:ext cx="912812" cy="3471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8" name="Rectangle 27"/>
          <p:cNvSpPr/>
          <p:nvPr/>
        </p:nvSpPr>
        <p:spPr>
          <a:xfrm>
            <a:off x="179512" y="620688"/>
            <a:ext cx="8712968" cy="1200329"/>
          </a:xfrm>
          <a:prstGeom prst="rect">
            <a:avLst/>
          </a:prstGeom>
        </p:spPr>
        <p:txBody>
          <a:bodyPr wrap="square">
            <a:spAutoFit/>
          </a:bodyPr>
          <a:lstStyle/>
          <a:p>
            <a:pPr algn="just"/>
            <a:r>
              <a:rPr lang="en-US" b="1" dirty="0">
                <a:solidFill>
                  <a:srgbClr val="FF0000"/>
                </a:solidFill>
              </a:rPr>
              <a:t>Polymers</a:t>
            </a:r>
            <a:r>
              <a:rPr lang="en-US" dirty="0"/>
              <a:t> are a large class of materials consisting of many small molecules (called </a:t>
            </a:r>
            <a:r>
              <a:rPr lang="en-US" i="1" dirty="0"/>
              <a:t>monomers</a:t>
            </a:r>
            <a:r>
              <a:rPr lang="en-US" dirty="0"/>
              <a:t>) that can be linked together to form long </a:t>
            </a:r>
            <a:r>
              <a:rPr lang="en-US" dirty="0" smtClean="0"/>
              <a:t>chains. A </a:t>
            </a:r>
            <a:r>
              <a:rPr lang="en-US" dirty="0"/>
              <a:t>typical polymer may include tens of thousands of monomers. Because of their large size, polymers are classified as </a:t>
            </a:r>
            <a:r>
              <a:rPr lang="en-US" b="1" dirty="0">
                <a:solidFill>
                  <a:srgbClr val="FF0000"/>
                </a:solidFill>
              </a:rPr>
              <a:t>macromolecules</a:t>
            </a:r>
            <a:r>
              <a:rPr lang="en-US" dirty="0" smtClean="0"/>
              <a:t>. </a:t>
            </a:r>
          </a:p>
        </p:txBody>
      </p:sp>
    </p:spTree>
    <p:custDataLst>
      <p:tags r:id="rId2"/>
    </p:custDataLst>
    <p:extLst>
      <p:ext uri="{BB962C8B-B14F-4D97-AF65-F5344CB8AC3E}">
        <p14:creationId xmlns:p14="http://schemas.microsoft.com/office/powerpoint/2010/main" val="675626714"/>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1" grpId="0"/>
      <p:bldP spid="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http://www.crystalinks.com/vulcan_volcano.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44624"/>
            <a:ext cx="9144000" cy="675468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6142" y="4509120"/>
            <a:ext cx="6648226" cy="2290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a:t>
            </a:r>
          </a:p>
        </p:txBody>
      </p:sp>
      <p:sp>
        <p:nvSpPr>
          <p:cNvPr id="3" name="Rectangle 2"/>
          <p:cNvSpPr/>
          <p:nvPr/>
        </p:nvSpPr>
        <p:spPr>
          <a:xfrm>
            <a:off x="107504" y="548680"/>
            <a:ext cx="4464496" cy="2862322"/>
          </a:xfrm>
          <a:prstGeom prst="rect">
            <a:avLst/>
          </a:prstGeom>
        </p:spPr>
        <p:txBody>
          <a:bodyPr wrap="square">
            <a:spAutoFit/>
          </a:bodyPr>
          <a:lstStyle/>
          <a:p>
            <a:pPr algn="just"/>
            <a:r>
              <a:rPr lang="en-US" dirty="0" smtClean="0"/>
              <a:t>It was not until the industrial revolution that the modern polymer industry began to develop. In 1839, Charles Goodyear succeeded in producing a useful form of natural rubber through a process known as "vulcanization“ – </a:t>
            </a:r>
            <a:r>
              <a:rPr lang="en-US" b="1" dirty="0" smtClean="0"/>
              <a:t>vulcanized rubber</a:t>
            </a:r>
            <a:r>
              <a:rPr lang="en-US" dirty="0" smtClean="0"/>
              <a:t>. </a:t>
            </a:r>
            <a:r>
              <a:rPr lang="en-US" b="1" dirty="0"/>
              <a:t>Vulcanization </a:t>
            </a:r>
            <a:r>
              <a:rPr lang="en-US" dirty="0"/>
              <a:t>is a chemical process for converting natural rubber into more durable materials via the addition of sulfur or other equivalent additives. </a:t>
            </a:r>
            <a:endParaRPr lang="en-US" dirty="0" smtClean="0"/>
          </a:p>
        </p:txBody>
      </p:sp>
      <p:sp>
        <p:nvSpPr>
          <p:cNvPr id="7" name="Rectangle 6"/>
          <p:cNvSpPr/>
          <p:nvPr/>
        </p:nvSpPr>
        <p:spPr>
          <a:xfrm>
            <a:off x="107504" y="3284984"/>
            <a:ext cx="8473440" cy="1200329"/>
          </a:xfrm>
          <a:prstGeom prst="rect">
            <a:avLst/>
          </a:prstGeom>
        </p:spPr>
        <p:txBody>
          <a:bodyPr wrap="square">
            <a:spAutoFit/>
          </a:bodyPr>
          <a:lstStyle/>
          <a:p>
            <a:pPr algn="just"/>
            <a:r>
              <a:rPr lang="en-US" dirty="0" smtClean="0"/>
              <a:t>These </a:t>
            </a:r>
            <a:r>
              <a:rPr lang="en-US" dirty="0"/>
              <a:t>additives modify the polymer by forming </a:t>
            </a:r>
            <a:r>
              <a:rPr lang="en-US" dirty="0" smtClean="0"/>
              <a:t>cross-links (</a:t>
            </a:r>
            <a:r>
              <a:rPr lang="en-US" dirty="0"/>
              <a:t>bridges) between individual polymer </a:t>
            </a:r>
            <a:r>
              <a:rPr lang="en-US" dirty="0" smtClean="0"/>
              <a:t>chains.</a:t>
            </a:r>
            <a:r>
              <a:rPr lang="en-US" dirty="0"/>
              <a:t> </a:t>
            </a:r>
            <a:r>
              <a:rPr lang="en-US" dirty="0" smtClean="0"/>
              <a:t>At </a:t>
            </a:r>
            <a:r>
              <a:rPr lang="en-US" dirty="0"/>
              <a:t>2 to 3% crosslinking a useful soft rubber, that no longer suffers stickiness and brittleness problems on heating and cooling, </a:t>
            </a:r>
            <a:r>
              <a:rPr lang="en-US" dirty="0" smtClean="0"/>
              <a:t>is </a:t>
            </a:r>
            <a:r>
              <a:rPr lang="en-US" dirty="0"/>
              <a:t>obtained</a:t>
            </a:r>
            <a:r>
              <a:rPr lang="en-US" dirty="0" smtClean="0"/>
              <a:t>. </a:t>
            </a:r>
          </a:p>
          <a:p>
            <a:pPr algn="just"/>
            <a:r>
              <a:rPr lang="en-US" dirty="0" smtClean="0"/>
              <a:t>Rubber, cross-linked polymer : </a:t>
            </a:r>
            <a:r>
              <a:rPr lang="en-US" i="1" dirty="0" smtClean="0"/>
              <a:t>Thermoset </a:t>
            </a:r>
            <a:r>
              <a:rPr lang="en-US" dirty="0" smtClean="0"/>
              <a:t>(once </a:t>
            </a:r>
            <a:r>
              <a:rPr lang="en-US" dirty="0"/>
              <a:t>formed, cannot be reshaped by </a:t>
            </a:r>
            <a:r>
              <a:rPr lang="en-US" dirty="0" smtClean="0"/>
              <a:t>heating)</a:t>
            </a:r>
            <a:endParaRPr lang="en-US" i="1" dirty="0"/>
          </a:p>
        </p:txBody>
      </p:sp>
      <p:pic>
        <p:nvPicPr>
          <p:cNvPr id="2064" name="Picture 16" descr="http://www.italnews.info/wp-content/uploads/2014/06/Goodyea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9388" y="732090"/>
            <a:ext cx="3669075" cy="2408878"/>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23171318"/>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30"/>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53" y="-27384"/>
            <a:ext cx="9152767"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a:t>
            </a:r>
          </a:p>
        </p:txBody>
      </p:sp>
      <p:sp>
        <p:nvSpPr>
          <p:cNvPr id="7" name="Rectangle 6"/>
          <p:cNvSpPr/>
          <p:nvPr/>
        </p:nvSpPr>
        <p:spPr>
          <a:xfrm>
            <a:off x="179512" y="5013176"/>
            <a:ext cx="8568952" cy="1754326"/>
          </a:xfrm>
          <a:prstGeom prst="rect">
            <a:avLst/>
          </a:prstGeom>
        </p:spPr>
        <p:txBody>
          <a:bodyPr wrap="square">
            <a:spAutoFit/>
          </a:bodyPr>
          <a:lstStyle/>
          <a:p>
            <a:pPr algn="just"/>
            <a:r>
              <a:rPr lang="en-US" dirty="0" smtClean="0"/>
              <a:t>40 years later, </a:t>
            </a:r>
            <a:r>
              <a:rPr lang="en-US" b="1" dirty="0">
                <a:solidFill>
                  <a:srgbClr val="FF0000"/>
                </a:solidFill>
              </a:rPr>
              <a:t>C</a:t>
            </a:r>
            <a:r>
              <a:rPr lang="en-US" b="1" dirty="0" smtClean="0">
                <a:solidFill>
                  <a:srgbClr val="FF0000"/>
                </a:solidFill>
              </a:rPr>
              <a:t>elluloid</a:t>
            </a:r>
            <a:r>
              <a:rPr lang="en-US" dirty="0" smtClean="0">
                <a:solidFill>
                  <a:srgbClr val="FF0000"/>
                </a:solidFill>
              </a:rPr>
              <a:t> </a:t>
            </a:r>
            <a:r>
              <a:rPr lang="en-US" dirty="0" smtClean="0"/>
              <a:t>(a hard plastic formed from nitrocellulose) was successfully </a:t>
            </a:r>
            <a:r>
              <a:rPr lang="en-US" dirty="0" err="1" smtClean="0"/>
              <a:t>commercialised</a:t>
            </a:r>
            <a:r>
              <a:rPr lang="en-US" dirty="0" smtClean="0"/>
              <a:t>.</a:t>
            </a:r>
          </a:p>
          <a:p>
            <a:pPr algn="just"/>
            <a:r>
              <a:rPr lang="en-US" dirty="0" smtClean="0"/>
              <a:t>Generally </a:t>
            </a:r>
            <a:r>
              <a:rPr lang="en-US" dirty="0"/>
              <a:t>considered the first </a:t>
            </a:r>
            <a:r>
              <a:rPr lang="en-US" i="1" dirty="0" smtClean="0"/>
              <a:t>thermoplastic</a:t>
            </a:r>
            <a:r>
              <a:rPr lang="en-US" dirty="0" smtClean="0"/>
              <a:t>, </a:t>
            </a:r>
            <a:r>
              <a:rPr lang="en-US" dirty="0"/>
              <a:t>it was first created as </a:t>
            </a:r>
            <a:r>
              <a:rPr lang="en-US" dirty="0" err="1" smtClean="0"/>
              <a:t>Parkesine</a:t>
            </a:r>
            <a:r>
              <a:rPr lang="en-US" dirty="0"/>
              <a:t> in </a:t>
            </a:r>
            <a:r>
              <a:rPr lang="en-US" dirty="0" smtClean="0"/>
              <a:t>1856</a:t>
            </a:r>
            <a:r>
              <a:rPr lang="en-US" baseline="30000" dirty="0"/>
              <a:t> </a:t>
            </a:r>
            <a:r>
              <a:rPr lang="en-US" dirty="0" smtClean="0"/>
              <a:t>and </a:t>
            </a:r>
            <a:r>
              <a:rPr lang="en-US" dirty="0"/>
              <a:t>as Xylonite in 1869, before being registered as Celluloid in 1870. </a:t>
            </a:r>
            <a:endParaRPr lang="en-US" dirty="0" smtClean="0"/>
          </a:p>
          <a:p>
            <a:pPr algn="just"/>
            <a:r>
              <a:rPr lang="en-US" dirty="0" smtClean="0"/>
              <a:t>The </a:t>
            </a:r>
            <a:r>
              <a:rPr lang="en-US" dirty="0"/>
              <a:t>main use was in movie and photography film industries, which used only celluloid films prior to </a:t>
            </a:r>
            <a:r>
              <a:rPr lang="en-US" dirty="0" smtClean="0"/>
              <a:t>acetate films </a:t>
            </a:r>
            <a:r>
              <a:rPr lang="en-US" dirty="0"/>
              <a:t>that were introduced in the 1950s.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9" name="Picture 21" descr="http://www.siciliafan.it/wp-content/uploads/2014/09/0128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692696"/>
            <a:ext cx="5472608" cy="1891766"/>
          </a:xfrm>
          <a:prstGeom prst="rect">
            <a:avLst/>
          </a:prstGeom>
          <a:noFill/>
          <a:ln w="22225">
            <a:solidFill>
              <a:schemeClr val="tx1"/>
            </a:solidFill>
          </a:ln>
          <a:extLst>
            <a:ext uri="{909E8E84-426E-40DD-AFC4-6F175D3DCCD1}">
              <a14:hiddenFill xmlns:a14="http://schemas.microsoft.com/office/drawing/2010/main">
                <a:solidFill>
                  <a:srgbClr val="FFFFFF"/>
                </a:solidFill>
              </a14:hiddenFill>
            </a:ext>
          </a:extLst>
        </p:spPr>
      </p:pic>
      <p:pic>
        <p:nvPicPr>
          <p:cNvPr id="2071" name="Picture 23" descr="http://www.hotflick.net/flicks/2009_Inglourious_Basterds/009IGB_Melanie_Laurent_01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2750547"/>
            <a:ext cx="5472608" cy="2118613"/>
          </a:xfrm>
          <a:prstGeom prst="rect">
            <a:avLst/>
          </a:prstGeom>
          <a:noFill/>
          <a:ln w="22225">
            <a:solidFill>
              <a:schemeClr val="tx1"/>
            </a:solidFill>
          </a:ln>
          <a:extLst>
            <a:ext uri="{909E8E84-426E-40DD-AFC4-6F175D3DCCD1}">
              <a14:hiddenFill xmlns:a14="http://schemas.microsoft.com/office/drawing/2010/main">
                <a:solidFill>
                  <a:srgbClr val="FFFFFF"/>
                </a:solidFill>
              </a14:hiddenFill>
            </a:ext>
          </a:extLst>
        </p:spPr>
      </p:pic>
      <p:sp>
        <p:nvSpPr>
          <p:cNvPr id="25" name="Rectangle 24"/>
          <p:cNvSpPr/>
          <p:nvPr/>
        </p:nvSpPr>
        <p:spPr>
          <a:xfrm>
            <a:off x="5796136" y="1628800"/>
            <a:ext cx="2644057" cy="923330"/>
          </a:xfrm>
          <a:prstGeom prst="rect">
            <a:avLst/>
          </a:prstGeom>
          <a:ln w="15875">
            <a:solidFill>
              <a:schemeClr val="tx1"/>
            </a:solidFill>
          </a:ln>
        </p:spPr>
        <p:txBody>
          <a:bodyPr wrap="none">
            <a:spAutoFit/>
          </a:bodyPr>
          <a:lstStyle/>
          <a:p>
            <a:r>
              <a:rPr lang="en-US" b="1" dirty="0" smtClean="0"/>
              <a:t>Toto’ and Alfredo</a:t>
            </a:r>
          </a:p>
          <a:p>
            <a:r>
              <a:rPr lang="en-US" b="1" i="1" dirty="0" err="1" smtClean="0"/>
              <a:t>Nuovo</a:t>
            </a:r>
            <a:r>
              <a:rPr lang="en-US" b="1" i="1" dirty="0" smtClean="0"/>
              <a:t> Cinema </a:t>
            </a:r>
            <a:r>
              <a:rPr lang="en-US" b="1" i="1" dirty="0" err="1" smtClean="0"/>
              <a:t>Paradiso</a:t>
            </a:r>
            <a:r>
              <a:rPr lang="en-US" b="1" dirty="0" smtClean="0"/>
              <a:t>,</a:t>
            </a:r>
          </a:p>
          <a:p>
            <a:r>
              <a:rPr lang="en-US" b="1" dirty="0" smtClean="0"/>
              <a:t>Giuseppe </a:t>
            </a:r>
            <a:r>
              <a:rPr lang="en-US" b="1" dirty="0" err="1" smtClean="0"/>
              <a:t>Tornatore</a:t>
            </a:r>
            <a:r>
              <a:rPr lang="en-US" b="1" dirty="0" smtClean="0"/>
              <a:t>, 1988</a:t>
            </a:r>
            <a:endParaRPr lang="en-GB" dirty="0"/>
          </a:p>
        </p:txBody>
      </p:sp>
      <p:sp>
        <p:nvSpPr>
          <p:cNvPr id="43" name="Rectangle 42"/>
          <p:cNvSpPr/>
          <p:nvPr/>
        </p:nvSpPr>
        <p:spPr>
          <a:xfrm>
            <a:off x="5796135" y="3945830"/>
            <a:ext cx="2644057" cy="923330"/>
          </a:xfrm>
          <a:prstGeom prst="rect">
            <a:avLst/>
          </a:prstGeom>
          <a:ln w="22225">
            <a:solidFill>
              <a:schemeClr val="tx1"/>
            </a:solidFill>
          </a:ln>
        </p:spPr>
        <p:txBody>
          <a:bodyPr wrap="square">
            <a:spAutoFit/>
          </a:bodyPr>
          <a:lstStyle/>
          <a:p>
            <a:r>
              <a:rPr lang="en-US" b="1" dirty="0" err="1" smtClean="0"/>
              <a:t>Shosanna</a:t>
            </a:r>
            <a:endParaRPr lang="en-US" b="1" dirty="0" smtClean="0"/>
          </a:p>
          <a:p>
            <a:r>
              <a:rPr lang="en-US" b="1" i="1" dirty="0" err="1" smtClean="0"/>
              <a:t>Inglourious</a:t>
            </a:r>
            <a:r>
              <a:rPr lang="en-US" b="1" i="1" dirty="0" smtClean="0"/>
              <a:t> </a:t>
            </a:r>
            <a:r>
              <a:rPr lang="en-US" b="1" i="1" dirty="0" err="1" smtClean="0"/>
              <a:t>Basterds</a:t>
            </a:r>
            <a:r>
              <a:rPr lang="en-US" b="1" dirty="0" smtClean="0"/>
              <a:t>,</a:t>
            </a:r>
          </a:p>
          <a:p>
            <a:r>
              <a:rPr lang="en-US" b="1" dirty="0" smtClean="0"/>
              <a:t>Quentin Tarantino, 2009</a:t>
            </a:r>
            <a:endParaRPr lang="en-GB" dirty="0"/>
          </a:p>
        </p:txBody>
      </p:sp>
    </p:spTree>
    <p:custDataLst>
      <p:tags r:id="rId1"/>
    </p:custDataLst>
    <p:extLst>
      <p:ext uri="{BB962C8B-B14F-4D97-AF65-F5344CB8AC3E}">
        <p14:creationId xmlns:p14="http://schemas.microsoft.com/office/powerpoint/2010/main" val="3562891167"/>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9" name="Picture 11"/>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46085"/>
            <a:ext cx="9144000" cy="6904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descr="http://imgc.artprintimages.com/images/art-print/nylon-by-dupont-nylons-stockings-hosiery-usa-1940_i-G-30-3037-YHTBF00Z.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6030" y="511096"/>
            <a:ext cx="2242434" cy="29899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 name="Rectangle 1"/>
          <p:cNvSpPr/>
          <p:nvPr/>
        </p:nvSpPr>
        <p:spPr>
          <a:xfrm>
            <a:off x="200136" y="493731"/>
            <a:ext cx="6172064" cy="2862322"/>
          </a:xfrm>
          <a:prstGeom prst="rect">
            <a:avLst/>
          </a:prstGeom>
        </p:spPr>
        <p:txBody>
          <a:bodyPr wrap="square">
            <a:spAutoFit/>
          </a:bodyPr>
          <a:lstStyle/>
          <a:p>
            <a:pPr algn="just"/>
            <a:r>
              <a:rPr lang="en-US" b="1" dirty="0">
                <a:solidFill>
                  <a:srgbClr val="FF0000"/>
                </a:solidFill>
              </a:rPr>
              <a:t>Nylon</a:t>
            </a:r>
            <a:r>
              <a:rPr lang="en-US" dirty="0"/>
              <a:t> was first produced in 1935 by </a:t>
            </a:r>
            <a:r>
              <a:rPr lang="en-US" dirty="0" smtClean="0"/>
              <a:t>the American </a:t>
            </a:r>
            <a:r>
              <a:rPr lang="en-US" dirty="0"/>
              <a:t>chemist Wallace Hume </a:t>
            </a:r>
            <a:r>
              <a:rPr lang="en-US" dirty="0" smtClean="0"/>
              <a:t>Carothers </a:t>
            </a:r>
            <a:r>
              <a:rPr lang="x-none" smtClean="0"/>
              <a:t>(1895 </a:t>
            </a:r>
            <a:r>
              <a:rPr lang="x-none"/>
              <a:t>– 1937</a:t>
            </a:r>
            <a:r>
              <a:rPr lang="x-none" smtClean="0"/>
              <a:t>)</a:t>
            </a:r>
            <a:r>
              <a:rPr lang="en-GB" dirty="0" smtClean="0"/>
              <a:t> – employed by DuPont Company </a:t>
            </a:r>
            <a:r>
              <a:rPr lang="en-US" dirty="0"/>
              <a:t>with the aim of producing a polymer that could be a substitute for </a:t>
            </a:r>
            <a:r>
              <a:rPr lang="en-US" dirty="0" smtClean="0"/>
              <a:t>natural </a:t>
            </a:r>
            <a:r>
              <a:rPr lang="en-US" dirty="0" err="1" smtClean="0"/>
              <a:t>fibres</a:t>
            </a:r>
            <a:r>
              <a:rPr lang="x-none" smtClean="0"/>
              <a:t>. </a:t>
            </a:r>
            <a:endParaRPr lang="en-GB" dirty="0" smtClean="0"/>
          </a:p>
          <a:p>
            <a:pPr algn="just"/>
            <a:r>
              <a:rPr lang="en-US" dirty="0"/>
              <a:t>Nylon was invented after one stroke of luck resulted from a lighthearted challenge in the lab – a member of the Carothers team noticed that he could form fibers if</a:t>
            </a:r>
            <a:br>
              <a:rPr lang="en-US" dirty="0"/>
            </a:br>
            <a:r>
              <a:rPr lang="en-US" dirty="0"/>
              <a:t>he separated a portion of a soft polyester material using a glass stirring rod and pulled it away from the clump.</a:t>
            </a:r>
            <a:endParaRPr lang="en-US" sz="600" dirty="0"/>
          </a:p>
          <a:p>
            <a:pPr algn="just"/>
            <a:endParaRPr lang="en-GB" dirty="0"/>
          </a:p>
        </p:txBody>
      </p:sp>
      <p:sp>
        <p:nvSpPr>
          <p:cNvPr id="4" name="Rectangle 3"/>
          <p:cNvSpPr/>
          <p:nvPr/>
        </p:nvSpPr>
        <p:spPr>
          <a:xfrm>
            <a:off x="251520" y="3212976"/>
            <a:ext cx="4248472" cy="3693319"/>
          </a:xfrm>
          <a:prstGeom prst="rect">
            <a:avLst/>
          </a:prstGeom>
        </p:spPr>
        <p:txBody>
          <a:bodyPr wrap="square">
            <a:spAutoFit/>
          </a:bodyPr>
          <a:lstStyle/>
          <a:p>
            <a:pPr algn="just"/>
            <a:r>
              <a:rPr lang="en-US" dirty="0"/>
              <a:t>Nylon stockings were demonstrated at the 1939 New York World’s Fair and went on sale in the 15</a:t>
            </a:r>
            <a:r>
              <a:rPr lang="en-US" baseline="30000" dirty="0"/>
              <a:t>th</a:t>
            </a:r>
            <a:r>
              <a:rPr lang="en-US" dirty="0"/>
              <a:t> of May 1940.  The whole stock of 5 million pairs sold out in a single day.</a:t>
            </a:r>
          </a:p>
          <a:p>
            <a:pPr algn="just"/>
            <a:r>
              <a:rPr lang="en-US" dirty="0" smtClean="0"/>
              <a:t>The </a:t>
            </a:r>
            <a:r>
              <a:rPr lang="en-US" dirty="0"/>
              <a:t>outbreak of the Second World War led to a more pressing demand for </a:t>
            </a:r>
            <a:r>
              <a:rPr lang="en-US" dirty="0" smtClean="0"/>
              <a:t>Nylon </a:t>
            </a:r>
            <a:r>
              <a:rPr lang="en-US" dirty="0"/>
              <a:t>to</a:t>
            </a:r>
          </a:p>
          <a:p>
            <a:pPr algn="just"/>
            <a:r>
              <a:rPr lang="en-US" dirty="0"/>
              <a:t>replace silk for the canopies of </a:t>
            </a:r>
            <a:r>
              <a:rPr lang="en-US" dirty="0" smtClean="0"/>
              <a:t>parachutes</a:t>
            </a:r>
          </a:p>
          <a:p>
            <a:pPr algn="just"/>
            <a:r>
              <a:rPr lang="en-US" dirty="0" smtClean="0"/>
              <a:t>- thermoplastic. </a:t>
            </a:r>
            <a:endParaRPr lang="en-US" dirty="0"/>
          </a:p>
          <a:p>
            <a:pPr algn="just"/>
            <a:endParaRPr lang="en-US" dirty="0"/>
          </a:p>
          <a:p>
            <a:pPr algn="just"/>
            <a:r>
              <a:rPr lang="en-US" dirty="0"/>
              <a:t>5.4 million </a:t>
            </a:r>
            <a:r>
              <a:rPr lang="en-US" dirty="0" err="1"/>
              <a:t>tonnes</a:t>
            </a:r>
            <a:r>
              <a:rPr lang="en-US" dirty="0"/>
              <a:t> of Nylon are currently manufactured each year </a:t>
            </a:r>
            <a:r>
              <a:rPr lang="en-US" dirty="0" smtClean="0"/>
              <a:t>worldwide. </a:t>
            </a:r>
            <a:endParaRPr lang="en-US" dirty="0"/>
          </a:p>
          <a:p>
            <a:endParaRPr lang="en-US" dirty="0"/>
          </a:p>
        </p:txBody>
      </p:sp>
      <p:pic>
        <p:nvPicPr>
          <p:cNvPr id="2052" name="Picture 4" descr="Betty Grable removes her nylon stockings to be auctioned at a war bond rally during World War II.  A pair of her stockings could receive a bid of up to $40,0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8212" y="3501008"/>
            <a:ext cx="2047156" cy="272954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3498" y="3501008"/>
            <a:ext cx="2230750" cy="2734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484636547"/>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46085"/>
            <a:ext cx="9144000" cy="6904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Rectangle 4"/>
          <p:cNvSpPr/>
          <p:nvPr/>
        </p:nvSpPr>
        <p:spPr>
          <a:xfrm>
            <a:off x="290252" y="1340768"/>
            <a:ext cx="8674236" cy="3970318"/>
          </a:xfrm>
          <a:prstGeom prst="rect">
            <a:avLst/>
          </a:prstGeom>
        </p:spPr>
        <p:txBody>
          <a:bodyPr wrap="square">
            <a:spAutoFit/>
          </a:bodyPr>
          <a:lstStyle/>
          <a:p>
            <a:pPr algn="just"/>
            <a:r>
              <a:rPr lang="en-US" dirty="0"/>
              <a:t>The nylon </a:t>
            </a:r>
            <a:r>
              <a:rPr lang="en-US" dirty="0" smtClean="0"/>
              <a:t>polymer (</a:t>
            </a:r>
            <a:r>
              <a:rPr lang="en-US" b="1" dirty="0" smtClean="0">
                <a:solidFill>
                  <a:srgbClr val="FF0000"/>
                </a:solidFill>
              </a:rPr>
              <a:t>polyamide</a:t>
            </a:r>
            <a:r>
              <a:rPr lang="en-US" dirty="0" smtClean="0"/>
              <a:t>) </a:t>
            </a:r>
            <a:r>
              <a:rPr lang="en-US" dirty="0"/>
              <a:t>is made by reacting together two fairly large molecules using moderate heat (roughly 285°C or 545°F) and pressure in a reaction vessel called an autoclave, which is a bit like an industrial-strength kettle. </a:t>
            </a:r>
            <a:r>
              <a:rPr lang="en-US" dirty="0" smtClean="0"/>
              <a:t>The starting molecules are </a:t>
            </a:r>
            <a:r>
              <a:rPr lang="en-US" dirty="0" err="1" smtClean="0"/>
              <a:t>adipic</a:t>
            </a:r>
            <a:r>
              <a:rPr lang="en-US" dirty="0" smtClean="0"/>
              <a:t> acid and </a:t>
            </a:r>
            <a:r>
              <a:rPr lang="en-US" dirty="0" err="1" smtClean="0"/>
              <a:t>hexamethylenediamine</a:t>
            </a:r>
            <a:r>
              <a:rPr lang="en-US" dirty="0" smtClean="0"/>
              <a:t>. </a:t>
            </a:r>
            <a:r>
              <a:rPr lang="en-US" dirty="0"/>
              <a:t>When they combine, they fuse together to make an even larger molecule and give off water in a chemical reaction known as </a:t>
            </a:r>
            <a:r>
              <a:rPr lang="en-US" b="1" dirty="0"/>
              <a:t>condensation polymerization</a:t>
            </a:r>
            <a:r>
              <a:rPr lang="en-US" dirty="0"/>
              <a:t> (</a:t>
            </a:r>
            <a:r>
              <a:rPr lang="en-US" i="1" dirty="0"/>
              <a:t>condensation</a:t>
            </a:r>
            <a:r>
              <a:rPr lang="en-US" dirty="0"/>
              <a:t> because water is eliminated; </a:t>
            </a:r>
            <a:r>
              <a:rPr lang="en-US" i="1" dirty="0"/>
              <a:t>polymerization</a:t>
            </a:r>
            <a:r>
              <a:rPr lang="en-US" dirty="0"/>
              <a:t> because a big, repeating molecule is produced).</a:t>
            </a:r>
            <a:endParaRPr lang="en-US" dirty="0" smtClean="0"/>
          </a:p>
          <a:p>
            <a:pPr algn="just"/>
            <a:r>
              <a:rPr lang="en-US" dirty="0" smtClean="0"/>
              <a:t>Removing </a:t>
            </a:r>
            <a:r>
              <a:rPr lang="en-US" dirty="0"/>
              <a:t>water drives the </a:t>
            </a:r>
            <a:r>
              <a:rPr lang="en-US" dirty="0" smtClean="0"/>
              <a:t>reaction:</a:t>
            </a:r>
            <a:endParaRPr lang="en-US" dirty="0"/>
          </a:p>
          <a:p>
            <a:pPr algn="just"/>
            <a:endParaRPr lang="en-US" dirty="0" smtClean="0"/>
          </a:p>
          <a:p>
            <a:pPr algn="just"/>
            <a:r>
              <a:rPr lang="en-US" dirty="0" smtClean="0"/>
              <a:t>n                                       + </a:t>
            </a:r>
            <a:r>
              <a:rPr lang="en-US" dirty="0"/>
              <a:t>n </a:t>
            </a:r>
            <a:r>
              <a:rPr lang="en-US" dirty="0" smtClean="0"/>
              <a:t>                       </a:t>
            </a:r>
            <a:r>
              <a:rPr lang="en-US" dirty="0"/>
              <a:t> </a:t>
            </a:r>
            <a:r>
              <a:rPr lang="en-US" dirty="0" smtClean="0"/>
              <a:t>                → </a:t>
            </a:r>
            <a:r>
              <a:rPr lang="en-US" dirty="0"/>
              <a:t> </a:t>
            </a:r>
            <a:r>
              <a:rPr lang="en-US" dirty="0" smtClean="0"/>
              <a:t>                                                + </a:t>
            </a:r>
            <a:r>
              <a:rPr lang="en-US" dirty="0"/>
              <a:t>2n H</a:t>
            </a:r>
            <a:r>
              <a:rPr lang="en-US" baseline="-25000" dirty="0"/>
              <a:t>2</a:t>
            </a:r>
            <a:r>
              <a:rPr lang="en-US" dirty="0"/>
              <a:t>O</a:t>
            </a:r>
          </a:p>
          <a:p>
            <a:pPr algn="just"/>
            <a:endParaRPr lang="en-US" dirty="0" smtClean="0"/>
          </a:p>
          <a:p>
            <a:pPr algn="just"/>
            <a:r>
              <a:rPr lang="en-US" dirty="0" smtClean="0"/>
              <a:t>toward </a:t>
            </a:r>
            <a:r>
              <a:rPr lang="en-US" dirty="0"/>
              <a:t>polymerization through the formation of amide bonds from the acid and amine functions. </a:t>
            </a:r>
            <a:endParaRPr lang="en-US" dirty="0" smtClean="0"/>
          </a:p>
          <a:p>
            <a:pPr algn="just"/>
            <a:endParaRPr lang="en-US" dirty="0"/>
          </a:p>
        </p:txBody>
      </p:sp>
      <p:pic>
        <p:nvPicPr>
          <p:cNvPr id="11" name="Picture 8" descr="http://upload.wikimedia.org/wikipedia/commons/3/33/Nylon_6,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476672"/>
            <a:ext cx="3851149" cy="92296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www.newtidemachinery.com/attachment/view/42371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21851" y="4931939"/>
            <a:ext cx="1810389" cy="177139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90252" y="5048016"/>
            <a:ext cx="4572000" cy="1477328"/>
          </a:xfrm>
          <a:prstGeom prst="rect">
            <a:avLst/>
          </a:prstGeom>
        </p:spPr>
        <p:txBody>
          <a:bodyPr>
            <a:spAutoFit/>
          </a:bodyPr>
          <a:lstStyle/>
          <a:p>
            <a:pPr algn="just"/>
            <a:r>
              <a:rPr lang="en-US" dirty="0" smtClean="0"/>
              <a:t>Thus molten nylon 66 is formed. When Nylon is mass produced, the polymer molecules are aligned as they pass through the tiny holes in the spinneret used to form the Nylon into </a:t>
            </a:r>
            <a:r>
              <a:rPr lang="en-US" dirty="0" err="1" smtClean="0"/>
              <a:t>fibres</a:t>
            </a:r>
            <a:r>
              <a:rPr lang="en-US" dirty="0" smtClean="0"/>
              <a:t>.</a:t>
            </a:r>
            <a:endParaRPr lang="en-US" dirty="0"/>
          </a:p>
        </p:txBody>
      </p:sp>
      <p:pic>
        <p:nvPicPr>
          <p:cNvPr id="409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4248" y="4931939"/>
            <a:ext cx="2214245" cy="1771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descr="1,6-diaminohexane-2D-skeletal.sv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5816" y="3851264"/>
            <a:ext cx="1948850" cy="27840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Adipic acid.sv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3568" y="3517190"/>
            <a:ext cx="1856321" cy="84791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upload.wikimedia.org/wikipedia/commons/3/33/Nylon_6,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2080" y="3689677"/>
            <a:ext cx="2436840" cy="58401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153004706"/>
      </p:ext>
    </p:extLst>
  </p:cSld>
  <p:clrMapOvr>
    <a:masterClrMapping/>
  </p:clrMapOvr>
  <p:transition advTm="18657"/>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olypropylenewebbing.info/images/4-polypropylene-molecule.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27384"/>
            <a:ext cx="9180512" cy="68054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 name="Rectangle 23"/>
          <p:cNvSpPr/>
          <p:nvPr/>
        </p:nvSpPr>
        <p:spPr>
          <a:xfrm>
            <a:off x="179512" y="548680"/>
            <a:ext cx="8352928" cy="646331"/>
          </a:xfrm>
          <a:prstGeom prst="rect">
            <a:avLst/>
          </a:prstGeom>
        </p:spPr>
        <p:txBody>
          <a:bodyPr wrap="square">
            <a:spAutoFit/>
          </a:bodyPr>
          <a:lstStyle/>
          <a:p>
            <a:r>
              <a:rPr lang="en-US" dirty="0" smtClean="0"/>
              <a:t>Despite these advances, progress in polymer science was slow until the 1930s, when materials such as vinyl, neoprene, and nylon were developed. </a:t>
            </a:r>
            <a:endParaRPr lang="en-GB" dirty="0"/>
          </a:p>
        </p:txBody>
      </p:sp>
      <p:sp>
        <p:nvSpPr>
          <p:cNvPr id="10" name="Rectangle 9"/>
          <p:cNvSpPr/>
          <p:nvPr/>
        </p:nvSpPr>
        <p:spPr>
          <a:xfrm>
            <a:off x="179512" y="1342509"/>
            <a:ext cx="5013725" cy="646331"/>
          </a:xfrm>
          <a:prstGeom prst="rect">
            <a:avLst/>
          </a:prstGeom>
        </p:spPr>
        <p:txBody>
          <a:bodyPr wrap="square">
            <a:spAutoFit/>
          </a:bodyPr>
          <a:lstStyle/>
          <a:p>
            <a:r>
              <a:rPr lang="en-US" dirty="0" smtClean="0"/>
              <a:t>March 1954 – </a:t>
            </a:r>
            <a:r>
              <a:rPr lang="en-US" dirty="0" smtClean="0">
                <a:hlinkClick r:id="rId5"/>
              </a:rPr>
              <a:t>Discovery of </a:t>
            </a:r>
            <a:r>
              <a:rPr lang="en-GB" b="1" dirty="0" smtClean="0">
                <a:hlinkClick r:id="rId5"/>
              </a:rPr>
              <a:t>isotactic polypropylene </a:t>
            </a:r>
            <a:endParaRPr lang="en-GB" b="1" dirty="0" smtClean="0"/>
          </a:p>
          <a:p>
            <a:r>
              <a:rPr lang="en-GB" dirty="0" smtClean="0"/>
              <a:t>by Giulio Natta (Nobel prize 1963)</a:t>
            </a:r>
            <a:endParaRPr lang="en-GB" dirty="0"/>
          </a:p>
        </p:txBody>
      </p:sp>
      <p:pic>
        <p:nvPicPr>
          <p:cNvPr id="4100" name="Picture 4" descr="http://www.imperiapost.it/wp-content/uploads/2015/01/Natta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2200" y="996154"/>
            <a:ext cx="2160240" cy="164075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4987042"/>
            <a:ext cx="8352928" cy="1754326"/>
          </a:xfrm>
          <a:prstGeom prst="rect">
            <a:avLst/>
          </a:prstGeom>
        </p:spPr>
        <p:txBody>
          <a:bodyPr wrap="square">
            <a:spAutoFit/>
          </a:bodyPr>
          <a:lstStyle/>
          <a:p>
            <a:pPr algn="just"/>
            <a:r>
              <a:rPr lang="en-US" dirty="0" smtClean="0"/>
              <a:t>The practical significance of </a:t>
            </a:r>
            <a:r>
              <a:rPr lang="en-US" dirty="0" err="1" smtClean="0"/>
              <a:t>tacticity</a:t>
            </a:r>
            <a:r>
              <a:rPr lang="en-US" dirty="0" smtClean="0"/>
              <a:t> rests on the effects on the physical properties of the polymer. The regularity of the macromolecular structure influences the degree to which it has rigid, crystalline long range order or flexible, amorphous long range disorder. Precise knowledge of </a:t>
            </a:r>
            <a:r>
              <a:rPr lang="en-US" dirty="0" err="1" smtClean="0"/>
              <a:t>tacticity</a:t>
            </a:r>
            <a:r>
              <a:rPr lang="en-US" dirty="0" smtClean="0"/>
              <a:t> of a polymer also helps understanding at what temperature a polymer melts, how soluble it is in a solvent and its mechanical properties.</a:t>
            </a:r>
            <a:endParaRPr lang="en-GB" dirty="0"/>
          </a:p>
        </p:txBody>
      </p:sp>
      <p:sp>
        <p:nvSpPr>
          <p:cNvPr id="4" name="Rectangle 3"/>
          <p:cNvSpPr/>
          <p:nvPr/>
        </p:nvSpPr>
        <p:spPr>
          <a:xfrm>
            <a:off x="179512" y="2204864"/>
            <a:ext cx="3237052" cy="923330"/>
          </a:xfrm>
          <a:prstGeom prst="rect">
            <a:avLst/>
          </a:prstGeom>
        </p:spPr>
        <p:txBody>
          <a:bodyPr wrap="square">
            <a:spAutoFit/>
          </a:bodyPr>
          <a:lstStyle/>
          <a:p>
            <a:pPr algn="just"/>
            <a:r>
              <a:rPr lang="en-US" b="1" dirty="0" smtClean="0">
                <a:solidFill>
                  <a:srgbClr val="FF0000"/>
                </a:solidFill>
              </a:rPr>
              <a:t>Isotactic polypropylene</a:t>
            </a:r>
            <a:r>
              <a:rPr lang="en-US" dirty="0" smtClean="0">
                <a:solidFill>
                  <a:srgbClr val="FF0000"/>
                </a:solidFill>
              </a:rPr>
              <a:t> </a:t>
            </a:r>
            <a:r>
              <a:rPr lang="en-US" dirty="0"/>
              <a:t>is </a:t>
            </a:r>
            <a:r>
              <a:rPr lang="en-US" dirty="0" smtClean="0"/>
              <a:t>a</a:t>
            </a:r>
            <a:r>
              <a:rPr lang="en-US" dirty="0"/>
              <a:t> </a:t>
            </a:r>
            <a:r>
              <a:rPr lang="en-US" dirty="0" smtClean="0"/>
              <a:t>thermoplastic </a:t>
            </a:r>
            <a:r>
              <a:rPr lang="en-US" dirty="0"/>
              <a:t> </a:t>
            </a:r>
            <a:r>
              <a:rPr lang="en-US" dirty="0" smtClean="0"/>
              <a:t>polymer</a:t>
            </a:r>
            <a:r>
              <a:rPr lang="en-US" dirty="0"/>
              <a:t> used in a wide variety of </a:t>
            </a:r>
            <a:r>
              <a:rPr lang="en-US" dirty="0" smtClean="0"/>
              <a:t>applications</a:t>
            </a:r>
            <a:endParaRPr lang="en-GB" dirty="0"/>
          </a:p>
        </p:txBody>
      </p:sp>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17814" y="3140968"/>
            <a:ext cx="1242618" cy="1554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http://static.dezeen.com/uploads/2012/04/Dezeen_Broom-chair-by-Philippe-Starck-for-Emeco_1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76722" y="3212976"/>
            <a:ext cx="1545614" cy="154561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9669" y="3173710"/>
            <a:ext cx="18573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descr="https://s-media-cache-ak0.pinimg.com/736x/65/82/82/658282b619e1f6e312509f5a480f3d00.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8943" y="3212976"/>
            <a:ext cx="1384971" cy="1384971"/>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ttps://s-media-cache-ak0.pinimg.com/originals/3b/51/9e/3b519e9f97d556ac269bc32c19453867.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98240" y="3226717"/>
            <a:ext cx="1362207" cy="149842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04487" y="2244477"/>
            <a:ext cx="3209925"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852366719"/>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olypropylenewebbing.info/images/4-polypropylene-molecule.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7936"/>
            <a:ext cx="9180512" cy="68054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9489"/>
            <a:ext cx="9144000" cy="523220"/>
          </a:xfrm>
          <a:prstGeom prst="rect">
            <a:avLst/>
          </a:prstGeom>
          <a:noFill/>
        </p:spPr>
        <p:txBody>
          <a:bodyPr wrap="square" rtlCol="0">
            <a:spAutoFit/>
          </a:bodyPr>
          <a:lstStyle/>
          <a:p>
            <a:pPr algn="ctr"/>
            <a:r>
              <a:rPr lang="en-GB" sz="2800" dirty="0" smtClean="0">
                <a:effectLst>
                  <a:outerShdw blurRad="38100" dist="38100" dir="2700000" algn="tl">
                    <a:srgbClr val="000000">
                      <a:alpha val="43137"/>
                    </a:srgbClr>
                  </a:outerShdw>
                </a:effectLst>
              </a:rPr>
              <a:t>History of polymers - now</a:t>
            </a:r>
          </a:p>
        </p:txBody>
      </p:sp>
      <p:sp>
        <p:nvSpPr>
          <p:cNvPr id="8" name="AutoShape 18" descr="data:image/jpeg;base64,/9j/4AAQSkZJRgABAQAAAQABAAD/2wCEAAkGBxQQEBQUEBQVFBQVFRQUFBUVFBUVFBQVFBQWFhQVFBUYHCggGBolHBQUITEhJSksLi4uFx8zODMsNygtLisBCgoKDg0OGhAQGiwkHyQsLCwsLCwsLC8sLCwsLCwsLCwsLCwsLCwsLCwsLCwsLCwsLCwuLCwsLCwsLCwsLCwsLP/AABEIALEBHAMBIgACEQEDEQH/xAAcAAABBQEBAQAAAAAAAAAAAAACAAEDBAUGBwj/xABGEAACAQICBQgGBwUHBQEAAAABAgADEQQhBQYSMUETIlFhcYGRoQcyQrHB0RRScoKSorIjM2LC8BYkQ2PS4fEVRFOTo4P/xAAZAQADAQEBAAAAAAAAAAAAAAAAAQIDBAX/xAAtEQACAgEEAQIFAgcAAAAAAAAAAQIRAxITITFBUWEyQpHR8AShFCJxgbHB4f/aAAwDAQACEQMRAD8AwhDEAQhPFPQCEMQRCETAeEIwjiSA4hCDCEACEeCIQiGOI8aPAB48aOIAOI8YR4APEIohAQ8UUUAFFHtFABooooAKNHigMaNCjQAEwYZg2gIa0YiFFAACIBkpkbQAjMEyQwTGBUEMQQIQlgEIQjAQhEwHEIRhCEkBCOIgIQEBiEcSVMKx9k9+XvlkaOCi9SrTTq5zt+RSB2EiGlibRTEeXBhEIujNU6gEB8Nst5SpX5Rd2HqnjmDu8o9LFrQhHmXW0xXU2TAO/wCI+Nr2mzoLEVqt/pGEWgLZHlFck9GyBcd8vadWTrRHHm9TRb7h4ADxgYyrVUf3c4dTx5SmHY5nPaZioGVvV74bYazEij4ivj3Ga0yOooo8FI90CjhcW2Z5IDdm9Th2A9Ik6GPWFHk6aNre06fd5Q+9hJXehhzbEVqStb1alakrWO48mSXlLFJ9CeRIqRSPFa16PT/EVvsU6rDx2AJVOuejTxcdiVPlHsT9BbsS9FIsLpnBVjanXzO4Hf3DIzQ+jLwqC/AHmse5pDxyRakmVIrS0cLaN9Gi0sdla0aWvo8b6PDSwsq2jWlvkBBNAQ0sVlWDLDUJG1I9EWljsiMAyRlgGAAmCYZgwAtLo1evxki6OXoPjN4YWSDCzu2omOtmANHr0eZhjAL9Wb64WEMJDaQazBGCX6ohjCD6o8JujCQhhItpBrME0QDawHdFWqJSUtVdKaDIs7BRfoF95yOQuct03qmjwwsRf+uB4Th9c35GpsNSp1kADBaihiCRnYndJeOn7A5WFiNcMIuSNWrH/KoEL41WQ+UycZrwT+6wrW4NVrLn2oqZeMzk1lw258KE+yxt3ZiSjTujz61Mi++6sfcTNNKXyEX7lZ9csVwp0F6Lqx+OchbXfGKbEUezYPwaa9LTWjPq0/vUGPvUzYwWtOBT93UpL2JsfAQ4XyB/czdB6xY+swBwm0pIu1npAA7ztPkewTuESxuCQbEX6jkR2WmKdb8Od1en3svxhLrTQP8A3NH8afOZS56jRS/qbYoXvnYAXYkqFABzLMcgOsnjMbSOmtHgjla1CowAHMR8QbDcNtEZe7aixelcDiaZp1q1CoptdS43jcRbMTFr6J0c3q1ivQA6keYv5xxaXdg7LWI16wyH9lTrVLfwoi5cOc9/KDiPSNylv7o1gLAK1JR4KJkVNB4MbsZbtUH3ESMaMwi78b/8WP8ANG3HwKi+fSRTU2fD1R3qYw1x0bWP7Wk6Em5JpjM9JKG5mVjP+n22XxbHsoMbdl7yrQoaIB51TF1eoIqj3A+c0jCLXKYm3fZ2mA0No/FqWw77Q4hHIIv9ZWFx3yx/YfD23v4qf5YsEuFwOjlxlDDuKFRguT0+WYhmUF7u2QYMN+V90z6ev20bU8IwHA1cVb8q0r8OmQ4Px0GpeS42oWGO/b/Jb9M1tDar06HNpmqwPsM5de5LZd0xaWuddkdglFbFUTZpu9ma55xquwIsrblG6S0tMYiqwV67AZjIbKdppU9kN2Qa45Ytavg6nG4dUWxsGyAUesO0D1cuBz6uMzSkDD8qv70oehkZjftR7gdxlsODwmbSZonRW5OI05dCAwjhTGsbfRWpGcUglJonDHognDQ2mFmcacApNFsOZGaEW2wszzTkbUB0TRNGCaMWhjsymwokTYU9ImuaMA0YtsNR0YpwxTk60pMtKdhiVloyQUpZ2LQGqou9lHeIARilCFKAcdSHtg9lz7oa4tTuDH7pHvitAY+tuPbDYYtT9ZmCA/VuCS3bZbdpE8tx2LLrssSWF2ucyQ2/Pib38Z7HpIU61JqdVGKsLHNAR0EXbIgzzXFaMqYKtygTlqdmXeA2yd99m+yeuxExn8VlLqjgMa1jKL5752elcNg63Op8pRbiCgK36rH4DsnK4vClDlzhwIDAeYm+LInwZyi0UTSEQww6/KGxPR5xlcjepnRZAxpW4nyhGnbeT5RjUvwMe21a/Tn43EQhw2zvvnuz/wBpPTqXyBtfpMmIDDcT3deUrthG9hWI6CD75FxfZXIVam31j3ZcOqUKyniSe3Oa1ClUy5t8rbx0w6uDJAJ5vA3iWWMXQaWzBk9Js/L+vGWjgUJsHF91hmb9gzm1onVl6hFqFVhcZsOTXeDe77Nx2XlSyxSFoZd0dpa+i6uGZrbFWnVpA7ztkCoB1DYVu8xaH0XWri1Gm7m9hYG2e7Pd0+M7zQWqfJKCKdK442aoNxGZAXpPGdLgtI0MLblsRTQC1wjID37G0439M895ZSfEfqaOHuZOA9HFRKSmqyKxDMVJvziTkAN/NsN/EyxT1cp0jfN2PFh2bl4dk162vGBzFKom7nMXXjxJXbbxEy62vWj1v+2Zz0U6VVR31CCx7AVEtwcn2SlRia5u4p8lh2K4gsu7M0wCCdrfzjYDZ32JvbK8WpVHGVC64upTGyLptKFYkW9Zl3A36L9U6EaWpNhvpFOnVFMvyarspRDEC5I5zXHWRePoTSaVGstBFFr84lz8F/LNEmu+v3HZPhdHvVyUE9J4L2mbyaO2VA32AF+mw3xYfHMp52a9FvV61A3dk2FAYXGYO4ia4ox8CbMY4HqgNgR0TbNOCaU1oVmEcAIDaP6pvcjBNGA7OebRwkbaMnRGjANCAWc22jZEdHdU6c0YPIjohSC2cJ9NqfXbxjHEud7t+IyEQhPPbZ00FtE7yYo0UkArxXgkxrwAPajbcAmCTADI04lH2kUueI5p7yJzWKpIovzvI27svfNXTYIqEnjOU0jpKz2Hqj1uuVCLk+BSdIKtWpcWA+3Tb+TakYp0TuqUvxFP1ASniCtSz0ycv6zlOo3UPd4Hd5TqjjT9TFyN9MLR+vS/99Ie9paoYGjxr0F//dD8ZyqhTvFvCO+DB3H5RvCvLYa2dtTw+EW+1iqf3XT37RhfSNGp61YN31D+hJwP0FuFj2R/oD9HnF/D4/UW5I9B/tRo+kLIjN2Uyb9u2VlOvrnhh+7waselxTX3BpxS4B+jzlmnolzvZfE/KPaxR8i1SZv1Nfq97UqVGmOFlJPvA8pSxOtmMb/uHW/1NmmfFAD5x8LqvianqC46wQPEiaVL0dYlvWakO9ifISltL0F/MctisdUqm9Wo9Qj/AMjs/mxMVOsBw8J29H0XVParoOymT/MJo4b0Z0h+8xD/AHVVfeDKeSAqZy2hmQ0MQzNssEXkxvLsXAt1ADaPdIcDtFwtNGqOTkq/FjkJ6VhNUNH0ls7huPPrW8QLCbmD0JgB6lJH+wr1B+S4mCkrbKfSPMtLa71UwqYYBUNKpUDC6udoEDPfxBG8bptei3H42rXZqlO+HZD+0ZdgAj1RTa3Pud4z6e31rC4WmKNqWDpIo3vUFNLdYChmPeBIGxqruux6FHJr+K5c9xUdU0dUSismJtUC1QQL2bYG0UuLgudycMjmeAtmNHQGJblCm9SCR1Eceq4mXVL1OFlXcostNB7hOj1bwqBOUDB2YbxewF81F894zv0SYK5cFPo0tiPycmMEzoIIikE05KYJgBA1OAUlkwSsAsr8nGKdUntBIhQ7PLQsfZhgQgJ5h1kVorSbZglYhkREEybZjbMAITBMmKQGWAFHSGFFVCDvsbHiDaeU6VwTplmwN7sAem5v0Z+6ewlJx+lMMUxDWANyOadx2j5b5pDJodkyjq4OAQFRzbg23iSU8f8AXQN1jmn5eU6qro5Tz6FrgDapOL7+ocL8R5TA0lgVvkjUm4rfaQ9l818TOqGWM+DCUHEVE0W4lT0MCPMXHjaXqejFccwhvsuD7jOfam6/MZyPb3dUt42+mTq9UdbS0A7eybfxW+Mt0dXGPEL2Mw91hORoY6oh5lR1+y7L7jNDDafxGf7Vj2hG/UpkPHP1HqR12H0HsDOq/wCO/wCoNIcRgqqn+712Qj6yUzfvCgjzmHhtZMRY3qA52/dUf9Eu09Y65p7QamTnkaNO3kJm4tPkZJWfSI3YhyOor8pXatpA769f83ykT62YlVDWo53/AMIfORtrnibAjkhf/KHzlaJeKC0TcljG9aviD2M/wl3BavVXPOFVz/HUI/UZk1dccYVuKoXspU/isqYjWXFuM8RUz+qQv6QItmb8j1JHaaI9H4WpylexAbaWmuYuDcbbtvHUPGdtWxdh+1rIg47VVUHmRPDamLqVGAapVe5tZqjtfxM0cPo1y5VwFAG45nM59Occk12xJJnsGI05hEVVXF8pfNgm2/Ovayhcj23j1dNLRpl0pOwFuc4tvNiRSGeWR3nsmPqhoVEpU6tdduzXp0gLl3vzbjiAbeFum13WOpUo7NMWbGYnaFNd4pKfXqHhZR4kZXtnnpfZUatJFqhjq1ZwzBalJlOyTkqk8aajIEZZjoPXO01HBC1QfVBUjtIIP6Vnm+j6JwtZKGGWpXIQ1MQl77K8at+Dk35o39U9V1UrUzRHJsrFhtllNw18rjqFrWiwTuaTY8sKVro2SINoZgmdxgCYxjmMYAMRBIjkxrwAYiAVhlo21BAeXgRwJOuDqHcjfhMY0GG8Eds8w7LIrRiJNsRbEQ7ILRbMn5Ewxhm6IBZVKwSksmkRBNOAiBacwtZ8GRs1QMhYNbhY3BnSqkdqIYFWFwciDCgPNHW6E+0tNAjAm6uzEXBHXbKWKrXaoldOWVQpaqo567V/WXicr3EvawaFbDMHTnUywJHWpuAevrlGieUoutN1FXE1hT2LnbUNzb9gRSbxVf50WnwV31XWqofCVFqKQDY8L8L/ADEx8Zq7WTN6LEdKjaHis7vF6D2sZSoYZhSanR26tRDbm22KatlZrm+R4CSYPST06lWnWAYUWVWrUr2uVvzqe/jmReVHNOPn7kvCpfCeWPo8bswf64GB9APAz26nToYlLjkqw6QobO9rG+YMrVdVMM/+EB9gsvumy/UsxeI8ZGGdd3kfnHQsmViO42nsiejZanqLWHbu8WEtp6IT/wCW3UbD3KZossn8pOhLyeJtVuuySLSnUTgGFuifQND0VlOFJvtMT/JLlL0duNwww+58lEaySXUfz6E0vU+cNhrW+Eko4N2yCsfsqTPomp6PXXMtR+7Sb/WJENSFBualz/CoB/NeS/1El8pSxp+TxnRWr2ILCyFegsyC3aL3nd6B1UCkNXdWO/czXPXkPfO6w+rlNPWc9hcD9CrLS6LojcNrud/1EzN5G3bRejwT6A0eo5yHbNrXtn9kbgB2TG9IOpL1/wC9USwqIo2kUkudnc1LoIy5g9beOd621TerSA5MsqjhkB+HdLmE1jINqy/eXf3rLU4SVSEoyg9UTyvVzSzPTOEpXTEV3ZsRXBzakQb1Ebfe1kVRuvfgZ0Gg9KDDVgaNkwrVeRpKONSmpDsvRTYgp2qG9qR+kfVZWU47ANs2JarsZGmx31QN4B9ofe6TD1Mwpr8i9alySKtOjSpWt7Ss9QA+y2ylupTvvec04uL9/wA/PY6tcXBv6o9XvFEYxnpnnDGCY5gkwGMYJjkxiYACYBhkwDADmamiCN9Vz/XbKzYFeO0e1pu4hbiZNdbHcPH/AHnDkVM3i7KlKioPzG1LS2G4+FMyFGsd57heTbXXU8APhMzRh3PS/wCED4SKte3t95A90Mdj+NvjI6y5bj3teAl2UGEcJcgdOUktJaC89e0ReUUzoKWh6WyLoL2EZtAUTwI7zNJRkOyGJ1aI+hzamY9bVihUUq20Qd4uPlPPNdPRs1P9rgy7bOdl/erbitvWHVv6Lz10QoPFF9cMaySTs+cNEaVGGas+KRqjP/iofqCyoy25vzJ3zqNWadLD6Meu5WpUIqVquy3tm5Cm24+qJ6XrBqdhsbznUpVtblUsGPRtjc/eL9BE8u1h9GtegG5JuUpneaO8gG/Po3va49kmYZIOPxLj1X2OmOSE/Zl/VvQFKno5K7kpVKPWaohsbNdxtA3DC1siJq6q6bxT4WlXq0FqKwPOo2SqoUlc6ZsG3cDOM0jrRXOEqYapTDXUU9pRYquQYMn2b8BOn0drPh6ej9mlUBalROTc1iyoeB387omfateprK6dq/8AS/ydvoXWqhiQOSqBjuKvzKgIyIsd/bN1K4O/Lt+c8w1FwFNtHUxWRWLFnuwzF2sLHeNwgal43EVnxXJV2WnTrMtJan7VNkFhbM7QyA3HjNVmkrMJYIO9LqvX/n2PWBHnA0NcHTFfRalHaqbAqbVFsipv7D26L75trrXRWwqvyROQFZGp3PQCRYzaOdPsxlgmvB0ZmTjhsNcZd2cmoaXpv6rK32XUypj8apPEeHziyZINdkxi0+SliVsdpfEiJXv7TnsWw8bSHSGkUAsWA62ZfdeZzaw0RzRWBbfsrmfyiczkjpUZNdGxyd/YJ+0//MqYvDj+AdQzmJiNYlNRaa06jO4LLtcwEDfm+f8AxKeK0pWbELRLJSVkZzyfOYWNgNojLuEhz9CljkuzrdAUVNR127VNnJb5WyuWXiM5IU2tKG+4Klh0WB8+ucdqvpNcNjKxJyDUwSTckFc7kzt9HptaSrt7KIq36SwBHledOHmNe6MMvEmdGYDCPeImdpzoAwbwjIzEMRgmImMYAMTAJjmAYDK5F5n4uhfgJfUxqiXnPONlp0c8wIO+3ZCVr/XMu4nCnoEpNTI42nMzZOwgOpvxf7xGlf2fFoII4hj3yRVB9kd7QAqvTIjKZc2R0IPOCaYPEdwMB2a+j9LoQA5sRlfhNSnVVvVIPYZyf0fo2vCIYZh1d9pqsr8mbxo7COJySV6i7nP4rywmka44k9qj5S91E7bOmgPTB3iYP/Wao3he9T84Q08/1FPZePdiLbZPpXVyhiP3tNWPSRZx2OuYnGaY9F1N7mkxHU42x2Blsw77zr/7QHjT/MflHGsX+X+b/aRJYpclLcj0eZnVjSWDyoOzIPZDCovcjWI7hM/V/SWI0WrU6mHJDOXZjtIxJAG5hbhPXDrEONM+I+UBtOod9G/ePlM3BeJfU13Jv4o2eTaH1iRdJVcVXV0VkCINksRkgzK7tzeMsa3axUcXiMItOoOTWpt1GN1CgbIz2h0bU9BxFXCVPXwaE9i38bTIx2jMHU3YUL2Ow90lqueP3KU+U6MfXXT2GOEqciaLuw2V2dgsCxAuLZ5AkyPRNTDphKZqcmXCAtcqSL5kHPh8JZr6r4JhlRYHp5Q/KR0vR/h39WjWPYcvNZnptUUp0u2UNS2pGnUq1NgbdQsoIXIb8r8M7d0bRukaf0/EVXdVVVFNbsFBta9rdYPjNin6KEbcHT7VRPcFl7DeiKiPXrVOxdn3lZe023w+RPNHyzkMVp6l9P5W4KJT2VsC12JN7dxlHFaderituihJKcmotmcyfVGZnrGD9G2Ap2LI9Q/5lRrfhWwnRYDRlHDi1ClTpj+BFXxIFzNY/p2ZPOvB5Pq7qJi8TU5TEfsUJDHbFnP2af8AqtPXcNhxTBtvJuxO9jYC57gJKTAJnRCCiYyk5dh7UV4F4rzQkImCTGvGJgAxMYxGCTABiYJiJgMYAV1MkBkIMkEzKDIvvkT4VTJBCEhxTCyk+jugyu+jT2zXBhAydtFKbME4YjcCO4RbD9PuE34xQdAk7Q9w5+3Tc/ei2f4PeZv8gvQIxwiHhFtMe4jCGXSOwRw3Ux7T8ptjBJ0R/oS9fiYbbDWjEuOodxJiLjrPlNwYBOjzMMYNPq+N4bTDcRz22vV5sY4ba3Bj2C3unSJQQblXwElBtKWH3FuHNrg6h3Uz4fFpOmh6jb9kdpJ8hN+8V5SwryS8jMenq+Pacn7IAlqloOiPZ2u0ky9eFeaLHFeCdT9SOlhET1UUdgEmAijy0kuiWK0RiERlCBMEwiIJiGAYJhNAMQxXivBMa8ACvEYN4rwARgmOTAJjAZpCYbGQs0BkSmSiQKZKpmY6JRHggxAxASAxwYF44jESAxXgAwgYgDEe8AQgYwCvHvBvHvAQQMe8AQrxgFePeBeK8AJAY8jBhXjAMGODI7xwYwJQY95EDCBjESXivBvFeMKCgGPeMYAAYDQzIzEMEwSYRkZMQD3ivBJjFoAETAZoi0jLRgMzSFmhO0gLRDGWTLFFIKJBHEUUEIIRxFFAB44jxQAcQjGigIKIRRRgEIhFFGA4jR4ohDiOIopQCEIRooAPHWKKABiOIopQCiiigABkZjxQAjMAxoogGMA74oohjNIzFFGBFUldo0U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178" name="Picture 10" descr="http://upload.wikimedia.org/wikipedia/commons/3/32/Lego_Color_Brick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588" y="4869160"/>
            <a:ext cx="2782125" cy="1862414"/>
          </a:xfrm>
          <a:prstGeom prst="rect">
            <a:avLst/>
          </a:prstGeom>
          <a:noFill/>
          <a:extLst>
            <a:ext uri="{909E8E84-426E-40DD-AFC4-6F175D3DCCD1}">
              <a14:hiddenFill xmlns:a14="http://schemas.microsoft.com/office/drawing/2010/main">
                <a:solidFill>
                  <a:srgbClr val="FFFFFF"/>
                </a:solidFill>
              </a14:hiddenFill>
            </a:ext>
          </a:extLst>
        </p:spPr>
      </p:pic>
      <p:pic>
        <p:nvPicPr>
          <p:cNvPr id="717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972" y="548680"/>
            <a:ext cx="19431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13" descr="Image result for kartell lamp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184" name="Picture 16" descr="http://egihomeinterior.com/images/kids-plastic-furnitur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975" y="2562996"/>
            <a:ext cx="2255912" cy="2255913"/>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667" y="260648"/>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92" name="Picture 24" descr="http://www.snapemotorcompany.co.uk/wp-content/uploads/2014/07/tyre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335488" y="2630464"/>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7188" name="Picture 20" descr="http://www.riobeauty.com.sg/media/catalog/product/cache/6/image/9df78eab33525d08d6e5fb8d27136e95/1/-/1-wrbf-gel-eu.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20272" y="2511176"/>
            <a:ext cx="2149658" cy="212242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polymers for medicin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71800" y="2492896"/>
            <a:ext cx="2428875" cy="187642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eag.com/cmss_files/imagelibrary/industries/medical%20devices/medical-device2.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36096" y="620688"/>
            <a:ext cx="2990850" cy="2009776"/>
          </a:xfrm>
          <a:prstGeom prst="rect">
            <a:avLst/>
          </a:prstGeom>
          <a:noFill/>
          <a:extLst>
            <a:ext uri="{909E8E84-426E-40DD-AFC4-6F175D3DCCD1}">
              <a14:hiddenFill xmlns:a14="http://schemas.microsoft.com/office/drawing/2010/main">
                <a:solidFill>
                  <a:srgbClr val="FFFFFF"/>
                </a:solidFill>
              </a14:hiddenFill>
            </a:ext>
          </a:extLst>
        </p:spPr>
      </p:pic>
      <p:pic>
        <p:nvPicPr>
          <p:cNvPr id="7190" name="Picture 22" descr="http://www.tekes.fi/globalassets/global/nyt/asiakascaset/borealis-polymer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41918" y="4433241"/>
            <a:ext cx="2338194" cy="2380135"/>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www.blogcdn.com/www.parentdish.co.uk/media/2013/01/nappies-babies-alamy.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61501" y="4602211"/>
            <a:ext cx="2958971" cy="197097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239073519"/>
      </p:ext>
    </p:extLst>
  </p:cSld>
  <p:clrMapOvr>
    <a:masterClrMapping/>
  </p:clrMapOvr>
  <p:transition advTm="18657"/>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10.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11.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2.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3.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4.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5.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6.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7.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8.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9.xml><?xml version="1.0" encoding="utf-8"?>
<p:tagLst xmlns:a="http://schemas.openxmlformats.org/drawingml/2006/main" xmlns:r="http://schemas.openxmlformats.org/officeDocument/2006/relationships" xmlns:p="http://schemas.openxmlformats.org/presentationml/2006/main">
  <p:tag name="TIMING" val="|6.3|0.7|0.7|0.7|4.4|14.4|20.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20297</TotalTime>
  <Words>1678</Words>
  <Application>Microsoft Office PowerPoint</Application>
  <PresentationFormat>On-screen Show (4:3)</PresentationFormat>
  <Paragraphs>181</Paragraphs>
  <Slides>20</Slides>
  <Notes>19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6" baseType="lpstr">
      <vt:lpstr>Gulim</vt:lpstr>
      <vt:lpstr>Arial</vt:lpstr>
      <vt:lpstr>Bodoni MT Poster Compressed</vt:lpstr>
      <vt:lpstr>Calibri</vt:lpstr>
      <vt:lpstr>Office Theme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Riva, Elena</dc:creator>
  <cp:lastModifiedBy>Clarke, Amy</cp:lastModifiedBy>
  <cp:revision>117</cp:revision>
  <dcterms:created xsi:type="dcterms:W3CDTF">2015-05-13T10:12:22Z</dcterms:created>
  <dcterms:modified xsi:type="dcterms:W3CDTF">2015-06-17T09:30:58Z</dcterms:modified>
</cp:coreProperties>
</file>