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sldIdLst>
    <p:sldId id="256" r:id="rId2"/>
    <p:sldId id="257" r:id="rId3"/>
    <p:sldId id="263" r:id="rId4"/>
    <p:sldId id="262" r:id="rId5"/>
    <p:sldId id="260" r:id="rId6"/>
    <p:sldId id="264" r:id="rId7"/>
    <p:sldId id="265" r:id="rId8"/>
    <p:sldId id="258" r:id="rId9"/>
    <p:sldId id="259" r:id="rId10"/>
    <p:sldId id="261" r:id="rId11"/>
    <p:sldId id="266" r:id="rId12"/>
    <p:sldId id="267" r:id="rId13"/>
    <p:sldId id="268" r:id="rId14"/>
    <p:sldId id="330" r:id="rId15"/>
    <p:sldId id="343" r:id="rId16"/>
    <p:sldId id="342" r:id="rId17"/>
    <p:sldId id="344" r:id="rId18"/>
    <p:sldId id="345" r:id="rId19"/>
    <p:sldId id="346" r:id="rId20"/>
    <p:sldId id="299" r:id="rId21"/>
    <p:sldId id="317" r:id="rId22"/>
    <p:sldId id="298" r:id="rId23"/>
    <p:sldId id="318" r:id="rId24"/>
    <p:sldId id="286" r:id="rId25"/>
    <p:sldId id="301" r:id="rId26"/>
    <p:sldId id="291" r:id="rId27"/>
    <p:sldId id="300" r:id="rId28"/>
    <p:sldId id="302" r:id="rId29"/>
    <p:sldId id="347" r:id="rId30"/>
    <p:sldId id="348" r:id="rId31"/>
    <p:sldId id="349" r:id="rId32"/>
    <p:sldId id="293" r:id="rId33"/>
    <p:sldId id="350" r:id="rId34"/>
    <p:sldId id="319" r:id="rId35"/>
    <p:sldId id="339" r:id="rId36"/>
    <p:sldId id="320" r:id="rId37"/>
    <p:sldId id="340" r:id="rId38"/>
    <p:sldId id="351" r:id="rId39"/>
    <p:sldId id="341"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7FCE77A-B100-47E8-BAD4-CF1DD683DA12}" v="13" dt="2026-04-08T19:25:52.90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85014" autoAdjust="0"/>
  </p:normalViewPr>
  <p:slideViewPr>
    <p:cSldViewPr snapToGrid="0">
      <p:cViewPr varScale="1">
        <p:scale>
          <a:sx n="54" d="100"/>
          <a:sy n="54" d="100"/>
        </p:scale>
        <p:origin x="114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microsoft.com/office/2015/10/relationships/revisionInfo" Target="revisionInfo.xml"/><Relationship Id="rId20" Type="http://schemas.openxmlformats.org/officeDocument/2006/relationships/slide" Target="slides/slide19.xml"/><Relationship Id="rId41" Type="http://schemas.openxmlformats.org/officeDocument/2006/relationships/notesMaster" Target="notesMasters/notesMaster1.xml"/></Relationships>
</file>

<file path=ppt/diagrams/_rels/data1.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svg"/><Relationship Id="rId1" Type="http://schemas.openxmlformats.org/officeDocument/2006/relationships/image" Target="../media/image12.svg"/><Relationship Id="rId4" Type="http://schemas.openxmlformats.org/officeDocument/2006/relationships/image" Target="../media/image15.svg"/></Relationships>
</file>

<file path=ppt/diagrams/_rels/drawing1.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svg"/><Relationship Id="rId1" Type="http://schemas.openxmlformats.org/officeDocument/2006/relationships/image" Target="../media/image12.svg"/><Relationship Id="rId4" Type="http://schemas.openxmlformats.org/officeDocument/2006/relationships/image" Target="../media/image15.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2E6E003-A052-4DA6-BED0-8052A50A75CD}" type="doc">
      <dgm:prSet loTypeId="urn:microsoft.com/office/officeart/2018/2/layout/IconCircleList" loCatId="icon" qsTypeId="urn:microsoft.com/office/officeart/2005/8/quickstyle/simple1" qsCatId="simple" csTypeId="urn:microsoft.com/office/officeart/2005/8/colors/accent1_2" csCatId="accent1" phldr="1"/>
      <dgm:spPr/>
      <dgm:t>
        <a:bodyPr/>
        <a:lstStyle/>
        <a:p>
          <a:endParaRPr lang="en-US"/>
        </a:p>
      </dgm:t>
    </dgm:pt>
    <dgm:pt modelId="{E28F3DE9-FCF1-479F-8B33-57F5126AEFC2}">
      <dgm:prSet/>
      <dgm:spPr/>
      <dgm:t>
        <a:bodyPr/>
        <a:lstStyle/>
        <a:p>
          <a:pPr>
            <a:lnSpc>
              <a:spcPct val="100000"/>
            </a:lnSpc>
          </a:pPr>
          <a:r>
            <a:rPr lang="en-GB"/>
            <a:t>Costs</a:t>
          </a:r>
          <a:endParaRPr lang="en-US"/>
        </a:p>
      </dgm:t>
    </dgm:pt>
    <dgm:pt modelId="{036CCD9A-57C2-45EF-9F0C-45971212CCDF}" type="parTrans" cxnId="{EB7ACB9D-4627-4E6F-A429-0FA83A62EF28}">
      <dgm:prSet/>
      <dgm:spPr/>
      <dgm:t>
        <a:bodyPr/>
        <a:lstStyle/>
        <a:p>
          <a:endParaRPr lang="en-US"/>
        </a:p>
      </dgm:t>
    </dgm:pt>
    <dgm:pt modelId="{F2A63B70-E8B4-4632-8067-D17913137E67}" type="sibTrans" cxnId="{EB7ACB9D-4627-4E6F-A429-0FA83A62EF28}">
      <dgm:prSet/>
      <dgm:spPr/>
      <dgm:t>
        <a:bodyPr/>
        <a:lstStyle/>
        <a:p>
          <a:pPr>
            <a:lnSpc>
              <a:spcPct val="100000"/>
            </a:lnSpc>
          </a:pPr>
          <a:endParaRPr lang="en-US"/>
        </a:p>
      </dgm:t>
    </dgm:pt>
    <dgm:pt modelId="{BB8CBD54-DC6A-4295-94DF-3BE714F67766}">
      <dgm:prSet/>
      <dgm:spPr/>
      <dgm:t>
        <a:bodyPr/>
        <a:lstStyle/>
        <a:p>
          <a:pPr>
            <a:lnSpc>
              <a:spcPct val="100000"/>
            </a:lnSpc>
          </a:pPr>
          <a:r>
            <a:rPr lang="en-GB"/>
            <a:t>Location</a:t>
          </a:r>
          <a:endParaRPr lang="en-US"/>
        </a:p>
      </dgm:t>
    </dgm:pt>
    <dgm:pt modelId="{8B375EA4-76B2-49EE-8407-3A93A04A14DC}" type="parTrans" cxnId="{E42DD05A-2994-4E98-A790-BE37B1EA8649}">
      <dgm:prSet/>
      <dgm:spPr/>
      <dgm:t>
        <a:bodyPr/>
        <a:lstStyle/>
        <a:p>
          <a:endParaRPr lang="en-US"/>
        </a:p>
      </dgm:t>
    </dgm:pt>
    <dgm:pt modelId="{5993D3DD-EE88-4B90-9D6B-37D4A0FCB4B9}" type="sibTrans" cxnId="{E42DD05A-2994-4E98-A790-BE37B1EA8649}">
      <dgm:prSet/>
      <dgm:spPr/>
      <dgm:t>
        <a:bodyPr/>
        <a:lstStyle/>
        <a:p>
          <a:pPr>
            <a:lnSpc>
              <a:spcPct val="100000"/>
            </a:lnSpc>
          </a:pPr>
          <a:endParaRPr lang="en-US"/>
        </a:p>
      </dgm:t>
    </dgm:pt>
    <dgm:pt modelId="{4EE67D13-FA47-445C-BC52-D967ADFCC566}">
      <dgm:prSet/>
      <dgm:spPr/>
      <dgm:t>
        <a:bodyPr/>
        <a:lstStyle/>
        <a:p>
          <a:pPr>
            <a:lnSpc>
              <a:spcPct val="100000"/>
            </a:lnSpc>
          </a:pPr>
          <a:r>
            <a:rPr lang="en-GB" dirty="0"/>
            <a:t>Size</a:t>
          </a:r>
          <a:endParaRPr lang="en-US" dirty="0"/>
        </a:p>
      </dgm:t>
    </dgm:pt>
    <dgm:pt modelId="{989571BA-D59F-4384-9CB2-2F56FC864214}" type="parTrans" cxnId="{8BA23585-43A3-4A43-BB72-87539435AD45}">
      <dgm:prSet/>
      <dgm:spPr/>
      <dgm:t>
        <a:bodyPr/>
        <a:lstStyle/>
        <a:p>
          <a:endParaRPr lang="en-US"/>
        </a:p>
      </dgm:t>
    </dgm:pt>
    <dgm:pt modelId="{A2175433-86B4-4FFF-8591-D42DFD850A14}" type="sibTrans" cxnId="{8BA23585-43A3-4A43-BB72-87539435AD45}">
      <dgm:prSet/>
      <dgm:spPr/>
      <dgm:t>
        <a:bodyPr/>
        <a:lstStyle/>
        <a:p>
          <a:pPr>
            <a:lnSpc>
              <a:spcPct val="100000"/>
            </a:lnSpc>
          </a:pPr>
          <a:endParaRPr lang="en-US"/>
        </a:p>
      </dgm:t>
    </dgm:pt>
    <dgm:pt modelId="{E579AAA3-27B1-4E8D-9916-FDFE91EE9C69}">
      <dgm:prSet/>
      <dgm:spPr/>
      <dgm:t>
        <a:bodyPr/>
        <a:lstStyle/>
        <a:p>
          <a:pPr>
            <a:lnSpc>
              <a:spcPct val="100000"/>
            </a:lnSpc>
          </a:pPr>
          <a:r>
            <a:rPr lang="en-GB"/>
            <a:t>Opportunities</a:t>
          </a:r>
          <a:endParaRPr lang="en-US"/>
        </a:p>
      </dgm:t>
    </dgm:pt>
    <dgm:pt modelId="{BD66A77F-E1F2-4037-A4E2-AC7D45795856}" type="parTrans" cxnId="{3E919DEA-E76E-4B20-8D75-DDF9823D630C}">
      <dgm:prSet/>
      <dgm:spPr/>
      <dgm:t>
        <a:bodyPr/>
        <a:lstStyle/>
        <a:p>
          <a:endParaRPr lang="en-US"/>
        </a:p>
      </dgm:t>
    </dgm:pt>
    <dgm:pt modelId="{E7C7434C-B435-4D1F-BF6F-0A55C92ADA80}" type="sibTrans" cxnId="{3E919DEA-E76E-4B20-8D75-DDF9823D630C}">
      <dgm:prSet/>
      <dgm:spPr/>
      <dgm:t>
        <a:bodyPr/>
        <a:lstStyle/>
        <a:p>
          <a:endParaRPr lang="en-US"/>
        </a:p>
      </dgm:t>
    </dgm:pt>
    <dgm:pt modelId="{9107006F-4BC0-415A-9EB5-5ADBBCCE40DA}" type="pres">
      <dgm:prSet presAssocID="{22E6E003-A052-4DA6-BED0-8052A50A75CD}" presName="root" presStyleCnt="0">
        <dgm:presLayoutVars>
          <dgm:dir/>
          <dgm:resizeHandles val="exact"/>
        </dgm:presLayoutVars>
      </dgm:prSet>
      <dgm:spPr/>
    </dgm:pt>
    <dgm:pt modelId="{0BD6FDE4-DFE8-4C1E-9B9E-B5B441E1C9B7}" type="pres">
      <dgm:prSet presAssocID="{22E6E003-A052-4DA6-BED0-8052A50A75CD}" presName="container" presStyleCnt="0">
        <dgm:presLayoutVars>
          <dgm:dir/>
          <dgm:resizeHandles val="exact"/>
        </dgm:presLayoutVars>
      </dgm:prSet>
      <dgm:spPr/>
    </dgm:pt>
    <dgm:pt modelId="{6C057A3E-2512-44F4-9993-ED5506C3E64B}" type="pres">
      <dgm:prSet presAssocID="{E28F3DE9-FCF1-479F-8B33-57F5126AEFC2}" presName="compNode" presStyleCnt="0"/>
      <dgm:spPr/>
    </dgm:pt>
    <dgm:pt modelId="{8ED46DB4-AEFF-4E54-BCBA-BB4D7ADDE983}" type="pres">
      <dgm:prSet presAssocID="{E28F3DE9-FCF1-479F-8B33-57F5126AEFC2}" presName="iconBgRect" presStyleLbl="bgShp" presStyleIdx="0" presStyleCnt="4"/>
      <dgm:spPr/>
    </dgm:pt>
    <dgm:pt modelId="{AAC685C2-97EF-404F-B374-2C0E03551DA9}" type="pres">
      <dgm:prSet presAssocID="{E28F3DE9-FCF1-479F-8B33-57F5126AEFC2}" presName="iconRect" presStyleLbl="node1" presStyleIdx="0" presStyleCnt="4"/>
      <dgm:spPr>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1"/>
              </a:ext>
            </a:extLst>
          </a:blip>
          <a:stretch>
            <a:fillRect/>
          </a:stretch>
        </a:blipFill>
      </dgm:spPr>
      <dgm:extLst>
        <a:ext uri="{E40237B7-FDA0-4F09-8148-C483321AD2D9}">
          <dgm14:cNvPr xmlns:dgm14="http://schemas.microsoft.com/office/drawing/2010/diagram" id="0" name="" descr="Money"/>
        </a:ext>
      </dgm:extLst>
    </dgm:pt>
    <dgm:pt modelId="{5A77E130-D76F-4804-9EFB-7C9336C307E9}" type="pres">
      <dgm:prSet presAssocID="{E28F3DE9-FCF1-479F-8B33-57F5126AEFC2}" presName="spaceRect" presStyleCnt="0"/>
      <dgm:spPr/>
    </dgm:pt>
    <dgm:pt modelId="{5263C7AC-6B7D-4157-9E6E-32C2C196A699}" type="pres">
      <dgm:prSet presAssocID="{E28F3DE9-FCF1-479F-8B33-57F5126AEFC2}" presName="textRect" presStyleLbl="revTx" presStyleIdx="0" presStyleCnt="4">
        <dgm:presLayoutVars>
          <dgm:chMax val="1"/>
          <dgm:chPref val="1"/>
        </dgm:presLayoutVars>
      </dgm:prSet>
      <dgm:spPr/>
    </dgm:pt>
    <dgm:pt modelId="{2BA6EBF6-5D49-40DE-A2E5-F361AF468251}" type="pres">
      <dgm:prSet presAssocID="{F2A63B70-E8B4-4632-8067-D17913137E67}" presName="sibTrans" presStyleLbl="sibTrans2D1" presStyleIdx="0" presStyleCnt="0"/>
      <dgm:spPr/>
    </dgm:pt>
    <dgm:pt modelId="{27338740-3E1D-4519-98AC-55C45C4BD5F6}" type="pres">
      <dgm:prSet presAssocID="{BB8CBD54-DC6A-4295-94DF-3BE714F67766}" presName="compNode" presStyleCnt="0"/>
      <dgm:spPr/>
    </dgm:pt>
    <dgm:pt modelId="{50F891AC-A6E4-49E8-AFF6-BE0E52554920}" type="pres">
      <dgm:prSet presAssocID="{BB8CBD54-DC6A-4295-94DF-3BE714F67766}" presName="iconBgRect" presStyleLbl="bgShp" presStyleIdx="1" presStyleCnt="4"/>
      <dgm:spPr/>
    </dgm:pt>
    <dgm:pt modelId="{69129472-BE99-42E4-9312-C074B80EAA57}" type="pres">
      <dgm:prSet presAssocID="{BB8CBD54-DC6A-4295-94DF-3BE714F67766}" presName="iconRect" presStyleLbl="node1" presStyleIdx="1" presStyleCnt="4"/>
      <dgm:spPr>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Earth Globe Americas"/>
        </a:ext>
      </dgm:extLst>
    </dgm:pt>
    <dgm:pt modelId="{F67B3929-8BE5-4A0F-BFA8-7AAB5739B71D}" type="pres">
      <dgm:prSet presAssocID="{BB8CBD54-DC6A-4295-94DF-3BE714F67766}" presName="spaceRect" presStyleCnt="0"/>
      <dgm:spPr/>
    </dgm:pt>
    <dgm:pt modelId="{F54E3062-4A00-403E-9B8C-51A4A6EFA8EF}" type="pres">
      <dgm:prSet presAssocID="{BB8CBD54-DC6A-4295-94DF-3BE714F67766}" presName="textRect" presStyleLbl="revTx" presStyleIdx="1" presStyleCnt="4">
        <dgm:presLayoutVars>
          <dgm:chMax val="1"/>
          <dgm:chPref val="1"/>
        </dgm:presLayoutVars>
      </dgm:prSet>
      <dgm:spPr/>
    </dgm:pt>
    <dgm:pt modelId="{D4F0444E-5C9A-4E91-A207-82EA483DC3B1}" type="pres">
      <dgm:prSet presAssocID="{5993D3DD-EE88-4B90-9D6B-37D4A0FCB4B9}" presName="sibTrans" presStyleLbl="sibTrans2D1" presStyleIdx="0" presStyleCnt="0"/>
      <dgm:spPr/>
    </dgm:pt>
    <dgm:pt modelId="{611B6D71-321F-4A12-B5E7-71332086A4C0}" type="pres">
      <dgm:prSet presAssocID="{4EE67D13-FA47-445C-BC52-D967ADFCC566}" presName="compNode" presStyleCnt="0"/>
      <dgm:spPr/>
    </dgm:pt>
    <dgm:pt modelId="{42333A57-9000-44F2-815B-E501A300FBF0}" type="pres">
      <dgm:prSet presAssocID="{4EE67D13-FA47-445C-BC52-D967ADFCC566}" presName="iconBgRect" presStyleLbl="bgShp" presStyleIdx="2" presStyleCnt="4"/>
      <dgm:spPr/>
    </dgm:pt>
    <dgm:pt modelId="{C3C0F320-E402-4613-83A3-E8C29FDF7CC4}" type="pres">
      <dgm:prSet presAssocID="{4EE67D13-FA47-445C-BC52-D967ADFCC566}" presName="iconRect" presStyleLbl="node1" presStyleIdx="2" presStyleCnt="4"/>
      <dgm:spPr>
        <a:blipFill>
          <a:blip xmlns:r="http://schemas.openxmlformats.org/officeDocument/2006/relationships">
            <a:extLst>
              <a:ext uri="{96DAC541-7B7A-43D3-8B79-37D633B846F1}">
                <asvg:svgBlip xmlns:asvg="http://schemas.microsoft.com/office/drawing/2016/SVG/main" r:embed="rId3"/>
              </a:ext>
            </a:extLst>
          </a:blip>
          <a:srcRect/>
          <a:stretch>
            <a:fillRect/>
          </a:stretch>
        </a:blipFill>
      </dgm:spPr>
      <dgm:extLst>
        <a:ext uri="{E40237B7-FDA0-4F09-8148-C483321AD2D9}">
          <dgm14:cNvPr xmlns:dgm14="http://schemas.microsoft.com/office/drawing/2010/diagram" id="0" name="" descr="Globe outline"/>
        </a:ext>
      </dgm:extLst>
    </dgm:pt>
    <dgm:pt modelId="{0A08901E-3576-401C-827D-A0D007F191F6}" type="pres">
      <dgm:prSet presAssocID="{4EE67D13-FA47-445C-BC52-D967ADFCC566}" presName="spaceRect" presStyleCnt="0"/>
      <dgm:spPr/>
    </dgm:pt>
    <dgm:pt modelId="{D9098B84-F002-45C5-AA47-E0E3ED4CEE6E}" type="pres">
      <dgm:prSet presAssocID="{4EE67D13-FA47-445C-BC52-D967ADFCC566}" presName="textRect" presStyleLbl="revTx" presStyleIdx="2" presStyleCnt="4">
        <dgm:presLayoutVars>
          <dgm:chMax val="1"/>
          <dgm:chPref val="1"/>
        </dgm:presLayoutVars>
      </dgm:prSet>
      <dgm:spPr/>
    </dgm:pt>
    <dgm:pt modelId="{957E6592-6A6C-4895-9B27-8B40BE5DCF8E}" type="pres">
      <dgm:prSet presAssocID="{A2175433-86B4-4FFF-8591-D42DFD850A14}" presName="sibTrans" presStyleLbl="sibTrans2D1" presStyleIdx="0" presStyleCnt="0"/>
      <dgm:spPr/>
    </dgm:pt>
    <dgm:pt modelId="{A6FBF516-8E72-47D7-A6EF-84CDC96FC351}" type="pres">
      <dgm:prSet presAssocID="{E579AAA3-27B1-4E8D-9916-FDFE91EE9C69}" presName="compNode" presStyleCnt="0"/>
      <dgm:spPr/>
    </dgm:pt>
    <dgm:pt modelId="{71C6E638-E11F-4C64-9B65-A28575030D6E}" type="pres">
      <dgm:prSet presAssocID="{E579AAA3-27B1-4E8D-9916-FDFE91EE9C69}" presName="iconBgRect" presStyleLbl="bgShp" presStyleIdx="3" presStyleCnt="4"/>
      <dgm:spPr/>
    </dgm:pt>
    <dgm:pt modelId="{440439EB-FDEA-43FF-909E-891A36464134}" type="pres">
      <dgm:prSet presAssocID="{E579AAA3-27B1-4E8D-9916-FDFE91EE9C69}" presName="iconRect" presStyleLbl="node1" presStyleIdx="3" presStyleCnt="4"/>
      <dgm:spPr>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Handshake"/>
        </a:ext>
      </dgm:extLst>
    </dgm:pt>
    <dgm:pt modelId="{7AE1E9C3-06F6-4F4E-B82C-89EDC1876904}" type="pres">
      <dgm:prSet presAssocID="{E579AAA3-27B1-4E8D-9916-FDFE91EE9C69}" presName="spaceRect" presStyleCnt="0"/>
      <dgm:spPr/>
    </dgm:pt>
    <dgm:pt modelId="{0B9FB1CE-17A4-4C24-8D56-046815C6E713}" type="pres">
      <dgm:prSet presAssocID="{E579AAA3-27B1-4E8D-9916-FDFE91EE9C69}" presName="textRect" presStyleLbl="revTx" presStyleIdx="3" presStyleCnt="4">
        <dgm:presLayoutVars>
          <dgm:chMax val="1"/>
          <dgm:chPref val="1"/>
        </dgm:presLayoutVars>
      </dgm:prSet>
      <dgm:spPr/>
    </dgm:pt>
  </dgm:ptLst>
  <dgm:cxnLst>
    <dgm:cxn modelId="{E89F2E0D-8DCF-49CB-9432-FBC9FE4C1357}" type="presOf" srcId="{A2175433-86B4-4FFF-8591-D42DFD850A14}" destId="{957E6592-6A6C-4895-9B27-8B40BE5DCF8E}" srcOrd="0" destOrd="0" presId="urn:microsoft.com/office/officeart/2018/2/layout/IconCircleList"/>
    <dgm:cxn modelId="{79EBE73E-81BA-4BB3-BAD7-C4369F906B97}" type="presOf" srcId="{E28F3DE9-FCF1-479F-8B33-57F5126AEFC2}" destId="{5263C7AC-6B7D-4157-9E6E-32C2C196A699}" srcOrd="0" destOrd="0" presId="urn:microsoft.com/office/officeart/2018/2/layout/IconCircleList"/>
    <dgm:cxn modelId="{1D90B540-50E3-4DE1-9732-BAE648BAAD6C}" type="presOf" srcId="{22E6E003-A052-4DA6-BED0-8052A50A75CD}" destId="{9107006F-4BC0-415A-9EB5-5ADBBCCE40DA}" srcOrd="0" destOrd="0" presId="urn:microsoft.com/office/officeart/2018/2/layout/IconCircleList"/>
    <dgm:cxn modelId="{9A7A5954-1E3F-41E5-8A67-DAD2C820B46A}" type="presOf" srcId="{5993D3DD-EE88-4B90-9D6B-37D4A0FCB4B9}" destId="{D4F0444E-5C9A-4E91-A207-82EA483DC3B1}" srcOrd="0" destOrd="0" presId="urn:microsoft.com/office/officeart/2018/2/layout/IconCircleList"/>
    <dgm:cxn modelId="{576DAA5A-43F9-4BE2-A87B-BAA973EFB3A0}" type="presOf" srcId="{E579AAA3-27B1-4E8D-9916-FDFE91EE9C69}" destId="{0B9FB1CE-17A4-4C24-8D56-046815C6E713}" srcOrd="0" destOrd="0" presId="urn:microsoft.com/office/officeart/2018/2/layout/IconCircleList"/>
    <dgm:cxn modelId="{E42DD05A-2994-4E98-A790-BE37B1EA8649}" srcId="{22E6E003-A052-4DA6-BED0-8052A50A75CD}" destId="{BB8CBD54-DC6A-4295-94DF-3BE714F67766}" srcOrd="1" destOrd="0" parTransId="{8B375EA4-76B2-49EE-8407-3A93A04A14DC}" sibTransId="{5993D3DD-EE88-4B90-9D6B-37D4A0FCB4B9}"/>
    <dgm:cxn modelId="{24309B7C-3022-44BC-839C-DC24EF73F123}" type="presOf" srcId="{4EE67D13-FA47-445C-BC52-D967ADFCC566}" destId="{D9098B84-F002-45C5-AA47-E0E3ED4CEE6E}" srcOrd="0" destOrd="0" presId="urn:microsoft.com/office/officeart/2018/2/layout/IconCircleList"/>
    <dgm:cxn modelId="{8BA23585-43A3-4A43-BB72-87539435AD45}" srcId="{22E6E003-A052-4DA6-BED0-8052A50A75CD}" destId="{4EE67D13-FA47-445C-BC52-D967ADFCC566}" srcOrd="2" destOrd="0" parTransId="{989571BA-D59F-4384-9CB2-2F56FC864214}" sibTransId="{A2175433-86B4-4FFF-8591-D42DFD850A14}"/>
    <dgm:cxn modelId="{EB7ACB9D-4627-4E6F-A429-0FA83A62EF28}" srcId="{22E6E003-A052-4DA6-BED0-8052A50A75CD}" destId="{E28F3DE9-FCF1-479F-8B33-57F5126AEFC2}" srcOrd="0" destOrd="0" parTransId="{036CCD9A-57C2-45EF-9F0C-45971212CCDF}" sibTransId="{F2A63B70-E8B4-4632-8067-D17913137E67}"/>
    <dgm:cxn modelId="{54F1F3E3-AA84-485B-92FB-BE3FA66F8407}" type="presOf" srcId="{BB8CBD54-DC6A-4295-94DF-3BE714F67766}" destId="{F54E3062-4A00-403E-9B8C-51A4A6EFA8EF}" srcOrd="0" destOrd="0" presId="urn:microsoft.com/office/officeart/2018/2/layout/IconCircleList"/>
    <dgm:cxn modelId="{CC4166E7-496D-444B-B73E-58939E0979A6}" type="presOf" srcId="{F2A63B70-E8B4-4632-8067-D17913137E67}" destId="{2BA6EBF6-5D49-40DE-A2E5-F361AF468251}" srcOrd="0" destOrd="0" presId="urn:microsoft.com/office/officeart/2018/2/layout/IconCircleList"/>
    <dgm:cxn modelId="{3E919DEA-E76E-4B20-8D75-DDF9823D630C}" srcId="{22E6E003-A052-4DA6-BED0-8052A50A75CD}" destId="{E579AAA3-27B1-4E8D-9916-FDFE91EE9C69}" srcOrd="3" destOrd="0" parTransId="{BD66A77F-E1F2-4037-A4E2-AC7D45795856}" sibTransId="{E7C7434C-B435-4D1F-BF6F-0A55C92ADA80}"/>
    <dgm:cxn modelId="{5FFD51FE-37E0-4DB4-92A1-4E54E0A5E340}" type="presParOf" srcId="{9107006F-4BC0-415A-9EB5-5ADBBCCE40DA}" destId="{0BD6FDE4-DFE8-4C1E-9B9E-B5B441E1C9B7}" srcOrd="0" destOrd="0" presId="urn:microsoft.com/office/officeart/2018/2/layout/IconCircleList"/>
    <dgm:cxn modelId="{028DF1D8-977E-4211-8DAD-4CE0C0B94492}" type="presParOf" srcId="{0BD6FDE4-DFE8-4C1E-9B9E-B5B441E1C9B7}" destId="{6C057A3E-2512-44F4-9993-ED5506C3E64B}" srcOrd="0" destOrd="0" presId="urn:microsoft.com/office/officeart/2018/2/layout/IconCircleList"/>
    <dgm:cxn modelId="{7CFEF718-4E11-4276-A088-38716CE9375D}" type="presParOf" srcId="{6C057A3E-2512-44F4-9993-ED5506C3E64B}" destId="{8ED46DB4-AEFF-4E54-BCBA-BB4D7ADDE983}" srcOrd="0" destOrd="0" presId="urn:microsoft.com/office/officeart/2018/2/layout/IconCircleList"/>
    <dgm:cxn modelId="{367D759F-DF71-4343-8824-1A3450BC8BD7}" type="presParOf" srcId="{6C057A3E-2512-44F4-9993-ED5506C3E64B}" destId="{AAC685C2-97EF-404F-B374-2C0E03551DA9}" srcOrd="1" destOrd="0" presId="urn:microsoft.com/office/officeart/2018/2/layout/IconCircleList"/>
    <dgm:cxn modelId="{4B675E72-B16E-481C-A820-657D4F89C0FE}" type="presParOf" srcId="{6C057A3E-2512-44F4-9993-ED5506C3E64B}" destId="{5A77E130-D76F-4804-9EFB-7C9336C307E9}" srcOrd="2" destOrd="0" presId="urn:microsoft.com/office/officeart/2018/2/layout/IconCircleList"/>
    <dgm:cxn modelId="{216BF11D-8A13-4323-A80B-DDFAACACE876}" type="presParOf" srcId="{6C057A3E-2512-44F4-9993-ED5506C3E64B}" destId="{5263C7AC-6B7D-4157-9E6E-32C2C196A699}" srcOrd="3" destOrd="0" presId="urn:microsoft.com/office/officeart/2018/2/layout/IconCircleList"/>
    <dgm:cxn modelId="{9362B7E9-A210-477B-A2B0-A88F0E897C24}" type="presParOf" srcId="{0BD6FDE4-DFE8-4C1E-9B9E-B5B441E1C9B7}" destId="{2BA6EBF6-5D49-40DE-A2E5-F361AF468251}" srcOrd="1" destOrd="0" presId="urn:microsoft.com/office/officeart/2018/2/layout/IconCircleList"/>
    <dgm:cxn modelId="{AD6EBFDF-7FE3-4DE3-B98B-3F1027FF3EE0}" type="presParOf" srcId="{0BD6FDE4-DFE8-4C1E-9B9E-B5B441E1C9B7}" destId="{27338740-3E1D-4519-98AC-55C45C4BD5F6}" srcOrd="2" destOrd="0" presId="urn:microsoft.com/office/officeart/2018/2/layout/IconCircleList"/>
    <dgm:cxn modelId="{B6342983-1722-4EB3-A817-1DF57C190E64}" type="presParOf" srcId="{27338740-3E1D-4519-98AC-55C45C4BD5F6}" destId="{50F891AC-A6E4-49E8-AFF6-BE0E52554920}" srcOrd="0" destOrd="0" presId="urn:microsoft.com/office/officeart/2018/2/layout/IconCircleList"/>
    <dgm:cxn modelId="{18DC7062-7D44-4C06-BE91-FC02D922873F}" type="presParOf" srcId="{27338740-3E1D-4519-98AC-55C45C4BD5F6}" destId="{69129472-BE99-42E4-9312-C074B80EAA57}" srcOrd="1" destOrd="0" presId="urn:microsoft.com/office/officeart/2018/2/layout/IconCircleList"/>
    <dgm:cxn modelId="{8F7DC6EC-2F9E-482C-904B-E33789113DF7}" type="presParOf" srcId="{27338740-3E1D-4519-98AC-55C45C4BD5F6}" destId="{F67B3929-8BE5-4A0F-BFA8-7AAB5739B71D}" srcOrd="2" destOrd="0" presId="urn:microsoft.com/office/officeart/2018/2/layout/IconCircleList"/>
    <dgm:cxn modelId="{F9AC6E85-D9D7-4DA4-BC44-3731AF585C94}" type="presParOf" srcId="{27338740-3E1D-4519-98AC-55C45C4BD5F6}" destId="{F54E3062-4A00-403E-9B8C-51A4A6EFA8EF}" srcOrd="3" destOrd="0" presId="urn:microsoft.com/office/officeart/2018/2/layout/IconCircleList"/>
    <dgm:cxn modelId="{E7146471-C264-4B0E-99FE-DAEA7C081007}" type="presParOf" srcId="{0BD6FDE4-DFE8-4C1E-9B9E-B5B441E1C9B7}" destId="{D4F0444E-5C9A-4E91-A207-82EA483DC3B1}" srcOrd="3" destOrd="0" presId="urn:microsoft.com/office/officeart/2018/2/layout/IconCircleList"/>
    <dgm:cxn modelId="{B2227AE8-B80B-4B0F-92C8-40CAADC01BAC}" type="presParOf" srcId="{0BD6FDE4-DFE8-4C1E-9B9E-B5B441E1C9B7}" destId="{611B6D71-321F-4A12-B5E7-71332086A4C0}" srcOrd="4" destOrd="0" presId="urn:microsoft.com/office/officeart/2018/2/layout/IconCircleList"/>
    <dgm:cxn modelId="{19CBCF88-CD37-4A6A-9D1E-3640D2F3E96C}" type="presParOf" srcId="{611B6D71-321F-4A12-B5E7-71332086A4C0}" destId="{42333A57-9000-44F2-815B-E501A300FBF0}" srcOrd="0" destOrd="0" presId="urn:microsoft.com/office/officeart/2018/2/layout/IconCircleList"/>
    <dgm:cxn modelId="{2F79A770-E12C-4F16-8190-70EBB6C73008}" type="presParOf" srcId="{611B6D71-321F-4A12-B5E7-71332086A4C0}" destId="{C3C0F320-E402-4613-83A3-E8C29FDF7CC4}" srcOrd="1" destOrd="0" presId="urn:microsoft.com/office/officeart/2018/2/layout/IconCircleList"/>
    <dgm:cxn modelId="{6008F3B1-FF64-4A44-B614-4705C5565F73}" type="presParOf" srcId="{611B6D71-321F-4A12-B5E7-71332086A4C0}" destId="{0A08901E-3576-401C-827D-A0D007F191F6}" srcOrd="2" destOrd="0" presId="urn:microsoft.com/office/officeart/2018/2/layout/IconCircleList"/>
    <dgm:cxn modelId="{57F68383-E06E-4610-B3A8-2397B6C360AC}" type="presParOf" srcId="{611B6D71-321F-4A12-B5E7-71332086A4C0}" destId="{D9098B84-F002-45C5-AA47-E0E3ED4CEE6E}" srcOrd="3" destOrd="0" presId="urn:microsoft.com/office/officeart/2018/2/layout/IconCircleList"/>
    <dgm:cxn modelId="{F324D6CA-054B-474F-9AF5-8546DADF0D32}" type="presParOf" srcId="{0BD6FDE4-DFE8-4C1E-9B9E-B5B441E1C9B7}" destId="{957E6592-6A6C-4895-9B27-8B40BE5DCF8E}" srcOrd="5" destOrd="0" presId="urn:microsoft.com/office/officeart/2018/2/layout/IconCircleList"/>
    <dgm:cxn modelId="{1C1B5A43-4B19-4D55-A555-D0FBC75C6F17}" type="presParOf" srcId="{0BD6FDE4-DFE8-4C1E-9B9E-B5B441E1C9B7}" destId="{A6FBF516-8E72-47D7-A6EF-84CDC96FC351}" srcOrd="6" destOrd="0" presId="urn:microsoft.com/office/officeart/2018/2/layout/IconCircleList"/>
    <dgm:cxn modelId="{5C1DAC96-CA10-44BF-A90F-95F9FC7B15F7}" type="presParOf" srcId="{A6FBF516-8E72-47D7-A6EF-84CDC96FC351}" destId="{71C6E638-E11F-4C64-9B65-A28575030D6E}" srcOrd="0" destOrd="0" presId="urn:microsoft.com/office/officeart/2018/2/layout/IconCircleList"/>
    <dgm:cxn modelId="{B9B2563C-480B-435B-BDD8-598D1E244A4F}" type="presParOf" srcId="{A6FBF516-8E72-47D7-A6EF-84CDC96FC351}" destId="{440439EB-FDEA-43FF-909E-891A36464134}" srcOrd="1" destOrd="0" presId="urn:microsoft.com/office/officeart/2018/2/layout/IconCircleList"/>
    <dgm:cxn modelId="{84617851-11D1-4946-80DE-E63F96ADAD46}" type="presParOf" srcId="{A6FBF516-8E72-47D7-A6EF-84CDC96FC351}" destId="{7AE1E9C3-06F6-4F4E-B82C-89EDC1876904}" srcOrd="2" destOrd="0" presId="urn:microsoft.com/office/officeart/2018/2/layout/IconCircleList"/>
    <dgm:cxn modelId="{402BD5BE-F61E-4DBC-A033-6B2D4195926A}" type="presParOf" srcId="{A6FBF516-8E72-47D7-A6EF-84CDC96FC351}" destId="{0B9FB1CE-17A4-4C24-8D56-046815C6E713}" srcOrd="3" destOrd="0" presId="urn:microsoft.com/office/officeart/2018/2/layout/IconCircl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D46DB4-AEFF-4E54-BCBA-BB4D7ADDE983}">
      <dsp:nvSpPr>
        <dsp:cNvPr id="0" name=""/>
        <dsp:cNvSpPr/>
      </dsp:nvSpPr>
      <dsp:spPr>
        <a:xfrm>
          <a:off x="68206" y="876358"/>
          <a:ext cx="688122" cy="688122"/>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AC685C2-97EF-404F-B374-2C0E03551DA9}">
      <dsp:nvSpPr>
        <dsp:cNvPr id="0" name=""/>
        <dsp:cNvSpPr/>
      </dsp:nvSpPr>
      <dsp:spPr>
        <a:xfrm>
          <a:off x="212712" y="1020864"/>
          <a:ext cx="399111" cy="399111"/>
        </a:xfrm>
        <a:prstGeom prst="rect">
          <a:avLst/>
        </a:prstGeom>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1"/>
              </a:ext>
            </a:extLst>
          </a:blip>
          <a:stretch>
            <a:fillRect/>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263C7AC-6B7D-4157-9E6E-32C2C196A699}">
      <dsp:nvSpPr>
        <dsp:cNvPr id="0" name=""/>
        <dsp:cNvSpPr/>
      </dsp:nvSpPr>
      <dsp:spPr>
        <a:xfrm>
          <a:off x="903784" y="876358"/>
          <a:ext cx="1622003" cy="6881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933450">
            <a:lnSpc>
              <a:spcPct val="100000"/>
            </a:lnSpc>
            <a:spcBef>
              <a:spcPct val="0"/>
            </a:spcBef>
            <a:spcAft>
              <a:spcPct val="35000"/>
            </a:spcAft>
            <a:buNone/>
          </a:pPr>
          <a:r>
            <a:rPr lang="en-GB" sz="2100" kern="1200"/>
            <a:t>Costs</a:t>
          </a:r>
          <a:endParaRPr lang="en-US" sz="2100" kern="1200"/>
        </a:p>
      </dsp:txBody>
      <dsp:txXfrm>
        <a:off x="903784" y="876358"/>
        <a:ext cx="1622003" cy="688122"/>
      </dsp:txXfrm>
    </dsp:sp>
    <dsp:sp modelId="{50F891AC-A6E4-49E8-AFF6-BE0E52554920}">
      <dsp:nvSpPr>
        <dsp:cNvPr id="0" name=""/>
        <dsp:cNvSpPr/>
      </dsp:nvSpPr>
      <dsp:spPr>
        <a:xfrm>
          <a:off x="2808409" y="876358"/>
          <a:ext cx="688122" cy="688122"/>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9129472-BE99-42E4-9312-C074B80EAA57}">
      <dsp:nvSpPr>
        <dsp:cNvPr id="0" name=""/>
        <dsp:cNvSpPr/>
      </dsp:nvSpPr>
      <dsp:spPr>
        <a:xfrm>
          <a:off x="2952915" y="1020864"/>
          <a:ext cx="399111" cy="399111"/>
        </a:xfrm>
        <a:prstGeom prst="rect">
          <a:avLst/>
        </a:prstGeom>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54E3062-4A00-403E-9B8C-51A4A6EFA8EF}">
      <dsp:nvSpPr>
        <dsp:cNvPr id="0" name=""/>
        <dsp:cNvSpPr/>
      </dsp:nvSpPr>
      <dsp:spPr>
        <a:xfrm>
          <a:off x="3643986" y="876358"/>
          <a:ext cx="1622003" cy="6881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933450">
            <a:lnSpc>
              <a:spcPct val="100000"/>
            </a:lnSpc>
            <a:spcBef>
              <a:spcPct val="0"/>
            </a:spcBef>
            <a:spcAft>
              <a:spcPct val="35000"/>
            </a:spcAft>
            <a:buNone/>
          </a:pPr>
          <a:r>
            <a:rPr lang="en-GB" sz="2100" kern="1200"/>
            <a:t>Location</a:t>
          </a:r>
          <a:endParaRPr lang="en-US" sz="2100" kern="1200"/>
        </a:p>
      </dsp:txBody>
      <dsp:txXfrm>
        <a:off x="3643986" y="876358"/>
        <a:ext cx="1622003" cy="688122"/>
      </dsp:txXfrm>
    </dsp:sp>
    <dsp:sp modelId="{42333A57-9000-44F2-815B-E501A300FBF0}">
      <dsp:nvSpPr>
        <dsp:cNvPr id="0" name=""/>
        <dsp:cNvSpPr/>
      </dsp:nvSpPr>
      <dsp:spPr>
        <a:xfrm>
          <a:off x="68206" y="2205353"/>
          <a:ext cx="688122" cy="688122"/>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3C0F320-E402-4613-83A3-E8C29FDF7CC4}">
      <dsp:nvSpPr>
        <dsp:cNvPr id="0" name=""/>
        <dsp:cNvSpPr/>
      </dsp:nvSpPr>
      <dsp:spPr>
        <a:xfrm>
          <a:off x="212712" y="2349859"/>
          <a:ext cx="399111" cy="399111"/>
        </a:xfrm>
        <a:prstGeom prst="rect">
          <a:avLst/>
        </a:prstGeom>
        <a:blipFill>
          <a:blip xmlns:r="http://schemas.openxmlformats.org/officeDocument/2006/relationships">
            <a:extLst>
              <a:ext uri="{96DAC541-7B7A-43D3-8B79-37D633B846F1}">
                <asvg:svgBlip xmlns:asvg="http://schemas.microsoft.com/office/drawing/2016/SVG/main" r:embed="rId3"/>
              </a:ext>
            </a:extLst>
          </a:blip>
          <a:srcRect/>
          <a:stretch>
            <a:fillRect/>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9098B84-F002-45C5-AA47-E0E3ED4CEE6E}">
      <dsp:nvSpPr>
        <dsp:cNvPr id="0" name=""/>
        <dsp:cNvSpPr/>
      </dsp:nvSpPr>
      <dsp:spPr>
        <a:xfrm>
          <a:off x="903784" y="2205353"/>
          <a:ext cx="1622003" cy="6881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933450">
            <a:lnSpc>
              <a:spcPct val="100000"/>
            </a:lnSpc>
            <a:spcBef>
              <a:spcPct val="0"/>
            </a:spcBef>
            <a:spcAft>
              <a:spcPct val="35000"/>
            </a:spcAft>
            <a:buNone/>
          </a:pPr>
          <a:r>
            <a:rPr lang="en-GB" sz="2100" kern="1200" dirty="0"/>
            <a:t>Size</a:t>
          </a:r>
          <a:endParaRPr lang="en-US" sz="2100" kern="1200" dirty="0"/>
        </a:p>
      </dsp:txBody>
      <dsp:txXfrm>
        <a:off x="903784" y="2205353"/>
        <a:ext cx="1622003" cy="688122"/>
      </dsp:txXfrm>
    </dsp:sp>
    <dsp:sp modelId="{71C6E638-E11F-4C64-9B65-A28575030D6E}">
      <dsp:nvSpPr>
        <dsp:cNvPr id="0" name=""/>
        <dsp:cNvSpPr/>
      </dsp:nvSpPr>
      <dsp:spPr>
        <a:xfrm>
          <a:off x="2808409" y="2205353"/>
          <a:ext cx="688122" cy="688122"/>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40439EB-FDEA-43FF-909E-891A36464134}">
      <dsp:nvSpPr>
        <dsp:cNvPr id="0" name=""/>
        <dsp:cNvSpPr/>
      </dsp:nvSpPr>
      <dsp:spPr>
        <a:xfrm>
          <a:off x="2952915" y="2349859"/>
          <a:ext cx="399111" cy="399111"/>
        </a:xfrm>
        <a:prstGeom prst="rect">
          <a:avLst/>
        </a:prstGeom>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B9FB1CE-17A4-4C24-8D56-046815C6E713}">
      <dsp:nvSpPr>
        <dsp:cNvPr id="0" name=""/>
        <dsp:cNvSpPr/>
      </dsp:nvSpPr>
      <dsp:spPr>
        <a:xfrm>
          <a:off x="3643986" y="2205353"/>
          <a:ext cx="1622003" cy="6881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933450">
            <a:lnSpc>
              <a:spcPct val="100000"/>
            </a:lnSpc>
            <a:spcBef>
              <a:spcPct val="0"/>
            </a:spcBef>
            <a:spcAft>
              <a:spcPct val="35000"/>
            </a:spcAft>
            <a:buNone/>
          </a:pPr>
          <a:r>
            <a:rPr lang="en-GB" sz="2100" kern="1200"/>
            <a:t>Opportunities</a:t>
          </a:r>
          <a:endParaRPr lang="en-US" sz="2100" kern="1200"/>
        </a:p>
      </dsp:txBody>
      <dsp:txXfrm>
        <a:off x="3643986" y="2205353"/>
        <a:ext cx="1622003" cy="688122"/>
      </dsp:txXfrm>
    </dsp:sp>
  </dsp:spTree>
</dsp:drawing>
</file>

<file path=ppt/diagrams/layout1.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0146AB4-8BDB-49D1-942A-790C3658495D}" type="datetimeFigureOut">
              <a:rPr lang="en-GB" smtClean="0"/>
              <a:t>28/04/2026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66FEFE9-1452-4A3A-AA23-AEAA6CC7DFC6}" type="slidenum">
              <a:rPr lang="en-GB" smtClean="0"/>
              <a:t>‹#›</a:t>
            </a:fld>
            <a:endParaRPr lang="en-GB"/>
          </a:p>
        </p:txBody>
      </p:sp>
    </p:spTree>
    <p:extLst>
      <p:ext uri="{BB962C8B-B14F-4D97-AF65-F5344CB8AC3E}">
        <p14:creationId xmlns:p14="http://schemas.microsoft.com/office/powerpoint/2010/main" val="6979853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n-lt"/>
                <a:ea typeface="+mn-ea"/>
                <a:cs typeface="+mn-cs"/>
              </a:rPr>
              <a:t>Conferences are one of the few spaces where lots of people in your field are physically or virtually in the same place. That can mean meeting future collaborators, supervisors, examiners, or even employers.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n-lt"/>
                <a:ea typeface="+mn-ea"/>
                <a:cs typeface="+mn-cs"/>
              </a:rPr>
              <a:t>Future opportunities – you never know what opportunities are waiting for you! Whether it’s a research project, a post-doc, jobs outside academia like professional services and others, having conversations at conferences can not only make these opportunities options, but also get you to think about what you’d like to be doing in the future.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n-lt"/>
                <a:ea typeface="+mn-ea"/>
                <a:cs typeface="+mn-cs"/>
              </a:rPr>
              <a:t>Connections – I mean, networking is another word for making professional connections. While these can be great for future opportunities, it is also nice to build relationships with others, and help inform you about what other academics are doing and get invaluable support.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n-lt"/>
                <a:ea typeface="+mn-ea"/>
                <a:cs typeface="+mn-cs"/>
              </a:rPr>
              <a:t>Support – Often you meet academics that are very distinguished in their field and also early career researchers. Both can be opportunities to get support from others that have different or more developed knowledge and experiences bases than yourself.</a:t>
            </a:r>
          </a:p>
          <a:p>
            <a:endParaRPr lang="en-GB" dirty="0"/>
          </a:p>
        </p:txBody>
      </p:sp>
      <p:sp>
        <p:nvSpPr>
          <p:cNvPr id="4" name="Slide Number Placeholder 3"/>
          <p:cNvSpPr>
            <a:spLocks noGrp="1"/>
          </p:cNvSpPr>
          <p:nvPr>
            <p:ph type="sldNum" sz="quarter" idx="5"/>
          </p:nvPr>
        </p:nvSpPr>
        <p:spPr/>
        <p:txBody>
          <a:bodyPr/>
          <a:lstStyle/>
          <a:p>
            <a:fld id="{166FEFE9-1452-4A3A-AA23-AEAA6CC7DFC6}" type="slidenum">
              <a:rPr lang="en-GB" smtClean="0"/>
              <a:t>2</a:t>
            </a:fld>
            <a:endParaRPr lang="en-GB"/>
          </a:p>
        </p:txBody>
      </p:sp>
    </p:spTree>
    <p:extLst>
      <p:ext uri="{BB962C8B-B14F-4D97-AF65-F5344CB8AC3E}">
        <p14:creationId xmlns:p14="http://schemas.microsoft.com/office/powerpoint/2010/main" val="17451158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n-lt"/>
                <a:ea typeface="+mn-ea"/>
                <a:cs typeface="+mn-cs"/>
              </a:rPr>
              <a:t>Practicalities matter too: cost, location, time commitment, and whether there is funding available.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kern="1200" dirty="0">
              <a:solidFill>
                <a:schemeClr val="tx1"/>
              </a:solidFill>
              <a:effectLst/>
              <a:latin typeface="+mn-lt"/>
              <a:ea typeface="+mn-ea"/>
              <a:cs typeface="+mn-cs"/>
            </a:endParaRPr>
          </a:p>
          <a:p>
            <a:pPr fontAlgn="t"/>
            <a:r>
              <a:rPr lang="en-GB" sz="1200" b="1" i="0" kern="1200" dirty="0">
                <a:solidFill>
                  <a:schemeClr val="tx1"/>
                </a:solidFill>
                <a:effectLst/>
                <a:latin typeface="+mn-lt"/>
                <a:ea typeface="+mn-ea"/>
                <a:cs typeface="+mn-cs"/>
              </a:rPr>
              <a:t>Practical considerations </a:t>
            </a:r>
          </a:p>
          <a:p>
            <a:pPr fontAlgn="t"/>
            <a:r>
              <a:rPr lang="en-GB" sz="1200" b="0" i="0" kern="1200" dirty="0">
                <a:solidFill>
                  <a:schemeClr val="tx1"/>
                </a:solidFill>
                <a:effectLst/>
                <a:latin typeface="+mn-lt"/>
                <a:ea typeface="+mn-ea"/>
                <a:cs typeface="+mn-cs"/>
              </a:rPr>
              <a:t>Costs: registration, travel, accommodation, funding availability</a:t>
            </a:r>
          </a:p>
          <a:p>
            <a:pPr fontAlgn="t"/>
            <a:r>
              <a:rPr lang="en-GB" sz="1200" b="0" i="0" kern="1200" dirty="0">
                <a:solidFill>
                  <a:schemeClr val="tx1"/>
                </a:solidFill>
                <a:effectLst/>
                <a:latin typeface="+mn-lt"/>
                <a:ea typeface="+mn-ea"/>
                <a:cs typeface="+mn-cs"/>
              </a:rPr>
              <a:t>Location and accessibility (including online/hybrid options)</a:t>
            </a:r>
          </a:p>
          <a:p>
            <a:pPr fontAlgn="t"/>
            <a:r>
              <a:rPr lang="en-GB" sz="1200" b="0" i="0" kern="1200" dirty="0">
                <a:solidFill>
                  <a:schemeClr val="tx1"/>
                </a:solidFill>
                <a:effectLst/>
                <a:latin typeface="+mn-lt"/>
                <a:ea typeface="+mn-ea"/>
                <a:cs typeface="+mn-cs"/>
              </a:rPr>
              <a:t>Reputation and scale: large flagship vs smaller specialist events</a:t>
            </a:r>
          </a:p>
          <a:p>
            <a:pPr fontAlgn="t"/>
            <a:r>
              <a:rPr lang="en-GB" sz="1200" b="0" i="0" kern="1200" dirty="0">
                <a:solidFill>
                  <a:schemeClr val="tx1"/>
                </a:solidFill>
                <a:effectLst/>
                <a:latin typeface="+mn-lt"/>
                <a:ea typeface="+mn-ea"/>
                <a:cs typeface="+mn-cs"/>
              </a:rPr>
              <a:t>Opportunities beyond presenting (methods workshops, mentoring, publishing opportunities)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5"/>
          </p:nvPr>
        </p:nvSpPr>
        <p:spPr/>
        <p:txBody>
          <a:bodyPr/>
          <a:lstStyle/>
          <a:p>
            <a:fld id="{166FEFE9-1452-4A3A-AA23-AEAA6CC7DFC6}" type="slidenum">
              <a:rPr lang="en-GB" smtClean="0"/>
              <a:t>11</a:t>
            </a:fld>
            <a:endParaRPr lang="en-GB"/>
          </a:p>
        </p:txBody>
      </p:sp>
    </p:spTree>
    <p:extLst>
      <p:ext uri="{BB962C8B-B14F-4D97-AF65-F5344CB8AC3E}">
        <p14:creationId xmlns:p14="http://schemas.microsoft.com/office/powerpoint/2010/main" val="28059907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n-lt"/>
                <a:ea typeface="+mn-ea"/>
                <a:cs typeface="+mn-cs"/>
              </a:rPr>
              <a:t>Finally, talk to others — supervisors, colleagues, or peers — about which conferences they’ve found useful. Choosing fewer, more relevant conferences is usually more valuable than trying to attend everything.</a:t>
            </a:r>
          </a:p>
          <a:p>
            <a:endParaRPr lang="en-GB" dirty="0"/>
          </a:p>
        </p:txBody>
      </p:sp>
      <p:sp>
        <p:nvSpPr>
          <p:cNvPr id="4" name="Slide Number Placeholder 3"/>
          <p:cNvSpPr>
            <a:spLocks noGrp="1"/>
          </p:cNvSpPr>
          <p:nvPr>
            <p:ph type="sldNum" sz="quarter" idx="5"/>
          </p:nvPr>
        </p:nvSpPr>
        <p:spPr/>
        <p:txBody>
          <a:bodyPr/>
          <a:lstStyle/>
          <a:p>
            <a:fld id="{166FEFE9-1452-4A3A-AA23-AEAA6CC7DFC6}" type="slidenum">
              <a:rPr lang="en-GB" smtClean="0"/>
              <a:t>12</a:t>
            </a:fld>
            <a:endParaRPr lang="en-GB"/>
          </a:p>
        </p:txBody>
      </p:sp>
    </p:spTree>
    <p:extLst>
      <p:ext uri="{BB962C8B-B14F-4D97-AF65-F5344CB8AC3E}">
        <p14:creationId xmlns:p14="http://schemas.microsoft.com/office/powerpoint/2010/main" val="27561069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probably my favourite aspect of attending conferences as it’s the chance to just enjoy what other people are saying. Hearing the talks and seeing posters brings the current research alive in a way that is more engaging than reading an academic paper – not matter how much you may enjoy the reading. It also helps with your own research and the arguments you make in your own thesis. I remember in my own thesis I revisited my literature review many times over the course of my studies, as it was constantly being updated. Being aware of what is being done also opens your mind to consider different arguments, both things help make you a better academic.</a:t>
            </a:r>
          </a:p>
        </p:txBody>
      </p:sp>
      <p:sp>
        <p:nvSpPr>
          <p:cNvPr id="4" name="Slide Number Placeholder 3"/>
          <p:cNvSpPr>
            <a:spLocks noGrp="1"/>
          </p:cNvSpPr>
          <p:nvPr>
            <p:ph type="sldNum" sz="quarter" idx="5"/>
          </p:nvPr>
        </p:nvSpPr>
        <p:spPr/>
        <p:txBody>
          <a:bodyPr/>
          <a:lstStyle/>
          <a:p>
            <a:fld id="{166FEFE9-1452-4A3A-AA23-AEAA6CC7DFC6}" type="slidenum">
              <a:rPr lang="en-GB" smtClean="0"/>
              <a:t>3</a:t>
            </a:fld>
            <a:endParaRPr lang="en-GB"/>
          </a:p>
        </p:txBody>
      </p:sp>
    </p:spTree>
    <p:extLst>
      <p:ext uri="{BB962C8B-B14F-4D97-AF65-F5344CB8AC3E}">
        <p14:creationId xmlns:p14="http://schemas.microsoft.com/office/powerpoint/2010/main" val="27599308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can be scary. And when submitting to conferences reviewers can have very different feedback to each other.</a:t>
            </a:r>
          </a:p>
          <a:p>
            <a:endParaRPr lang="en-GB" dirty="0"/>
          </a:p>
          <a:p>
            <a:r>
              <a:rPr lang="en-GB" dirty="0"/>
              <a:t>You have to decide who you want to listen to, but it is good to approach feedback with openness and a degree of caution. Somewhere between ‘two heads are better than one’ and ‘too many cooks spoil the broth’.</a:t>
            </a:r>
          </a:p>
          <a:p>
            <a:endParaRPr lang="en-GB" dirty="0"/>
          </a:p>
          <a:p>
            <a:r>
              <a:rPr lang="en-GB" dirty="0"/>
              <a:t>Feedback gives you new insights, helpful tips and most importantly a chance to improve. What it isn’t is a judgement on you and your abilities. But it is still only an opinion. If you can try to view feedback a bit more distantly this can be helpful, but you don’t need to take on everyone’s advice. </a:t>
            </a:r>
          </a:p>
        </p:txBody>
      </p:sp>
      <p:sp>
        <p:nvSpPr>
          <p:cNvPr id="4" name="Slide Number Placeholder 3"/>
          <p:cNvSpPr>
            <a:spLocks noGrp="1"/>
          </p:cNvSpPr>
          <p:nvPr>
            <p:ph type="sldNum" sz="quarter" idx="5"/>
          </p:nvPr>
        </p:nvSpPr>
        <p:spPr/>
        <p:txBody>
          <a:bodyPr/>
          <a:lstStyle/>
          <a:p>
            <a:fld id="{166FEFE9-1452-4A3A-AA23-AEAA6CC7DFC6}" type="slidenum">
              <a:rPr lang="en-GB" smtClean="0"/>
              <a:t>4</a:t>
            </a:fld>
            <a:endParaRPr lang="en-GB"/>
          </a:p>
        </p:txBody>
      </p:sp>
    </p:spTree>
    <p:extLst>
      <p:ext uri="{BB962C8B-B14F-4D97-AF65-F5344CB8AC3E}">
        <p14:creationId xmlns:p14="http://schemas.microsoft.com/office/powerpoint/2010/main" val="18417964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t"/>
            <a:r>
              <a:rPr lang="en-GB" sz="1200" b="0" i="0" kern="1200" dirty="0">
                <a:solidFill>
                  <a:schemeClr val="tx1"/>
                </a:solidFill>
                <a:effectLst/>
                <a:latin typeface="+mn-lt"/>
                <a:ea typeface="+mn-ea"/>
                <a:cs typeface="+mn-cs"/>
              </a:rPr>
              <a:t>- One clear message or research question</a:t>
            </a:r>
          </a:p>
          <a:p>
            <a:pPr fontAlgn="t"/>
            <a:r>
              <a:rPr lang="en-GB" sz="1200" b="0" i="0" kern="1200" dirty="0">
                <a:solidFill>
                  <a:schemeClr val="tx1"/>
                </a:solidFill>
                <a:effectLst/>
                <a:latin typeface="+mn-lt"/>
                <a:ea typeface="+mn-ea"/>
                <a:cs typeface="+mn-cs"/>
              </a:rPr>
              <a:t>- Minimal text: use headings, diagrams, tables, and visuals</a:t>
            </a:r>
          </a:p>
          <a:p>
            <a:pPr fontAlgn="t"/>
            <a:r>
              <a:rPr lang="en-GB" sz="1200" b="0" i="0" kern="1200" dirty="0">
                <a:solidFill>
                  <a:schemeClr val="tx1"/>
                </a:solidFill>
                <a:effectLst/>
                <a:latin typeface="+mn-lt"/>
                <a:ea typeface="+mn-ea"/>
                <a:cs typeface="+mn-cs"/>
              </a:rPr>
              <a:t>- Readable from 1–2 metres (large font sizes, high contrast)</a:t>
            </a:r>
          </a:p>
          <a:p>
            <a:pPr fontAlgn="t"/>
            <a:r>
              <a:rPr lang="en-GB" sz="1200" b="0" i="0" kern="1200" dirty="0">
                <a:solidFill>
                  <a:schemeClr val="tx1"/>
                </a:solidFill>
                <a:effectLst/>
                <a:latin typeface="+mn-lt"/>
                <a:ea typeface="+mn-ea"/>
                <a:cs typeface="+mn-cs"/>
              </a:rPr>
              <a:t>- Include: context, methods (brief), key findings, implications</a:t>
            </a:r>
          </a:p>
          <a:p>
            <a:pPr fontAlgn="t"/>
            <a:endParaRPr lang="en-GB" sz="1200" b="0" i="0" kern="1200" dirty="0">
              <a:solidFill>
                <a:schemeClr val="tx1"/>
              </a:solidFill>
              <a:effectLst/>
              <a:latin typeface="+mn-lt"/>
              <a:ea typeface="+mn-ea"/>
              <a:cs typeface="+mn-cs"/>
            </a:endParaRPr>
          </a:p>
          <a:p>
            <a:pPr fontAlgn="t"/>
            <a:r>
              <a:rPr lang="en-GB" sz="1200" b="1" i="0" kern="1200" dirty="0">
                <a:solidFill>
                  <a:schemeClr val="tx1"/>
                </a:solidFill>
                <a:effectLst/>
                <a:latin typeface="+mn-lt"/>
                <a:ea typeface="+mn-ea"/>
                <a:cs typeface="+mn-cs"/>
              </a:rPr>
              <a:t>During the Session</a:t>
            </a:r>
            <a:endParaRPr lang="en-GB" sz="1200" b="0" i="0" kern="1200" dirty="0">
              <a:solidFill>
                <a:schemeClr val="tx1"/>
              </a:solidFill>
              <a:effectLst/>
              <a:latin typeface="+mn-lt"/>
              <a:ea typeface="+mn-ea"/>
              <a:cs typeface="+mn-cs"/>
            </a:endParaRPr>
          </a:p>
          <a:p>
            <a:pPr fontAlgn="t"/>
            <a:r>
              <a:rPr lang="en-GB" sz="1200" b="0" i="0" kern="1200" dirty="0">
                <a:solidFill>
                  <a:schemeClr val="tx1"/>
                </a:solidFill>
                <a:effectLst/>
                <a:latin typeface="+mn-lt"/>
                <a:ea typeface="+mn-ea"/>
                <a:cs typeface="+mn-cs"/>
              </a:rPr>
              <a:t>- Prepare a 1–2 minute verbal summary and a longer explanation</a:t>
            </a:r>
          </a:p>
          <a:p>
            <a:pPr fontAlgn="t"/>
            <a:r>
              <a:rPr lang="en-GB" sz="1200" b="0" i="0" kern="1200" dirty="0">
                <a:solidFill>
                  <a:schemeClr val="tx1"/>
                </a:solidFill>
                <a:effectLst/>
                <a:latin typeface="+mn-lt"/>
                <a:ea typeface="+mn-ea"/>
                <a:cs typeface="+mn-cs"/>
              </a:rPr>
              <a:t>- Be approachable: stand by your poster, invite questions</a:t>
            </a:r>
          </a:p>
          <a:p>
            <a:pPr fontAlgn="t"/>
            <a:r>
              <a:rPr lang="en-GB" sz="1200" b="0" i="0" kern="1200" dirty="0">
                <a:solidFill>
                  <a:schemeClr val="tx1"/>
                </a:solidFill>
                <a:effectLst/>
                <a:latin typeface="+mn-lt"/>
                <a:ea typeface="+mn-ea"/>
                <a:cs typeface="+mn-cs"/>
              </a:rPr>
              <a:t>- Adapt explanations to different audiences/disciplines</a:t>
            </a:r>
          </a:p>
          <a:p>
            <a:pPr fontAlgn="t"/>
            <a:r>
              <a:rPr lang="en-GB" sz="1200" b="0" i="0" kern="1200" dirty="0">
                <a:solidFill>
                  <a:schemeClr val="tx1"/>
                </a:solidFill>
                <a:effectLst/>
                <a:latin typeface="+mn-lt"/>
                <a:ea typeface="+mn-ea"/>
                <a:cs typeface="+mn-cs"/>
              </a:rPr>
              <a:t>- Have a QR code or handout for full paper / contact details</a:t>
            </a:r>
          </a:p>
          <a:p>
            <a:endParaRPr lang="en-GB" dirty="0"/>
          </a:p>
        </p:txBody>
      </p:sp>
      <p:sp>
        <p:nvSpPr>
          <p:cNvPr id="4" name="Slide Number Placeholder 3"/>
          <p:cNvSpPr>
            <a:spLocks noGrp="1"/>
          </p:cNvSpPr>
          <p:nvPr>
            <p:ph type="sldNum" sz="quarter" idx="5"/>
          </p:nvPr>
        </p:nvSpPr>
        <p:spPr/>
        <p:txBody>
          <a:bodyPr/>
          <a:lstStyle/>
          <a:p>
            <a:fld id="{166FEFE9-1452-4A3A-AA23-AEAA6CC7DFC6}" type="slidenum">
              <a:rPr lang="en-GB" smtClean="0"/>
              <a:t>5</a:t>
            </a:fld>
            <a:endParaRPr lang="en-GB"/>
          </a:p>
        </p:txBody>
      </p:sp>
    </p:spTree>
    <p:extLst>
      <p:ext uri="{BB962C8B-B14F-4D97-AF65-F5344CB8AC3E}">
        <p14:creationId xmlns:p14="http://schemas.microsoft.com/office/powerpoint/2010/main" val="5058050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t"/>
            <a:r>
              <a:rPr lang="en-GB" sz="1200" b="1" i="0" kern="1200" dirty="0">
                <a:solidFill>
                  <a:schemeClr val="tx1"/>
                </a:solidFill>
                <a:effectLst/>
                <a:latin typeface="+mn-lt"/>
                <a:ea typeface="+mn-ea"/>
                <a:cs typeface="+mn-cs"/>
              </a:rPr>
              <a:t>Purpose</a:t>
            </a:r>
            <a:endParaRPr lang="en-GB" sz="1200" b="0" i="0" kern="1200" dirty="0">
              <a:solidFill>
                <a:schemeClr val="tx1"/>
              </a:solidFill>
              <a:effectLst/>
              <a:latin typeface="+mn-lt"/>
              <a:ea typeface="+mn-ea"/>
              <a:cs typeface="+mn-cs"/>
            </a:endParaRPr>
          </a:p>
          <a:p>
            <a:pPr fontAlgn="t"/>
            <a:r>
              <a:rPr lang="en-GB" sz="1200" b="0" i="0" kern="1200" dirty="0">
                <a:solidFill>
                  <a:schemeClr val="tx1"/>
                </a:solidFill>
                <a:effectLst/>
                <a:latin typeface="+mn-lt"/>
                <a:ea typeface="+mn-ea"/>
                <a:cs typeface="+mn-cs"/>
              </a:rPr>
              <a:t>Communicate one strong idea clearly and memorably</a:t>
            </a:r>
          </a:p>
          <a:p>
            <a:pPr fontAlgn="t"/>
            <a:r>
              <a:rPr lang="en-GB" sz="1200" b="0" i="0" kern="1200" dirty="0">
                <a:solidFill>
                  <a:schemeClr val="tx1"/>
                </a:solidFill>
                <a:effectLst/>
                <a:latin typeface="+mn-lt"/>
                <a:ea typeface="+mn-ea"/>
                <a:cs typeface="+mn-cs"/>
              </a:rPr>
              <a:t>Spark interest rather than cover everything</a:t>
            </a:r>
          </a:p>
          <a:p>
            <a:pPr fontAlgn="t"/>
            <a:r>
              <a:rPr lang="en-GB" sz="1200" b="1" i="0" kern="1200" dirty="0">
                <a:solidFill>
                  <a:schemeClr val="tx1"/>
                </a:solidFill>
                <a:effectLst/>
                <a:latin typeface="+mn-lt"/>
                <a:ea typeface="+mn-ea"/>
                <a:cs typeface="+mn-cs"/>
              </a:rPr>
              <a:t>Structure</a:t>
            </a:r>
            <a:endParaRPr lang="en-GB" sz="1200" b="0" i="0" kern="1200" dirty="0">
              <a:solidFill>
                <a:schemeClr val="tx1"/>
              </a:solidFill>
              <a:effectLst/>
              <a:latin typeface="+mn-lt"/>
              <a:ea typeface="+mn-ea"/>
              <a:cs typeface="+mn-cs"/>
            </a:endParaRPr>
          </a:p>
          <a:p>
            <a:pPr fontAlgn="t"/>
            <a:r>
              <a:rPr lang="en-GB" sz="1200" b="0" i="0" kern="1200" dirty="0">
                <a:solidFill>
                  <a:schemeClr val="tx1"/>
                </a:solidFill>
                <a:effectLst/>
                <a:latin typeface="+mn-lt"/>
                <a:ea typeface="+mn-ea"/>
                <a:cs typeface="+mn-cs"/>
              </a:rPr>
              <a:t>Clear opening: research question + why it matters</a:t>
            </a:r>
          </a:p>
          <a:p>
            <a:pPr fontAlgn="t"/>
            <a:r>
              <a:rPr lang="en-GB" sz="1200" b="0" i="0" kern="1200" dirty="0">
                <a:solidFill>
                  <a:schemeClr val="tx1"/>
                </a:solidFill>
                <a:effectLst/>
                <a:latin typeface="+mn-lt"/>
                <a:ea typeface="+mn-ea"/>
                <a:cs typeface="+mn-cs"/>
              </a:rPr>
              <a:t>Focus on 1–2 key findings or arguments only</a:t>
            </a:r>
          </a:p>
          <a:p>
            <a:pPr fontAlgn="t"/>
            <a:r>
              <a:rPr lang="en-GB" sz="1200" b="0" i="0" kern="1200" dirty="0">
                <a:solidFill>
                  <a:schemeClr val="tx1"/>
                </a:solidFill>
                <a:effectLst/>
                <a:latin typeface="+mn-lt"/>
                <a:ea typeface="+mn-ea"/>
                <a:cs typeface="+mn-cs"/>
              </a:rPr>
              <a:t>Strong takeaway or provocation at the end</a:t>
            </a:r>
          </a:p>
          <a:p>
            <a:pPr fontAlgn="t"/>
            <a:r>
              <a:rPr lang="en-GB" sz="1200" b="0" i="0" kern="1200" dirty="0">
                <a:solidFill>
                  <a:schemeClr val="tx1"/>
                </a:solidFill>
                <a:effectLst/>
                <a:latin typeface="+mn-lt"/>
                <a:ea typeface="+mn-ea"/>
                <a:cs typeface="+mn-cs"/>
              </a:rPr>
              <a:t>Allocate time strictly (e.g. ~1 minute per slide)</a:t>
            </a:r>
          </a:p>
          <a:p>
            <a:pPr fontAlgn="t"/>
            <a:r>
              <a:rPr lang="en-GB" sz="1200" b="0" i="0" kern="1200" dirty="0">
                <a:solidFill>
                  <a:schemeClr val="tx1"/>
                </a:solidFill>
                <a:effectLst/>
                <a:latin typeface="+mn-lt"/>
                <a:ea typeface="+mn-ea"/>
                <a:cs typeface="+mn-cs"/>
              </a:rPr>
              <a:t>You usually have 10 – 15 minutes (including questions)</a:t>
            </a:r>
          </a:p>
          <a:p>
            <a:pPr fontAlgn="t"/>
            <a:r>
              <a:rPr lang="en-GB" sz="1200" b="1" i="0" kern="1200" dirty="0">
                <a:solidFill>
                  <a:schemeClr val="tx1"/>
                </a:solidFill>
                <a:effectLst/>
                <a:latin typeface="+mn-lt"/>
                <a:ea typeface="+mn-ea"/>
                <a:cs typeface="+mn-cs"/>
              </a:rPr>
              <a:t>Delivery Tips</a:t>
            </a:r>
            <a:endParaRPr lang="en-GB" sz="1200" b="0" i="0" kern="1200" dirty="0">
              <a:solidFill>
                <a:schemeClr val="tx1"/>
              </a:solidFill>
              <a:effectLst/>
              <a:latin typeface="+mn-lt"/>
              <a:ea typeface="+mn-ea"/>
              <a:cs typeface="+mn-cs"/>
            </a:endParaRPr>
          </a:p>
          <a:p>
            <a:pPr fontAlgn="t"/>
            <a:r>
              <a:rPr lang="en-GB" sz="1200" b="0" i="0" kern="1200" dirty="0">
                <a:solidFill>
                  <a:schemeClr val="tx1"/>
                </a:solidFill>
                <a:effectLst/>
                <a:latin typeface="+mn-lt"/>
                <a:ea typeface="+mn-ea"/>
                <a:cs typeface="+mn-cs"/>
              </a:rPr>
              <a:t>Fewer slides than minutes; avoid dense text</a:t>
            </a:r>
          </a:p>
          <a:p>
            <a:pPr fontAlgn="t"/>
            <a:r>
              <a:rPr lang="en-GB" sz="1200" b="0" i="0" kern="1200" dirty="0">
                <a:solidFill>
                  <a:schemeClr val="tx1"/>
                </a:solidFill>
                <a:effectLst/>
                <a:latin typeface="+mn-lt"/>
                <a:ea typeface="+mn-ea"/>
                <a:cs typeface="+mn-cs"/>
              </a:rPr>
              <a:t>Use examples or visuals instead of methodological detail</a:t>
            </a:r>
          </a:p>
          <a:p>
            <a:pPr fontAlgn="t"/>
            <a:r>
              <a:rPr lang="en-GB" sz="1200" b="0" i="0" kern="1200" dirty="0">
                <a:solidFill>
                  <a:schemeClr val="tx1"/>
                </a:solidFill>
                <a:effectLst/>
                <a:latin typeface="+mn-lt"/>
                <a:ea typeface="+mn-ea"/>
                <a:cs typeface="+mn-cs"/>
              </a:rPr>
              <a:t>Practice timing—short talks feel faster than expected</a:t>
            </a:r>
          </a:p>
          <a:p>
            <a:pPr fontAlgn="t"/>
            <a:r>
              <a:rPr lang="en-GB" sz="1200" b="0" i="0" kern="1200" dirty="0">
                <a:solidFill>
                  <a:schemeClr val="tx1"/>
                </a:solidFill>
                <a:effectLst/>
                <a:latin typeface="+mn-lt"/>
                <a:ea typeface="+mn-ea"/>
                <a:cs typeface="+mn-cs"/>
              </a:rPr>
              <a:t>Assume limited time for questions: be concise and accessible</a:t>
            </a:r>
          </a:p>
          <a:p>
            <a:endParaRPr lang="en-GB" dirty="0"/>
          </a:p>
        </p:txBody>
      </p:sp>
      <p:sp>
        <p:nvSpPr>
          <p:cNvPr id="4" name="Slide Number Placeholder 3"/>
          <p:cNvSpPr>
            <a:spLocks noGrp="1"/>
          </p:cNvSpPr>
          <p:nvPr>
            <p:ph type="sldNum" sz="quarter" idx="5"/>
          </p:nvPr>
        </p:nvSpPr>
        <p:spPr/>
        <p:txBody>
          <a:bodyPr/>
          <a:lstStyle/>
          <a:p>
            <a:fld id="{166FEFE9-1452-4A3A-AA23-AEAA6CC7DFC6}" type="slidenum">
              <a:rPr lang="en-GB" smtClean="0"/>
              <a:t>6</a:t>
            </a:fld>
            <a:endParaRPr lang="en-GB"/>
          </a:p>
        </p:txBody>
      </p:sp>
    </p:spTree>
    <p:extLst>
      <p:ext uri="{BB962C8B-B14F-4D97-AF65-F5344CB8AC3E}">
        <p14:creationId xmlns:p14="http://schemas.microsoft.com/office/powerpoint/2010/main" val="18944131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t"/>
            <a:r>
              <a:rPr lang="en-GB" sz="1200" b="1" i="0" kern="1200" dirty="0">
                <a:solidFill>
                  <a:schemeClr val="tx1"/>
                </a:solidFill>
                <a:effectLst/>
                <a:latin typeface="+mn-lt"/>
                <a:ea typeface="+mn-ea"/>
                <a:cs typeface="+mn-cs"/>
              </a:rPr>
              <a:t>Purpose</a:t>
            </a:r>
            <a:endParaRPr lang="en-GB" sz="1200" b="0" i="0" kern="1200" dirty="0">
              <a:solidFill>
                <a:schemeClr val="tx1"/>
              </a:solidFill>
              <a:effectLst/>
              <a:latin typeface="+mn-lt"/>
              <a:ea typeface="+mn-ea"/>
              <a:cs typeface="+mn-cs"/>
            </a:endParaRPr>
          </a:p>
          <a:p>
            <a:pPr fontAlgn="t"/>
            <a:r>
              <a:rPr lang="en-GB" sz="1200" b="0" i="0" kern="1200" dirty="0">
                <a:solidFill>
                  <a:schemeClr val="tx1"/>
                </a:solidFill>
                <a:effectLst/>
                <a:latin typeface="+mn-lt"/>
                <a:ea typeface="+mn-ea"/>
                <a:cs typeface="+mn-cs"/>
              </a:rPr>
              <a:t>Present a coherent narrative of a project or paper</a:t>
            </a:r>
          </a:p>
          <a:p>
            <a:pPr fontAlgn="t"/>
            <a:r>
              <a:rPr lang="en-GB" sz="1200" b="0" i="0" kern="1200" dirty="0">
                <a:solidFill>
                  <a:schemeClr val="tx1"/>
                </a:solidFill>
                <a:effectLst/>
                <a:latin typeface="+mn-lt"/>
                <a:ea typeface="+mn-ea"/>
                <a:cs typeface="+mn-cs"/>
              </a:rPr>
              <a:t>Show depth while remaining audience‑focused</a:t>
            </a:r>
          </a:p>
          <a:p>
            <a:pPr fontAlgn="t"/>
            <a:r>
              <a:rPr lang="en-GB" sz="1200" b="1" i="0" kern="1200" dirty="0">
                <a:solidFill>
                  <a:schemeClr val="tx1"/>
                </a:solidFill>
                <a:effectLst/>
                <a:latin typeface="+mn-lt"/>
                <a:ea typeface="+mn-ea"/>
                <a:cs typeface="+mn-cs"/>
              </a:rPr>
              <a:t>Structure</a:t>
            </a:r>
            <a:endParaRPr lang="en-GB" sz="1200" b="0" i="0" kern="1200" dirty="0">
              <a:solidFill>
                <a:schemeClr val="tx1"/>
              </a:solidFill>
              <a:effectLst/>
              <a:latin typeface="+mn-lt"/>
              <a:ea typeface="+mn-ea"/>
              <a:cs typeface="+mn-cs"/>
            </a:endParaRPr>
          </a:p>
          <a:p>
            <a:pPr fontAlgn="t"/>
            <a:r>
              <a:rPr lang="en-GB" sz="1200" b="0" i="0" kern="1200" dirty="0">
                <a:solidFill>
                  <a:schemeClr val="tx1"/>
                </a:solidFill>
                <a:effectLst/>
                <a:latin typeface="+mn-lt"/>
                <a:ea typeface="+mn-ea"/>
                <a:cs typeface="+mn-cs"/>
              </a:rPr>
              <a:t>Clear signposting: introduction, methods, findings, implications</a:t>
            </a:r>
          </a:p>
          <a:p>
            <a:pPr fontAlgn="t"/>
            <a:r>
              <a:rPr lang="en-GB" sz="1200" b="0" i="0" kern="1200" dirty="0">
                <a:solidFill>
                  <a:schemeClr val="tx1"/>
                </a:solidFill>
                <a:effectLst/>
                <a:latin typeface="+mn-lt"/>
                <a:ea typeface="+mn-ea"/>
                <a:cs typeface="+mn-cs"/>
              </a:rPr>
              <a:t>Balance context, data, and interpretation</a:t>
            </a:r>
          </a:p>
          <a:p>
            <a:pPr fontAlgn="t"/>
            <a:r>
              <a:rPr lang="en-GB" sz="1200" b="0" i="0" kern="1200" dirty="0">
                <a:solidFill>
                  <a:schemeClr val="tx1"/>
                </a:solidFill>
                <a:effectLst/>
                <a:latin typeface="+mn-lt"/>
                <a:ea typeface="+mn-ea"/>
                <a:cs typeface="+mn-cs"/>
              </a:rPr>
              <a:t>Build a logical story rather than listing results</a:t>
            </a:r>
          </a:p>
          <a:p>
            <a:pPr fontAlgn="t"/>
            <a:r>
              <a:rPr lang="en-GB" sz="1200" b="1" i="0" kern="1200" dirty="0">
                <a:solidFill>
                  <a:schemeClr val="tx1"/>
                </a:solidFill>
                <a:effectLst/>
                <a:latin typeface="+mn-lt"/>
                <a:ea typeface="+mn-ea"/>
                <a:cs typeface="+mn-cs"/>
              </a:rPr>
              <a:t>Delivery Tips</a:t>
            </a:r>
            <a:endParaRPr lang="en-GB" sz="1200" b="0" i="0" kern="1200" dirty="0">
              <a:solidFill>
                <a:schemeClr val="tx1"/>
              </a:solidFill>
              <a:effectLst/>
              <a:latin typeface="+mn-lt"/>
              <a:ea typeface="+mn-ea"/>
              <a:cs typeface="+mn-cs"/>
            </a:endParaRPr>
          </a:p>
          <a:p>
            <a:pPr fontAlgn="t"/>
            <a:r>
              <a:rPr lang="en-GB" sz="1200" b="0" i="0" kern="1200" dirty="0">
                <a:solidFill>
                  <a:schemeClr val="tx1"/>
                </a:solidFill>
                <a:effectLst/>
                <a:latin typeface="+mn-lt"/>
                <a:ea typeface="+mn-ea"/>
                <a:cs typeface="+mn-cs"/>
              </a:rPr>
              <a:t>Slides support your talk—don’t read from them</a:t>
            </a:r>
          </a:p>
          <a:p>
            <a:pPr fontAlgn="t"/>
            <a:r>
              <a:rPr lang="en-GB" sz="1200" b="0" i="0" kern="1200" dirty="0">
                <a:solidFill>
                  <a:schemeClr val="tx1"/>
                </a:solidFill>
                <a:effectLst/>
                <a:latin typeface="+mn-lt"/>
                <a:ea typeface="+mn-ea"/>
                <a:cs typeface="+mn-cs"/>
              </a:rPr>
              <a:t>Explain disciplinary assumptions and key terms</a:t>
            </a:r>
          </a:p>
          <a:p>
            <a:pPr fontAlgn="t"/>
            <a:r>
              <a:rPr lang="en-GB" sz="1200" b="0" i="0" kern="1200" dirty="0">
                <a:solidFill>
                  <a:schemeClr val="tx1"/>
                </a:solidFill>
                <a:effectLst/>
                <a:latin typeface="+mn-lt"/>
                <a:ea typeface="+mn-ea"/>
                <a:cs typeface="+mn-cs"/>
              </a:rPr>
              <a:t>Use transitions and verbal signposts (“Next, I’ll discuss…”)</a:t>
            </a:r>
          </a:p>
          <a:p>
            <a:pPr fontAlgn="t"/>
            <a:r>
              <a:rPr lang="en-GB" sz="1200" b="0" i="0" kern="1200" dirty="0">
                <a:solidFill>
                  <a:schemeClr val="tx1"/>
                </a:solidFill>
                <a:effectLst/>
                <a:latin typeface="+mn-lt"/>
                <a:ea typeface="+mn-ea"/>
                <a:cs typeface="+mn-cs"/>
              </a:rPr>
              <a:t>Finish by returning to the research question and wider relevance</a:t>
            </a:r>
          </a:p>
          <a:p>
            <a:endParaRPr lang="en-GB" dirty="0"/>
          </a:p>
        </p:txBody>
      </p:sp>
      <p:sp>
        <p:nvSpPr>
          <p:cNvPr id="4" name="Slide Number Placeholder 3"/>
          <p:cNvSpPr>
            <a:spLocks noGrp="1"/>
          </p:cNvSpPr>
          <p:nvPr>
            <p:ph type="sldNum" sz="quarter" idx="5"/>
          </p:nvPr>
        </p:nvSpPr>
        <p:spPr/>
        <p:txBody>
          <a:bodyPr/>
          <a:lstStyle/>
          <a:p>
            <a:fld id="{166FEFE9-1452-4A3A-AA23-AEAA6CC7DFC6}" type="slidenum">
              <a:rPr lang="en-GB" smtClean="0"/>
              <a:t>7</a:t>
            </a:fld>
            <a:endParaRPr lang="en-GB"/>
          </a:p>
        </p:txBody>
      </p:sp>
    </p:spTree>
    <p:extLst>
      <p:ext uri="{BB962C8B-B14F-4D97-AF65-F5344CB8AC3E}">
        <p14:creationId xmlns:p14="http://schemas.microsoft.com/office/powerpoint/2010/main" val="11653405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t"/>
            <a:r>
              <a:rPr lang="en-GB" sz="1200" b="0" i="0" kern="1200" dirty="0">
                <a:solidFill>
                  <a:schemeClr val="tx1"/>
                </a:solidFill>
                <a:effectLst/>
                <a:latin typeface="+mn-lt"/>
                <a:ea typeface="+mn-ea"/>
                <a:cs typeface="+mn-cs"/>
              </a:rPr>
              <a:t>Attending without presenting can still be really valuable, especially early on. It lets you see how conferences work, how people present their research, and what the expectations are in your field.</a:t>
            </a:r>
          </a:p>
          <a:p>
            <a:pPr fontAlgn="t"/>
            <a:r>
              <a:rPr lang="en-GB" sz="1200" b="0" i="0" kern="1200" dirty="0">
                <a:solidFill>
                  <a:schemeClr val="tx1"/>
                </a:solidFill>
                <a:effectLst/>
                <a:latin typeface="+mn-lt"/>
                <a:ea typeface="+mn-ea"/>
                <a:cs typeface="+mn-cs"/>
              </a:rPr>
              <a:t>On the other hand, presenting can raise your profile and give you targeted feedback. The key point is that both are legitimate — going to learn and listen is just as valid as going to present.</a:t>
            </a:r>
          </a:p>
          <a:p>
            <a:endParaRPr lang="en-GB" dirty="0"/>
          </a:p>
        </p:txBody>
      </p:sp>
      <p:sp>
        <p:nvSpPr>
          <p:cNvPr id="4" name="Slide Number Placeholder 3"/>
          <p:cNvSpPr>
            <a:spLocks noGrp="1"/>
          </p:cNvSpPr>
          <p:nvPr>
            <p:ph type="sldNum" sz="quarter" idx="5"/>
          </p:nvPr>
        </p:nvSpPr>
        <p:spPr/>
        <p:txBody>
          <a:bodyPr/>
          <a:lstStyle/>
          <a:p>
            <a:fld id="{166FEFE9-1452-4A3A-AA23-AEAA6CC7DFC6}" type="slidenum">
              <a:rPr lang="en-GB" smtClean="0"/>
              <a:t>8</a:t>
            </a:fld>
            <a:endParaRPr lang="en-GB"/>
          </a:p>
        </p:txBody>
      </p:sp>
    </p:spTree>
    <p:extLst>
      <p:ext uri="{BB962C8B-B14F-4D97-AF65-F5344CB8AC3E}">
        <p14:creationId xmlns:p14="http://schemas.microsoft.com/office/powerpoint/2010/main" val="38113190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t"/>
            <a:r>
              <a:rPr lang="en-GB" sz="1200" b="0" i="0" kern="1200" dirty="0">
                <a:solidFill>
                  <a:schemeClr val="tx1"/>
                </a:solidFill>
                <a:effectLst/>
                <a:latin typeface="+mn-lt"/>
                <a:ea typeface="+mn-ea"/>
                <a:cs typeface="+mn-cs"/>
              </a:rPr>
              <a:t>Another big misconception is that you need to have published research before you can attend or present at a conference.</a:t>
            </a:r>
          </a:p>
          <a:p>
            <a:pPr fontAlgn="t"/>
            <a:r>
              <a:rPr lang="en-GB" sz="1200" b="0" i="0" kern="1200" dirty="0">
                <a:solidFill>
                  <a:schemeClr val="tx1"/>
                </a:solidFill>
                <a:effectLst/>
                <a:latin typeface="+mn-lt"/>
                <a:ea typeface="+mn-ea"/>
                <a:cs typeface="+mn-cs"/>
              </a:rPr>
              <a:t>The short answer is no. Many conferences welcome work-in-progress, early-stage PhD findings, or even conceptual ideas.</a:t>
            </a:r>
          </a:p>
          <a:p>
            <a:pPr fontAlgn="t"/>
            <a:r>
              <a:rPr lang="en-GB" sz="1200" b="0" i="0" kern="1200" dirty="0">
                <a:solidFill>
                  <a:schemeClr val="tx1"/>
                </a:solidFill>
                <a:effectLst/>
                <a:latin typeface="+mn-lt"/>
                <a:ea typeface="+mn-ea"/>
                <a:cs typeface="+mn-cs"/>
              </a:rPr>
              <a:t>Presenting before publishing can actually improve your work, because you get questions and suggestions that help you refine it before it goes to a journal.</a:t>
            </a:r>
          </a:p>
          <a:p>
            <a:endParaRPr lang="en-GB" dirty="0"/>
          </a:p>
        </p:txBody>
      </p:sp>
      <p:sp>
        <p:nvSpPr>
          <p:cNvPr id="4" name="Slide Number Placeholder 3"/>
          <p:cNvSpPr>
            <a:spLocks noGrp="1"/>
          </p:cNvSpPr>
          <p:nvPr>
            <p:ph type="sldNum" sz="quarter" idx="5"/>
          </p:nvPr>
        </p:nvSpPr>
        <p:spPr/>
        <p:txBody>
          <a:bodyPr/>
          <a:lstStyle/>
          <a:p>
            <a:fld id="{166FEFE9-1452-4A3A-AA23-AEAA6CC7DFC6}" type="slidenum">
              <a:rPr lang="en-GB" smtClean="0"/>
              <a:t>9</a:t>
            </a:fld>
            <a:endParaRPr lang="en-GB"/>
          </a:p>
        </p:txBody>
      </p:sp>
    </p:spTree>
    <p:extLst>
      <p:ext uri="{BB962C8B-B14F-4D97-AF65-F5344CB8AC3E}">
        <p14:creationId xmlns:p14="http://schemas.microsoft.com/office/powerpoint/2010/main" val="13768552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t"/>
            <a:r>
              <a:rPr lang="en-GB" sz="1200" b="0" i="0" kern="1200" dirty="0">
                <a:solidFill>
                  <a:schemeClr val="tx1"/>
                </a:solidFill>
                <a:effectLst/>
                <a:latin typeface="+mn-lt"/>
                <a:ea typeface="+mn-ea"/>
                <a:cs typeface="+mn-cs"/>
              </a:rPr>
              <a:t>When deciding which conferences to attend, it helps to </a:t>
            </a:r>
            <a:r>
              <a:rPr lang="en-GB" sz="1200" b="1" i="0" kern="1200" dirty="0">
                <a:solidFill>
                  <a:schemeClr val="tx1"/>
                </a:solidFill>
                <a:effectLst/>
                <a:latin typeface="+mn-lt"/>
                <a:ea typeface="+mn-ea"/>
                <a:cs typeface="+mn-cs"/>
              </a:rPr>
              <a:t>be strategic.</a:t>
            </a:r>
          </a:p>
          <a:p>
            <a:pPr marL="0" marR="0" lvl="0" indent="0" algn="l" defTabSz="914400" rtl="0" eaLnBrk="1" fontAlgn="t"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n-lt"/>
                <a:ea typeface="+mn-ea"/>
                <a:cs typeface="+mn-cs"/>
              </a:rPr>
              <a:t>You don’t need to attend everything—quality and fit matter more than volume </a:t>
            </a:r>
          </a:p>
          <a:p>
            <a:pPr marL="0" marR="0" lvl="0" indent="0" algn="l" defTabSz="914400" rtl="0" eaLnBrk="1" fontAlgn="t"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n-lt"/>
                <a:ea typeface="+mn-ea"/>
                <a:cs typeface="+mn-cs"/>
              </a:rPr>
              <a:t>Consider timing: is this the right stage of your project to present (early ideas vs full findings)? </a:t>
            </a:r>
          </a:p>
          <a:p>
            <a:pPr marL="0" marR="0" lvl="0" indent="0" algn="l" defTabSz="914400" rtl="0" eaLnBrk="1" fontAlgn="t"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n-lt"/>
                <a:ea typeface="+mn-ea"/>
                <a:cs typeface="+mn-cs"/>
              </a:rPr>
              <a:t>Think about outcomes: feedback, publication pathways, networking, visibility </a:t>
            </a:r>
          </a:p>
          <a:p>
            <a:pPr marL="0" marR="0" lvl="0" indent="0" algn="l" defTabSz="914400" rtl="0" eaLnBrk="1" fontAlgn="t"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n-lt"/>
                <a:ea typeface="+mn-ea"/>
                <a:cs typeface="+mn-cs"/>
              </a:rPr>
              <a:t>Prioritise conferences you can return to regularly to build a presence in a community</a:t>
            </a:r>
          </a:p>
          <a:p>
            <a:pPr fontAlgn="t"/>
            <a:endParaRPr lang="en-GB" sz="1200" b="0" i="0" kern="1200" dirty="0">
              <a:solidFill>
                <a:schemeClr val="tx1"/>
              </a:solidFill>
              <a:effectLst/>
              <a:latin typeface="+mn-lt"/>
              <a:ea typeface="+mn-ea"/>
              <a:cs typeface="+mn-cs"/>
            </a:endParaRPr>
          </a:p>
          <a:p>
            <a:pPr fontAlgn="t"/>
            <a:r>
              <a:rPr lang="en-GB" sz="1200" b="0" i="0" kern="1200" dirty="0">
                <a:solidFill>
                  <a:schemeClr val="tx1"/>
                </a:solidFill>
                <a:effectLst/>
                <a:latin typeface="+mn-lt"/>
                <a:ea typeface="+mn-ea"/>
                <a:cs typeface="+mn-cs"/>
              </a:rPr>
              <a:t>Ask yourself: </a:t>
            </a:r>
            <a:r>
              <a:rPr lang="en-GB" sz="1200" b="1" i="0" kern="1200" dirty="0">
                <a:solidFill>
                  <a:schemeClr val="tx1"/>
                </a:solidFill>
                <a:effectLst/>
                <a:latin typeface="+mn-lt"/>
                <a:ea typeface="+mn-ea"/>
                <a:cs typeface="+mn-cs"/>
              </a:rPr>
              <a:t>Who usually attends </a:t>
            </a:r>
            <a:r>
              <a:rPr lang="en-GB" sz="1200" b="0" i="0" kern="1200" dirty="0">
                <a:solidFill>
                  <a:schemeClr val="tx1"/>
                </a:solidFill>
                <a:effectLst/>
                <a:latin typeface="+mn-lt"/>
                <a:ea typeface="+mn-ea"/>
                <a:cs typeface="+mn-cs"/>
              </a:rPr>
              <a:t>this conference, and are they people I want to connect with? </a:t>
            </a:r>
          </a:p>
          <a:p>
            <a:pPr marL="0" marR="0" lvl="0" indent="0" algn="l" defTabSz="914400" rtl="0" eaLnBrk="1" fontAlgn="t"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n-lt"/>
                <a:ea typeface="+mn-ea"/>
                <a:cs typeface="+mn-cs"/>
              </a:rPr>
              <a:t>Is the audience disciplinary, interdisciplinary, or practitioner‑focused? Will people who </a:t>
            </a:r>
            <a:r>
              <a:rPr lang="en-GB" sz="1200" b="0" i="1" kern="1200" dirty="0">
                <a:solidFill>
                  <a:schemeClr val="tx1"/>
                </a:solidFill>
                <a:effectLst/>
                <a:latin typeface="+mn-lt"/>
                <a:ea typeface="+mn-ea"/>
                <a:cs typeface="+mn-cs"/>
              </a:rPr>
              <a:t>cite, supervise, review, or collaborate</a:t>
            </a:r>
            <a:r>
              <a:rPr lang="en-GB" sz="1200" b="0" i="0" kern="1200" dirty="0">
                <a:solidFill>
                  <a:schemeClr val="tx1"/>
                </a:solidFill>
                <a:effectLst/>
                <a:latin typeface="+mn-lt"/>
                <a:ea typeface="+mn-ea"/>
                <a:cs typeface="+mn-cs"/>
              </a:rPr>
              <a:t> attend? </a:t>
            </a:r>
          </a:p>
          <a:p>
            <a:pPr marL="0" marR="0" lvl="0" indent="0" algn="l" defTabSz="914400" rtl="0" eaLnBrk="1" fontAlgn="t"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n-lt"/>
                <a:ea typeface="+mn-ea"/>
                <a:cs typeface="+mn-cs"/>
              </a:rPr>
              <a:t>Check keynote speakers, strands, and previous programmes </a:t>
            </a:r>
          </a:p>
          <a:p>
            <a:pPr marL="0" marR="0" lvl="0" indent="0" algn="l" defTabSz="914400" rtl="0" eaLnBrk="1" fontAlgn="t"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n-lt"/>
                <a:ea typeface="+mn-ea"/>
                <a:cs typeface="+mn-cs"/>
              </a:rPr>
              <a:t>Consider whether peers (e.g. other PhD students / ECRs) attend—often best for supportive feedback</a:t>
            </a:r>
          </a:p>
          <a:p>
            <a:pPr fontAlgn="t"/>
            <a:endParaRPr lang="en-GB" sz="1200" b="0" i="0" kern="1200" dirty="0">
              <a:solidFill>
                <a:schemeClr val="tx1"/>
              </a:solidFill>
              <a:effectLst/>
              <a:latin typeface="+mn-lt"/>
              <a:ea typeface="+mn-ea"/>
              <a:cs typeface="+mn-cs"/>
            </a:endParaRPr>
          </a:p>
          <a:p>
            <a:pPr fontAlgn="t"/>
            <a:r>
              <a:rPr lang="en-GB" sz="1200" b="0" i="0" kern="1200" dirty="0">
                <a:solidFill>
                  <a:schemeClr val="tx1"/>
                </a:solidFill>
                <a:effectLst/>
                <a:latin typeface="+mn-lt"/>
                <a:ea typeface="+mn-ea"/>
                <a:cs typeface="+mn-cs"/>
              </a:rPr>
              <a:t>Is this </a:t>
            </a:r>
            <a:r>
              <a:rPr lang="en-GB" sz="1200" b="1" i="0" kern="1200" dirty="0">
                <a:solidFill>
                  <a:schemeClr val="tx1"/>
                </a:solidFill>
                <a:effectLst/>
                <a:latin typeface="+mn-lt"/>
                <a:ea typeface="+mn-ea"/>
                <a:cs typeface="+mn-cs"/>
              </a:rPr>
              <a:t>aligned with my research </a:t>
            </a:r>
            <a:r>
              <a:rPr lang="en-GB" sz="1200" b="0" i="0" kern="1200" dirty="0">
                <a:solidFill>
                  <a:schemeClr val="tx1"/>
                </a:solidFill>
                <a:effectLst/>
                <a:latin typeface="+mn-lt"/>
                <a:ea typeface="+mn-ea"/>
                <a:cs typeface="+mn-cs"/>
              </a:rPr>
              <a:t>or professional goals right now?</a:t>
            </a:r>
          </a:p>
          <a:p>
            <a:pPr fontAlgn="t"/>
            <a:r>
              <a:rPr lang="en-GB" sz="1200" b="0" i="0" kern="1200" dirty="0">
                <a:solidFill>
                  <a:schemeClr val="tx1"/>
                </a:solidFill>
                <a:effectLst/>
                <a:latin typeface="+mn-lt"/>
                <a:ea typeface="+mn-ea"/>
                <a:cs typeface="+mn-cs"/>
              </a:rPr>
              <a:t>Does the conference align with your methods, theory, or substantive area? </a:t>
            </a:r>
          </a:p>
          <a:p>
            <a:pPr fontAlgn="t"/>
            <a:r>
              <a:rPr lang="en-GB" sz="1200" b="0" i="0" kern="1200" dirty="0">
                <a:solidFill>
                  <a:schemeClr val="tx1"/>
                </a:solidFill>
                <a:effectLst/>
                <a:latin typeface="+mn-lt"/>
                <a:ea typeface="+mn-ea"/>
                <a:cs typeface="+mn-cs"/>
              </a:rPr>
              <a:t>Will it help you: develop your PhD/paper?</a:t>
            </a:r>
          </a:p>
          <a:p>
            <a:pPr fontAlgn="t"/>
            <a:r>
              <a:rPr lang="en-GB" sz="1200" b="0" i="0" kern="1200" dirty="0">
                <a:solidFill>
                  <a:schemeClr val="tx1"/>
                </a:solidFill>
                <a:effectLst/>
                <a:latin typeface="+mn-lt"/>
                <a:ea typeface="+mn-ea"/>
                <a:cs typeface="+mn-cs"/>
              </a:rPr>
              <a:t>- test ideas before publication?</a:t>
            </a:r>
          </a:p>
          <a:p>
            <a:pPr fontAlgn="t"/>
            <a:r>
              <a:rPr lang="en-GB" sz="1200" b="0" i="0" kern="1200" dirty="0">
                <a:solidFill>
                  <a:schemeClr val="tx1"/>
                </a:solidFill>
                <a:effectLst/>
                <a:latin typeface="+mn-lt"/>
                <a:ea typeface="+mn-ea"/>
                <a:cs typeface="+mn-cs"/>
              </a:rPr>
              <a:t>- explore post‑PhD career paths (academic, policy, practice)?</a:t>
            </a:r>
          </a:p>
          <a:p>
            <a:pPr fontAlgn="t"/>
            <a:r>
              <a:rPr lang="en-GB" sz="1200" b="0" i="0" kern="1200" dirty="0">
                <a:solidFill>
                  <a:schemeClr val="tx1"/>
                </a:solidFill>
                <a:effectLst/>
                <a:latin typeface="+mn-lt"/>
                <a:ea typeface="+mn-ea"/>
                <a:cs typeface="+mn-cs"/>
              </a:rPr>
              <a:t>Is the format right for your goal (poster vs paper vs symposium)?</a:t>
            </a:r>
          </a:p>
          <a:p>
            <a:pPr fontAlgn="t"/>
            <a:endParaRPr lang="en-GB" sz="1200" b="0" i="0" kern="1200" dirty="0">
              <a:solidFill>
                <a:schemeClr val="tx1"/>
              </a:solidFill>
              <a:effectLst/>
              <a:latin typeface="+mn-lt"/>
              <a:ea typeface="+mn-ea"/>
              <a:cs typeface="+mn-cs"/>
            </a:endParaRPr>
          </a:p>
          <a:p>
            <a:pPr fontAlgn="t"/>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166FEFE9-1452-4A3A-AA23-AEAA6CC7DFC6}" type="slidenum">
              <a:rPr lang="en-GB" smtClean="0"/>
              <a:t>10</a:t>
            </a:fld>
            <a:endParaRPr lang="en-GB"/>
          </a:p>
        </p:txBody>
      </p:sp>
    </p:spTree>
    <p:extLst>
      <p:ext uri="{BB962C8B-B14F-4D97-AF65-F5344CB8AC3E}">
        <p14:creationId xmlns:p14="http://schemas.microsoft.com/office/powerpoint/2010/main" val="7362833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F2DB52-1629-FAA3-DAE4-A70775A538C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B297E5B1-0E7E-CB6A-9DB4-D1F422474E8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01BC3CA4-C8C6-48C8-8F7F-9642134DFFCC}"/>
              </a:ext>
            </a:extLst>
          </p:cNvPr>
          <p:cNvSpPr>
            <a:spLocks noGrp="1"/>
          </p:cNvSpPr>
          <p:nvPr>
            <p:ph type="dt" sz="half" idx="10"/>
          </p:nvPr>
        </p:nvSpPr>
        <p:spPr/>
        <p:txBody>
          <a:bodyPr/>
          <a:lstStyle/>
          <a:p>
            <a:fld id="{D9120F95-EE06-4485-B867-879809CD16ED}" type="datetimeFigureOut">
              <a:rPr lang="en-GB" smtClean="0"/>
              <a:t>28/04/2026</a:t>
            </a:fld>
            <a:endParaRPr lang="en-GB"/>
          </a:p>
        </p:txBody>
      </p:sp>
      <p:sp>
        <p:nvSpPr>
          <p:cNvPr id="5" name="Footer Placeholder 4">
            <a:extLst>
              <a:ext uri="{FF2B5EF4-FFF2-40B4-BE49-F238E27FC236}">
                <a16:creationId xmlns:a16="http://schemas.microsoft.com/office/drawing/2014/main" id="{AEBEB1FE-94D1-F068-25D9-20F6FCE3DB9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B66851D-0AAE-019B-2927-459701FDC5A5}"/>
              </a:ext>
            </a:extLst>
          </p:cNvPr>
          <p:cNvSpPr>
            <a:spLocks noGrp="1"/>
          </p:cNvSpPr>
          <p:nvPr>
            <p:ph type="sldNum" sz="quarter" idx="12"/>
          </p:nvPr>
        </p:nvSpPr>
        <p:spPr/>
        <p:txBody>
          <a:bodyPr/>
          <a:lstStyle/>
          <a:p>
            <a:fld id="{B4E043E9-A619-4D22-8DF3-71D7795AE0E8}" type="slidenum">
              <a:rPr lang="en-GB" smtClean="0"/>
              <a:t>‹#›</a:t>
            </a:fld>
            <a:endParaRPr lang="en-GB"/>
          </a:p>
        </p:txBody>
      </p:sp>
    </p:spTree>
    <p:extLst>
      <p:ext uri="{BB962C8B-B14F-4D97-AF65-F5344CB8AC3E}">
        <p14:creationId xmlns:p14="http://schemas.microsoft.com/office/powerpoint/2010/main" val="5086315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CE74C8-DA43-A209-C575-B8A7FEE0243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607C34E-7984-69CB-DF41-1FAA0B75A41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3535857-B874-8581-F3BD-99AE4C744472}"/>
              </a:ext>
            </a:extLst>
          </p:cNvPr>
          <p:cNvSpPr>
            <a:spLocks noGrp="1"/>
          </p:cNvSpPr>
          <p:nvPr>
            <p:ph type="dt" sz="half" idx="10"/>
          </p:nvPr>
        </p:nvSpPr>
        <p:spPr/>
        <p:txBody>
          <a:bodyPr/>
          <a:lstStyle/>
          <a:p>
            <a:fld id="{D9120F95-EE06-4485-B867-879809CD16ED}" type="datetimeFigureOut">
              <a:rPr lang="en-GB" smtClean="0"/>
              <a:t>28/04/2026</a:t>
            </a:fld>
            <a:endParaRPr lang="en-GB"/>
          </a:p>
        </p:txBody>
      </p:sp>
      <p:sp>
        <p:nvSpPr>
          <p:cNvPr id="5" name="Footer Placeholder 4">
            <a:extLst>
              <a:ext uri="{FF2B5EF4-FFF2-40B4-BE49-F238E27FC236}">
                <a16:creationId xmlns:a16="http://schemas.microsoft.com/office/drawing/2014/main" id="{F84A1645-928F-A5D8-7D6C-787B5D7B0D7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FF0A705-A999-D9BB-91E3-336C8E6A89DC}"/>
              </a:ext>
            </a:extLst>
          </p:cNvPr>
          <p:cNvSpPr>
            <a:spLocks noGrp="1"/>
          </p:cNvSpPr>
          <p:nvPr>
            <p:ph type="sldNum" sz="quarter" idx="12"/>
          </p:nvPr>
        </p:nvSpPr>
        <p:spPr/>
        <p:txBody>
          <a:bodyPr/>
          <a:lstStyle/>
          <a:p>
            <a:fld id="{B4E043E9-A619-4D22-8DF3-71D7795AE0E8}" type="slidenum">
              <a:rPr lang="en-GB" smtClean="0"/>
              <a:t>‹#›</a:t>
            </a:fld>
            <a:endParaRPr lang="en-GB"/>
          </a:p>
        </p:txBody>
      </p:sp>
    </p:spTree>
    <p:extLst>
      <p:ext uri="{BB962C8B-B14F-4D97-AF65-F5344CB8AC3E}">
        <p14:creationId xmlns:p14="http://schemas.microsoft.com/office/powerpoint/2010/main" val="11590506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33A26E1-AB47-F2E2-86B8-6749C88536D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E76A46B-85F5-1549-C990-745A12D07D7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2C9552C-FE19-EBE3-9515-688FA6B88999}"/>
              </a:ext>
            </a:extLst>
          </p:cNvPr>
          <p:cNvSpPr>
            <a:spLocks noGrp="1"/>
          </p:cNvSpPr>
          <p:nvPr>
            <p:ph type="dt" sz="half" idx="10"/>
          </p:nvPr>
        </p:nvSpPr>
        <p:spPr/>
        <p:txBody>
          <a:bodyPr/>
          <a:lstStyle/>
          <a:p>
            <a:fld id="{D9120F95-EE06-4485-B867-879809CD16ED}" type="datetimeFigureOut">
              <a:rPr lang="en-GB" smtClean="0"/>
              <a:t>28/04/2026</a:t>
            </a:fld>
            <a:endParaRPr lang="en-GB"/>
          </a:p>
        </p:txBody>
      </p:sp>
      <p:sp>
        <p:nvSpPr>
          <p:cNvPr id="5" name="Footer Placeholder 4">
            <a:extLst>
              <a:ext uri="{FF2B5EF4-FFF2-40B4-BE49-F238E27FC236}">
                <a16:creationId xmlns:a16="http://schemas.microsoft.com/office/drawing/2014/main" id="{EE420462-4205-23EF-65D1-4562E830402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C70D120-3711-080B-0DB1-F8D9D027AB60}"/>
              </a:ext>
            </a:extLst>
          </p:cNvPr>
          <p:cNvSpPr>
            <a:spLocks noGrp="1"/>
          </p:cNvSpPr>
          <p:nvPr>
            <p:ph type="sldNum" sz="quarter" idx="12"/>
          </p:nvPr>
        </p:nvSpPr>
        <p:spPr/>
        <p:txBody>
          <a:bodyPr/>
          <a:lstStyle/>
          <a:p>
            <a:fld id="{B4E043E9-A619-4D22-8DF3-71D7795AE0E8}" type="slidenum">
              <a:rPr lang="en-GB" smtClean="0"/>
              <a:t>‹#›</a:t>
            </a:fld>
            <a:endParaRPr lang="en-GB"/>
          </a:p>
        </p:txBody>
      </p:sp>
    </p:spTree>
    <p:extLst>
      <p:ext uri="{BB962C8B-B14F-4D97-AF65-F5344CB8AC3E}">
        <p14:creationId xmlns:p14="http://schemas.microsoft.com/office/powerpoint/2010/main" val="21182236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8DBBF5-4470-7EE5-9C1A-505A84E458E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1285FF-7117-AD73-2E51-D6A16EE047C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6AA37C8-DEDA-3218-3488-BA42C0AFCBCB}"/>
              </a:ext>
            </a:extLst>
          </p:cNvPr>
          <p:cNvSpPr>
            <a:spLocks noGrp="1"/>
          </p:cNvSpPr>
          <p:nvPr>
            <p:ph type="dt" sz="half" idx="10"/>
          </p:nvPr>
        </p:nvSpPr>
        <p:spPr/>
        <p:txBody>
          <a:bodyPr/>
          <a:lstStyle/>
          <a:p>
            <a:fld id="{D9120F95-EE06-4485-B867-879809CD16ED}" type="datetimeFigureOut">
              <a:rPr lang="en-GB" smtClean="0"/>
              <a:t>28/04/2026</a:t>
            </a:fld>
            <a:endParaRPr lang="en-GB"/>
          </a:p>
        </p:txBody>
      </p:sp>
      <p:sp>
        <p:nvSpPr>
          <p:cNvPr id="5" name="Footer Placeholder 4">
            <a:extLst>
              <a:ext uri="{FF2B5EF4-FFF2-40B4-BE49-F238E27FC236}">
                <a16:creationId xmlns:a16="http://schemas.microsoft.com/office/drawing/2014/main" id="{CA0592F7-F445-8691-CC86-DF5558DD708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E4C1D6B-914E-A28E-AEAC-885AD147ED2C}"/>
              </a:ext>
            </a:extLst>
          </p:cNvPr>
          <p:cNvSpPr>
            <a:spLocks noGrp="1"/>
          </p:cNvSpPr>
          <p:nvPr>
            <p:ph type="sldNum" sz="quarter" idx="12"/>
          </p:nvPr>
        </p:nvSpPr>
        <p:spPr/>
        <p:txBody>
          <a:bodyPr/>
          <a:lstStyle/>
          <a:p>
            <a:fld id="{B4E043E9-A619-4D22-8DF3-71D7795AE0E8}" type="slidenum">
              <a:rPr lang="en-GB" smtClean="0"/>
              <a:t>‹#›</a:t>
            </a:fld>
            <a:endParaRPr lang="en-GB"/>
          </a:p>
        </p:txBody>
      </p:sp>
    </p:spTree>
    <p:extLst>
      <p:ext uri="{BB962C8B-B14F-4D97-AF65-F5344CB8AC3E}">
        <p14:creationId xmlns:p14="http://schemas.microsoft.com/office/powerpoint/2010/main" val="36572668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1C8BA0-B6DD-7D8A-57BF-D07881DA255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E38A6482-7487-8355-5BDA-9B78BFD495F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964B3DF-E065-422C-E38B-F0D5D8242D96}"/>
              </a:ext>
            </a:extLst>
          </p:cNvPr>
          <p:cNvSpPr>
            <a:spLocks noGrp="1"/>
          </p:cNvSpPr>
          <p:nvPr>
            <p:ph type="dt" sz="half" idx="10"/>
          </p:nvPr>
        </p:nvSpPr>
        <p:spPr/>
        <p:txBody>
          <a:bodyPr/>
          <a:lstStyle/>
          <a:p>
            <a:fld id="{D9120F95-EE06-4485-B867-879809CD16ED}" type="datetimeFigureOut">
              <a:rPr lang="en-GB" smtClean="0"/>
              <a:t>28/04/2026</a:t>
            </a:fld>
            <a:endParaRPr lang="en-GB"/>
          </a:p>
        </p:txBody>
      </p:sp>
      <p:sp>
        <p:nvSpPr>
          <p:cNvPr id="5" name="Footer Placeholder 4">
            <a:extLst>
              <a:ext uri="{FF2B5EF4-FFF2-40B4-BE49-F238E27FC236}">
                <a16:creationId xmlns:a16="http://schemas.microsoft.com/office/drawing/2014/main" id="{F7D59FF9-E72E-3CD4-11FB-025B292E3FC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BC9A2CE-545D-7599-D196-3B43744936D3}"/>
              </a:ext>
            </a:extLst>
          </p:cNvPr>
          <p:cNvSpPr>
            <a:spLocks noGrp="1"/>
          </p:cNvSpPr>
          <p:nvPr>
            <p:ph type="sldNum" sz="quarter" idx="12"/>
          </p:nvPr>
        </p:nvSpPr>
        <p:spPr/>
        <p:txBody>
          <a:bodyPr/>
          <a:lstStyle/>
          <a:p>
            <a:fld id="{B4E043E9-A619-4D22-8DF3-71D7795AE0E8}" type="slidenum">
              <a:rPr lang="en-GB" smtClean="0"/>
              <a:t>‹#›</a:t>
            </a:fld>
            <a:endParaRPr lang="en-GB"/>
          </a:p>
        </p:txBody>
      </p:sp>
    </p:spTree>
    <p:extLst>
      <p:ext uri="{BB962C8B-B14F-4D97-AF65-F5344CB8AC3E}">
        <p14:creationId xmlns:p14="http://schemas.microsoft.com/office/powerpoint/2010/main" val="39022614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CC03F0-BD71-A853-BDB0-FC4EEC5D92D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57832A2-9D61-0A75-5D1E-C5C9F6A30EF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9CB1E81-17AC-1B67-81A9-8F91BBC8D86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F0757CB0-2E8E-0C11-E1D2-98D487224E25}"/>
              </a:ext>
            </a:extLst>
          </p:cNvPr>
          <p:cNvSpPr>
            <a:spLocks noGrp="1"/>
          </p:cNvSpPr>
          <p:nvPr>
            <p:ph type="dt" sz="half" idx="10"/>
          </p:nvPr>
        </p:nvSpPr>
        <p:spPr/>
        <p:txBody>
          <a:bodyPr/>
          <a:lstStyle/>
          <a:p>
            <a:fld id="{D9120F95-EE06-4485-B867-879809CD16ED}" type="datetimeFigureOut">
              <a:rPr lang="en-GB" smtClean="0"/>
              <a:t>28/04/2026</a:t>
            </a:fld>
            <a:endParaRPr lang="en-GB"/>
          </a:p>
        </p:txBody>
      </p:sp>
      <p:sp>
        <p:nvSpPr>
          <p:cNvPr id="6" name="Footer Placeholder 5">
            <a:extLst>
              <a:ext uri="{FF2B5EF4-FFF2-40B4-BE49-F238E27FC236}">
                <a16:creationId xmlns:a16="http://schemas.microsoft.com/office/drawing/2014/main" id="{DF8F59E3-CD35-B89A-06CC-AC43B0BE507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57A004A-30B4-A729-AAC1-4618258D5157}"/>
              </a:ext>
            </a:extLst>
          </p:cNvPr>
          <p:cNvSpPr>
            <a:spLocks noGrp="1"/>
          </p:cNvSpPr>
          <p:nvPr>
            <p:ph type="sldNum" sz="quarter" idx="12"/>
          </p:nvPr>
        </p:nvSpPr>
        <p:spPr/>
        <p:txBody>
          <a:bodyPr/>
          <a:lstStyle/>
          <a:p>
            <a:fld id="{B4E043E9-A619-4D22-8DF3-71D7795AE0E8}" type="slidenum">
              <a:rPr lang="en-GB" smtClean="0"/>
              <a:t>‹#›</a:t>
            </a:fld>
            <a:endParaRPr lang="en-GB"/>
          </a:p>
        </p:txBody>
      </p:sp>
    </p:spTree>
    <p:extLst>
      <p:ext uri="{BB962C8B-B14F-4D97-AF65-F5344CB8AC3E}">
        <p14:creationId xmlns:p14="http://schemas.microsoft.com/office/powerpoint/2010/main" val="33994076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D96B03-6051-F97B-4F1F-111514DD6FD4}"/>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64D4B2C-A182-8AF3-5799-6544CC7C077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591FBD1-0E8F-4B48-B5E5-CBC1A384591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EF0D46C-8C6D-C712-A002-DD4578D44D0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E20BAED-B629-98F9-AE15-2B0AF6934FC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A609D518-AEB9-F32B-318B-0374D83A46CC}"/>
              </a:ext>
            </a:extLst>
          </p:cNvPr>
          <p:cNvSpPr>
            <a:spLocks noGrp="1"/>
          </p:cNvSpPr>
          <p:nvPr>
            <p:ph type="dt" sz="half" idx="10"/>
          </p:nvPr>
        </p:nvSpPr>
        <p:spPr/>
        <p:txBody>
          <a:bodyPr/>
          <a:lstStyle/>
          <a:p>
            <a:fld id="{D9120F95-EE06-4485-B867-879809CD16ED}" type="datetimeFigureOut">
              <a:rPr lang="en-GB" smtClean="0"/>
              <a:t>28/04/2026</a:t>
            </a:fld>
            <a:endParaRPr lang="en-GB"/>
          </a:p>
        </p:txBody>
      </p:sp>
      <p:sp>
        <p:nvSpPr>
          <p:cNvPr id="8" name="Footer Placeholder 7">
            <a:extLst>
              <a:ext uri="{FF2B5EF4-FFF2-40B4-BE49-F238E27FC236}">
                <a16:creationId xmlns:a16="http://schemas.microsoft.com/office/drawing/2014/main" id="{52525DEE-9C27-94E2-B871-B1D1F9CB23A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3A6370CA-493A-D45F-C48A-E477A6CD5D6C}"/>
              </a:ext>
            </a:extLst>
          </p:cNvPr>
          <p:cNvSpPr>
            <a:spLocks noGrp="1"/>
          </p:cNvSpPr>
          <p:nvPr>
            <p:ph type="sldNum" sz="quarter" idx="12"/>
          </p:nvPr>
        </p:nvSpPr>
        <p:spPr/>
        <p:txBody>
          <a:bodyPr/>
          <a:lstStyle/>
          <a:p>
            <a:fld id="{B4E043E9-A619-4D22-8DF3-71D7795AE0E8}" type="slidenum">
              <a:rPr lang="en-GB" smtClean="0"/>
              <a:t>‹#›</a:t>
            </a:fld>
            <a:endParaRPr lang="en-GB"/>
          </a:p>
        </p:txBody>
      </p:sp>
    </p:spTree>
    <p:extLst>
      <p:ext uri="{BB962C8B-B14F-4D97-AF65-F5344CB8AC3E}">
        <p14:creationId xmlns:p14="http://schemas.microsoft.com/office/powerpoint/2010/main" val="42687882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262E8F-A520-4A35-123A-CFD0287728F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E8F88E6-9653-3EF6-831C-EAEA1063C13B}"/>
              </a:ext>
            </a:extLst>
          </p:cNvPr>
          <p:cNvSpPr>
            <a:spLocks noGrp="1"/>
          </p:cNvSpPr>
          <p:nvPr>
            <p:ph type="dt" sz="half" idx="10"/>
          </p:nvPr>
        </p:nvSpPr>
        <p:spPr/>
        <p:txBody>
          <a:bodyPr/>
          <a:lstStyle/>
          <a:p>
            <a:fld id="{D9120F95-EE06-4485-B867-879809CD16ED}" type="datetimeFigureOut">
              <a:rPr lang="en-GB" smtClean="0"/>
              <a:t>28/04/2026</a:t>
            </a:fld>
            <a:endParaRPr lang="en-GB"/>
          </a:p>
        </p:txBody>
      </p:sp>
      <p:sp>
        <p:nvSpPr>
          <p:cNvPr id="4" name="Footer Placeholder 3">
            <a:extLst>
              <a:ext uri="{FF2B5EF4-FFF2-40B4-BE49-F238E27FC236}">
                <a16:creationId xmlns:a16="http://schemas.microsoft.com/office/drawing/2014/main" id="{1A0FD44E-FB61-2723-C848-959FAC0029B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EF613E1C-2061-EB49-907D-177316947B5C}"/>
              </a:ext>
            </a:extLst>
          </p:cNvPr>
          <p:cNvSpPr>
            <a:spLocks noGrp="1"/>
          </p:cNvSpPr>
          <p:nvPr>
            <p:ph type="sldNum" sz="quarter" idx="12"/>
          </p:nvPr>
        </p:nvSpPr>
        <p:spPr/>
        <p:txBody>
          <a:bodyPr/>
          <a:lstStyle/>
          <a:p>
            <a:fld id="{B4E043E9-A619-4D22-8DF3-71D7795AE0E8}" type="slidenum">
              <a:rPr lang="en-GB" smtClean="0"/>
              <a:t>‹#›</a:t>
            </a:fld>
            <a:endParaRPr lang="en-GB"/>
          </a:p>
        </p:txBody>
      </p:sp>
    </p:spTree>
    <p:extLst>
      <p:ext uri="{BB962C8B-B14F-4D97-AF65-F5344CB8AC3E}">
        <p14:creationId xmlns:p14="http://schemas.microsoft.com/office/powerpoint/2010/main" val="23387413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8B8D16A-DFED-52E4-6527-3D6C7D4E68B7}"/>
              </a:ext>
            </a:extLst>
          </p:cNvPr>
          <p:cNvSpPr>
            <a:spLocks noGrp="1"/>
          </p:cNvSpPr>
          <p:nvPr>
            <p:ph type="dt" sz="half" idx="10"/>
          </p:nvPr>
        </p:nvSpPr>
        <p:spPr/>
        <p:txBody>
          <a:bodyPr/>
          <a:lstStyle/>
          <a:p>
            <a:fld id="{D9120F95-EE06-4485-B867-879809CD16ED}" type="datetimeFigureOut">
              <a:rPr lang="en-GB" smtClean="0"/>
              <a:t>28/04/2026</a:t>
            </a:fld>
            <a:endParaRPr lang="en-GB"/>
          </a:p>
        </p:txBody>
      </p:sp>
      <p:sp>
        <p:nvSpPr>
          <p:cNvPr id="3" name="Footer Placeholder 2">
            <a:extLst>
              <a:ext uri="{FF2B5EF4-FFF2-40B4-BE49-F238E27FC236}">
                <a16:creationId xmlns:a16="http://schemas.microsoft.com/office/drawing/2014/main" id="{2886AF4E-A7F9-64BD-F239-F4BB4E96798B}"/>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A9DF61FE-DDC7-45DB-2CDE-B06537D18D87}"/>
              </a:ext>
            </a:extLst>
          </p:cNvPr>
          <p:cNvSpPr>
            <a:spLocks noGrp="1"/>
          </p:cNvSpPr>
          <p:nvPr>
            <p:ph type="sldNum" sz="quarter" idx="12"/>
          </p:nvPr>
        </p:nvSpPr>
        <p:spPr/>
        <p:txBody>
          <a:bodyPr/>
          <a:lstStyle/>
          <a:p>
            <a:fld id="{B4E043E9-A619-4D22-8DF3-71D7795AE0E8}" type="slidenum">
              <a:rPr lang="en-GB" smtClean="0"/>
              <a:t>‹#›</a:t>
            </a:fld>
            <a:endParaRPr lang="en-GB"/>
          </a:p>
        </p:txBody>
      </p:sp>
    </p:spTree>
    <p:extLst>
      <p:ext uri="{BB962C8B-B14F-4D97-AF65-F5344CB8AC3E}">
        <p14:creationId xmlns:p14="http://schemas.microsoft.com/office/powerpoint/2010/main" val="36381800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F9D092-D913-F120-A7AE-3D6518C4662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EE816FC1-BA59-A040-F61C-C1EF0ADAE2E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E94D763A-1C3B-721B-A79C-F3F0080B8D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F9CA7B5-DAC2-0AB7-6ADF-F1CF0E6ACCEE}"/>
              </a:ext>
            </a:extLst>
          </p:cNvPr>
          <p:cNvSpPr>
            <a:spLocks noGrp="1"/>
          </p:cNvSpPr>
          <p:nvPr>
            <p:ph type="dt" sz="half" idx="10"/>
          </p:nvPr>
        </p:nvSpPr>
        <p:spPr/>
        <p:txBody>
          <a:bodyPr/>
          <a:lstStyle/>
          <a:p>
            <a:fld id="{D9120F95-EE06-4485-B867-879809CD16ED}" type="datetimeFigureOut">
              <a:rPr lang="en-GB" smtClean="0"/>
              <a:t>28/04/2026</a:t>
            </a:fld>
            <a:endParaRPr lang="en-GB"/>
          </a:p>
        </p:txBody>
      </p:sp>
      <p:sp>
        <p:nvSpPr>
          <p:cNvPr id="6" name="Footer Placeholder 5">
            <a:extLst>
              <a:ext uri="{FF2B5EF4-FFF2-40B4-BE49-F238E27FC236}">
                <a16:creationId xmlns:a16="http://schemas.microsoft.com/office/drawing/2014/main" id="{698319C7-5D4D-1414-09C8-934456BF6FE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41F60FA-8BE9-9A7F-C862-868838EBBB64}"/>
              </a:ext>
            </a:extLst>
          </p:cNvPr>
          <p:cNvSpPr>
            <a:spLocks noGrp="1"/>
          </p:cNvSpPr>
          <p:nvPr>
            <p:ph type="sldNum" sz="quarter" idx="12"/>
          </p:nvPr>
        </p:nvSpPr>
        <p:spPr/>
        <p:txBody>
          <a:bodyPr/>
          <a:lstStyle/>
          <a:p>
            <a:fld id="{B4E043E9-A619-4D22-8DF3-71D7795AE0E8}" type="slidenum">
              <a:rPr lang="en-GB" smtClean="0"/>
              <a:t>‹#›</a:t>
            </a:fld>
            <a:endParaRPr lang="en-GB"/>
          </a:p>
        </p:txBody>
      </p:sp>
    </p:spTree>
    <p:extLst>
      <p:ext uri="{BB962C8B-B14F-4D97-AF65-F5344CB8AC3E}">
        <p14:creationId xmlns:p14="http://schemas.microsoft.com/office/powerpoint/2010/main" val="14219902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501356-589A-97EC-B522-B7CD2293856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7C38017F-90A9-067A-641B-AF563923348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1E1F0D40-A859-0BE7-B161-14C1655C544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9BE6876-C340-228C-9A17-16CA4E57E134}"/>
              </a:ext>
            </a:extLst>
          </p:cNvPr>
          <p:cNvSpPr>
            <a:spLocks noGrp="1"/>
          </p:cNvSpPr>
          <p:nvPr>
            <p:ph type="dt" sz="half" idx="10"/>
          </p:nvPr>
        </p:nvSpPr>
        <p:spPr/>
        <p:txBody>
          <a:bodyPr/>
          <a:lstStyle/>
          <a:p>
            <a:fld id="{D9120F95-EE06-4485-B867-879809CD16ED}" type="datetimeFigureOut">
              <a:rPr lang="en-GB" smtClean="0"/>
              <a:t>28/04/2026</a:t>
            </a:fld>
            <a:endParaRPr lang="en-GB"/>
          </a:p>
        </p:txBody>
      </p:sp>
      <p:sp>
        <p:nvSpPr>
          <p:cNvPr id="6" name="Footer Placeholder 5">
            <a:extLst>
              <a:ext uri="{FF2B5EF4-FFF2-40B4-BE49-F238E27FC236}">
                <a16:creationId xmlns:a16="http://schemas.microsoft.com/office/drawing/2014/main" id="{857326D9-A85D-3B12-321A-6A9F4593D9E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8A656C6-E901-9E9B-5F68-0CA6E2ECD46D}"/>
              </a:ext>
            </a:extLst>
          </p:cNvPr>
          <p:cNvSpPr>
            <a:spLocks noGrp="1"/>
          </p:cNvSpPr>
          <p:nvPr>
            <p:ph type="sldNum" sz="quarter" idx="12"/>
          </p:nvPr>
        </p:nvSpPr>
        <p:spPr/>
        <p:txBody>
          <a:bodyPr/>
          <a:lstStyle/>
          <a:p>
            <a:fld id="{B4E043E9-A619-4D22-8DF3-71D7795AE0E8}" type="slidenum">
              <a:rPr lang="en-GB" smtClean="0"/>
              <a:t>‹#›</a:t>
            </a:fld>
            <a:endParaRPr lang="en-GB"/>
          </a:p>
        </p:txBody>
      </p:sp>
    </p:spTree>
    <p:extLst>
      <p:ext uri="{BB962C8B-B14F-4D97-AF65-F5344CB8AC3E}">
        <p14:creationId xmlns:p14="http://schemas.microsoft.com/office/powerpoint/2010/main" val="14387719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F6595F5-773F-2D98-9B77-BF849C12175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90699A5-41D5-24A1-A74B-7BC413C1EEC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312D70D-1DBD-9056-8663-6850CE47C57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9120F95-EE06-4485-B867-879809CD16ED}" type="datetimeFigureOut">
              <a:rPr lang="en-GB" smtClean="0"/>
              <a:t>28/04/2026</a:t>
            </a:fld>
            <a:endParaRPr lang="en-GB"/>
          </a:p>
        </p:txBody>
      </p:sp>
      <p:sp>
        <p:nvSpPr>
          <p:cNvPr id="5" name="Footer Placeholder 4">
            <a:extLst>
              <a:ext uri="{FF2B5EF4-FFF2-40B4-BE49-F238E27FC236}">
                <a16:creationId xmlns:a16="http://schemas.microsoft.com/office/drawing/2014/main" id="{4E18A02B-5290-54B6-F407-FCD60CCA143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8BA96442-94D6-4213-09D9-FFB2B41C099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B4E043E9-A619-4D22-8DF3-71D7795AE0E8}" type="slidenum">
              <a:rPr lang="en-GB" smtClean="0"/>
              <a:t>‹#›</a:t>
            </a:fld>
            <a:endParaRPr lang="en-GB"/>
          </a:p>
        </p:txBody>
      </p:sp>
    </p:spTree>
    <p:extLst>
      <p:ext uri="{BB962C8B-B14F-4D97-AF65-F5344CB8AC3E}">
        <p14:creationId xmlns:p14="http://schemas.microsoft.com/office/powerpoint/2010/main" val="20180414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notesSlide" Target="../notesSlides/notesSlide4.xml"/><Relationship Id="rId1" Type="http://schemas.openxmlformats.org/officeDocument/2006/relationships/slideLayout" Target="../slideLayouts/slideLayout8.xml"/><Relationship Id="rId5" Type="http://schemas.openxmlformats.org/officeDocument/2006/relationships/image" Target="../media/image6.jpeg"/><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C006E7-E42D-4217-157F-776E9276FAF1}"/>
              </a:ext>
            </a:extLst>
          </p:cNvPr>
          <p:cNvSpPr>
            <a:spLocks noGrp="1"/>
          </p:cNvSpPr>
          <p:nvPr>
            <p:ph type="ctrTitle"/>
          </p:nvPr>
        </p:nvSpPr>
        <p:spPr/>
        <p:txBody>
          <a:bodyPr/>
          <a:lstStyle/>
          <a:p>
            <a:r>
              <a:rPr lang="en-GB" dirty="0"/>
              <a:t>Attending conferences</a:t>
            </a:r>
          </a:p>
        </p:txBody>
      </p:sp>
      <p:sp>
        <p:nvSpPr>
          <p:cNvPr id="3" name="Subtitle 2">
            <a:extLst>
              <a:ext uri="{FF2B5EF4-FFF2-40B4-BE49-F238E27FC236}">
                <a16:creationId xmlns:a16="http://schemas.microsoft.com/office/drawing/2014/main" id="{5EAC6F14-CE4F-B2ED-C15F-92DD7ED05E2D}"/>
              </a:ext>
            </a:extLst>
          </p:cNvPr>
          <p:cNvSpPr>
            <a:spLocks noGrp="1"/>
          </p:cNvSpPr>
          <p:nvPr>
            <p:ph type="subTitle" idx="1"/>
          </p:nvPr>
        </p:nvSpPr>
        <p:spPr/>
        <p:txBody>
          <a:bodyPr/>
          <a:lstStyle/>
          <a:p>
            <a:endParaRPr lang="en-GB"/>
          </a:p>
        </p:txBody>
      </p:sp>
    </p:spTree>
    <p:extLst>
      <p:ext uri="{BB962C8B-B14F-4D97-AF65-F5344CB8AC3E}">
        <p14:creationId xmlns:p14="http://schemas.microsoft.com/office/powerpoint/2010/main" val="38714385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Map graphic with pins">
            <a:extLst>
              <a:ext uri="{FF2B5EF4-FFF2-40B4-BE49-F238E27FC236}">
                <a16:creationId xmlns:a16="http://schemas.microsoft.com/office/drawing/2014/main" id="{4887A927-2C94-B2E5-8833-19F3DDF80392}"/>
              </a:ext>
            </a:extLst>
          </p:cNvPr>
          <p:cNvPicPr>
            <a:picLocks noChangeAspect="1"/>
          </p:cNvPicPr>
          <p:nvPr/>
        </p:nvPicPr>
        <p:blipFill>
          <a:blip r:embed="rId3">
            <a:extLst>
              <a:ext uri="{28A0092B-C50C-407E-A947-70E740481C1C}">
                <a14:useLocalDpi xmlns:a14="http://schemas.microsoft.com/office/drawing/2010/main" val="0"/>
              </a:ext>
            </a:extLst>
          </a:blip>
          <a:srcRect l="244" r="-1" b="-1"/>
          <a:stretch>
            <a:fillRect/>
          </a:stretch>
        </p:blipFill>
        <p:spPr>
          <a:xfrm>
            <a:off x="1" y="10"/>
            <a:ext cx="9669642" cy="6857990"/>
          </a:xfrm>
          <a:prstGeom prst="rect">
            <a:avLst/>
          </a:prstGeom>
        </p:spPr>
      </p:pic>
      <p:sp>
        <p:nvSpPr>
          <p:cNvPr id="14" name="Rectangle 13">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D856449-7322-CFF9-D82D-03D9897D8C47}"/>
              </a:ext>
            </a:extLst>
          </p:cNvPr>
          <p:cNvSpPr>
            <a:spLocks noGrp="1"/>
          </p:cNvSpPr>
          <p:nvPr>
            <p:ph type="title"/>
          </p:nvPr>
        </p:nvSpPr>
        <p:spPr>
          <a:xfrm>
            <a:off x="7531610" y="365125"/>
            <a:ext cx="3822189" cy="1899912"/>
          </a:xfrm>
        </p:spPr>
        <p:txBody>
          <a:bodyPr>
            <a:normAutofit/>
          </a:bodyPr>
          <a:lstStyle/>
          <a:p>
            <a:r>
              <a:rPr lang="en-GB" sz="3700"/>
              <a:t>How to decide which conferences to go to</a:t>
            </a:r>
          </a:p>
        </p:txBody>
      </p:sp>
      <p:sp>
        <p:nvSpPr>
          <p:cNvPr id="9" name="Content Placeholder 8">
            <a:extLst>
              <a:ext uri="{FF2B5EF4-FFF2-40B4-BE49-F238E27FC236}">
                <a16:creationId xmlns:a16="http://schemas.microsoft.com/office/drawing/2014/main" id="{584CA1F0-90DA-055D-8765-F9AABE31966A}"/>
              </a:ext>
            </a:extLst>
          </p:cNvPr>
          <p:cNvSpPr>
            <a:spLocks noGrp="1"/>
          </p:cNvSpPr>
          <p:nvPr>
            <p:ph idx="1"/>
          </p:nvPr>
        </p:nvSpPr>
        <p:spPr>
          <a:xfrm>
            <a:off x="7531610" y="2434201"/>
            <a:ext cx="3822189" cy="3742762"/>
          </a:xfrm>
        </p:spPr>
        <p:txBody>
          <a:bodyPr>
            <a:normAutofit/>
          </a:bodyPr>
          <a:lstStyle/>
          <a:p>
            <a:r>
              <a:rPr lang="en-US" sz="2000" dirty="0"/>
              <a:t>Be strategic</a:t>
            </a:r>
          </a:p>
          <a:p>
            <a:endParaRPr lang="en-US" sz="2000" dirty="0"/>
          </a:p>
          <a:p>
            <a:r>
              <a:rPr lang="en-US" sz="2000" dirty="0"/>
              <a:t>Who attends? </a:t>
            </a:r>
          </a:p>
          <a:p>
            <a:endParaRPr lang="en-US" sz="2000" dirty="0"/>
          </a:p>
          <a:p>
            <a:r>
              <a:rPr lang="en-US" sz="2000" dirty="0"/>
              <a:t>Is this aligned with my research or professional goals?</a:t>
            </a:r>
          </a:p>
        </p:txBody>
      </p:sp>
    </p:spTree>
    <p:extLst>
      <p:ext uri="{BB962C8B-B14F-4D97-AF65-F5344CB8AC3E}">
        <p14:creationId xmlns:p14="http://schemas.microsoft.com/office/powerpoint/2010/main" val="4490341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Slide Background">
            <a:extLst>
              <a:ext uri="{FF2B5EF4-FFF2-40B4-BE49-F238E27FC236}">
                <a16:creationId xmlns:a16="http://schemas.microsoft.com/office/drawing/2014/main" id="{9F7D5CDA-D291-4307-BF55-1381FED296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F69FF30-43C6-29D5-2DEA-BE4267BF0AC6}"/>
              </a:ext>
            </a:extLst>
          </p:cNvPr>
          <p:cNvSpPr>
            <a:spLocks noGrp="1"/>
          </p:cNvSpPr>
          <p:nvPr>
            <p:ph type="title"/>
          </p:nvPr>
        </p:nvSpPr>
        <p:spPr>
          <a:xfrm>
            <a:off x="761800" y="762001"/>
            <a:ext cx="5334197" cy="1708242"/>
          </a:xfrm>
        </p:spPr>
        <p:txBody>
          <a:bodyPr anchor="ctr">
            <a:normAutofit/>
          </a:bodyPr>
          <a:lstStyle/>
          <a:p>
            <a:r>
              <a:rPr lang="en-GB" sz="4000"/>
              <a:t>Practicalities</a:t>
            </a:r>
          </a:p>
        </p:txBody>
      </p:sp>
      <p:graphicFrame>
        <p:nvGraphicFramePr>
          <p:cNvPr id="13" name="Content Placeholder 2">
            <a:extLst>
              <a:ext uri="{FF2B5EF4-FFF2-40B4-BE49-F238E27FC236}">
                <a16:creationId xmlns:a16="http://schemas.microsoft.com/office/drawing/2014/main" id="{2E250494-E4BB-9322-F90E-D0411F93824A}"/>
              </a:ext>
            </a:extLst>
          </p:cNvPr>
          <p:cNvGraphicFramePr>
            <a:graphicFrameLocks noGrp="1"/>
          </p:cNvGraphicFramePr>
          <p:nvPr>
            <p:ph idx="1"/>
            <p:extLst>
              <p:ext uri="{D42A27DB-BD31-4B8C-83A1-F6EECF244321}">
                <p14:modId xmlns:p14="http://schemas.microsoft.com/office/powerpoint/2010/main" val="3412045200"/>
              </p:ext>
            </p:extLst>
          </p:nvPr>
        </p:nvGraphicFramePr>
        <p:xfrm>
          <a:off x="761800" y="2470244"/>
          <a:ext cx="5334197" cy="376983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descr="Push pins laying down with one standing up">
            <a:extLst>
              <a:ext uri="{FF2B5EF4-FFF2-40B4-BE49-F238E27FC236}">
                <a16:creationId xmlns:a16="http://schemas.microsoft.com/office/drawing/2014/main" id="{EB142D9F-6CA1-BAF4-437B-1D1C54017128}"/>
              </a:ext>
            </a:extLst>
          </p:cNvPr>
          <p:cNvPicPr>
            <a:picLocks noChangeAspect="1"/>
          </p:cNvPicPr>
          <p:nvPr/>
        </p:nvPicPr>
        <p:blipFill>
          <a:blip r:embed="rId8"/>
          <a:srcRect l="23356" r="30049" b="-1"/>
          <a:stretch>
            <a:fillRect/>
          </a:stretch>
        </p:blipFill>
        <p:spPr>
          <a:xfrm>
            <a:off x="6857797" y="-10886"/>
            <a:ext cx="5334204" cy="6868886"/>
          </a:xfrm>
          <a:prstGeom prst="rect">
            <a:avLst/>
          </a:prstGeom>
          <a:effectLst>
            <a:outerShdw blurRad="127000" dist="50800" dir="10800000" sx="99000" sy="99000" algn="r" rotWithShape="0">
              <a:prstClr val="black">
                <a:alpha val="40000"/>
              </a:prstClr>
            </a:outerShdw>
          </a:effectLst>
        </p:spPr>
      </p:pic>
    </p:spTree>
    <p:extLst>
      <p:ext uri="{BB962C8B-B14F-4D97-AF65-F5344CB8AC3E}">
        <p14:creationId xmlns:p14="http://schemas.microsoft.com/office/powerpoint/2010/main" val="23426117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Slide Background">
            <a:extLst>
              <a:ext uri="{FF2B5EF4-FFF2-40B4-BE49-F238E27FC236}">
                <a16:creationId xmlns:a16="http://schemas.microsoft.com/office/drawing/2014/main" id="{C0763A76-9F1C-4FC5-82B7-DD475DA461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useBgFill="1">
        <p:nvSpPr>
          <p:cNvPr id="19" name="Rectangle 18">
            <a:extLst>
              <a:ext uri="{FF2B5EF4-FFF2-40B4-BE49-F238E27FC236}">
                <a16:creationId xmlns:a16="http://schemas.microsoft.com/office/drawing/2014/main" id="{E81BF4F6-F2CF-4984-9D14-D6966D92F9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8522446" cy="2285999"/>
          </a:xfrm>
          <a:prstGeom prst="rect">
            <a:avLst/>
          </a:prstGeom>
          <a:ln>
            <a:noFill/>
          </a:ln>
          <a:effectLst>
            <a:outerShdw blurRad="596900" dist="304800" dir="7140000" sx="90000" sy="90000" algn="t"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D8A7501-1380-2236-2CBD-4177A7C41F4D}"/>
              </a:ext>
            </a:extLst>
          </p:cNvPr>
          <p:cNvSpPr>
            <a:spLocks noGrp="1"/>
          </p:cNvSpPr>
          <p:nvPr>
            <p:ph type="title"/>
          </p:nvPr>
        </p:nvSpPr>
        <p:spPr>
          <a:xfrm>
            <a:off x="761803" y="350196"/>
            <a:ext cx="4646904" cy="1624520"/>
          </a:xfrm>
        </p:spPr>
        <p:txBody>
          <a:bodyPr anchor="ctr">
            <a:normAutofit/>
          </a:bodyPr>
          <a:lstStyle/>
          <a:p>
            <a:r>
              <a:rPr lang="en-GB" sz="4000"/>
              <a:t>Ask!</a:t>
            </a:r>
          </a:p>
        </p:txBody>
      </p:sp>
      <p:sp>
        <p:nvSpPr>
          <p:cNvPr id="20" name="Content Placeholder 8">
            <a:extLst>
              <a:ext uri="{FF2B5EF4-FFF2-40B4-BE49-F238E27FC236}">
                <a16:creationId xmlns:a16="http://schemas.microsoft.com/office/drawing/2014/main" id="{8AFE63E3-8CB2-D286-42D1-EC28ACB59491}"/>
              </a:ext>
            </a:extLst>
          </p:cNvPr>
          <p:cNvSpPr>
            <a:spLocks noGrp="1"/>
          </p:cNvSpPr>
          <p:nvPr>
            <p:ph idx="1"/>
          </p:nvPr>
        </p:nvSpPr>
        <p:spPr>
          <a:xfrm>
            <a:off x="761802" y="2743200"/>
            <a:ext cx="4646905" cy="3613149"/>
          </a:xfrm>
        </p:spPr>
        <p:txBody>
          <a:bodyPr anchor="ctr">
            <a:normAutofit/>
          </a:bodyPr>
          <a:lstStyle/>
          <a:p>
            <a:endParaRPr lang="en-US" sz="2000"/>
          </a:p>
        </p:txBody>
      </p:sp>
      <p:pic>
        <p:nvPicPr>
          <p:cNvPr id="5" name="Content Placeholder 4" descr="Person with idea concept">
            <a:extLst>
              <a:ext uri="{FF2B5EF4-FFF2-40B4-BE49-F238E27FC236}">
                <a16:creationId xmlns:a16="http://schemas.microsoft.com/office/drawing/2014/main" id="{C74F9558-4781-EF3E-9176-137A06CE4FD3}"/>
              </a:ext>
            </a:extLst>
          </p:cNvPr>
          <p:cNvPicPr>
            <a:picLocks noChangeAspect="1"/>
          </p:cNvPicPr>
          <p:nvPr/>
        </p:nvPicPr>
        <p:blipFill>
          <a:blip r:embed="rId3">
            <a:extLst>
              <a:ext uri="{28A0092B-C50C-407E-A947-70E740481C1C}">
                <a14:useLocalDpi xmlns:a14="http://schemas.microsoft.com/office/drawing/2010/main" val="0"/>
              </a:ext>
            </a:extLst>
          </a:blip>
          <a:srcRect l="26519" r="14080" b="-2"/>
          <a:stretch>
            <a:fillRect/>
          </a:stretch>
        </p:blipFill>
        <p:spPr>
          <a:xfrm>
            <a:off x="6096000" y="1"/>
            <a:ext cx="6102825" cy="6858000"/>
          </a:xfrm>
          <a:prstGeom prst="rect">
            <a:avLst/>
          </a:prstGeom>
        </p:spPr>
      </p:pic>
    </p:spTree>
    <p:extLst>
      <p:ext uri="{BB962C8B-B14F-4D97-AF65-F5344CB8AC3E}">
        <p14:creationId xmlns:p14="http://schemas.microsoft.com/office/powerpoint/2010/main" val="28470662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1030">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pic>
        <p:nvPicPr>
          <p:cNvPr id="1026" name="Picture 2" descr="Conference - event 1080P, 2K, 4K, 5K HD wallpapers free download |  WallpaperFlare">
            <a:extLst>
              <a:ext uri="{FF2B5EF4-FFF2-40B4-BE49-F238E27FC236}">
                <a16:creationId xmlns:a16="http://schemas.microsoft.com/office/drawing/2014/main" id="{EB6B9B47-89E9-EBE7-0462-3315AFBB949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8882" b="6548"/>
          <a:stretch>
            <a:fillRect/>
          </a:stretch>
        </p:blipFill>
        <p:spPr bwMode="auto">
          <a:xfrm>
            <a:off x="20" y="1282"/>
            <a:ext cx="12191980" cy="68567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38199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D32873F0-AC17-49D4-9879-3F549E8917E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F7D6636-C23B-5896-764B-1F147AEAF23B}"/>
              </a:ext>
            </a:extLst>
          </p:cNvPr>
          <p:cNvSpPr>
            <a:spLocks noGrp="1"/>
          </p:cNvSpPr>
          <p:nvPr>
            <p:ph type="title"/>
          </p:nvPr>
        </p:nvSpPr>
        <p:spPr>
          <a:xfrm>
            <a:off x="661876" y="2766218"/>
            <a:ext cx="10868247" cy="1325563"/>
          </a:xfrm>
        </p:spPr>
        <p:txBody>
          <a:bodyPr/>
          <a:lstStyle/>
          <a:p>
            <a:pPr algn="ctr"/>
            <a:r>
              <a:rPr lang="en-GB" b="1" dirty="0">
                <a:solidFill>
                  <a:schemeClr val="bg1"/>
                </a:solidFill>
                <a:latin typeface="Times New Roman" panose="02020603050405020304" pitchFamily="18" charset="0"/>
                <a:cs typeface="Times New Roman" panose="02020603050405020304" pitchFamily="18" charset="0"/>
              </a:rPr>
              <a:t>Part 1 – Identify your audience and purpose</a:t>
            </a:r>
          </a:p>
        </p:txBody>
      </p:sp>
    </p:spTree>
    <p:extLst>
      <p:ext uri="{BB962C8B-B14F-4D97-AF65-F5344CB8AC3E}">
        <p14:creationId xmlns:p14="http://schemas.microsoft.com/office/powerpoint/2010/main" val="17906204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C58683-A91D-C360-940F-0531C167084D}"/>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BC8DF81F-CB1F-3187-2D27-9ACD81339AEC}"/>
              </a:ext>
            </a:extLst>
          </p:cNvPr>
          <p:cNvSpPr>
            <a:spLocks noGrp="1"/>
          </p:cNvSpPr>
          <p:nvPr>
            <p:ph type="title"/>
          </p:nvPr>
        </p:nvSpPr>
        <p:spPr>
          <a:xfrm>
            <a:off x="838200" y="365125"/>
            <a:ext cx="10515600" cy="1325563"/>
          </a:xfrm>
        </p:spPr>
        <p:txBody>
          <a:bodyPr/>
          <a:lstStyle/>
          <a:p>
            <a:r>
              <a:rPr lang="en-GB" b="1" dirty="0"/>
              <a:t>Who is going to be at the conference?</a:t>
            </a:r>
          </a:p>
        </p:txBody>
      </p:sp>
      <p:cxnSp>
        <p:nvCxnSpPr>
          <p:cNvPr id="9" name="Straight Connector 8">
            <a:extLst>
              <a:ext uri="{FF2B5EF4-FFF2-40B4-BE49-F238E27FC236}">
                <a16:creationId xmlns:a16="http://schemas.microsoft.com/office/drawing/2014/main" id="{DD8EA613-F3A6-9031-34C7-00EA585F7E5E}"/>
              </a:ext>
            </a:extLst>
          </p:cNvPr>
          <p:cNvCxnSpPr/>
          <p:nvPr/>
        </p:nvCxnSpPr>
        <p:spPr>
          <a:xfrm>
            <a:off x="931381" y="1488558"/>
            <a:ext cx="9932582" cy="0"/>
          </a:xfrm>
          <a:prstGeom prst="line">
            <a:avLst/>
          </a:prstGeom>
          <a:ln w="28575"/>
        </p:spPr>
        <p:style>
          <a:lnRef idx="2">
            <a:schemeClr val="dk1"/>
          </a:lnRef>
          <a:fillRef idx="0">
            <a:schemeClr val="dk1"/>
          </a:fillRef>
          <a:effectRef idx="1">
            <a:schemeClr val="dk1"/>
          </a:effectRef>
          <a:fontRef idx="minor">
            <a:schemeClr val="tx1"/>
          </a:fontRef>
        </p:style>
      </p:cxnSp>
      <p:sp>
        <p:nvSpPr>
          <p:cNvPr id="2" name="TextBox 1">
            <a:extLst>
              <a:ext uri="{FF2B5EF4-FFF2-40B4-BE49-F238E27FC236}">
                <a16:creationId xmlns:a16="http://schemas.microsoft.com/office/drawing/2014/main" id="{76FC5F11-6B5D-0877-173B-4E324DBE8997}"/>
              </a:ext>
            </a:extLst>
          </p:cNvPr>
          <p:cNvSpPr txBox="1"/>
          <p:nvPr/>
        </p:nvSpPr>
        <p:spPr>
          <a:xfrm>
            <a:off x="838200" y="2200434"/>
            <a:ext cx="6232451" cy="4194418"/>
          </a:xfrm>
          <a:prstGeom prst="rect">
            <a:avLst/>
          </a:prstGeom>
          <a:noFill/>
        </p:spPr>
        <p:txBody>
          <a:bodyPr wrap="square" rtlCol="0">
            <a:spAutoFit/>
          </a:bodyPr>
          <a:lstStyle/>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Begin by reading the conference programme in advance. Are there any presenters or invited speakers you would like to chat to?</a:t>
            </a:r>
          </a:p>
          <a:p>
            <a:pPr marL="0" marR="0" lvl="0" indent="0" algn="l" defTabSz="914400" rtl="0" eaLnBrk="1" fontAlgn="auto" latinLnBrk="0" hangingPunct="1">
              <a:lnSpc>
                <a:spcPct val="115000"/>
              </a:lnSpc>
              <a:spcBef>
                <a:spcPts val="0"/>
              </a:spcBef>
              <a:spcAft>
                <a:spcPts val="800"/>
              </a:spcAft>
              <a:buClrTx/>
              <a:buSzTx/>
              <a:buFontTx/>
              <a:buNone/>
              <a:tabLst/>
              <a:defRPr/>
            </a:pPr>
            <a:endPar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Scroll through social media and see who else is going to be attending.</a:t>
            </a:r>
          </a:p>
          <a:p>
            <a:pPr marL="0" marR="0" lvl="0" indent="0" algn="l" defTabSz="914400" rtl="0" eaLnBrk="1" fontAlgn="auto" latinLnBrk="0" hangingPunct="1">
              <a:lnSpc>
                <a:spcPct val="115000"/>
              </a:lnSpc>
              <a:spcBef>
                <a:spcPts val="0"/>
              </a:spcBef>
              <a:spcAft>
                <a:spcPts val="800"/>
              </a:spcAft>
              <a:buClrTx/>
              <a:buSzTx/>
              <a:buFontTx/>
              <a:buNone/>
              <a:tabLst/>
              <a:defRPr/>
            </a:pPr>
            <a:endPar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Put out an announcement on your own social media (“I will be attending x conference in July and would love to further discuss x topic. DM me if you would like to chat on the day!”)</a:t>
            </a: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 </a:t>
            </a: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1"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Do this as early as possible. The longer you have to absorb this information, the more time there is to network before the conference.</a:t>
            </a:r>
            <a:endPar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15000"/>
              </a:lnSpc>
              <a:spcBef>
                <a:spcPts val="0"/>
              </a:spcBef>
              <a:spcAft>
                <a:spcPts val="800"/>
              </a:spcAft>
              <a:buClrTx/>
              <a:buSzTx/>
              <a:buFontTx/>
              <a:buNone/>
              <a:tabLst/>
              <a:defRPr/>
            </a:pPr>
            <a:endParaRPr kumimoji="0" lang="en-GB" sz="1600" b="0" i="0" u="none" strike="noStrike" kern="100" cap="none" spc="0" normalizeH="0" baseline="0" noProof="0" dirty="0">
              <a:ln>
                <a:noFill/>
              </a:ln>
              <a:solidFill>
                <a:prstClr val="black"/>
              </a:solidFill>
              <a:effectLst/>
              <a:uLnTx/>
              <a:uFillTx/>
              <a:latin typeface="Aptos" panose="020B0004020202020204" pitchFamily="34" charset="0"/>
              <a:ea typeface="Aptos" panose="020B0004020202020204" pitchFamily="34" charset="0"/>
              <a:cs typeface="Times New Roman" panose="02020603050405020304" pitchFamily="18" charset="0"/>
            </a:endParaRPr>
          </a:p>
        </p:txBody>
      </p:sp>
      <p:pic>
        <p:nvPicPr>
          <p:cNvPr id="6146" name="Picture 2" descr="What is a Target Audience? (&amp; How To Find Yours) | Mailchimp">
            <a:extLst>
              <a:ext uri="{FF2B5EF4-FFF2-40B4-BE49-F238E27FC236}">
                <a16:creationId xmlns:a16="http://schemas.microsoft.com/office/drawing/2014/main" id="{0639F3BF-3BE0-7292-AC58-1D8F2A282A9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04814" y="2083981"/>
            <a:ext cx="3848986" cy="38489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0583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wipe(left)">
                                      <p:cBhvr>
                                        <p:cTn id="12" dur="5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Effect transition="in" filter="wipe(left)">
                                      <p:cBhvr>
                                        <p:cTn id="17" dur="500"/>
                                        <p:tgtEl>
                                          <p:spTgt spid="2">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
                                            <p:txEl>
                                              <p:pRg st="6" end="6"/>
                                            </p:txEl>
                                          </p:spTgt>
                                        </p:tgtEl>
                                        <p:attrNameLst>
                                          <p:attrName>style.visibility</p:attrName>
                                        </p:attrNameLst>
                                      </p:cBhvr>
                                      <p:to>
                                        <p:strVal val="visible"/>
                                      </p:to>
                                    </p:set>
                                    <p:animEffect transition="in" filter="wipe(left)">
                                      <p:cBhvr>
                                        <p:cTn id="22"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AD34705F-E425-B1D4-EC9F-24ED2B337C1C}"/>
            </a:ext>
          </a:extLst>
        </p:cNvPr>
        <p:cNvGrpSpPr/>
        <p:nvPr/>
      </p:nvGrpSpPr>
      <p:grpSpPr>
        <a:xfrm>
          <a:off x="0" y="0"/>
          <a:ext cx="0" cy="0"/>
          <a:chOff x="0" y="0"/>
          <a:chExt cx="0" cy="0"/>
        </a:xfrm>
      </p:grpSpPr>
      <p:sp>
        <p:nvSpPr>
          <p:cNvPr id="4103" name="Rectangle 4102">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pic>
        <p:nvPicPr>
          <p:cNvPr id="4098" name="Picture 2" descr="question mark wallpaper - Liberation Escape Rooms">
            <a:extLst>
              <a:ext uri="{FF2B5EF4-FFF2-40B4-BE49-F238E27FC236}">
                <a16:creationId xmlns:a16="http://schemas.microsoft.com/office/drawing/2014/main" id="{B62577AB-FA55-E762-1941-873326D5DD1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18493"/>
          <a:stretch>
            <a:fillRect/>
          </a:stretch>
        </p:blipFill>
        <p:spPr bwMode="auto">
          <a:xfrm>
            <a:off x="20" y="1282"/>
            <a:ext cx="12191980" cy="68567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89460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558D1D-B966-EBB2-4300-D06935C87003}"/>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D71EC0DD-8ED1-4420-5424-522F97371265}"/>
              </a:ext>
            </a:extLst>
          </p:cNvPr>
          <p:cNvSpPr>
            <a:spLocks noGrp="1"/>
          </p:cNvSpPr>
          <p:nvPr>
            <p:ph type="title"/>
          </p:nvPr>
        </p:nvSpPr>
        <p:spPr>
          <a:xfrm>
            <a:off x="838200" y="365125"/>
            <a:ext cx="10515600" cy="1325563"/>
          </a:xfrm>
        </p:spPr>
        <p:txBody>
          <a:bodyPr/>
          <a:lstStyle/>
          <a:p>
            <a:r>
              <a:rPr lang="en-GB" b="1" dirty="0"/>
              <a:t>What do you plan to ask people?</a:t>
            </a:r>
          </a:p>
        </p:txBody>
      </p:sp>
      <p:cxnSp>
        <p:nvCxnSpPr>
          <p:cNvPr id="9" name="Straight Connector 8">
            <a:extLst>
              <a:ext uri="{FF2B5EF4-FFF2-40B4-BE49-F238E27FC236}">
                <a16:creationId xmlns:a16="http://schemas.microsoft.com/office/drawing/2014/main" id="{9034277D-B7D7-15F1-E66D-E1F7D05F22DF}"/>
              </a:ext>
            </a:extLst>
          </p:cNvPr>
          <p:cNvCxnSpPr/>
          <p:nvPr/>
        </p:nvCxnSpPr>
        <p:spPr>
          <a:xfrm>
            <a:off x="931381" y="1488558"/>
            <a:ext cx="9932582" cy="0"/>
          </a:xfrm>
          <a:prstGeom prst="line">
            <a:avLst/>
          </a:prstGeom>
          <a:ln w="28575"/>
        </p:spPr>
        <p:style>
          <a:lnRef idx="2">
            <a:schemeClr val="dk1"/>
          </a:lnRef>
          <a:fillRef idx="0">
            <a:schemeClr val="dk1"/>
          </a:fillRef>
          <a:effectRef idx="1">
            <a:schemeClr val="dk1"/>
          </a:effectRef>
          <a:fontRef idx="minor">
            <a:schemeClr val="tx1"/>
          </a:fontRef>
        </p:style>
      </p:cxnSp>
      <p:sp>
        <p:nvSpPr>
          <p:cNvPr id="2" name="TextBox 1">
            <a:extLst>
              <a:ext uri="{FF2B5EF4-FFF2-40B4-BE49-F238E27FC236}">
                <a16:creationId xmlns:a16="http://schemas.microsoft.com/office/drawing/2014/main" id="{6FB87220-624A-4D41-7781-1CF1C8180B7C}"/>
              </a:ext>
            </a:extLst>
          </p:cNvPr>
          <p:cNvSpPr txBox="1"/>
          <p:nvPr/>
        </p:nvSpPr>
        <p:spPr>
          <a:xfrm>
            <a:off x="838199" y="1892089"/>
            <a:ext cx="6689651" cy="4887941"/>
          </a:xfrm>
          <a:prstGeom prst="rect">
            <a:avLst/>
          </a:prstGeom>
          <a:noFill/>
        </p:spPr>
        <p:txBody>
          <a:bodyPr wrap="square" rtlCol="0">
            <a:spAutoFit/>
          </a:bodyPr>
          <a:lstStyle/>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1"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Warm introduction questions:</a:t>
            </a:r>
          </a:p>
          <a:p>
            <a:pPr marL="285750" marR="0" lvl="0" indent="-285750" algn="l" defTabSz="914400" rtl="0" eaLnBrk="1" fontAlgn="auto" latinLnBrk="0" hangingPunct="1">
              <a:lnSpc>
                <a:spcPct val="115000"/>
              </a:lnSpc>
              <a:spcBef>
                <a:spcPts val="0"/>
              </a:spcBef>
              <a:spcAft>
                <a:spcPts val="800"/>
              </a:spcAft>
              <a:buClrTx/>
              <a:buSzTx/>
              <a:buFontTx/>
              <a:buChar char="-"/>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How is the conference going for you?</a:t>
            </a:r>
          </a:p>
          <a:p>
            <a:pPr marL="285750" marR="0" lvl="0" indent="-285750" algn="l" defTabSz="914400" rtl="0" eaLnBrk="1" fontAlgn="auto" latinLnBrk="0" hangingPunct="1">
              <a:lnSpc>
                <a:spcPct val="115000"/>
              </a:lnSpc>
              <a:spcBef>
                <a:spcPts val="0"/>
              </a:spcBef>
              <a:spcAft>
                <a:spcPts val="800"/>
              </a:spcAft>
              <a:buClrTx/>
              <a:buSzTx/>
              <a:buFontTx/>
              <a:buChar char="-"/>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How was the journey over?</a:t>
            </a:r>
          </a:p>
          <a:p>
            <a:pPr marL="285750" marR="0" lvl="0" indent="-285750" algn="l" defTabSz="914400" rtl="0" eaLnBrk="1" fontAlgn="auto" latinLnBrk="0" hangingPunct="1">
              <a:lnSpc>
                <a:spcPct val="115000"/>
              </a:lnSpc>
              <a:spcBef>
                <a:spcPts val="0"/>
              </a:spcBef>
              <a:spcAft>
                <a:spcPts val="800"/>
              </a:spcAft>
              <a:buClrTx/>
              <a:buSzTx/>
              <a:buFontTx/>
              <a:buChar char="-"/>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How is your semester going?</a:t>
            </a: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1"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Familiarity questions:</a:t>
            </a:r>
          </a:p>
          <a:p>
            <a:pPr marL="285750" marR="0" lvl="0" indent="-285750" algn="l" defTabSz="914400" rtl="0" eaLnBrk="1" fontAlgn="auto" latinLnBrk="0" hangingPunct="1">
              <a:lnSpc>
                <a:spcPct val="115000"/>
              </a:lnSpc>
              <a:spcBef>
                <a:spcPts val="0"/>
              </a:spcBef>
              <a:spcAft>
                <a:spcPts val="800"/>
              </a:spcAft>
              <a:buClrTx/>
              <a:buSzTx/>
              <a:buFontTx/>
              <a:buChar char="-"/>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How was the process of conducting your recent x study?</a:t>
            </a:r>
          </a:p>
          <a:p>
            <a:pPr marL="285750" marR="0" lvl="0" indent="-285750" algn="l" defTabSz="914400" rtl="0" eaLnBrk="1" fontAlgn="auto" latinLnBrk="0" hangingPunct="1">
              <a:lnSpc>
                <a:spcPct val="115000"/>
              </a:lnSpc>
              <a:spcBef>
                <a:spcPts val="0"/>
              </a:spcBef>
              <a:spcAft>
                <a:spcPts val="800"/>
              </a:spcAft>
              <a:buClrTx/>
              <a:buSzTx/>
              <a:buFontTx/>
              <a:buChar char="-"/>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Congratulations on the recent grant! How was the application process?</a:t>
            </a: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1"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Technical/insightful questions:</a:t>
            </a:r>
          </a:p>
          <a:p>
            <a:pPr marL="285750" marR="0" lvl="0" indent="-285750" algn="l" defTabSz="914400" rtl="0" eaLnBrk="1" fontAlgn="auto" latinLnBrk="0" hangingPunct="1">
              <a:lnSpc>
                <a:spcPct val="115000"/>
              </a:lnSpc>
              <a:spcBef>
                <a:spcPts val="0"/>
              </a:spcBef>
              <a:spcAft>
                <a:spcPts val="800"/>
              </a:spcAft>
              <a:buClrTx/>
              <a:buSzTx/>
              <a:buFontTx/>
              <a:buChar char="-"/>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I would love to achieve x. What are your insights and recommendations?</a:t>
            </a:r>
          </a:p>
          <a:p>
            <a:pPr marL="285750" marR="0" lvl="0" indent="-285750" algn="l" defTabSz="914400" rtl="0" eaLnBrk="1" fontAlgn="auto" latinLnBrk="0" hangingPunct="1">
              <a:lnSpc>
                <a:spcPct val="115000"/>
              </a:lnSpc>
              <a:spcBef>
                <a:spcPts val="0"/>
              </a:spcBef>
              <a:spcAft>
                <a:spcPts val="800"/>
              </a:spcAft>
              <a:buClrTx/>
              <a:buSzTx/>
              <a:buFontTx/>
              <a:buChar char="-"/>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In your recent study on x, how did you find the process of finding participants and analysing the data?</a:t>
            </a:r>
          </a:p>
          <a:p>
            <a:pPr marL="285750" marR="0" lvl="0" indent="-285750" algn="l" defTabSz="914400" rtl="0" eaLnBrk="1" fontAlgn="auto" latinLnBrk="0" hangingPunct="1">
              <a:lnSpc>
                <a:spcPct val="115000"/>
              </a:lnSpc>
              <a:spcBef>
                <a:spcPts val="0"/>
              </a:spcBef>
              <a:spcAft>
                <a:spcPts val="800"/>
              </a:spcAft>
              <a:buClrTx/>
              <a:buSzTx/>
              <a:buFontTx/>
              <a:buChar char="-"/>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I want to work in academia. Do you have any tips to progress?</a:t>
            </a:r>
          </a:p>
          <a:p>
            <a:pPr marL="0" marR="0" lvl="0" indent="0" algn="l" defTabSz="914400" rtl="0" eaLnBrk="1" fontAlgn="auto" latinLnBrk="0" hangingPunct="1">
              <a:lnSpc>
                <a:spcPct val="115000"/>
              </a:lnSpc>
              <a:spcBef>
                <a:spcPts val="0"/>
              </a:spcBef>
              <a:spcAft>
                <a:spcPts val="800"/>
              </a:spcAft>
              <a:buClrTx/>
              <a:buSzTx/>
              <a:buFontTx/>
              <a:buNone/>
              <a:tabLst/>
              <a:defRPr/>
            </a:pPr>
            <a:endParaRPr kumimoji="0" lang="en-GB" sz="1600" b="0" i="0" u="none" strike="noStrike" kern="100" cap="none" spc="0" normalizeH="0" baseline="0" noProof="0" dirty="0">
              <a:ln>
                <a:noFill/>
              </a:ln>
              <a:solidFill>
                <a:prstClr val="black"/>
              </a:solidFill>
              <a:effectLst/>
              <a:uLnTx/>
              <a:uFillTx/>
              <a:latin typeface="Aptos" panose="020B0004020202020204" pitchFamily="34" charset="0"/>
              <a:ea typeface="Aptos" panose="020B0004020202020204" pitchFamily="34" charset="0"/>
              <a:cs typeface="Times New Roman" panose="02020603050405020304" pitchFamily="18" charset="0"/>
            </a:endParaRPr>
          </a:p>
        </p:txBody>
      </p:sp>
      <p:pic>
        <p:nvPicPr>
          <p:cNvPr id="7170" name="Picture 2" descr="Question Marks&quot; Images – Browse 579,327 Stock Photos, Vectors, and Video |  Adobe Stock">
            <a:extLst>
              <a:ext uri="{FF2B5EF4-FFF2-40B4-BE49-F238E27FC236}">
                <a16:creationId xmlns:a16="http://schemas.microsoft.com/office/drawing/2014/main" id="{3A93C17F-CBBC-56D2-C5BB-5D64FD77A58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88225" y="2182333"/>
            <a:ext cx="3429000" cy="3429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9834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fade">
                                      <p:cBhvr>
                                        <p:cTn id="10" dur="500"/>
                                        <p:tgtEl>
                                          <p:spTgt spid="2">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fade">
                                      <p:cBhvr>
                                        <p:cTn id="13" dur="500"/>
                                        <p:tgtEl>
                                          <p:spTgt spid="2">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fade">
                                      <p:cBhvr>
                                        <p:cTn id="16" dur="500"/>
                                        <p:tgtEl>
                                          <p:spTgt spid="2">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animEffect transition="in" filter="fade">
                                      <p:cBhvr>
                                        <p:cTn id="21" dur="500"/>
                                        <p:tgtEl>
                                          <p:spTgt spid="2">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2">
                                            <p:txEl>
                                              <p:pRg st="5" end="5"/>
                                            </p:txEl>
                                          </p:spTgt>
                                        </p:tgtEl>
                                        <p:attrNameLst>
                                          <p:attrName>style.visibility</p:attrName>
                                        </p:attrNameLst>
                                      </p:cBhvr>
                                      <p:to>
                                        <p:strVal val="visible"/>
                                      </p:to>
                                    </p:set>
                                    <p:animEffect transition="in" filter="fade">
                                      <p:cBhvr>
                                        <p:cTn id="24" dur="500"/>
                                        <p:tgtEl>
                                          <p:spTgt spid="2">
                                            <p:txEl>
                                              <p:pRg st="5" end="5"/>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2">
                                            <p:txEl>
                                              <p:pRg st="6" end="6"/>
                                            </p:txEl>
                                          </p:spTgt>
                                        </p:tgtEl>
                                        <p:attrNameLst>
                                          <p:attrName>style.visibility</p:attrName>
                                        </p:attrNameLst>
                                      </p:cBhvr>
                                      <p:to>
                                        <p:strVal val="visible"/>
                                      </p:to>
                                    </p:set>
                                    <p:animEffect transition="in" filter="fade">
                                      <p:cBhvr>
                                        <p:cTn id="27" dur="500"/>
                                        <p:tgtEl>
                                          <p:spTgt spid="2">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
                                            <p:txEl>
                                              <p:pRg st="7" end="7"/>
                                            </p:txEl>
                                          </p:spTgt>
                                        </p:tgtEl>
                                        <p:attrNameLst>
                                          <p:attrName>style.visibility</p:attrName>
                                        </p:attrNameLst>
                                      </p:cBhvr>
                                      <p:to>
                                        <p:strVal val="visible"/>
                                      </p:to>
                                    </p:set>
                                    <p:animEffect transition="in" filter="fade">
                                      <p:cBhvr>
                                        <p:cTn id="32" dur="500"/>
                                        <p:tgtEl>
                                          <p:spTgt spid="2">
                                            <p:txEl>
                                              <p:pRg st="7" end="7"/>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2">
                                            <p:txEl>
                                              <p:pRg st="8" end="8"/>
                                            </p:txEl>
                                          </p:spTgt>
                                        </p:tgtEl>
                                        <p:attrNameLst>
                                          <p:attrName>style.visibility</p:attrName>
                                        </p:attrNameLst>
                                      </p:cBhvr>
                                      <p:to>
                                        <p:strVal val="visible"/>
                                      </p:to>
                                    </p:set>
                                    <p:animEffect transition="in" filter="fade">
                                      <p:cBhvr>
                                        <p:cTn id="35" dur="500"/>
                                        <p:tgtEl>
                                          <p:spTgt spid="2">
                                            <p:txEl>
                                              <p:pRg st="8" end="8"/>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2">
                                            <p:txEl>
                                              <p:pRg st="9" end="9"/>
                                            </p:txEl>
                                          </p:spTgt>
                                        </p:tgtEl>
                                        <p:attrNameLst>
                                          <p:attrName>style.visibility</p:attrName>
                                        </p:attrNameLst>
                                      </p:cBhvr>
                                      <p:to>
                                        <p:strVal val="visible"/>
                                      </p:to>
                                    </p:set>
                                    <p:animEffect transition="in" filter="fade">
                                      <p:cBhvr>
                                        <p:cTn id="38" dur="500"/>
                                        <p:tgtEl>
                                          <p:spTgt spid="2">
                                            <p:txEl>
                                              <p:pRg st="9" end="9"/>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2">
                                            <p:txEl>
                                              <p:pRg st="10" end="10"/>
                                            </p:txEl>
                                          </p:spTgt>
                                        </p:tgtEl>
                                        <p:attrNameLst>
                                          <p:attrName>style.visibility</p:attrName>
                                        </p:attrNameLst>
                                      </p:cBhvr>
                                      <p:to>
                                        <p:strVal val="visible"/>
                                      </p:to>
                                    </p:set>
                                    <p:animEffect transition="in" filter="fade">
                                      <p:cBhvr>
                                        <p:cTn id="41"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9BEC9BE0-F663-AC34-DF31-4AD9DF81B1B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A88C43C-27C9-5141-9920-6EC532A631BA}"/>
              </a:ext>
            </a:extLst>
          </p:cNvPr>
          <p:cNvSpPr>
            <a:spLocks noGrp="1"/>
          </p:cNvSpPr>
          <p:nvPr>
            <p:ph type="title"/>
          </p:nvPr>
        </p:nvSpPr>
        <p:spPr>
          <a:xfrm>
            <a:off x="661876" y="2766218"/>
            <a:ext cx="10868247" cy="1325563"/>
          </a:xfrm>
        </p:spPr>
        <p:txBody>
          <a:bodyPr/>
          <a:lstStyle/>
          <a:p>
            <a:pPr algn="ctr"/>
            <a:r>
              <a:rPr lang="en-GB" b="1" dirty="0">
                <a:solidFill>
                  <a:schemeClr val="bg1"/>
                </a:solidFill>
                <a:latin typeface="Times New Roman" panose="02020603050405020304" pitchFamily="18" charset="0"/>
                <a:cs typeface="Times New Roman" panose="02020603050405020304" pitchFamily="18" charset="0"/>
              </a:rPr>
              <a:t>Part 2 – Full networking example</a:t>
            </a:r>
          </a:p>
        </p:txBody>
      </p:sp>
    </p:spTree>
    <p:extLst>
      <p:ext uri="{BB962C8B-B14F-4D97-AF65-F5344CB8AC3E}">
        <p14:creationId xmlns:p14="http://schemas.microsoft.com/office/powerpoint/2010/main" val="38153857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201" name="Rectangle 8200">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pic>
        <p:nvPicPr>
          <p:cNvPr id="8196" name="Picture 4" descr="Dr Kelsey Erickson | Leeds Beckett University">
            <a:extLst>
              <a:ext uri="{FF2B5EF4-FFF2-40B4-BE49-F238E27FC236}">
                <a16:creationId xmlns:a16="http://schemas.microsoft.com/office/drawing/2014/main" id="{39533CF0-4EE9-FA21-B7EF-D96118AABCF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10375"/>
          <a:stretch>
            <a:fillRect/>
          </a:stretch>
        </p:blipFill>
        <p:spPr bwMode="auto">
          <a:xfrm>
            <a:off x="20" y="1282"/>
            <a:ext cx="12191980" cy="68567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96712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50E4C519-FBE9-4ABE-A8F9-C2CBE32693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Content Placeholder 5" descr="Net of connections">
            <a:extLst>
              <a:ext uri="{FF2B5EF4-FFF2-40B4-BE49-F238E27FC236}">
                <a16:creationId xmlns:a16="http://schemas.microsoft.com/office/drawing/2014/main" id="{1F35BF27-638A-320A-241D-4EBF990199FB}"/>
              </a:ext>
            </a:extLst>
          </p:cNvPr>
          <p:cNvPicPr>
            <a:picLocks noGrp="1" noChangeAspect="1"/>
          </p:cNvPicPr>
          <p:nvPr>
            <p:ph idx="1"/>
          </p:nvPr>
        </p:nvPicPr>
        <p:blipFill>
          <a:blip r:embed="rId3">
            <a:extLst>
              <a:ext uri="{28A0092B-C50C-407E-A947-70E740481C1C}">
                <a14:useLocalDpi xmlns:a14="http://schemas.microsoft.com/office/drawing/2010/main" val="0"/>
              </a:ext>
            </a:extLst>
          </a:blip>
          <a:srcRect l="5045" r="7878" b="-2"/>
          <a:stretch>
            <a:fillRect/>
          </a:stretch>
        </p:blipFill>
        <p:spPr>
          <a:xfrm>
            <a:off x="3245637" y="-1"/>
            <a:ext cx="8946363" cy="6858000"/>
          </a:xfrm>
          <a:custGeom>
            <a:avLst/>
            <a:gdLst/>
            <a:ahLst/>
            <a:cxnLst/>
            <a:rect l="l" t="t" r="r" b="b"/>
            <a:pathLst>
              <a:path w="8946363" h="6858000">
                <a:moveTo>
                  <a:pt x="0" y="0"/>
                </a:moveTo>
                <a:lnTo>
                  <a:pt x="8946363" y="0"/>
                </a:lnTo>
                <a:lnTo>
                  <a:pt x="8946363" y="6858000"/>
                </a:lnTo>
                <a:lnTo>
                  <a:pt x="1" y="6858000"/>
                </a:lnTo>
                <a:lnTo>
                  <a:pt x="60040" y="6788731"/>
                </a:lnTo>
                <a:cubicBezTo>
                  <a:pt x="770566" y="5928901"/>
                  <a:pt x="1210035" y="4741057"/>
                  <a:pt x="1210035" y="3429001"/>
                </a:cubicBezTo>
                <a:cubicBezTo>
                  <a:pt x="1210035" y="2116945"/>
                  <a:pt x="770566" y="929101"/>
                  <a:pt x="60040" y="69272"/>
                </a:cubicBezTo>
                <a:close/>
              </a:path>
            </a:pathLst>
          </a:custGeom>
        </p:spPr>
      </p:pic>
      <p:sp useBgFill="1">
        <p:nvSpPr>
          <p:cNvPr id="13" name="Freeform: Shape 12">
            <a:extLst>
              <a:ext uri="{FF2B5EF4-FFF2-40B4-BE49-F238E27FC236}">
                <a16:creationId xmlns:a16="http://schemas.microsoft.com/office/drawing/2014/main" id="{80EC29FB-299E-49F3-8C7B-01199632A3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4455672" cy="6858000"/>
          </a:xfrm>
          <a:custGeom>
            <a:avLst/>
            <a:gdLst>
              <a:gd name="connsiteX0" fmla="*/ 0 w 4455672"/>
              <a:gd name="connsiteY0" fmla="*/ 0 h 6858000"/>
              <a:gd name="connsiteX1" fmla="*/ 3245636 w 4455672"/>
              <a:gd name="connsiteY1" fmla="*/ 0 h 6858000"/>
              <a:gd name="connsiteX2" fmla="*/ 3305677 w 4455672"/>
              <a:gd name="connsiteY2" fmla="*/ 69272 h 6858000"/>
              <a:gd name="connsiteX3" fmla="*/ 4455672 w 4455672"/>
              <a:gd name="connsiteY3" fmla="*/ 3429001 h 6858000"/>
              <a:gd name="connsiteX4" fmla="*/ 3305677 w 4455672"/>
              <a:gd name="connsiteY4" fmla="*/ 6788731 h 6858000"/>
              <a:gd name="connsiteX5" fmla="*/ 3245638 w 4455672"/>
              <a:gd name="connsiteY5" fmla="*/ 6858000 h 6858000"/>
              <a:gd name="connsiteX6" fmla="*/ 0 w 445567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5672" h="6858000">
                <a:moveTo>
                  <a:pt x="0" y="0"/>
                </a:moveTo>
                <a:lnTo>
                  <a:pt x="3245636" y="0"/>
                </a:lnTo>
                <a:lnTo>
                  <a:pt x="3305677" y="69272"/>
                </a:lnTo>
                <a:cubicBezTo>
                  <a:pt x="4016203" y="929101"/>
                  <a:pt x="4455672" y="2116945"/>
                  <a:pt x="4455672" y="3429001"/>
                </a:cubicBezTo>
                <a:cubicBezTo>
                  <a:pt x="4455672" y="4741057"/>
                  <a:pt x="4016203" y="5928901"/>
                  <a:pt x="3305677" y="6788731"/>
                </a:cubicBezTo>
                <a:lnTo>
                  <a:pt x="3245638" y="6858000"/>
                </a:lnTo>
                <a:lnTo>
                  <a:pt x="0" y="6858000"/>
                </a:lnTo>
                <a:close/>
              </a:path>
            </a:pathLst>
          </a:custGeom>
          <a:ln w="9525">
            <a:solidFill>
              <a:srgbClr val="EFEFEF"/>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5" name="Freeform: Shape 14">
            <a:extLst>
              <a:ext uri="{FF2B5EF4-FFF2-40B4-BE49-F238E27FC236}">
                <a16:creationId xmlns:a16="http://schemas.microsoft.com/office/drawing/2014/main" id="{C29A2522-B27A-45C5-897B-79A1407D15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446528" cy="6858000"/>
          </a:xfrm>
          <a:custGeom>
            <a:avLst/>
            <a:gdLst>
              <a:gd name="connsiteX0" fmla="*/ 0 w 4446528"/>
              <a:gd name="connsiteY0" fmla="*/ 0 h 6858000"/>
              <a:gd name="connsiteX1" fmla="*/ 3236492 w 4446528"/>
              <a:gd name="connsiteY1" fmla="*/ 0 h 6858000"/>
              <a:gd name="connsiteX2" fmla="*/ 3296533 w 4446528"/>
              <a:gd name="connsiteY2" fmla="*/ 69272 h 6858000"/>
              <a:gd name="connsiteX3" fmla="*/ 4446528 w 4446528"/>
              <a:gd name="connsiteY3" fmla="*/ 3429001 h 6858000"/>
              <a:gd name="connsiteX4" fmla="*/ 3296533 w 4446528"/>
              <a:gd name="connsiteY4" fmla="*/ 6788731 h 6858000"/>
              <a:gd name="connsiteX5" fmla="*/ 3236494 w 4446528"/>
              <a:gd name="connsiteY5" fmla="*/ 6858000 h 6858000"/>
              <a:gd name="connsiteX6" fmla="*/ 0 w 4446528"/>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46528" h="6858000">
                <a:moveTo>
                  <a:pt x="0" y="0"/>
                </a:moveTo>
                <a:lnTo>
                  <a:pt x="3236492" y="0"/>
                </a:lnTo>
                <a:lnTo>
                  <a:pt x="3296533" y="69272"/>
                </a:lnTo>
                <a:cubicBezTo>
                  <a:pt x="4007059" y="929101"/>
                  <a:pt x="4446528" y="2116945"/>
                  <a:pt x="4446528" y="3429001"/>
                </a:cubicBezTo>
                <a:cubicBezTo>
                  <a:pt x="4446528" y="4741057"/>
                  <a:pt x="4007059" y="5928901"/>
                  <a:pt x="3296533" y="6788731"/>
                </a:cubicBezTo>
                <a:lnTo>
                  <a:pt x="3236494"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80E81A84-AD6D-74CF-279E-040D79BF4EB1}"/>
              </a:ext>
            </a:extLst>
          </p:cNvPr>
          <p:cNvSpPr>
            <a:spLocks noGrp="1"/>
          </p:cNvSpPr>
          <p:nvPr>
            <p:ph type="title"/>
          </p:nvPr>
        </p:nvSpPr>
        <p:spPr>
          <a:xfrm>
            <a:off x="371094" y="1161288"/>
            <a:ext cx="3438144" cy="1239012"/>
          </a:xfrm>
        </p:spPr>
        <p:txBody>
          <a:bodyPr vert="horz" lIns="91440" tIns="45720" rIns="91440" bIns="45720" rtlCol="0" anchor="ctr">
            <a:normAutofit/>
          </a:bodyPr>
          <a:lstStyle/>
          <a:p>
            <a:r>
              <a:rPr lang="en-US" sz="2800"/>
              <a:t>Why go?</a:t>
            </a:r>
            <a:br>
              <a:rPr lang="en-US" sz="2800"/>
            </a:br>
            <a:r>
              <a:rPr lang="en-US" sz="2800"/>
              <a:t>Networking</a:t>
            </a:r>
          </a:p>
        </p:txBody>
      </p:sp>
      <p:sp>
        <p:nvSpPr>
          <p:cNvPr id="17" name="Rectangle 16">
            <a:extLst>
              <a:ext uri="{FF2B5EF4-FFF2-40B4-BE49-F238E27FC236}">
                <a16:creationId xmlns:a16="http://schemas.microsoft.com/office/drawing/2014/main" id="{98E79BE4-34FE-485A-98A5-92CE8F7C47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420961"/>
            <a:ext cx="128016"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9" name="Rectangle 18">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4181" y="2443480"/>
            <a:ext cx="338328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4" name="Text Placeholder 3">
            <a:extLst>
              <a:ext uri="{FF2B5EF4-FFF2-40B4-BE49-F238E27FC236}">
                <a16:creationId xmlns:a16="http://schemas.microsoft.com/office/drawing/2014/main" id="{0C102969-31BF-E648-292B-EF5250E2298F}"/>
              </a:ext>
            </a:extLst>
          </p:cNvPr>
          <p:cNvSpPr>
            <a:spLocks noGrp="1"/>
          </p:cNvSpPr>
          <p:nvPr>
            <p:ph type="body" sz="half" idx="2"/>
          </p:nvPr>
        </p:nvSpPr>
        <p:spPr>
          <a:xfrm>
            <a:off x="371094" y="2718054"/>
            <a:ext cx="3438906" cy="3207258"/>
          </a:xfrm>
        </p:spPr>
        <p:txBody>
          <a:bodyPr vert="horz" lIns="91440" tIns="45720" rIns="91440" bIns="45720" rtlCol="0" anchor="t">
            <a:normAutofit/>
          </a:bodyPr>
          <a:lstStyle/>
          <a:p>
            <a:pPr indent="-228600">
              <a:buFont typeface="Arial" panose="020B0604020202020204" pitchFamily="34" charset="0"/>
              <a:buChar char="•"/>
            </a:pPr>
            <a:r>
              <a:rPr lang="en-US" sz="1700" dirty="0"/>
              <a:t>Future opportunities</a:t>
            </a:r>
          </a:p>
          <a:p>
            <a:pPr indent="-228600">
              <a:buFont typeface="Arial" panose="020B0604020202020204" pitchFamily="34" charset="0"/>
              <a:buChar char="•"/>
            </a:pPr>
            <a:endParaRPr lang="en-US" sz="1700" dirty="0"/>
          </a:p>
          <a:p>
            <a:pPr indent="-228600">
              <a:buFont typeface="Arial" panose="020B0604020202020204" pitchFamily="34" charset="0"/>
              <a:buChar char="•"/>
            </a:pPr>
            <a:r>
              <a:rPr lang="en-US" sz="1700" dirty="0"/>
              <a:t>Connections</a:t>
            </a:r>
          </a:p>
          <a:p>
            <a:pPr indent="-228600">
              <a:buFont typeface="Arial" panose="020B0604020202020204" pitchFamily="34" charset="0"/>
              <a:buChar char="•"/>
            </a:pPr>
            <a:endParaRPr lang="en-US" sz="1700" dirty="0"/>
          </a:p>
          <a:p>
            <a:pPr indent="-228600">
              <a:buFont typeface="Arial" panose="020B0604020202020204" pitchFamily="34" charset="0"/>
              <a:buChar char="•"/>
            </a:pPr>
            <a:r>
              <a:rPr lang="en-US" sz="1700" dirty="0"/>
              <a:t>Support</a:t>
            </a:r>
          </a:p>
        </p:txBody>
      </p:sp>
    </p:spTree>
    <p:extLst>
      <p:ext uri="{BB962C8B-B14F-4D97-AF65-F5344CB8AC3E}">
        <p14:creationId xmlns:p14="http://schemas.microsoft.com/office/powerpoint/2010/main" val="14728403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4933D1-01BE-A70C-5EE9-AA02B75B0484}"/>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52B7F36-2BE4-C606-8649-41A6D738B4EA}"/>
              </a:ext>
            </a:extLst>
          </p:cNvPr>
          <p:cNvSpPr>
            <a:spLocks noGrp="1"/>
          </p:cNvSpPr>
          <p:nvPr>
            <p:ph idx="1"/>
          </p:nvPr>
        </p:nvSpPr>
        <p:spPr>
          <a:xfrm>
            <a:off x="838200" y="855921"/>
            <a:ext cx="10515600" cy="5146157"/>
          </a:xfrm>
        </p:spPr>
        <p:txBody>
          <a:bodyPr>
            <a:normAutofit lnSpcReduction="10000"/>
          </a:bodyPr>
          <a:lstStyle/>
          <a:p>
            <a:pPr marL="0" indent="0">
              <a:buNone/>
            </a:pPr>
            <a:r>
              <a:rPr lang="en-GB" sz="4000" b="1" i="0" dirty="0">
                <a:solidFill>
                  <a:srgbClr val="101010"/>
                </a:solidFill>
                <a:effectLst/>
                <a:latin typeface="+mj-lt"/>
              </a:rPr>
              <a:t>Summary of relevant attendees:</a:t>
            </a:r>
          </a:p>
          <a:p>
            <a:pPr marL="0" indent="0">
              <a:buNone/>
            </a:pPr>
            <a:endParaRPr lang="en-GB" sz="4000" dirty="0">
              <a:solidFill>
                <a:srgbClr val="101010"/>
              </a:solidFill>
              <a:latin typeface="+mj-lt"/>
            </a:endParaRPr>
          </a:p>
          <a:p>
            <a:pPr marL="0" indent="0">
              <a:buNone/>
            </a:pPr>
            <a:r>
              <a:rPr lang="en-GB" sz="2400" dirty="0">
                <a:solidFill>
                  <a:srgbClr val="101010"/>
                </a:solidFill>
                <a:latin typeface="+mj-lt"/>
              </a:rPr>
              <a:t>Paul Noon – Applied Sport Scientist at Leicester City.</a:t>
            </a:r>
          </a:p>
          <a:p>
            <a:pPr marL="0" indent="0">
              <a:buNone/>
            </a:pPr>
            <a:endParaRPr lang="en-GB" sz="2400" dirty="0">
              <a:solidFill>
                <a:srgbClr val="101010"/>
              </a:solidFill>
              <a:latin typeface="+mj-lt"/>
            </a:endParaRPr>
          </a:p>
          <a:p>
            <a:pPr marL="0" indent="0">
              <a:buNone/>
            </a:pPr>
            <a:r>
              <a:rPr lang="en-GB" sz="2400" dirty="0">
                <a:solidFill>
                  <a:srgbClr val="101010"/>
                </a:solidFill>
                <a:latin typeface="+mj-lt"/>
              </a:rPr>
              <a:t>Naomi Phelan – Applied Sport Scientist/Academic (Northern Ireland National Team).</a:t>
            </a:r>
          </a:p>
          <a:p>
            <a:pPr marL="0" indent="0">
              <a:buNone/>
            </a:pPr>
            <a:endParaRPr lang="en-GB" sz="2400" dirty="0">
              <a:solidFill>
                <a:srgbClr val="101010"/>
              </a:solidFill>
              <a:latin typeface="+mj-lt"/>
            </a:endParaRPr>
          </a:p>
          <a:p>
            <a:pPr marL="0" indent="0">
              <a:buNone/>
            </a:pPr>
            <a:r>
              <a:rPr lang="en-GB" sz="2400" dirty="0">
                <a:solidFill>
                  <a:srgbClr val="101010"/>
                </a:solidFill>
                <a:latin typeface="+mj-lt"/>
              </a:rPr>
              <a:t>Chris Harper – Researcher in team sport fatigue at Nottingham Trent University.</a:t>
            </a:r>
          </a:p>
          <a:p>
            <a:pPr marL="0" indent="0">
              <a:buNone/>
            </a:pPr>
            <a:endParaRPr lang="en-GB" sz="2400" dirty="0">
              <a:solidFill>
                <a:srgbClr val="101010"/>
              </a:solidFill>
              <a:latin typeface="+mj-lt"/>
            </a:endParaRPr>
          </a:p>
          <a:p>
            <a:pPr marL="0" indent="0">
              <a:buNone/>
            </a:pPr>
            <a:r>
              <a:rPr lang="en-GB" sz="2400" dirty="0">
                <a:solidFill>
                  <a:srgbClr val="101010"/>
                </a:solidFill>
                <a:latin typeface="+mj-lt"/>
              </a:rPr>
              <a:t>Steve Taylor – PhD student (Topic – Mental Fatigue in Elite Cricket).</a:t>
            </a:r>
          </a:p>
          <a:p>
            <a:pPr marL="0" indent="0">
              <a:buNone/>
            </a:pPr>
            <a:endParaRPr lang="en-GB" sz="2400" dirty="0">
              <a:solidFill>
                <a:srgbClr val="101010"/>
              </a:solidFill>
              <a:latin typeface="+mj-lt"/>
            </a:endParaRPr>
          </a:p>
          <a:p>
            <a:pPr marL="0" indent="0">
              <a:buNone/>
            </a:pPr>
            <a:r>
              <a:rPr lang="en-GB" sz="2400" b="1" dirty="0">
                <a:solidFill>
                  <a:srgbClr val="101010"/>
                </a:solidFill>
                <a:latin typeface="+mj-lt"/>
              </a:rPr>
              <a:t>Michael Phillips – Professor in Exercise Physiology at Brunel University.</a:t>
            </a:r>
            <a:endParaRPr lang="en-GB" sz="2400" b="1" dirty="0">
              <a:latin typeface="+mj-lt"/>
            </a:endParaRPr>
          </a:p>
        </p:txBody>
      </p:sp>
    </p:spTree>
    <p:extLst>
      <p:ext uri="{BB962C8B-B14F-4D97-AF65-F5344CB8AC3E}">
        <p14:creationId xmlns:p14="http://schemas.microsoft.com/office/powerpoint/2010/main" val="34295991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5CE120-E31D-92F6-4EF9-07DFC36F06E3}"/>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8837063-C4A6-88F8-8BE1-6DC58A6A24D7}"/>
              </a:ext>
            </a:extLst>
          </p:cNvPr>
          <p:cNvSpPr>
            <a:spLocks noGrp="1"/>
          </p:cNvSpPr>
          <p:nvPr>
            <p:ph idx="1"/>
          </p:nvPr>
        </p:nvSpPr>
        <p:spPr>
          <a:xfrm>
            <a:off x="838200" y="3050750"/>
            <a:ext cx="10515600" cy="756500"/>
          </a:xfrm>
        </p:spPr>
        <p:txBody>
          <a:bodyPr>
            <a:normAutofit/>
          </a:bodyPr>
          <a:lstStyle/>
          <a:p>
            <a:pPr marL="0" indent="0" algn="ctr">
              <a:buNone/>
            </a:pPr>
            <a:r>
              <a:rPr lang="en-GB" sz="4000" b="0" i="0" dirty="0">
                <a:solidFill>
                  <a:srgbClr val="101010"/>
                </a:solidFill>
                <a:effectLst/>
                <a:latin typeface="+mj-lt"/>
              </a:rPr>
              <a:t>I will email Michael before the conference…</a:t>
            </a:r>
            <a:endParaRPr lang="en-GB" sz="4000" dirty="0">
              <a:latin typeface="+mj-lt"/>
            </a:endParaRPr>
          </a:p>
        </p:txBody>
      </p:sp>
    </p:spTree>
    <p:extLst>
      <p:ext uri="{BB962C8B-B14F-4D97-AF65-F5344CB8AC3E}">
        <p14:creationId xmlns:p14="http://schemas.microsoft.com/office/powerpoint/2010/main" val="22974193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letter to a student&#10;&#10;Description automatically generated">
            <a:extLst>
              <a:ext uri="{FF2B5EF4-FFF2-40B4-BE49-F238E27FC236}">
                <a16:creationId xmlns:a16="http://schemas.microsoft.com/office/drawing/2014/main" id="{51CDE8A1-40D8-A96C-369A-A6662830AF7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3769CA89-4FC1-0640-7676-BBDDE64F5E89}"/>
              </a:ext>
            </a:extLst>
          </p:cNvPr>
          <p:cNvSpPr/>
          <p:nvPr/>
        </p:nvSpPr>
        <p:spPr>
          <a:xfrm>
            <a:off x="583914" y="297951"/>
            <a:ext cx="11024171" cy="214729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6" name="Rectangle 5">
            <a:extLst>
              <a:ext uri="{FF2B5EF4-FFF2-40B4-BE49-F238E27FC236}">
                <a16:creationId xmlns:a16="http://schemas.microsoft.com/office/drawing/2014/main" id="{5E132EFF-CF61-FFAB-3EBE-4A42F6341C70}"/>
              </a:ext>
            </a:extLst>
          </p:cNvPr>
          <p:cNvSpPr/>
          <p:nvPr/>
        </p:nvSpPr>
        <p:spPr>
          <a:xfrm>
            <a:off x="583913" y="2743200"/>
            <a:ext cx="11024171" cy="179797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7" name="Rectangle 6">
            <a:extLst>
              <a:ext uri="{FF2B5EF4-FFF2-40B4-BE49-F238E27FC236}">
                <a16:creationId xmlns:a16="http://schemas.microsoft.com/office/drawing/2014/main" id="{94D491CB-AF2B-FF4F-4AE3-55FAC7D6AD8C}"/>
              </a:ext>
            </a:extLst>
          </p:cNvPr>
          <p:cNvSpPr/>
          <p:nvPr/>
        </p:nvSpPr>
        <p:spPr>
          <a:xfrm>
            <a:off x="583913" y="4685015"/>
            <a:ext cx="11024171" cy="168496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Tree>
    <p:extLst>
      <p:ext uri="{BB962C8B-B14F-4D97-AF65-F5344CB8AC3E}">
        <p14:creationId xmlns:p14="http://schemas.microsoft.com/office/powerpoint/2010/main" val="2284988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7"/>
                                        </p:tgtEl>
                                      </p:cBhvr>
                                    </p:animEffect>
                                    <p:set>
                                      <p:cBhvr>
                                        <p:cTn id="17"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6E00F6-E905-4892-0A95-C5EF99AB854A}"/>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E11FC35-4093-CE45-5587-B8E11CFE85EF}"/>
              </a:ext>
            </a:extLst>
          </p:cNvPr>
          <p:cNvSpPr>
            <a:spLocks noGrp="1"/>
          </p:cNvSpPr>
          <p:nvPr>
            <p:ph idx="1"/>
          </p:nvPr>
        </p:nvSpPr>
        <p:spPr>
          <a:xfrm>
            <a:off x="838200" y="3050750"/>
            <a:ext cx="10515600" cy="756500"/>
          </a:xfrm>
        </p:spPr>
        <p:txBody>
          <a:bodyPr>
            <a:normAutofit/>
          </a:bodyPr>
          <a:lstStyle/>
          <a:p>
            <a:pPr marL="0" indent="0" algn="ctr">
              <a:buNone/>
            </a:pPr>
            <a:r>
              <a:rPr lang="en-GB" sz="4000" b="0" i="0" dirty="0">
                <a:solidFill>
                  <a:srgbClr val="101010"/>
                </a:solidFill>
                <a:effectLst/>
                <a:latin typeface="+mj-lt"/>
              </a:rPr>
              <a:t>Then I attend Michael’s talk…</a:t>
            </a:r>
            <a:endParaRPr lang="en-GB" sz="4000" dirty="0">
              <a:latin typeface="+mj-lt"/>
            </a:endParaRPr>
          </a:p>
        </p:txBody>
      </p:sp>
    </p:spTree>
    <p:extLst>
      <p:ext uri="{BB962C8B-B14F-4D97-AF65-F5344CB8AC3E}">
        <p14:creationId xmlns:p14="http://schemas.microsoft.com/office/powerpoint/2010/main" val="39568667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close-up of a text&#10;&#10;Description automatically generated">
            <a:extLst>
              <a:ext uri="{FF2B5EF4-FFF2-40B4-BE49-F238E27FC236}">
                <a16:creationId xmlns:a16="http://schemas.microsoft.com/office/drawing/2014/main" id="{25ADCED2-97BF-FB24-6D93-E9A21F8F9D9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5243264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63630E-87BB-4781-36F2-10BA1ACD17B6}"/>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108B120-E52D-670F-AC46-76F7698A0E76}"/>
              </a:ext>
            </a:extLst>
          </p:cNvPr>
          <p:cNvSpPr>
            <a:spLocks noGrp="1"/>
          </p:cNvSpPr>
          <p:nvPr>
            <p:ph idx="1"/>
          </p:nvPr>
        </p:nvSpPr>
        <p:spPr>
          <a:xfrm>
            <a:off x="838200" y="3038254"/>
            <a:ext cx="10515600" cy="781492"/>
          </a:xfrm>
        </p:spPr>
        <p:txBody>
          <a:bodyPr>
            <a:normAutofit/>
          </a:bodyPr>
          <a:lstStyle/>
          <a:p>
            <a:pPr marL="0" indent="0" algn="ctr">
              <a:buNone/>
            </a:pPr>
            <a:r>
              <a:rPr lang="en-GB" sz="4000" b="1" i="0" dirty="0">
                <a:solidFill>
                  <a:srgbClr val="101010"/>
                </a:solidFill>
                <a:effectLst/>
                <a:latin typeface="+mj-lt"/>
              </a:rPr>
              <a:t>Later on (in a corridor/by a coffee machine)…</a:t>
            </a:r>
          </a:p>
          <a:p>
            <a:pPr marL="0" indent="0">
              <a:buNone/>
            </a:pPr>
            <a:endParaRPr lang="en-GB" sz="4000" dirty="0">
              <a:solidFill>
                <a:srgbClr val="101010"/>
              </a:solidFill>
              <a:latin typeface="+mj-lt"/>
            </a:endParaRPr>
          </a:p>
        </p:txBody>
      </p:sp>
    </p:spTree>
    <p:extLst>
      <p:ext uri="{BB962C8B-B14F-4D97-AF65-F5344CB8AC3E}">
        <p14:creationId xmlns:p14="http://schemas.microsoft.com/office/powerpoint/2010/main" val="16176615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close-up of a message&#10;&#10;Description automatically generated">
            <a:extLst>
              <a:ext uri="{FF2B5EF4-FFF2-40B4-BE49-F238E27FC236}">
                <a16:creationId xmlns:a16="http://schemas.microsoft.com/office/drawing/2014/main" id="{B8B900B6-C4B8-8605-6093-75E596782A4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1127005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56FB40-B19C-AF11-215F-552FCE050002}"/>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4FECEAD-D540-7F24-ED1D-6407DD4C351B}"/>
              </a:ext>
            </a:extLst>
          </p:cNvPr>
          <p:cNvSpPr>
            <a:spLocks noGrp="1"/>
          </p:cNvSpPr>
          <p:nvPr>
            <p:ph idx="1"/>
          </p:nvPr>
        </p:nvSpPr>
        <p:spPr>
          <a:xfrm>
            <a:off x="838200" y="855921"/>
            <a:ext cx="10515600" cy="5146157"/>
          </a:xfrm>
        </p:spPr>
        <p:txBody>
          <a:bodyPr>
            <a:normAutofit fontScale="92500" lnSpcReduction="20000"/>
          </a:bodyPr>
          <a:lstStyle/>
          <a:p>
            <a:pPr marL="0" indent="0">
              <a:buNone/>
            </a:pPr>
            <a:r>
              <a:rPr lang="en-GB" sz="4000" b="1" i="0" dirty="0">
                <a:solidFill>
                  <a:srgbClr val="101010"/>
                </a:solidFill>
                <a:effectLst/>
                <a:latin typeface="+mj-lt"/>
              </a:rPr>
              <a:t>Questions for Professor Phillips:</a:t>
            </a:r>
          </a:p>
          <a:p>
            <a:pPr marL="0" indent="0">
              <a:buNone/>
            </a:pPr>
            <a:endParaRPr lang="en-GB" sz="4000" dirty="0">
              <a:solidFill>
                <a:srgbClr val="101010"/>
              </a:solidFill>
              <a:latin typeface="+mj-lt"/>
            </a:endParaRPr>
          </a:p>
          <a:p>
            <a:pPr marL="0" indent="0">
              <a:buNone/>
            </a:pPr>
            <a:r>
              <a:rPr lang="en-GB" sz="2400" dirty="0">
                <a:solidFill>
                  <a:srgbClr val="101010"/>
                </a:solidFill>
                <a:latin typeface="+mj-lt"/>
              </a:rPr>
              <a:t>How are things going with your own mental fatigue research?</a:t>
            </a:r>
          </a:p>
          <a:p>
            <a:pPr marL="0" indent="0">
              <a:buNone/>
            </a:pPr>
            <a:endParaRPr lang="en-GB" sz="2400" dirty="0">
              <a:solidFill>
                <a:srgbClr val="101010"/>
              </a:solidFill>
              <a:latin typeface="+mj-lt"/>
            </a:endParaRPr>
          </a:p>
          <a:p>
            <a:pPr marL="0" indent="0">
              <a:buNone/>
            </a:pPr>
            <a:r>
              <a:rPr lang="en-GB" sz="2400" dirty="0">
                <a:solidFill>
                  <a:srgbClr val="101010"/>
                </a:solidFill>
                <a:latin typeface="+mj-lt"/>
              </a:rPr>
              <a:t>How would you describe your PhD experience?</a:t>
            </a:r>
          </a:p>
          <a:p>
            <a:pPr marL="0" indent="0">
              <a:buNone/>
            </a:pPr>
            <a:endParaRPr lang="en-GB" sz="2400" dirty="0">
              <a:solidFill>
                <a:srgbClr val="101010"/>
              </a:solidFill>
              <a:latin typeface="+mj-lt"/>
            </a:endParaRPr>
          </a:p>
          <a:p>
            <a:pPr marL="0" indent="0">
              <a:buNone/>
            </a:pPr>
            <a:r>
              <a:rPr lang="en-GB" sz="2400" dirty="0">
                <a:solidFill>
                  <a:srgbClr val="101010"/>
                </a:solidFill>
                <a:latin typeface="+mj-lt"/>
              </a:rPr>
              <a:t>How did you get your position at Brunel University?</a:t>
            </a:r>
          </a:p>
          <a:p>
            <a:pPr marL="0" indent="0">
              <a:buNone/>
            </a:pPr>
            <a:endParaRPr lang="en-GB" sz="2400" dirty="0">
              <a:solidFill>
                <a:srgbClr val="101010"/>
              </a:solidFill>
              <a:latin typeface="+mj-lt"/>
            </a:endParaRPr>
          </a:p>
          <a:p>
            <a:pPr marL="0" indent="0">
              <a:buNone/>
            </a:pPr>
            <a:r>
              <a:rPr lang="en-GB" sz="2400" dirty="0">
                <a:solidFill>
                  <a:srgbClr val="101010"/>
                </a:solidFill>
                <a:latin typeface="+mj-lt"/>
              </a:rPr>
              <a:t>What do you think are the major challenges in mental fatigue research?</a:t>
            </a:r>
          </a:p>
          <a:p>
            <a:pPr marL="0" indent="0">
              <a:buNone/>
            </a:pPr>
            <a:endParaRPr lang="en-GB" sz="2400" dirty="0">
              <a:solidFill>
                <a:srgbClr val="101010"/>
              </a:solidFill>
              <a:latin typeface="+mj-lt"/>
            </a:endParaRPr>
          </a:p>
          <a:p>
            <a:pPr marL="0" indent="0">
              <a:buNone/>
            </a:pPr>
            <a:r>
              <a:rPr lang="en-GB" sz="2400" dirty="0">
                <a:solidFill>
                  <a:srgbClr val="101010"/>
                </a:solidFill>
                <a:latin typeface="+mj-lt"/>
              </a:rPr>
              <a:t>Are you open to any collaborations in the near future?</a:t>
            </a:r>
          </a:p>
          <a:p>
            <a:pPr marL="0" indent="0">
              <a:buNone/>
            </a:pPr>
            <a:endParaRPr lang="en-GB" sz="2400" dirty="0">
              <a:solidFill>
                <a:srgbClr val="101010"/>
              </a:solidFill>
              <a:latin typeface="+mj-lt"/>
            </a:endParaRPr>
          </a:p>
          <a:p>
            <a:pPr marL="0" indent="0">
              <a:buNone/>
            </a:pPr>
            <a:r>
              <a:rPr lang="en-GB" sz="2400" dirty="0">
                <a:solidFill>
                  <a:srgbClr val="101010"/>
                </a:solidFill>
                <a:latin typeface="+mj-lt"/>
              </a:rPr>
              <a:t>Can you recommend anyone else I can talk to about mental fatigue in sport?</a:t>
            </a:r>
            <a:endParaRPr lang="en-GB" sz="2400" dirty="0">
              <a:latin typeface="+mj-lt"/>
            </a:endParaRPr>
          </a:p>
        </p:txBody>
      </p:sp>
    </p:spTree>
    <p:extLst>
      <p:ext uri="{BB962C8B-B14F-4D97-AF65-F5344CB8AC3E}">
        <p14:creationId xmlns:p14="http://schemas.microsoft.com/office/powerpoint/2010/main" val="118016394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6B9DD0-B1C4-3462-0330-B79785C8C3C0}"/>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1CB5626-49ED-7014-7A9C-A9498AB5EF2E}"/>
              </a:ext>
            </a:extLst>
          </p:cNvPr>
          <p:cNvSpPr>
            <a:spLocks noGrp="1"/>
          </p:cNvSpPr>
          <p:nvPr>
            <p:ph idx="1"/>
          </p:nvPr>
        </p:nvSpPr>
        <p:spPr>
          <a:xfrm>
            <a:off x="838200" y="3038254"/>
            <a:ext cx="10515600" cy="781492"/>
          </a:xfrm>
        </p:spPr>
        <p:txBody>
          <a:bodyPr>
            <a:normAutofit/>
          </a:bodyPr>
          <a:lstStyle/>
          <a:p>
            <a:pPr marL="0" indent="0" algn="ctr">
              <a:buNone/>
            </a:pPr>
            <a:r>
              <a:rPr lang="en-GB" sz="4000" i="0" dirty="0">
                <a:solidFill>
                  <a:srgbClr val="101010"/>
                </a:solidFill>
                <a:effectLst/>
                <a:latin typeface="Times New Roman" panose="02020603050405020304" pitchFamily="18" charset="0"/>
                <a:cs typeface="Times New Roman" panose="02020603050405020304" pitchFamily="18" charset="0"/>
              </a:rPr>
              <a:t>I made a point of being visible and socialising</a:t>
            </a:r>
          </a:p>
          <a:p>
            <a:pPr marL="0" indent="0">
              <a:buNone/>
            </a:pPr>
            <a:endParaRPr lang="en-GB" sz="4000" dirty="0">
              <a:solidFill>
                <a:srgbClr val="101010"/>
              </a:solidFill>
              <a:latin typeface="+mj-lt"/>
            </a:endParaRPr>
          </a:p>
        </p:txBody>
      </p:sp>
    </p:spTree>
    <p:extLst>
      <p:ext uri="{BB962C8B-B14F-4D97-AF65-F5344CB8AC3E}">
        <p14:creationId xmlns:p14="http://schemas.microsoft.com/office/powerpoint/2010/main" val="302871623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353E11-B095-2410-E4BB-234A362757D0}"/>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645ABCF-01B7-04D1-5607-676384CF5A03}"/>
              </a:ext>
            </a:extLst>
          </p:cNvPr>
          <p:cNvSpPr>
            <a:spLocks noGrp="1"/>
          </p:cNvSpPr>
          <p:nvPr>
            <p:ph idx="1"/>
          </p:nvPr>
        </p:nvSpPr>
        <p:spPr>
          <a:xfrm>
            <a:off x="838200" y="2640862"/>
            <a:ext cx="10515600" cy="1576276"/>
          </a:xfrm>
        </p:spPr>
        <p:txBody>
          <a:bodyPr>
            <a:normAutofit/>
          </a:bodyPr>
          <a:lstStyle/>
          <a:p>
            <a:pPr marL="0" indent="0" algn="ctr">
              <a:buNone/>
            </a:pPr>
            <a:r>
              <a:rPr lang="en-GB" sz="4000" i="0" dirty="0">
                <a:solidFill>
                  <a:srgbClr val="101010"/>
                </a:solidFill>
                <a:effectLst/>
                <a:latin typeface="Times New Roman" panose="02020603050405020304" pitchFamily="18" charset="0"/>
                <a:cs typeface="Times New Roman" panose="02020603050405020304" pitchFamily="18" charset="0"/>
              </a:rPr>
              <a:t>I also only went after connections with </a:t>
            </a:r>
          </a:p>
          <a:p>
            <a:pPr marL="0" indent="0" algn="ctr">
              <a:buNone/>
            </a:pPr>
            <a:r>
              <a:rPr lang="en-GB" sz="4000" i="0" dirty="0">
                <a:solidFill>
                  <a:srgbClr val="101010"/>
                </a:solidFill>
                <a:effectLst/>
                <a:latin typeface="Times New Roman" panose="02020603050405020304" pitchFamily="18" charset="0"/>
                <a:cs typeface="Times New Roman" panose="02020603050405020304" pitchFamily="18" charset="0"/>
              </a:rPr>
              <a:t>people I </a:t>
            </a:r>
            <a:r>
              <a:rPr lang="en-GB" sz="4000" b="1" i="0" dirty="0">
                <a:solidFill>
                  <a:srgbClr val="101010"/>
                </a:solidFill>
                <a:effectLst/>
                <a:latin typeface="Times New Roman" panose="02020603050405020304" pitchFamily="18" charset="0"/>
                <a:cs typeface="Times New Roman" panose="02020603050405020304" pitchFamily="18" charset="0"/>
              </a:rPr>
              <a:t>liked</a:t>
            </a:r>
            <a:r>
              <a:rPr lang="en-GB" sz="4000" i="0" dirty="0">
                <a:solidFill>
                  <a:srgbClr val="101010"/>
                </a:solidFill>
                <a:effectLst/>
                <a:latin typeface="Times New Roman" panose="02020603050405020304" pitchFamily="18" charset="0"/>
                <a:cs typeface="Times New Roman" panose="02020603050405020304" pitchFamily="18" charset="0"/>
              </a:rPr>
              <a:t> as well as respected</a:t>
            </a:r>
          </a:p>
          <a:p>
            <a:pPr marL="0" indent="0">
              <a:buNone/>
            </a:pPr>
            <a:endParaRPr lang="en-GB" sz="4000" dirty="0">
              <a:solidFill>
                <a:srgbClr val="101010"/>
              </a:solidFill>
              <a:latin typeface="+mj-lt"/>
            </a:endParaRPr>
          </a:p>
        </p:txBody>
      </p:sp>
    </p:spTree>
    <p:extLst>
      <p:ext uri="{BB962C8B-B14F-4D97-AF65-F5344CB8AC3E}">
        <p14:creationId xmlns:p14="http://schemas.microsoft.com/office/powerpoint/2010/main" val="35547515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Content Placeholder 5" descr="A person reaching for a paper on a table full of paper and sticky notes">
            <a:extLst>
              <a:ext uri="{FF2B5EF4-FFF2-40B4-BE49-F238E27FC236}">
                <a16:creationId xmlns:a16="http://schemas.microsoft.com/office/drawing/2014/main" id="{88D7E216-60A8-FE95-6FD7-BB05AA79EAC7}"/>
              </a:ext>
            </a:extLst>
          </p:cNvPr>
          <p:cNvPicPr>
            <a:picLocks noGrp="1" noChangeAspect="1"/>
          </p:cNvPicPr>
          <p:nvPr>
            <p:ph idx="1"/>
          </p:nvPr>
        </p:nvPicPr>
        <p:blipFill>
          <a:blip r:embed="rId3">
            <a:extLst>
              <a:ext uri="{28A0092B-C50C-407E-A947-70E740481C1C}">
                <a14:useLocalDpi xmlns:a14="http://schemas.microsoft.com/office/drawing/2010/main" val="0"/>
              </a:ext>
            </a:extLst>
          </a:blip>
          <a:srcRect l="2463" r="3419" b="-1"/>
          <a:stretch>
            <a:fillRect/>
          </a:stretch>
        </p:blipFill>
        <p:spPr>
          <a:xfrm>
            <a:off x="1" y="10"/>
            <a:ext cx="9669642" cy="6857990"/>
          </a:xfrm>
          <a:prstGeom prst="rect">
            <a:avLst/>
          </a:prstGeom>
        </p:spPr>
      </p:pic>
      <p:sp>
        <p:nvSpPr>
          <p:cNvPr id="13" name="Rectangle 1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B52CFD23-4522-61F2-7474-BB8C9CB33814}"/>
              </a:ext>
            </a:extLst>
          </p:cNvPr>
          <p:cNvSpPr>
            <a:spLocks noGrp="1"/>
          </p:cNvSpPr>
          <p:nvPr>
            <p:ph type="title"/>
          </p:nvPr>
        </p:nvSpPr>
        <p:spPr>
          <a:xfrm>
            <a:off x="7531610" y="365125"/>
            <a:ext cx="3822189" cy="1899912"/>
          </a:xfrm>
        </p:spPr>
        <p:txBody>
          <a:bodyPr vert="horz" lIns="91440" tIns="45720" rIns="91440" bIns="45720" rtlCol="0" anchor="ctr">
            <a:normAutofit/>
          </a:bodyPr>
          <a:lstStyle/>
          <a:p>
            <a:r>
              <a:rPr lang="en-US" sz="4000"/>
              <a:t>Keeping up to date with research</a:t>
            </a:r>
          </a:p>
        </p:txBody>
      </p:sp>
      <p:sp>
        <p:nvSpPr>
          <p:cNvPr id="4" name="Text Placeholder 3">
            <a:extLst>
              <a:ext uri="{FF2B5EF4-FFF2-40B4-BE49-F238E27FC236}">
                <a16:creationId xmlns:a16="http://schemas.microsoft.com/office/drawing/2014/main" id="{200DC4A8-F87F-E61F-15B3-502AD2977F1D}"/>
              </a:ext>
            </a:extLst>
          </p:cNvPr>
          <p:cNvSpPr>
            <a:spLocks noGrp="1"/>
          </p:cNvSpPr>
          <p:nvPr>
            <p:ph type="body" sz="half" idx="2"/>
          </p:nvPr>
        </p:nvSpPr>
        <p:spPr>
          <a:xfrm>
            <a:off x="7531610" y="2434201"/>
            <a:ext cx="3822189" cy="3742762"/>
          </a:xfrm>
        </p:spPr>
        <p:txBody>
          <a:bodyPr vert="horz" lIns="91440" tIns="45720" rIns="91440" bIns="45720" rtlCol="0">
            <a:normAutofit/>
          </a:bodyPr>
          <a:lstStyle/>
          <a:p>
            <a:pPr indent="-228600">
              <a:buFont typeface="Arial" panose="020B0604020202020204" pitchFamily="34" charset="0"/>
              <a:buChar char="•"/>
            </a:pPr>
            <a:endParaRPr lang="en-US" sz="2000"/>
          </a:p>
        </p:txBody>
      </p:sp>
    </p:spTree>
    <p:extLst>
      <p:ext uri="{BB962C8B-B14F-4D97-AF65-F5344CB8AC3E}">
        <p14:creationId xmlns:p14="http://schemas.microsoft.com/office/powerpoint/2010/main" val="366678859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23" name="Rectangle 9222">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pic>
        <p:nvPicPr>
          <p:cNvPr id="9218" name="Picture 2" descr="Guinness Storehouse - Hotel St. George">
            <a:extLst>
              <a:ext uri="{FF2B5EF4-FFF2-40B4-BE49-F238E27FC236}">
                <a16:creationId xmlns:a16="http://schemas.microsoft.com/office/drawing/2014/main" id="{DA175720-C739-0569-9750-FF4A39ACDBE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b="19"/>
          <a:stretch>
            <a:fillRect/>
          </a:stretch>
        </p:blipFill>
        <p:spPr bwMode="auto">
          <a:xfrm>
            <a:off x="20" y="1282"/>
            <a:ext cx="12191980" cy="68567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261948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11B171A5-78FD-9EB3-9B2F-677E8CB74C80}"/>
            </a:ext>
          </a:extLst>
        </p:cNvPr>
        <p:cNvGrpSpPr/>
        <p:nvPr/>
      </p:nvGrpSpPr>
      <p:grpSpPr>
        <a:xfrm>
          <a:off x="0" y="0"/>
          <a:ext cx="0" cy="0"/>
          <a:chOff x="0" y="0"/>
          <a:chExt cx="0" cy="0"/>
        </a:xfrm>
      </p:grpSpPr>
      <p:sp>
        <p:nvSpPr>
          <p:cNvPr id="10247" name="Rectangle 10246">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pic>
        <p:nvPicPr>
          <p:cNvPr id="10242" name="Picture 2" descr="Storehouse Venue Hire in Dublin | Guinness Storehouse">
            <a:extLst>
              <a:ext uri="{FF2B5EF4-FFF2-40B4-BE49-F238E27FC236}">
                <a16:creationId xmlns:a16="http://schemas.microsoft.com/office/drawing/2014/main" id="{EEF5B117-472A-44FB-3CDC-257B0077654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21889"/>
          <a:stretch>
            <a:fillRect/>
          </a:stretch>
        </p:blipFill>
        <p:spPr bwMode="auto">
          <a:xfrm>
            <a:off x="20" y="1282"/>
            <a:ext cx="12191980" cy="68567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682382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close-up of a letter&#10;&#10;Description automatically generated">
            <a:extLst>
              <a:ext uri="{FF2B5EF4-FFF2-40B4-BE49-F238E27FC236}">
                <a16:creationId xmlns:a16="http://schemas.microsoft.com/office/drawing/2014/main" id="{55D6CEF7-C212-2F36-1BBB-0725E33FCF1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72762132-33AB-B8E1-1F54-1FC909239EB7}"/>
              </a:ext>
            </a:extLst>
          </p:cNvPr>
          <p:cNvSpPr/>
          <p:nvPr/>
        </p:nvSpPr>
        <p:spPr>
          <a:xfrm>
            <a:off x="583914" y="297951"/>
            <a:ext cx="11024171" cy="238360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6" name="Rectangle 5">
            <a:extLst>
              <a:ext uri="{FF2B5EF4-FFF2-40B4-BE49-F238E27FC236}">
                <a16:creationId xmlns:a16="http://schemas.microsoft.com/office/drawing/2014/main" id="{ABDD1D7C-5F89-5DAA-B79E-8CD9BC654058}"/>
              </a:ext>
            </a:extLst>
          </p:cNvPr>
          <p:cNvSpPr/>
          <p:nvPr/>
        </p:nvSpPr>
        <p:spPr>
          <a:xfrm>
            <a:off x="583914" y="2681555"/>
            <a:ext cx="11024171" cy="178770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7" name="Rectangle 6">
            <a:extLst>
              <a:ext uri="{FF2B5EF4-FFF2-40B4-BE49-F238E27FC236}">
                <a16:creationId xmlns:a16="http://schemas.microsoft.com/office/drawing/2014/main" id="{0FF19137-746F-C277-EB50-88A5776B11F9}"/>
              </a:ext>
            </a:extLst>
          </p:cNvPr>
          <p:cNvSpPr/>
          <p:nvPr/>
        </p:nvSpPr>
        <p:spPr>
          <a:xfrm>
            <a:off x="583913" y="4602822"/>
            <a:ext cx="11024171" cy="178770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Tree>
    <p:extLst>
      <p:ext uri="{BB962C8B-B14F-4D97-AF65-F5344CB8AC3E}">
        <p14:creationId xmlns:p14="http://schemas.microsoft.com/office/powerpoint/2010/main" val="2339776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7"/>
                                        </p:tgtEl>
                                      </p:cBhvr>
                                    </p:animEffect>
                                    <p:set>
                                      <p:cBhvr>
                                        <p:cTn id="17"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A66EC7FF-D9A2-1EC0-1E15-2FC62035F0B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84379F6-B295-9E7C-0835-6AA7AD69EEF6}"/>
              </a:ext>
            </a:extLst>
          </p:cNvPr>
          <p:cNvSpPr>
            <a:spLocks noGrp="1"/>
          </p:cNvSpPr>
          <p:nvPr>
            <p:ph type="title"/>
          </p:nvPr>
        </p:nvSpPr>
        <p:spPr>
          <a:xfrm>
            <a:off x="661876" y="2766218"/>
            <a:ext cx="10868247" cy="1325563"/>
          </a:xfrm>
        </p:spPr>
        <p:txBody>
          <a:bodyPr/>
          <a:lstStyle/>
          <a:p>
            <a:pPr algn="ctr"/>
            <a:r>
              <a:rPr lang="en-GB" b="1" dirty="0">
                <a:solidFill>
                  <a:schemeClr val="bg1"/>
                </a:solidFill>
                <a:latin typeface="Times New Roman" panose="02020603050405020304" pitchFamily="18" charset="0"/>
                <a:cs typeface="Times New Roman" panose="02020603050405020304" pitchFamily="18" charset="0"/>
              </a:rPr>
              <a:t>Part 3 – Other conference segments</a:t>
            </a:r>
          </a:p>
        </p:txBody>
      </p:sp>
    </p:spTree>
    <p:extLst>
      <p:ext uri="{BB962C8B-B14F-4D97-AF65-F5344CB8AC3E}">
        <p14:creationId xmlns:p14="http://schemas.microsoft.com/office/powerpoint/2010/main" val="104903595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5" name="Rectangle 2054">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pic>
        <p:nvPicPr>
          <p:cNvPr id="2050" name="Picture 2" descr="Luncheon">
            <a:extLst>
              <a:ext uri="{FF2B5EF4-FFF2-40B4-BE49-F238E27FC236}">
                <a16:creationId xmlns:a16="http://schemas.microsoft.com/office/drawing/2014/main" id="{F00F253C-E4CC-4C7C-C3EA-C95D90B6704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1490" r="10102" b="3"/>
          <a:stretch>
            <a:fillRect/>
          </a:stretch>
        </p:blipFill>
        <p:spPr bwMode="auto">
          <a:xfrm>
            <a:off x="20" y="1282"/>
            <a:ext cx="12191980" cy="68567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147524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E69A99-A7D3-DBAB-5B92-EA2C8A67A551}"/>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9C1FF25F-0FEE-551B-10DC-AEC3FE89756C}"/>
              </a:ext>
            </a:extLst>
          </p:cNvPr>
          <p:cNvSpPr>
            <a:spLocks noGrp="1"/>
          </p:cNvSpPr>
          <p:nvPr>
            <p:ph type="title"/>
          </p:nvPr>
        </p:nvSpPr>
        <p:spPr>
          <a:xfrm>
            <a:off x="838200" y="365125"/>
            <a:ext cx="10515600" cy="1325563"/>
          </a:xfrm>
        </p:spPr>
        <p:txBody>
          <a:bodyPr/>
          <a:lstStyle/>
          <a:p>
            <a:r>
              <a:rPr lang="en-GB" b="1" dirty="0"/>
              <a:t>What do you do at lunch?</a:t>
            </a:r>
          </a:p>
        </p:txBody>
      </p:sp>
      <p:cxnSp>
        <p:nvCxnSpPr>
          <p:cNvPr id="9" name="Straight Connector 8">
            <a:extLst>
              <a:ext uri="{FF2B5EF4-FFF2-40B4-BE49-F238E27FC236}">
                <a16:creationId xmlns:a16="http://schemas.microsoft.com/office/drawing/2014/main" id="{892333AD-2977-AE90-0E34-67920060CA4A}"/>
              </a:ext>
            </a:extLst>
          </p:cNvPr>
          <p:cNvCxnSpPr/>
          <p:nvPr/>
        </p:nvCxnSpPr>
        <p:spPr>
          <a:xfrm>
            <a:off x="931381" y="1488558"/>
            <a:ext cx="9932582" cy="0"/>
          </a:xfrm>
          <a:prstGeom prst="line">
            <a:avLst/>
          </a:prstGeom>
          <a:ln w="28575"/>
        </p:spPr>
        <p:style>
          <a:lnRef idx="2">
            <a:schemeClr val="dk1"/>
          </a:lnRef>
          <a:fillRef idx="0">
            <a:schemeClr val="dk1"/>
          </a:fillRef>
          <a:effectRef idx="1">
            <a:schemeClr val="dk1"/>
          </a:effectRef>
          <a:fontRef idx="minor">
            <a:schemeClr val="tx1"/>
          </a:fontRef>
        </p:style>
      </p:cxnSp>
      <p:sp>
        <p:nvSpPr>
          <p:cNvPr id="2" name="TextBox 1">
            <a:extLst>
              <a:ext uri="{FF2B5EF4-FFF2-40B4-BE49-F238E27FC236}">
                <a16:creationId xmlns:a16="http://schemas.microsoft.com/office/drawing/2014/main" id="{E6204F3D-53C4-7C02-D298-6799C082D630}"/>
              </a:ext>
            </a:extLst>
          </p:cNvPr>
          <p:cNvSpPr txBox="1"/>
          <p:nvPr/>
        </p:nvSpPr>
        <p:spPr>
          <a:xfrm>
            <a:off x="838200" y="2157903"/>
            <a:ext cx="6232451" cy="4185633"/>
          </a:xfrm>
          <a:prstGeom prst="rect">
            <a:avLst/>
          </a:prstGeom>
          <a:noFill/>
        </p:spPr>
        <p:txBody>
          <a:bodyPr wrap="square" rtlCol="0">
            <a:spAutoFit/>
          </a:bodyPr>
          <a:lstStyle/>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Sometimes you just eat and do nothing else! You may be tired and just want to refresh and recharge your batteries. </a:t>
            </a:r>
          </a:p>
          <a:p>
            <a:pPr marL="0" marR="0" lvl="0" indent="0" algn="l" defTabSz="914400" rtl="0" eaLnBrk="1" fontAlgn="auto" latinLnBrk="0" hangingPunct="1">
              <a:lnSpc>
                <a:spcPct val="115000"/>
              </a:lnSpc>
              <a:spcBef>
                <a:spcPts val="0"/>
              </a:spcBef>
              <a:spcAft>
                <a:spcPts val="800"/>
              </a:spcAft>
              <a:buClrTx/>
              <a:buSzTx/>
              <a:buFontTx/>
              <a:buNone/>
              <a:tabLst/>
              <a:defRPr/>
            </a:pPr>
            <a:endPar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Read the space where possible. If people also look tired/disengaged (or have a mouthful of food), leave them to it and speak later. </a:t>
            </a:r>
          </a:p>
          <a:p>
            <a:pPr marL="0" marR="0" lvl="0" indent="0" algn="l" defTabSz="914400" rtl="0" eaLnBrk="1" fontAlgn="auto" latinLnBrk="0" hangingPunct="1">
              <a:lnSpc>
                <a:spcPct val="115000"/>
              </a:lnSpc>
              <a:spcBef>
                <a:spcPts val="0"/>
              </a:spcBef>
              <a:spcAft>
                <a:spcPts val="800"/>
              </a:spcAft>
              <a:buClrTx/>
              <a:buSzTx/>
              <a:buFontTx/>
              <a:buNone/>
              <a:tabLst/>
              <a:defRPr/>
            </a:pPr>
            <a:endPar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Allow interactions to be as natural as possible. If someone is turned away from you, do not go and tap them on the shoulder to start a conversation!</a:t>
            </a: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 </a:t>
            </a: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Mix up your conversation topics. Some people may have explained their research multiple times that day, so try a more human approach. </a:t>
            </a:r>
          </a:p>
          <a:p>
            <a:pPr marL="0" marR="0" lvl="0" indent="0" algn="l" defTabSz="914400" rtl="0" eaLnBrk="1" fontAlgn="auto" latinLnBrk="0" hangingPunct="1">
              <a:lnSpc>
                <a:spcPct val="115000"/>
              </a:lnSpc>
              <a:spcBef>
                <a:spcPts val="0"/>
              </a:spcBef>
              <a:spcAft>
                <a:spcPts val="800"/>
              </a:spcAft>
              <a:buClrTx/>
              <a:buSzTx/>
              <a:buFontTx/>
              <a:buNone/>
              <a:tabLst/>
              <a:defRPr/>
            </a:pPr>
            <a:endPar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endParaRPr>
          </a:p>
        </p:txBody>
      </p:sp>
      <p:pic>
        <p:nvPicPr>
          <p:cNvPr id="5" name="Picture 4">
            <a:extLst>
              <a:ext uri="{FF2B5EF4-FFF2-40B4-BE49-F238E27FC236}">
                <a16:creationId xmlns:a16="http://schemas.microsoft.com/office/drawing/2014/main" id="{D71B74D6-9782-5FD4-1C28-A3E3B9CCE696}"/>
              </a:ext>
            </a:extLst>
          </p:cNvPr>
          <p:cNvPicPr>
            <a:picLocks noChangeAspect="1"/>
          </p:cNvPicPr>
          <p:nvPr/>
        </p:nvPicPr>
        <p:blipFill>
          <a:blip r:embed="rId2"/>
          <a:stretch>
            <a:fillRect/>
          </a:stretch>
        </p:blipFill>
        <p:spPr>
          <a:xfrm>
            <a:off x="7627088" y="1940442"/>
            <a:ext cx="3429000" cy="3429000"/>
          </a:xfrm>
          <a:prstGeom prst="rect">
            <a:avLst/>
          </a:prstGeom>
        </p:spPr>
      </p:pic>
    </p:spTree>
    <p:extLst>
      <p:ext uri="{BB962C8B-B14F-4D97-AF65-F5344CB8AC3E}">
        <p14:creationId xmlns:p14="http://schemas.microsoft.com/office/powerpoint/2010/main" val="2460045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wipe(left)">
                                      <p:cBhvr>
                                        <p:cTn id="12" dur="5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Effect transition="in" filter="wipe(left)">
                                      <p:cBhvr>
                                        <p:cTn id="17" dur="500"/>
                                        <p:tgtEl>
                                          <p:spTgt spid="2">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
                                            <p:txEl>
                                              <p:pRg st="6" end="6"/>
                                            </p:txEl>
                                          </p:spTgt>
                                        </p:tgtEl>
                                        <p:attrNameLst>
                                          <p:attrName>style.visibility</p:attrName>
                                        </p:attrNameLst>
                                      </p:cBhvr>
                                      <p:to>
                                        <p:strVal val="visible"/>
                                      </p:to>
                                    </p:set>
                                    <p:animEffect transition="in" filter="wipe(left)">
                                      <p:cBhvr>
                                        <p:cTn id="22"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5157C5A4-CC17-9C3C-6F36-750C0967E08F}"/>
            </a:ext>
          </a:extLst>
        </p:cNvPr>
        <p:cNvGrpSpPr/>
        <p:nvPr/>
      </p:nvGrpSpPr>
      <p:grpSpPr>
        <a:xfrm>
          <a:off x="0" y="0"/>
          <a:ext cx="0" cy="0"/>
          <a:chOff x="0" y="0"/>
          <a:chExt cx="0" cy="0"/>
        </a:xfrm>
      </p:grpSpPr>
      <p:sp>
        <p:nvSpPr>
          <p:cNvPr id="3081" name="Rectangle 3080">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pic>
        <p:nvPicPr>
          <p:cNvPr id="3076" name="Picture 4" descr="Cocktails | Titanic Distillers">
            <a:extLst>
              <a:ext uri="{FF2B5EF4-FFF2-40B4-BE49-F238E27FC236}">
                <a16:creationId xmlns:a16="http://schemas.microsoft.com/office/drawing/2014/main" id="{6E124D4B-D118-C0A2-590A-BCC3368EE3B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b="19"/>
          <a:stretch>
            <a:fillRect/>
          </a:stretch>
        </p:blipFill>
        <p:spPr bwMode="auto">
          <a:xfrm>
            <a:off x="20" y="1282"/>
            <a:ext cx="12191980" cy="68567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713029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92C676-EF81-EA1D-F1F0-629350D3446B}"/>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BBB55D3E-0E63-0B74-656C-67BF7CE6D178}"/>
              </a:ext>
            </a:extLst>
          </p:cNvPr>
          <p:cNvSpPr>
            <a:spLocks noGrp="1"/>
          </p:cNvSpPr>
          <p:nvPr>
            <p:ph type="title"/>
          </p:nvPr>
        </p:nvSpPr>
        <p:spPr>
          <a:xfrm>
            <a:off x="838200" y="365125"/>
            <a:ext cx="10515600" cy="1325563"/>
          </a:xfrm>
        </p:spPr>
        <p:txBody>
          <a:bodyPr/>
          <a:lstStyle/>
          <a:p>
            <a:r>
              <a:rPr lang="en-GB" b="1" dirty="0"/>
              <a:t>Should you attend the social events?</a:t>
            </a:r>
          </a:p>
        </p:txBody>
      </p:sp>
      <p:cxnSp>
        <p:nvCxnSpPr>
          <p:cNvPr id="9" name="Straight Connector 8">
            <a:extLst>
              <a:ext uri="{FF2B5EF4-FFF2-40B4-BE49-F238E27FC236}">
                <a16:creationId xmlns:a16="http://schemas.microsoft.com/office/drawing/2014/main" id="{4E26FBCF-1659-7A8A-E7CF-B7AECA58A173}"/>
              </a:ext>
            </a:extLst>
          </p:cNvPr>
          <p:cNvCxnSpPr/>
          <p:nvPr/>
        </p:nvCxnSpPr>
        <p:spPr>
          <a:xfrm>
            <a:off x="931381" y="1488558"/>
            <a:ext cx="9932582" cy="0"/>
          </a:xfrm>
          <a:prstGeom prst="line">
            <a:avLst/>
          </a:prstGeom>
          <a:ln w="28575"/>
        </p:spPr>
        <p:style>
          <a:lnRef idx="2">
            <a:schemeClr val="dk1"/>
          </a:lnRef>
          <a:fillRef idx="0">
            <a:schemeClr val="dk1"/>
          </a:fillRef>
          <a:effectRef idx="1">
            <a:schemeClr val="dk1"/>
          </a:effectRef>
          <a:fontRef idx="minor">
            <a:schemeClr val="tx1"/>
          </a:fontRef>
        </p:style>
      </p:cxnSp>
      <p:sp>
        <p:nvSpPr>
          <p:cNvPr id="2" name="TextBox 1">
            <a:extLst>
              <a:ext uri="{FF2B5EF4-FFF2-40B4-BE49-F238E27FC236}">
                <a16:creationId xmlns:a16="http://schemas.microsoft.com/office/drawing/2014/main" id="{7542A5E6-F519-57BA-8D5F-D2B163B8A8C2}"/>
              </a:ext>
            </a:extLst>
          </p:cNvPr>
          <p:cNvSpPr txBox="1"/>
          <p:nvPr/>
        </p:nvSpPr>
        <p:spPr>
          <a:xfrm>
            <a:off x="838200" y="1892089"/>
            <a:ext cx="6232451" cy="4965911"/>
          </a:xfrm>
          <a:prstGeom prst="rect">
            <a:avLst/>
          </a:prstGeom>
          <a:noFill/>
        </p:spPr>
        <p:txBody>
          <a:bodyPr wrap="square" rtlCol="0">
            <a:spAutoFit/>
          </a:bodyPr>
          <a:lstStyle/>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I love them, but you might not! It is your decision. </a:t>
            </a:r>
          </a:p>
          <a:p>
            <a:pPr marL="0" marR="0" lvl="0" indent="0" algn="l" defTabSz="914400" rtl="0" eaLnBrk="1" fontAlgn="auto" latinLnBrk="0" hangingPunct="1">
              <a:lnSpc>
                <a:spcPct val="115000"/>
              </a:lnSpc>
              <a:spcBef>
                <a:spcPts val="0"/>
              </a:spcBef>
              <a:spcAft>
                <a:spcPts val="800"/>
              </a:spcAft>
              <a:buClrTx/>
              <a:buSzTx/>
              <a:buFontTx/>
              <a:buNone/>
              <a:tabLst/>
              <a:defRPr/>
            </a:pPr>
            <a:endPar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You tend to find different groups that drift off naturally. Pub culture, restaurants, cafes, lobby areas etc. Find your preferred group. </a:t>
            </a:r>
          </a:p>
          <a:p>
            <a:pPr marL="0" marR="0" lvl="0" indent="0" algn="l" defTabSz="914400" rtl="0" eaLnBrk="1" fontAlgn="auto" latinLnBrk="0" hangingPunct="1">
              <a:lnSpc>
                <a:spcPct val="115000"/>
              </a:lnSpc>
              <a:spcBef>
                <a:spcPts val="0"/>
              </a:spcBef>
              <a:spcAft>
                <a:spcPts val="800"/>
              </a:spcAft>
              <a:buClrTx/>
              <a:buSzTx/>
              <a:buFontTx/>
              <a:buNone/>
              <a:tabLst/>
              <a:defRPr/>
            </a:pPr>
            <a:endPar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A bit like the lunch, do not feel the need to lunge in with a heavy research chat. Most people will just want to unwind at this stage. </a:t>
            </a: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 </a:t>
            </a: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You are also more likely to build meaningful connections if you show a genuine interest in the other person beyond their work. </a:t>
            </a:r>
          </a:p>
          <a:p>
            <a:pPr marL="0" marR="0" lvl="0" indent="0" algn="l" defTabSz="914400" rtl="0" eaLnBrk="1" fontAlgn="auto" latinLnBrk="0" hangingPunct="1">
              <a:lnSpc>
                <a:spcPct val="115000"/>
              </a:lnSpc>
              <a:spcBef>
                <a:spcPts val="0"/>
              </a:spcBef>
              <a:spcAft>
                <a:spcPts val="800"/>
              </a:spcAft>
              <a:buClrTx/>
              <a:buSzTx/>
              <a:buFontTx/>
              <a:buNone/>
              <a:tabLst/>
              <a:defRPr/>
            </a:pPr>
            <a:endPar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Do not feel you have missed out if you just go back to your room! You have plenty of other opportunities to communicate in the future. </a:t>
            </a:r>
          </a:p>
          <a:p>
            <a:pPr marL="0" marR="0" lvl="0" indent="0" algn="l" defTabSz="914400" rtl="0" eaLnBrk="1" fontAlgn="auto" latinLnBrk="0" hangingPunct="1">
              <a:lnSpc>
                <a:spcPct val="115000"/>
              </a:lnSpc>
              <a:spcBef>
                <a:spcPts val="0"/>
              </a:spcBef>
              <a:spcAft>
                <a:spcPts val="800"/>
              </a:spcAft>
              <a:buClrTx/>
              <a:buSzTx/>
              <a:buFontTx/>
              <a:buNone/>
              <a:tabLst/>
              <a:defRPr/>
            </a:pPr>
            <a:endParaRPr kumimoji="0" lang="en-GB" sz="1600" b="0" i="0" u="none" strike="noStrike" kern="100" cap="none" spc="0" normalizeH="0" baseline="0" noProof="0" dirty="0">
              <a:ln>
                <a:noFill/>
              </a:ln>
              <a:solidFill>
                <a:prstClr val="black"/>
              </a:solidFill>
              <a:effectLst/>
              <a:uLnTx/>
              <a:uFillTx/>
              <a:latin typeface="Aptos" panose="020B0004020202020204" pitchFamily="34" charset="0"/>
              <a:ea typeface="Aptos" panose="020B0004020202020204" pitchFamily="34" charset="0"/>
              <a:cs typeface="Times New Roman" panose="02020603050405020304" pitchFamily="18" charset="0"/>
            </a:endParaRPr>
          </a:p>
        </p:txBody>
      </p:sp>
      <p:pic>
        <p:nvPicPr>
          <p:cNvPr id="11266" name="Picture 2" descr="Clinking Glasses PNGs for Free Download">
            <a:extLst>
              <a:ext uri="{FF2B5EF4-FFF2-40B4-BE49-F238E27FC236}">
                <a16:creationId xmlns:a16="http://schemas.microsoft.com/office/drawing/2014/main" id="{85A49779-C3B5-5EC2-D1E9-09C744C7347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03189" y="2095500"/>
            <a:ext cx="3951842" cy="39518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658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wipe(left)">
                                      <p:cBhvr>
                                        <p:cTn id="12" dur="5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Effect transition="in" filter="wipe(left)">
                                      <p:cBhvr>
                                        <p:cTn id="17" dur="500"/>
                                        <p:tgtEl>
                                          <p:spTgt spid="2">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
                                            <p:txEl>
                                              <p:pRg st="6" end="6"/>
                                            </p:txEl>
                                          </p:spTgt>
                                        </p:tgtEl>
                                        <p:attrNameLst>
                                          <p:attrName>style.visibility</p:attrName>
                                        </p:attrNameLst>
                                      </p:cBhvr>
                                      <p:to>
                                        <p:strVal val="visible"/>
                                      </p:to>
                                    </p:set>
                                    <p:animEffect transition="in" filter="wipe(left)">
                                      <p:cBhvr>
                                        <p:cTn id="22" dur="500"/>
                                        <p:tgtEl>
                                          <p:spTgt spid="2">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2">
                                            <p:txEl>
                                              <p:pRg st="8" end="8"/>
                                            </p:txEl>
                                          </p:spTgt>
                                        </p:tgtEl>
                                        <p:attrNameLst>
                                          <p:attrName>style.visibility</p:attrName>
                                        </p:attrNameLst>
                                      </p:cBhvr>
                                      <p:to>
                                        <p:strVal val="visible"/>
                                      </p:to>
                                    </p:set>
                                    <p:animEffect transition="in" filter="wipe(left)">
                                      <p:cBhvr>
                                        <p:cTn id="27"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479A2014-2A80-F3F2-C347-1BE9BB06B6D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85292C3-6188-717F-804A-7920DB7F4785}"/>
              </a:ext>
            </a:extLst>
          </p:cNvPr>
          <p:cNvSpPr>
            <a:spLocks noGrp="1"/>
          </p:cNvSpPr>
          <p:nvPr>
            <p:ph type="title"/>
          </p:nvPr>
        </p:nvSpPr>
        <p:spPr>
          <a:xfrm>
            <a:off x="661876" y="2766218"/>
            <a:ext cx="10868247" cy="1325563"/>
          </a:xfrm>
        </p:spPr>
        <p:txBody>
          <a:bodyPr/>
          <a:lstStyle/>
          <a:p>
            <a:pPr algn="ctr"/>
            <a:r>
              <a:rPr lang="en-GB" b="1" dirty="0">
                <a:solidFill>
                  <a:schemeClr val="bg1"/>
                </a:solidFill>
                <a:latin typeface="Times New Roman" panose="02020603050405020304" pitchFamily="18" charset="0"/>
                <a:cs typeface="Times New Roman" panose="02020603050405020304" pitchFamily="18" charset="0"/>
              </a:rPr>
              <a:t>Next steps</a:t>
            </a:r>
          </a:p>
        </p:txBody>
      </p:sp>
    </p:spTree>
    <p:extLst>
      <p:ext uri="{BB962C8B-B14F-4D97-AF65-F5344CB8AC3E}">
        <p14:creationId xmlns:p14="http://schemas.microsoft.com/office/powerpoint/2010/main" val="46474630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2218D4-31A0-F34B-F8C1-B0014A759D85}"/>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4678B4F1-5064-D438-D08B-D0970E8EEA44}"/>
              </a:ext>
            </a:extLst>
          </p:cNvPr>
          <p:cNvSpPr>
            <a:spLocks noGrp="1"/>
          </p:cNvSpPr>
          <p:nvPr>
            <p:ph type="title"/>
          </p:nvPr>
        </p:nvSpPr>
        <p:spPr>
          <a:xfrm>
            <a:off x="838200" y="365125"/>
            <a:ext cx="10515600" cy="1325563"/>
          </a:xfrm>
        </p:spPr>
        <p:txBody>
          <a:bodyPr/>
          <a:lstStyle/>
          <a:p>
            <a:r>
              <a:rPr lang="en-GB" b="1" dirty="0"/>
              <a:t>Key messages</a:t>
            </a:r>
          </a:p>
        </p:txBody>
      </p:sp>
      <p:cxnSp>
        <p:nvCxnSpPr>
          <p:cNvPr id="9" name="Straight Connector 8">
            <a:extLst>
              <a:ext uri="{FF2B5EF4-FFF2-40B4-BE49-F238E27FC236}">
                <a16:creationId xmlns:a16="http://schemas.microsoft.com/office/drawing/2014/main" id="{19F7C081-04BE-D91C-5058-968EDCC4F88D}"/>
              </a:ext>
            </a:extLst>
          </p:cNvPr>
          <p:cNvCxnSpPr/>
          <p:nvPr/>
        </p:nvCxnSpPr>
        <p:spPr>
          <a:xfrm>
            <a:off x="931381" y="1488558"/>
            <a:ext cx="9932582" cy="0"/>
          </a:xfrm>
          <a:prstGeom prst="line">
            <a:avLst/>
          </a:prstGeom>
          <a:ln w="28575"/>
        </p:spPr>
        <p:style>
          <a:lnRef idx="2">
            <a:schemeClr val="dk1"/>
          </a:lnRef>
          <a:fillRef idx="0">
            <a:schemeClr val="dk1"/>
          </a:fillRef>
          <a:effectRef idx="1">
            <a:schemeClr val="dk1"/>
          </a:effectRef>
          <a:fontRef idx="minor">
            <a:schemeClr val="tx1"/>
          </a:fontRef>
        </p:style>
      </p:cxnSp>
      <p:sp>
        <p:nvSpPr>
          <p:cNvPr id="2" name="TextBox 1">
            <a:extLst>
              <a:ext uri="{FF2B5EF4-FFF2-40B4-BE49-F238E27FC236}">
                <a16:creationId xmlns:a16="http://schemas.microsoft.com/office/drawing/2014/main" id="{7E5A085C-DAA8-7465-285D-778B215CCC97}"/>
              </a:ext>
            </a:extLst>
          </p:cNvPr>
          <p:cNvSpPr txBox="1"/>
          <p:nvPr/>
        </p:nvSpPr>
        <p:spPr>
          <a:xfrm>
            <a:off x="838200" y="1737917"/>
            <a:ext cx="6232451" cy="5249066"/>
          </a:xfrm>
          <a:prstGeom prst="rect">
            <a:avLst/>
          </a:prstGeom>
          <a:noFill/>
        </p:spPr>
        <p:txBody>
          <a:bodyPr wrap="square" rtlCol="0">
            <a:spAutoFit/>
          </a:bodyPr>
          <a:lstStyle/>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1"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Make your own luck at conferences. </a:t>
            </a: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Be proactive in preparing before the conference and target individuals of interest. </a:t>
            </a:r>
          </a:p>
          <a:p>
            <a:pPr marL="0" marR="0" lvl="0" indent="0" algn="l" defTabSz="914400" rtl="0" eaLnBrk="1" fontAlgn="auto" latinLnBrk="0" hangingPunct="1">
              <a:lnSpc>
                <a:spcPct val="115000"/>
              </a:lnSpc>
              <a:spcBef>
                <a:spcPts val="0"/>
              </a:spcBef>
              <a:spcAft>
                <a:spcPts val="800"/>
              </a:spcAft>
              <a:buClrTx/>
              <a:buSzTx/>
              <a:buFontTx/>
              <a:buNone/>
              <a:tabLst/>
              <a:defRPr/>
            </a:pPr>
            <a:endPar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1"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Do it your way. </a:t>
            </a: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You may be comfortable to approach new people face-to-face, or you may prefer most of the networking to be digital. </a:t>
            </a:r>
          </a:p>
          <a:p>
            <a:pPr marL="0" marR="0" lvl="0" indent="0" algn="l" defTabSz="914400" rtl="0" eaLnBrk="1" fontAlgn="auto" latinLnBrk="0" hangingPunct="1">
              <a:lnSpc>
                <a:spcPct val="115000"/>
              </a:lnSpc>
              <a:spcBef>
                <a:spcPts val="0"/>
              </a:spcBef>
              <a:spcAft>
                <a:spcPts val="800"/>
              </a:spcAft>
              <a:buClrTx/>
              <a:buSzTx/>
              <a:buFontTx/>
              <a:buNone/>
              <a:tabLst/>
              <a:defRPr/>
            </a:pPr>
            <a:endPar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1"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Remember academics are just people. </a:t>
            </a: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They have expertise in a subject after years of hard work – they are not superheroes. </a:t>
            </a: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 </a:t>
            </a: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1"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Consider an efficient way to sell yourself. </a:t>
            </a: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A QR code on your presentation/poster (and on your phone) can be useful. </a:t>
            </a:r>
          </a:p>
          <a:p>
            <a:pPr marL="0" marR="0" lvl="0" indent="0" algn="l" defTabSz="914400" rtl="0" eaLnBrk="1" fontAlgn="auto" latinLnBrk="0" hangingPunct="1">
              <a:lnSpc>
                <a:spcPct val="115000"/>
              </a:lnSpc>
              <a:spcBef>
                <a:spcPts val="0"/>
              </a:spcBef>
              <a:spcAft>
                <a:spcPts val="800"/>
              </a:spcAft>
              <a:buClrTx/>
              <a:buSzTx/>
              <a:buFontTx/>
              <a:buNone/>
              <a:tabLst/>
              <a:defRPr/>
            </a:pPr>
            <a:endPar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1"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Follow up with people! </a:t>
            </a: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Most people go home and never follow up with the people they made a connection with. Don’t be the majority here. </a:t>
            </a:r>
          </a:p>
          <a:p>
            <a:pPr marL="0" marR="0" lvl="0" indent="0" algn="l" defTabSz="914400" rtl="0" eaLnBrk="1" fontAlgn="auto" latinLnBrk="0" hangingPunct="1">
              <a:lnSpc>
                <a:spcPct val="115000"/>
              </a:lnSpc>
              <a:spcBef>
                <a:spcPts val="0"/>
              </a:spcBef>
              <a:spcAft>
                <a:spcPts val="800"/>
              </a:spcAft>
              <a:buClrTx/>
              <a:buSzTx/>
              <a:buFontTx/>
              <a:buNone/>
              <a:tabLst/>
              <a:defRPr/>
            </a:pPr>
            <a:endParaRPr kumimoji="0" lang="en-GB" sz="1600" b="0" i="0" u="none" strike="noStrike" kern="100" cap="none" spc="0" normalizeH="0" baseline="0" noProof="0" dirty="0">
              <a:ln>
                <a:noFill/>
              </a:ln>
              <a:solidFill>
                <a:prstClr val="black"/>
              </a:solidFill>
              <a:effectLst/>
              <a:uLnTx/>
              <a:uFillTx/>
              <a:latin typeface="Aptos" panose="020B0004020202020204" pitchFamily="34" charset="0"/>
              <a:ea typeface="Aptos" panose="020B0004020202020204" pitchFamily="34" charset="0"/>
              <a:cs typeface="Times New Roman" panose="02020603050405020304" pitchFamily="18" charset="0"/>
            </a:endParaRPr>
          </a:p>
        </p:txBody>
      </p:sp>
      <p:pic>
        <p:nvPicPr>
          <p:cNvPr id="2052" name="Picture 4" descr="A Bright Yellow Megaphone Ready to Announce Important News or Make a Loud  Statement 55540603 PNG">
            <a:extLst>
              <a:ext uri="{FF2B5EF4-FFF2-40B4-BE49-F238E27FC236}">
                <a16:creationId xmlns:a16="http://schemas.microsoft.com/office/drawing/2014/main" id="{86FD16C9-8F4E-00CA-CC76-E6A5AB72341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07792" y="1878346"/>
            <a:ext cx="4246008" cy="42460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34161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wipe(left)">
                                      <p:cBhvr>
                                        <p:cTn id="12" dur="5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Effect transition="in" filter="wipe(left)">
                                      <p:cBhvr>
                                        <p:cTn id="17" dur="500"/>
                                        <p:tgtEl>
                                          <p:spTgt spid="2">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
                                            <p:txEl>
                                              <p:pRg st="6" end="6"/>
                                            </p:txEl>
                                          </p:spTgt>
                                        </p:tgtEl>
                                        <p:attrNameLst>
                                          <p:attrName>style.visibility</p:attrName>
                                        </p:attrNameLst>
                                      </p:cBhvr>
                                      <p:to>
                                        <p:strVal val="visible"/>
                                      </p:to>
                                    </p:set>
                                    <p:animEffect transition="in" filter="wipe(left)">
                                      <p:cBhvr>
                                        <p:cTn id="22" dur="500"/>
                                        <p:tgtEl>
                                          <p:spTgt spid="2">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2">
                                            <p:txEl>
                                              <p:pRg st="8" end="8"/>
                                            </p:txEl>
                                          </p:spTgt>
                                        </p:tgtEl>
                                        <p:attrNameLst>
                                          <p:attrName>style.visibility</p:attrName>
                                        </p:attrNameLst>
                                      </p:cBhvr>
                                      <p:to>
                                        <p:strVal val="visible"/>
                                      </p:to>
                                    </p:set>
                                    <p:animEffect transition="in" filter="wipe(left)">
                                      <p:cBhvr>
                                        <p:cTn id="27"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368FB42-9006-8B08-7719-30053FD3A9F6}"/>
              </a:ext>
            </a:extLst>
          </p:cNvPr>
          <p:cNvSpPr>
            <a:spLocks noGrp="1"/>
          </p:cNvSpPr>
          <p:nvPr>
            <p:ph type="title"/>
          </p:nvPr>
        </p:nvSpPr>
        <p:spPr>
          <a:xfrm>
            <a:off x="630936" y="639520"/>
            <a:ext cx="3429000" cy="1719072"/>
          </a:xfrm>
        </p:spPr>
        <p:txBody>
          <a:bodyPr vert="horz" lIns="91440" tIns="45720" rIns="91440" bIns="45720" rtlCol="0" anchor="b">
            <a:normAutofit/>
          </a:bodyPr>
          <a:lstStyle/>
          <a:p>
            <a:r>
              <a:rPr lang="en-US" sz="5400" kern="1200">
                <a:solidFill>
                  <a:schemeClr val="tx1"/>
                </a:solidFill>
                <a:latin typeface="+mj-lt"/>
                <a:ea typeface="+mj-ea"/>
                <a:cs typeface="+mj-cs"/>
              </a:rPr>
              <a:t>Feedback</a:t>
            </a:r>
          </a:p>
        </p:txBody>
      </p:sp>
      <p:sp>
        <p:nvSpPr>
          <p:cNvPr id="13" name="sketch line">
            <a:extLst>
              <a:ext uri="{FF2B5EF4-FFF2-40B4-BE49-F238E27FC236}">
                <a16:creationId xmlns:a16="http://schemas.microsoft.com/office/drawing/2014/main" id="{6357EC4F-235E-4222-A36F-C7878ACE37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sX0" fmla="*/ 0 w 3255095"/>
              <a:gd name="csY0" fmla="*/ 0 h 18288"/>
              <a:gd name="csX1" fmla="*/ 618468 w 3255095"/>
              <a:gd name="csY1" fmla="*/ 0 h 18288"/>
              <a:gd name="csX2" fmla="*/ 1269487 w 3255095"/>
              <a:gd name="csY2" fmla="*/ 0 h 18288"/>
              <a:gd name="csX3" fmla="*/ 1953057 w 3255095"/>
              <a:gd name="csY3" fmla="*/ 0 h 18288"/>
              <a:gd name="csX4" fmla="*/ 2636627 w 3255095"/>
              <a:gd name="csY4" fmla="*/ 0 h 18288"/>
              <a:gd name="csX5" fmla="*/ 3255095 w 3255095"/>
              <a:gd name="csY5" fmla="*/ 0 h 18288"/>
              <a:gd name="csX6" fmla="*/ 3255095 w 3255095"/>
              <a:gd name="csY6" fmla="*/ 18288 h 18288"/>
              <a:gd name="csX7" fmla="*/ 2538974 w 3255095"/>
              <a:gd name="csY7" fmla="*/ 18288 h 18288"/>
              <a:gd name="csX8" fmla="*/ 1822853 w 3255095"/>
              <a:gd name="csY8" fmla="*/ 18288 h 18288"/>
              <a:gd name="csX9" fmla="*/ 1171834 w 3255095"/>
              <a:gd name="csY9" fmla="*/ 18288 h 18288"/>
              <a:gd name="csX10" fmla="*/ 0 w 3255095"/>
              <a:gd name="csY10" fmla="*/ 18288 h 18288"/>
              <a:gd name="csX11" fmla="*/ 0 w 3255095"/>
              <a:gd name="csY11" fmla="*/ 0 h 18288"/>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a16="http://schemas.microsoft.com/office/drawing/2014/main" id="{5265AB56-8C6A-D98B-7879-21CC3656E453}"/>
              </a:ext>
            </a:extLst>
          </p:cNvPr>
          <p:cNvSpPr>
            <a:spLocks noGrp="1"/>
          </p:cNvSpPr>
          <p:nvPr>
            <p:ph type="body" sz="half" idx="2"/>
          </p:nvPr>
        </p:nvSpPr>
        <p:spPr>
          <a:xfrm>
            <a:off x="630936" y="2807208"/>
            <a:ext cx="3429000" cy="3410712"/>
          </a:xfrm>
        </p:spPr>
        <p:txBody>
          <a:bodyPr vert="horz" lIns="91440" tIns="45720" rIns="91440" bIns="45720" rtlCol="0" anchor="t">
            <a:normAutofit/>
          </a:bodyPr>
          <a:lstStyle/>
          <a:p>
            <a:pPr indent="-228600">
              <a:buFont typeface="Arial" panose="020B0604020202020204" pitchFamily="34" charset="0"/>
              <a:buChar char="•"/>
            </a:pPr>
            <a:endParaRPr lang="en-US" sz="2200" dirty="0"/>
          </a:p>
        </p:txBody>
      </p:sp>
      <p:pic>
        <p:nvPicPr>
          <p:cNvPr id="6" name="Content Placeholder 5" descr="Man carrying laptop">
            <a:extLst>
              <a:ext uri="{FF2B5EF4-FFF2-40B4-BE49-F238E27FC236}">
                <a16:creationId xmlns:a16="http://schemas.microsoft.com/office/drawing/2014/main" id="{114FCFCE-B946-E610-8F58-2B2C64D5B066}"/>
              </a:ext>
            </a:extLst>
          </p:cNvPr>
          <p:cNvPicPr>
            <a:picLocks noGrp="1" noChangeAspect="1"/>
          </p:cNvPicPr>
          <p:nvPr>
            <p:ph idx="1"/>
          </p:nvPr>
        </p:nvPicPr>
        <p:blipFill>
          <a:blip>
            <a:extLst>
              <a:ext uri="{96DAC541-7B7A-43D3-8B79-37D633B846F1}">
                <asvg:svgBlip xmlns:asvg="http://schemas.microsoft.com/office/drawing/2016/SVG/main" r:embed="rId3"/>
              </a:ext>
            </a:extLst>
          </a:blip>
          <a:stretch>
            <a:fillRect/>
          </a:stretch>
        </p:blipFill>
        <p:spPr>
          <a:xfrm>
            <a:off x="4654296" y="835117"/>
            <a:ext cx="6903720" cy="5187766"/>
          </a:xfrm>
          <a:prstGeom prst="rect">
            <a:avLst/>
          </a:prstGeom>
        </p:spPr>
      </p:pic>
    </p:spTree>
    <p:extLst>
      <p:ext uri="{BB962C8B-B14F-4D97-AF65-F5344CB8AC3E}">
        <p14:creationId xmlns:p14="http://schemas.microsoft.com/office/powerpoint/2010/main" val="6442214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91DC6ABD-215C-4EA8-A483-CEF5B99AB3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BB0A9FB-9ADC-DE29-A886-49A1A14CCEEF}"/>
              </a:ext>
            </a:extLst>
          </p:cNvPr>
          <p:cNvSpPr>
            <a:spLocks noGrp="1"/>
          </p:cNvSpPr>
          <p:nvPr>
            <p:ph type="title"/>
          </p:nvPr>
        </p:nvSpPr>
        <p:spPr>
          <a:xfrm>
            <a:off x="599609" y="679731"/>
            <a:ext cx="4171994" cy="3736540"/>
          </a:xfrm>
        </p:spPr>
        <p:txBody>
          <a:bodyPr vert="horz" lIns="91440" tIns="45720" rIns="91440" bIns="45720" rtlCol="0" anchor="b">
            <a:normAutofit/>
          </a:bodyPr>
          <a:lstStyle/>
          <a:p>
            <a:r>
              <a:rPr lang="en-US" sz="6000" kern="1200">
                <a:solidFill>
                  <a:schemeClr val="tx1"/>
                </a:solidFill>
                <a:latin typeface="+mj-lt"/>
                <a:ea typeface="+mj-ea"/>
                <a:cs typeface="+mj-cs"/>
              </a:rPr>
              <a:t>Conference options</a:t>
            </a:r>
          </a:p>
        </p:txBody>
      </p:sp>
      <p:sp>
        <p:nvSpPr>
          <p:cNvPr id="5" name="Text Placeholder 4">
            <a:extLst>
              <a:ext uri="{FF2B5EF4-FFF2-40B4-BE49-F238E27FC236}">
                <a16:creationId xmlns:a16="http://schemas.microsoft.com/office/drawing/2014/main" id="{345083C2-E2D2-DBF0-CA3B-EBF2B633D953}"/>
              </a:ext>
            </a:extLst>
          </p:cNvPr>
          <p:cNvSpPr>
            <a:spLocks noGrp="1"/>
          </p:cNvSpPr>
          <p:nvPr>
            <p:ph type="body" sz="half" idx="2"/>
          </p:nvPr>
        </p:nvSpPr>
        <p:spPr>
          <a:xfrm>
            <a:off x="599609" y="4685288"/>
            <a:ext cx="4171994" cy="1035781"/>
          </a:xfrm>
        </p:spPr>
        <p:txBody>
          <a:bodyPr vert="horz" lIns="91440" tIns="45720" rIns="91440" bIns="45720" rtlCol="0">
            <a:normAutofit/>
          </a:bodyPr>
          <a:lstStyle/>
          <a:p>
            <a:r>
              <a:rPr lang="en-US" sz="2400" kern="1200" dirty="0">
                <a:solidFill>
                  <a:schemeClr val="tx1"/>
                </a:solidFill>
                <a:latin typeface="+mn-lt"/>
                <a:ea typeface="+mn-ea"/>
                <a:cs typeface="+mn-cs"/>
              </a:rPr>
              <a:t>Poster</a:t>
            </a:r>
          </a:p>
        </p:txBody>
      </p:sp>
      <p:grpSp>
        <p:nvGrpSpPr>
          <p:cNvPr id="14" name="Group 13">
            <a:extLst>
              <a:ext uri="{FF2B5EF4-FFF2-40B4-BE49-F238E27FC236}">
                <a16:creationId xmlns:a16="http://schemas.microsoft.com/office/drawing/2014/main" id="{3AF6A671-C637-4547-85F4-51B6D188139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416432" y="1"/>
            <a:ext cx="2446384" cy="5777808"/>
            <a:chOff x="329184" y="1"/>
            <a:chExt cx="524256" cy="5777808"/>
          </a:xfrm>
        </p:grpSpPr>
        <p:cxnSp>
          <p:nvCxnSpPr>
            <p:cNvPr id="15" name="Straight Connector 14">
              <a:extLst>
                <a:ext uri="{FF2B5EF4-FFF2-40B4-BE49-F238E27FC236}">
                  <a16:creationId xmlns:a16="http://schemas.microsoft.com/office/drawing/2014/main" id="{C575CF26-3D3C-4C5A-A2B7-00432016EF6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329184" y="5777809"/>
              <a:ext cx="521208" cy="0"/>
            </a:xfrm>
            <a:prstGeom prst="line">
              <a:avLst/>
            </a:prstGeom>
            <a:ln w="152400">
              <a:solidFill>
                <a:schemeClr val="accent4"/>
              </a:solidFill>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99413ED5-9ED4-4772-BCE4-2BCAE6B12E3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29184" y="1"/>
              <a:ext cx="524256" cy="55321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Rectangle 17">
            <a:extLst>
              <a:ext uri="{FF2B5EF4-FFF2-40B4-BE49-F238E27FC236}">
                <a16:creationId xmlns:a16="http://schemas.microsoft.com/office/drawing/2014/main" id="{04357C93-F0CB-4A1C-8F77-4E90637898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86598" y="269324"/>
            <a:ext cx="6116779" cy="620877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Content Placeholder 6" descr="Woman holding sign">
            <a:extLst>
              <a:ext uri="{FF2B5EF4-FFF2-40B4-BE49-F238E27FC236}">
                <a16:creationId xmlns:a16="http://schemas.microsoft.com/office/drawing/2014/main" id="{05ED15EA-46A0-887F-C788-55DF9E850B49}"/>
              </a:ext>
            </a:extLst>
          </p:cNvPr>
          <p:cNvPicPr>
            <a:picLocks noGrp="1" noChangeAspect="1"/>
          </p:cNvPicPr>
          <p:nvPr>
            <p:ph idx="1"/>
          </p:nvPr>
        </p:nvPicPr>
        <p:blipFill>
          <a:blip>
            <a:extLst>
              <a:ext uri="{96DAC541-7B7A-43D3-8B79-37D633B846F1}">
                <asvg:svgBlip xmlns:asvg="http://schemas.microsoft.com/office/drawing/2016/SVG/main" r:embed="rId3"/>
              </a:ext>
            </a:extLst>
          </a:blip>
          <a:stretch>
            <a:fillRect/>
          </a:stretch>
        </p:blipFill>
        <p:spPr>
          <a:xfrm>
            <a:off x="6852132" y="557360"/>
            <a:ext cx="3185709" cy="5632704"/>
          </a:xfrm>
          <a:prstGeom prst="rect">
            <a:avLst/>
          </a:prstGeom>
        </p:spPr>
      </p:pic>
      <p:sp>
        <p:nvSpPr>
          <p:cNvPr id="3" name="TextBox 2">
            <a:extLst>
              <a:ext uri="{FF2B5EF4-FFF2-40B4-BE49-F238E27FC236}">
                <a16:creationId xmlns:a16="http://schemas.microsoft.com/office/drawing/2014/main" id="{57B39667-4AFF-69B4-8AD5-B29364809350}"/>
              </a:ext>
            </a:extLst>
          </p:cNvPr>
          <p:cNvSpPr txBox="1"/>
          <p:nvPr/>
        </p:nvSpPr>
        <p:spPr>
          <a:xfrm>
            <a:off x="6967538" y="1914525"/>
            <a:ext cx="2924175" cy="1477328"/>
          </a:xfrm>
          <a:prstGeom prst="rect">
            <a:avLst/>
          </a:prstGeom>
          <a:noFill/>
        </p:spPr>
        <p:txBody>
          <a:bodyPr wrap="square" rtlCol="0">
            <a:spAutoFit/>
          </a:bodyPr>
          <a:lstStyle/>
          <a:p>
            <a:r>
              <a:rPr lang="en-GB" dirty="0"/>
              <a:t>One clear message</a:t>
            </a:r>
          </a:p>
          <a:p>
            <a:r>
              <a:rPr lang="en-GB" dirty="0"/>
              <a:t>-------------------</a:t>
            </a:r>
          </a:p>
          <a:p>
            <a:r>
              <a:rPr lang="en-GB" dirty="0"/>
              <a:t>-------------------</a:t>
            </a:r>
          </a:p>
          <a:p>
            <a:r>
              <a:rPr lang="en-GB" dirty="0"/>
              <a:t>-------------------</a:t>
            </a:r>
          </a:p>
          <a:p>
            <a:r>
              <a:rPr lang="en-GB" dirty="0"/>
              <a:t>-------------------</a:t>
            </a:r>
          </a:p>
        </p:txBody>
      </p:sp>
      <p:pic>
        <p:nvPicPr>
          <p:cNvPr id="6" name="Picture 5">
            <a:extLst>
              <a:ext uri="{FF2B5EF4-FFF2-40B4-BE49-F238E27FC236}">
                <a16:creationId xmlns:a16="http://schemas.microsoft.com/office/drawing/2014/main" id="{1A180314-D5BB-C3D7-268C-2174459BA95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91023" y="1871319"/>
            <a:ext cx="242987" cy="251366"/>
          </a:xfrm>
          <a:prstGeom prst="rect">
            <a:avLst/>
          </a:prstGeom>
        </p:spPr>
      </p:pic>
      <p:pic>
        <p:nvPicPr>
          <p:cNvPr id="13" name="Picture 12" descr="Graphs on tablet display">
            <a:extLst>
              <a:ext uri="{FF2B5EF4-FFF2-40B4-BE49-F238E27FC236}">
                <a16:creationId xmlns:a16="http://schemas.microsoft.com/office/drawing/2014/main" id="{AF071999-4509-C261-8E3F-8B96BADCC730}"/>
              </a:ext>
            </a:extLst>
          </p:cNvPr>
          <p:cNvPicPr>
            <a:picLocks noChangeAspect="1"/>
          </p:cNvPicPr>
          <p:nvPr/>
        </p:nvPicPr>
        <p:blipFill>
          <a:blip r:embed="rId5">
            <a:extLst>
              <a:ext uri="{28A0092B-C50C-407E-A947-70E740481C1C}">
                <a14:useLocalDpi xmlns:a14="http://schemas.microsoft.com/office/drawing/2010/main" val="0"/>
              </a:ext>
            </a:extLst>
          </a:blip>
          <a:srcRect l="29687" t="31437" r="46288" b="36032"/>
          <a:stretch>
            <a:fillRect/>
          </a:stretch>
        </p:blipFill>
        <p:spPr>
          <a:xfrm>
            <a:off x="8778838" y="2239963"/>
            <a:ext cx="1112875" cy="1004569"/>
          </a:xfrm>
          <a:prstGeom prst="rect">
            <a:avLst/>
          </a:prstGeom>
        </p:spPr>
      </p:pic>
    </p:spTree>
    <p:extLst>
      <p:ext uri="{BB962C8B-B14F-4D97-AF65-F5344CB8AC3E}">
        <p14:creationId xmlns:p14="http://schemas.microsoft.com/office/powerpoint/2010/main" val="10641714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B1595A09-E336-4D1B-9B3A-06A2287A54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3D6A16F-99C1-1A52-34F4-6F3884A83FFC}"/>
              </a:ext>
            </a:extLst>
          </p:cNvPr>
          <p:cNvSpPr>
            <a:spLocks noGrp="1"/>
          </p:cNvSpPr>
          <p:nvPr>
            <p:ph type="title"/>
          </p:nvPr>
        </p:nvSpPr>
        <p:spPr>
          <a:xfrm>
            <a:off x="640080" y="4777739"/>
            <a:ext cx="3418990" cy="1412119"/>
          </a:xfrm>
        </p:spPr>
        <p:txBody>
          <a:bodyPr vert="horz" lIns="91440" tIns="45720" rIns="91440" bIns="45720" rtlCol="0" anchor="ctr">
            <a:normAutofit/>
          </a:bodyPr>
          <a:lstStyle/>
          <a:p>
            <a:r>
              <a:rPr lang="en-US" sz="4800"/>
              <a:t>Short talk</a:t>
            </a:r>
          </a:p>
        </p:txBody>
      </p:sp>
      <p:pic>
        <p:nvPicPr>
          <p:cNvPr id="11" name="Content Placeholder 10" descr="Person giving presentation">
            <a:extLst>
              <a:ext uri="{FF2B5EF4-FFF2-40B4-BE49-F238E27FC236}">
                <a16:creationId xmlns:a16="http://schemas.microsoft.com/office/drawing/2014/main" id="{71E291EB-66AC-D1B3-1C56-7D4D6D16E1B8}"/>
              </a:ext>
            </a:extLst>
          </p:cNvPr>
          <p:cNvPicPr>
            <a:picLocks noGrp="1" noChangeAspect="1"/>
          </p:cNvPicPr>
          <p:nvPr>
            <p:ph idx="1"/>
          </p:nvPr>
        </p:nvPicPr>
        <p:blipFill>
          <a:blip r:embed="rId3">
            <a:extLst>
              <a:ext uri="{28A0092B-C50C-407E-A947-70E740481C1C}">
                <a14:useLocalDpi xmlns:a14="http://schemas.microsoft.com/office/drawing/2010/main" val="0"/>
              </a:ext>
            </a:extLst>
          </a:blip>
          <a:srcRect t="10947" b="33040"/>
          <a:stretch>
            <a:fillRect/>
          </a:stretch>
        </p:blipFill>
        <p:spPr>
          <a:xfrm>
            <a:off x="20" y="10"/>
            <a:ext cx="12191980" cy="4558420"/>
          </a:xfrm>
          <a:custGeom>
            <a:avLst/>
            <a:gdLst/>
            <a:ahLst/>
            <a:cxnLst/>
            <a:rect l="l" t="t" r="r" b="b"/>
            <a:pathLst>
              <a:path w="12188952" h="4558430">
                <a:moveTo>
                  <a:pt x="6789701" y="4490221"/>
                </a:moveTo>
                <a:lnTo>
                  <a:pt x="6788702" y="4490299"/>
                </a:lnTo>
                <a:lnTo>
                  <a:pt x="6788476" y="4490833"/>
                </a:lnTo>
                <a:close/>
                <a:moveTo>
                  <a:pt x="0" y="0"/>
                </a:moveTo>
                <a:lnTo>
                  <a:pt x="12188952" y="0"/>
                </a:lnTo>
                <a:lnTo>
                  <a:pt x="12188952" y="3596895"/>
                </a:lnTo>
                <a:lnTo>
                  <a:pt x="12061096" y="3635026"/>
                </a:lnTo>
                <a:cubicBezTo>
                  <a:pt x="11933500" y="3671240"/>
                  <a:pt x="11805390" y="3705769"/>
                  <a:pt x="11676800" y="3738601"/>
                </a:cubicBezTo>
                <a:cubicBezTo>
                  <a:pt x="11262789" y="3846108"/>
                  <a:pt x="10845343" y="3939710"/>
                  <a:pt x="10425355" y="4022140"/>
                </a:cubicBezTo>
                <a:cubicBezTo>
                  <a:pt x="10092810" y="4087351"/>
                  <a:pt x="9759033" y="4145748"/>
                  <a:pt x="9424022" y="4197302"/>
                </a:cubicBezTo>
                <a:cubicBezTo>
                  <a:pt x="9102997" y="4246959"/>
                  <a:pt x="8781133" y="4291526"/>
                  <a:pt x="8458419" y="4331003"/>
                </a:cubicBezTo>
                <a:cubicBezTo>
                  <a:pt x="8211360" y="4361169"/>
                  <a:pt x="7963792" y="4386742"/>
                  <a:pt x="7715970" y="4410950"/>
                </a:cubicBezTo>
                <a:lnTo>
                  <a:pt x="6951716" y="4476730"/>
                </a:lnTo>
                <a:lnTo>
                  <a:pt x="6936303" y="4478801"/>
                </a:lnTo>
                <a:lnTo>
                  <a:pt x="6790448" y="4490162"/>
                </a:lnTo>
                <a:lnTo>
                  <a:pt x="6799941" y="4491982"/>
                </a:lnTo>
                <a:cubicBezTo>
                  <a:pt x="6811623" y="4492448"/>
                  <a:pt x="6823734" y="4490275"/>
                  <a:pt x="6835432" y="4490275"/>
                </a:cubicBezTo>
                <a:cubicBezTo>
                  <a:pt x="6851580" y="4490275"/>
                  <a:pt x="6867729" y="4487668"/>
                  <a:pt x="6884003" y="4487297"/>
                </a:cubicBezTo>
                <a:cubicBezTo>
                  <a:pt x="7115805" y="4481835"/>
                  <a:pt x="7347351" y="4469668"/>
                  <a:pt x="7578771" y="4454770"/>
                </a:cubicBezTo>
                <a:cubicBezTo>
                  <a:pt x="7927552" y="4432302"/>
                  <a:pt x="8276080" y="4404123"/>
                  <a:pt x="8623845" y="4367873"/>
                </a:cubicBezTo>
                <a:cubicBezTo>
                  <a:pt x="8909939" y="4338575"/>
                  <a:pt x="9195310" y="4303940"/>
                  <a:pt x="9479970" y="4263967"/>
                </a:cubicBezTo>
                <a:cubicBezTo>
                  <a:pt x="9864901" y="4209593"/>
                  <a:pt x="10248014" y="4144879"/>
                  <a:pt x="10629308" y="4069810"/>
                </a:cubicBezTo>
                <a:cubicBezTo>
                  <a:pt x="11090114" y="3978690"/>
                  <a:pt x="11546975" y="3871184"/>
                  <a:pt x="11998498" y="3743816"/>
                </a:cubicBezTo>
                <a:lnTo>
                  <a:pt x="12188952" y="3687715"/>
                </a:lnTo>
                <a:lnTo>
                  <a:pt x="12188952" y="3742439"/>
                </a:lnTo>
                <a:lnTo>
                  <a:pt x="11829257" y="3846853"/>
                </a:lnTo>
                <a:cubicBezTo>
                  <a:pt x="11534769" y="3926550"/>
                  <a:pt x="11238120" y="3997436"/>
                  <a:pt x="10939183" y="4061368"/>
                </a:cubicBezTo>
                <a:cubicBezTo>
                  <a:pt x="10622824" y="4129150"/>
                  <a:pt x="10304941" y="4189147"/>
                  <a:pt x="9985530" y="4241373"/>
                </a:cubicBezTo>
                <a:cubicBezTo>
                  <a:pt x="9720036" y="4284822"/>
                  <a:pt x="9453814" y="4323467"/>
                  <a:pt x="9186882" y="4357320"/>
                </a:cubicBezTo>
                <a:cubicBezTo>
                  <a:pt x="8984197" y="4382894"/>
                  <a:pt x="8781514" y="4406977"/>
                  <a:pt x="8578198" y="4426839"/>
                </a:cubicBezTo>
                <a:cubicBezTo>
                  <a:pt x="8340547" y="4449559"/>
                  <a:pt x="8102644" y="4471034"/>
                  <a:pt x="7864358" y="4488290"/>
                </a:cubicBezTo>
                <a:cubicBezTo>
                  <a:pt x="7554994" y="4510634"/>
                  <a:pt x="7245502" y="4528512"/>
                  <a:pt x="6935502" y="4539684"/>
                </a:cubicBezTo>
                <a:cubicBezTo>
                  <a:pt x="6782917" y="4545147"/>
                  <a:pt x="6630334" y="4548995"/>
                  <a:pt x="6477750" y="4553587"/>
                </a:cubicBezTo>
                <a:cubicBezTo>
                  <a:pt x="6439195" y="4551503"/>
                  <a:pt x="6400529" y="4553128"/>
                  <a:pt x="6362294" y="4558430"/>
                </a:cubicBezTo>
                <a:lnTo>
                  <a:pt x="6057129" y="4558430"/>
                </a:lnTo>
                <a:lnTo>
                  <a:pt x="5977784" y="4553836"/>
                </a:lnTo>
                <a:cubicBezTo>
                  <a:pt x="5740261" y="4541423"/>
                  <a:pt x="5502739" y="4527644"/>
                  <a:pt x="5265087" y="4517587"/>
                </a:cubicBezTo>
                <a:cubicBezTo>
                  <a:pt x="4958267" y="4505171"/>
                  <a:pt x="4651826" y="4484691"/>
                  <a:pt x="4346277" y="4455517"/>
                </a:cubicBezTo>
                <a:cubicBezTo>
                  <a:pt x="4021654" y="4424605"/>
                  <a:pt x="3697795" y="4389970"/>
                  <a:pt x="3373045" y="4356948"/>
                </a:cubicBezTo>
                <a:cubicBezTo>
                  <a:pt x="3035412" y="4322686"/>
                  <a:pt x="2698456" y="4283047"/>
                  <a:pt x="2362173" y="4238021"/>
                </a:cubicBezTo>
                <a:cubicBezTo>
                  <a:pt x="1984692" y="4187868"/>
                  <a:pt x="1608364" y="4130142"/>
                  <a:pt x="1233177" y="4064845"/>
                </a:cubicBezTo>
                <a:cubicBezTo>
                  <a:pt x="842181" y="3996132"/>
                  <a:pt x="453758" y="3917644"/>
                  <a:pt x="68500" y="3825138"/>
                </a:cubicBezTo>
                <a:lnTo>
                  <a:pt x="0" y="3807783"/>
                </a:lnTo>
                <a:lnTo>
                  <a:pt x="0" y="3751294"/>
                </a:lnTo>
                <a:lnTo>
                  <a:pt x="72441" y="3770071"/>
                </a:lnTo>
                <a:cubicBezTo>
                  <a:pt x="247961" y="3812249"/>
                  <a:pt x="424164" y="3851509"/>
                  <a:pt x="600716" y="3888441"/>
                </a:cubicBezTo>
                <a:cubicBezTo>
                  <a:pt x="988279" y="3969255"/>
                  <a:pt x="1378133" y="4038153"/>
                  <a:pt x="1769512" y="4098609"/>
                </a:cubicBezTo>
                <a:cubicBezTo>
                  <a:pt x="2052426" y="4142185"/>
                  <a:pt x="2335725" y="4182282"/>
                  <a:pt x="2613554" y="4215551"/>
                </a:cubicBezTo>
                <a:cubicBezTo>
                  <a:pt x="2605544" y="4218158"/>
                  <a:pt x="2594611" y="4208102"/>
                  <a:pt x="2581134" y="4205620"/>
                </a:cubicBezTo>
                <a:cubicBezTo>
                  <a:pt x="2087178" y="4113668"/>
                  <a:pt x="1597684" y="4002775"/>
                  <a:pt x="1112635" y="3872923"/>
                </a:cubicBezTo>
                <a:cubicBezTo>
                  <a:pt x="880453" y="3810852"/>
                  <a:pt x="649713" y="3744374"/>
                  <a:pt x="420412" y="3673490"/>
                </a:cubicBezTo>
                <a:lnTo>
                  <a:pt x="0" y="3534573"/>
                </a:lnTo>
                <a:close/>
              </a:path>
            </a:pathLst>
          </a:custGeom>
        </p:spPr>
      </p:pic>
      <p:sp>
        <p:nvSpPr>
          <p:cNvPr id="21" name="sketch line">
            <a:extLst>
              <a:ext uri="{FF2B5EF4-FFF2-40B4-BE49-F238E27FC236}">
                <a16:creationId xmlns:a16="http://schemas.microsoft.com/office/drawing/2014/main" id="{3540989C-C7B8-473B-BF87-6F2DA6A900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661305" y="5468206"/>
            <a:ext cx="1371600" cy="18288"/>
          </a:xfrm>
          <a:custGeom>
            <a:avLst/>
            <a:gdLst>
              <a:gd name="csX0" fmla="*/ 0 w 1371600"/>
              <a:gd name="csY0" fmla="*/ 0 h 18288"/>
              <a:gd name="csX1" fmla="*/ 685800 w 1371600"/>
              <a:gd name="csY1" fmla="*/ 0 h 18288"/>
              <a:gd name="csX2" fmla="*/ 1371600 w 1371600"/>
              <a:gd name="csY2" fmla="*/ 0 h 18288"/>
              <a:gd name="csX3" fmla="*/ 1371600 w 1371600"/>
              <a:gd name="csY3" fmla="*/ 18288 h 18288"/>
              <a:gd name="csX4" fmla="*/ 713232 w 1371600"/>
              <a:gd name="csY4" fmla="*/ 18288 h 18288"/>
              <a:gd name="csX5" fmla="*/ 0 w 1371600"/>
              <a:gd name="csY5" fmla="*/ 18288 h 18288"/>
              <a:gd name="csX6" fmla="*/ 0 w 1371600"/>
              <a:gd name="csY6" fmla="*/ 0 h 18288"/>
            </a:gdLst>
            <a:ahLst/>
            <a:cxnLst>
              <a:cxn ang="0">
                <a:pos x="csX0" y="csY0"/>
              </a:cxn>
              <a:cxn ang="0">
                <a:pos x="csX1" y="csY1"/>
              </a:cxn>
              <a:cxn ang="0">
                <a:pos x="csX2" y="csY2"/>
              </a:cxn>
              <a:cxn ang="0">
                <a:pos x="csX3" y="csY3"/>
              </a:cxn>
              <a:cxn ang="0">
                <a:pos x="csX4" y="csY4"/>
              </a:cxn>
              <a:cxn ang="0">
                <a:pos x="csX5" y="csY5"/>
              </a:cxn>
              <a:cxn ang="0">
                <a:pos x="csX6" y="csY6"/>
              </a:cxn>
            </a:cxnLst>
            <a:rect l="l" t="t" r="r" b="b"/>
            <a:pathLst>
              <a:path w="1371600" h="18288" fill="none" extrusionOk="0">
                <a:moveTo>
                  <a:pt x="0" y="0"/>
                </a:moveTo>
                <a:cubicBezTo>
                  <a:pt x="247303" y="31625"/>
                  <a:pt x="422310" y="-25629"/>
                  <a:pt x="685800" y="0"/>
                </a:cubicBezTo>
                <a:cubicBezTo>
                  <a:pt x="949290" y="25629"/>
                  <a:pt x="1192357" y="6696"/>
                  <a:pt x="1371600" y="0"/>
                </a:cubicBezTo>
                <a:cubicBezTo>
                  <a:pt x="1371355" y="6649"/>
                  <a:pt x="1371915" y="11310"/>
                  <a:pt x="1371600" y="18288"/>
                </a:cubicBezTo>
                <a:cubicBezTo>
                  <a:pt x="1107995" y="26464"/>
                  <a:pt x="1033361" y="32942"/>
                  <a:pt x="713232" y="18288"/>
                </a:cubicBezTo>
                <a:cubicBezTo>
                  <a:pt x="393103" y="3634"/>
                  <a:pt x="289343" y="43221"/>
                  <a:pt x="0" y="18288"/>
                </a:cubicBezTo>
                <a:cubicBezTo>
                  <a:pt x="-459" y="11562"/>
                  <a:pt x="-31" y="5093"/>
                  <a:pt x="0" y="0"/>
                </a:cubicBezTo>
                <a:close/>
              </a:path>
              <a:path w="1371600" h="18288" stroke="0" extrusionOk="0">
                <a:moveTo>
                  <a:pt x="0" y="0"/>
                </a:moveTo>
                <a:cubicBezTo>
                  <a:pt x="170249" y="-24099"/>
                  <a:pt x="504634" y="14338"/>
                  <a:pt x="644652" y="0"/>
                </a:cubicBezTo>
                <a:cubicBezTo>
                  <a:pt x="784670" y="-14338"/>
                  <a:pt x="1087773" y="8679"/>
                  <a:pt x="1371600" y="0"/>
                </a:cubicBezTo>
                <a:cubicBezTo>
                  <a:pt x="1372456" y="3662"/>
                  <a:pt x="1371030" y="13946"/>
                  <a:pt x="1371600" y="18288"/>
                </a:cubicBezTo>
                <a:cubicBezTo>
                  <a:pt x="1176823" y="-1409"/>
                  <a:pt x="900830" y="9989"/>
                  <a:pt x="713232" y="18288"/>
                </a:cubicBezTo>
                <a:cubicBezTo>
                  <a:pt x="525634" y="26587"/>
                  <a:pt x="282837" y="5724"/>
                  <a:pt x="0" y="18288"/>
                </a:cubicBezTo>
                <a:cubicBezTo>
                  <a:pt x="367" y="13143"/>
                  <a:pt x="-823" y="5844"/>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615697673">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a16="http://schemas.microsoft.com/office/drawing/2014/main" id="{3E36D16B-2C17-2F5D-5B58-E5C055247D07}"/>
              </a:ext>
            </a:extLst>
          </p:cNvPr>
          <p:cNvSpPr>
            <a:spLocks noGrp="1"/>
          </p:cNvSpPr>
          <p:nvPr>
            <p:ph type="body" sz="half" idx="2"/>
          </p:nvPr>
        </p:nvSpPr>
        <p:spPr>
          <a:xfrm>
            <a:off x="4654294" y="4777739"/>
            <a:ext cx="6897626" cy="1399223"/>
          </a:xfrm>
        </p:spPr>
        <p:txBody>
          <a:bodyPr vert="horz" lIns="91440" tIns="45720" rIns="91440" bIns="45720" rtlCol="0" anchor="ctr">
            <a:normAutofit/>
          </a:bodyPr>
          <a:lstStyle/>
          <a:p>
            <a:pPr indent="-228600">
              <a:buFont typeface="Arial" panose="020B0604020202020204" pitchFamily="34" charset="0"/>
              <a:buChar char="•"/>
            </a:pPr>
            <a:endParaRPr lang="en-US" sz="2200"/>
          </a:p>
        </p:txBody>
      </p:sp>
    </p:spTree>
    <p:extLst>
      <p:ext uri="{BB962C8B-B14F-4D97-AF65-F5344CB8AC3E}">
        <p14:creationId xmlns:p14="http://schemas.microsoft.com/office/powerpoint/2010/main" val="40160377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B1595A09-E336-4D1B-9B3A-06A2287A54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53FDCD4-6703-A966-C770-7685D29CC095}"/>
              </a:ext>
            </a:extLst>
          </p:cNvPr>
          <p:cNvSpPr>
            <a:spLocks noGrp="1"/>
          </p:cNvSpPr>
          <p:nvPr>
            <p:ph type="title"/>
          </p:nvPr>
        </p:nvSpPr>
        <p:spPr>
          <a:xfrm>
            <a:off x="640080" y="4777739"/>
            <a:ext cx="3418990" cy="1412119"/>
          </a:xfrm>
        </p:spPr>
        <p:txBody>
          <a:bodyPr vert="horz" lIns="91440" tIns="45720" rIns="91440" bIns="45720" rtlCol="0" anchor="ctr">
            <a:normAutofit/>
          </a:bodyPr>
          <a:lstStyle/>
          <a:p>
            <a:r>
              <a:rPr lang="en-US" sz="4800"/>
              <a:t>Long talk</a:t>
            </a:r>
          </a:p>
        </p:txBody>
      </p:sp>
      <p:pic>
        <p:nvPicPr>
          <p:cNvPr id="6" name="Content Placeholder 5" descr="People at meeting">
            <a:extLst>
              <a:ext uri="{FF2B5EF4-FFF2-40B4-BE49-F238E27FC236}">
                <a16:creationId xmlns:a16="http://schemas.microsoft.com/office/drawing/2014/main" id="{DCCA1864-4489-A3A9-F317-ECD64B841CBC}"/>
              </a:ext>
            </a:extLst>
          </p:cNvPr>
          <p:cNvPicPr>
            <a:picLocks noGrp="1" noChangeAspect="1"/>
          </p:cNvPicPr>
          <p:nvPr>
            <p:ph idx="1"/>
          </p:nvPr>
        </p:nvPicPr>
        <p:blipFill>
          <a:blip r:embed="rId3">
            <a:extLst>
              <a:ext uri="{28A0092B-C50C-407E-A947-70E740481C1C}">
                <a14:useLocalDpi xmlns:a14="http://schemas.microsoft.com/office/drawing/2010/main" val="0"/>
              </a:ext>
            </a:extLst>
          </a:blip>
          <a:srcRect t="25869" b="4246"/>
          <a:stretch>
            <a:fillRect/>
          </a:stretch>
        </p:blipFill>
        <p:spPr>
          <a:xfrm>
            <a:off x="20" y="10"/>
            <a:ext cx="12191980" cy="4558420"/>
          </a:xfrm>
          <a:custGeom>
            <a:avLst/>
            <a:gdLst/>
            <a:ahLst/>
            <a:cxnLst/>
            <a:rect l="l" t="t" r="r" b="b"/>
            <a:pathLst>
              <a:path w="12188952" h="4558430">
                <a:moveTo>
                  <a:pt x="6789701" y="4490221"/>
                </a:moveTo>
                <a:lnTo>
                  <a:pt x="6788702" y="4490299"/>
                </a:lnTo>
                <a:lnTo>
                  <a:pt x="6788476" y="4490833"/>
                </a:lnTo>
                <a:close/>
                <a:moveTo>
                  <a:pt x="0" y="0"/>
                </a:moveTo>
                <a:lnTo>
                  <a:pt x="12188952" y="0"/>
                </a:lnTo>
                <a:lnTo>
                  <a:pt x="12188952" y="3596895"/>
                </a:lnTo>
                <a:lnTo>
                  <a:pt x="12061096" y="3635026"/>
                </a:lnTo>
                <a:cubicBezTo>
                  <a:pt x="11933500" y="3671240"/>
                  <a:pt x="11805390" y="3705769"/>
                  <a:pt x="11676800" y="3738601"/>
                </a:cubicBezTo>
                <a:cubicBezTo>
                  <a:pt x="11262789" y="3846108"/>
                  <a:pt x="10845343" y="3939710"/>
                  <a:pt x="10425355" y="4022140"/>
                </a:cubicBezTo>
                <a:cubicBezTo>
                  <a:pt x="10092810" y="4087351"/>
                  <a:pt x="9759033" y="4145748"/>
                  <a:pt x="9424022" y="4197302"/>
                </a:cubicBezTo>
                <a:cubicBezTo>
                  <a:pt x="9102997" y="4246959"/>
                  <a:pt x="8781133" y="4291526"/>
                  <a:pt x="8458419" y="4331003"/>
                </a:cubicBezTo>
                <a:cubicBezTo>
                  <a:pt x="8211360" y="4361169"/>
                  <a:pt x="7963792" y="4386742"/>
                  <a:pt x="7715970" y="4410950"/>
                </a:cubicBezTo>
                <a:lnTo>
                  <a:pt x="6951716" y="4476730"/>
                </a:lnTo>
                <a:lnTo>
                  <a:pt x="6936303" y="4478801"/>
                </a:lnTo>
                <a:lnTo>
                  <a:pt x="6790448" y="4490162"/>
                </a:lnTo>
                <a:lnTo>
                  <a:pt x="6799941" y="4491982"/>
                </a:lnTo>
                <a:cubicBezTo>
                  <a:pt x="6811623" y="4492448"/>
                  <a:pt x="6823734" y="4490275"/>
                  <a:pt x="6835432" y="4490275"/>
                </a:cubicBezTo>
                <a:cubicBezTo>
                  <a:pt x="6851580" y="4490275"/>
                  <a:pt x="6867729" y="4487668"/>
                  <a:pt x="6884003" y="4487297"/>
                </a:cubicBezTo>
                <a:cubicBezTo>
                  <a:pt x="7115805" y="4481835"/>
                  <a:pt x="7347351" y="4469668"/>
                  <a:pt x="7578771" y="4454770"/>
                </a:cubicBezTo>
                <a:cubicBezTo>
                  <a:pt x="7927552" y="4432302"/>
                  <a:pt x="8276080" y="4404123"/>
                  <a:pt x="8623845" y="4367873"/>
                </a:cubicBezTo>
                <a:cubicBezTo>
                  <a:pt x="8909939" y="4338575"/>
                  <a:pt x="9195310" y="4303940"/>
                  <a:pt x="9479970" y="4263967"/>
                </a:cubicBezTo>
                <a:cubicBezTo>
                  <a:pt x="9864901" y="4209593"/>
                  <a:pt x="10248014" y="4144879"/>
                  <a:pt x="10629308" y="4069810"/>
                </a:cubicBezTo>
                <a:cubicBezTo>
                  <a:pt x="11090114" y="3978690"/>
                  <a:pt x="11546975" y="3871184"/>
                  <a:pt x="11998498" y="3743816"/>
                </a:cubicBezTo>
                <a:lnTo>
                  <a:pt x="12188952" y="3687715"/>
                </a:lnTo>
                <a:lnTo>
                  <a:pt x="12188952" y="3742439"/>
                </a:lnTo>
                <a:lnTo>
                  <a:pt x="11829257" y="3846853"/>
                </a:lnTo>
                <a:cubicBezTo>
                  <a:pt x="11534769" y="3926550"/>
                  <a:pt x="11238120" y="3997436"/>
                  <a:pt x="10939183" y="4061368"/>
                </a:cubicBezTo>
                <a:cubicBezTo>
                  <a:pt x="10622824" y="4129150"/>
                  <a:pt x="10304941" y="4189147"/>
                  <a:pt x="9985530" y="4241373"/>
                </a:cubicBezTo>
                <a:cubicBezTo>
                  <a:pt x="9720036" y="4284822"/>
                  <a:pt x="9453814" y="4323467"/>
                  <a:pt x="9186882" y="4357320"/>
                </a:cubicBezTo>
                <a:cubicBezTo>
                  <a:pt x="8984197" y="4382894"/>
                  <a:pt x="8781514" y="4406977"/>
                  <a:pt x="8578198" y="4426839"/>
                </a:cubicBezTo>
                <a:cubicBezTo>
                  <a:pt x="8340547" y="4449559"/>
                  <a:pt x="8102644" y="4471034"/>
                  <a:pt x="7864358" y="4488290"/>
                </a:cubicBezTo>
                <a:cubicBezTo>
                  <a:pt x="7554994" y="4510634"/>
                  <a:pt x="7245502" y="4528512"/>
                  <a:pt x="6935502" y="4539684"/>
                </a:cubicBezTo>
                <a:cubicBezTo>
                  <a:pt x="6782917" y="4545147"/>
                  <a:pt x="6630334" y="4548995"/>
                  <a:pt x="6477750" y="4553587"/>
                </a:cubicBezTo>
                <a:cubicBezTo>
                  <a:pt x="6439195" y="4551503"/>
                  <a:pt x="6400529" y="4553128"/>
                  <a:pt x="6362294" y="4558430"/>
                </a:cubicBezTo>
                <a:lnTo>
                  <a:pt x="6057129" y="4558430"/>
                </a:lnTo>
                <a:lnTo>
                  <a:pt x="5977784" y="4553836"/>
                </a:lnTo>
                <a:cubicBezTo>
                  <a:pt x="5740261" y="4541423"/>
                  <a:pt x="5502739" y="4527644"/>
                  <a:pt x="5265087" y="4517587"/>
                </a:cubicBezTo>
                <a:cubicBezTo>
                  <a:pt x="4958267" y="4505171"/>
                  <a:pt x="4651826" y="4484691"/>
                  <a:pt x="4346277" y="4455517"/>
                </a:cubicBezTo>
                <a:cubicBezTo>
                  <a:pt x="4021654" y="4424605"/>
                  <a:pt x="3697795" y="4389970"/>
                  <a:pt x="3373045" y="4356948"/>
                </a:cubicBezTo>
                <a:cubicBezTo>
                  <a:pt x="3035412" y="4322686"/>
                  <a:pt x="2698456" y="4283047"/>
                  <a:pt x="2362173" y="4238021"/>
                </a:cubicBezTo>
                <a:cubicBezTo>
                  <a:pt x="1984692" y="4187868"/>
                  <a:pt x="1608364" y="4130142"/>
                  <a:pt x="1233177" y="4064845"/>
                </a:cubicBezTo>
                <a:cubicBezTo>
                  <a:pt x="842181" y="3996132"/>
                  <a:pt x="453758" y="3917644"/>
                  <a:pt x="68500" y="3825138"/>
                </a:cubicBezTo>
                <a:lnTo>
                  <a:pt x="0" y="3807783"/>
                </a:lnTo>
                <a:lnTo>
                  <a:pt x="0" y="3751294"/>
                </a:lnTo>
                <a:lnTo>
                  <a:pt x="72441" y="3770071"/>
                </a:lnTo>
                <a:cubicBezTo>
                  <a:pt x="247961" y="3812249"/>
                  <a:pt x="424164" y="3851509"/>
                  <a:pt x="600716" y="3888441"/>
                </a:cubicBezTo>
                <a:cubicBezTo>
                  <a:pt x="988279" y="3969255"/>
                  <a:pt x="1378133" y="4038153"/>
                  <a:pt x="1769512" y="4098609"/>
                </a:cubicBezTo>
                <a:cubicBezTo>
                  <a:pt x="2052426" y="4142185"/>
                  <a:pt x="2335725" y="4182282"/>
                  <a:pt x="2613554" y="4215551"/>
                </a:cubicBezTo>
                <a:cubicBezTo>
                  <a:pt x="2605544" y="4218158"/>
                  <a:pt x="2594611" y="4208102"/>
                  <a:pt x="2581134" y="4205620"/>
                </a:cubicBezTo>
                <a:cubicBezTo>
                  <a:pt x="2087178" y="4113668"/>
                  <a:pt x="1597684" y="4002775"/>
                  <a:pt x="1112635" y="3872923"/>
                </a:cubicBezTo>
                <a:cubicBezTo>
                  <a:pt x="880453" y="3810852"/>
                  <a:pt x="649713" y="3744374"/>
                  <a:pt x="420412" y="3673490"/>
                </a:cubicBezTo>
                <a:lnTo>
                  <a:pt x="0" y="3534573"/>
                </a:lnTo>
                <a:close/>
              </a:path>
            </a:pathLst>
          </a:custGeom>
        </p:spPr>
      </p:pic>
      <p:sp>
        <p:nvSpPr>
          <p:cNvPr id="13" name="sketch line">
            <a:extLst>
              <a:ext uri="{FF2B5EF4-FFF2-40B4-BE49-F238E27FC236}">
                <a16:creationId xmlns:a16="http://schemas.microsoft.com/office/drawing/2014/main" id="{3540989C-C7B8-473B-BF87-6F2DA6A900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661305" y="5468206"/>
            <a:ext cx="1371600" cy="18288"/>
          </a:xfrm>
          <a:custGeom>
            <a:avLst/>
            <a:gdLst>
              <a:gd name="csX0" fmla="*/ 0 w 1371600"/>
              <a:gd name="csY0" fmla="*/ 0 h 18288"/>
              <a:gd name="csX1" fmla="*/ 685800 w 1371600"/>
              <a:gd name="csY1" fmla="*/ 0 h 18288"/>
              <a:gd name="csX2" fmla="*/ 1371600 w 1371600"/>
              <a:gd name="csY2" fmla="*/ 0 h 18288"/>
              <a:gd name="csX3" fmla="*/ 1371600 w 1371600"/>
              <a:gd name="csY3" fmla="*/ 18288 h 18288"/>
              <a:gd name="csX4" fmla="*/ 713232 w 1371600"/>
              <a:gd name="csY4" fmla="*/ 18288 h 18288"/>
              <a:gd name="csX5" fmla="*/ 0 w 1371600"/>
              <a:gd name="csY5" fmla="*/ 18288 h 18288"/>
              <a:gd name="csX6" fmla="*/ 0 w 1371600"/>
              <a:gd name="csY6" fmla="*/ 0 h 18288"/>
            </a:gdLst>
            <a:ahLst/>
            <a:cxnLst>
              <a:cxn ang="0">
                <a:pos x="csX0" y="csY0"/>
              </a:cxn>
              <a:cxn ang="0">
                <a:pos x="csX1" y="csY1"/>
              </a:cxn>
              <a:cxn ang="0">
                <a:pos x="csX2" y="csY2"/>
              </a:cxn>
              <a:cxn ang="0">
                <a:pos x="csX3" y="csY3"/>
              </a:cxn>
              <a:cxn ang="0">
                <a:pos x="csX4" y="csY4"/>
              </a:cxn>
              <a:cxn ang="0">
                <a:pos x="csX5" y="csY5"/>
              </a:cxn>
              <a:cxn ang="0">
                <a:pos x="csX6" y="csY6"/>
              </a:cxn>
            </a:cxnLst>
            <a:rect l="l" t="t" r="r" b="b"/>
            <a:pathLst>
              <a:path w="1371600" h="18288" fill="none" extrusionOk="0">
                <a:moveTo>
                  <a:pt x="0" y="0"/>
                </a:moveTo>
                <a:cubicBezTo>
                  <a:pt x="247303" y="31625"/>
                  <a:pt x="422310" y="-25629"/>
                  <a:pt x="685800" y="0"/>
                </a:cubicBezTo>
                <a:cubicBezTo>
                  <a:pt x="949290" y="25629"/>
                  <a:pt x="1192357" y="6696"/>
                  <a:pt x="1371600" y="0"/>
                </a:cubicBezTo>
                <a:cubicBezTo>
                  <a:pt x="1371355" y="6649"/>
                  <a:pt x="1371915" y="11310"/>
                  <a:pt x="1371600" y="18288"/>
                </a:cubicBezTo>
                <a:cubicBezTo>
                  <a:pt x="1107995" y="26464"/>
                  <a:pt x="1033361" y="32942"/>
                  <a:pt x="713232" y="18288"/>
                </a:cubicBezTo>
                <a:cubicBezTo>
                  <a:pt x="393103" y="3634"/>
                  <a:pt x="289343" y="43221"/>
                  <a:pt x="0" y="18288"/>
                </a:cubicBezTo>
                <a:cubicBezTo>
                  <a:pt x="-459" y="11562"/>
                  <a:pt x="-31" y="5093"/>
                  <a:pt x="0" y="0"/>
                </a:cubicBezTo>
                <a:close/>
              </a:path>
              <a:path w="1371600" h="18288" stroke="0" extrusionOk="0">
                <a:moveTo>
                  <a:pt x="0" y="0"/>
                </a:moveTo>
                <a:cubicBezTo>
                  <a:pt x="170249" y="-24099"/>
                  <a:pt x="504634" y="14338"/>
                  <a:pt x="644652" y="0"/>
                </a:cubicBezTo>
                <a:cubicBezTo>
                  <a:pt x="784670" y="-14338"/>
                  <a:pt x="1087773" y="8679"/>
                  <a:pt x="1371600" y="0"/>
                </a:cubicBezTo>
                <a:cubicBezTo>
                  <a:pt x="1372456" y="3662"/>
                  <a:pt x="1371030" y="13946"/>
                  <a:pt x="1371600" y="18288"/>
                </a:cubicBezTo>
                <a:cubicBezTo>
                  <a:pt x="1176823" y="-1409"/>
                  <a:pt x="900830" y="9989"/>
                  <a:pt x="713232" y="18288"/>
                </a:cubicBezTo>
                <a:cubicBezTo>
                  <a:pt x="525634" y="26587"/>
                  <a:pt x="282837" y="5724"/>
                  <a:pt x="0" y="18288"/>
                </a:cubicBezTo>
                <a:cubicBezTo>
                  <a:pt x="367" y="13143"/>
                  <a:pt x="-823" y="5844"/>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615697673">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a16="http://schemas.microsoft.com/office/drawing/2014/main" id="{BC66DF58-F427-90B0-ECB7-4C8F00C56343}"/>
              </a:ext>
            </a:extLst>
          </p:cNvPr>
          <p:cNvSpPr>
            <a:spLocks noGrp="1"/>
          </p:cNvSpPr>
          <p:nvPr>
            <p:ph type="body" sz="half" idx="2"/>
          </p:nvPr>
        </p:nvSpPr>
        <p:spPr>
          <a:xfrm>
            <a:off x="4654294" y="4777739"/>
            <a:ext cx="6897626" cy="1399223"/>
          </a:xfrm>
        </p:spPr>
        <p:txBody>
          <a:bodyPr vert="horz" lIns="91440" tIns="45720" rIns="91440" bIns="45720" rtlCol="0" anchor="ctr">
            <a:normAutofit/>
          </a:bodyPr>
          <a:lstStyle/>
          <a:p>
            <a:pPr indent="-228600">
              <a:buFont typeface="Arial" panose="020B0604020202020204" pitchFamily="34" charset="0"/>
              <a:buChar char="•"/>
            </a:pPr>
            <a:endParaRPr lang="en-US" sz="2200"/>
          </a:p>
        </p:txBody>
      </p:sp>
    </p:spTree>
    <p:extLst>
      <p:ext uri="{BB962C8B-B14F-4D97-AF65-F5344CB8AC3E}">
        <p14:creationId xmlns:p14="http://schemas.microsoft.com/office/powerpoint/2010/main" val="20703279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A1DF9F-994C-A3F7-3B20-6A96E5C34F9D}"/>
              </a:ext>
            </a:extLst>
          </p:cNvPr>
          <p:cNvSpPr>
            <a:spLocks noGrp="1"/>
          </p:cNvSpPr>
          <p:nvPr>
            <p:ph type="title"/>
          </p:nvPr>
        </p:nvSpPr>
        <p:spPr>
          <a:xfrm>
            <a:off x="630936" y="639520"/>
            <a:ext cx="3429000" cy="1719072"/>
          </a:xfrm>
        </p:spPr>
        <p:txBody>
          <a:bodyPr anchor="b">
            <a:normAutofit/>
          </a:bodyPr>
          <a:lstStyle/>
          <a:p>
            <a:r>
              <a:rPr lang="en-GB" sz="3800"/>
              <a:t>Should you always present?</a:t>
            </a:r>
          </a:p>
        </p:txBody>
      </p:sp>
      <p:sp>
        <p:nvSpPr>
          <p:cNvPr id="14" name="sketch line">
            <a:extLst>
              <a:ext uri="{FF2B5EF4-FFF2-40B4-BE49-F238E27FC236}">
                <a16:creationId xmlns:a16="http://schemas.microsoft.com/office/drawing/2014/main" id="{6357EC4F-235E-4222-A36F-C7878ACE37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sX0" fmla="*/ 0 w 3255095"/>
              <a:gd name="csY0" fmla="*/ 0 h 18288"/>
              <a:gd name="csX1" fmla="*/ 618468 w 3255095"/>
              <a:gd name="csY1" fmla="*/ 0 h 18288"/>
              <a:gd name="csX2" fmla="*/ 1269487 w 3255095"/>
              <a:gd name="csY2" fmla="*/ 0 h 18288"/>
              <a:gd name="csX3" fmla="*/ 1953057 w 3255095"/>
              <a:gd name="csY3" fmla="*/ 0 h 18288"/>
              <a:gd name="csX4" fmla="*/ 2636627 w 3255095"/>
              <a:gd name="csY4" fmla="*/ 0 h 18288"/>
              <a:gd name="csX5" fmla="*/ 3255095 w 3255095"/>
              <a:gd name="csY5" fmla="*/ 0 h 18288"/>
              <a:gd name="csX6" fmla="*/ 3255095 w 3255095"/>
              <a:gd name="csY6" fmla="*/ 18288 h 18288"/>
              <a:gd name="csX7" fmla="*/ 2538974 w 3255095"/>
              <a:gd name="csY7" fmla="*/ 18288 h 18288"/>
              <a:gd name="csX8" fmla="*/ 1822853 w 3255095"/>
              <a:gd name="csY8" fmla="*/ 18288 h 18288"/>
              <a:gd name="csX9" fmla="*/ 1171834 w 3255095"/>
              <a:gd name="csY9" fmla="*/ 18288 h 18288"/>
              <a:gd name="csX10" fmla="*/ 0 w 3255095"/>
              <a:gd name="csY10" fmla="*/ 18288 h 18288"/>
              <a:gd name="csX11" fmla="*/ 0 w 3255095"/>
              <a:gd name="csY11" fmla="*/ 0 h 18288"/>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8">
            <a:extLst>
              <a:ext uri="{FF2B5EF4-FFF2-40B4-BE49-F238E27FC236}">
                <a16:creationId xmlns:a16="http://schemas.microsoft.com/office/drawing/2014/main" id="{EDEE02B2-06CC-D531-4FF8-480C023EBC11}"/>
              </a:ext>
            </a:extLst>
          </p:cNvPr>
          <p:cNvSpPr>
            <a:spLocks noGrp="1"/>
          </p:cNvSpPr>
          <p:nvPr>
            <p:ph idx="1"/>
          </p:nvPr>
        </p:nvSpPr>
        <p:spPr>
          <a:xfrm>
            <a:off x="630936" y="2807208"/>
            <a:ext cx="3429000" cy="3410712"/>
          </a:xfrm>
        </p:spPr>
        <p:txBody>
          <a:bodyPr anchor="t">
            <a:normAutofit/>
          </a:bodyPr>
          <a:lstStyle/>
          <a:p>
            <a:r>
              <a:rPr lang="en-US" sz="2200" dirty="0"/>
              <a:t>The short answer is no!</a:t>
            </a:r>
          </a:p>
        </p:txBody>
      </p:sp>
      <p:pic>
        <p:nvPicPr>
          <p:cNvPr id="5" name="Content Placeholder 4" descr="Video camera on stand recording man presenting and holding laptop with one hand">
            <a:extLst>
              <a:ext uri="{FF2B5EF4-FFF2-40B4-BE49-F238E27FC236}">
                <a16:creationId xmlns:a16="http://schemas.microsoft.com/office/drawing/2014/main" id="{90232DCD-FB04-7224-E3A4-2B491AB5004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54296" y="1124883"/>
            <a:ext cx="6903720" cy="4608233"/>
          </a:xfrm>
          <a:prstGeom prst="rect">
            <a:avLst/>
          </a:prstGeom>
        </p:spPr>
      </p:pic>
    </p:spTree>
    <p:extLst>
      <p:ext uri="{BB962C8B-B14F-4D97-AF65-F5344CB8AC3E}">
        <p14:creationId xmlns:p14="http://schemas.microsoft.com/office/powerpoint/2010/main" val="9683135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Slide Background">
            <a:extLst>
              <a:ext uri="{FF2B5EF4-FFF2-40B4-BE49-F238E27FC236}">
                <a16:creationId xmlns:a16="http://schemas.microsoft.com/office/drawing/2014/main" id="{3ECBE1F1-D69B-4AFA-ABD5-8E41720EF6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Wood human figure">
            <a:extLst>
              <a:ext uri="{FF2B5EF4-FFF2-40B4-BE49-F238E27FC236}">
                <a16:creationId xmlns:a16="http://schemas.microsoft.com/office/drawing/2014/main" id="{26C52698-57B6-F4AF-0E12-BAA6C1696795}"/>
              </a:ext>
            </a:extLst>
          </p:cNvPr>
          <p:cNvPicPr>
            <a:picLocks noChangeAspect="1"/>
          </p:cNvPicPr>
          <p:nvPr/>
        </p:nvPicPr>
        <p:blipFill>
          <a:blip r:embed="rId3"/>
          <a:srcRect r="47341" b="-2"/>
          <a:stretch>
            <a:fillRect/>
          </a:stretch>
        </p:blipFill>
        <p:spPr>
          <a:xfrm>
            <a:off x="-1" y="-2"/>
            <a:ext cx="5410198" cy="6858002"/>
          </a:xfrm>
          <a:prstGeom prst="rect">
            <a:avLst/>
          </a:prstGeom>
        </p:spPr>
      </p:pic>
      <p:sp useBgFill="1">
        <p:nvSpPr>
          <p:cNvPr id="11" name="Rectangle 10">
            <a:extLst>
              <a:ext uri="{FF2B5EF4-FFF2-40B4-BE49-F238E27FC236}">
                <a16:creationId xmlns:a16="http://schemas.microsoft.com/office/drawing/2014/main" id="{603A6265-E10C-4B85-9C20-E75FCAF9CC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10197" y="-1"/>
            <a:ext cx="6781802" cy="2286000"/>
          </a:xfrm>
          <a:prstGeom prst="rect">
            <a:avLst/>
          </a:prstGeom>
          <a:ln>
            <a:noFill/>
          </a:ln>
          <a:effectLst>
            <a:outerShdw blurRad="355600" dist="152400" sx="95000" sy="95000" algn="t" rotWithShape="0">
              <a:srgbClr val="000000">
                <a:alpha val="2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E131979-C520-DB82-AC87-4C650C08C03F}"/>
              </a:ext>
            </a:extLst>
          </p:cNvPr>
          <p:cNvSpPr>
            <a:spLocks noGrp="1"/>
          </p:cNvSpPr>
          <p:nvPr>
            <p:ph type="title"/>
          </p:nvPr>
        </p:nvSpPr>
        <p:spPr>
          <a:xfrm>
            <a:off x="6115317" y="405685"/>
            <a:ext cx="5464968" cy="1559301"/>
          </a:xfrm>
        </p:spPr>
        <p:txBody>
          <a:bodyPr>
            <a:normAutofit/>
          </a:bodyPr>
          <a:lstStyle/>
          <a:p>
            <a:r>
              <a:rPr lang="en-GB" sz="4000"/>
              <a:t>Do you need to have published?</a:t>
            </a:r>
          </a:p>
        </p:txBody>
      </p:sp>
      <p:sp>
        <p:nvSpPr>
          <p:cNvPr id="3" name="Content Placeholder 2">
            <a:extLst>
              <a:ext uri="{FF2B5EF4-FFF2-40B4-BE49-F238E27FC236}">
                <a16:creationId xmlns:a16="http://schemas.microsoft.com/office/drawing/2014/main" id="{77A8506B-D4B5-E6E7-9149-11459E0386BE}"/>
              </a:ext>
            </a:extLst>
          </p:cNvPr>
          <p:cNvSpPr>
            <a:spLocks noGrp="1"/>
          </p:cNvSpPr>
          <p:nvPr>
            <p:ph idx="1"/>
          </p:nvPr>
        </p:nvSpPr>
        <p:spPr>
          <a:xfrm>
            <a:off x="6115317" y="2743200"/>
            <a:ext cx="5247340" cy="3496878"/>
          </a:xfrm>
        </p:spPr>
        <p:txBody>
          <a:bodyPr anchor="ctr">
            <a:normAutofit/>
          </a:bodyPr>
          <a:lstStyle/>
          <a:p>
            <a:r>
              <a:rPr lang="en-GB" sz="2000" dirty="0"/>
              <a:t>Again, the short answer is no!</a:t>
            </a:r>
          </a:p>
        </p:txBody>
      </p:sp>
    </p:spTree>
    <p:extLst>
      <p:ext uri="{BB962C8B-B14F-4D97-AF65-F5344CB8AC3E}">
        <p14:creationId xmlns:p14="http://schemas.microsoft.com/office/powerpoint/2010/main" val="38625221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1081</TotalTime>
  <Words>2082</Words>
  <Application>Microsoft Office PowerPoint</Application>
  <PresentationFormat>Widescreen</PresentationFormat>
  <Paragraphs>206</Paragraphs>
  <Slides>39</Slides>
  <Notes>11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39</vt:i4>
      </vt:variant>
    </vt:vector>
  </HeadingPairs>
  <TitlesOfParts>
    <vt:vector size="45" baseType="lpstr">
      <vt:lpstr>Aptos</vt:lpstr>
      <vt:lpstr>Aptos Display</vt:lpstr>
      <vt:lpstr>Arial</vt:lpstr>
      <vt:lpstr>Calibri</vt:lpstr>
      <vt:lpstr>Times New Roman</vt:lpstr>
      <vt:lpstr>Office Theme</vt:lpstr>
      <vt:lpstr>Attending conferences</vt:lpstr>
      <vt:lpstr>Why go? Networking</vt:lpstr>
      <vt:lpstr>Keeping up to date with research</vt:lpstr>
      <vt:lpstr>Feedback</vt:lpstr>
      <vt:lpstr>Conference options</vt:lpstr>
      <vt:lpstr>Short talk</vt:lpstr>
      <vt:lpstr>Long talk</vt:lpstr>
      <vt:lpstr>Should you always present?</vt:lpstr>
      <vt:lpstr>Do you need to have published?</vt:lpstr>
      <vt:lpstr>How to decide which conferences to go to</vt:lpstr>
      <vt:lpstr>Practicalities</vt:lpstr>
      <vt:lpstr>Ask!</vt:lpstr>
      <vt:lpstr>PowerPoint Presentation</vt:lpstr>
      <vt:lpstr>Part 1 – Identify your audience and purpose</vt:lpstr>
      <vt:lpstr>Who is going to be at the conference?</vt:lpstr>
      <vt:lpstr>PowerPoint Presentation</vt:lpstr>
      <vt:lpstr>What do you plan to ask people?</vt:lpstr>
      <vt:lpstr>Part 2 – Full networking example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Part 3 – Other conference segments</vt:lpstr>
      <vt:lpstr>PowerPoint Presentation</vt:lpstr>
      <vt:lpstr>What do you do at lunch?</vt:lpstr>
      <vt:lpstr>PowerPoint Presentation</vt:lpstr>
      <vt:lpstr>Should you attend the social events?</vt:lpstr>
      <vt:lpstr>Next steps</vt:lpstr>
      <vt:lpstr>Key messages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Morris-Tran, Bethan</dc:creator>
  <cp:lastModifiedBy>Morris-Tran, Bethan</cp:lastModifiedBy>
  <cp:revision>6</cp:revision>
  <dcterms:created xsi:type="dcterms:W3CDTF">2026-04-07T10:32:33Z</dcterms:created>
  <dcterms:modified xsi:type="dcterms:W3CDTF">2026-04-28T09:30:47Z</dcterms:modified>
</cp:coreProperties>
</file>