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22" r:id="rId2"/>
    <p:sldId id="327" r:id="rId3"/>
    <p:sldId id="321" r:id="rId4"/>
    <p:sldId id="323" r:id="rId5"/>
    <p:sldId id="324" r:id="rId6"/>
    <p:sldId id="328" r:id="rId7"/>
    <p:sldId id="325" r:id="rId8"/>
    <p:sldId id="329" r:id="rId9"/>
    <p:sldId id="330" r:id="rId10"/>
    <p:sldId id="331" r:id="rId11"/>
    <p:sldId id="332" r:id="rId12"/>
    <p:sldId id="333" r:id="rId13"/>
    <p:sldId id="336" r:id="rId14"/>
    <p:sldId id="334" r:id="rId15"/>
    <p:sldId id="335" r:id="rId16"/>
    <p:sldId id="337" r:id="rId17"/>
    <p:sldId id="338" r:id="rId18"/>
    <p:sldId id="339" r:id="rId19"/>
    <p:sldId id="256" r:id="rId20"/>
    <p:sldId id="262" r:id="rId21"/>
    <p:sldId id="260" r:id="rId22"/>
    <p:sldId id="259" r:id="rId23"/>
    <p:sldId id="263" r:id="rId24"/>
    <p:sldId id="261" r:id="rId25"/>
    <p:sldId id="271" r:id="rId26"/>
    <p:sldId id="265" r:id="rId27"/>
    <p:sldId id="264" r:id="rId28"/>
    <p:sldId id="266" r:id="rId29"/>
    <p:sldId id="269" r:id="rId30"/>
    <p:sldId id="267" r:id="rId31"/>
    <p:sldId id="268" r:id="rId32"/>
    <p:sldId id="272" r:id="rId33"/>
    <p:sldId id="27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6834" autoAdjust="0"/>
  </p:normalViewPr>
  <p:slideViewPr>
    <p:cSldViewPr snapToGrid="0">
      <p:cViewPr varScale="1">
        <p:scale>
          <a:sx n="49" d="100"/>
          <a:sy n="49" d="100"/>
        </p:scale>
        <p:origin x="133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178E99-22CB-481B-9262-9725488347FA}" type="datetimeFigureOut">
              <a:rPr lang="en-GB" smtClean="0"/>
              <a:t>06/05/2026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DFE788-85AE-4A65-926E-43F126607361}" type="slidenum">
              <a:rPr lang="en-GB" smtClean="0"/>
              <a:t>‹#›</a:t>
            </a:fld>
            <a:endParaRPr lang="en-GB"/>
          </a:p>
        </p:txBody>
      </p:sp>
    </p:spTree>
    <p:extLst>
      <p:ext uri="{BB962C8B-B14F-4D97-AF65-F5344CB8AC3E}">
        <p14:creationId xmlns:p14="http://schemas.microsoft.com/office/powerpoint/2010/main" val="1483659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easy to think that straight faces, mean boredom or disagreement but this is not true!</a:t>
            </a:r>
          </a:p>
          <a:p>
            <a:endParaRPr lang="en-GB" dirty="0"/>
          </a:p>
          <a:p>
            <a:r>
              <a:rPr lang="en-GB" dirty="0"/>
              <a:t>Try to put some distance between their expressions and their opinions. It is not a reflection on you, and just not helpful.</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910449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someone wants to be difficult, they will – you cannot change their behaviour but are ways of dealing with difficult audience members.</a:t>
            </a:r>
          </a:p>
          <a:p>
            <a:endParaRPr lang="en-GB" dirty="0"/>
          </a:p>
          <a:p>
            <a:r>
              <a:rPr lang="en-GB" dirty="0"/>
              <a:t>Personally – often the issue is about the TOPIC not YOU! Mentally create some distance to separate yourself from their behaviour.</a:t>
            </a:r>
          </a:p>
          <a:p>
            <a:endParaRPr lang="en-GB" dirty="0"/>
          </a:p>
          <a:p>
            <a:r>
              <a:rPr lang="en-GB" dirty="0"/>
              <a:t>Boundaries – use the audience members as allies, focus on the majority that is supportive. Ask their opinions on a relevant topic.</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45913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Acknowledge – “that’s an interesting point – here’s what’s relevant…” this avoids a back and forth that’s not helpful.</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40185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Boundaries – use the audience members as allies, focus on the majority that is supportive. Ask their opinions on a relevant topic.</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43628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85554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Lots of information can be comforting, but is difficult for your audience to take in.</a:t>
            </a:r>
          </a:p>
          <a:p>
            <a:endParaRPr lang="en-GB" dirty="0"/>
          </a:p>
          <a:p>
            <a:r>
              <a:rPr lang="en-GB" dirty="0"/>
              <a:t>Instead focus on key facts – what are the main points of slide? What summarises your arguments?</a:t>
            </a:r>
          </a:p>
          <a:p>
            <a:endParaRPr lang="en-GB" dirty="0"/>
          </a:p>
          <a:p>
            <a:r>
              <a:rPr lang="en-GB" dirty="0"/>
              <a:t>Visuals – what images and graphics will capture your audience’s attention? What translates your facts in a memorable way? Another way of doing this can be through using key quotes from your data. Your way of doing this will be dependent on the findings you are talking about. It’s less about what you’re saying, but </a:t>
            </a:r>
            <a:r>
              <a:rPr lang="en-GB" i="1" dirty="0"/>
              <a:t>how</a:t>
            </a:r>
            <a:r>
              <a:rPr lang="en-GB" i="0" dirty="0"/>
              <a:t> you’re saying it. As my supervisor said, you have to tell the story of your data.</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0206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scenic route is nice, but sometimes you get lost.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Often your audience will have a limited understanding of your specific research area. You want to make it as easy as possible for them to understand your focus, and using clear definitions and analogies helps with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Be specific in your language. Use examples that have clear patterns. This also saves time, and means you can use more of your presentation time on your findings or other aspects important to your research.</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78670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all likelihood you will be nervous on the day. You want to make the logistics of presenting as easy as possible for yourself so you can have as little concerns as possible. </a:t>
            </a:r>
          </a:p>
          <a:p>
            <a:endParaRPr lang="en-GB" dirty="0"/>
          </a:p>
          <a:p>
            <a:r>
              <a:rPr lang="en-GB" dirty="0"/>
              <a:t>Now technology can be a great way to involve your audience, either through polls or through including videos or… However, these aspects should be tested out many times before your present. You should be confident that they work seamlessly and in your ability to use them. It is also good to look at troubleshooting and any potential issues that could go wrong.</a:t>
            </a:r>
          </a:p>
          <a:p>
            <a:endParaRPr lang="en-GB" dirty="0"/>
          </a:p>
          <a:p>
            <a:r>
              <a:rPr lang="en-GB" dirty="0"/>
              <a:t>BUT conferences are a great place to present, because everybody is also doing one! They will be prepared with extra cables, etc. so it’s good to remember you are in safe hands!</a:t>
            </a:r>
          </a:p>
          <a:p>
            <a:endParaRPr lang="en-GB" dirty="0"/>
          </a:p>
          <a:p>
            <a:r>
              <a:rPr lang="en-GB" dirty="0"/>
              <a:t>It is helpful to consider a quick benefits vs risks when using technology and using your own common sense.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00374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1200" b="1" i="0" kern="1200" dirty="0">
                <a:solidFill>
                  <a:schemeClr val="tx1"/>
                </a:solidFill>
                <a:effectLst/>
                <a:latin typeface="+mn-lt"/>
                <a:ea typeface="+mn-ea"/>
                <a:cs typeface="+mn-cs"/>
              </a:rPr>
              <a:t>It makes you seem more approachable</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 smile signals warmth and openness, helping the audience feel comfortable engaging with you.</a:t>
            </a:r>
          </a:p>
          <a:p>
            <a:pPr fontAlgn="t"/>
            <a:r>
              <a:rPr lang="en-GB" sz="1200" b="1" i="0" kern="1200" dirty="0">
                <a:solidFill>
                  <a:schemeClr val="tx1"/>
                </a:solidFill>
                <a:effectLst/>
                <a:latin typeface="+mn-lt"/>
                <a:ea typeface="+mn-ea"/>
                <a:cs typeface="+mn-cs"/>
              </a:rPr>
              <a:t>It builds trust and rapport</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Audiences are more likely to listen to (and believe) speakers who appear positive and confident.</a:t>
            </a:r>
          </a:p>
          <a:p>
            <a:pPr fontAlgn="t"/>
            <a:r>
              <a:rPr lang="en-GB" sz="1200" b="1" i="0" kern="1200" dirty="0">
                <a:solidFill>
                  <a:schemeClr val="tx1"/>
                </a:solidFill>
                <a:effectLst/>
                <a:latin typeface="+mn-lt"/>
                <a:ea typeface="+mn-ea"/>
                <a:cs typeface="+mn-cs"/>
              </a:rPr>
              <a:t>It relaxes you as well as the audience</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Smiling can reduce visible nerves and helps you appear calmer, even if you feel anxious inside.</a:t>
            </a:r>
          </a:p>
          <a:p>
            <a:pPr fontAlgn="t"/>
            <a:r>
              <a:rPr lang="en-GB" sz="1200" b="1" i="0" kern="1200" dirty="0">
                <a:solidFill>
                  <a:schemeClr val="tx1"/>
                </a:solidFill>
                <a:effectLst/>
                <a:latin typeface="+mn-lt"/>
                <a:ea typeface="+mn-ea"/>
                <a:cs typeface="+mn-cs"/>
              </a:rPr>
              <a:t>It invites connection</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People mirror facial expressions — smiling encourages the audience to respond positively.</a:t>
            </a:r>
          </a:p>
          <a:p>
            <a:pPr fontAlgn="t"/>
            <a:r>
              <a:rPr lang="en-GB" sz="1200" b="1" i="0" kern="1200" dirty="0">
                <a:solidFill>
                  <a:schemeClr val="tx1"/>
                </a:solidFill>
                <a:effectLst/>
                <a:latin typeface="+mn-lt"/>
                <a:ea typeface="+mn-ea"/>
                <a:cs typeface="+mn-cs"/>
              </a:rPr>
              <a:t>It sets the emotional tone</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 friendly expression early on helps establish an encouraging, supportive atmosphere.</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04345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may sound obvious but it is important to be aware of.</a:t>
            </a:r>
          </a:p>
          <a:p>
            <a:endParaRPr lang="en-GB" dirty="0"/>
          </a:p>
          <a:p>
            <a:r>
              <a:rPr lang="en-GB" dirty="0"/>
              <a:t>When delivering a presentation nerves can prevent you from delivering your best presentation. Take some steadying breaths and try to keep calm so your mind can focus on what you do well.</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05022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Questions are an opportunity – not just for the audience member, but for you too!</a:t>
            </a:r>
          </a:p>
          <a:p>
            <a:endParaRPr lang="en-GB" dirty="0"/>
          </a:p>
          <a:p>
            <a:r>
              <a:rPr lang="en-GB" dirty="0"/>
              <a:t>It is not a quiz, and you are not being tested. Questions are really an opportunity for engagement and discussion with your research, and it is a great opportunity to connect with others in your field.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37695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okay not to be able answer questions! </a:t>
            </a:r>
          </a:p>
          <a:p>
            <a:endParaRPr lang="en-GB" dirty="0"/>
          </a:p>
          <a:p>
            <a:r>
              <a:rPr lang="en-GB" dirty="0"/>
              <a:t>You are not expected to know everything, and it is not a weakness to acknowledge this. Where you don’t have an answer you can acknowledge this, and there are a few options!</a:t>
            </a:r>
          </a:p>
          <a:p>
            <a:endParaRPr lang="en-GB" dirty="0"/>
          </a:p>
          <a:p>
            <a:pPr marL="171450" indent="-171450">
              <a:buFontTx/>
              <a:buChar char="-"/>
            </a:pPr>
            <a:r>
              <a:rPr lang="en-GB" dirty="0"/>
              <a:t>Link it to what you do know (if appropriate and relevant)</a:t>
            </a:r>
          </a:p>
          <a:p>
            <a:pPr marL="171450" indent="-171450">
              <a:buFontTx/>
              <a:buChar char="-"/>
            </a:pPr>
            <a:r>
              <a:rPr lang="en-GB" dirty="0"/>
              <a:t>Ask the other audience members</a:t>
            </a:r>
          </a:p>
          <a:p>
            <a:pPr marL="171450" indent="-171450">
              <a:buFontTx/>
              <a:buChar char="-"/>
            </a:pPr>
            <a:r>
              <a:rPr lang="en-GB" dirty="0"/>
              <a:t>Mention what the literature says about this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6290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GB" sz="1200" b="1" i="0" kern="1200" dirty="0">
                <a:solidFill>
                  <a:schemeClr val="tx1"/>
                </a:solidFill>
                <a:effectLst/>
                <a:latin typeface="+mn-lt"/>
                <a:ea typeface="+mn-ea"/>
                <a:cs typeface="+mn-cs"/>
              </a:rPr>
              <a:t>Boosts confidence</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Knowing your content reduces nerves and helps you sound more assured.</a:t>
            </a:r>
          </a:p>
          <a:p>
            <a:pPr fontAlgn="t"/>
            <a:r>
              <a:rPr lang="en-GB" sz="1200" b="1" i="0" kern="1200" dirty="0">
                <a:solidFill>
                  <a:schemeClr val="tx1"/>
                </a:solidFill>
                <a:effectLst/>
                <a:latin typeface="+mn-lt"/>
                <a:ea typeface="+mn-ea"/>
                <a:cs typeface="+mn-cs"/>
              </a:rPr>
              <a:t>Improves clarity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Preparation helps you structure ideas clearly and explain them simply.</a:t>
            </a:r>
          </a:p>
          <a:p>
            <a:pPr fontAlgn="t"/>
            <a:r>
              <a:rPr lang="en-GB" sz="1200" b="1" i="0" kern="1200" dirty="0">
                <a:solidFill>
                  <a:schemeClr val="tx1"/>
                </a:solidFill>
                <a:effectLst/>
                <a:latin typeface="+mn-lt"/>
                <a:ea typeface="+mn-ea"/>
                <a:cs typeface="+mn-cs"/>
              </a:rPr>
              <a:t>Keeps you on track</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You’re less likely to ramble, rush, or run out of time.</a:t>
            </a:r>
          </a:p>
          <a:p>
            <a:pPr fontAlgn="t"/>
            <a:r>
              <a:rPr lang="en-GB" sz="1200" b="1" i="0" kern="1200" dirty="0">
                <a:solidFill>
                  <a:schemeClr val="tx1"/>
                </a:solidFill>
                <a:effectLst/>
                <a:latin typeface="+mn-lt"/>
                <a:ea typeface="+mn-ea"/>
                <a:cs typeface="+mn-cs"/>
              </a:rPr>
              <a:t>Helps you handle questions</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Anticipating questions makes you calmer and more responsive.</a:t>
            </a:r>
          </a:p>
          <a:p>
            <a:pPr fontAlgn="t"/>
            <a:r>
              <a:rPr lang="en-GB" sz="1200" b="1" i="0" kern="1200" dirty="0">
                <a:solidFill>
                  <a:schemeClr val="tx1"/>
                </a:solidFill>
                <a:effectLst/>
                <a:latin typeface="+mn-lt"/>
                <a:ea typeface="+mn-ea"/>
                <a:cs typeface="+mn-cs"/>
              </a:rPr>
              <a:t>Allows flexibility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When you’re prepared, it’s easier to adapt if something goes wrong.</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DFE788-85AE-4A65-926E-43F126607361}"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17335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AE654-02CF-781C-61A4-B142F856A7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B151F66-21CC-A03E-D8FC-1C0B3C1A28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8556B65-CC80-60A8-0C03-5852957AF1E0}"/>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5" name="Footer Placeholder 4">
            <a:extLst>
              <a:ext uri="{FF2B5EF4-FFF2-40B4-BE49-F238E27FC236}">
                <a16:creationId xmlns:a16="http://schemas.microsoft.com/office/drawing/2014/main" id="{C961A776-48A0-81C7-5780-A66C700E0F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3EDFE1-5E62-F6CA-3E07-31C0F59605E4}"/>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380402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0A7F7-5F58-CA43-96F5-FF9A2FB617D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B6261C-CE00-3454-3575-E71790826C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F12797-D6D2-DC7B-5475-3EA4734A4A99}"/>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5" name="Footer Placeholder 4">
            <a:extLst>
              <a:ext uri="{FF2B5EF4-FFF2-40B4-BE49-F238E27FC236}">
                <a16:creationId xmlns:a16="http://schemas.microsoft.com/office/drawing/2014/main" id="{47B4E3BF-E086-4FBE-B0FB-F5D2C5677C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45E060-5FA1-703E-A556-D8CA0F2AFD50}"/>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124580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88BD2D-C567-A1B5-6381-B1DEE2668C7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1880D7-E2FF-1866-54F5-4A4C700A05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D55274-3166-704D-BDB0-BE40374ED0DD}"/>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5" name="Footer Placeholder 4">
            <a:extLst>
              <a:ext uri="{FF2B5EF4-FFF2-40B4-BE49-F238E27FC236}">
                <a16:creationId xmlns:a16="http://schemas.microsoft.com/office/drawing/2014/main" id="{7844B50E-4CC9-AF77-CD13-F0FA882CAC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B4E484-43D0-CE4F-D469-0ABAFF43CEEA}"/>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1752938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F3969-31E8-AFC8-0C0B-BCBEF28F89C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B8E90F3-90AB-17D6-5F5A-6762B67068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9D7981-4596-8E69-CFAC-364661C36FC4}"/>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5" name="Footer Placeholder 4">
            <a:extLst>
              <a:ext uri="{FF2B5EF4-FFF2-40B4-BE49-F238E27FC236}">
                <a16:creationId xmlns:a16="http://schemas.microsoft.com/office/drawing/2014/main" id="{371D74CA-FD73-D449-2285-8F663CBD23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1C98FA-C524-688B-D454-743B9573EC34}"/>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1200171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866F8-28C7-E2A0-1D16-0DF51DF0413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75B6360-FFAC-EDA4-AFB4-0EEA7FD0C94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8754F3-31C3-4CA1-F5BF-F5F426FA875E}"/>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5" name="Footer Placeholder 4">
            <a:extLst>
              <a:ext uri="{FF2B5EF4-FFF2-40B4-BE49-F238E27FC236}">
                <a16:creationId xmlns:a16="http://schemas.microsoft.com/office/drawing/2014/main" id="{C03B424C-176C-8AC9-D2FF-CBD6875664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BCA2B9-4B05-23D9-835D-96EA0722783D}"/>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2041849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EA274-CB69-E3E9-955E-541EB703611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901569E-09D5-DB9E-3251-D7B68B50A6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9F8EB46-CE55-C855-2856-79DC814383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21327F2-34C0-606A-2766-938BF9983252}"/>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6" name="Footer Placeholder 5">
            <a:extLst>
              <a:ext uri="{FF2B5EF4-FFF2-40B4-BE49-F238E27FC236}">
                <a16:creationId xmlns:a16="http://schemas.microsoft.com/office/drawing/2014/main" id="{516BEFAE-CD88-4368-DFE6-96D401E13F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7818BE-B497-426A-B581-2B28F1C16CF0}"/>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1398710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F4579-66E4-60F0-BE4C-586AB57B977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9E09BDF-C3F7-9B16-A917-582ECB2326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D4B0D2-1767-FF64-6F19-1EB27D7B0C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3181F43-17D7-BDBF-9077-B0C2CAF7F4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B0ADFC-575A-8182-984D-A9D8DC617D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EB541D6-F42F-18E2-4448-18577BD250A5}"/>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8" name="Footer Placeholder 7">
            <a:extLst>
              <a:ext uri="{FF2B5EF4-FFF2-40B4-BE49-F238E27FC236}">
                <a16:creationId xmlns:a16="http://schemas.microsoft.com/office/drawing/2014/main" id="{E77D1AC7-79A7-5317-4B5E-5762A599C13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79CFEE4-5CC0-A7A8-06A6-A8E223018970}"/>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2373158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6998E-5139-CC2F-770E-0AE8CC828A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2F06496-E712-EF6F-F0B8-A4A8CDEF9F51}"/>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4" name="Footer Placeholder 3">
            <a:extLst>
              <a:ext uri="{FF2B5EF4-FFF2-40B4-BE49-F238E27FC236}">
                <a16:creationId xmlns:a16="http://schemas.microsoft.com/office/drawing/2014/main" id="{84FBADB8-C9DA-F097-CBA4-114C56873A2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1F67AB1-1504-76E5-9EF1-0DC413E98AFC}"/>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3041326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A3F8EB-FCBD-176F-62B4-97EA5456E174}"/>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3" name="Footer Placeholder 2">
            <a:extLst>
              <a:ext uri="{FF2B5EF4-FFF2-40B4-BE49-F238E27FC236}">
                <a16:creationId xmlns:a16="http://schemas.microsoft.com/office/drawing/2014/main" id="{03733DB3-0FEA-61E7-98EC-AEFE843A5D4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3842EB-CA62-7465-35BC-7DDA479A6D61}"/>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2258121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E56B9-D6DF-C226-701F-F4FE1C8980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346CD43-F088-FB46-4AFB-F3C707733B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14B366A-CC78-1BED-EEBD-D6BF4F2CF0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F2EB00-1BB5-1B16-1925-99B3A9C5D739}"/>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6" name="Footer Placeholder 5">
            <a:extLst>
              <a:ext uri="{FF2B5EF4-FFF2-40B4-BE49-F238E27FC236}">
                <a16:creationId xmlns:a16="http://schemas.microsoft.com/office/drawing/2014/main" id="{1AB17CDF-D39D-735F-51C8-C960E6BE37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53EA0C5-ACB1-E573-F085-19DA02F43660}"/>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2070974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7FF26-408A-E220-A067-1163BCD666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D65E135-7BDD-DA31-7397-69DB0C54EA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4B34023-448A-DDF3-AE5A-A73EB97075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46A4D-C7BD-FF83-C6E7-D94E219A0C31}"/>
              </a:ext>
            </a:extLst>
          </p:cNvPr>
          <p:cNvSpPr>
            <a:spLocks noGrp="1"/>
          </p:cNvSpPr>
          <p:nvPr>
            <p:ph type="dt" sz="half" idx="10"/>
          </p:nvPr>
        </p:nvSpPr>
        <p:spPr/>
        <p:txBody>
          <a:bodyPr/>
          <a:lstStyle/>
          <a:p>
            <a:fld id="{3D444E73-D3AD-4B48-AAD4-F61E2BA6F075}" type="datetimeFigureOut">
              <a:rPr lang="en-GB" smtClean="0"/>
              <a:t>06/05/2026</a:t>
            </a:fld>
            <a:endParaRPr lang="en-GB"/>
          </a:p>
        </p:txBody>
      </p:sp>
      <p:sp>
        <p:nvSpPr>
          <p:cNvPr id="6" name="Footer Placeholder 5">
            <a:extLst>
              <a:ext uri="{FF2B5EF4-FFF2-40B4-BE49-F238E27FC236}">
                <a16:creationId xmlns:a16="http://schemas.microsoft.com/office/drawing/2014/main" id="{36A92465-BF45-1484-CB6C-285E86A9F7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81DB1BD-85AC-D520-2FE6-A6B131D6C6BC}"/>
              </a:ext>
            </a:extLst>
          </p:cNvPr>
          <p:cNvSpPr>
            <a:spLocks noGrp="1"/>
          </p:cNvSpPr>
          <p:nvPr>
            <p:ph type="sldNum" sz="quarter" idx="12"/>
          </p:nvPr>
        </p:nvSpPr>
        <p:spPr/>
        <p:txBody>
          <a:bodyPr/>
          <a:lstStyle/>
          <a:p>
            <a:fld id="{A3748F61-CB22-4BEB-AD15-55FDF42C8354}" type="slidenum">
              <a:rPr lang="en-GB" smtClean="0"/>
              <a:t>‹#›</a:t>
            </a:fld>
            <a:endParaRPr lang="en-GB"/>
          </a:p>
        </p:txBody>
      </p:sp>
    </p:spTree>
    <p:extLst>
      <p:ext uri="{BB962C8B-B14F-4D97-AF65-F5344CB8AC3E}">
        <p14:creationId xmlns:p14="http://schemas.microsoft.com/office/powerpoint/2010/main" val="4289956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46D27C-C8CA-ACC2-D31B-742F556DC9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6A292A7-A4AE-573F-7145-27A2FBAC82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ACEB3C-B4CE-4C92-0101-0D79D95F9C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D444E73-D3AD-4B48-AAD4-F61E2BA6F075}" type="datetimeFigureOut">
              <a:rPr lang="en-GB" smtClean="0"/>
              <a:t>06/05/2026</a:t>
            </a:fld>
            <a:endParaRPr lang="en-GB"/>
          </a:p>
        </p:txBody>
      </p:sp>
      <p:sp>
        <p:nvSpPr>
          <p:cNvPr id="5" name="Footer Placeholder 4">
            <a:extLst>
              <a:ext uri="{FF2B5EF4-FFF2-40B4-BE49-F238E27FC236}">
                <a16:creationId xmlns:a16="http://schemas.microsoft.com/office/drawing/2014/main" id="{AF007476-710D-A25F-6495-945FCD855E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88F8665-89FE-55DC-8F0E-0B34A10C1A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3748F61-CB22-4BEB-AD15-55FDF42C8354}" type="slidenum">
              <a:rPr lang="en-GB" smtClean="0"/>
              <a:t>‹#›</a:t>
            </a:fld>
            <a:endParaRPr lang="en-GB"/>
          </a:p>
        </p:txBody>
      </p:sp>
    </p:spTree>
    <p:extLst>
      <p:ext uri="{BB962C8B-B14F-4D97-AF65-F5344CB8AC3E}">
        <p14:creationId xmlns:p14="http://schemas.microsoft.com/office/powerpoint/2010/main" val="33272798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sv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8.png"/><Relationship Id="rId4"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4.sv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1026" name="Picture 2" descr="Gordon Aikman Lecture Theatre | University of Edinburgh Hospitality  Collection">
            <a:extLst>
              <a:ext uri="{FF2B5EF4-FFF2-40B4-BE49-F238E27FC236}">
                <a16:creationId xmlns:a16="http://schemas.microsoft.com/office/drawing/2014/main" id="{B0488E15-874E-48FC-D06E-E6DF51AB8C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578" r="1626" b="-1"/>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4914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7ADDDDA-70C6-290D-A661-C65073CC73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637994-7415-8DF6-331A-0785AF0D22A4}"/>
              </a:ext>
            </a:extLst>
          </p:cNvPr>
          <p:cNvSpPr>
            <a:spLocks noGrp="1"/>
          </p:cNvSpPr>
          <p:nvPr>
            <p:ph type="title"/>
          </p:nvPr>
        </p:nvSpPr>
        <p:spPr>
          <a:xfrm>
            <a:off x="838200" y="2766218"/>
            <a:ext cx="10515600" cy="1325563"/>
          </a:xfrm>
        </p:spPr>
        <p:txBody>
          <a:bodyPr/>
          <a:lstStyle/>
          <a:p>
            <a:pPr algn="ctr"/>
            <a:r>
              <a:rPr lang="en-GB" b="1" dirty="0">
                <a:solidFill>
                  <a:schemeClr val="bg1"/>
                </a:solidFill>
                <a:latin typeface="Times New Roman" panose="02020603050405020304" pitchFamily="18" charset="0"/>
                <a:cs typeface="Times New Roman" panose="02020603050405020304" pitchFamily="18" charset="0"/>
              </a:rPr>
              <a:t>Part 3 – Public speaking challenges</a:t>
            </a:r>
          </a:p>
        </p:txBody>
      </p:sp>
    </p:spTree>
    <p:extLst>
      <p:ext uri="{BB962C8B-B14F-4D97-AF65-F5344CB8AC3E}">
        <p14:creationId xmlns:p14="http://schemas.microsoft.com/office/powerpoint/2010/main" val="55108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CA03E-10DE-12DB-9837-F83E5D948491}"/>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641DAB79-3ED3-ED00-C731-1F0B8AA1B8D3}"/>
              </a:ext>
            </a:extLst>
          </p:cNvPr>
          <p:cNvSpPr>
            <a:spLocks noGrp="1"/>
          </p:cNvSpPr>
          <p:nvPr>
            <p:ph type="title"/>
          </p:nvPr>
        </p:nvSpPr>
        <p:spPr>
          <a:xfrm>
            <a:off x="838200" y="365125"/>
            <a:ext cx="10515600" cy="1325563"/>
          </a:xfrm>
        </p:spPr>
        <p:txBody>
          <a:bodyPr/>
          <a:lstStyle/>
          <a:p>
            <a:r>
              <a:rPr lang="en-GB" b="1" dirty="0"/>
              <a:t>“I get really nervous ahead of the lecture”</a:t>
            </a:r>
          </a:p>
        </p:txBody>
      </p:sp>
      <p:cxnSp>
        <p:nvCxnSpPr>
          <p:cNvPr id="9" name="Straight Connector 8">
            <a:extLst>
              <a:ext uri="{FF2B5EF4-FFF2-40B4-BE49-F238E27FC236}">
                <a16:creationId xmlns:a16="http://schemas.microsoft.com/office/drawing/2014/main" id="{42470C34-C7ED-3BA0-A3AC-EFD2883A3785}"/>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99B28E64-82E4-1669-7FE2-C3420BE403C3}"/>
              </a:ext>
            </a:extLst>
          </p:cNvPr>
          <p:cNvSpPr txBox="1"/>
          <p:nvPr/>
        </p:nvSpPr>
        <p:spPr>
          <a:xfrm>
            <a:off x="838200" y="1690688"/>
            <a:ext cx="6375400" cy="5249066"/>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Firstly, normalise this feeling and remember the insights from other academics who have experienced similar challenges.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Is the anxiety somatic (sweaty palms, shaking), cognitive (self-doubt), or a mixture of both? Knowing this can help with coping mechanisms.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Somatic – </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physical activity or relaxation, dietary considerations.   </a:t>
            </a: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Cognitive – </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self-talk, visualisation, music.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Being open about your nerves can let out “your secret” and promote kindness from the audience, which helps put you at ease.</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Nerves may always be normal (they show you care!), but if they are consistently detrimental to performance, consider using university services.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8198" name="Picture 6" descr="Depression Brain Stock Illustrations – 22,217 Depression Brain Stock  Illustrations, Vectors &amp; Clipart - Dreamstime">
            <a:extLst>
              <a:ext uri="{FF2B5EF4-FFF2-40B4-BE49-F238E27FC236}">
                <a16:creationId xmlns:a16="http://schemas.microsoft.com/office/drawing/2014/main" id="{51777B14-13D3-D451-AA20-D426C5D0EB0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482" t="18332" r="17778" b="21706"/>
          <a:stretch>
            <a:fillRect/>
          </a:stretch>
        </p:blipFill>
        <p:spPr bwMode="auto">
          <a:xfrm>
            <a:off x="7213600" y="2126733"/>
            <a:ext cx="4508500" cy="4112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064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19D92-86E0-2D8E-29FB-D23948D5ACE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4B936255-FD45-C877-1AD6-0C5D6E376BF3}"/>
              </a:ext>
            </a:extLst>
          </p:cNvPr>
          <p:cNvSpPr>
            <a:spLocks noGrp="1"/>
          </p:cNvSpPr>
          <p:nvPr>
            <p:ph type="title"/>
          </p:nvPr>
        </p:nvSpPr>
        <p:spPr>
          <a:xfrm>
            <a:off x="838200" y="365125"/>
            <a:ext cx="10515600" cy="1325563"/>
          </a:xfrm>
        </p:spPr>
        <p:txBody>
          <a:bodyPr/>
          <a:lstStyle/>
          <a:p>
            <a:r>
              <a:rPr lang="en-GB" b="1" dirty="0"/>
              <a:t>“Nobody will care about what I say”</a:t>
            </a:r>
          </a:p>
        </p:txBody>
      </p:sp>
      <p:cxnSp>
        <p:nvCxnSpPr>
          <p:cNvPr id="9" name="Straight Connector 8">
            <a:extLst>
              <a:ext uri="{FF2B5EF4-FFF2-40B4-BE49-F238E27FC236}">
                <a16:creationId xmlns:a16="http://schemas.microsoft.com/office/drawing/2014/main" id="{43ACDA7C-F4EC-BF19-E024-358DB26900E3}"/>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7663060C-DD46-E047-F573-F4DB872AC3B0}"/>
              </a:ext>
            </a:extLst>
          </p:cNvPr>
          <p:cNvSpPr txBox="1"/>
          <p:nvPr/>
        </p:nvSpPr>
        <p:spPr>
          <a:xfrm>
            <a:off x="838200" y="1892089"/>
            <a:ext cx="6232451" cy="4578176"/>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Start with a sense of realism – some people will not care! Can any of us say we had an interest in every module we did as students?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Your job is to deliver the content in a clear, engaging, and professional way. That is your controllable as a lecturer.</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t>
            </a:r>
            <a:r>
              <a:rPr kumimoji="0" lang="en-GB" sz="1600" b="1" i="0" u="none" strike="noStrike" kern="100" cap="none" spc="0" normalizeH="0" baseline="0" noProof="0" dirty="0" err="1">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Uncontrollables</a:t>
            </a: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are the attitudes of students, their personal interests, and their willingness to engage with the module. </a:t>
            </a:r>
            <a:r>
              <a:rPr kumimoji="0" lang="en-GB" sz="1600" b="0" i="0" u="sng"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Feedback helps though.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It is sometimes difficult to accept this, but remove any personal emotion from this aspect and focus on doing your job well. You can do no more.</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Universities will not judge you on your ability to alter personalities!</a:t>
            </a: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9218" name="Picture 2" descr="Zzz Sleep PNGs for Free Download">
            <a:extLst>
              <a:ext uri="{FF2B5EF4-FFF2-40B4-BE49-F238E27FC236}">
                <a16:creationId xmlns:a16="http://schemas.microsoft.com/office/drawing/2014/main" id="{D43F8159-D2E4-46A9-5EA9-E13867FF57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0925" y="2511425"/>
            <a:ext cx="3952875"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652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BFED7-F974-89E2-241A-BB614A5EBCBE}"/>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836BA806-FDD4-8996-A18F-A977555CFB26}"/>
              </a:ext>
            </a:extLst>
          </p:cNvPr>
          <p:cNvSpPr>
            <a:spLocks noGrp="1"/>
          </p:cNvSpPr>
          <p:nvPr>
            <p:ph type="title"/>
          </p:nvPr>
        </p:nvSpPr>
        <p:spPr>
          <a:xfrm>
            <a:off x="838200" y="365125"/>
            <a:ext cx="10515600" cy="1325563"/>
          </a:xfrm>
        </p:spPr>
        <p:txBody>
          <a:bodyPr/>
          <a:lstStyle/>
          <a:p>
            <a:r>
              <a:rPr lang="en-GB" b="1" dirty="0"/>
              <a:t>“I freeze in the moment and lose rhythm”</a:t>
            </a:r>
          </a:p>
        </p:txBody>
      </p:sp>
      <p:cxnSp>
        <p:nvCxnSpPr>
          <p:cNvPr id="9" name="Straight Connector 8">
            <a:extLst>
              <a:ext uri="{FF2B5EF4-FFF2-40B4-BE49-F238E27FC236}">
                <a16:creationId xmlns:a16="http://schemas.microsoft.com/office/drawing/2014/main" id="{A5CF2779-5D6F-69CD-75FE-1AE72C2D6B4D}"/>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22215E2C-6E6B-329C-00C0-C80594D423CF}"/>
              </a:ext>
            </a:extLst>
          </p:cNvPr>
          <p:cNvSpPr txBox="1"/>
          <p:nvPr/>
        </p:nvSpPr>
        <p:spPr>
          <a:xfrm>
            <a:off x="838200" y="1690688"/>
            <a:ext cx="6232451" cy="5249066"/>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Freezing can happen to anyone of any level, and is not a sign that you lack knowledge (it could be stress, distractions, or overstimulation).</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Acknowledge to the group that you have forgotten where you were going with your next point. They may help to remind you.</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If you have gone completely blank, just move on to the next point. You can always return later. This makes it feel less awkward.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Animations on a slide can be useful to ensuring you stay on track, particularly if you are nervous. Too much text at once is overwhelming.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The top public speakers I have known rehearsed meticulously. Work on your timing, body language, and pitch as you deliver points.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6564AFAE-E637-3613-5F05-AC1A187E32AD}"/>
              </a:ext>
            </a:extLst>
          </p:cNvPr>
          <p:cNvPicPr>
            <a:picLocks noChangeAspect="1"/>
          </p:cNvPicPr>
          <p:nvPr/>
        </p:nvPicPr>
        <p:blipFill>
          <a:blip r:embed="rId2"/>
          <a:srcRect b="10909"/>
          <a:stretch>
            <a:fillRect/>
          </a:stretch>
        </p:blipFill>
        <p:spPr>
          <a:xfrm>
            <a:off x="7833956" y="2273300"/>
            <a:ext cx="3859569" cy="4584700"/>
          </a:xfrm>
          <a:prstGeom prst="rect">
            <a:avLst/>
          </a:prstGeom>
        </p:spPr>
      </p:pic>
    </p:spTree>
    <p:extLst>
      <p:ext uri="{BB962C8B-B14F-4D97-AF65-F5344CB8AC3E}">
        <p14:creationId xmlns:p14="http://schemas.microsoft.com/office/powerpoint/2010/main" val="289289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20FB00-E39D-5A17-7FF5-62DF9587C68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990E1917-3C57-425E-729F-7519F19366BF}"/>
              </a:ext>
            </a:extLst>
          </p:cNvPr>
          <p:cNvSpPr>
            <a:spLocks noGrp="1"/>
          </p:cNvSpPr>
          <p:nvPr>
            <p:ph type="title"/>
          </p:nvPr>
        </p:nvSpPr>
        <p:spPr>
          <a:xfrm>
            <a:off x="838200" y="365125"/>
            <a:ext cx="10515600" cy="1325563"/>
          </a:xfrm>
        </p:spPr>
        <p:txBody>
          <a:bodyPr/>
          <a:lstStyle/>
          <a:p>
            <a:r>
              <a:rPr lang="en-GB" b="1" dirty="0"/>
              <a:t>“I struggle to hold the attention of people”</a:t>
            </a:r>
          </a:p>
        </p:txBody>
      </p:sp>
      <p:cxnSp>
        <p:nvCxnSpPr>
          <p:cNvPr id="9" name="Straight Connector 8">
            <a:extLst>
              <a:ext uri="{FF2B5EF4-FFF2-40B4-BE49-F238E27FC236}">
                <a16:creationId xmlns:a16="http://schemas.microsoft.com/office/drawing/2014/main" id="{97CEC7F3-DE63-FEF1-C820-53B649A3B4A2}"/>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D211AE84-7673-4841-13F9-7BF38B208A5A}"/>
              </a:ext>
            </a:extLst>
          </p:cNvPr>
          <p:cNvSpPr txBox="1"/>
          <p:nvPr/>
        </p:nvSpPr>
        <p:spPr>
          <a:xfrm>
            <a:off x="838200" y="1892089"/>
            <a:ext cx="6832600" cy="4965911"/>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This is another aspect to consider in modern life. We now carry more devices on us that take our attention!</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Sadly some lectures will contain some poor etiquette and behaviour from students. This is not personal to you or your career stage.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To capture attention, begin your module with a code of conduct and expectations for both the students and yourself. This shows accountability.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Get to know the names of the students and some of their personal and academic interests. They will feel more included in the talk.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Focus on other developable skills, such as storytelling and PowerPoint skills.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10242" name="Picture 2" descr="Hand Holding Scroll: Over 7,737 Royalty-Free Licensable Stock Illustrations  &amp; Drawings | Shutterstock">
            <a:extLst>
              <a:ext uri="{FF2B5EF4-FFF2-40B4-BE49-F238E27FC236}">
                <a16:creationId xmlns:a16="http://schemas.microsoft.com/office/drawing/2014/main" id="{ED9DA57A-ACFD-D5B9-3803-8B657623AB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138"/>
          <a:stretch>
            <a:fillRect/>
          </a:stretch>
        </p:blipFill>
        <p:spPr bwMode="auto">
          <a:xfrm>
            <a:off x="8322977" y="2908299"/>
            <a:ext cx="2765711" cy="2751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819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0F00D-930A-3E7E-D06D-E71869CF12E1}"/>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4DFCC215-863C-D50E-1BAA-1B439E846C63}"/>
              </a:ext>
            </a:extLst>
          </p:cNvPr>
          <p:cNvSpPr>
            <a:spLocks noGrp="1"/>
          </p:cNvSpPr>
          <p:nvPr>
            <p:ph type="title"/>
          </p:nvPr>
        </p:nvSpPr>
        <p:spPr>
          <a:xfrm>
            <a:off x="838200" y="365125"/>
            <a:ext cx="10515600" cy="1325563"/>
          </a:xfrm>
        </p:spPr>
        <p:txBody>
          <a:bodyPr/>
          <a:lstStyle/>
          <a:p>
            <a:r>
              <a:rPr lang="en-GB" b="1" dirty="0"/>
              <a:t>“What if I can’t answer a question?”</a:t>
            </a:r>
          </a:p>
        </p:txBody>
      </p:sp>
      <p:cxnSp>
        <p:nvCxnSpPr>
          <p:cNvPr id="9" name="Straight Connector 8">
            <a:extLst>
              <a:ext uri="{FF2B5EF4-FFF2-40B4-BE49-F238E27FC236}">
                <a16:creationId xmlns:a16="http://schemas.microsoft.com/office/drawing/2014/main" id="{F9EA514D-BBC8-8EE6-A776-FBF2D72C1050}"/>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E22DCCCB-828F-43C4-EFCA-933355B0A6E4}"/>
              </a:ext>
            </a:extLst>
          </p:cNvPr>
          <p:cNvSpPr txBox="1"/>
          <p:nvPr/>
        </p:nvSpPr>
        <p:spPr>
          <a:xfrm>
            <a:off x="838200" y="1892089"/>
            <a:ext cx="6232451" cy="4965911"/>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are not expected to have an answer for every question, even if you are a Professor (or “complete expert” in the field).</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Students should be made aware of this throughout the module too. Many areas do not have defined answers, and require some critical thinking.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Encourage students to go to a wide range of resources to find answers. Books, journals, digital resources.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If you do not have an answer, be open about this. Don’t pretend!</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will see the student again soon, so say this is something you will go away and give some thought ahead of the next lecture.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68C2823F-EA63-E86B-B1BE-703E88959526}"/>
              </a:ext>
            </a:extLst>
          </p:cNvPr>
          <p:cNvPicPr>
            <a:picLocks noChangeAspect="1"/>
          </p:cNvPicPr>
          <p:nvPr/>
        </p:nvPicPr>
        <p:blipFill>
          <a:blip r:embed="rId2"/>
          <a:stretch>
            <a:fillRect/>
          </a:stretch>
        </p:blipFill>
        <p:spPr>
          <a:xfrm>
            <a:off x="7344878" y="2046171"/>
            <a:ext cx="4157312" cy="4157312"/>
          </a:xfrm>
          <a:prstGeom prst="rect">
            <a:avLst/>
          </a:prstGeom>
        </p:spPr>
      </p:pic>
    </p:spTree>
    <p:extLst>
      <p:ext uri="{BB962C8B-B14F-4D97-AF65-F5344CB8AC3E}">
        <p14:creationId xmlns:p14="http://schemas.microsoft.com/office/powerpoint/2010/main" val="421675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FB1013E2-E254-FB0E-4510-C955BD7287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F0CA19-D0EC-41A1-C8C6-3296562B4666}"/>
              </a:ext>
            </a:extLst>
          </p:cNvPr>
          <p:cNvSpPr>
            <a:spLocks noGrp="1"/>
          </p:cNvSpPr>
          <p:nvPr>
            <p:ph type="title"/>
          </p:nvPr>
        </p:nvSpPr>
        <p:spPr>
          <a:xfrm>
            <a:off x="838200" y="2766218"/>
            <a:ext cx="10515600" cy="1325563"/>
          </a:xfrm>
        </p:spPr>
        <p:txBody>
          <a:bodyPr/>
          <a:lstStyle/>
          <a:p>
            <a:pPr algn="ctr"/>
            <a:r>
              <a:rPr lang="en-GB" b="1" dirty="0">
                <a:solidFill>
                  <a:schemeClr val="bg1"/>
                </a:solidFill>
                <a:latin typeface="Times New Roman" panose="02020603050405020304" pitchFamily="18" charset="0"/>
                <a:cs typeface="Times New Roman" panose="02020603050405020304" pitchFamily="18" charset="0"/>
              </a:rPr>
              <a:t>Part 3 – Public speaking tips</a:t>
            </a:r>
          </a:p>
        </p:txBody>
      </p:sp>
    </p:spTree>
    <p:extLst>
      <p:ext uri="{BB962C8B-B14F-4D97-AF65-F5344CB8AC3E}">
        <p14:creationId xmlns:p14="http://schemas.microsoft.com/office/powerpoint/2010/main" val="2785237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EC977-386E-8C60-547D-D494A5D8BB8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031097C8-16A6-8FF0-6ABD-C08A001D5A4A}"/>
              </a:ext>
            </a:extLst>
          </p:cNvPr>
          <p:cNvSpPr>
            <a:spLocks noGrp="1"/>
          </p:cNvSpPr>
          <p:nvPr>
            <p:ph type="title"/>
          </p:nvPr>
        </p:nvSpPr>
        <p:spPr>
          <a:xfrm>
            <a:off x="838200" y="365125"/>
            <a:ext cx="10515600" cy="1325563"/>
          </a:xfrm>
        </p:spPr>
        <p:txBody>
          <a:bodyPr/>
          <a:lstStyle/>
          <a:p>
            <a:r>
              <a:rPr lang="en-GB" b="1" dirty="0"/>
              <a:t>Five ways to improve public speaking</a:t>
            </a:r>
          </a:p>
        </p:txBody>
      </p:sp>
      <p:cxnSp>
        <p:nvCxnSpPr>
          <p:cNvPr id="9" name="Straight Connector 8">
            <a:extLst>
              <a:ext uri="{FF2B5EF4-FFF2-40B4-BE49-F238E27FC236}">
                <a16:creationId xmlns:a16="http://schemas.microsoft.com/office/drawing/2014/main" id="{3DE536C0-52C4-E947-4D3B-3F0AA6EF8EDF}"/>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97B21FFF-2459-4D09-64B4-7C09596E8A55}"/>
              </a:ext>
            </a:extLst>
          </p:cNvPr>
          <p:cNvSpPr txBox="1"/>
          <p:nvPr/>
        </p:nvSpPr>
        <p:spPr>
          <a:xfrm>
            <a:off x="838200" y="1931988"/>
            <a:ext cx="6667500" cy="4753545"/>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Find a role model and mentor. </a:t>
            </a:r>
            <a:r>
              <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Who do you admire as a public speaker? Who is available to provide guidance and support?</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Learn advanced PowerPoint skills. </a:t>
            </a:r>
            <a:r>
              <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Being able to use PowerPoint makes your public speaking more fluid. Consider YouTube/LinkedIn Learning.</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Rehearse sessions over and over again. </a:t>
            </a:r>
            <a:r>
              <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Like any </a:t>
            </a:r>
            <a:r>
              <a:rPr kumimoji="0" lang="en-GB" sz="1400" b="0" i="0" u="none" strike="noStrike" kern="100" cap="none" spc="0" normalizeH="0" baseline="0" noProof="0" dirty="0" err="1">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skil</a:t>
            </a:r>
            <a:r>
              <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l, you need to work at it. Complete a skills audit and keep a diary of your progress.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Observe or assist lectures first. </a:t>
            </a:r>
            <a:r>
              <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Ask your supervisor if they need a hand. This gentle introduction should take some of the pressure away.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4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Consider a buddy system with a fellow GTA. </a:t>
            </a:r>
            <a:r>
              <a:rPr kumimoji="0" lang="en-GB" sz="14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Feedback can be easier to absorb from friends. Follow this system before formal observations!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13316" name="Picture 4" descr="7,403 Lecturer Line Art Royalty-Free Images, Stock Photos &amp; Pictures |  Shutterstock">
            <a:extLst>
              <a:ext uri="{FF2B5EF4-FFF2-40B4-BE49-F238E27FC236}">
                <a16:creationId xmlns:a16="http://schemas.microsoft.com/office/drawing/2014/main" id="{37365227-9432-45B1-A51D-E3C1CCA05F9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846" r="11915" b="10000"/>
          <a:stretch>
            <a:fillRect/>
          </a:stretch>
        </p:blipFill>
        <p:spPr bwMode="auto">
          <a:xfrm>
            <a:off x="7759700" y="2209801"/>
            <a:ext cx="4114800" cy="3581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88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8B2ECB-6FD2-2853-062A-77FC6D9F5F81}"/>
            </a:ext>
          </a:extLst>
        </p:cNvPr>
        <p:cNvGrpSpPr/>
        <p:nvPr/>
      </p:nvGrpSpPr>
      <p:grpSpPr>
        <a:xfrm>
          <a:off x="0" y="0"/>
          <a:ext cx="0" cy="0"/>
          <a:chOff x="0" y="0"/>
          <a:chExt cx="0" cy="0"/>
        </a:xfrm>
      </p:grpSpPr>
      <p:sp>
        <p:nvSpPr>
          <p:cNvPr id="1031" name="Rectangle 1030">
            <a:extLst>
              <a:ext uri="{FF2B5EF4-FFF2-40B4-BE49-F238E27FC236}">
                <a16:creationId xmlns:a16="http://schemas.microsoft.com/office/drawing/2014/main" id="{D3C00CC6-512A-06B6-4548-1F97997192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1026" name="Picture 2" descr="Gordon Aikman Lecture Theatre | University of Edinburgh Hospitality  Collection">
            <a:extLst>
              <a:ext uri="{FF2B5EF4-FFF2-40B4-BE49-F238E27FC236}">
                <a16:creationId xmlns:a16="http://schemas.microsoft.com/office/drawing/2014/main" id="{3FABFAE2-F419-B6B9-F294-1C4D04F6E6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578" r="1626" b="-1"/>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FF5D35D-CEEC-166D-C4F0-A5C77CAF7349}"/>
              </a:ext>
            </a:extLst>
          </p:cNvPr>
          <p:cNvSpPr txBox="1"/>
          <p:nvPr/>
        </p:nvSpPr>
        <p:spPr>
          <a:xfrm>
            <a:off x="3046912" y="904495"/>
            <a:ext cx="6093822" cy="5049011"/>
          </a:xfrm>
          <a:prstGeom prst="rect">
            <a:avLst/>
          </a:prstGeom>
          <a:noFill/>
        </p:spPr>
        <p:txBody>
          <a:bodyPr wrap="square">
            <a:spAutoFit/>
          </a:bodyPr>
          <a:lstStyle/>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Hi both,</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We have had an extension request from student [number] for [number] days for the [course code] assignment due on [date]. The new deadline for this student would be [new date].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[reason for extension e.g. “The student has reasonable adjustments in place and the reason for the request is an established disability accommodation.”]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Please can you let me know if you are happy to approve this extension?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Best wishes,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6413E91B-BBA1-4813-8B59-4F0293B39C08}"/>
              </a:ext>
            </a:extLst>
          </p:cNvPr>
          <p:cNvSpPr txBox="1"/>
          <p:nvPr/>
        </p:nvSpPr>
        <p:spPr>
          <a:xfrm>
            <a:off x="3046912" y="904495"/>
            <a:ext cx="6093822" cy="5049011"/>
          </a:xfrm>
          <a:prstGeom prst="rect">
            <a:avLst/>
          </a:prstGeom>
          <a:noFill/>
        </p:spPr>
        <p:txBody>
          <a:bodyPr wrap="square">
            <a:spAutoFit/>
          </a:bodyPr>
          <a:lstStyle/>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Hi both,</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We have had an extension request from student [number] for [number] days for the [course code] assignment due on [date]. The new deadline for this student would be [new date].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[reason for extension e.g. “The student has reasonable adjustments in place and the reason for the request is an established disability accommodation.”]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Please can you let me know if you are happy to approve this extension?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None/>
            </a:pPr>
            <a:r>
              <a:rPr lang="en-GB"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Best wishes,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23532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48C834BC-7B6B-38B2-AAF2-793017D68E85}"/>
              </a:ext>
            </a:extLst>
          </p:cNvPr>
          <p:cNvSpPr>
            <a:spLocks noGrp="1"/>
          </p:cNvSpPr>
          <p:nvPr>
            <p:ph type="ctrTitle"/>
          </p:nvPr>
        </p:nvSpPr>
        <p:spPr>
          <a:xfrm>
            <a:off x="6590662" y="4267832"/>
            <a:ext cx="4805996" cy="1297115"/>
          </a:xfrm>
        </p:spPr>
        <p:txBody>
          <a:bodyPr anchor="t">
            <a:normAutofit/>
          </a:bodyPr>
          <a:lstStyle/>
          <a:p>
            <a:pPr algn="l"/>
            <a:r>
              <a:rPr lang="en-GB" sz="4000" dirty="0">
                <a:solidFill>
                  <a:schemeClr val="tx2"/>
                </a:solidFill>
              </a:rPr>
              <a:t>Presenting Tips!</a:t>
            </a:r>
          </a:p>
        </p:txBody>
      </p:sp>
      <p:sp>
        <p:nvSpPr>
          <p:cNvPr id="3" name="Subtitle 2">
            <a:extLst>
              <a:ext uri="{FF2B5EF4-FFF2-40B4-BE49-F238E27FC236}">
                <a16:creationId xmlns:a16="http://schemas.microsoft.com/office/drawing/2014/main" id="{EDCBE974-AA64-93FA-2090-12AFDF01F4E9}"/>
              </a:ext>
            </a:extLst>
          </p:cNvPr>
          <p:cNvSpPr>
            <a:spLocks noGrp="1"/>
          </p:cNvSpPr>
          <p:nvPr>
            <p:ph type="subTitle" idx="1"/>
          </p:nvPr>
        </p:nvSpPr>
        <p:spPr>
          <a:xfrm>
            <a:off x="6590966" y="3428999"/>
            <a:ext cx="4805691" cy="838831"/>
          </a:xfrm>
        </p:spPr>
        <p:txBody>
          <a:bodyPr anchor="b">
            <a:normAutofit/>
          </a:bodyPr>
          <a:lstStyle/>
          <a:p>
            <a:pPr algn="l"/>
            <a:r>
              <a:rPr lang="en-GB" sz="4000" dirty="0">
                <a:solidFill>
                  <a:schemeClr val="tx2"/>
                </a:solidFill>
              </a:rPr>
              <a:t>Conferences</a:t>
            </a:r>
          </a:p>
        </p:txBody>
      </p:sp>
      <p:pic>
        <p:nvPicPr>
          <p:cNvPr id="7" name="Graphic 6" descr="Lecturer">
            <a:extLst>
              <a:ext uri="{FF2B5EF4-FFF2-40B4-BE49-F238E27FC236}">
                <a16:creationId xmlns:a16="http://schemas.microsoft.com/office/drawing/2014/main" id="{C5B4FF34-1895-587D-9979-151FF97413F5}"/>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4" name="Group 13">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15" name="Freeform: Shape 14">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6" name="Freeform: Shape 15">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7" name="Freeform: Shape 16">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grpSp>
    </p:spTree>
    <p:extLst>
      <p:ext uri="{BB962C8B-B14F-4D97-AF65-F5344CB8AC3E}">
        <p14:creationId xmlns:p14="http://schemas.microsoft.com/office/powerpoint/2010/main" val="3210530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nodeType="withEffect">
                                  <p:stCondLst>
                                    <p:cond delay="500"/>
                                  </p:stCondLst>
                                  <p:iterate>
                                    <p:tmPct val="10000"/>
                                  </p:iterate>
                                  <p:childTnLst>
                                    <p:set>
                                      <p:cBhvr>
                                        <p:cTn id="9" dur="1" fill="hold">
                                          <p:stCondLst>
                                            <p:cond delay="0"/>
                                          </p:stCondLst>
                                        </p:cTn>
                                        <p:tgtEl>
                                          <p:spTgt spid="7"/>
                                        </p:tgtEl>
                                        <p:attrNameLst>
                                          <p:attrName>style.visibility</p:attrName>
                                        </p:attrNameLst>
                                      </p:cBhvr>
                                      <p:to>
                                        <p:strVal val="visible"/>
                                      </p:to>
                                    </p:set>
                                    <p:animEffect transition="in" filter="fade">
                                      <p:cBhvr>
                                        <p:cTn id="10"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58F49-AB48-1F77-C22D-C399E77F9E69}"/>
              </a:ext>
            </a:extLst>
          </p:cNvPr>
          <p:cNvSpPr>
            <a:spLocks noGrp="1"/>
          </p:cNvSpPr>
          <p:nvPr>
            <p:ph type="title"/>
          </p:nvPr>
        </p:nvSpPr>
        <p:spPr>
          <a:xfrm>
            <a:off x="838200" y="2766218"/>
            <a:ext cx="10515600" cy="1325563"/>
          </a:xfrm>
        </p:spPr>
        <p:txBody>
          <a:bodyPr/>
          <a:lstStyle/>
          <a:p>
            <a:pPr algn="ctr"/>
            <a:r>
              <a:rPr lang="en-GB" b="1" dirty="0">
                <a:solidFill>
                  <a:schemeClr val="bg1"/>
                </a:solidFill>
                <a:latin typeface="Times New Roman" panose="02020603050405020304" pitchFamily="18" charset="0"/>
                <a:cs typeface="Times New Roman" panose="02020603050405020304" pitchFamily="18" charset="0"/>
              </a:rPr>
              <a:t>Part 1 – General considerations </a:t>
            </a:r>
          </a:p>
        </p:txBody>
      </p:sp>
    </p:spTree>
    <p:extLst>
      <p:ext uri="{BB962C8B-B14F-4D97-AF65-F5344CB8AC3E}">
        <p14:creationId xmlns:p14="http://schemas.microsoft.com/office/powerpoint/2010/main" val="2395131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6" name="Picture Placeholder 5" descr="Crowd of people illustration">
            <a:extLst>
              <a:ext uri="{FF2B5EF4-FFF2-40B4-BE49-F238E27FC236}">
                <a16:creationId xmlns:a16="http://schemas.microsoft.com/office/drawing/2014/main" id="{F972D232-6739-ECB4-9815-5D0580272A9F}"/>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r="1655" b="2"/>
          <a:stretch>
            <a:fillRect/>
          </a:stretch>
        </p:blipFill>
        <p:spPr>
          <a:xfrm>
            <a:off x="2522358" y="10"/>
            <a:ext cx="9669642" cy="6857990"/>
          </a:xfrm>
          <a:prstGeom prst="rect">
            <a:avLst/>
          </a:prstGeom>
        </p:spPr>
      </p:pic>
      <p:sp>
        <p:nvSpPr>
          <p:cNvPr id="29" name="Rectangle 28">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201640C3-3E01-31D4-F2F6-3BD8FC81E938}"/>
              </a:ext>
            </a:extLst>
          </p:cNvPr>
          <p:cNvSpPr>
            <a:spLocks noGrp="1"/>
          </p:cNvSpPr>
          <p:nvPr>
            <p:ph type="title"/>
          </p:nvPr>
        </p:nvSpPr>
        <p:spPr>
          <a:xfrm>
            <a:off x="272959" y="755374"/>
            <a:ext cx="3973385" cy="3867743"/>
          </a:xfrm>
          <a:noFill/>
        </p:spPr>
        <p:txBody>
          <a:bodyPr vert="horz" lIns="91440" tIns="45720" rIns="91440" bIns="45720" rtlCol="0" anchor="b">
            <a:normAutofit/>
          </a:bodyPr>
          <a:lstStyle/>
          <a:p>
            <a:r>
              <a:rPr lang="en-US" sz="5200" dirty="0"/>
              <a:t>Do not take straight faces seriously!</a:t>
            </a:r>
          </a:p>
        </p:txBody>
      </p:sp>
      <p:sp>
        <p:nvSpPr>
          <p:cNvPr id="4" name="Text Placeholder 3">
            <a:extLst>
              <a:ext uri="{FF2B5EF4-FFF2-40B4-BE49-F238E27FC236}">
                <a16:creationId xmlns:a16="http://schemas.microsoft.com/office/drawing/2014/main" id="{FF25EE18-3E8D-BBBF-37F1-B67142E16B92}"/>
              </a:ext>
            </a:extLst>
          </p:cNvPr>
          <p:cNvSpPr>
            <a:spLocks noGrp="1"/>
          </p:cNvSpPr>
          <p:nvPr>
            <p:ph type="body" sz="half" idx="2"/>
          </p:nvPr>
        </p:nvSpPr>
        <p:spPr>
          <a:xfrm>
            <a:off x="371094" y="743447"/>
            <a:ext cx="3438906" cy="5181865"/>
          </a:xfrm>
        </p:spPr>
        <p:txBody>
          <a:bodyPr vert="horz" lIns="91440" tIns="45720" rIns="91440" bIns="45720" rtlCol="0" anchor="t">
            <a:normAutofit/>
          </a:bodyPr>
          <a:lstStyle/>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418105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6CCA5F87-1D1E-45CB-8D83-FC7EEFAD99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5" name="Picture Placeholder 4" descr="People and speech bubbles">
            <a:extLst>
              <a:ext uri="{FF2B5EF4-FFF2-40B4-BE49-F238E27FC236}">
                <a16:creationId xmlns:a16="http://schemas.microsoft.com/office/drawing/2014/main" id="{EA8D7566-06E2-4ADE-DE03-673A0DA54A39}"/>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9091" t="19057" r="-1" b="9020"/>
          <a:stretch>
            <a:fillRect/>
          </a:stretch>
        </p:blipFill>
        <p:spPr>
          <a:xfrm>
            <a:off x="20" y="10"/>
            <a:ext cx="8668492" cy="6857990"/>
          </a:xfrm>
          <a:prstGeom prst="rect">
            <a:avLst/>
          </a:prstGeom>
        </p:spPr>
      </p:pic>
      <p:sp>
        <p:nvSpPr>
          <p:cNvPr id="19" name="Rectangle 18">
            <a:extLst>
              <a:ext uri="{FF2B5EF4-FFF2-40B4-BE49-F238E27FC236}">
                <a16:creationId xmlns:a16="http://schemas.microsoft.com/office/drawing/2014/main" id="{7CCFC2C6-6238-4A2F-93DE-2ADF74AF6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711652" y="0"/>
            <a:ext cx="8480347"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D9F3BCD6-F052-83FC-F20D-579A30B5EF46}"/>
              </a:ext>
            </a:extLst>
          </p:cNvPr>
          <p:cNvSpPr>
            <a:spLocks noGrp="1"/>
          </p:cNvSpPr>
          <p:nvPr>
            <p:ph type="title"/>
          </p:nvPr>
        </p:nvSpPr>
        <p:spPr>
          <a:xfrm>
            <a:off x="7848600" y="1122363"/>
            <a:ext cx="4023360" cy="3204134"/>
          </a:xfrm>
        </p:spPr>
        <p:txBody>
          <a:bodyPr vert="horz" lIns="91440" tIns="45720" rIns="91440" bIns="45720" rtlCol="0" anchor="b">
            <a:normAutofit/>
          </a:bodyPr>
          <a:lstStyle/>
          <a:p>
            <a:r>
              <a:rPr lang="en-US" sz="4800" dirty="0"/>
              <a:t>Do not crowd the slides</a:t>
            </a:r>
          </a:p>
        </p:txBody>
      </p:sp>
      <p:sp>
        <p:nvSpPr>
          <p:cNvPr id="4" name="Text Placeholder 3">
            <a:extLst>
              <a:ext uri="{FF2B5EF4-FFF2-40B4-BE49-F238E27FC236}">
                <a16:creationId xmlns:a16="http://schemas.microsoft.com/office/drawing/2014/main" id="{D8DEF8FB-D9AC-EDCD-1D35-EFC66E33C048}"/>
              </a:ext>
            </a:extLst>
          </p:cNvPr>
          <p:cNvSpPr>
            <a:spLocks noGrp="1"/>
          </p:cNvSpPr>
          <p:nvPr>
            <p:ph type="body" sz="half" idx="2"/>
          </p:nvPr>
        </p:nvSpPr>
        <p:spPr>
          <a:xfrm>
            <a:off x="7848600" y="4872922"/>
            <a:ext cx="4023360" cy="1208141"/>
          </a:xfrm>
        </p:spPr>
        <p:txBody>
          <a:bodyPr vert="horz" lIns="91440" tIns="45720" rIns="91440" bIns="45720" rtlCol="0">
            <a:normAutofit/>
          </a:bodyPr>
          <a:lstStyle/>
          <a:p>
            <a:endParaRPr lang="en-US" sz="2400" dirty="0"/>
          </a:p>
        </p:txBody>
      </p:sp>
      <p:sp>
        <p:nvSpPr>
          <p:cNvPr id="21" name="Rectangle 20">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5999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6" name="Picture 5" descr="Colorful rulers and protractors">
            <a:extLst>
              <a:ext uri="{FF2B5EF4-FFF2-40B4-BE49-F238E27FC236}">
                <a16:creationId xmlns:a16="http://schemas.microsoft.com/office/drawing/2014/main" id="{FDC172D1-E826-323F-61BB-25EBD425021A}"/>
              </a:ext>
            </a:extLst>
          </p:cNvPr>
          <p:cNvPicPr>
            <a:picLocks noChangeAspect="1"/>
          </p:cNvPicPr>
          <p:nvPr/>
        </p:nvPicPr>
        <p:blipFill>
          <a:blip r:embed="rId3"/>
          <a:srcRect l="6236"/>
          <a:stretch>
            <a:fillRect/>
          </a:stretch>
        </p:blipFill>
        <p:spPr>
          <a:xfrm>
            <a:off x="2522358" y="10"/>
            <a:ext cx="9669642" cy="6857990"/>
          </a:xfrm>
          <a:prstGeom prst="rect">
            <a:avLst/>
          </a:prstGeom>
        </p:spPr>
      </p:pic>
      <p:sp>
        <p:nvSpPr>
          <p:cNvPr id="22" name="Rectangle 21">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228C0A13-3962-7E12-7409-B091ACB83C61}"/>
              </a:ext>
            </a:extLst>
          </p:cNvPr>
          <p:cNvSpPr>
            <a:spLocks noGrp="1"/>
          </p:cNvSpPr>
          <p:nvPr>
            <p:ph type="title"/>
          </p:nvPr>
        </p:nvSpPr>
        <p:spPr>
          <a:xfrm>
            <a:off x="952228" y="743447"/>
            <a:ext cx="3973385" cy="3692028"/>
          </a:xfrm>
          <a:noFill/>
        </p:spPr>
        <p:txBody>
          <a:bodyPr vert="horz" lIns="91440" tIns="45720" rIns="91440" bIns="45720" rtlCol="0" anchor="b">
            <a:normAutofit/>
          </a:bodyPr>
          <a:lstStyle/>
          <a:p>
            <a:r>
              <a:rPr lang="en-US" sz="5200"/>
              <a:t>Use clear definitions and analogies</a:t>
            </a:r>
          </a:p>
        </p:txBody>
      </p:sp>
      <p:sp>
        <p:nvSpPr>
          <p:cNvPr id="4" name="Text Placeholder 3">
            <a:extLst>
              <a:ext uri="{FF2B5EF4-FFF2-40B4-BE49-F238E27FC236}">
                <a16:creationId xmlns:a16="http://schemas.microsoft.com/office/drawing/2014/main" id="{0DEA28D2-BA87-2BA0-30C7-AF263B0E4099}"/>
              </a:ext>
            </a:extLst>
          </p:cNvPr>
          <p:cNvSpPr>
            <a:spLocks noGrp="1"/>
          </p:cNvSpPr>
          <p:nvPr>
            <p:ph type="body" sz="half" idx="2"/>
          </p:nvPr>
        </p:nvSpPr>
        <p:spPr>
          <a:xfrm>
            <a:off x="952229" y="4629234"/>
            <a:ext cx="3973386" cy="1485319"/>
          </a:xfrm>
          <a:noFill/>
        </p:spPr>
        <p:txBody>
          <a:bodyPr vert="horz" lIns="91440" tIns="45720" rIns="91440" bIns="45720" rtlCol="0">
            <a:normAutofit/>
          </a:bodyPr>
          <a:lstStyle/>
          <a:p>
            <a:endParaRPr lang="en-US" sz="2400" dirty="0"/>
          </a:p>
        </p:txBody>
      </p:sp>
    </p:spTree>
    <p:extLst>
      <p:ext uri="{BB962C8B-B14F-4D97-AF65-F5344CB8AC3E}">
        <p14:creationId xmlns:p14="http://schemas.microsoft.com/office/powerpoint/2010/main" val="2912005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A0083E74-0E0B-4D5A-C734-AF5C04F30BC4}"/>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kern="1200">
                <a:solidFill>
                  <a:schemeClr val="bg1"/>
                </a:solidFill>
                <a:latin typeface="+mj-lt"/>
                <a:ea typeface="+mj-ea"/>
                <a:cs typeface="+mj-cs"/>
              </a:rPr>
              <a:t>Approach technology with caution</a:t>
            </a:r>
          </a:p>
        </p:txBody>
      </p:sp>
      <p:pic>
        <p:nvPicPr>
          <p:cNvPr id="7" name="Video 6" title="Comments pop-up background">
            <a:hlinkClick r:id="" action="ppaction://media"/>
            <a:extLst>
              <a:ext uri="{FF2B5EF4-FFF2-40B4-BE49-F238E27FC236}">
                <a16:creationId xmlns:a16="http://schemas.microsoft.com/office/drawing/2014/main" id="{6A48714C-4FE9-6BE8-C0C5-E412436549A3}"/>
              </a:ext>
            </a:extLst>
          </p:cNvPr>
          <p:cNvPicPr>
            <a:picLocks noGrp="1" noChangeAspect="1"/>
          </p:cNvPicPr>
          <p:nvPr>
            <p:ph type="pic" idx="1"/>
            <a:videoFile r:link="rId2"/>
            <p:extLst>
              <p:ext uri="{DAA4B4D4-6D71-4841-9C94-3DE7FCFB9230}">
                <p14:media xmlns:p14="http://schemas.microsoft.com/office/powerpoint/2010/main" r:embed="rId1"/>
              </p:ext>
            </p:extLst>
          </p:nvPr>
        </p:nvPicPr>
        <p:blipFill>
          <a:blip r:embed="rId5"/>
          <a:stretch>
            <a:fillRect/>
          </a:stretch>
        </p:blipFill>
        <p:spPr>
          <a:xfrm>
            <a:off x="2190045" y="1675227"/>
            <a:ext cx="7811910" cy="4394199"/>
          </a:xfrm>
          <a:prstGeom prst="rect">
            <a:avLst/>
          </a:prstGeom>
        </p:spPr>
      </p:pic>
    </p:spTree>
    <p:extLst>
      <p:ext uri="{BB962C8B-B14F-4D97-AF65-F5344CB8AC3E}">
        <p14:creationId xmlns:p14="http://schemas.microsoft.com/office/powerpoint/2010/main" val="11057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604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78A96-4674-B03A-01E0-37C19D9B6D30}"/>
              </a:ext>
            </a:extLst>
          </p:cNvPr>
          <p:cNvSpPr>
            <a:spLocks noGrp="1"/>
          </p:cNvSpPr>
          <p:nvPr>
            <p:ph type="title"/>
          </p:nvPr>
        </p:nvSpPr>
        <p:spPr>
          <a:xfrm>
            <a:off x="5868557" y="1138036"/>
            <a:ext cx="5444382" cy="1402470"/>
          </a:xfrm>
        </p:spPr>
        <p:txBody>
          <a:bodyPr vert="horz" lIns="91440" tIns="45720" rIns="91440" bIns="45720" rtlCol="0" anchor="t">
            <a:normAutofit/>
          </a:bodyPr>
          <a:lstStyle/>
          <a:p>
            <a:r>
              <a:rPr lang="en-US" dirty="0"/>
              <a:t>Remember to smile</a:t>
            </a:r>
          </a:p>
        </p:txBody>
      </p:sp>
      <p:pic>
        <p:nvPicPr>
          <p:cNvPr id="6" name="Picture 5" descr="Smiley face sticky notes">
            <a:extLst>
              <a:ext uri="{FF2B5EF4-FFF2-40B4-BE49-F238E27FC236}">
                <a16:creationId xmlns:a16="http://schemas.microsoft.com/office/drawing/2014/main" id="{9B1523DF-F04C-9916-4789-F8DB6FDF19C4}"/>
              </a:ext>
            </a:extLst>
          </p:cNvPr>
          <p:cNvPicPr>
            <a:picLocks noChangeAspect="1"/>
          </p:cNvPicPr>
          <p:nvPr/>
        </p:nvPicPr>
        <p:blipFill>
          <a:blip r:embed="rId3"/>
          <a:srcRect l="17184" r="32678" b="-1"/>
          <a:stretch>
            <a:fillRect/>
          </a:stretch>
        </p:blipFill>
        <p:spPr>
          <a:xfrm>
            <a:off x="-1" y="10"/>
            <a:ext cx="5151179" cy="6857990"/>
          </a:xfrm>
          <a:prstGeom prst="rect">
            <a:avLst/>
          </a:prstGeom>
        </p:spPr>
      </p:pic>
      <p:cxnSp>
        <p:nvCxnSpPr>
          <p:cNvPr id="10" name="Straight Connector 9">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35FC27A4-48FC-39F1-04E3-FABE92F1BDE2}"/>
              </a:ext>
            </a:extLst>
          </p:cNvPr>
          <p:cNvSpPr>
            <a:spLocks noGrp="1"/>
          </p:cNvSpPr>
          <p:nvPr>
            <p:ph type="body" sz="half" idx="2"/>
          </p:nvPr>
        </p:nvSpPr>
        <p:spPr>
          <a:xfrm>
            <a:off x="5868557" y="2551176"/>
            <a:ext cx="5444382" cy="3591207"/>
          </a:xfrm>
        </p:spPr>
        <p:txBody>
          <a:bodyPr vert="horz" lIns="91440" tIns="45720" rIns="91440" bIns="45720" rtlCol="0">
            <a:normAutofit/>
          </a:bodyPr>
          <a:lstStyle/>
          <a:p>
            <a:pPr indent="-228600">
              <a:buFont typeface="Arial" panose="020B0604020202020204" pitchFamily="34" charset="0"/>
              <a:buChar char="•"/>
            </a:pPr>
            <a:r>
              <a:rPr lang="en-US" sz="2400" dirty="0"/>
              <a:t>It helps build trust and rapport</a:t>
            </a:r>
          </a:p>
          <a:p>
            <a:pPr indent="-228600">
              <a:buFont typeface="Arial" panose="020B0604020202020204" pitchFamily="34" charset="0"/>
              <a:buChar char="•"/>
            </a:pPr>
            <a:r>
              <a:rPr lang="en-US" sz="2400" dirty="0"/>
              <a:t>It relaxes you as well as the audience</a:t>
            </a:r>
          </a:p>
          <a:p>
            <a:endParaRPr lang="en-US" sz="2400" dirty="0"/>
          </a:p>
          <a:p>
            <a:pPr indent="-228600">
              <a:buFont typeface="Arial" panose="020B0604020202020204" pitchFamily="34" charset="0"/>
              <a:buChar char="•"/>
            </a:pPr>
            <a:r>
              <a:rPr lang="en-US" sz="2400" dirty="0"/>
              <a:t>Fake it till you make it!</a:t>
            </a:r>
          </a:p>
        </p:txBody>
      </p:sp>
    </p:spTree>
    <p:extLst>
      <p:ext uri="{BB962C8B-B14F-4D97-AF65-F5344CB8AC3E}">
        <p14:creationId xmlns:p14="http://schemas.microsoft.com/office/powerpoint/2010/main" val="37524289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FB242AF-CC03-F875-A92F-CA192BAA0DAD}"/>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039FE35-B06A-523B-0F74-55D025F7F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Rectangle 11">
            <a:extLst>
              <a:ext uri="{FF2B5EF4-FFF2-40B4-BE49-F238E27FC236}">
                <a16:creationId xmlns:a16="http://schemas.microsoft.com/office/drawing/2014/main" id="{D5BF8D3A-87EF-E447-9E03-06CF3CA62C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5D348242-CEA9-FC68-05EB-712A57B73408}"/>
              </a:ext>
            </a:extLst>
          </p:cNvPr>
          <p:cNvSpPr>
            <a:spLocks noGrp="1"/>
          </p:cNvSpPr>
          <p:nvPr>
            <p:ph type="ctrTitle"/>
          </p:nvPr>
        </p:nvSpPr>
        <p:spPr>
          <a:xfrm>
            <a:off x="6590662" y="4267832"/>
            <a:ext cx="4805996" cy="1297115"/>
          </a:xfrm>
        </p:spPr>
        <p:txBody>
          <a:bodyPr anchor="t">
            <a:normAutofit/>
          </a:bodyPr>
          <a:lstStyle/>
          <a:p>
            <a:pPr algn="l"/>
            <a:r>
              <a:rPr lang="en-GB" sz="4000" dirty="0">
                <a:solidFill>
                  <a:schemeClr val="tx2"/>
                </a:solidFill>
              </a:rPr>
              <a:t>Answering Tips!</a:t>
            </a:r>
          </a:p>
        </p:txBody>
      </p:sp>
      <p:sp>
        <p:nvSpPr>
          <p:cNvPr id="3" name="Subtitle 2">
            <a:extLst>
              <a:ext uri="{FF2B5EF4-FFF2-40B4-BE49-F238E27FC236}">
                <a16:creationId xmlns:a16="http://schemas.microsoft.com/office/drawing/2014/main" id="{7D991FB8-CA28-0BE3-40F9-6B2D59AAD18A}"/>
              </a:ext>
            </a:extLst>
          </p:cNvPr>
          <p:cNvSpPr>
            <a:spLocks noGrp="1"/>
          </p:cNvSpPr>
          <p:nvPr>
            <p:ph type="subTitle" idx="1"/>
          </p:nvPr>
        </p:nvSpPr>
        <p:spPr>
          <a:xfrm>
            <a:off x="6590966" y="3428999"/>
            <a:ext cx="4805691" cy="838831"/>
          </a:xfrm>
        </p:spPr>
        <p:txBody>
          <a:bodyPr anchor="b">
            <a:normAutofit/>
          </a:bodyPr>
          <a:lstStyle/>
          <a:p>
            <a:pPr algn="l"/>
            <a:r>
              <a:rPr lang="en-GB" sz="4000" dirty="0">
                <a:solidFill>
                  <a:schemeClr val="tx2"/>
                </a:solidFill>
              </a:rPr>
              <a:t>Conferences</a:t>
            </a:r>
          </a:p>
        </p:txBody>
      </p:sp>
      <p:pic>
        <p:nvPicPr>
          <p:cNvPr id="7" name="Graphic 6" descr="Lecturer">
            <a:extLst>
              <a:ext uri="{FF2B5EF4-FFF2-40B4-BE49-F238E27FC236}">
                <a16:creationId xmlns:a16="http://schemas.microsoft.com/office/drawing/2014/main" id="{C077B5D7-BB3E-0402-7C3C-F756384139BA}"/>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4" name="Group 13">
            <a:extLst>
              <a:ext uri="{FF2B5EF4-FFF2-40B4-BE49-F238E27FC236}">
                <a16:creationId xmlns:a16="http://schemas.microsoft.com/office/drawing/2014/main" id="{A933AB1A-D244-1CE3-3DEA-ECAC0F965F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15" name="Freeform: Shape 14">
              <a:extLst>
                <a:ext uri="{FF2B5EF4-FFF2-40B4-BE49-F238E27FC236}">
                  <a16:creationId xmlns:a16="http://schemas.microsoft.com/office/drawing/2014/main" id="{7D92AF19-C2BF-70DF-ACA8-849AA3063F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6" name="Freeform: Shape 15">
              <a:extLst>
                <a:ext uri="{FF2B5EF4-FFF2-40B4-BE49-F238E27FC236}">
                  <a16:creationId xmlns:a16="http://schemas.microsoft.com/office/drawing/2014/main" id="{51B08610-5796-B6E9-CBAC-4F36361FAE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7" name="Freeform: Shape 16">
              <a:extLst>
                <a:ext uri="{FF2B5EF4-FFF2-40B4-BE49-F238E27FC236}">
                  <a16:creationId xmlns:a16="http://schemas.microsoft.com/office/drawing/2014/main" id="{438AA456-C7D6-3F2B-5B01-9E8F015497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grpSp>
    </p:spTree>
    <p:extLst>
      <p:ext uri="{BB962C8B-B14F-4D97-AF65-F5344CB8AC3E}">
        <p14:creationId xmlns:p14="http://schemas.microsoft.com/office/powerpoint/2010/main" val="429468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nodeType="withEffect">
                                  <p:stCondLst>
                                    <p:cond delay="500"/>
                                  </p:stCondLst>
                                  <p:iterate>
                                    <p:tmPct val="10000"/>
                                  </p:iterate>
                                  <p:childTnLst>
                                    <p:set>
                                      <p:cBhvr>
                                        <p:cTn id="9" dur="1" fill="hold">
                                          <p:stCondLst>
                                            <p:cond delay="0"/>
                                          </p:stCondLst>
                                        </p:cTn>
                                        <p:tgtEl>
                                          <p:spTgt spid="7"/>
                                        </p:tgtEl>
                                        <p:attrNameLst>
                                          <p:attrName>style.visibility</p:attrName>
                                        </p:attrNameLst>
                                      </p:cBhvr>
                                      <p:to>
                                        <p:strVal val="visible"/>
                                      </p:to>
                                    </p:set>
                                    <p:animEffect transition="in" filter="fade">
                                      <p:cBhvr>
                                        <p:cTn id="10"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B169015D-0905-A4DE-D9AF-CF1F139DDEDC}"/>
              </a:ext>
            </a:extLst>
          </p:cNvPr>
          <p:cNvSpPr>
            <a:spLocks noGrp="1"/>
          </p:cNvSpPr>
          <p:nvPr>
            <p:ph type="title"/>
          </p:nvPr>
        </p:nvSpPr>
        <p:spPr>
          <a:xfrm>
            <a:off x="6739128" y="638089"/>
            <a:ext cx="4818888" cy="1476801"/>
          </a:xfrm>
        </p:spPr>
        <p:txBody>
          <a:bodyPr vert="horz" lIns="91440" tIns="45720" rIns="91440" bIns="45720" rtlCol="0" anchor="b">
            <a:normAutofit/>
          </a:bodyPr>
          <a:lstStyle/>
          <a:p>
            <a:r>
              <a:rPr lang="en-US" sz="5400" kern="1200">
                <a:solidFill>
                  <a:schemeClr val="tx1"/>
                </a:solidFill>
                <a:latin typeface="+mj-lt"/>
                <a:ea typeface="+mj-ea"/>
                <a:cs typeface="+mj-cs"/>
              </a:rPr>
              <a:t>Keep calm</a:t>
            </a:r>
          </a:p>
        </p:txBody>
      </p:sp>
      <p:pic>
        <p:nvPicPr>
          <p:cNvPr id="6" name="Content Placeholder 5" descr="Woman holding a laptop">
            <a:extLst>
              <a:ext uri="{FF2B5EF4-FFF2-40B4-BE49-F238E27FC236}">
                <a16:creationId xmlns:a16="http://schemas.microsoft.com/office/drawing/2014/main" id="{6D92D68A-8655-0DAF-BBC8-F58067DAF68F}"/>
              </a:ext>
            </a:extLst>
          </p:cNvPr>
          <p:cNvPicPr>
            <a:picLocks noGrp="1" noChangeAspect="1"/>
          </p:cNvPicPr>
          <p:nvPr>
            <p:ph idx="1"/>
          </p:nvPr>
        </p:nvPicPr>
        <p:blipFill>
          <a:blip>
            <a:extLst>
              <a:ext uri="{96DAC541-7B7A-43D3-8B79-37D633B846F1}">
                <asvg:svgBlip xmlns:asvg="http://schemas.microsoft.com/office/drawing/2016/SVG/main" r:embed="rId3"/>
              </a:ext>
            </a:extLst>
          </a:blip>
          <a:stretch>
            <a:fillRect/>
          </a:stretch>
        </p:blipFill>
        <p:spPr>
          <a:xfrm>
            <a:off x="630936" y="655727"/>
            <a:ext cx="5458968" cy="5546545"/>
          </a:xfrm>
          <a:prstGeom prst="rect">
            <a:avLst/>
          </a:prstGeom>
        </p:spPr>
      </p:pic>
      <p:sp>
        <p:nvSpPr>
          <p:cNvPr id="13"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sX0" fmla="*/ 0 w 3255095"/>
              <a:gd name="csY0" fmla="*/ 0 h 18288"/>
              <a:gd name="csX1" fmla="*/ 618468 w 3255095"/>
              <a:gd name="csY1" fmla="*/ 0 h 18288"/>
              <a:gd name="csX2" fmla="*/ 1269487 w 3255095"/>
              <a:gd name="csY2" fmla="*/ 0 h 18288"/>
              <a:gd name="csX3" fmla="*/ 1953057 w 3255095"/>
              <a:gd name="csY3" fmla="*/ 0 h 18288"/>
              <a:gd name="csX4" fmla="*/ 2636627 w 3255095"/>
              <a:gd name="csY4" fmla="*/ 0 h 18288"/>
              <a:gd name="csX5" fmla="*/ 3255095 w 3255095"/>
              <a:gd name="csY5" fmla="*/ 0 h 18288"/>
              <a:gd name="csX6" fmla="*/ 3255095 w 3255095"/>
              <a:gd name="csY6" fmla="*/ 18288 h 18288"/>
              <a:gd name="csX7" fmla="*/ 2538974 w 3255095"/>
              <a:gd name="csY7" fmla="*/ 18288 h 18288"/>
              <a:gd name="csX8" fmla="*/ 1822853 w 3255095"/>
              <a:gd name="csY8" fmla="*/ 18288 h 18288"/>
              <a:gd name="csX9" fmla="*/ 1171834 w 3255095"/>
              <a:gd name="csY9" fmla="*/ 18288 h 18288"/>
              <a:gd name="csX10" fmla="*/ 0 w 3255095"/>
              <a:gd name="csY10" fmla="*/ 18288 h 18288"/>
              <a:gd name="csX11" fmla="*/ 0 w 3255095"/>
              <a:gd name="csY11"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Text Placeholder 3">
            <a:extLst>
              <a:ext uri="{FF2B5EF4-FFF2-40B4-BE49-F238E27FC236}">
                <a16:creationId xmlns:a16="http://schemas.microsoft.com/office/drawing/2014/main" id="{1866CE4E-FB53-6EC7-4A28-45757564799D}"/>
              </a:ext>
            </a:extLst>
          </p:cNvPr>
          <p:cNvSpPr>
            <a:spLocks noGrp="1"/>
          </p:cNvSpPr>
          <p:nvPr>
            <p:ph type="body" sz="half" idx="2"/>
          </p:nvPr>
        </p:nvSpPr>
        <p:spPr>
          <a:xfrm>
            <a:off x="6739128" y="2664886"/>
            <a:ext cx="4818888" cy="3550789"/>
          </a:xfrm>
        </p:spPr>
        <p:txBody>
          <a:bodyPr vert="horz" lIns="91440" tIns="45720" rIns="91440" bIns="45720" rtlCol="0" anchor="t">
            <a:normAutofit/>
          </a:bodyPr>
          <a:lstStyle/>
          <a:p>
            <a:pPr indent="-228600">
              <a:buFont typeface="Arial" panose="020B0604020202020204" pitchFamily="34" charset="0"/>
              <a:buChar char="•"/>
            </a:pPr>
            <a:endParaRPr lang="en-US" sz="2200"/>
          </a:p>
        </p:txBody>
      </p:sp>
    </p:spTree>
    <p:extLst>
      <p:ext uri="{BB962C8B-B14F-4D97-AF65-F5344CB8AC3E}">
        <p14:creationId xmlns:p14="http://schemas.microsoft.com/office/powerpoint/2010/main" val="41792209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8" name="Content Placeholder 7" descr="Hands held up high during a conference">
            <a:extLst>
              <a:ext uri="{FF2B5EF4-FFF2-40B4-BE49-F238E27FC236}">
                <a16:creationId xmlns:a16="http://schemas.microsoft.com/office/drawing/2014/main" id="{F8D6030C-553C-F73C-2ED4-3393F9CD5805}"/>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r="5882" b="-1"/>
          <a:stretch>
            <a:fillRect/>
          </a:stretch>
        </p:blipFill>
        <p:spPr>
          <a:xfrm>
            <a:off x="1" y="10"/>
            <a:ext cx="9669642" cy="6857990"/>
          </a:xfrm>
          <a:prstGeom prst="rect">
            <a:avLst/>
          </a:prstGeom>
        </p:spPr>
      </p:pic>
      <p:sp>
        <p:nvSpPr>
          <p:cNvPr id="15"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 name="Title 3">
            <a:extLst>
              <a:ext uri="{FF2B5EF4-FFF2-40B4-BE49-F238E27FC236}">
                <a16:creationId xmlns:a16="http://schemas.microsoft.com/office/drawing/2014/main" id="{3D2145E9-2481-78FA-51F6-9B0ED2CC2ECA}"/>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a:t>Questions are a chance to learn</a:t>
            </a:r>
          </a:p>
        </p:txBody>
      </p:sp>
      <p:sp>
        <p:nvSpPr>
          <p:cNvPr id="6" name="Text Placeholder 5">
            <a:extLst>
              <a:ext uri="{FF2B5EF4-FFF2-40B4-BE49-F238E27FC236}">
                <a16:creationId xmlns:a16="http://schemas.microsoft.com/office/drawing/2014/main" id="{A97C4E43-A59A-886F-573B-C270EB4E5682}"/>
              </a:ext>
            </a:extLst>
          </p:cNvPr>
          <p:cNvSpPr>
            <a:spLocks noGrp="1"/>
          </p:cNvSpPr>
          <p:nvPr>
            <p:ph type="body" sz="half" idx="2"/>
          </p:nvPr>
        </p:nvSpPr>
        <p:spPr>
          <a:xfrm>
            <a:off x="7531610" y="2434201"/>
            <a:ext cx="3822189" cy="3742762"/>
          </a:xfrm>
        </p:spPr>
        <p:txBody>
          <a:bodyPr vert="horz" lIns="91440" tIns="45720" rIns="91440" bIns="45720" rtlCol="0">
            <a:normAutofit/>
          </a:bodyPr>
          <a:lstStyle/>
          <a:p>
            <a:pPr indent="-228600">
              <a:buFont typeface="Arial" panose="020B0604020202020204" pitchFamily="34" charset="0"/>
              <a:buChar char="•"/>
            </a:pPr>
            <a:endParaRPr lang="en-US" sz="2000"/>
          </a:p>
        </p:txBody>
      </p:sp>
    </p:spTree>
    <p:extLst>
      <p:ext uri="{BB962C8B-B14F-4D97-AF65-F5344CB8AC3E}">
        <p14:creationId xmlns:p14="http://schemas.microsoft.com/office/powerpoint/2010/main" val="2419309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5F55C16-BC21-49EF-A4FF-C3155BB93B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187B0D69-092F-B4F5-0312-071E7B6A4CD5}"/>
              </a:ext>
            </a:extLst>
          </p:cNvPr>
          <p:cNvSpPr>
            <a:spLocks noGrp="1"/>
          </p:cNvSpPr>
          <p:nvPr>
            <p:ph type="title"/>
          </p:nvPr>
        </p:nvSpPr>
        <p:spPr>
          <a:xfrm>
            <a:off x="6248400" y="365125"/>
            <a:ext cx="5105398" cy="1952744"/>
          </a:xfrm>
        </p:spPr>
        <p:txBody>
          <a:bodyPr vert="horz" lIns="91440" tIns="45720" rIns="91440" bIns="45720" rtlCol="0" anchor="ctr">
            <a:normAutofit/>
          </a:bodyPr>
          <a:lstStyle/>
          <a:p>
            <a:r>
              <a:rPr lang="en-US" sz="4400" kern="1200">
                <a:solidFill>
                  <a:schemeClr val="tx1"/>
                </a:solidFill>
                <a:latin typeface="+mj-lt"/>
                <a:ea typeface="+mj-ea"/>
                <a:cs typeface="+mj-cs"/>
              </a:rPr>
              <a:t>It’s okay not to be able to answer!</a:t>
            </a:r>
          </a:p>
        </p:txBody>
      </p:sp>
      <p:sp>
        <p:nvSpPr>
          <p:cNvPr id="17" name="Freeform: Shape 16">
            <a:extLst>
              <a:ext uri="{FF2B5EF4-FFF2-40B4-BE49-F238E27FC236}">
                <a16:creationId xmlns:a16="http://schemas.microsoft.com/office/drawing/2014/main" id="{0C5F069E-AFE6-4825-8945-46F2918A50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6116569" cy="6858000"/>
          </a:xfrm>
          <a:custGeom>
            <a:avLst/>
            <a:gdLst>
              <a:gd name="connsiteX0" fmla="*/ 0 w 6116569"/>
              <a:gd name="connsiteY0" fmla="*/ 0 h 6879321"/>
              <a:gd name="connsiteX1" fmla="*/ 2935851 w 6116569"/>
              <a:gd name="connsiteY1" fmla="*/ 0 h 6879321"/>
              <a:gd name="connsiteX2" fmla="*/ 3238280 w 6116569"/>
              <a:gd name="connsiteY2" fmla="*/ 31980 h 6879321"/>
              <a:gd name="connsiteX3" fmla="*/ 3660541 w 6116569"/>
              <a:gd name="connsiteY3" fmla="*/ 550772 h 6879321"/>
              <a:gd name="connsiteX4" fmla="*/ 3808902 w 6116569"/>
              <a:gd name="connsiteY4" fmla="*/ 589860 h 6879321"/>
              <a:gd name="connsiteX5" fmla="*/ 4413762 w 6116569"/>
              <a:gd name="connsiteY5" fmla="*/ 625393 h 6879321"/>
              <a:gd name="connsiteX6" fmla="*/ 4567830 w 6116569"/>
              <a:gd name="connsiteY6" fmla="*/ 721333 h 6879321"/>
              <a:gd name="connsiteX7" fmla="*/ 4171247 w 6116569"/>
              <a:gd name="connsiteY7" fmla="*/ 792401 h 6879321"/>
              <a:gd name="connsiteX8" fmla="*/ 4376671 w 6116569"/>
              <a:gd name="connsiteY8" fmla="*/ 842148 h 6879321"/>
              <a:gd name="connsiteX9" fmla="*/ 4527887 w 6116569"/>
              <a:gd name="connsiteY9" fmla="*/ 813722 h 6879321"/>
              <a:gd name="connsiteX10" fmla="*/ 4633452 w 6116569"/>
              <a:gd name="connsiteY10" fmla="*/ 799508 h 6879321"/>
              <a:gd name="connsiteX11" fmla="*/ 4947293 w 6116569"/>
              <a:gd name="connsiteY11" fmla="*/ 870576 h 6879321"/>
              <a:gd name="connsiteX12" fmla="*/ 5263988 w 6116569"/>
              <a:gd name="connsiteY12" fmla="*/ 820828 h 6879321"/>
              <a:gd name="connsiteX13" fmla="*/ 5249723 w 6116569"/>
              <a:gd name="connsiteY13" fmla="*/ 895449 h 6879321"/>
              <a:gd name="connsiteX14" fmla="*/ 4744723 w 6116569"/>
              <a:gd name="connsiteY14" fmla="*/ 1197485 h 6879321"/>
              <a:gd name="connsiteX15" fmla="*/ 4767548 w 6116569"/>
              <a:gd name="connsiteY15" fmla="*/ 1346727 h 6879321"/>
              <a:gd name="connsiteX16" fmla="*/ 4539299 w 6116569"/>
              <a:gd name="connsiteY16" fmla="*/ 1421348 h 6879321"/>
              <a:gd name="connsiteX17" fmla="*/ 4607773 w 6116569"/>
              <a:gd name="connsiteY17" fmla="*/ 1485309 h 6879321"/>
              <a:gd name="connsiteX18" fmla="*/ 4579242 w 6116569"/>
              <a:gd name="connsiteY18" fmla="*/ 1535055 h 6879321"/>
              <a:gd name="connsiteX19" fmla="*/ 5278255 w 6116569"/>
              <a:gd name="connsiteY19" fmla="*/ 1609676 h 6879321"/>
              <a:gd name="connsiteX20" fmla="*/ 5771843 w 6116569"/>
              <a:gd name="connsiteY20" fmla="*/ 1630997 h 6879321"/>
              <a:gd name="connsiteX21" fmla="*/ 6105656 w 6116569"/>
              <a:gd name="connsiteY21" fmla="*/ 1748257 h 6879321"/>
              <a:gd name="connsiteX22" fmla="*/ 5691955 w 6116569"/>
              <a:gd name="connsiteY22" fmla="*/ 2167555 h 6879321"/>
              <a:gd name="connsiteX23" fmla="*/ 5475118 w 6116569"/>
              <a:gd name="connsiteY23" fmla="*/ 2348776 h 6879321"/>
              <a:gd name="connsiteX24" fmla="*/ 5826051 w 6116569"/>
              <a:gd name="connsiteY24" fmla="*/ 2291922 h 6879321"/>
              <a:gd name="connsiteX25" fmla="*/ 5552153 w 6116569"/>
              <a:gd name="connsiteY25" fmla="*/ 2597513 h 6879321"/>
              <a:gd name="connsiteX26" fmla="*/ 5603508 w 6116569"/>
              <a:gd name="connsiteY26" fmla="*/ 2647260 h 6879321"/>
              <a:gd name="connsiteX27" fmla="*/ 5700515 w 6116569"/>
              <a:gd name="connsiteY27" fmla="*/ 2679240 h 6879321"/>
              <a:gd name="connsiteX28" fmla="*/ 5246870 w 6116569"/>
              <a:gd name="connsiteY28" fmla="*/ 2888889 h 6879321"/>
              <a:gd name="connsiteX29" fmla="*/ 4836022 w 6116569"/>
              <a:gd name="connsiteY29" fmla="*/ 3169605 h 6879321"/>
              <a:gd name="connsiteX30" fmla="*/ 4736163 w 6116569"/>
              <a:gd name="connsiteY30" fmla="*/ 3233565 h 6879321"/>
              <a:gd name="connsiteX31" fmla="*/ 4853141 w 6116569"/>
              <a:gd name="connsiteY31" fmla="*/ 3233565 h 6879321"/>
              <a:gd name="connsiteX32" fmla="*/ 4944440 w 6116569"/>
              <a:gd name="connsiteY32" fmla="*/ 3226459 h 6879321"/>
              <a:gd name="connsiteX33" fmla="*/ 5109921 w 6116569"/>
              <a:gd name="connsiteY33" fmla="*/ 3283313 h 6879321"/>
              <a:gd name="connsiteX34" fmla="*/ 5694809 w 6116569"/>
              <a:gd name="connsiteY34" fmla="*/ 3141178 h 6879321"/>
              <a:gd name="connsiteX35" fmla="*/ 5566419 w 6116569"/>
              <a:gd name="connsiteY35" fmla="*/ 3301079 h 6879321"/>
              <a:gd name="connsiteX36" fmla="*/ 5415203 w 6116569"/>
              <a:gd name="connsiteY36" fmla="*/ 3397020 h 6879321"/>
              <a:gd name="connsiteX37" fmla="*/ 5612068 w 6116569"/>
              <a:gd name="connsiteY37" fmla="*/ 3432554 h 6879321"/>
              <a:gd name="connsiteX38" fmla="*/ 5206927 w 6116569"/>
              <a:gd name="connsiteY38" fmla="*/ 3599562 h 6879321"/>
              <a:gd name="connsiteX39" fmla="*/ 5301079 w 6116569"/>
              <a:gd name="connsiteY39" fmla="*/ 3723930 h 6879321"/>
              <a:gd name="connsiteX40" fmla="*/ 4507915 w 6116569"/>
              <a:gd name="connsiteY40" fmla="*/ 4306683 h 6879321"/>
              <a:gd name="connsiteX41" fmla="*/ 3982942 w 6116569"/>
              <a:gd name="connsiteY41" fmla="*/ 4587399 h 6879321"/>
              <a:gd name="connsiteX42" fmla="*/ 4185513 w 6116569"/>
              <a:gd name="connsiteY42" fmla="*/ 4541205 h 6879321"/>
              <a:gd name="connsiteX43" fmla="*/ 5212633 w 6116569"/>
              <a:gd name="connsiteY43" fmla="*/ 4455924 h 6879321"/>
              <a:gd name="connsiteX44" fmla="*/ 5312492 w 6116569"/>
              <a:gd name="connsiteY44" fmla="*/ 4473691 h 6879321"/>
              <a:gd name="connsiteX45" fmla="*/ 4596361 w 6116569"/>
              <a:gd name="connsiteY45" fmla="*/ 4818368 h 6879321"/>
              <a:gd name="connsiteX46" fmla="*/ 4873113 w 6116569"/>
              <a:gd name="connsiteY46" fmla="*/ 4885882 h 6879321"/>
              <a:gd name="connsiteX47" fmla="*/ 4935881 w 6116569"/>
              <a:gd name="connsiteY47" fmla="*/ 4914309 h 6879321"/>
              <a:gd name="connsiteX48" fmla="*/ 4873113 w 6116569"/>
              <a:gd name="connsiteY48" fmla="*/ 5003143 h 6879321"/>
              <a:gd name="connsiteX49" fmla="*/ 4721898 w 6116569"/>
              <a:gd name="connsiteY49" fmla="*/ 5095530 h 6879321"/>
              <a:gd name="connsiteX50" fmla="*/ 5132745 w 6116569"/>
              <a:gd name="connsiteY50" fmla="*/ 4949842 h 6879321"/>
              <a:gd name="connsiteX51" fmla="*/ 5101362 w 6116569"/>
              <a:gd name="connsiteY51" fmla="*/ 5081317 h 6879321"/>
              <a:gd name="connsiteX52" fmla="*/ 5138452 w 6116569"/>
              <a:gd name="connsiteY52" fmla="*/ 5198578 h 6879321"/>
              <a:gd name="connsiteX53" fmla="*/ 4904497 w 6116569"/>
              <a:gd name="connsiteY53" fmla="*/ 5362033 h 6879321"/>
              <a:gd name="connsiteX54" fmla="*/ 4579242 w 6116569"/>
              <a:gd name="connsiteY54" fmla="*/ 5674729 h 6879321"/>
              <a:gd name="connsiteX55" fmla="*/ 4253988 w 6116569"/>
              <a:gd name="connsiteY55" fmla="*/ 5884379 h 6879321"/>
              <a:gd name="connsiteX56" fmla="*/ 3985795 w 6116569"/>
              <a:gd name="connsiteY56" fmla="*/ 6069153 h 6879321"/>
              <a:gd name="connsiteX57" fmla="*/ 4231163 w 6116569"/>
              <a:gd name="connsiteY57" fmla="*/ 6030066 h 6879321"/>
              <a:gd name="connsiteX58" fmla="*/ 3814609 w 6116569"/>
              <a:gd name="connsiteY58" fmla="*/ 6317889 h 6879321"/>
              <a:gd name="connsiteX59" fmla="*/ 3751840 w 6116569"/>
              <a:gd name="connsiteY59" fmla="*/ 6339209 h 6879321"/>
              <a:gd name="connsiteX60" fmla="*/ 3089919 w 6116569"/>
              <a:gd name="connsiteY60" fmla="*/ 6563071 h 6879321"/>
              <a:gd name="connsiteX61" fmla="*/ 2961529 w 6116569"/>
              <a:gd name="connsiteY61" fmla="*/ 6662566 h 6879321"/>
              <a:gd name="connsiteX62" fmla="*/ 3107038 w 6116569"/>
              <a:gd name="connsiteY62" fmla="*/ 6673226 h 6879321"/>
              <a:gd name="connsiteX63" fmla="*/ 3594919 w 6116569"/>
              <a:gd name="connsiteY63" fmla="*/ 6591499 h 6879321"/>
              <a:gd name="connsiteX64" fmla="*/ 3261106 w 6116569"/>
              <a:gd name="connsiteY64" fmla="*/ 6726527 h 6879321"/>
              <a:gd name="connsiteX65" fmla="*/ 3620597 w 6116569"/>
              <a:gd name="connsiteY65" fmla="*/ 6740740 h 6879321"/>
              <a:gd name="connsiteX66" fmla="*/ 3703337 w 6116569"/>
              <a:gd name="connsiteY66" fmla="*/ 6826020 h 6879321"/>
              <a:gd name="connsiteX67" fmla="*/ 3689072 w 6116569"/>
              <a:gd name="connsiteY67" fmla="*/ 6879321 h 6879321"/>
              <a:gd name="connsiteX68" fmla="*/ 0 w 6116569"/>
              <a:gd name="connsiteY68" fmla="*/ 6879321 h 687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solidFill>
            <a:schemeClr val="bg2">
              <a:alpha val="50000"/>
            </a:schemeClr>
          </a:solidFill>
          <a:ln w="32707" cap="flat">
            <a:noFill/>
            <a:prstDash val="solid"/>
            <a:miter/>
          </a:ln>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10" name="Content Placeholder 9" descr="Woman holding sign">
            <a:extLst>
              <a:ext uri="{FF2B5EF4-FFF2-40B4-BE49-F238E27FC236}">
                <a16:creationId xmlns:a16="http://schemas.microsoft.com/office/drawing/2014/main" id="{7E75DBB0-41C4-5EAF-0071-2A3561D1F28B}"/>
              </a:ext>
            </a:extLst>
          </p:cNvPr>
          <p:cNvPicPr>
            <a:picLocks noGrp="1" noChangeAspect="1"/>
          </p:cNvPicPr>
          <p:nvPr>
            <p:ph idx="1"/>
          </p:nvPr>
        </p:nvPicPr>
        <p:blipFill>
          <a:blip>
            <a:extLst>
              <a:ext uri="{96DAC541-7B7A-43D3-8B79-37D633B846F1}">
                <asvg:svgBlip xmlns:asvg="http://schemas.microsoft.com/office/drawing/2016/SVG/main" r:embed="rId3"/>
              </a:ext>
            </a:extLst>
          </a:blip>
          <a:stretch>
            <a:fillRect/>
          </a:stretch>
        </p:blipFill>
        <p:spPr>
          <a:xfrm>
            <a:off x="766736" y="983767"/>
            <a:ext cx="2864000" cy="5063885"/>
          </a:xfrm>
          <a:prstGeom prst="rect">
            <a:avLst/>
          </a:prstGeom>
        </p:spPr>
      </p:pic>
      <p:sp>
        <p:nvSpPr>
          <p:cNvPr id="4" name="Text Placeholder 3">
            <a:extLst>
              <a:ext uri="{FF2B5EF4-FFF2-40B4-BE49-F238E27FC236}">
                <a16:creationId xmlns:a16="http://schemas.microsoft.com/office/drawing/2014/main" id="{670E03DC-E4F7-ABBE-350F-5CEF12E5C397}"/>
              </a:ext>
            </a:extLst>
          </p:cNvPr>
          <p:cNvSpPr>
            <a:spLocks noGrp="1"/>
          </p:cNvSpPr>
          <p:nvPr>
            <p:ph type="body" sz="half" idx="2"/>
          </p:nvPr>
        </p:nvSpPr>
        <p:spPr>
          <a:xfrm>
            <a:off x="6248400" y="2497257"/>
            <a:ext cx="5105398" cy="3679705"/>
          </a:xfrm>
        </p:spPr>
        <p:txBody>
          <a:bodyPr vert="horz" lIns="91440" tIns="45720" rIns="91440" bIns="45720" rtlCol="0">
            <a:normAutofit/>
          </a:bodyPr>
          <a:lstStyle/>
          <a:p>
            <a:pPr indent="-228600">
              <a:buFont typeface="Arial" panose="020B0604020202020204" pitchFamily="34" charset="0"/>
              <a:buChar char="•"/>
            </a:pPr>
            <a:endParaRPr lang="en-US" sz="2000"/>
          </a:p>
        </p:txBody>
      </p:sp>
    </p:spTree>
    <p:extLst>
      <p:ext uri="{BB962C8B-B14F-4D97-AF65-F5344CB8AC3E}">
        <p14:creationId xmlns:p14="http://schemas.microsoft.com/office/powerpoint/2010/main" val="733611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C2C62BE3-3145-F973-0E48-50B21D47EA47}"/>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a:solidFill>
                  <a:schemeClr val="tx1"/>
                </a:solidFill>
                <a:latin typeface="+mj-lt"/>
                <a:ea typeface="+mj-ea"/>
                <a:cs typeface="+mj-cs"/>
              </a:rPr>
              <a:t>Preparation is key</a:t>
            </a:r>
          </a:p>
        </p:txBody>
      </p:sp>
      <p:sp>
        <p:nvSpPr>
          <p:cNvPr id="35"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sX0" fmla="*/ 0 w 3255095"/>
              <a:gd name="csY0" fmla="*/ 0 h 18288"/>
              <a:gd name="csX1" fmla="*/ 618468 w 3255095"/>
              <a:gd name="csY1" fmla="*/ 0 h 18288"/>
              <a:gd name="csX2" fmla="*/ 1269487 w 3255095"/>
              <a:gd name="csY2" fmla="*/ 0 h 18288"/>
              <a:gd name="csX3" fmla="*/ 1953057 w 3255095"/>
              <a:gd name="csY3" fmla="*/ 0 h 18288"/>
              <a:gd name="csX4" fmla="*/ 2636627 w 3255095"/>
              <a:gd name="csY4" fmla="*/ 0 h 18288"/>
              <a:gd name="csX5" fmla="*/ 3255095 w 3255095"/>
              <a:gd name="csY5" fmla="*/ 0 h 18288"/>
              <a:gd name="csX6" fmla="*/ 3255095 w 3255095"/>
              <a:gd name="csY6" fmla="*/ 18288 h 18288"/>
              <a:gd name="csX7" fmla="*/ 2538974 w 3255095"/>
              <a:gd name="csY7" fmla="*/ 18288 h 18288"/>
              <a:gd name="csX8" fmla="*/ 1822853 w 3255095"/>
              <a:gd name="csY8" fmla="*/ 18288 h 18288"/>
              <a:gd name="csX9" fmla="*/ 1171834 w 3255095"/>
              <a:gd name="csY9" fmla="*/ 18288 h 18288"/>
              <a:gd name="csX10" fmla="*/ 0 w 3255095"/>
              <a:gd name="csY10" fmla="*/ 18288 h 18288"/>
              <a:gd name="csX11" fmla="*/ 0 w 3255095"/>
              <a:gd name="csY11"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Text Placeholder 3">
            <a:extLst>
              <a:ext uri="{FF2B5EF4-FFF2-40B4-BE49-F238E27FC236}">
                <a16:creationId xmlns:a16="http://schemas.microsoft.com/office/drawing/2014/main" id="{541412BF-2712-4149-EE1F-B269D4A9DA28}"/>
              </a:ext>
            </a:extLst>
          </p:cNvPr>
          <p:cNvSpPr>
            <a:spLocks noGrp="1"/>
          </p:cNvSpPr>
          <p:nvPr>
            <p:ph type="body" sz="half" idx="2"/>
          </p:nvPr>
        </p:nvSpPr>
        <p:spPr>
          <a:xfrm>
            <a:off x="630936" y="2807208"/>
            <a:ext cx="3429000" cy="3410712"/>
          </a:xfrm>
        </p:spPr>
        <p:txBody>
          <a:bodyPr vert="horz" lIns="91440" tIns="45720" rIns="91440" bIns="45720" rtlCol="0" anchor="t">
            <a:normAutofit/>
          </a:bodyPr>
          <a:lstStyle/>
          <a:p>
            <a:pPr indent="-228600">
              <a:buFont typeface="Arial" panose="020B0604020202020204" pitchFamily="34" charset="0"/>
              <a:buChar char="•"/>
            </a:pPr>
            <a:r>
              <a:rPr lang="en-US" sz="2200"/>
              <a:t>Boosts confidence</a:t>
            </a:r>
          </a:p>
          <a:p>
            <a:pPr indent="-228600">
              <a:buFont typeface="Arial" panose="020B0604020202020204" pitchFamily="34" charset="0"/>
              <a:buChar char="•"/>
            </a:pPr>
            <a:endParaRPr lang="en-US" sz="2200"/>
          </a:p>
          <a:p>
            <a:pPr indent="-228600">
              <a:buFont typeface="Arial" panose="020B0604020202020204" pitchFamily="34" charset="0"/>
              <a:buChar char="•"/>
            </a:pPr>
            <a:r>
              <a:rPr lang="en-US" sz="2200"/>
              <a:t>Provide clarity when speaking</a:t>
            </a:r>
          </a:p>
          <a:p>
            <a:pPr indent="-228600">
              <a:buFont typeface="Arial" panose="020B0604020202020204" pitchFamily="34" charset="0"/>
              <a:buChar char="•"/>
            </a:pPr>
            <a:endParaRPr lang="en-US" sz="2200"/>
          </a:p>
          <a:p>
            <a:pPr indent="-228600">
              <a:buFont typeface="Arial" panose="020B0604020202020204" pitchFamily="34" charset="0"/>
              <a:buChar char="•"/>
            </a:pPr>
            <a:r>
              <a:rPr lang="en-US" sz="2200"/>
              <a:t>Keeps you on track</a:t>
            </a:r>
          </a:p>
        </p:txBody>
      </p:sp>
      <p:pic>
        <p:nvPicPr>
          <p:cNvPr id="6" name="Content Placeholder 5" descr="Five square speech bubbles in color">
            <a:extLst>
              <a:ext uri="{FF2B5EF4-FFF2-40B4-BE49-F238E27FC236}">
                <a16:creationId xmlns:a16="http://schemas.microsoft.com/office/drawing/2014/main" id="{47EA771A-4669-7090-FB70-BBD74808304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54296" y="1012697"/>
            <a:ext cx="6903720" cy="4832605"/>
          </a:xfrm>
          <a:prstGeom prst="rect">
            <a:avLst/>
          </a:prstGeom>
        </p:spPr>
      </p:pic>
    </p:spTree>
    <p:extLst>
      <p:ext uri="{BB962C8B-B14F-4D97-AF65-F5344CB8AC3E}">
        <p14:creationId xmlns:p14="http://schemas.microsoft.com/office/powerpoint/2010/main" val="1043238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C23DB-B8F1-26F2-F4A6-4552A3AF6C03}"/>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E196A69E-9102-DDF2-7E3D-C47486952E28}"/>
              </a:ext>
            </a:extLst>
          </p:cNvPr>
          <p:cNvSpPr>
            <a:spLocks noGrp="1"/>
          </p:cNvSpPr>
          <p:nvPr>
            <p:ph type="title"/>
          </p:nvPr>
        </p:nvSpPr>
        <p:spPr>
          <a:xfrm>
            <a:off x="838200" y="365125"/>
            <a:ext cx="10515600" cy="1325563"/>
          </a:xfrm>
        </p:spPr>
        <p:txBody>
          <a:bodyPr/>
          <a:lstStyle/>
          <a:p>
            <a:r>
              <a:rPr lang="en-GB" b="1" dirty="0"/>
              <a:t>No lecturer is a true expert</a:t>
            </a:r>
          </a:p>
        </p:txBody>
      </p:sp>
      <p:cxnSp>
        <p:nvCxnSpPr>
          <p:cNvPr id="9" name="Straight Connector 8">
            <a:extLst>
              <a:ext uri="{FF2B5EF4-FFF2-40B4-BE49-F238E27FC236}">
                <a16:creationId xmlns:a16="http://schemas.microsoft.com/office/drawing/2014/main" id="{7F29A205-8C38-8515-BCB0-6BAC2288EBF7}"/>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858A900E-9217-240A-1CF4-2269957D2FBF}"/>
              </a:ext>
            </a:extLst>
          </p:cNvPr>
          <p:cNvSpPr txBox="1"/>
          <p:nvPr/>
        </p:nvSpPr>
        <p:spPr>
          <a:xfrm>
            <a:off x="838200" y="1892089"/>
            <a:ext cx="6232451" cy="4194418"/>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Regardless of academic level (PhD, Lecturer, Professor), nobody is an expert in all of the modules that they teach.</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This should be remembered before teaching (and speaking to a new audience). You provide knowledge, not expertise.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However, do not present this so explicitly to a group of students, as they may misinterpret this and question your knowledge!</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Your goal is to present information to a group of students to provide fundamental knowledge and complete assignments/examinations.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2050" name="Picture 2" descr="Encyclopedia - Free education icons">
            <a:extLst>
              <a:ext uri="{FF2B5EF4-FFF2-40B4-BE49-F238E27FC236}">
                <a16:creationId xmlns:a16="http://schemas.microsoft.com/office/drawing/2014/main" id="{920D2644-095E-2CFC-3F6E-501F8AEEAB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6455" y="2349794"/>
            <a:ext cx="3717345" cy="3717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1821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6" name="Content Placeholder 5" descr="Businesswoman giving presentation to coworkers">
            <a:extLst>
              <a:ext uri="{FF2B5EF4-FFF2-40B4-BE49-F238E27FC236}">
                <a16:creationId xmlns:a16="http://schemas.microsoft.com/office/drawing/2014/main" id="{F394D0E6-CF93-0E20-C7D4-1086604C09DC}"/>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4474" r="-1" b="-1"/>
          <a:stretch>
            <a:fillRect/>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F9A1123C-E19C-C43C-EC41-598689CDF472}"/>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a:t>Difficult audience members?</a:t>
            </a:r>
          </a:p>
        </p:txBody>
      </p:sp>
      <p:sp>
        <p:nvSpPr>
          <p:cNvPr id="4" name="Text Placeholder 3">
            <a:extLst>
              <a:ext uri="{FF2B5EF4-FFF2-40B4-BE49-F238E27FC236}">
                <a16:creationId xmlns:a16="http://schemas.microsoft.com/office/drawing/2014/main" id="{9544CA1A-3CBE-29CA-03BA-914A050879CF}"/>
              </a:ext>
            </a:extLst>
          </p:cNvPr>
          <p:cNvSpPr>
            <a:spLocks noGrp="1"/>
          </p:cNvSpPr>
          <p:nvPr>
            <p:ph type="body" sz="half" idx="2"/>
          </p:nvPr>
        </p:nvSpPr>
        <p:spPr>
          <a:xfrm>
            <a:off x="7531610" y="2434201"/>
            <a:ext cx="3822189" cy="3742762"/>
          </a:xfrm>
        </p:spPr>
        <p:txBody>
          <a:bodyPr vert="horz" lIns="91440" tIns="45720" rIns="91440" bIns="45720" rtlCol="0">
            <a:normAutofit/>
          </a:bodyPr>
          <a:lstStyle/>
          <a:p>
            <a:pPr marL="57150"/>
            <a:r>
              <a:rPr lang="en-US" sz="2400" dirty="0"/>
              <a:t>Don’t take it personally!</a:t>
            </a:r>
          </a:p>
          <a:p>
            <a:pPr marL="285750" indent="-228600">
              <a:buFont typeface="Arial" panose="020B0604020202020204" pitchFamily="34" charset="0"/>
              <a:buChar char="•"/>
            </a:pPr>
            <a:endParaRPr lang="en-US" sz="2000" dirty="0"/>
          </a:p>
        </p:txBody>
      </p:sp>
    </p:spTree>
    <p:extLst>
      <p:ext uri="{BB962C8B-B14F-4D97-AF65-F5344CB8AC3E}">
        <p14:creationId xmlns:p14="http://schemas.microsoft.com/office/powerpoint/2010/main" val="20890471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11BE2D4C-57CB-4604-7D49-DF0E8F372D15}"/>
              </a:ext>
            </a:extLst>
          </p:cNvPr>
          <p:cNvSpPr>
            <a:spLocks noGrp="1"/>
          </p:cNvSpPr>
          <p:nvPr>
            <p:ph type="title"/>
          </p:nvPr>
        </p:nvSpPr>
        <p:spPr>
          <a:xfrm>
            <a:off x="640080" y="325369"/>
            <a:ext cx="4368602" cy="1956841"/>
          </a:xfrm>
        </p:spPr>
        <p:txBody>
          <a:bodyPr vert="horz" lIns="91440" tIns="45720" rIns="91440" bIns="45720" rtlCol="0" anchor="b">
            <a:normAutofit/>
          </a:bodyPr>
          <a:lstStyle/>
          <a:p>
            <a:r>
              <a:rPr lang="en-US" sz="5400"/>
              <a:t>Acknowledge, then re-direct</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sX0" fmla="*/ 0 w 3474720"/>
              <a:gd name="csY0" fmla="*/ 0 h 18288"/>
              <a:gd name="csX1" fmla="*/ 694944 w 3474720"/>
              <a:gd name="csY1" fmla="*/ 0 h 18288"/>
              <a:gd name="csX2" fmla="*/ 1355141 w 3474720"/>
              <a:gd name="csY2" fmla="*/ 0 h 18288"/>
              <a:gd name="csX3" fmla="*/ 2015338 w 3474720"/>
              <a:gd name="csY3" fmla="*/ 0 h 18288"/>
              <a:gd name="csX4" fmla="*/ 2779776 w 3474720"/>
              <a:gd name="csY4" fmla="*/ 0 h 18288"/>
              <a:gd name="csX5" fmla="*/ 3474720 w 3474720"/>
              <a:gd name="csY5" fmla="*/ 0 h 18288"/>
              <a:gd name="csX6" fmla="*/ 3474720 w 3474720"/>
              <a:gd name="csY6" fmla="*/ 18288 h 18288"/>
              <a:gd name="csX7" fmla="*/ 2779776 w 3474720"/>
              <a:gd name="csY7" fmla="*/ 18288 h 18288"/>
              <a:gd name="csX8" fmla="*/ 2189074 w 3474720"/>
              <a:gd name="csY8" fmla="*/ 18288 h 18288"/>
              <a:gd name="csX9" fmla="*/ 1528877 w 3474720"/>
              <a:gd name="csY9" fmla="*/ 18288 h 18288"/>
              <a:gd name="csX10" fmla="*/ 868680 w 3474720"/>
              <a:gd name="csY10" fmla="*/ 18288 h 18288"/>
              <a:gd name="csX11" fmla="*/ 0 w 3474720"/>
              <a:gd name="csY11" fmla="*/ 18288 h 18288"/>
              <a:gd name="csX12" fmla="*/ 0 w 3474720"/>
              <a:gd name="csY12"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Text Placeholder 3">
            <a:extLst>
              <a:ext uri="{FF2B5EF4-FFF2-40B4-BE49-F238E27FC236}">
                <a16:creationId xmlns:a16="http://schemas.microsoft.com/office/drawing/2014/main" id="{F2F150CD-575B-3B8C-80D1-5CB2587D7928}"/>
              </a:ext>
            </a:extLst>
          </p:cNvPr>
          <p:cNvSpPr>
            <a:spLocks noGrp="1"/>
          </p:cNvSpPr>
          <p:nvPr>
            <p:ph type="body" sz="half" idx="2"/>
          </p:nvPr>
        </p:nvSpPr>
        <p:spPr>
          <a:xfrm>
            <a:off x="640080" y="2872899"/>
            <a:ext cx="4243589" cy="3320668"/>
          </a:xfrm>
        </p:spPr>
        <p:txBody>
          <a:bodyPr vert="horz" lIns="91440" tIns="45720" rIns="91440" bIns="45720" rtlCol="0">
            <a:normAutofit/>
          </a:bodyPr>
          <a:lstStyle/>
          <a:p>
            <a:pPr marL="342900" indent="-228600">
              <a:buFont typeface="Arial" panose="020B0604020202020204" pitchFamily="34" charset="0"/>
              <a:buChar char="•"/>
            </a:pPr>
            <a:r>
              <a:rPr lang="en-US" sz="2200"/>
              <a:t>That’s a useful point – what I’ll focus on here is…</a:t>
            </a:r>
          </a:p>
          <a:p>
            <a:pPr marL="342900" indent="-228600">
              <a:buFont typeface="Arial" panose="020B0604020202020204" pitchFamily="34" charset="0"/>
              <a:buChar char="•"/>
            </a:pPr>
            <a:endParaRPr lang="en-US" sz="2200"/>
          </a:p>
          <a:p>
            <a:pPr marL="342900" indent="-228600">
              <a:buFont typeface="Arial" panose="020B0604020202020204" pitchFamily="34" charset="0"/>
              <a:buChar char="•"/>
            </a:pPr>
            <a:r>
              <a:rPr lang="en-US" sz="2200"/>
              <a:t>That’s worth noting, and it links to my next point about…</a:t>
            </a:r>
          </a:p>
          <a:p>
            <a:pPr marL="57150" indent="-228600">
              <a:buFont typeface="Arial" panose="020B0604020202020204" pitchFamily="34" charset="0"/>
              <a:buChar char="•"/>
            </a:pPr>
            <a:endParaRPr lang="en-US" sz="2200"/>
          </a:p>
          <a:p>
            <a:pPr marL="342900" indent="-228600">
              <a:buFont typeface="Arial" panose="020B0604020202020204" pitchFamily="34" charset="0"/>
              <a:buChar char="•"/>
            </a:pPr>
            <a:r>
              <a:rPr lang="en-US" sz="2200"/>
              <a:t>I can see why that’s important. In this context, what matters most is…</a:t>
            </a:r>
          </a:p>
          <a:p>
            <a:pPr marL="342900" indent="-228600">
              <a:buFont typeface="Arial" panose="020B0604020202020204" pitchFamily="34" charset="0"/>
              <a:buChar char="•"/>
            </a:pPr>
            <a:endParaRPr lang="en-US" sz="2200"/>
          </a:p>
        </p:txBody>
      </p:sp>
      <p:pic>
        <p:nvPicPr>
          <p:cNvPr id="8" name="Content Placeholder 7" descr="Person standing with microphone">
            <a:extLst>
              <a:ext uri="{FF2B5EF4-FFF2-40B4-BE49-F238E27FC236}">
                <a16:creationId xmlns:a16="http://schemas.microsoft.com/office/drawing/2014/main" id="{15A1FBEB-F02E-6A00-A4F5-186C0DD2E6C7}"/>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12618" r="21181" b="-1"/>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8550489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6" name="Content Placeholder 5" descr="One blue ball separated by a red tape line">
            <a:extLst>
              <a:ext uri="{FF2B5EF4-FFF2-40B4-BE49-F238E27FC236}">
                <a16:creationId xmlns:a16="http://schemas.microsoft.com/office/drawing/2014/main" id="{B3CB3931-B2E9-1C7D-E35B-F8BB5CF984BC}"/>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r="5882" b="-1"/>
          <a:stretch>
            <a:fillRect/>
          </a:stretch>
        </p:blipFill>
        <p:spPr>
          <a:xfrm>
            <a:off x="1" y="10"/>
            <a:ext cx="9669642" cy="6857990"/>
          </a:xfrm>
          <a:prstGeom prst="rect">
            <a:avLst/>
          </a:prstGeom>
        </p:spPr>
      </p:pic>
      <p:sp>
        <p:nvSpPr>
          <p:cNvPr id="26" name="Rectangle 2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E428370B-04EB-8F5A-0D97-3A23CCBC3C22}"/>
              </a:ext>
            </a:extLst>
          </p:cNvPr>
          <p:cNvSpPr>
            <a:spLocks noGrp="1"/>
          </p:cNvSpPr>
          <p:nvPr>
            <p:ph type="title"/>
          </p:nvPr>
        </p:nvSpPr>
        <p:spPr>
          <a:xfrm>
            <a:off x="7531610" y="365125"/>
            <a:ext cx="3822189" cy="1899912"/>
          </a:xfrm>
        </p:spPr>
        <p:txBody>
          <a:bodyPr vert="horz" lIns="91440" tIns="45720" rIns="91440" bIns="45720" rtlCol="0" anchor="ctr">
            <a:normAutofit/>
          </a:bodyPr>
          <a:lstStyle/>
          <a:p>
            <a:r>
              <a:rPr lang="en-US" sz="4000" dirty="0"/>
              <a:t>Set Boundaries gently</a:t>
            </a:r>
          </a:p>
        </p:txBody>
      </p:sp>
      <p:sp>
        <p:nvSpPr>
          <p:cNvPr id="4" name="Text Placeholder 3">
            <a:extLst>
              <a:ext uri="{FF2B5EF4-FFF2-40B4-BE49-F238E27FC236}">
                <a16:creationId xmlns:a16="http://schemas.microsoft.com/office/drawing/2014/main" id="{A7AC134A-7E55-7F61-E4F0-81752707B57A}"/>
              </a:ext>
            </a:extLst>
          </p:cNvPr>
          <p:cNvSpPr>
            <a:spLocks noGrp="1"/>
          </p:cNvSpPr>
          <p:nvPr>
            <p:ph type="body" sz="half" idx="2"/>
          </p:nvPr>
        </p:nvSpPr>
        <p:spPr>
          <a:xfrm>
            <a:off x="7531610" y="2434201"/>
            <a:ext cx="3822189" cy="3742762"/>
          </a:xfrm>
        </p:spPr>
        <p:txBody>
          <a:bodyPr vert="horz" lIns="91440" tIns="45720" rIns="91440" bIns="45720" rtlCol="0">
            <a:normAutofit/>
          </a:bodyPr>
          <a:lstStyle/>
          <a:p>
            <a:pPr indent="-228600">
              <a:buFont typeface="Arial" panose="020B0604020202020204" pitchFamily="34" charset="0"/>
              <a:buChar char="•"/>
            </a:pPr>
            <a:r>
              <a:rPr lang="en-US" sz="2000" dirty="0"/>
              <a:t>Stick to your expertise</a:t>
            </a:r>
            <a:endParaRPr lang="en-US" sz="2000"/>
          </a:p>
          <a:p>
            <a:pPr indent="-228600">
              <a:buFont typeface="Arial" panose="020B0604020202020204" pitchFamily="34" charset="0"/>
              <a:buChar char="•"/>
            </a:pPr>
            <a:endParaRPr lang="en-US" sz="2000"/>
          </a:p>
          <a:p>
            <a:pPr indent="-228600">
              <a:buFont typeface="Arial" panose="020B0604020202020204" pitchFamily="34" charset="0"/>
              <a:buChar char="•"/>
            </a:pPr>
            <a:r>
              <a:rPr lang="en-US" sz="2000" b="1"/>
              <a:t>That’s outside my area of expertise, but what I can say is…</a:t>
            </a:r>
          </a:p>
          <a:p>
            <a:pPr indent="-228600">
              <a:buFont typeface="Arial" panose="020B0604020202020204" pitchFamily="34" charset="0"/>
              <a:buChar char="•"/>
            </a:pPr>
            <a:endParaRPr lang="en-US" sz="2000" b="1"/>
          </a:p>
          <a:p>
            <a:pPr indent="-228600">
              <a:buFont typeface="Arial" panose="020B0604020202020204" pitchFamily="34" charset="0"/>
              <a:buChar char="•"/>
            </a:pPr>
            <a:r>
              <a:rPr lang="en-US" sz="2000" b="1"/>
              <a:t>I’m not the best person to answer that – my focus is on…</a:t>
            </a:r>
          </a:p>
          <a:p>
            <a:pPr indent="-228600">
              <a:buFont typeface="Arial" panose="020B0604020202020204" pitchFamily="34" charset="0"/>
              <a:buChar char="•"/>
            </a:pPr>
            <a:endParaRPr lang="en-US" sz="2000"/>
          </a:p>
        </p:txBody>
      </p:sp>
    </p:spTree>
    <p:extLst>
      <p:ext uri="{BB962C8B-B14F-4D97-AF65-F5344CB8AC3E}">
        <p14:creationId xmlns:p14="http://schemas.microsoft.com/office/powerpoint/2010/main" val="39322746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Arc 12">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A793D4-CAA9-38EC-67BB-C591EC318894}"/>
              </a:ext>
            </a:extLst>
          </p:cNvPr>
          <p:cNvSpPr>
            <a:spLocks noGrp="1"/>
          </p:cNvSpPr>
          <p:nvPr>
            <p:ph type="title"/>
          </p:nvPr>
        </p:nvSpPr>
        <p:spPr>
          <a:xfrm>
            <a:off x="5894962" y="479493"/>
            <a:ext cx="5458838" cy="1325563"/>
          </a:xfrm>
        </p:spPr>
        <p:txBody>
          <a:bodyPr vert="horz" lIns="91440" tIns="45720" rIns="91440" bIns="45720" rtlCol="0" anchor="ctr">
            <a:normAutofit/>
          </a:bodyPr>
          <a:lstStyle/>
          <a:p>
            <a:r>
              <a:rPr lang="en-US" sz="4400" kern="1200">
                <a:solidFill>
                  <a:schemeClr val="tx1"/>
                </a:solidFill>
                <a:latin typeface="+mj-lt"/>
                <a:ea typeface="+mj-ea"/>
                <a:cs typeface="+mj-cs"/>
              </a:rPr>
              <a:t>Key Takeaways</a:t>
            </a:r>
          </a:p>
        </p:txBody>
      </p:sp>
      <p:sp>
        <p:nvSpPr>
          <p:cNvPr id="15" name="Freeform: Shape 14">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6" name="Content Placeholder 5" descr="CheckList with solid fill">
            <a:extLst>
              <a:ext uri="{FF2B5EF4-FFF2-40B4-BE49-F238E27FC236}">
                <a16:creationId xmlns:a16="http://schemas.microsoft.com/office/drawing/2014/main" id="{28B8DC83-8867-AA7E-A426-25A2A1B1D9F2}"/>
              </a:ext>
            </a:extLst>
          </p:cNvPr>
          <p:cNvPicPr>
            <a:picLocks noGrp="1" noChangeAspect="1"/>
          </p:cNvPicPr>
          <p:nvPr>
            <p:ph idx="1"/>
          </p:nvPr>
        </p:nvPicPr>
        <p:blipFill>
          <a:blip>
            <a:extLst>
              <a:ext uri="{96DAC541-7B7A-43D3-8B79-37D633B846F1}">
                <asvg:svgBlip xmlns:asvg="http://schemas.microsoft.com/office/drawing/2016/SVG/main" r:embed="rId3"/>
              </a:ext>
            </a:extLst>
          </a:blip>
          <a:stretch>
            <a:fillRect/>
          </a:stretch>
        </p:blipFill>
        <p:spPr>
          <a:xfrm>
            <a:off x="703182" y="955437"/>
            <a:ext cx="4777381" cy="4777381"/>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4" name="Text Placeholder 3">
            <a:extLst>
              <a:ext uri="{FF2B5EF4-FFF2-40B4-BE49-F238E27FC236}">
                <a16:creationId xmlns:a16="http://schemas.microsoft.com/office/drawing/2014/main" id="{B2A6102A-B3E2-2D61-B42A-F2BC19661227}"/>
              </a:ext>
            </a:extLst>
          </p:cNvPr>
          <p:cNvSpPr>
            <a:spLocks noGrp="1"/>
          </p:cNvSpPr>
          <p:nvPr>
            <p:ph type="body" sz="half" idx="2"/>
          </p:nvPr>
        </p:nvSpPr>
        <p:spPr>
          <a:xfrm>
            <a:off x="5894962" y="1984443"/>
            <a:ext cx="5458838" cy="4192520"/>
          </a:xfrm>
        </p:spPr>
        <p:txBody>
          <a:bodyPr vert="horz" lIns="91440" tIns="45720" rIns="91440" bIns="45720" rtlCol="0">
            <a:normAutofit/>
          </a:bodyPr>
          <a:lstStyle/>
          <a:p>
            <a:pPr marL="285750" indent="-228600">
              <a:buFont typeface="Arial" panose="020B0604020202020204" pitchFamily="34" charset="0"/>
              <a:buChar char="•"/>
            </a:pPr>
            <a:r>
              <a:rPr lang="en-US" sz="2400" dirty="0"/>
              <a:t>Presenting is a great experience and a chance to talk about your research with others – try to enjoy it!</a:t>
            </a:r>
          </a:p>
          <a:p>
            <a:pPr marL="285750" indent="-228600">
              <a:buFont typeface="Arial" panose="020B0604020202020204" pitchFamily="34" charset="0"/>
              <a:buChar char="•"/>
            </a:pPr>
            <a:endParaRPr lang="en-US" sz="2400" dirty="0"/>
          </a:p>
          <a:p>
            <a:pPr marL="285750" indent="-228600">
              <a:buFont typeface="Arial" panose="020B0604020202020204" pitchFamily="34" charset="0"/>
              <a:buChar char="•"/>
            </a:pPr>
            <a:r>
              <a:rPr lang="en-US" sz="2400" dirty="0"/>
              <a:t>Practice what you preach – try out your talking points, slides, technology</a:t>
            </a:r>
          </a:p>
          <a:p>
            <a:pPr marL="285750" indent="-228600">
              <a:buFont typeface="Arial" panose="020B0604020202020204" pitchFamily="34" charset="0"/>
              <a:buChar char="•"/>
            </a:pPr>
            <a:endParaRPr lang="en-US" sz="2400" dirty="0"/>
          </a:p>
          <a:p>
            <a:pPr marL="285750" indent="-228600">
              <a:buFont typeface="Arial" panose="020B0604020202020204" pitchFamily="34" charset="0"/>
              <a:buChar char="•"/>
            </a:pPr>
            <a:r>
              <a:rPr lang="en-US" sz="2400" dirty="0"/>
              <a:t>Nerves are natural – you’ve got this!</a:t>
            </a:r>
          </a:p>
        </p:txBody>
      </p:sp>
    </p:spTree>
    <p:extLst>
      <p:ext uri="{BB962C8B-B14F-4D97-AF65-F5344CB8AC3E}">
        <p14:creationId xmlns:p14="http://schemas.microsoft.com/office/powerpoint/2010/main" val="3572820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7DA50-77DE-405E-48BE-5B7660F4737E}"/>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402E50D-1CAF-3FCB-7C38-91B8B06314E4}"/>
              </a:ext>
            </a:extLst>
          </p:cNvPr>
          <p:cNvSpPr>
            <a:spLocks noGrp="1"/>
          </p:cNvSpPr>
          <p:nvPr>
            <p:ph type="title"/>
          </p:nvPr>
        </p:nvSpPr>
        <p:spPr>
          <a:xfrm>
            <a:off x="838200" y="365125"/>
            <a:ext cx="10515600" cy="1325563"/>
          </a:xfrm>
        </p:spPr>
        <p:txBody>
          <a:bodyPr/>
          <a:lstStyle/>
          <a:p>
            <a:r>
              <a:rPr lang="en-GB" b="1" dirty="0"/>
              <a:t>You will know more than the group</a:t>
            </a:r>
          </a:p>
        </p:txBody>
      </p:sp>
      <p:cxnSp>
        <p:nvCxnSpPr>
          <p:cNvPr id="9" name="Straight Connector 8">
            <a:extLst>
              <a:ext uri="{FF2B5EF4-FFF2-40B4-BE49-F238E27FC236}">
                <a16:creationId xmlns:a16="http://schemas.microsoft.com/office/drawing/2014/main" id="{4271CFA1-69BA-36B3-AB85-10AAEDB8EEFC}"/>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1F9B30A2-E8FF-D465-05E2-EAD284266B92}"/>
              </a:ext>
            </a:extLst>
          </p:cNvPr>
          <p:cNvSpPr txBox="1"/>
          <p:nvPr/>
        </p:nvSpPr>
        <p:spPr>
          <a:xfrm>
            <a:off x="838200" y="1892089"/>
            <a:ext cx="6232451" cy="4965911"/>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When teaching a new module outside of your comfort zone, it is normal to feel like you will be “found out” by the group.</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Indeed, you may not have expertise, but you will have knowledge that exceeds that of the group you are teaching.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have spent the last few days/weeks gaining knowledge on the topic area, The students have not been doing this!</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Also bank on the resources you provide alongside your teaching. Recommended reading, digital resources etc.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The first semester is the hardest! It gets better…</a:t>
            </a: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A38AE9F1-1E29-95DE-CF85-8D154643A044}"/>
              </a:ext>
            </a:extLst>
          </p:cNvPr>
          <p:cNvPicPr>
            <a:picLocks noChangeAspect="1"/>
          </p:cNvPicPr>
          <p:nvPr/>
        </p:nvPicPr>
        <p:blipFill>
          <a:blip r:embed="rId2"/>
          <a:srcRect r="4049"/>
          <a:stretch>
            <a:fillRect/>
          </a:stretch>
        </p:blipFill>
        <p:spPr>
          <a:xfrm>
            <a:off x="7226300" y="2611992"/>
            <a:ext cx="4965700" cy="3467100"/>
          </a:xfrm>
          <a:prstGeom prst="rect">
            <a:avLst/>
          </a:prstGeom>
        </p:spPr>
      </p:pic>
    </p:spTree>
    <p:extLst>
      <p:ext uri="{BB962C8B-B14F-4D97-AF65-F5344CB8AC3E}">
        <p14:creationId xmlns:p14="http://schemas.microsoft.com/office/powerpoint/2010/main" val="2723588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CABE0-1B6B-6E75-2BE9-4B4E966A2774}"/>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83EFEBBF-AB86-82FC-DC19-EEA3673BBB30}"/>
              </a:ext>
            </a:extLst>
          </p:cNvPr>
          <p:cNvSpPr>
            <a:spLocks noGrp="1"/>
          </p:cNvSpPr>
          <p:nvPr>
            <p:ph type="title"/>
          </p:nvPr>
        </p:nvSpPr>
        <p:spPr>
          <a:xfrm>
            <a:off x="838200" y="365125"/>
            <a:ext cx="10515600" cy="1325563"/>
          </a:xfrm>
        </p:spPr>
        <p:txBody>
          <a:bodyPr/>
          <a:lstStyle/>
          <a:p>
            <a:r>
              <a:rPr lang="en-GB" b="1" dirty="0"/>
              <a:t>Undergraduates won’t judge ‘credentials’</a:t>
            </a:r>
          </a:p>
        </p:txBody>
      </p:sp>
      <p:cxnSp>
        <p:nvCxnSpPr>
          <p:cNvPr id="9" name="Straight Connector 8">
            <a:extLst>
              <a:ext uri="{FF2B5EF4-FFF2-40B4-BE49-F238E27FC236}">
                <a16:creationId xmlns:a16="http://schemas.microsoft.com/office/drawing/2014/main" id="{CBCFA57B-3672-69E8-AFFB-4836870AAEF2}"/>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21927166-58EA-BE0B-7BE8-C514B99293A8}"/>
              </a:ext>
            </a:extLst>
          </p:cNvPr>
          <p:cNvSpPr txBox="1"/>
          <p:nvPr/>
        </p:nvSpPr>
        <p:spPr>
          <a:xfrm>
            <a:off x="838200" y="1892089"/>
            <a:ext cx="6232451" cy="4578176"/>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As PGRs, we can feel insecure about “our place” in academia – surrounded by seemingly remarkable academics.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This can make us question how our views and knowledge are seen by those in high positions (i.e. at events and conferences).</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Undergraduate students do not generally understand the academic hierarchy. They see a lecturer who is teaching their content.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Whether you are a first-day GTA or esteemed Professor, the students want someone who relates to them and keeps them engaged.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1"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can outperform Professors on this with the right application!</a:t>
            </a: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4098" name="Picture 2" descr="What Exactly is a Hierarchy Chart?">
            <a:extLst>
              <a:ext uri="{FF2B5EF4-FFF2-40B4-BE49-F238E27FC236}">
                <a16:creationId xmlns:a16="http://schemas.microsoft.com/office/drawing/2014/main" id="{B3132F3F-F104-4726-23EC-3567BDCE14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0651" y="2438401"/>
            <a:ext cx="4862192" cy="323639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6A317045-EB76-580E-C916-C2DA14B86FA1}"/>
              </a:ext>
            </a:extLst>
          </p:cNvPr>
          <p:cNvCxnSpPr/>
          <p:nvPr/>
        </p:nvCxnSpPr>
        <p:spPr>
          <a:xfrm flipV="1">
            <a:off x="9779000" y="2171700"/>
            <a:ext cx="520700" cy="647700"/>
          </a:xfrm>
          <a:prstGeom prst="line">
            <a:avLst/>
          </a:prstGeom>
        </p:spPr>
        <p:style>
          <a:lnRef idx="2">
            <a:schemeClr val="dk1"/>
          </a:lnRef>
          <a:fillRef idx="0">
            <a:schemeClr val="dk1"/>
          </a:fillRef>
          <a:effectRef idx="1">
            <a:schemeClr val="dk1"/>
          </a:effectRef>
          <a:fontRef idx="minor">
            <a:schemeClr val="tx1"/>
          </a:fontRef>
        </p:style>
      </p:cxnSp>
      <p:cxnSp>
        <p:nvCxnSpPr>
          <p:cNvPr id="5" name="Straight Connector 4">
            <a:extLst>
              <a:ext uri="{FF2B5EF4-FFF2-40B4-BE49-F238E27FC236}">
                <a16:creationId xmlns:a16="http://schemas.microsoft.com/office/drawing/2014/main" id="{13ED5640-0799-4670-799C-ACECBD0A9D8D}"/>
              </a:ext>
            </a:extLst>
          </p:cNvPr>
          <p:cNvCxnSpPr/>
          <p:nvPr/>
        </p:nvCxnSpPr>
        <p:spPr>
          <a:xfrm flipV="1">
            <a:off x="8502650" y="5342495"/>
            <a:ext cx="520700" cy="647700"/>
          </a:xfrm>
          <a:prstGeom prst="line">
            <a:avLst/>
          </a:prstGeom>
        </p:spPr>
        <p:style>
          <a:lnRef idx="2">
            <a:schemeClr val="dk1"/>
          </a:lnRef>
          <a:fillRef idx="0">
            <a:schemeClr val="dk1"/>
          </a:fillRef>
          <a:effectRef idx="1">
            <a:schemeClr val="dk1"/>
          </a:effectRef>
          <a:fontRef idx="minor">
            <a:schemeClr val="tx1"/>
          </a:fontRef>
        </p:style>
      </p:cxnSp>
      <p:sp>
        <p:nvSpPr>
          <p:cNvPr id="7" name="TextBox 6">
            <a:extLst>
              <a:ext uri="{FF2B5EF4-FFF2-40B4-BE49-F238E27FC236}">
                <a16:creationId xmlns:a16="http://schemas.microsoft.com/office/drawing/2014/main" id="{078DD49B-ED83-60DE-A8BC-CCB00616F94C}"/>
              </a:ext>
            </a:extLst>
          </p:cNvPr>
          <p:cNvSpPr txBox="1"/>
          <p:nvPr/>
        </p:nvSpPr>
        <p:spPr>
          <a:xfrm>
            <a:off x="10172700" y="1690153"/>
            <a:ext cx="14605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56082"/>
                </a:solidFill>
                <a:effectLst/>
                <a:uLnTx/>
                <a:uFillTx/>
                <a:latin typeface="Candara" panose="020E0502030303020204" pitchFamily="34" charset="0"/>
                <a:ea typeface="+mn-ea"/>
                <a:cs typeface="+mn-cs"/>
              </a:rPr>
              <a:t>Professor</a:t>
            </a:r>
          </a:p>
        </p:txBody>
      </p:sp>
      <p:sp>
        <p:nvSpPr>
          <p:cNvPr id="8" name="TextBox 7">
            <a:extLst>
              <a:ext uri="{FF2B5EF4-FFF2-40B4-BE49-F238E27FC236}">
                <a16:creationId xmlns:a16="http://schemas.microsoft.com/office/drawing/2014/main" id="{1A67D5E7-04D2-E32D-BDF0-E0D6293B373B}"/>
              </a:ext>
            </a:extLst>
          </p:cNvPr>
          <p:cNvSpPr txBox="1"/>
          <p:nvPr/>
        </p:nvSpPr>
        <p:spPr>
          <a:xfrm>
            <a:off x="8032750" y="6123543"/>
            <a:ext cx="14605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56082"/>
                </a:solidFill>
                <a:effectLst/>
                <a:uLnTx/>
                <a:uFillTx/>
                <a:latin typeface="Candara" panose="020E0502030303020204" pitchFamily="34" charset="0"/>
                <a:ea typeface="+mn-ea"/>
                <a:cs typeface="+mn-cs"/>
              </a:rPr>
              <a:t>GTA</a:t>
            </a:r>
          </a:p>
        </p:txBody>
      </p:sp>
    </p:spTree>
    <p:extLst>
      <p:ext uri="{BB962C8B-B14F-4D97-AF65-F5344CB8AC3E}">
        <p14:creationId xmlns:p14="http://schemas.microsoft.com/office/powerpoint/2010/main" val="313746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wipe(left)">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5A91600F-DD36-BD05-48B1-16E9F37255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29F280-E4AC-CAF4-48D4-13F3EC1818D2}"/>
              </a:ext>
            </a:extLst>
          </p:cNvPr>
          <p:cNvSpPr>
            <a:spLocks noGrp="1"/>
          </p:cNvSpPr>
          <p:nvPr>
            <p:ph type="title"/>
          </p:nvPr>
        </p:nvSpPr>
        <p:spPr>
          <a:xfrm>
            <a:off x="838200" y="2766218"/>
            <a:ext cx="10515600" cy="1325563"/>
          </a:xfrm>
        </p:spPr>
        <p:txBody>
          <a:bodyPr/>
          <a:lstStyle/>
          <a:p>
            <a:pPr algn="ctr"/>
            <a:r>
              <a:rPr lang="en-GB" b="1" dirty="0">
                <a:solidFill>
                  <a:schemeClr val="bg1"/>
                </a:solidFill>
                <a:latin typeface="Times New Roman" panose="02020603050405020304" pitchFamily="18" charset="0"/>
                <a:cs typeface="Times New Roman" panose="02020603050405020304" pitchFamily="18" charset="0"/>
              </a:rPr>
              <a:t>Part 2 – Realities of lecturing</a:t>
            </a:r>
          </a:p>
        </p:txBody>
      </p:sp>
    </p:spTree>
    <p:extLst>
      <p:ext uri="{BB962C8B-B14F-4D97-AF65-F5344CB8AC3E}">
        <p14:creationId xmlns:p14="http://schemas.microsoft.com/office/powerpoint/2010/main" val="97253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89E96-553D-B59B-DA3A-B288ED3D513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D61F5F11-00AD-89B0-D19F-9B057D1DC064}"/>
              </a:ext>
            </a:extLst>
          </p:cNvPr>
          <p:cNvSpPr>
            <a:spLocks noGrp="1"/>
          </p:cNvSpPr>
          <p:nvPr>
            <p:ph type="title"/>
          </p:nvPr>
        </p:nvSpPr>
        <p:spPr>
          <a:xfrm>
            <a:off x="838200" y="365125"/>
            <a:ext cx="10515600" cy="1325563"/>
          </a:xfrm>
        </p:spPr>
        <p:txBody>
          <a:bodyPr/>
          <a:lstStyle/>
          <a:p>
            <a:r>
              <a:rPr lang="en-GB" b="1" dirty="0"/>
              <a:t>You will teach outside of your scope</a:t>
            </a:r>
          </a:p>
        </p:txBody>
      </p:sp>
      <p:cxnSp>
        <p:nvCxnSpPr>
          <p:cNvPr id="9" name="Straight Connector 8">
            <a:extLst>
              <a:ext uri="{FF2B5EF4-FFF2-40B4-BE49-F238E27FC236}">
                <a16:creationId xmlns:a16="http://schemas.microsoft.com/office/drawing/2014/main" id="{6600B073-1798-9B10-4F3B-8486F7652E1D}"/>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8D1C8E6F-42AF-A4C4-9F77-43CE4C1E35F7}"/>
              </a:ext>
            </a:extLst>
          </p:cNvPr>
          <p:cNvSpPr txBox="1"/>
          <p:nvPr/>
        </p:nvSpPr>
        <p:spPr>
          <a:xfrm>
            <a:off x="838200" y="1892089"/>
            <a:ext cx="6232451" cy="4580165"/>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In your future lecturing career, you still won’t be an expert on most of the modules you teach.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will feel different about each module you are given to teach during your PhD. Comfort zone or growth zone.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For the growth zone, see this as an opportunity to teach new modules which enhance your knowledge (and versatility on an academic CV).</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Be open about the panic zone. Teaching should not put you in a place where you shouldn’t be in the room (discuss this with a supervisor)</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4E091309-873B-AE96-0B6B-3A4F4D01FBAC}"/>
              </a:ext>
            </a:extLst>
          </p:cNvPr>
          <p:cNvPicPr>
            <a:picLocks noChangeAspect="1"/>
          </p:cNvPicPr>
          <p:nvPr/>
        </p:nvPicPr>
        <p:blipFill>
          <a:blip r:embed="rId2"/>
          <a:stretch>
            <a:fillRect/>
          </a:stretch>
        </p:blipFill>
        <p:spPr>
          <a:xfrm>
            <a:off x="7070651" y="2069832"/>
            <a:ext cx="4486275" cy="4325477"/>
          </a:xfrm>
          <a:prstGeom prst="rect">
            <a:avLst/>
          </a:prstGeom>
        </p:spPr>
      </p:pic>
    </p:spTree>
    <p:extLst>
      <p:ext uri="{BB962C8B-B14F-4D97-AF65-F5344CB8AC3E}">
        <p14:creationId xmlns:p14="http://schemas.microsoft.com/office/powerpoint/2010/main" val="3930500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DC1127-34CB-7DDE-5F08-E69B0037D96D}"/>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11100246-2F3F-49EE-7BBF-9276E5EC334D}"/>
              </a:ext>
            </a:extLst>
          </p:cNvPr>
          <p:cNvSpPr>
            <a:spLocks noGrp="1"/>
          </p:cNvSpPr>
          <p:nvPr>
            <p:ph type="title"/>
          </p:nvPr>
        </p:nvSpPr>
        <p:spPr>
          <a:xfrm>
            <a:off x="838200" y="365125"/>
            <a:ext cx="10515600" cy="1325563"/>
          </a:xfrm>
        </p:spPr>
        <p:txBody>
          <a:bodyPr/>
          <a:lstStyle/>
          <a:p>
            <a:r>
              <a:rPr lang="en-GB" b="1" dirty="0"/>
              <a:t>You may be preparing the night before!</a:t>
            </a:r>
          </a:p>
        </p:txBody>
      </p:sp>
      <p:cxnSp>
        <p:nvCxnSpPr>
          <p:cNvPr id="9" name="Straight Connector 8">
            <a:extLst>
              <a:ext uri="{FF2B5EF4-FFF2-40B4-BE49-F238E27FC236}">
                <a16:creationId xmlns:a16="http://schemas.microsoft.com/office/drawing/2014/main" id="{538851B8-6E59-ACC8-4A72-C7840468DB3D}"/>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70B53ECB-8942-3F4E-9464-5A18FA1C0E5C}"/>
              </a:ext>
            </a:extLst>
          </p:cNvPr>
          <p:cNvSpPr txBox="1"/>
          <p:nvPr/>
        </p:nvSpPr>
        <p:spPr>
          <a:xfrm>
            <a:off x="838200" y="1892089"/>
            <a:ext cx="6232451" cy="4580165"/>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In the early phase of your PhD teaching duties, it can be normal to still be preparing for lectures the night before.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You may even find yourself cramming information ahead of the lecture to ensure you are staying ahead of the students.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This should not be normal forever, but do not panic if this is happening in the early phase of your teaching</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Analyse how much teaching you need for your development, confidence, and employment prospects (speak to the careers team)</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p:txBody>
      </p:sp>
      <p:pic>
        <p:nvPicPr>
          <p:cNvPr id="6148" name="Picture 4" descr="Cheers Red Bull Sticker - Cheers Red Bull Toast - Discover &amp; Share GIFs">
            <a:extLst>
              <a:ext uri="{FF2B5EF4-FFF2-40B4-BE49-F238E27FC236}">
                <a16:creationId xmlns:a16="http://schemas.microsoft.com/office/drawing/2014/main" id="{BC30F03A-8208-364B-C879-1C628D80F1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2299" y="1542749"/>
            <a:ext cx="4950126" cy="4950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375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71440-81D2-91F2-B0CB-8D1E8C6BCD22}"/>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352E7563-5D9E-47D5-CAAB-AABC970AC49D}"/>
              </a:ext>
            </a:extLst>
          </p:cNvPr>
          <p:cNvSpPr>
            <a:spLocks noGrp="1"/>
          </p:cNvSpPr>
          <p:nvPr>
            <p:ph type="title"/>
          </p:nvPr>
        </p:nvSpPr>
        <p:spPr>
          <a:xfrm>
            <a:off x="838200" y="365125"/>
            <a:ext cx="10515600" cy="1325563"/>
          </a:xfrm>
        </p:spPr>
        <p:txBody>
          <a:bodyPr/>
          <a:lstStyle/>
          <a:p>
            <a:r>
              <a:rPr lang="en-GB" b="1" dirty="0"/>
              <a:t>Every other academic has had their doubts</a:t>
            </a:r>
          </a:p>
        </p:txBody>
      </p:sp>
      <p:cxnSp>
        <p:nvCxnSpPr>
          <p:cNvPr id="9" name="Straight Connector 8">
            <a:extLst>
              <a:ext uri="{FF2B5EF4-FFF2-40B4-BE49-F238E27FC236}">
                <a16:creationId xmlns:a16="http://schemas.microsoft.com/office/drawing/2014/main" id="{9EA05F8A-C797-DBE1-95AA-2D154CE51BBA}"/>
              </a:ext>
            </a:extLst>
          </p:cNvPr>
          <p:cNvCxnSpPr/>
          <p:nvPr/>
        </p:nvCxnSpPr>
        <p:spPr>
          <a:xfrm>
            <a:off x="931381" y="1488558"/>
            <a:ext cx="9932582" cy="0"/>
          </a:xfrm>
          <a:prstGeom prst="line">
            <a:avLst/>
          </a:prstGeom>
          <a:ln w="28575"/>
        </p:spPr>
        <p:style>
          <a:lnRef idx="2">
            <a:schemeClr val="dk1"/>
          </a:lnRef>
          <a:fillRef idx="0">
            <a:schemeClr val="dk1"/>
          </a:fillRef>
          <a:effectRef idx="1">
            <a:schemeClr val="dk1"/>
          </a:effectRef>
          <a:fontRef idx="minor">
            <a:schemeClr val="tx1"/>
          </a:fontRef>
        </p:style>
      </p:cxnSp>
      <p:sp>
        <p:nvSpPr>
          <p:cNvPr id="2" name="TextBox 1">
            <a:extLst>
              <a:ext uri="{FF2B5EF4-FFF2-40B4-BE49-F238E27FC236}">
                <a16:creationId xmlns:a16="http://schemas.microsoft.com/office/drawing/2014/main" id="{FE077021-1926-3772-D96A-0B2F01EDB4E1}"/>
              </a:ext>
            </a:extLst>
          </p:cNvPr>
          <p:cNvSpPr txBox="1"/>
          <p:nvPr/>
        </p:nvSpPr>
        <p:spPr>
          <a:xfrm>
            <a:off x="838200" y="1892089"/>
            <a:ext cx="6232451" cy="3799886"/>
          </a:xfrm>
          <a:prstGeom prst="rect">
            <a:avLst/>
          </a:prstGeom>
          <a:noFill/>
        </p:spPr>
        <p:txBody>
          <a:bodyPr wrap="square" rtlCol="0">
            <a:spAutoFit/>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Regardless of their current status, esteemed academics would be lying if they said they breezed through their teaching during their PhD.</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They may still struggle – nerves, imposter syndrome, self-doubt, adapting to new technology or teaching methods. </a:t>
            </a:r>
          </a:p>
          <a:p>
            <a:pPr marL="0" marR="0" lvl="0" indent="0" algn="l" defTabSz="914400" rtl="0" eaLnBrk="1" fontAlgn="auto" latinLnBrk="0" hangingPunct="1">
              <a:lnSpc>
                <a:spcPct val="115000"/>
              </a:lnSpc>
              <a:spcBef>
                <a:spcPts val="0"/>
              </a:spcBef>
              <a:spcAft>
                <a:spcPts val="800"/>
              </a:spcAft>
              <a:buClrTx/>
              <a:buSzTx/>
              <a:buFontTx/>
              <a:buNone/>
              <a:tabLst/>
              <a:defRPr/>
            </a:pPr>
            <a:endPar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Before teaching, gain as much advice and knowledge from </a:t>
            </a:r>
            <a:r>
              <a:rPr kumimoji="0" lang="en-GB" sz="1600" b="0" i="0" u="none" strike="noStrike" kern="100" cap="none" spc="0" normalizeH="0" baseline="0" noProof="0" dirty="0" err="1">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thos</a:t>
            </a: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e who have been in your position. This will normalise some feelings.</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800"/>
              </a:spcAft>
              <a:buClrTx/>
              <a:buSzTx/>
              <a:buFontTx/>
              <a:buNone/>
              <a:tabLst/>
              <a:defRPr/>
            </a:pPr>
            <a:r>
              <a:rPr kumimoji="0" lang="en-GB" sz="1600" b="0" i="0" u="none" strike="noStrike" kern="10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My teaching challenges – internal pressure to perform, second-guessing the audience reaction, communication style. </a:t>
            </a:r>
          </a:p>
        </p:txBody>
      </p:sp>
      <p:pic>
        <p:nvPicPr>
          <p:cNvPr id="7170" name="Picture 2" descr="Why it's important to understand the theory of Queuing | Business Accountant">
            <a:extLst>
              <a:ext uri="{FF2B5EF4-FFF2-40B4-BE49-F238E27FC236}">
                <a16:creationId xmlns:a16="http://schemas.microsoft.com/office/drawing/2014/main" id="{12DA17C3-4E0D-CCC5-16EF-7579A68A7D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2814121"/>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892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left)">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left)">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928</TotalTime>
  <Words>2735</Words>
  <Application>Microsoft Office PowerPoint</Application>
  <PresentationFormat>Widescreen</PresentationFormat>
  <Paragraphs>241</Paragraphs>
  <Slides>33</Slides>
  <Notes>13</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Aptos</vt:lpstr>
      <vt:lpstr>Aptos Display</vt:lpstr>
      <vt:lpstr>Arial</vt:lpstr>
      <vt:lpstr>Calibri</vt:lpstr>
      <vt:lpstr>Candara</vt:lpstr>
      <vt:lpstr>Times New Roman</vt:lpstr>
      <vt:lpstr>Office Theme</vt:lpstr>
      <vt:lpstr>PowerPoint Presentation</vt:lpstr>
      <vt:lpstr>Part 1 – General considerations </vt:lpstr>
      <vt:lpstr>No lecturer is a true expert</vt:lpstr>
      <vt:lpstr>You will know more than the group</vt:lpstr>
      <vt:lpstr>Undergraduates won’t judge ‘credentials’</vt:lpstr>
      <vt:lpstr>Part 2 – Realities of lecturing</vt:lpstr>
      <vt:lpstr>You will teach outside of your scope</vt:lpstr>
      <vt:lpstr>You may be preparing the night before!</vt:lpstr>
      <vt:lpstr>Every other academic has had their doubts</vt:lpstr>
      <vt:lpstr>Part 3 – Public speaking challenges</vt:lpstr>
      <vt:lpstr>“I get really nervous ahead of the lecture”</vt:lpstr>
      <vt:lpstr>“Nobody will care about what I say”</vt:lpstr>
      <vt:lpstr>“I freeze in the moment and lose rhythm”</vt:lpstr>
      <vt:lpstr>“I struggle to hold the attention of people”</vt:lpstr>
      <vt:lpstr>“What if I can’t answer a question?”</vt:lpstr>
      <vt:lpstr>Part 3 – Public speaking tips</vt:lpstr>
      <vt:lpstr>Five ways to improve public speaking</vt:lpstr>
      <vt:lpstr>PowerPoint Presentation</vt:lpstr>
      <vt:lpstr>Presenting Tips!</vt:lpstr>
      <vt:lpstr>Do not take straight faces seriously!</vt:lpstr>
      <vt:lpstr>Do not crowd the slides</vt:lpstr>
      <vt:lpstr>Use clear definitions and analogies</vt:lpstr>
      <vt:lpstr>Approach technology with caution</vt:lpstr>
      <vt:lpstr>Remember to smile</vt:lpstr>
      <vt:lpstr>Answering Tips!</vt:lpstr>
      <vt:lpstr>Keep calm</vt:lpstr>
      <vt:lpstr>Questions are a chance to learn</vt:lpstr>
      <vt:lpstr>It’s okay not to be able to answer!</vt:lpstr>
      <vt:lpstr>Preparation is key</vt:lpstr>
      <vt:lpstr>Difficult audience members?</vt:lpstr>
      <vt:lpstr>Acknowledge, then re-direct</vt:lpstr>
      <vt:lpstr>Set Boundaries gently</vt:lpstr>
      <vt:lpstr>Key Takeaways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Morris-Tran, Bethan</dc:creator>
  <cp:lastModifiedBy>Morris-Tran, Bethan</cp:lastModifiedBy>
  <cp:revision>7</cp:revision>
  <dcterms:created xsi:type="dcterms:W3CDTF">2026-04-07T10:59:07Z</dcterms:created>
  <dcterms:modified xsi:type="dcterms:W3CDTF">2026-05-06T12:03:07Z</dcterms:modified>
</cp:coreProperties>
</file>