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59" r:id="rId4"/>
    <p:sldId id="269" r:id="rId5"/>
    <p:sldId id="260" r:id="rId6"/>
    <p:sldId id="261" r:id="rId7"/>
    <p:sldId id="267" r:id="rId8"/>
    <p:sldId id="263" r:id="rId9"/>
    <p:sldId id="272" r:id="rId10"/>
    <p:sldId id="270" r:id="rId11"/>
    <p:sldId id="271" r:id="rId12"/>
    <p:sldId id="266" r:id="rId13"/>
    <p:sldId id="264" r:id="rId14"/>
    <p:sldId id="273" r:id="rId15"/>
    <p:sldId id="262" r:id="rId16"/>
    <p:sldId id="275" r:id="rId17"/>
    <p:sldId id="274" r:id="rId18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589" autoAdjust="0"/>
  </p:normalViewPr>
  <p:slideViewPr>
    <p:cSldViewPr snapToGrid="0">
      <p:cViewPr varScale="1">
        <p:scale>
          <a:sx n="67" d="100"/>
          <a:sy n="67" d="100"/>
        </p:scale>
        <p:origin x="126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4F2BB-3B7D-491C-B0FE-88DD05BF4CB7}" type="datetimeFigureOut">
              <a:rPr lang="en-GB" smtClean="0"/>
              <a:t>19/05/2019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6B467-1357-4CA2-8B69-5B597F9321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522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6B467-1357-4CA2-8B69-5B597F9321B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528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6B467-1357-4CA2-8B69-5B597F9321B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56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Leaving academia to pursue my dream of teaching and research/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6B467-1357-4CA2-8B69-5B597F9321B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715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personal decision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6B467-1357-4CA2-8B69-5B597F9321B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3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6B467-1357-4CA2-8B69-5B597F9321B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2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27381" y="1484784"/>
            <a:ext cx="8160907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526454" y="3284861"/>
            <a:ext cx="8161833" cy="1152525"/>
          </a:xfrm>
        </p:spPr>
        <p:txBody>
          <a:bodyPr/>
          <a:lstStyle>
            <a:lvl1pPr marL="0" indent="0">
              <a:buNone/>
              <a:defRPr sz="24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261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67" y="476672"/>
            <a:ext cx="103632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844824"/>
            <a:ext cx="10363200" cy="396044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2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67" y="476672"/>
            <a:ext cx="103632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844824"/>
            <a:ext cx="103632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374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6AE37EA-852B-45EB-802C-EC31C86916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29167" y="1052513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D552FD1-CA94-4E3C-8ED1-B829046CC6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2424113"/>
            <a:ext cx="10363200" cy="365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228568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F1745"/>
          </a:solidFill>
          <a:latin typeface="Georgia"/>
          <a:ea typeface="MS PGothic" pitchFamily="34" charset="-128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F1745"/>
          </a:solidFill>
          <a:latin typeface="Georgia" charset="0"/>
          <a:ea typeface="MS PGothic" pitchFamily="34" charset="-128"/>
          <a:cs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F1745"/>
          </a:solidFill>
          <a:latin typeface="Georgia" charset="0"/>
          <a:ea typeface="MS PGothic" pitchFamily="34" charset="-128"/>
          <a:cs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F1745"/>
          </a:solidFill>
          <a:latin typeface="Georgia" charset="0"/>
          <a:ea typeface="MS PGothic" pitchFamily="34" charset="-128"/>
          <a:cs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F1745"/>
          </a:solidFill>
          <a:latin typeface="Georgia" charset="0"/>
          <a:ea typeface="MS PGothic" pitchFamily="34" charset="-128"/>
          <a:cs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C6B66"/>
        </a:buClr>
        <a:buSzPct val="80000"/>
        <a:buFont typeface="Wingdings" panose="05000000000000000000" pitchFamily="2" charset="2"/>
        <a:buChar char="o"/>
        <a:defRPr sz="2800">
          <a:solidFill>
            <a:schemeClr val="bg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4C6B66"/>
        </a:buClr>
        <a:buChar char="–"/>
        <a:defRPr sz="2800">
          <a:solidFill>
            <a:schemeClr val="bg1"/>
          </a:solidFill>
          <a:latin typeface="+mn-lt"/>
          <a:ea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4C6B66"/>
        </a:buClr>
        <a:buSzPct val="65000"/>
        <a:buFont typeface="Wingdings" panose="05000000000000000000" pitchFamily="2" charset="2"/>
        <a:buChar char="o"/>
        <a:defRPr sz="2800">
          <a:solidFill>
            <a:schemeClr val="bg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4C6B66"/>
        </a:buClr>
        <a:buSzPct val="80000"/>
        <a:buChar char="–"/>
        <a:defRPr sz="2800">
          <a:solidFill>
            <a:schemeClr val="bg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4C6B66"/>
        </a:buClr>
        <a:buSzPct val="90000"/>
        <a:buChar char="»"/>
        <a:defRPr sz="2800">
          <a:solidFill>
            <a:schemeClr val="bg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rmingham.ac.uk/schools/education/courses/educational-leadership-apprenticeship.aspx" TargetMode="External"/><Relationship Id="rId2" Type="http://schemas.openxmlformats.org/officeDocument/2006/relationships/hyperlink" Target="https://www.birmingham.ac.uk/postgraduate/courses/taught/edu/educational-leadership.asp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thomasperry.education/" TargetMode="External"/><Relationship Id="rId4" Type="http://schemas.openxmlformats.org/officeDocument/2006/relationships/hyperlink" Target="https://www.birmingham.ac.uk/postgraduate/courses/taught/edu/school-improvement.aspx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theguardian.com/higher-education-network/2018/mar/23/they-called-my-university-a-phd-factory-now-i-understand-why" TargetMode="External"/><Relationship Id="rId4" Type="http://schemas.openxmlformats.org/officeDocument/2006/relationships/hyperlink" Target="http://www.publicdomainpictures.net/view-image.php?image=77932&amp;picture=balloon-purple-clip-ar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1339" y="1404575"/>
            <a:ext cx="8350612" cy="692808"/>
          </a:xfrm>
        </p:spPr>
        <p:txBody>
          <a:bodyPr/>
          <a:lstStyle/>
          <a:p>
            <a:r>
              <a:rPr lang="en-GB" sz="3600" dirty="0"/>
              <a:t>Post-PhD Jobs, Academia, etc.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A57DC5FE-FADC-4F6F-9834-258BEEF98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339" y="2303950"/>
            <a:ext cx="9194135" cy="29238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 Thomas Perry</a:t>
            </a:r>
            <a:br>
              <a:rPr kumimoji="0" lang="en-GB" altLang="en-US" sz="20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rgbClr val="007D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Lecturer, Educational Effectiveness, Improvement and Leadership</a:t>
            </a:r>
            <a:b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Programme Director,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MEd Educational Leadership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Degree Apprenticeship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route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Programme Director, </a:t>
            </a:r>
            <a:r>
              <a:rPr kumimoji="0" lang="en-GB" altLang="en-US" sz="20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 School Improvement and Educational Leadership</a:t>
            </a:r>
            <a:endParaRPr kumimoji="0" lang="en-GB" altLang="en-US" sz="2000" b="0" i="0" u="sng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Twitter: @TWPerry1</a:t>
            </a:r>
            <a:endParaRPr kumimoji="0" lang="en-GB" altLang="en-US" sz="1800" b="0" i="0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Website: </a:t>
            </a:r>
            <a:r>
              <a:rPr kumimoji="0" lang="en-GB" altLang="en-US" sz="2000" b="0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www.thomasperry.education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690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3230F29-484C-427C-92F0-611198CF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077546" y="253261"/>
            <a:ext cx="1585287" cy="31757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C35539-5FDD-429B-B7F3-E04F3FF59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 time. Hanging on?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9697B8-3A85-4615-9A50-8C234631C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909" y="1619672"/>
            <a:ext cx="10363200" cy="3888432"/>
          </a:xfrm>
        </p:spPr>
        <p:txBody>
          <a:bodyPr/>
          <a:lstStyle/>
          <a:p>
            <a:r>
              <a:rPr lang="en-GB" dirty="0"/>
              <a:t>“As I reluctantly consider quitting academia after a year-long research fellowship, I find myself recalling a drug dealer’s line in the film </a:t>
            </a:r>
            <a:r>
              <a:rPr lang="en-GB" dirty="0" err="1"/>
              <a:t>Withnail</a:t>
            </a:r>
            <a:r>
              <a:rPr lang="en-GB" dirty="0"/>
              <a:t> and I: “If you’re hanging on to a rising balloon, you’re presented with a difficult decision – let go before it’s too late or hang on and keep getting higher, posing the question: how long can you keep a grip on the rope?” His words describe my dilemma: do I hold on to my dream of a permanent university lectureship or abandon it as illusory and hazardous to my mental health?”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4EDE8-176E-4BF3-A024-E73D77F769C6}"/>
              </a:ext>
            </a:extLst>
          </p:cNvPr>
          <p:cNvSpPr/>
          <p:nvPr/>
        </p:nvSpPr>
        <p:spPr>
          <a:xfrm>
            <a:off x="529166" y="5795525"/>
            <a:ext cx="10900833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https://www.theguardian.com/higher-education-network/2018/mar/23/they-called-my-university-a-phd-factory-now-i-understand-why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32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C27C59-63EF-4D17-9650-2F8426A64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66" y="491912"/>
            <a:ext cx="10716053" cy="6183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46751E-C2A5-405E-BDEE-DCABC21DE37D}"/>
              </a:ext>
            </a:extLst>
          </p:cNvPr>
          <p:cNvSpPr txBox="1"/>
          <p:nvPr/>
        </p:nvSpPr>
        <p:spPr>
          <a:xfrm>
            <a:off x="9374863" y="5195505"/>
            <a:ext cx="2954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(Data from Netherlands)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65AB7B-DEB1-4DE7-8AD3-EE2CF41EB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1338" y="1219200"/>
            <a:ext cx="3597086" cy="196596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3600" dirty="0"/>
              <a:t>Questioning my motivations…</a:t>
            </a:r>
          </a:p>
        </p:txBody>
      </p:sp>
    </p:spTree>
    <p:extLst>
      <p:ext uri="{BB962C8B-B14F-4D97-AF65-F5344CB8AC3E}">
        <p14:creationId xmlns:p14="http://schemas.microsoft.com/office/powerpoint/2010/main" val="672084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0968F-D956-499E-A589-8ED6A55AD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87" y="328082"/>
            <a:ext cx="10363200" cy="1143000"/>
          </a:xfrm>
        </p:spPr>
        <p:txBody>
          <a:bodyPr/>
          <a:lstStyle/>
          <a:p>
            <a:r>
              <a:rPr lang="en-GB"/>
              <a:t>Googling </a:t>
            </a:r>
            <a:r>
              <a:rPr lang="en-GB" dirty="0"/>
              <a:t>didn’t help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5CFF15-F88D-4B9F-B985-DF4888275D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940"/>
          <a:stretch/>
        </p:blipFill>
        <p:spPr>
          <a:xfrm>
            <a:off x="0" y="1756832"/>
            <a:ext cx="7360920" cy="38972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1CDA45-46C0-4630-A419-001BCE9DCB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33482" r="46506"/>
          <a:stretch/>
        </p:blipFill>
        <p:spPr>
          <a:xfrm>
            <a:off x="6096000" y="1203960"/>
            <a:ext cx="5505450" cy="38675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C5375A-4F1A-4106-B576-B0DCCA9470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1292" y="1851836"/>
            <a:ext cx="37623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72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into Academia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6" y="1619672"/>
            <a:ext cx="10946553" cy="4113584"/>
          </a:xfrm>
        </p:spPr>
        <p:txBody>
          <a:bodyPr/>
          <a:lstStyle/>
          <a:p>
            <a:r>
              <a:rPr lang="en-GB" dirty="0"/>
              <a:t>Looking for specialist research – use specialist skills</a:t>
            </a:r>
          </a:p>
          <a:p>
            <a:r>
              <a:rPr lang="en-GB" dirty="0"/>
              <a:t>Hope (that I would get a job, that it could be rewarding)</a:t>
            </a:r>
          </a:p>
          <a:p>
            <a:r>
              <a:rPr lang="en-GB" dirty="0"/>
              <a:t>Looking further afield</a:t>
            </a:r>
          </a:p>
          <a:p>
            <a:pPr lvl="1"/>
            <a:r>
              <a:rPr lang="en-GB" dirty="0"/>
              <a:t>UCL – Research Associate</a:t>
            </a:r>
          </a:p>
          <a:p>
            <a:pPr lvl="1"/>
            <a:r>
              <a:rPr lang="en-GB" dirty="0"/>
              <a:t>Warwick (Economics)</a:t>
            </a:r>
          </a:p>
          <a:p>
            <a:pPr lvl="1"/>
            <a:r>
              <a:rPr lang="en-GB" dirty="0"/>
              <a:t>Warwick (Education)</a:t>
            </a:r>
          </a:p>
          <a:p>
            <a:pPr lvl="1"/>
            <a:r>
              <a:rPr lang="en-GB" dirty="0"/>
              <a:t>IFS</a:t>
            </a:r>
          </a:p>
          <a:p>
            <a:r>
              <a:rPr lang="en-GB" dirty="0" err="1"/>
              <a:t>UoB</a:t>
            </a:r>
            <a:r>
              <a:rPr lang="en-GB" dirty="0"/>
              <a:t> – Staffing MA School Improvement Educational Leadership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750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2F434-0A98-4B39-AF65-3D9AC7CC7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year – an investment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32E1E-3F6A-4050-BADB-4CCE8A5B4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167" y="1619672"/>
            <a:ext cx="10363200" cy="3888432"/>
          </a:xfrm>
        </p:spPr>
        <p:txBody>
          <a:bodyPr/>
          <a:lstStyle/>
          <a:p>
            <a:r>
              <a:rPr lang="en-GB" sz="2400" dirty="0"/>
              <a:t>A management job</a:t>
            </a:r>
          </a:p>
          <a:p>
            <a:pPr lvl="1"/>
            <a:r>
              <a:rPr lang="en-GB" sz="2400" dirty="0"/>
              <a:t>An ‘unviable’ programme which had not been invested in</a:t>
            </a:r>
          </a:p>
          <a:p>
            <a:pPr lvl="1"/>
            <a:r>
              <a:rPr lang="en-GB" sz="2400" dirty="0"/>
              <a:t>Last tutor standing (of 4)</a:t>
            </a:r>
          </a:p>
          <a:p>
            <a:pPr lvl="1"/>
            <a:r>
              <a:rPr lang="en-GB" sz="2400" dirty="0"/>
              <a:t>Paperwork to develop 3 new pathways/routes</a:t>
            </a:r>
          </a:p>
          <a:p>
            <a:pPr lvl="1"/>
            <a:r>
              <a:rPr lang="en-GB" sz="2400" dirty="0"/>
              <a:t>Recruitment, marketing, administration, timetabling</a:t>
            </a:r>
          </a:p>
          <a:p>
            <a:r>
              <a:rPr lang="en-GB" sz="2400" dirty="0"/>
              <a:t>Teaching and Assessment – lots of this!</a:t>
            </a:r>
          </a:p>
          <a:p>
            <a:r>
              <a:rPr lang="en-GB" sz="2400" dirty="0"/>
              <a:t>Bidding – 5 research bids in, 2 misses, 1 (small) hit</a:t>
            </a:r>
          </a:p>
          <a:p>
            <a:r>
              <a:rPr lang="en-GB" sz="2400" dirty="0"/>
              <a:t>Research – a backlog of loose ends, some ‘quick wins’, lots of plans</a:t>
            </a:r>
          </a:p>
          <a:p>
            <a:r>
              <a:rPr lang="en-GB" sz="2400" dirty="0"/>
              <a:t>Right decision?</a:t>
            </a:r>
          </a:p>
        </p:txBody>
      </p:sp>
    </p:spTree>
    <p:extLst>
      <p:ext uri="{BB962C8B-B14F-4D97-AF65-F5344CB8AC3E}">
        <p14:creationId xmlns:p14="http://schemas.microsoft.com/office/powerpoint/2010/main" val="3196490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087" y="366712"/>
            <a:ext cx="7054638" cy="669608"/>
          </a:xfrm>
        </p:spPr>
        <p:txBody>
          <a:bodyPr/>
          <a:lstStyle/>
          <a:p>
            <a:pPr algn="ctr"/>
            <a:r>
              <a:rPr lang="en-GB" sz="3200" dirty="0"/>
              <a:t>Offering Advice: A Critical Perspective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" r="64000" b="1407"/>
          <a:stretch/>
        </p:blipFill>
        <p:spPr>
          <a:xfrm>
            <a:off x="7522845" y="171758"/>
            <a:ext cx="4114800" cy="6514484"/>
          </a:xfrm>
          <a:prstGeom prst="rect">
            <a:avLst/>
          </a:prstGeom>
        </p:spPr>
      </p:pic>
      <p:pic>
        <p:nvPicPr>
          <p:cNvPr id="5" name="Picture 2" descr="Image result for post hoc narratives xkcd">
            <a:extLst>
              <a:ext uri="{FF2B5EF4-FFF2-40B4-BE49-F238E27FC236}">
                <a16:creationId xmlns:a16="http://schemas.microsoft.com/office/drawing/2014/main" id="{5054ECE8-1D70-41D0-A6F6-6C58B0020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" y="1231274"/>
            <a:ext cx="3937635" cy="525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426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167" y="346239"/>
            <a:ext cx="10363200" cy="751041"/>
          </a:xfrm>
        </p:spPr>
        <p:txBody>
          <a:bodyPr/>
          <a:lstStyle/>
          <a:p>
            <a:r>
              <a:rPr lang="en-GB" sz="3200" dirty="0"/>
              <a:t>Some advice (/observations)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0D9A47-5A18-440F-914F-DDF290219611}"/>
              </a:ext>
            </a:extLst>
          </p:cNvPr>
          <p:cNvSpPr txBox="1"/>
          <p:nvPr/>
        </p:nvSpPr>
        <p:spPr>
          <a:xfrm>
            <a:off x="331047" y="1357824"/>
            <a:ext cx="11098953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Be in the right place at the right time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Locus of control / resiliency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As good as your last work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Publish or perish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Have on example of everything (ECR)… but….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…have specialist knowledge/skills (use /advertise them)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Read person/job specs – look further afield too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0" dirty="0">
                <a:solidFill>
                  <a:schemeClr val="bg1"/>
                </a:solidFill>
              </a:rPr>
              <a:t>Monetise/market yourself (what sells?) (but see 16)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Methods (quants + helpful ones)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Collaborators (not like your ‘lone wolf’ PhD)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Network - get out there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Grow in public (introverts/perfectionists)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Be ready to be rejected, a lot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Distinguish urgent vs. important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Play the game, be strategic (until you have a permanent job)…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en-GB" sz="2400" b="0" dirty="0">
                <a:solidFill>
                  <a:schemeClr val="bg1"/>
                </a:solidFill>
              </a:rPr>
              <a:t>… but don’t lose sight of what you care about.</a:t>
            </a:r>
          </a:p>
        </p:txBody>
      </p:sp>
    </p:spTree>
    <p:extLst>
      <p:ext uri="{BB962C8B-B14F-4D97-AF65-F5344CB8AC3E}">
        <p14:creationId xmlns:p14="http://schemas.microsoft.com/office/powerpoint/2010/main" val="3444399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9F2D-EFDF-4B6F-B35E-699C4D740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 Comments?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D671C-36C9-4445-A70F-C4AFFACD1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4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My Background</a:t>
            </a:r>
          </a:p>
          <a:p>
            <a:r>
              <a:rPr lang="en-GB" dirty="0"/>
              <a:t>My journey in and out of academia (and back in again)</a:t>
            </a:r>
          </a:p>
          <a:p>
            <a:r>
              <a:rPr lang="en-GB" dirty="0"/>
              <a:t>What have I leant? Advice…</a:t>
            </a:r>
          </a:p>
          <a:p>
            <a:r>
              <a:rPr lang="en-GB" dirty="0"/>
              <a:t>Q&amp;A / Discussion</a:t>
            </a:r>
          </a:p>
        </p:txBody>
      </p:sp>
    </p:spTree>
    <p:extLst>
      <p:ext uri="{BB962C8B-B14F-4D97-AF65-F5344CB8AC3E}">
        <p14:creationId xmlns:p14="http://schemas.microsoft.com/office/powerpoint/2010/main" val="275931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9167" y="1619672"/>
            <a:ext cx="10363200" cy="4155486"/>
          </a:xfrm>
        </p:spPr>
        <p:txBody>
          <a:bodyPr/>
          <a:lstStyle/>
          <a:p>
            <a:r>
              <a:rPr lang="en-GB" dirty="0"/>
              <a:t>Economics (BSc, MSc, Leicester)</a:t>
            </a:r>
          </a:p>
          <a:p>
            <a:r>
              <a:rPr lang="en-GB" dirty="0"/>
              <a:t>PGCE Warwick – Economics Teaching</a:t>
            </a:r>
          </a:p>
          <a:p>
            <a:r>
              <a:rPr lang="en-GB" dirty="0"/>
              <a:t>Primary School Teacher (KS2 – Year 4, Age 11)</a:t>
            </a:r>
          </a:p>
          <a:p>
            <a:r>
              <a:rPr lang="en-GB" dirty="0"/>
              <a:t>PhD Education – School value-added measures</a:t>
            </a:r>
          </a:p>
          <a:p>
            <a:pPr lvl="1"/>
            <a:r>
              <a:rPr lang="en-GB" dirty="0"/>
              <a:t>Original motivations</a:t>
            </a:r>
          </a:p>
          <a:p>
            <a:pPr lvl="1"/>
            <a:r>
              <a:rPr lang="en-GB" dirty="0"/>
              <a:t>Research + teaching</a:t>
            </a:r>
          </a:p>
          <a:p>
            <a:pPr lvl="1"/>
            <a:r>
              <a:rPr lang="en-GB" dirty="0"/>
              <a:t>Is my PhD worth anything?</a:t>
            </a:r>
          </a:p>
        </p:txBody>
      </p:sp>
    </p:spTree>
    <p:extLst>
      <p:ext uri="{BB962C8B-B14F-4D97-AF65-F5344CB8AC3E}">
        <p14:creationId xmlns:p14="http://schemas.microsoft.com/office/powerpoint/2010/main" val="112557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889B1-9AE9-4F1B-8879-00146F59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PhDs – the bigger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ECFD4-1E44-4518-83B7-E657BCF19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167" y="1461669"/>
            <a:ext cx="10363200" cy="3888432"/>
          </a:xfrm>
        </p:spPr>
        <p:txBody>
          <a:bodyPr/>
          <a:lstStyle/>
          <a:p>
            <a:r>
              <a:rPr lang="en-GB" dirty="0"/>
              <a:t>Highly employable – very few PhDs are unemployed (c. 2.5%)</a:t>
            </a:r>
          </a:p>
          <a:p>
            <a:r>
              <a:rPr lang="en-GB" dirty="0"/>
              <a:t>Over-supply (field dependent) (Education – 3 PhDs to perm academic jobs)</a:t>
            </a:r>
          </a:p>
          <a:p>
            <a:r>
              <a:rPr lang="en-GB" dirty="0"/>
              <a:t>‘Portfolio’ work common</a:t>
            </a:r>
          </a:p>
          <a:p>
            <a:r>
              <a:rPr lang="en-GB" dirty="0"/>
              <a:t>Some benefits of this</a:t>
            </a:r>
          </a:p>
          <a:p>
            <a:r>
              <a:rPr lang="en-GB" dirty="0"/>
              <a:t>Point of contention</a:t>
            </a:r>
          </a:p>
          <a:p>
            <a:r>
              <a:rPr lang="en-GB" dirty="0"/>
              <a:t>Tensions (discussed later)</a:t>
            </a:r>
          </a:p>
          <a:p>
            <a:endParaRPr lang="en-GB" dirty="0"/>
          </a:p>
        </p:txBody>
      </p:sp>
      <p:pic>
        <p:nvPicPr>
          <p:cNvPr id="2054" name="Picture 6" descr="https://qph.fs.quoracdn.net/main-qimg-da0cd79b8ced35dd005b9ee01351606b-c">
            <a:extLst>
              <a:ext uri="{FF2B5EF4-FFF2-40B4-BE49-F238E27FC236}">
                <a16:creationId xmlns:a16="http://schemas.microsoft.com/office/drawing/2014/main" id="{5D716AE5-81AB-4BDA-B58B-5FF5898E1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767" y="2786387"/>
            <a:ext cx="5978313" cy="315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18B595-191A-4D88-A548-4A73F398315F}"/>
              </a:ext>
            </a:extLst>
          </p:cNvPr>
          <p:cNvSpPr txBox="1"/>
          <p:nvPr/>
        </p:nvSpPr>
        <p:spPr>
          <a:xfrm>
            <a:off x="8847994" y="6073488"/>
            <a:ext cx="2486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>
                <a:solidFill>
                  <a:schemeClr val="bg1"/>
                </a:solidFill>
              </a:rPr>
              <a:t>US 1982-2011</a:t>
            </a:r>
          </a:p>
        </p:txBody>
      </p:sp>
    </p:spTree>
    <p:extLst>
      <p:ext uri="{BB962C8B-B14F-4D97-AF65-F5344CB8AC3E}">
        <p14:creationId xmlns:p14="http://schemas.microsoft.com/office/powerpoint/2010/main" val="15846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stages of PhD and beyond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9167" y="1484784"/>
            <a:ext cx="10363200" cy="3888432"/>
          </a:xfrm>
        </p:spPr>
        <p:txBody>
          <a:bodyPr/>
          <a:lstStyle/>
          <a:p>
            <a:r>
              <a:rPr lang="en-GB" sz="2400" dirty="0"/>
              <a:t>A footholds/stepping stones/setting up camp –free-lancing/gig economy</a:t>
            </a:r>
          </a:p>
          <a:p>
            <a:r>
              <a:rPr lang="en-GB" sz="2400" dirty="0"/>
              <a:t>Research Fellow (EEF Evaluation project)</a:t>
            </a:r>
          </a:p>
          <a:p>
            <a:r>
              <a:rPr lang="en-GB" sz="2400" dirty="0"/>
              <a:t>Bid (TALIS) (eggs, baskets…)</a:t>
            </a:r>
          </a:p>
          <a:p>
            <a:r>
              <a:rPr lang="en-GB" sz="2400" dirty="0"/>
              <a:t>Teaching (MA School Improvement and Educational Leadership) (MA Social Research Methods)</a:t>
            </a:r>
          </a:p>
          <a:p>
            <a:r>
              <a:rPr lang="en-GB" sz="2400" dirty="0"/>
              <a:t>Options</a:t>
            </a:r>
          </a:p>
          <a:p>
            <a:pPr lvl="1"/>
            <a:r>
              <a:rPr lang="en-GB" sz="2400" dirty="0"/>
              <a:t>0.4? Teaching only?</a:t>
            </a:r>
          </a:p>
          <a:p>
            <a:pPr lvl="1"/>
            <a:r>
              <a:rPr lang="en-GB" sz="2400" dirty="0"/>
              <a:t>Jobs market</a:t>
            </a:r>
          </a:p>
          <a:p>
            <a:pPr lvl="1"/>
            <a:r>
              <a:rPr lang="en-GB" sz="2400" dirty="0"/>
              <a:t>Research assistance? Odd jobs?</a:t>
            </a:r>
          </a:p>
        </p:txBody>
      </p:sp>
    </p:spTree>
    <p:extLst>
      <p:ext uri="{BB962C8B-B14F-4D97-AF65-F5344CB8AC3E}">
        <p14:creationId xmlns:p14="http://schemas.microsoft.com/office/powerpoint/2010/main" val="400274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 of Academia (but hanging on)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9167" y="1844823"/>
            <a:ext cx="10363200" cy="4106797"/>
          </a:xfrm>
        </p:spPr>
        <p:txBody>
          <a:bodyPr/>
          <a:lstStyle/>
          <a:p>
            <a:r>
              <a:rPr lang="en-GB" dirty="0"/>
              <a:t>Teaching – VL 0.2fte equivalent</a:t>
            </a:r>
          </a:p>
          <a:p>
            <a:r>
              <a:rPr lang="en-GB" dirty="0"/>
              <a:t>Research Manager – CUREE (Centre for the Use of Research and Evidence in Education) (Y1, 0.8fte, then Y2, 0.65fte)</a:t>
            </a:r>
          </a:p>
          <a:p>
            <a:pPr lvl="1"/>
            <a:r>
              <a:rPr lang="en-GB" dirty="0"/>
              <a:t>Management experience</a:t>
            </a:r>
          </a:p>
          <a:p>
            <a:pPr lvl="1"/>
            <a:r>
              <a:rPr lang="en-GB" dirty="0"/>
              <a:t>Impact (Connecting research to practice)</a:t>
            </a:r>
          </a:p>
          <a:p>
            <a:pPr lvl="1"/>
            <a:r>
              <a:rPr lang="en-GB" dirty="0"/>
              <a:t>Varied research – Jack of all research</a:t>
            </a:r>
          </a:p>
          <a:p>
            <a:r>
              <a:rPr lang="en-GB" dirty="0"/>
              <a:t>Write Research papers – a fun thing to do on Sundays</a:t>
            </a:r>
          </a:p>
        </p:txBody>
      </p:sp>
    </p:spTree>
    <p:extLst>
      <p:ext uri="{BB962C8B-B14F-4D97-AF65-F5344CB8AC3E}">
        <p14:creationId xmlns:p14="http://schemas.microsoft.com/office/powerpoint/2010/main" val="242985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0A390-23CA-4617-B53D-C6A8EB8D7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When/if portfolio work is not welcome…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6021D-1752-4C33-9F48-2F52196E9F26}"/>
              </a:ext>
            </a:extLst>
          </p:cNvPr>
          <p:cNvSpPr txBox="1"/>
          <p:nvPr/>
        </p:nvSpPr>
        <p:spPr>
          <a:xfrm>
            <a:off x="529167" y="1619672"/>
            <a:ext cx="54709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GB" b="0" dirty="0">
                <a:solidFill>
                  <a:schemeClr val="bg1"/>
                </a:solidFill>
              </a:rPr>
              <a:t>Finding contracts (time)</a:t>
            </a:r>
          </a:p>
          <a:p>
            <a:pPr marL="457200" indent="-457200">
              <a:buFontTx/>
              <a:buChar char="-"/>
            </a:pPr>
            <a:r>
              <a:rPr lang="en-GB" b="0" dirty="0">
                <a:solidFill>
                  <a:schemeClr val="bg1"/>
                </a:solidFill>
              </a:rPr>
              <a:t>Gaps in income</a:t>
            </a:r>
          </a:p>
          <a:p>
            <a:pPr marL="457200" indent="-457200">
              <a:buFontTx/>
              <a:buChar char="-"/>
            </a:pPr>
            <a:r>
              <a:rPr lang="en-GB" b="0" dirty="0">
                <a:solidFill>
                  <a:schemeClr val="bg1"/>
                </a:solidFill>
              </a:rPr>
              <a:t>Mobility</a:t>
            </a:r>
          </a:p>
          <a:p>
            <a:pPr marL="457200" indent="-457200">
              <a:buFontTx/>
              <a:buChar char="-"/>
            </a:pPr>
            <a:r>
              <a:rPr lang="en-GB" b="0" dirty="0">
                <a:solidFill>
                  <a:schemeClr val="bg1"/>
                </a:solidFill>
              </a:rPr>
              <a:t>Family life</a:t>
            </a:r>
          </a:p>
          <a:p>
            <a:pPr marL="457200" indent="-457200">
              <a:buFontTx/>
              <a:buChar char="-"/>
            </a:pPr>
            <a:r>
              <a:rPr lang="en-GB" b="0" dirty="0">
                <a:solidFill>
                  <a:schemeClr val="bg1"/>
                </a:solidFill>
              </a:rPr>
              <a:t>It </a:t>
            </a:r>
            <a:r>
              <a:rPr lang="en-GB" i="1" dirty="0">
                <a:solidFill>
                  <a:schemeClr val="bg1"/>
                </a:solidFill>
              </a:rPr>
              <a:t>feels</a:t>
            </a:r>
            <a:r>
              <a:rPr lang="en-GB" b="0" dirty="0">
                <a:solidFill>
                  <a:schemeClr val="bg1"/>
                </a:solidFill>
              </a:rPr>
              <a:t> precarious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1CD5A4-310D-4F35-BA6A-47076FD96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840" y="1619672"/>
            <a:ext cx="4777504" cy="397158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FC209BB-2A6F-4369-919B-30DE816BD64F}"/>
              </a:ext>
            </a:extLst>
          </p:cNvPr>
          <p:cNvSpPr/>
          <p:nvPr/>
        </p:nvSpPr>
        <p:spPr>
          <a:xfrm>
            <a:off x="9464512" y="4560202"/>
            <a:ext cx="2311775" cy="2062103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chemeClr val="bg1"/>
                </a:solidFill>
              </a:rPr>
              <a:t>Guardian 2016 - The University of Birmingham has among the Russell Group’s largest proportions of teaching staff on insecure contracts – 70%.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8604B2-97F9-415F-9CF3-157CBC973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13" y="4243751"/>
            <a:ext cx="6756993" cy="232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15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5396"/>
            <a:ext cx="11490960" cy="1143000"/>
          </a:xfrm>
        </p:spPr>
        <p:txBody>
          <a:bodyPr/>
          <a:lstStyle/>
          <a:p>
            <a:r>
              <a:rPr lang="en-GB" dirty="0"/>
              <a:t>Tensions – Education Research (2 academic </a:t>
            </a:r>
            <a:r>
              <a:rPr lang="en-GB" dirty="0" err="1"/>
              <a:t>yrs</a:t>
            </a:r>
            <a:r>
              <a:rPr lang="en-GB" dirty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707886"/>
              </p:ext>
            </p:extLst>
          </p:nvPr>
        </p:nvGraphicFramePr>
        <p:xfrm>
          <a:off x="544445" y="1553214"/>
          <a:ext cx="10676389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9867">
                  <a:extLst>
                    <a:ext uri="{9D8B030D-6E8A-4147-A177-3AD203B41FA5}">
                      <a16:colId xmlns:a16="http://schemas.microsoft.com/office/drawing/2014/main" val="2284579152"/>
                    </a:ext>
                  </a:extLst>
                </a:gridCol>
                <a:gridCol w="5436522">
                  <a:extLst>
                    <a:ext uri="{9D8B030D-6E8A-4147-A177-3AD203B41FA5}">
                      <a16:colId xmlns:a16="http://schemas.microsoft.com/office/drawing/2014/main" val="359984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Private 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Academic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382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Value</a:t>
                      </a:r>
                      <a:r>
                        <a:rPr lang="en-GB" sz="2400" baseline="0" dirty="0">
                          <a:solidFill>
                            <a:schemeClr val="bg1"/>
                          </a:solidFill>
                        </a:rPr>
                        <a:t> for ‘</a:t>
                      </a:r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Clients’</a:t>
                      </a:r>
                      <a:br>
                        <a:rPr lang="en-GB" sz="24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(i.e. schools, organisations)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REF/TEF/KEF etc.</a:t>
                      </a:r>
                    </a:p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Papers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302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Efficiency</a:t>
                      </a:r>
                      <a:r>
                        <a:rPr lang="en-GB" sz="2400" baseline="0" dirty="0">
                          <a:solidFill>
                            <a:schemeClr val="bg1"/>
                          </a:solidFill>
                        </a:rPr>
                        <a:t> / Value for money</a:t>
                      </a:r>
                    </a:p>
                    <a:p>
                      <a:pPr algn="ctr"/>
                      <a:r>
                        <a:rPr lang="en-GB" sz="2400" baseline="0" dirty="0">
                          <a:solidFill>
                            <a:schemeClr val="bg1"/>
                          </a:solidFill>
                        </a:rPr>
                        <a:t>Communication/Audience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REF (Originality, Significance, Rigour)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502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Project management</a:t>
                      </a:r>
                    </a:p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Deep thinking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670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Practical / Broad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>
                          <a:solidFill>
                            <a:schemeClr val="bg1"/>
                          </a:solidFill>
                        </a:rPr>
                        <a:t>Expertise / Specialist / Narrow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762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Collaborative / flexible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Varies – but more individual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0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8514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A609D5-B44F-4A05-8042-77F48B8C79FF}"/>
              </a:ext>
            </a:extLst>
          </p:cNvPr>
          <p:cNvSpPr txBox="1"/>
          <p:nvPr/>
        </p:nvSpPr>
        <p:spPr>
          <a:xfrm>
            <a:off x="5882640" y="6019800"/>
            <a:ext cx="5080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Formative but unsustainable</a:t>
            </a:r>
          </a:p>
        </p:txBody>
      </p:sp>
    </p:spTree>
    <p:extLst>
      <p:ext uri="{BB962C8B-B14F-4D97-AF65-F5344CB8AC3E}">
        <p14:creationId xmlns:p14="http://schemas.microsoft.com/office/powerpoint/2010/main" val="198341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B7912-2F24-4593-A07E-7EFA7B6D6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89386-D126-4B74-A36F-311D91C86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Anyone else trying to make up their mind whether or not to pursue an academic career?</a:t>
            </a:r>
          </a:p>
          <a:p>
            <a:r>
              <a:rPr lang="en-GB" dirty="0"/>
              <a:t>What are you torn between/why?</a:t>
            </a:r>
          </a:p>
        </p:txBody>
      </p:sp>
    </p:spTree>
    <p:extLst>
      <p:ext uri="{BB962C8B-B14F-4D97-AF65-F5344CB8AC3E}">
        <p14:creationId xmlns:p14="http://schemas.microsoft.com/office/powerpoint/2010/main" val="197424866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96C5AA51-1504-4BFF-B41B-9011CB826AE9}" vid="{FF8C05E8-3DB9-42D9-980F-DDE5D97C3A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848</Words>
  <Application>Microsoft Office PowerPoint</Application>
  <PresentationFormat>Widescreen</PresentationFormat>
  <Paragraphs>123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Georgia</vt:lpstr>
      <vt:lpstr>Times New Roman</vt:lpstr>
      <vt:lpstr>Wingdings</vt:lpstr>
      <vt:lpstr>Theme1</vt:lpstr>
      <vt:lpstr>Post-PhD Jobs, Academia, etc.</vt:lpstr>
      <vt:lpstr>Overview</vt:lpstr>
      <vt:lpstr>Background</vt:lpstr>
      <vt:lpstr>PhDs – the bigger picture</vt:lpstr>
      <vt:lpstr>Final stages of PhD and beyond</vt:lpstr>
      <vt:lpstr>Out of Academia (but hanging on)</vt:lpstr>
      <vt:lpstr>When/if portfolio work is not welcome…</vt:lpstr>
      <vt:lpstr>Tensions – Education Research (2 academic yrs)</vt:lpstr>
      <vt:lpstr>Pause</vt:lpstr>
      <vt:lpstr>Decision time. Hanging on?</vt:lpstr>
      <vt:lpstr>Questioning my motivations…</vt:lpstr>
      <vt:lpstr>Googling didn’t help</vt:lpstr>
      <vt:lpstr>Back into Academia</vt:lpstr>
      <vt:lpstr>This year – an investment year</vt:lpstr>
      <vt:lpstr>Offering Advice: A Critical Perspective</vt:lpstr>
      <vt:lpstr>Some advice (/observations)</vt:lpstr>
      <vt:lpstr>Questions? Comments?</vt:lpstr>
    </vt:vector>
  </TitlesOfParts>
  <Company>UoB IT Services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in-and-out of Academia - Developing your academic profile for a lectureship</dc:title>
  <dc:creator>Thomas Perry</dc:creator>
  <cp:lastModifiedBy>Thomas Perry</cp:lastModifiedBy>
  <cp:revision>38</cp:revision>
  <dcterms:created xsi:type="dcterms:W3CDTF">2018-12-07T10:16:38Z</dcterms:created>
  <dcterms:modified xsi:type="dcterms:W3CDTF">2019-05-19T17:43:37Z</dcterms:modified>
</cp:coreProperties>
</file>