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10"/>
  </p:notesMasterIdLst>
  <p:sldIdLst>
    <p:sldId id="256" r:id="rId2"/>
    <p:sldId id="259" r:id="rId3"/>
    <p:sldId id="260" r:id="rId4"/>
    <p:sldId id="257" r:id="rId5"/>
    <p:sldId id="261" r:id="rId6"/>
    <p:sldId id="258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99AEA2-A2F9-4E70-8191-F19E9530A506}" type="datetimeFigureOut">
              <a:rPr lang="en-GB" smtClean="0"/>
              <a:t>21/09/2019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FC2034-8CB1-48E3-8762-5230C3FDE6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178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0817-A112-4847-8014-A94B7D2A4EA3}" type="datetime1">
              <a:rPr lang="en-US" smtClean="0"/>
              <a:t>9/21/2019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494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2B21-3FCD-4721-B95C-427943F61125}" type="datetime1">
              <a:rPr lang="en-US" smtClean="0"/>
              <a:t>9/21/2019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84557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2B21-3FCD-4721-B95C-427943F61125}" type="datetime1">
              <a:rPr lang="en-US" smtClean="0"/>
              <a:t>9/21/2019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70654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2B21-3FCD-4721-B95C-427943F61125}" type="datetime1">
              <a:rPr lang="en-US" smtClean="0"/>
              <a:t>9/21/2019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94632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2B21-3FCD-4721-B95C-427943F61125}" type="datetime1">
              <a:rPr lang="en-US" smtClean="0"/>
              <a:t>9/21/2019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907339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2B21-3FCD-4721-B95C-427943F61125}" type="datetime1">
              <a:rPr lang="en-US" smtClean="0"/>
              <a:t>9/21/2019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199210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2B21-3FCD-4721-B95C-427943F61125}" type="datetime1">
              <a:rPr lang="en-US" smtClean="0"/>
              <a:t>9/21/2019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35159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2B21-3FCD-4721-B95C-427943F61125}" type="datetime1">
              <a:rPr lang="en-US" smtClean="0"/>
              <a:t>9/21/2019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10434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2B21-3FCD-4721-B95C-427943F61125}" type="datetime1">
              <a:rPr lang="en-US" smtClean="0"/>
              <a:t>9/21/2019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391859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2B21-3FCD-4721-B95C-427943F61125}" type="datetime1">
              <a:rPr lang="en-US" smtClean="0"/>
              <a:t>9/21/2019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639497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2B21-3FCD-4721-B95C-427943F61125}" type="datetime1">
              <a:rPr lang="en-US" smtClean="0"/>
              <a:t>9/21/2019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09225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9/21/2019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36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://warwick.ac.uk/cwad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screenshot of a cell phone&#10;&#10;Description automatically generated">
            <a:extLst>
              <a:ext uri="{FF2B5EF4-FFF2-40B4-BE49-F238E27FC236}">
                <a16:creationId xmlns:a16="http://schemas.microsoft.com/office/drawing/2014/main" id="{27D2E48B-1AF6-499F-981F-041EA72CF7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23" y="532001"/>
            <a:ext cx="11759672" cy="5793999"/>
          </a:xfrm>
          <a:prstGeom prst="rect">
            <a:avLst/>
          </a:prstGeom>
          <a:noFill/>
          <a:scene3d>
            <a:camera prst="perspectiveContrastingRightFacing" fov="3000000">
              <a:rot lat="21394603" lon="20678373" rev="276954"/>
            </a:camera>
            <a:lightRig rig="threePt" dir="t"/>
          </a:scene3d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B4B1E35-B11D-489F-B3C2-E7DF01B08593}"/>
              </a:ext>
            </a:extLst>
          </p:cNvPr>
          <p:cNvSpPr/>
          <p:nvPr/>
        </p:nvSpPr>
        <p:spPr>
          <a:xfrm>
            <a:off x="-385763" y="185437"/>
            <a:ext cx="9353741" cy="6247418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/>
              <a:t>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C6B5274-13BE-4884-9ADA-AB067C741D82}"/>
              </a:ext>
            </a:extLst>
          </p:cNvPr>
          <p:cNvSpPr/>
          <p:nvPr/>
        </p:nvSpPr>
        <p:spPr>
          <a:xfrm>
            <a:off x="1221826" y="2386013"/>
            <a:ext cx="6700347" cy="1982784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9980B572-B86B-45D5-97A6-3CBFC56F2D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8738" y="2532065"/>
            <a:ext cx="6486525" cy="1554161"/>
          </a:xfrm>
          <a:noFill/>
        </p:spPr>
        <p:txBody>
          <a:bodyPr>
            <a:normAutofit/>
          </a:bodyPr>
          <a:lstStyle/>
          <a:p>
            <a:r>
              <a:rPr lang="en-GB" sz="4050" dirty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B0604020202020204" pitchFamily="2" charset="-79"/>
                <a:cs typeface="Aharoni" panose="020B0604020202020204" pitchFamily="2" charset="-79"/>
              </a:rPr>
              <a:t>INTRODUCTION TO THE</a:t>
            </a:r>
            <a:br>
              <a:rPr lang="en-GB" sz="4050" dirty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B0604020202020204" pitchFamily="2" charset="-79"/>
                <a:cs typeface="Aharoni" panose="020B0604020202020204" pitchFamily="2" charset="-79"/>
              </a:rPr>
            </a:br>
            <a:r>
              <a:rPr lang="en-GB" sz="4050" dirty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B0604020202020204" pitchFamily="2" charset="-79"/>
                <a:cs typeface="Aharoni" panose="020B0604020202020204" pitchFamily="2" charset="-79"/>
              </a:rPr>
              <a:t>CWA DATABASE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A481034-CE39-42A7-AB69-94796C07B00A}"/>
              </a:ext>
            </a:extLst>
          </p:cNvPr>
          <p:cNvSpPr/>
          <p:nvPr/>
        </p:nvSpPr>
        <p:spPr>
          <a:xfrm>
            <a:off x="1328738" y="2532066"/>
            <a:ext cx="6486525" cy="171132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1772EF-0312-4CD8-AC35-E426BDA1135A}"/>
              </a:ext>
            </a:extLst>
          </p:cNvPr>
          <p:cNvSpPr txBox="1"/>
          <p:nvPr/>
        </p:nvSpPr>
        <p:spPr>
          <a:xfrm>
            <a:off x="4813069" y="3076747"/>
            <a:ext cx="685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35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26E9B3-0779-438A-8491-534F18E03F16}"/>
              </a:ext>
            </a:extLst>
          </p:cNvPr>
          <p:cNvSpPr txBox="1"/>
          <p:nvPr/>
        </p:nvSpPr>
        <p:spPr>
          <a:xfrm>
            <a:off x="4813069" y="3425882"/>
            <a:ext cx="685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35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E73D2B-C03D-42BC-9CCF-F5DE3190B503}"/>
              </a:ext>
            </a:extLst>
          </p:cNvPr>
          <p:cNvSpPr txBox="1"/>
          <p:nvPr/>
        </p:nvSpPr>
        <p:spPr>
          <a:xfrm>
            <a:off x="1748807" y="5068037"/>
            <a:ext cx="145990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Nick Edwards </a:t>
            </a:r>
          </a:p>
          <a:p>
            <a:pPr algn="ctr"/>
            <a:r>
              <a:rPr lang="en-GB" sz="1600" dirty="0"/>
              <a:t>&amp; Beat </a:t>
            </a:r>
            <a:r>
              <a:rPr lang="en-GB" sz="1600" dirty="0" err="1"/>
              <a:t>K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ümin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(Warwick)</a:t>
            </a:r>
            <a:endParaRPr lang="en-GB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4E35AD-637F-4939-A8A2-A99A9103BE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614" y="488254"/>
            <a:ext cx="1421559" cy="15315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6B42F35-E343-4D0D-9C7C-A99338ACDD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872" y="532000"/>
            <a:ext cx="1710553" cy="1427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96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56019-53EB-4F23-A256-1C65B98D38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526" y="379286"/>
            <a:ext cx="8163303" cy="5107113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The CWA online database in its current state was formed as a result of several common challenges when designing a database: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How long will it feasibly take to create?</a:t>
            </a:r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How easy is it to use and maintain the database?</a:t>
            </a:r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Where is the data hosted and how much does it cost to host?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Can it be updated remotely?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Will it take up too much space on the server and / or the users’ computer?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31D1480-1124-47A8-9C64-79C3663C09CD}"/>
              </a:ext>
            </a:extLst>
          </p:cNvPr>
          <p:cNvCxnSpPr/>
          <p:nvPr/>
        </p:nvCxnSpPr>
        <p:spPr>
          <a:xfrm>
            <a:off x="224161" y="5702635"/>
            <a:ext cx="408373" cy="0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Image result for frustrated smiley face images">
            <a:extLst>
              <a:ext uri="{FF2B5EF4-FFF2-40B4-BE49-F238E27FC236}">
                <a16:creationId xmlns:a16="http://schemas.microsoft.com/office/drawing/2014/main" id="{0DA1F362-C636-4CF4-B3CD-88239C3B75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726" y="5974620"/>
            <a:ext cx="589948" cy="589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A515967-025A-42D8-A3C8-7307D2510220}"/>
              </a:ext>
            </a:extLst>
          </p:cNvPr>
          <p:cNvSpPr/>
          <p:nvPr/>
        </p:nvSpPr>
        <p:spPr>
          <a:xfrm>
            <a:off x="632534" y="5486399"/>
            <a:ext cx="7878932" cy="1067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dirty="0"/>
              <a:t>There were several false starts and unsustainable experiments (e.g. trying to put everything on the Warwick server or to type all data afresh on dedicated webpages ….) </a:t>
            </a:r>
          </a:p>
        </p:txBody>
      </p:sp>
    </p:spTree>
    <p:extLst>
      <p:ext uri="{BB962C8B-B14F-4D97-AF65-F5344CB8AC3E}">
        <p14:creationId xmlns:p14="http://schemas.microsoft.com/office/powerpoint/2010/main" val="27193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55B5D1-B7E3-48E6-836C-9416CCE92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5567" y="1337311"/>
            <a:ext cx="4857750" cy="292036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/>
              <a:t>As huge volumes of CWA data already existed in spreadsheets, Nick suggested to try and emulate the present data’s structure, thereby minimising the time it would take to set up.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This was made possible by using the service Google Sheets, which provides free online hosting for spreadsheets. </a:t>
            </a: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8F215C07-1510-4F6F-8C9C-C3A68E1E0F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" r="999" b="3"/>
          <a:stretch/>
        </p:blipFill>
        <p:spPr>
          <a:xfrm>
            <a:off x="-156440" y="1337311"/>
            <a:ext cx="4096293" cy="4183378"/>
          </a:xfrm>
          <a:prstGeom prst="rect">
            <a:avLst/>
          </a:prstGeom>
          <a:effectLst/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888BCE6-6C12-4731-BC3B-64C179E2BE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565" y="3949232"/>
            <a:ext cx="1197746" cy="14372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C20F4E-D7B2-4A19-B6FF-6F5EF7A59BAC}"/>
              </a:ext>
            </a:extLst>
          </p:cNvPr>
          <p:cNvSpPr txBox="1"/>
          <p:nvPr/>
        </p:nvSpPr>
        <p:spPr>
          <a:xfrm>
            <a:off x="5325972" y="4344713"/>
            <a:ext cx="2851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/>
              <a:t>Thanks, Nick !</a:t>
            </a:r>
          </a:p>
        </p:txBody>
      </p:sp>
    </p:spTree>
    <p:extLst>
      <p:ext uri="{BB962C8B-B14F-4D97-AF65-F5344CB8AC3E}">
        <p14:creationId xmlns:p14="http://schemas.microsoft.com/office/powerpoint/2010/main" val="2177477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7AF79B6-0A2E-460F-AF8F-5FF72F0D4883}"/>
              </a:ext>
            </a:extLst>
          </p:cNvPr>
          <p:cNvSpPr txBox="1"/>
          <p:nvPr/>
        </p:nvSpPr>
        <p:spPr>
          <a:xfrm>
            <a:off x="300036" y="1120676"/>
            <a:ext cx="357369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dirty="0"/>
              <a:t>The primary benefit of Google Sheets is that it provides an easy and familiar layout for both the researcher and end-user.</a:t>
            </a:r>
          </a:p>
          <a:p>
            <a:endParaRPr lang="en-GB" sz="2100" dirty="0"/>
          </a:p>
          <a:p>
            <a:r>
              <a:rPr lang="en-GB" sz="2100" dirty="0"/>
              <a:t>The original files can be updated on the fly, meaning that the maintenance required is kept to a minimum.</a:t>
            </a:r>
          </a:p>
          <a:p>
            <a:endParaRPr lang="en-GB" sz="2100" dirty="0"/>
          </a:p>
          <a:p>
            <a:r>
              <a:rPr lang="en-GB" sz="2100" dirty="0"/>
              <a:t>All the updating is done here, with the website linking to these Google Sheets.</a:t>
            </a:r>
            <a:endParaRPr lang="en-GB" sz="1350" dirty="0"/>
          </a:p>
        </p:txBody>
      </p:sp>
      <p:pic>
        <p:nvPicPr>
          <p:cNvPr id="6" name="Picture 5" descr="A picture containing metal, fence&#10;&#10;Description automatically generated">
            <a:extLst>
              <a:ext uri="{FF2B5EF4-FFF2-40B4-BE49-F238E27FC236}">
                <a16:creationId xmlns:a16="http://schemas.microsoft.com/office/drawing/2014/main" id="{97865E03-951B-43D9-90E9-85CD9D9BD8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803" y="857250"/>
            <a:ext cx="502019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19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42004-ABA7-4B37-B120-5EC5B56C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2102" y="750494"/>
            <a:ext cx="5943248" cy="1325563"/>
          </a:xfrm>
        </p:spPr>
        <p:txBody>
          <a:bodyPr>
            <a:normAutofit/>
          </a:bodyPr>
          <a:lstStyle/>
          <a:p>
            <a:r>
              <a:rPr lang="en-GB" sz="3600" dirty="0"/>
              <a:t>So how does it work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B2887A-80FC-4EA9-B386-171399BBD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80911"/>
            <a:ext cx="7886700" cy="441673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Your access point is on the My-Parish website (over 1.5 K views / month) at: </a:t>
            </a:r>
            <a:r>
              <a:rPr lang="en-GB" b="1" dirty="0">
                <a:hlinkClick r:id="rId2"/>
              </a:rPr>
              <a:t>http://</a:t>
            </a:r>
            <a:r>
              <a:rPr lang="en-GB" b="1" dirty="0" err="1">
                <a:hlinkClick r:id="rId2"/>
              </a:rPr>
              <a:t>warwick.ac.uk</a:t>
            </a:r>
            <a:r>
              <a:rPr lang="en-GB" b="1" dirty="0">
                <a:hlinkClick r:id="rId2"/>
              </a:rPr>
              <a:t>/</a:t>
            </a:r>
            <a:r>
              <a:rPr lang="en-GB" b="1" dirty="0" err="1">
                <a:hlinkClick r:id="rId2"/>
              </a:rPr>
              <a:t>cwad</a:t>
            </a:r>
            <a:r>
              <a:rPr lang="en-GB" b="1" dirty="0"/>
              <a:t> 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The landing page provides an introduction to the project and guidelines about how to use the database</a:t>
            </a:r>
          </a:p>
          <a:p>
            <a:pPr>
              <a:lnSpc>
                <a:spcPct val="120000"/>
              </a:lnSpc>
            </a:pPr>
            <a:r>
              <a:rPr lang="en-GB" dirty="0"/>
              <a:t>Several sub-pages facilitate different approaches / queries:</a:t>
            </a:r>
          </a:p>
          <a:p>
            <a:pPr marL="0" indent="0">
              <a:buNone/>
            </a:pPr>
            <a:endParaRPr lang="en-GB" sz="1400" dirty="0"/>
          </a:p>
          <a:p>
            <a:pPr lvl="1">
              <a:lnSpc>
                <a:spcPct val="120000"/>
              </a:lnSpc>
            </a:pPr>
            <a:r>
              <a:rPr lang="en-GB" dirty="0"/>
              <a:t>The alphabetical ‘Parish Master List’ features all churches and chapels with surviving accounts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Users can check diocesan / archdeaconry affiliations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… but for most purposes, the ‘County List’ serves as the most convenient starting-point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C11748-CAB6-466F-9A54-2B5771A9BC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226" y="717688"/>
            <a:ext cx="1286870" cy="13864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D759FBC-8C5B-4B03-BFD1-782466F7FB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940" y="778532"/>
            <a:ext cx="1588908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56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03BC5C4-C84B-42DD-BC7C-33E70D86CF71}"/>
              </a:ext>
            </a:extLst>
          </p:cNvPr>
          <p:cNvSpPr txBox="1"/>
          <p:nvPr/>
        </p:nvSpPr>
        <p:spPr>
          <a:xfrm>
            <a:off x="3261653" y="864367"/>
            <a:ext cx="56607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dirty="0"/>
              <a:t>The CWA Database website hosted by My-Parish, therefore, acts as a sign-post for the various levels of spreadsheet files hosted on Google Sheets.</a:t>
            </a:r>
          </a:p>
          <a:p>
            <a:endParaRPr lang="en-GB" sz="2100" dirty="0"/>
          </a:p>
          <a:p>
            <a:r>
              <a:rPr lang="en-GB" sz="2100" dirty="0"/>
              <a:t>For example - the County List page provides direct links to each individual county’s spreadsheet.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6C517E2B-67A9-4998-B791-9D04ED0211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3051952" cy="5143500"/>
          </a:xfrm>
          <a:prstGeom prst="rect">
            <a:avLst/>
          </a:prstGeom>
        </p:spPr>
      </p:pic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F3644F29-F310-4946-87F0-76F9285282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236" y="3171825"/>
            <a:ext cx="3823764" cy="2828925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E2D24C96-B69A-493A-B813-DB588BC755A7}"/>
              </a:ext>
            </a:extLst>
          </p:cNvPr>
          <p:cNvSpPr/>
          <p:nvPr/>
        </p:nvSpPr>
        <p:spPr>
          <a:xfrm>
            <a:off x="19050" y="2609850"/>
            <a:ext cx="1000125" cy="36195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F1965F0-DD84-439F-8821-67DC61FEC818}"/>
              </a:ext>
            </a:extLst>
          </p:cNvPr>
          <p:cNvSpPr/>
          <p:nvPr/>
        </p:nvSpPr>
        <p:spPr>
          <a:xfrm rot="1101117">
            <a:off x="1050921" y="3461428"/>
            <a:ext cx="4068542" cy="3143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EDF14C5D-3084-4F85-BE72-0AB8639BBDB1}"/>
              </a:ext>
            </a:extLst>
          </p:cNvPr>
          <p:cNvSpPr/>
          <p:nvPr/>
        </p:nvSpPr>
        <p:spPr>
          <a:xfrm rot="8901529">
            <a:off x="4460829" y="4949466"/>
            <a:ext cx="2349252" cy="306493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320BC4-435C-49D0-8560-80361FCAF1F2}"/>
              </a:ext>
            </a:extLst>
          </p:cNvPr>
          <p:cNvSpPr txBox="1"/>
          <p:nvPr/>
        </p:nvSpPr>
        <p:spPr>
          <a:xfrm>
            <a:off x="3376743" y="4786690"/>
            <a:ext cx="5660794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dirty="0"/>
              <a:t>From the </a:t>
            </a:r>
          </a:p>
          <a:p>
            <a:r>
              <a:rPr lang="en-GB" sz="2100" dirty="0"/>
              <a:t>respective</a:t>
            </a:r>
          </a:p>
          <a:p>
            <a:r>
              <a:rPr lang="en-GB" sz="2100" dirty="0"/>
              <a:t>County </a:t>
            </a:r>
          </a:p>
          <a:p>
            <a:r>
              <a:rPr lang="en-GB" sz="2100" dirty="0"/>
              <a:t>sheet you can</a:t>
            </a:r>
          </a:p>
          <a:p>
            <a:r>
              <a:rPr lang="en-GB" sz="2100" dirty="0"/>
              <a:t>then access </a:t>
            </a:r>
          </a:p>
          <a:p>
            <a:r>
              <a:rPr lang="en-GB" sz="2100" dirty="0"/>
              <a:t>individual parishes</a:t>
            </a:r>
          </a:p>
          <a:p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226787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DE042-5558-4C13-9041-B884DD626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419" y="232122"/>
            <a:ext cx="1848543" cy="3063874"/>
          </a:xfrm>
        </p:spPr>
        <p:txBody>
          <a:bodyPr/>
          <a:lstStyle/>
          <a:p>
            <a:r>
              <a:rPr lang="en-GB" dirty="0"/>
              <a:t>… and where</a:t>
            </a:r>
            <a:br>
              <a:rPr lang="en-GB" dirty="0"/>
            </a:br>
            <a:r>
              <a:rPr lang="en-GB" dirty="0"/>
              <a:t>are we now?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DECC87A-5489-451C-8478-83BC7F6C83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962" y="66101"/>
            <a:ext cx="4448076" cy="6725797"/>
          </a:xfrm>
        </p:spPr>
      </p:pic>
    </p:spTree>
    <p:extLst>
      <p:ext uri="{BB962C8B-B14F-4D97-AF65-F5344CB8AC3E}">
        <p14:creationId xmlns:p14="http://schemas.microsoft.com/office/powerpoint/2010/main" val="3401622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413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391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Aharoni</vt:lpstr>
      <vt:lpstr>Arial</vt:lpstr>
      <vt:lpstr>Calibri</vt:lpstr>
      <vt:lpstr>Calibri Light</vt:lpstr>
      <vt:lpstr>Office Theme</vt:lpstr>
      <vt:lpstr>INTRODUCTION TO THE CWA DATABASE</vt:lpstr>
      <vt:lpstr>PowerPoint Presentation</vt:lpstr>
      <vt:lpstr>PowerPoint Presentation</vt:lpstr>
      <vt:lpstr>PowerPoint Presentation</vt:lpstr>
      <vt:lpstr>So how does it work ?</vt:lpstr>
      <vt:lpstr>PowerPoint Presentation</vt:lpstr>
      <vt:lpstr>… and where are we now?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THE CWA DATABASE</dc:title>
  <dc:creator>Nick</dc:creator>
  <cp:lastModifiedBy>Kumin, Beat</cp:lastModifiedBy>
  <cp:revision>13</cp:revision>
  <dcterms:created xsi:type="dcterms:W3CDTF">2019-09-19T16:43:12Z</dcterms:created>
  <dcterms:modified xsi:type="dcterms:W3CDTF">2019-09-21T07:47:12Z</dcterms:modified>
</cp:coreProperties>
</file>