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1" r:id="rId4"/>
    <p:sldId id="272" r:id="rId5"/>
    <p:sldId id="282" r:id="rId6"/>
    <p:sldId id="278" r:id="rId7"/>
    <p:sldId id="284" r:id="rId8"/>
    <p:sldId id="281" r:id="rId9"/>
    <p:sldId id="279" r:id="rId10"/>
    <p:sldId id="283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28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62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49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26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23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32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7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0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01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0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A323D-A1A2-4A1C-BEDA-A92EAC8D721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CA1A2-D4E6-48E9-A2A6-79FEE1483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08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3673" y="1065911"/>
            <a:ext cx="1111541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7200" b="1" cap="none" spc="50" dirty="0" smtClean="0">
                <a:ln w="9525" cmpd="sng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Churchwardens’ Accounts Database (</a:t>
            </a:r>
            <a:r>
              <a:rPr lang="en-GB" sz="7200" b="1" cap="none" spc="50" dirty="0" err="1" smtClean="0">
                <a:ln w="9525" cmpd="sng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CWAd</a:t>
            </a:r>
            <a:r>
              <a:rPr lang="en-GB" sz="7200" b="1" cap="none" spc="50" dirty="0" smtClean="0">
                <a:ln w="9525" cmpd="sng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7200" b="1" cap="none" spc="50" dirty="0">
              <a:ln w="9525" cmpd="sng">
                <a:solidFill>
                  <a:srgbClr val="7030A0"/>
                </a:solidFill>
                <a:prstDash val="solid"/>
              </a:ln>
              <a:solidFill>
                <a:srgbClr val="0070C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1178" y="5434423"/>
            <a:ext cx="2491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Valerie Hitchman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35986" y="5434423"/>
            <a:ext cx="2709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Kent</a:t>
            </a:r>
          </a:p>
        </p:txBody>
      </p:sp>
    </p:spTree>
    <p:extLst>
      <p:ext uri="{BB962C8B-B14F-4D97-AF65-F5344CB8AC3E}">
        <p14:creationId xmlns:p14="http://schemas.microsoft.com/office/powerpoint/2010/main" val="16286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6312" y="534690"/>
            <a:ext cx="39629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Database to </a:t>
            </a:r>
            <a:r>
              <a:rPr lang="en-GB" sz="4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750314" y="1358182"/>
            <a:ext cx="100974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Original searches suggested that somewhere in the region of 4,300 parishes had pre-1850 accounts surviving</a:t>
            </a:r>
            <a:r>
              <a:rPr lang="en-GB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66311" y="2515539"/>
            <a:ext cx="8767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now appears that almost 6,000 may have survived.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6311" y="3252819"/>
            <a:ext cx="99288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far, data from original documents has been collected for just under 3,500 parishes and from printed sources (transcript or extracts) for just over 1200 parishes.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0314" y="4846469"/>
            <a:ext cx="742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equates to 215, 272 annual accounts.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6311" y="5578344"/>
            <a:ext cx="81504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So, a mere 2,300 parishes left to check ……..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88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696" y="2743200"/>
            <a:ext cx="10763775" cy="1971413"/>
          </a:xfrm>
        </p:spPr>
        <p:txBody>
          <a:bodyPr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1"/>
          <p:cNvSpPr txBox="1"/>
          <p:nvPr/>
        </p:nvSpPr>
        <p:spPr>
          <a:xfrm>
            <a:off x="611696" y="3164847"/>
            <a:ext cx="10696664" cy="148265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7200" b="1" dirty="0">
                <a:ln w="12700" cap="flat" cmpd="sng" algn="ctr">
                  <a:solidFill>
                    <a:srgbClr val="002060"/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outerShdw blurRad="60007" dist="310007" dir="7680000" sy="30000" kx="1300200" algn="ctr">
                    <a:srgbClr val="000000">
                      <a:alpha val="32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www.warwick.ac.uk/cwad</a:t>
            </a:r>
            <a:endParaRPr lang="en-GB" sz="7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30738" y="1488531"/>
            <a:ext cx="94307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go check out the website …………..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98155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Valerie\Documents\CWAd Website\Images\Pars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41" y="643838"/>
            <a:ext cx="5073600" cy="43699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87229" y="4504719"/>
            <a:ext cx="1066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Canterbury Cathedral Archives: Ref.U3/123/5/1 </a:t>
            </a:r>
            <a:r>
              <a:rPr lang="en-GB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Ospringe</a:t>
            </a:r>
            <a:r>
              <a:rPr lang="en-GB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churchwardens’ accounts 1729-1767</a:t>
            </a:r>
            <a:endParaRPr lang="en-GB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8711" y="341347"/>
            <a:ext cx="324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Our Logo</a:t>
            </a:r>
            <a:endParaRPr lang="en-GB" sz="54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8624" y="5013833"/>
            <a:ext cx="97563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The word ‘accounts’ does tend to cause a glazed expression but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prior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to somewhere in the region of 1850 the accounts were not just a set of figures.  They can be fascinating, full of local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colour,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fun.as you can see.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450630" y="2967335"/>
            <a:ext cx="1290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Our</a:t>
            </a:r>
            <a:endParaRPr lang="en-GB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8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74" y="214123"/>
            <a:ext cx="10724626" cy="1325563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GB" sz="6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churchwardens’ accounts?</a:t>
            </a:r>
            <a:endParaRPr lang="en-GB" sz="6000" dirty="0">
              <a:ln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44981"/>
            <a:ext cx="10515600" cy="100146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valuable source for local and national historians and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genealogists - full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names and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occupations. </a:t>
            </a: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2858013"/>
            <a:ext cx="10515600" cy="61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provide insight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 the history of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ordinary people.</a:t>
            </a:r>
          </a:p>
          <a:p>
            <a:endParaRPr lang="en-GB" dirty="0" smtClean="0"/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199" y="3527806"/>
            <a:ext cx="9178255" cy="565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-457200">
              <a:buFont typeface="Wingdings" panose="05000000000000000000" pitchFamily="2" charset="2"/>
              <a:buChar char="v"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Record religious changes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199" y="4167427"/>
            <a:ext cx="10515601" cy="583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Reveal social structure and diversity</a:t>
            </a:r>
            <a:r>
              <a:rPr lang="en-GB" sz="2800" dirty="0"/>
              <a:t>.</a:t>
            </a:r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4805633"/>
            <a:ext cx="10515600" cy="637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Detail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economic structure of the parish and community</a:t>
            </a:r>
            <a:r>
              <a:rPr lang="en-GB" dirty="0"/>
              <a:t>.</a:t>
            </a:r>
          </a:p>
          <a:p>
            <a:pPr lvl="2"/>
            <a:endParaRPr lang="en-GB" sz="2800" dirty="0" smtClean="0"/>
          </a:p>
          <a:p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5443319"/>
            <a:ext cx="10515600" cy="6756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Show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news was transmitted across the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county vis orders to ring the bells and special prayers to be said.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24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45920" y="1269502"/>
            <a:ext cx="10981889" cy="108392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Most archive catalogues list only the first and last date of survival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pPr marL="0" indent="0"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Giving no indication of how complete the run of accounts might be.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38200" y="436227"/>
            <a:ext cx="10587606" cy="1036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a database?</a:t>
            </a:r>
            <a:endParaRPr lang="en-GB" sz="6000" b="1" dirty="0">
              <a:ln>
                <a:solidFill>
                  <a:srgbClr val="00206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-151701" y="4077132"/>
            <a:ext cx="10515600" cy="1475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199" y="3583743"/>
            <a:ext cx="100674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all documents listed in the database have been checked, the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will enable researchers to easily locate parishes with surviving accounts.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74203" y="5138092"/>
            <a:ext cx="10515600" cy="850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database will save researchers time, frustration and money</a:t>
            </a:r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38199" y="2460283"/>
            <a:ext cx="100136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documents listed as churchwardens’ accounts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overseers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surveyors or even constables accounts.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07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1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/>
          </p:cNvSpPr>
          <p:nvPr/>
        </p:nvSpPr>
        <p:spPr>
          <a:xfrm>
            <a:off x="896923" y="5537747"/>
            <a:ext cx="10515600" cy="749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County maps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parishes with surviving accounts.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96923" y="4649123"/>
            <a:ext cx="10515600" cy="749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expenditure for each year wherever possible.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896923" y="3866204"/>
            <a:ext cx="10515600" cy="749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year that an account survives.</a:t>
            </a:r>
          </a:p>
          <a:p>
            <a:pPr marL="0" indent="0">
              <a:buNone/>
            </a:pP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96923" y="3010184"/>
            <a:ext cx="10515600" cy="697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Diocese,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archdeanery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deanery wherever possible. 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896923" y="2274246"/>
            <a:ext cx="10515600" cy="63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Church or chapel dedication where known.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896923" y="1471282"/>
            <a:ext cx="10515600" cy="6323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Every known church and chapel in England and Wales.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365125"/>
            <a:ext cx="10515600" cy="91839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16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will </a:t>
            </a:r>
            <a:r>
              <a:rPr lang="en-GB" sz="21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GB" sz="216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database contain?</a:t>
            </a:r>
            <a:r>
              <a:rPr lang="en-GB" sz="2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91868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777" y="492811"/>
            <a:ext cx="109956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Extra Information for each parish </a:t>
            </a:r>
          </a:p>
          <a:p>
            <a:pPr algn="ctr"/>
            <a:r>
              <a:rPr lang="en-GB" sz="5400" b="1" cap="none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will include</a:t>
            </a:r>
            <a:endParaRPr lang="en-GB" sz="5400" b="1" cap="none" spc="50" dirty="0">
              <a:ln w="9525" cmpd="sng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9476" y="2686385"/>
            <a:ext cx="10335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condition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original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or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conserved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latter case the condition before conservation will be noted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angle 5"/>
          <p:cNvSpPr/>
          <p:nvPr/>
        </p:nvSpPr>
        <p:spPr>
          <a:xfrm>
            <a:off x="779476" y="4079741"/>
            <a:ext cx="88762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Bibliographic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about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churches.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9476" y="5042210"/>
            <a:ext cx="103359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parishes with surviving accounts for each year within each county.</a:t>
            </a:r>
          </a:p>
        </p:txBody>
      </p:sp>
    </p:spTree>
    <p:extLst>
      <p:ext uri="{BB962C8B-B14F-4D97-AF65-F5344CB8AC3E}">
        <p14:creationId xmlns:p14="http://schemas.microsoft.com/office/powerpoint/2010/main" val="310813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8040" y="467578"/>
            <a:ext cx="4808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</a:t>
            </a:r>
            <a:r>
              <a:rPr lang="en-GB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 (September 2019)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43325" y="1021036"/>
            <a:ext cx="5173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of the 44 English counties have been completed: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509400"/>
              </p:ext>
            </p:extLst>
          </p:nvPr>
        </p:nvGraphicFramePr>
        <p:xfrm>
          <a:off x="1098258" y="1436399"/>
          <a:ext cx="8909456" cy="2537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4191"/>
                <a:gridCol w="351909"/>
                <a:gridCol w="2200057"/>
                <a:gridCol w="416808"/>
                <a:gridCol w="3296491"/>
              </a:tblGrid>
              <a:tr h="2819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Bedfordshire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Kent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Suffolk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Buckinghamshire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Lancashire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Surrey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Cambridgeshire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London, City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Sussex, East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Cumberland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Middlesex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Sussex, West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Durham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Norfolk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Wiltshire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Essex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Northumberland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Yorkshire, East Riding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Hertfordshire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Nottinghamshire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Yorkshire, North Riding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Huntingdonshire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Oxfordshire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Yorkshire, West Riding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810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Isle of Wight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421096" y="40198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of the 13 Welsh counties have also been completed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367210"/>
              </p:ext>
            </p:extLst>
          </p:nvPr>
        </p:nvGraphicFramePr>
        <p:xfrm>
          <a:off x="536197" y="4389223"/>
          <a:ext cx="10880521" cy="18961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9786"/>
                <a:gridCol w="183454"/>
                <a:gridCol w="5837281"/>
              </a:tblGrid>
              <a:tr h="2778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Anglesey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Fôn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Flintshire (Sir y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Fflint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48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Cardiganshire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Aberteifi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Ceredigion)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Glamorganshire (Sir Forgannwg or Morgannwg)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778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Caernarfonshire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Gaernarfon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Merionethshire (Sir Feirionnydd or Meirionnydd)</a:t>
                      </a:r>
                      <a:endParaRPr lang="en-GB" sz="18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022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Carmarthenshire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Gaerfyrddin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 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Gâr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Monmouthshire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Fynwy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GB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(part 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England until 1974)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2778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Denbighshire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Ddinbych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Pembrokeshire (Sir </a:t>
                      </a:r>
                      <a:r>
                        <a:rPr lang="en-GB" sz="18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Benfro</a:t>
                      </a:r>
                      <a:r>
                        <a:rPr lang="en-GB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81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690" y="159390"/>
            <a:ext cx="4283908" cy="647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9055" y="543079"/>
            <a:ext cx="7642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Database to </a:t>
            </a:r>
            <a:r>
              <a:rPr lang="en-GB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 </a:t>
            </a:r>
            <a:r>
              <a:rPr lang="en-GB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(September 2019)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9053" y="1686323"/>
            <a:ext cx="101756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113</a:t>
            </a:r>
            <a:r>
              <a:rPr lang="en-GB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138 Record Offices / Local Studies Libraries have been visited </a:t>
            </a:r>
            <a:r>
              <a:rPr lang="en-GB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</a:t>
            </a: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identified records checked and data collected.  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579054" y="2866556"/>
            <a:ext cx="98065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further 4 Record Offices / Local Studies Libraries have been partially checked. </a:t>
            </a:r>
            <a:r>
              <a:rPr lang="en-GB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(work is in progress)</a:t>
            </a:r>
            <a:endParaRPr lang="en-GB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053" y="4151651"/>
            <a:ext cx="676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Maps have been created for 30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counties.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9053" y="5070274"/>
            <a:ext cx="88837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introductory pages have been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completed. 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5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622</Words>
  <Application>Microsoft Office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Why churchwardens’ accounts?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Churchwardens’ Accounts Database (CWAd)</dc:title>
  <dc:creator>Valerie</dc:creator>
  <cp:lastModifiedBy>Valerie Hitchman</cp:lastModifiedBy>
  <cp:revision>56</cp:revision>
  <dcterms:created xsi:type="dcterms:W3CDTF">2016-05-12T07:41:14Z</dcterms:created>
  <dcterms:modified xsi:type="dcterms:W3CDTF">2019-09-23T08:32:51Z</dcterms:modified>
</cp:coreProperties>
</file>