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charts/chart13.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7.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325" r:id="rId3"/>
    <p:sldId id="327" r:id="rId4"/>
    <p:sldId id="326" r:id="rId5"/>
    <p:sldId id="270" r:id="rId6"/>
    <p:sldId id="271" r:id="rId7"/>
    <p:sldId id="328" r:id="rId8"/>
    <p:sldId id="278" r:id="rId9"/>
    <p:sldId id="286" r:id="rId10"/>
    <p:sldId id="289" r:id="rId11"/>
    <p:sldId id="294" r:id="rId12"/>
    <p:sldId id="295" r:id="rId13"/>
    <p:sldId id="296" r:id="rId14"/>
    <p:sldId id="332" r:id="rId15"/>
    <p:sldId id="298" r:id="rId16"/>
    <p:sldId id="333" r:id="rId17"/>
    <p:sldId id="335" r:id="rId18"/>
    <p:sldId id="336" r:id="rId19"/>
    <p:sldId id="299" r:id="rId20"/>
    <p:sldId id="300" r:id="rId21"/>
    <p:sldId id="341" r:id="rId22"/>
    <p:sldId id="342" r:id="rId23"/>
    <p:sldId id="344" r:id="rId24"/>
    <p:sldId id="345" r:id="rId25"/>
    <p:sldId id="346" r:id="rId26"/>
    <p:sldId id="313" r:id="rId27"/>
    <p:sldId id="348" r:id="rId28"/>
    <p:sldId id="349" r:id="rId29"/>
    <p:sldId id="347" r:id="rId30"/>
    <p:sldId id="315" r:id="rId31"/>
    <p:sldId id="350" r:id="rId32"/>
    <p:sldId id="351" r:id="rId33"/>
    <p:sldId id="352" r:id="rId34"/>
    <p:sldId id="354" r:id="rId35"/>
    <p:sldId id="355" r:id="rId36"/>
    <p:sldId id="356" r:id="rId37"/>
    <p:sldId id="316" r:id="rId38"/>
    <p:sldId id="317" r:id="rId39"/>
    <p:sldId id="357" r:id="rId40"/>
    <p:sldId id="358" r:id="rId41"/>
    <p:sldId id="359" r:id="rId42"/>
    <p:sldId id="360" r:id="rId43"/>
    <p:sldId id="361" r:id="rId44"/>
    <p:sldId id="362" r:id="rId45"/>
    <p:sldId id="363" r:id="rId46"/>
    <p:sldId id="319" r:id="rId47"/>
    <p:sldId id="365" r:id="rId48"/>
    <p:sldId id="367" r:id="rId49"/>
    <p:sldId id="368" r:id="rId50"/>
    <p:sldId id="369" r:id="rId51"/>
    <p:sldId id="370" r:id="rId52"/>
    <p:sldId id="371" r:id="rId53"/>
    <p:sldId id="320" r:id="rId54"/>
    <p:sldId id="323" r:id="rId55"/>
    <p:sldId id="318" r:id="rId56"/>
    <p:sldId id="373" r:id="rId57"/>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p:scale>
          <a:sx n="71" d="100"/>
          <a:sy n="71" d="100"/>
        </p:scale>
        <p:origin x="-1122" y="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List_aplikace_Microsoft_Office_Excel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List_aplikace_Microsoft_Office_Excel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List_aplikace_Microsoft_Office_Excel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List_aplikace_Microsoft_Office_Excel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List_aplikace_Microsoft_Office_Excel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List_aplikace_Microsoft_Office_Excel14.xlsx"/></Relationships>
</file>

<file path=ppt/charts/_rels/chart2.xml.rels><?xml version="1.0" encoding="UTF-8" standalone="yes"?>
<Relationships xmlns="http://schemas.openxmlformats.org/package/2006/relationships"><Relationship Id="rId1" Type="http://schemas.openxmlformats.org/officeDocument/2006/relationships/package" Target="../embeddings/List_aplikace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List_aplikace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List_aplikace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List_aplikace_Microsoft_Office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List_aplikace_Microsoft_Office_Excel6.xlsx"/></Relationships>
</file>

<file path=ppt/charts/_rels/chart7.xml.rels><?xml version="1.0" encoding="UTF-8" standalone="yes"?>
<Relationships xmlns="http://schemas.openxmlformats.org/package/2006/relationships"><Relationship Id="rId1" Type="http://schemas.openxmlformats.org/officeDocument/2006/relationships/package" Target="../embeddings/List_aplikace_Microsoft_Office_Excel7.xlsx"/></Relationships>
</file>

<file path=ppt/charts/_rels/chart8.xml.rels><?xml version="1.0" encoding="UTF-8" standalone="yes"?>
<Relationships xmlns="http://schemas.openxmlformats.org/package/2006/relationships"><Relationship Id="rId1" Type="http://schemas.openxmlformats.org/officeDocument/2006/relationships/package" Target="../embeddings/List_aplikace_Microsoft_Office_Excel8.xlsx"/></Relationships>
</file>

<file path=ppt/charts/_rels/chart9.xml.rels><?xml version="1.0" encoding="UTF-8" standalone="yes"?>
<Relationships xmlns="http://schemas.openxmlformats.org/package/2006/relationships"><Relationship Id="rId1" Type="http://schemas.openxmlformats.org/officeDocument/2006/relationships/package" Target="../embeddings/List_aplikace_Microsoft_Office_Excel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cs-CZ"/>
  <c:chart>
    <c:title>
      <c:tx>
        <c:rich>
          <a:bodyPr/>
          <a:lstStyle/>
          <a:p>
            <a:pPr>
              <a:defRPr>
                <a:solidFill>
                  <a:srgbClr val="00B050"/>
                </a:solidFill>
              </a:defRPr>
            </a:pPr>
            <a:r>
              <a:rPr lang="de-DE" sz="2800" dirty="0">
                <a:solidFill>
                  <a:srgbClr val="00B050"/>
                </a:solidFill>
              </a:rPr>
              <a:t>Die Anzahl der Kommunikanten in der Zittauer Pfarrei (1587–1738)</a:t>
            </a:r>
          </a:p>
        </c:rich>
      </c:tx>
      <c:layout/>
    </c:title>
    <c:plotArea>
      <c:layout/>
      <c:lineChart>
        <c:grouping val="standard"/>
        <c:ser>
          <c:idx val="0"/>
          <c:order val="0"/>
          <c:tx>
            <c:strRef>
              <c:f>List1!$B$1</c:f>
              <c:strCache>
                <c:ptCount val="1"/>
                <c:pt idx="0">
                  <c:v>Die Anzahl der Kommunikanten in der Zittauer Pfarrei (1587–1738)</c:v>
                </c:pt>
              </c:strCache>
            </c:strRef>
          </c:tx>
          <c:cat>
            <c:strRef>
              <c:f>List1!$A$2:$A$153</c:f>
              <c:strCache>
                <c:ptCount val="152"/>
                <c:pt idx="0">
                  <c:v>Jahr 1587</c:v>
                </c:pt>
                <c:pt idx="1">
                  <c:v>1588</c:v>
                </c:pt>
                <c:pt idx="2">
                  <c:v>1589</c:v>
                </c:pt>
                <c:pt idx="3">
                  <c:v>1590</c:v>
                </c:pt>
                <c:pt idx="4">
                  <c:v>1591</c:v>
                </c:pt>
                <c:pt idx="5">
                  <c:v>1592</c:v>
                </c:pt>
                <c:pt idx="6">
                  <c:v>1593</c:v>
                </c:pt>
                <c:pt idx="7">
                  <c:v>1594</c:v>
                </c:pt>
                <c:pt idx="8">
                  <c:v>1595</c:v>
                </c:pt>
                <c:pt idx="9">
                  <c:v>1596</c:v>
                </c:pt>
                <c:pt idx="10">
                  <c:v>1597</c:v>
                </c:pt>
                <c:pt idx="11">
                  <c:v>1598</c:v>
                </c:pt>
                <c:pt idx="12">
                  <c:v>1599</c:v>
                </c:pt>
                <c:pt idx="13">
                  <c:v>1600</c:v>
                </c:pt>
                <c:pt idx="14">
                  <c:v>1601</c:v>
                </c:pt>
                <c:pt idx="15">
                  <c:v>1602</c:v>
                </c:pt>
                <c:pt idx="16">
                  <c:v>1603</c:v>
                </c:pt>
                <c:pt idx="17">
                  <c:v>1604</c:v>
                </c:pt>
                <c:pt idx="18">
                  <c:v>1605</c:v>
                </c:pt>
                <c:pt idx="19">
                  <c:v>1606</c:v>
                </c:pt>
                <c:pt idx="20">
                  <c:v>1607</c:v>
                </c:pt>
                <c:pt idx="21">
                  <c:v>1608</c:v>
                </c:pt>
                <c:pt idx="22">
                  <c:v>1609</c:v>
                </c:pt>
                <c:pt idx="23">
                  <c:v>1610</c:v>
                </c:pt>
                <c:pt idx="24">
                  <c:v>1611</c:v>
                </c:pt>
                <c:pt idx="25">
                  <c:v>1612</c:v>
                </c:pt>
                <c:pt idx="26">
                  <c:v>1613</c:v>
                </c:pt>
                <c:pt idx="27">
                  <c:v>1614</c:v>
                </c:pt>
                <c:pt idx="28">
                  <c:v>1615</c:v>
                </c:pt>
                <c:pt idx="29">
                  <c:v>1616</c:v>
                </c:pt>
                <c:pt idx="30">
                  <c:v>1617</c:v>
                </c:pt>
                <c:pt idx="31">
                  <c:v>1618</c:v>
                </c:pt>
                <c:pt idx="32">
                  <c:v>1619</c:v>
                </c:pt>
                <c:pt idx="33">
                  <c:v>1620</c:v>
                </c:pt>
                <c:pt idx="34">
                  <c:v>1621</c:v>
                </c:pt>
                <c:pt idx="35">
                  <c:v>1622</c:v>
                </c:pt>
                <c:pt idx="36">
                  <c:v>1623</c:v>
                </c:pt>
                <c:pt idx="37">
                  <c:v>1624</c:v>
                </c:pt>
                <c:pt idx="38">
                  <c:v>1625</c:v>
                </c:pt>
                <c:pt idx="39">
                  <c:v>1626</c:v>
                </c:pt>
                <c:pt idx="40">
                  <c:v>1627</c:v>
                </c:pt>
                <c:pt idx="41">
                  <c:v>1628</c:v>
                </c:pt>
                <c:pt idx="42">
                  <c:v>1629</c:v>
                </c:pt>
                <c:pt idx="43">
                  <c:v>1630</c:v>
                </c:pt>
                <c:pt idx="44">
                  <c:v>1631</c:v>
                </c:pt>
                <c:pt idx="45">
                  <c:v>1632</c:v>
                </c:pt>
                <c:pt idx="46">
                  <c:v>1633</c:v>
                </c:pt>
                <c:pt idx="47">
                  <c:v>1634</c:v>
                </c:pt>
                <c:pt idx="48">
                  <c:v>1635</c:v>
                </c:pt>
                <c:pt idx="49">
                  <c:v>1636</c:v>
                </c:pt>
                <c:pt idx="50">
                  <c:v>1637</c:v>
                </c:pt>
                <c:pt idx="51">
                  <c:v>1638</c:v>
                </c:pt>
                <c:pt idx="52">
                  <c:v>1639</c:v>
                </c:pt>
                <c:pt idx="53">
                  <c:v>1640</c:v>
                </c:pt>
                <c:pt idx="54">
                  <c:v>1641</c:v>
                </c:pt>
                <c:pt idx="55">
                  <c:v>1642</c:v>
                </c:pt>
                <c:pt idx="56">
                  <c:v>1643</c:v>
                </c:pt>
                <c:pt idx="57">
                  <c:v>1644</c:v>
                </c:pt>
                <c:pt idx="58">
                  <c:v>1645</c:v>
                </c:pt>
                <c:pt idx="59">
                  <c:v>1646</c:v>
                </c:pt>
                <c:pt idx="60">
                  <c:v>1647</c:v>
                </c:pt>
                <c:pt idx="61">
                  <c:v>1648</c:v>
                </c:pt>
                <c:pt idx="62">
                  <c:v>1649</c:v>
                </c:pt>
                <c:pt idx="63">
                  <c:v>1650</c:v>
                </c:pt>
                <c:pt idx="64">
                  <c:v>1651</c:v>
                </c:pt>
                <c:pt idx="65">
                  <c:v>1652</c:v>
                </c:pt>
                <c:pt idx="66">
                  <c:v>1653</c:v>
                </c:pt>
                <c:pt idx="67">
                  <c:v>1654</c:v>
                </c:pt>
                <c:pt idx="68">
                  <c:v>1655</c:v>
                </c:pt>
                <c:pt idx="69">
                  <c:v>1656</c:v>
                </c:pt>
                <c:pt idx="70">
                  <c:v>1657</c:v>
                </c:pt>
                <c:pt idx="71">
                  <c:v>1658</c:v>
                </c:pt>
                <c:pt idx="72">
                  <c:v>1659</c:v>
                </c:pt>
                <c:pt idx="73">
                  <c:v>1660</c:v>
                </c:pt>
                <c:pt idx="74">
                  <c:v>1661</c:v>
                </c:pt>
                <c:pt idx="75">
                  <c:v>1662</c:v>
                </c:pt>
                <c:pt idx="76">
                  <c:v>1663</c:v>
                </c:pt>
                <c:pt idx="77">
                  <c:v>1664</c:v>
                </c:pt>
                <c:pt idx="78">
                  <c:v>1665</c:v>
                </c:pt>
                <c:pt idx="79">
                  <c:v>1666</c:v>
                </c:pt>
                <c:pt idx="80">
                  <c:v>1667</c:v>
                </c:pt>
                <c:pt idx="81">
                  <c:v>1668</c:v>
                </c:pt>
                <c:pt idx="82">
                  <c:v>1669</c:v>
                </c:pt>
                <c:pt idx="83">
                  <c:v>1670</c:v>
                </c:pt>
                <c:pt idx="84">
                  <c:v>1671</c:v>
                </c:pt>
                <c:pt idx="85">
                  <c:v>1672</c:v>
                </c:pt>
                <c:pt idx="86">
                  <c:v>1673</c:v>
                </c:pt>
                <c:pt idx="87">
                  <c:v>1674</c:v>
                </c:pt>
                <c:pt idx="88">
                  <c:v>1675</c:v>
                </c:pt>
                <c:pt idx="89">
                  <c:v>1676</c:v>
                </c:pt>
                <c:pt idx="90">
                  <c:v>1677</c:v>
                </c:pt>
                <c:pt idx="91">
                  <c:v>1678</c:v>
                </c:pt>
                <c:pt idx="92">
                  <c:v>1679</c:v>
                </c:pt>
                <c:pt idx="93">
                  <c:v>1680</c:v>
                </c:pt>
                <c:pt idx="94">
                  <c:v>1681</c:v>
                </c:pt>
                <c:pt idx="95">
                  <c:v>1682</c:v>
                </c:pt>
                <c:pt idx="96">
                  <c:v>1683</c:v>
                </c:pt>
                <c:pt idx="97">
                  <c:v>1684</c:v>
                </c:pt>
                <c:pt idx="98">
                  <c:v>1685</c:v>
                </c:pt>
                <c:pt idx="99">
                  <c:v>1686</c:v>
                </c:pt>
                <c:pt idx="100">
                  <c:v>1687</c:v>
                </c:pt>
                <c:pt idx="101">
                  <c:v>1688</c:v>
                </c:pt>
                <c:pt idx="102">
                  <c:v>1689</c:v>
                </c:pt>
                <c:pt idx="103">
                  <c:v>1690</c:v>
                </c:pt>
                <c:pt idx="104">
                  <c:v>1691</c:v>
                </c:pt>
                <c:pt idx="105">
                  <c:v>1692</c:v>
                </c:pt>
                <c:pt idx="106">
                  <c:v>1693</c:v>
                </c:pt>
                <c:pt idx="107">
                  <c:v>1694</c:v>
                </c:pt>
                <c:pt idx="108">
                  <c:v>1695</c:v>
                </c:pt>
                <c:pt idx="109">
                  <c:v>1696</c:v>
                </c:pt>
                <c:pt idx="110">
                  <c:v>1697</c:v>
                </c:pt>
                <c:pt idx="111">
                  <c:v>1698</c:v>
                </c:pt>
                <c:pt idx="112">
                  <c:v>1699</c:v>
                </c:pt>
                <c:pt idx="113">
                  <c:v>1700</c:v>
                </c:pt>
                <c:pt idx="114">
                  <c:v>1701</c:v>
                </c:pt>
                <c:pt idx="115">
                  <c:v>1702</c:v>
                </c:pt>
                <c:pt idx="116">
                  <c:v>1703</c:v>
                </c:pt>
                <c:pt idx="117">
                  <c:v>1704</c:v>
                </c:pt>
                <c:pt idx="118">
                  <c:v>1705</c:v>
                </c:pt>
                <c:pt idx="119">
                  <c:v>1706</c:v>
                </c:pt>
                <c:pt idx="120">
                  <c:v>1707</c:v>
                </c:pt>
                <c:pt idx="121">
                  <c:v>1708</c:v>
                </c:pt>
                <c:pt idx="122">
                  <c:v>1709</c:v>
                </c:pt>
                <c:pt idx="123">
                  <c:v>1710</c:v>
                </c:pt>
                <c:pt idx="124">
                  <c:v>1711</c:v>
                </c:pt>
                <c:pt idx="125">
                  <c:v>1712</c:v>
                </c:pt>
                <c:pt idx="126">
                  <c:v>1713</c:v>
                </c:pt>
                <c:pt idx="127">
                  <c:v>1714</c:v>
                </c:pt>
                <c:pt idx="128">
                  <c:v>1715</c:v>
                </c:pt>
                <c:pt idx="129">
                  <c:v>1716</c:v>
                </c:pt>
                <c:pt idx="130">
                  <c:v>1717</c:v>
                </c:pt>
                <c:pt idx="131">
                  <c:v>1718</c:v>
                </c:pt>
                <c:pt idx="132">
                  <c:v>1719</c:v>
                </c:pt>
                <c:pt idx="133">
                  <c:v>1720</c:v>
                </c:pt>
                <c:pt idx="134">
                  <c:v>1721</c:v>
                </c:pt>
                <c:pt idx="135">
                  <c:v>1722</c:v>
                </c:pt>
                <c:pt idx="136">
                  <c:v>1723</c:v>
                </c:pt>
                <c:pt idx="137">
                  <c:v>1724</c:v>
                </c:pt>
                <c:pt idx="138">
                  <c:v>1725</c:v>
                </c:pt>
                <c:pt idx="139">
                  <c:v>1726</c:v>
                </c:pt>
                <c:pt idx="140">
                  <c:v>1727</c:v>
                </c:pt>
                <c:pt idx="141">
                  <c:v>1728</c:v>
                </c:pt>
                <c:pt idx="142">
                  <c:v>1729</c:v>
                </c:pt>
                <c:pt idx="143">
                  <c:v>1730</c:v>
                </c:pt>
                <c:pt idx="144">
                  <c:v>1731</c:v>
                </c:pt>
                <c:pt idx="145">
                  <c:v>1732</c:v>
                </c:pt>
                <c:pt idx="146">
                  <c:v>1733</c:v>
                </c:pt>
                <c:pt idx="147">
                  <c:v>1734</c:v>
                </c:pt>
                <c:pt idx="148">
                  <c:v>1735</c:v>
                </c:pt>
                <c:pt idx="149">
                  <c:v>1736</c:v>
                </c:pt>
                <c:pt idx="150">
                  <c:v>1737</c:v>
                </c:pt>
                <c:pt idx="151">
                  <c:v>1738</c:v>
                </c:pt>
              </c:strCache>
            </c:strRef>
          </c:cat>
          <c:val>
            <c:numRef>
              <c:f>List1!$B$2:$B$153</c:f>
              <c:numCache>
                <c:formatCode>General</c:formatCode>
                <c:ptCount val="152"/>
                <c:pt idx="0">
                  <c:v>6629</c:v>
                </c:pt>
                <c:pt idx="1">
                  <c:v>7641</c:v>
                </c:pt>
                <c:pt idx="2">
                  <c:v>6642</c:v>
                </c:pt>
                <c:pt idx="3">
                  <c:v>6130</c:v>
                </c:pt>
                <c:pt idx="4">
                  <c:v>7019</c:v>
                </c:pt>
                <c:pt idx="5">
                  <c:v>6056</c:v>
                </c:pt>
                <c:pt idx="6">
                  <c:v>7347</c:v>
                </c:pt>
                <c:pt idx="7">
                  <c:v>7009</c:v>
                </c:pt>
                <c:pt idx="8">
                  <c:v>7305</c:v>
                </c:pt>
                <c:pt idx="9">
                  <c:v>7374</c:v>
                </c:pt>
                <c:pt idx="10">
                  <c:v>7935</c:v>
                </c:pt>
                <c:pt idx="11">
                  <c:v>7421</c:v>
                </c:pt>
                <c:pt idx="13">
                  <c:v>5587</c:v>
                </c:pt>
                <c:pt idx="14">
                  <c:v>6229</c:v>
                </c:pt>
                <c:pt idx="15">
                  <c:v>7854</c:v>
                </c:pt>
                <c:pt idx="16">
                  <c:v>8929</c:v>
                </c:pt>
                <c:pt idx="17">
                  <c:v>8505</c:v>
                </c:pt>
                <c:pt idx="18">
                  <c:v>9151</c:v>
                </c:pt>
                <c:pt idx="19">
                  <c:v>9672</c:v>
                </c:pt>
                <c:pt idx="20">
                  <c:v>9832</c:v>
                </c:pt>
                <c:pt idx="21">
                  <c:v>7993</c:v>
                </c:pt>
                <c:pt idx="22">
                  <c:v>9748</c:v>
                </c:pt>
                <c:pt idx="23">
                  <c:v>9958</c:v>
                </c:pt>
                <c:pt idx="26">
                  <c:v>9981</c:v>
                </c:pt>
                <c:pt idx="27">
                  <c:v>9665</c:v>
                </c:pt>
                <c:pt idx="28">
                  <c:v>9794</c:v>
                </c:pt>
                <c:pt idx="29">
                  <c:v>11200</c:v>
                </c:pt>
                <c:pt idx="30">
                  <c:v>11490</c:v>
                </c:pt>
                <c:pt idx="31">
                  <c:v>9887</c:v>
                </c:pt>
                <c:pt idx="32">
                  <c:v>10527</c:v>
                </c:pt>
                <c:pt idx="33">
                  <c:v>12318</c:v>
                </c:pt>
                <c:pt idx="34">
                  <c:v>7256</c:v>
                </c:pt>
                <c:pt idx="35">
                  <c:v>9611</c:v>
                </c:pt>
                <c:pt idx="36">
                  <c:v>10642</c:v>
                </c:pt>
                <c:pt idx="37">
                  <c:v>11627</c:v>
                </c:pt>
                <c:pt idx="38">
                  <c:v>12636</c:v>
                </c:pt>
                <c:pt idx="39">
                  <c:v>13269</c:v>
                </c:pt>
                <c:pt idx="40">
                  <c:v>12913</c:v>
                </c:pt>
                <c:pt idx="41">
                  <c:v>14597</c:v>
                </c:pt>
                <c:pt idx="42">
                  <c:v>14829</c:v>
                </c:pt>
                <c:pt idx="43">
                  <c:v>16085</c:v>
                </c:pt>
                <c:pt idx="44">
                  <c:v>15695</c:v>
                </c:pt>
                <c:pt idx="45">
                  <c:v>11739</c:v>
                </c:pt>
                <c:pt idx="46">
                  <c:v>10810</c:v>
                </c:pt>
                <c:pt idx="47">
                  <c:v>8230</c:v>
                </c:pt>
                <c:pt idx="48">
                  <c:v>8394</c:v>
                </c:pt>
                <c:pt idx="49">
                  <c:v>8500</c:v>
                </c:pt>
                <c:pt idx="50">
                  <c:v>9140</c:v>
                </c:pt>
                <c:pt idx="51">
                  <c:v>10218</c:v>
                </c:pt>
                <c:pt idx="52">
                  <c:v>8905</c:v>
                </c:pt>
                <c:pt idx="53">
                  <c:v>9344</c:v>
                </c:pt>
                <c:pt idx="55">
                  <c:v>11012</c:v>
                </c:pt>
                <c:pt idx="56">
                  <c:v>8084</c:v>
                </c:pt>
                <c:pt idx="57">
                  <c:v>9598</c:v>
                </c:pt>
                <c:pt idx="58">
                  <c:v>9559</c:v>
                </c:pt>
                <c:pt idx="59">
                  <c:v>10436</c:v>
                </c:pt>
                <c:pt idx="60">
                  <c:v>10545</c:v>
                </c:pt>
                <c:pt idx="61">
                  <c:v>11015</c:v>
                </c:pt>
                <c:pt idx="62">
                  <c:v>12084</c:v>
                </c:pt>
                <c:pt idx="63">
                  <c:v>14320</c:v>
                </c:pt>
                <c:pt idx="64">
                  <c:v>15570</c:v>
                </c:pt>
                <c:pt idx="65">
                  <c:v>15205</c:v>
                </c:pt>
                <c:pt idx="69">
                  <c:v>17066</c:v>
                </c:pt>
                <c:pt idx="71">
                  <c:v>18451</c:v>
                </c:pt>
                <c:pt idx="72">
                  <c:v>18451</c:v>
                </c:pt>
                <c:pt idx="74">
                  <c:v>19572</c:v>
                </c:pt>
                <c:pt idx="75">
                  <c:v>18627</c:v>
                </c:pt>
                <c:pt idx="78">
                  <c:v>19550</c:v>
                </c:pt>
                <c:pt idx="84">
                  <c:v>21636</c:v>
                </c:pt>
                <c:pt idx="86">
                  <c:v>21697</c:v>
                </c:pt>
                <c:pt idx="87">
                  <c:v>22234</c:v>
                </c:pt>
                <c:pt idx="88">
                  <c:v>22381</c:v>
                </c:pt>
                <c:pt idx="94">
                  <c:v>23502</c:v>
                </c:pt>
                <c:pt idx="97">
                  <c:v>23597</c:v>
                </c:pt>
                <c:pt idx="98">
                  <c:v>23191</c:v>
                </c:pt>
                <c:pt idx="99">
                  <c:v>24132</c:v>
                </c:pt>
                <c:pt idx="100">
                  <c:v>23827</c:v>
                </c:pt>
                <c:pt idx="102">
                  <c:v>23706</c:v>
                </c:pt>
                <c:pt idx="104">
                  <c:v>24860</c:v>
                </c:pt>
                <c:pt idx="120">
                  <c:v>26203</c:v>
                </c:pt>
                <c:pt idx="121">
                  <c:v>26839</c:v>
                </c:pt>
                <c:pt idx="122">
                  <c:v>26757</c:v>
                </c:pt>
                <c:pt idx="123">
                  <c:v>26675</c:v>
                </c:pt>
                <c:pt idx="124">
                  <c:v>26276</c:v>
                </c:pt>
                <c:pt idx="125">
                  <c:v>26344</c:v>
                </c:pt>
                <c:pt idx="126">
                  <c:v>25720</c:v>
                </c:pt>
                <c:pt idx="127">
                  <c:v>25451</c:v>
                </c:pt>
                <c:pt idx="128">
                  <c:v>25033</c:v>
                </c:pt>
                <c:pt idx="129">
                  <c:v>25594</c:v>
                </c:pt>
                <c:pt idx="130">
                  <c:v>25935</c:v>
                </c:pt>
                <c:pt idx="131">
                  <c:v>26255</c:v>
                </c:pt>
                <c:pt idx="132">
                  <c:v>26909</c:v>
                </c:pt>
                <c:pt idx="133">
                  <c:v>26027</c:v>
                </c:pt>
                <c:pt idx="134">
                  <c:v>25932</c:v>
                </c:pt>
                <c:pt idx="135">
                  <c:v>25676</c:v>
                </c:pt>
                <c:pt idx="136">
                  <c:v>25623</c:v>
                </c:pt>
                <c:pt idx="137">
                  <c:v>26707</c:v>
                </c:pt>
                <c:pt idx="138">
                  <c:v>26658</c:v>
                </c:pt>
                <c:pt idx="139">
                  <c:v>25935</c:v>
                </c:pt>
                <c:pt idx="140">
                  <c:v>26022</c:v>
                </c:pt>
                <c:pt idx="141">
                  <c:v>25315</c:v>
                </c:pt>
                <c:pt idx="142">
                  <c:v>25158</c:v>
                </c:pt>
                <c:pt idx="143">
                  <c:v>24570</c:v>
                </c:pt>
                <c:pt idx="144">
                  <c:v>24767</c:v>
                </c:pt>
                <c:pt idx="145">
                  <c:v>24678</c:v>
                </c:pt>
                <c:pt idx="146">
                  <c:v>24946</c:v>
                </c:pt>
                <c:pt idx="147">
                  <c:v>24152</c:v>
                </c:pt>
                <c:pt idx="148">
                  <c:v>24536</c:v>
                </c:pt>
                <c:pt idx="149">
                  <c:v>24162</c:v>
                </c:pt>
                <c:pt idx="150">
                  <c:v>23496</c:v>
                </c:pt>
                <c:pt idx="151">
                  <c:v>23034</c:v>
                </c:pt>
              </c:numCache>
            </c:numRef>
          </c:val>
        </c:ser>
        <c:marker val="1"/>
        <c:axId val="95642368"/>
        <c:axId val="95643904"/>
      </c:lineChart>
      <c:catAx>
        <c:axId val="95642368"/>
        <c:scaling>
          <c:orientation val="minMax"/>
        </c:scaling>
        <c:axPos val="b"/>
        <c:tickLblPos val="nextTo"/>
        <c:txPr>
          <a:bodyPr/>
          <a:lstStyle/>
          <a:p>
            <a:pPr>
              <a:defRPr sz="1600"/>
            </a:pPr>
            <a:endParaRPr lang="cs-CZ"/>
          </a:p>
        </c:txPr>
        <c:crossAx val="95643904"/>
        <c:crosses val="autoZero"/>
        <c:auto val="1"/>
        <c:lblAlgn val="ctr"/>
        <c:lblOffset val="100"/>
      </c:catAx>
      <c:valAx>
        <c:axId val="95643904"/>
        <c:scaling>
          <c:orientation val="minMax"/>
        </c:scaling>
        <c:axPos val="l"/>
        <c:majorGridlines/>
        <c:numFmt formatCode="General" sourceLinked="1"/>
        <c:tickLblPos val="nextTo"/>
        <c:txPr>
          <a:bodyPr/>
          <a:lstStyle/>
          <a:p>
            <a:pPr>
              <a:defRPr sz="1600"/>
            </a:pPr>
            <a:endParaRPr lang="cs-CZ"/>
          </a:p>
        </c:txPr>
        <c:crossAx val="95642368"/>
        <c:crosses val="autoZero"/>
        <c:crossBetween val="between"/>
      </c:valAx>
    </c:plotArea>
    <c:legend>
      <c:legendPos val="r"/>
      <c:layout/>
    </c:legend>
    <c:plotVisOnly val="1"/>
  </c:chart>
  <c:externalData r:id="rId1"/>
  <c:userShapes r:id="rId2"/>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cs-CZ"/>
  <c:chart>
    <c:title>
      <c:tx>
        <c:rich>
          <a:bodyPr/>
          <a:lstStyle/>
          <a:p>
            <a:pPr>
              <a:defRPr/>
            </a:pPr>
            <a:r>
              <a:rPr lang="de-DE" sz="2000" b="1" i="0" u="none" strike="noStrike" baseline="0" dirty="0">
                <a:solidFill>
                  <a:srgbClr val="00B050"/>
                </a:solidFill>
              </a:rPr>
              <a:t>Die wöchentliche Anzahl der Toten (ca. 1.024) </a:t>
            </a:r>
            <a:r>
              <a:rPr lang="de-DE" sz="2000" b="1" i="0" u="none" strike="noStrike" baseline="0" dirty="0" smtClean="0">
                <a:solidFill>
                  <a:srgbClr val="00B050"/>
                </a:solidFill>
              </a:rPr>
              <a:t>nach dem Totengeläut im </a:t>
            </a:r>
            <a:r>
              <a:rPr lang="de-DE" sz="2000" b="1" i="0" u="none" strike="noStrike" baseline="0" dirty="0" err="1" smtClean="0">
                <a:solidFill>
                  <a:srgbClr val="00B050"/>
                </a:solidFill>
              </a:rPr>
              <a:t>Pestjahr</a:t>
            </a:r>
            <a:r>
              <a:rPr lang="de-DE" sz="2000" b="1" i="0" u="none" strike="noStrike" baseline="0" dirty="0" smtClean="0">
                <a:solidFill>
                  <a:srgbClr val="00B050"/>
                </a:solidFill>
              </a:rPr>
              <a:t> 1599</a:t>
            </a:r>
            <a:endParaRPr lang="en-US" sz="2000" dirty="0">
              <a:solidFill>
                <a:srgbClr val="00B050"/>
              </a:solidFill>
            </a:endParaRPr>
          </a:p>
        </c:rich>
      </c:tx>
      <c:layout/>
    </c:title>
    <c:plotArea>
      <c:layout>
        <c:manualLayout>
          <c:layoutTarget val="inner"/>
          <c:xMode val="edge"/>
          <c:yMode val="edge"/>
          <c:x val="5.8034412365121024E-2"/>
          <c:y val="0.25417666541682288"/>
          <c:w val="0.7373563721201517"/>
          <c:h val="0.53473534558180225"/>
        </c:manualLayout>
      </c:layout>
      <c:lineChart>
        <c:grouping val="standard"/>
        <c:ser>
          <c:idx val="0"/>
          <c:order val="0"/>
          <c:tx>
            <c:strRef>
              <c:f>List1!$B$1</c:f>
              <c:strCache>
                <c:ptCount val="1"/>
                <c:pt idx="0">
                  <c:v>Totengeläut: wöchentliche Anzahl der Toten (ca. 1024) im Pestjahr 1599</c:v>
                </c:pt>
              </c:strCache>
            </c:strRef>
          </c:tx>
          <c:marker>
            <c:symbol val="none"/>
          </c:marker>
          <c:cat>
            <c:strRef>
              <c:f>List1!$A$2:$A$54</c:f>
              <c:strCache>
                <c:ptCount val="49"/>
                <c:pt idx="0">
                  <c:v>Januar</c:v>
                </c:pt>
                <c:pt idx="5">
                  <c:v>Februar</c:v>
                </c:pt>
                <c:pt idx="9">
                  <c:v>März</c:v>
                </c:pt>
                <c:pt idx="13">
                  <c:v>April</c:v>
                </c:pt>
                <c:pt idx="17">
                  <c:v>Mai</c:v>
                </c:pt>
                <c:pt idx="22">
                  <c:v>Juni</c:v>
                </c:pt>
                <c:pt idx="26">
                  <c:v>Juli</c:v>
                </c:pt>
                <c:pt idx="30">
                  <c:v>August</c:v>
                </c:pt>
                <c:pt idx="35">
                  <c:v>September</c:v>
                </c:pt>
                <c:pt idx="39">
                  <c:v>Oktober</c:v>
                </c:pt>
                <c:pt idx="44">
                  <c:v>November</c:v>
                </c:pt>
                <c:pt idx="48">
                  <c:v>Dezember</c:v>
                </c:pt>
              </c:strCache>
            </c:strRef>
          </c:cat>
          <c:val>
            <c:numRef>
              <c:f>List1!$B$2:$B$54</c:f>
              <c:numCache>
                <c:formatCode>General</c:formatCode>
                <c:ptCount val="53"/>
                <c:pt idx="0">
                  <c:v>0</c:v>
                </c:pt>
                <c:pt idx="1">
                  <c:v>7</c:v>
                </c:pt>
                <c:pt idx="2">
                  <c:v>8</c:v>
                </c:pt>
                <c:pt idx="3">
                  <c:v>5</c:v>
                </c:pt>
                <c:pt idx="4">
                  <c:v>3</c:v>
                </c:pt>
                <c:pt idx="5">
                  <c:v>5</c:v>
                </c:pt>
                <c:pt idx="6">
                  <c:v>3</c:v>
                </c:pt>
                <c:pt idx="7">
                  <c:v>8</c:v>
                </c:pt>
                <c:pt idx="8">
                  <c:v>6</c:v>
                </c:pt>
                <c:pt idx="9">
                  <c:v>3</c:v>
                </c:pt>
                <c:pt idx="10">
                  <c:v>8</c:v>
                </c:pt>
                <c:pt idx="11">
                  <c:v>5</c:v>
                </c:pt>
                <c:pt idx="12">
                  <c:v>3</c:v>
                </c:pt>
                <c:pt idx="13">
                  <c:v>7</c:v>
                </c:pt>
                <c:pt idx="14">
                  <c:v>4</c:v>
                </c:pt>
                <c:pt idx="15">
                  <c:v>7</c:v>
                </c:pt>
                <c:pt idx="16">
                  <c:v>8</c:v>
                </c:pt>
                <c:pt idx="17">
                  <c:v>6</c:v>
                </c:pt>
                <c:pt idx="18">
                  <c:v>8</c:v>
                </c:pt>
                <c:pt idx="19">
                  <c:v>9</c:v>
                </c:pt>
                <c:pt idx="20">
                  <c:v>2</c:v>
                </c:pt>
                <c:pt idx="21">
                  <c:v>4</c:v>
                </c:pt>
                <c:pt idx="22">
                  <c:v>6</c:v>
                </c:pt>
                <c:pt idx="23">
                  <c:v>1</c:v>
                </c:pt>
                <c:pt idx="24">
                  <c:v>4</c:v>
                </c:pt>
                <c:pt idx="25">
                  <c:v>6</c:v>
                </c:pt>
                <c:pt idx="26">
                  <c:v>8</c:v>
                </c:pt>
                <c:pt idx="27">
                  <c:v>2</c:v>
                </c:pt>
                <c:pt idx="28">
                  <c:v>9</c:v>
                </c:pt>
                <c:pt idx="29">
                  <c:v>3</c:v>
                </c:pt>
                <c:pt idx="30">
                  <c:v>7</c:v>
                </c:pt>
                <c:pt idx="31">
                  <c:v>12</c:v>
                </c:pt>
                <c:pt idx="32">
                  <c:v>25</c:v>
                </c:pt>
                <c:pt idx="33">
                  <c:v>24</c:v>
                </c:pt>
                <c:pt idx="34">
                  <c:v>29</c:v>
                </c:pt>
                <c:pt idx="35">
                  <c:v>57</c:v>
                </c:pt>
                <c:pt idx="36">
                  <c:v>46</c:v>
                </c:pt>
                <c:pt idx="37">
                  <c:v>59</c:v>
                </c:pt>
                <c:pt idx="38">
                  <c:v>65</c:v>
                </c:pt>
                <c:pt idx="39">
                  <c:v>40</c:v>
                </c:pt>
                <c:pt idx="40">
                  <c:v>58</c:v>
                </c:pt>
                <c:pt idx="41">
                  <c:v>75</c:v>
                </c:pt>
                <c:pt idx="42">
                  <c:v>59</c:v>
                </c:pt>
                <c:pt idx="43">
                  <c:v>56</c:v>
                </c:pt>
                <c:pt idx="44">
                  <c:v>61</c:v>
                </c:pt>
                <c:pt idx="45">
                  <c:v>46</c:v>
                </c:pt>
                <c:pt idx="46">
                  <c:v>37</c:v>
                </c:pt>
                <c:pt idx="47">
                  <c:v>30</c:v>
                </c:pt>
                <c:pt idx="48">
                  <c:v>18</c:v>
                </c:pt>
                <c:pt idx="49">
                  <c:v>16</c:v>
                </c:pt>
                <c:pt idx="50">
                  <c:v>12</c:v>
                </c:pt>
                <c:pt idx="51">
                  <c:v>9</c:v>
                </c:pt>
                <c:pt idx="52">
                  <c:v>6</c:v>
                </c:pt>
              </c:numCache>
            </c:numRef>
          </c:val>
        </c:ser>
        <c:marker val="1"/>
        <c:axId val="117913856"/>
        <c:axId val="117932032"/>
      </c:lineChart>
      <c:catAx>
        <c:axId val="117913856"/>
        <c:scaling>
          <c:orientation val="minMax"/>
        </c:scaling>
        <c:axPos val="b"/>
        <c:tickLblPos val="nextTo"/>
        <c:crossAx val="117932032"/>
        <c:crosses val="autoZero"/>
        <c:auto val="1"/>
        <c:lblAlgn val="ctr"/>
        <c:lblOffset val="100"/>
      </c:catAx>
      <c:valAx>
        <c:axId val="117932032"/>
        <c:scaling>
          <c:orientation val="minMax"/>
        </c:scaling>
        <c:axPos val="l"/>
        <c:majorGridlines/>
        <c:title>
          <c:tx>
            <c:rich>
              <a:bodyPr rot="0" vert="horz"/>
              <a:lstStyle/>
              <a:p>
                <a:pPr>
                  <a:defRPr sz="1600"/>
                </a:pPr>
                <a:r>
                  <a:rPr lang="cs-CZ" sz="1600"/>
                  <a:t>Anzahl</a:t>
                </a:r>
              </a:p>
            </c:rich>
          </c:tx>
          <c:layout>
            <c:manualLayout>
              <c:xMode val="edge"/>
              <c:yMode val="edge"/>
              <c:x val="2.3148148148148147E-2"/>
              <c:y val="0.15804211973503449"/>
            </c:manualLayout>
          </c:layout>
        </c:title>
        <c:numFmt formatCode="General" sourceLinked="1"/>
        <c:tickLblPos val="nextTo"/>
        <c:crossAx val="117913856"/>
        <c:crosses val="autoZero"/>
        <c:crossBetween val="between"/>
      </c:valAx>
    </c:plotArea>
    <c:legend>
      <c:legendPos val="r"/>
      <c:layout>
        <c:manualLayout>
          <c:xMode val="edge"/>
          <c:yMode val="edge"/>
          <c:x val="0.79541666666666277"/>
          <c:y val="0.1533241320764934"/>
          <c:w val="0.19069444444444444"/>
          <c:h val="0.7431684940989467"/>
        </c:manualLayout>
      </c:layout>
    </c:legend>
    <c:plotVisOnly val="1"/>
    <c:dispBlanksAs val="gap"/>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cs-CZ"/>
  <c:chart>
    <c:plotArea>
      <c:layout>
        <c:manualLayout>
          <c:layoutTarget val="inner"/>
          <c:xMode val="edge"/>
          <c:yMode val="edge"/>
          <c:x val="4.5939413823272102E-2"/>
          <c:y val="4.4057617797775513E-2"/>
          <c:w val="0.69477927238262382"/>
          <c:h val="0.72395169353831634"/>
        </c:manualLayout>
      </c:layout>
      <c:barChart>
        <c:barDir val="col"/>
        <c:grouping val="stacked"/>
        <c:ser>
          <c:idx val="0"/>
          <c:order val="0"/>
          <c:tx>
            <c:strRef>
              <c:f>List1!$B$1</c:f>
              <c:strCache>
                <c:ptCount val="1"/>
                <c:pt idx="0">
                  <c:v>Pfarrkirchhof: 1 ßß</c:v>
                </c:pt>
              </c:strCache>
            </c:strRef>
          </c:tx>
          <c:cat>
            <c:strRef>
              <c:f>List1!$A$2:$A$9</c:f>
              <c:strCache>
                <c:ptCount val="8"/>
                <c:pt idx="0">
                  <c:v>1559 (2; 1:1)</c:v>
                </c:pt>
                <c:pt idx="1">
                  <c:v>1560 (4; 3:1)</c:v>
                </c:pt>
                <c:pt idx="2">
                  <c:v>1561 (2)</c:v>
                </c:pt>
                <c:pt idx="3">
                  <c:v>1562 (5; 2:1:1)</c:v>
                </c:pt>
                <c:pt idx="4">
                  <c:v>1563 (2; 1:1)</c:v>
                </c:pt>
                <c:pt idx="5">
                  <c:v>1564 (2)</c:v>
                </c:pt>
                <c:pt idx="6">
                  <c:v>1565 (1)</c:v>
                </c:pt>
                <c:pt idx="7">
                  <c:v>1566 (3; 1:2)</c:v>
                </c:pt>
              </c:strCache>
            </c:strRef>
          </c:cat>
          <c:val>
            <c:numRef>
              <c:f>List1!$B$2:$B$9</c:f>
              <c:numCache>
                <c:formatCode>General</c:formatCode>
                <c:ptCount val="8"/>
                <c:pt idx="0">
                  <c:v>1</c:v>
                </c:pt>
                <c:pt idx="1">
                  <c:v>3</c:v>
                </c:pt>
                <c:pt idx="2">
                  <c:v>2</c:v>
                </c:pt>
                <c:pt idx="3">
                  <c:v>2</c:v>
                </c:pt>
              </c:numCache>
            </c:numRef>
          </c:val>
        </c:ser>
        <c:ser>
          <c:idx val="1"/>
          <c:order val="1"/>
          <c:tx>
            <c:strRef>
              <c:f>List1!$C$1</c:f>
              <c:strCache>
                <c:ptCount val="1"/>
                <c:pt idx="0">
                  <c:v>Pfarrkirchhof: 2 ßß</c:v>
                </c:pt>
              </c:strCache>
            </c:strRef>
          </c:tx>
          <c:cat>
            <c:strRef>
              <c:f>List1!$A$2:$A$9</c:f>
              <c:strCache>
                <c:ptCount val="8"/>
                <c:pt idx="0">
                  <c:v>1559 (2; 1:1)</c:v>
                </c:pt>
                <c:pt idx="1">
                  <c:v>1560 (4; 3:1)</c:v>
                </c:pt>
                <c:pt idx="2">
                  <c:v>1561 (2)</c:v>
                </c:pt>
                <c:pt idx="3">
                  <c:v>1562 (5; 2:1:1)</c:v>
                </c:pt>
                <c:pt idx="4">
                  <c:v>1563 (2; 1:1)</c:v>
                </c:pt>
                <c:pt idx="5">
                  <c:v>1564 (2)</c:v>
                </c:pt>
                <c:pt idx="6">
                  <c:v>1565 (1)</c:v>
                </c:pt>
                <c:pt idx="7">
                  <c:v>1566 (3; 1:2)</c:v>
                </c:pt>
              </c:strCache>
            </c:strRef>
          </c:cat>
          <c:val>
            <c:numRef>
              <c:f>List1!$C$2:$C$9</c:f>
              <c:numCache>
                <c:formatCode>General</c:formatCode>
                <c:ptCount val="8"/>
                <c:pt idx="4">
                  <c:v>1</c:v>
                </c:pt>
                <c:pt idx="5">
                  <c:v>2</c:v>
                </c:pt>
                <c:pt idx="7">
                  <c:v>1</c:v>
                </c:pt>
              </c:numCache>
            </c:numRef>
          </c:val>
        </c:ser>
        <c:ser>
          <c:idx val="2"/>
          <c:order val="2"/>
          <c:tx>
            <c:strRef>
              <c:f>List1!$D$1</c:f>
              <c:strCache>
                <c:ptCount val="1"/>
                <c:pt idx="0">
                  <c:v>Pfarrkirche: 1 Taler oder 1 ßß</c:v>
                </c:pt>
              </c:strCache>
            </c:strRef>
          </c:tx>
          <c:cat>
            <c:strRef>
              <c:f>List1!$A$2:$A$9</c:f>
              <c:strCache>
                <c:ptCount val="8"/>
                <c:pt idx="0">
                  <c:v>1559 (2; 1:1)</c:v>
                </c:pt>
                <c:pt idx="1">
                  <c:v>1560 (4; 3:1)</c:v>
                </c:pt>
                <c:pt idx="2">
                  <c:v>1561 (2)</c:v>
                </c:pt>
                <c:pt idx="3">
                  <c:v>1562 (5; 2:1:1)</c:v>
                </c:pt>
                <c:pt idx="4">
                  <c:v>1563 (2; 1:1)</c:v>
                </c:pt>
                <c:pt idx="5">
                  <c:v>1564 (2)</c:v>
                </c:pt>
                <c:pt idx="6">
                  <c:v>1565 (1)</c:v>
                </c:pt>
                <c:pt idx="7">
                  <c:v>1566 (3; 1:2)</c:v>
                </c:pt>
              </c:strCache>
            </c:strRef>
          </c:cat>
          <c:val>
            <c:numRef>
              <c:f>List1!$D$2:$D$9</c:f>
              <c:numCache>
                <c:formatCode>General</c:formatCode>
                <c:ptCount val="8"/>
                <c:pt idx="0">
                  <c:v>1</c:v>
                </c:pt>
                <c:pt idx="3">
                  <c:v>1</c:v>
                </c:pt>
              </c:numCache>
            </c:numRef>
          </c:val>
        </c:ser>
        <c:ser>
          <c:idx val="3"/>
          <c:order val="3"/>
          <c:tx>
            <c:strRef>
              <c:f>List1!$E$1</c:f>
              <c:strCache>
                <c:ptCount val="1"/>
                <c:pt idx="0">
                  <c:v>Pfarrkirche: gratis</c:v>
                </c:pt>
              </c:strCache>
            </c:strRef>
          </c:tx>
          <c:cat>
            <c:strRef>
              <c:f>List1!$A$2:$A$9</c:f>
              <c:strCache>
                <c:ptCount val="8"/>
                <c:pt idx="0">
                  <c:v>1559 (2; 1:1)</c:v>
                </c:pt>
                <c:pt idx="1">
                  <c:v>1560 (4; 3:1)</c:v>
                </c:pt>
                <c:pt idx="2">
                  <c:v>1561 (2)</c:v>
                </c:pt>
                <c:pt idx="3">
                  <c:v>1562 (5; 2:1:1)</c:v>
                </c:pt>
                <c:pt idx="4">
                  <c:v>1563 (2; 1:1)</c:v>
                </c:pt>
                <c:pt idx="5">
                  <c:v>1564 (2)</c:v>
                </c:pt>
                <c:pt idx="6">
                  <c:v>1565 (1)</c:v>
                </c:pt>
                <c:pt idx="7">
                  <c:v>1566 (3; 1:2)</c:v>
                </c:pt>
              </c:strCache>
            </c:strRef>
          </c:cat>
          <c:val>
            <c:numRef>
              <c:f>List1!$E$2:$E$9</c:f>
              <c:numCache>
                <c:formatCode>General</c:formatCode>
                <c:ptCount val="8"/>
                <c:pt idx="1">
                  <c:v>1</c:v>
                </c:pt>
              </c:numCache>
            </c:numRef>
          </c:val>
        </c:ser>
        <c:ser>
          <c:idx val="4"/>
          <c:order val="4"/>
          <c:tx>
            <c:strRef>
              <c:f>List1!$F$1</c:f>
              <c:strCache>
                <c:ptCount val="1"/>
                <c:pt idx="0">
                  <c:v>Pfarrkirche: 5 Taler oder 5 ßß</c:v>
                </c:pt>
              </c:strCache>
            </c:strRef>
          </c:tx>
          <c:cat>
            <c:strRef>
              <c:f>List1!$A$2:$A$9</c:f>
              <c:strCache>
                <c:ptCount val="8"/>
                <c:pt idx="0">
                  <c:v>1559 (2; 1:1)</c:v>
                </c:pt>
                <c:pt idx="1">
                  <c:v>1560 (4; 3:1)</c:v>
                </c:pt>
                <c:pt idx="2">
                  <c:v>1561 (2)</c:v>
                </c:pt>
                <c:pt idx="3">
                  <c:v>1562 (5; 2:1:1)</c:v>
                </c:pt>
                <c:pt idx="4">
                  <c:v>1563 (2; 1:1)</c:v>
                </c:pt>
                <c:pt idx="5">
                  <c:v>1564 (2)</c:v>
                </c:pt>
                <c:pt idx="6">
                  <c:v>1565 (1)</c:v>
                </c:pt>
                <c:pt idx="7">
                  <c:v>1566 (3; 1:2)</c:v>
                </c:pt>
              </c:strCache>
            </c:strRef>
          </c:cat>
          <c:val>
            <c:numRef>
              <c:f>List1!$F$2:$F$9</c:f>
              <c:numCache>
                <c:formatCode>General</c:formatCode>
                <c:ptCount val="8"/>
                <c:pt idx="3">
                  <c:v>2</c:v>
                </c:pt>
                <c:pt idx="4">
                  <c:v>1</c:v>
                </c:pt>
                <c:pt idx="7">
                  <c:v>2</c:v>
                </c:pt>
              </c:numCache>
            </c:numRef>
          </c:val>
        </c:ser>
        <c:ser>
          <c:idx val="5"/>
          <c:order val="5"/>
          <c:tx>
            <c:strRef>
              <c:f>List1!$G$1</c:f>
              <c:strCache>
                <c:ptCount val="1"/>
                <c:pt idx="0">
                  <c:v>Pfarrkirche: 10 ßß</c:v>
                </c:pt>
              </c:strCache>
            </c:strRef>
          </c:tx>
          <c:cat>
            <c:strRef>
              <c:f>List1!$A$2:$A$9</c:f>
              <c:strCache>
                <c:ptCount val="8"/>
                <c:pt idx="0">
                  <c:v>1559 (2; 1:1)</c:v>
                </c:pt>
                <c:pt idx="1">
                  <c:v>1560 (4; 3:1)</c:v>
                </c:pt>
                <c:pt idx="2">
                  <c:v>1561 (2)</c:v>
                </c:pt>
                <c:pt idx="3">
                  <c:v>1562 (5; 2:1:1)</c:v>
                </c:pt>
                <c:pt idx="4">
                  <c:v>1563 (2; 1:1)</c:v>
                </c:pt>
                <c:pt idx="5">
                  <c:v>1564 (2)</c:v>
                </c:pt>
                <c:pt idx="6">
                  <c:v>1565 (1)</c:v>
                </c:pt>
                <c:pt idx="7">
                  <c:v>1566 (3; 1:2)</c:v>
                </c:pt>
              </c:strCache>
            </c:strRef>
          </c:cat>
          <c:val>
            <c:numRef>
              <c:f>List1!$G$2:$G$9</c:f>
              <c:numCache>
                <c:formatCode>General</c:formatCode>
                <c:ptCount val="8"/>
                <c:pt idx="6">
                  <c:v>1</c:v>
                </c:pt>
              </c:numCache>
            </c:numRef>
          </c:val>
        </c:ser>
        <c:overlap val="100"/>
        <c:axId val="121366016"/>
        <c:axId val="121367936"/>
      </c:barChart>
      <c:catAx>
        <c:axId val="121366016"/>
        <c:scaling>
          <c:orientation val="minMax"/>
        </c:scaling>
        <c:axPos val="b"/>
        <c:title>
          <c:tx>
            <c:rich>
              <a:bodyPr/>
              <a:lstStyle/>
              <a:p>
                <a:pPr>
                  <a:defRPr sz="1800"/>
                </a:pPr>
                <a:r>
                  <a:rPr lang="de-DE" sz="1800"/>
                  <a:t>Jahr (</a:t>
                </a:r>
                <a:r>
                  <a:rPr lang="cs-CZ" sz="1800"/>
                  <a:t>Anzahl</a:t>
                </a:r>
                <a:r>
                  <a:rPr lang="cs-CZ" sz="1800" baseline="0"/>
                  <a:t> der Begräbnisse</a:t>
                </a:r>
                <a:r>
                  <a:rPr lang="de-DE" sz="1800" baseline="0"/>
                  <a:t>)</a:t>
                </a:r>
                <a:endParaRPr lang="cs-CZ" sz="1800"/>
              </a:p>
            </c:rich>
          </c:tx>
          <c:layout/>
        </c:title>
        <c:numFmt formatCode="General" sourceLinked="1"/>
        <c:tickLblPos val="nextTo"/>
        <c:crossAx val="121367936"/>
        <c:crosses val="autoZero"/>
        <c:auto val="1"/>
        <c:lblAlgn val="ctr"/>
        <c:lblOffset val="100"/>
      </c:catAx>
      <c:valAx>
        <c:axId val="121367936"/>
        <c:scaling>
          <c:orientation val="minMax"/>
        </c:scaling>
        <c:axPos val="l"/>
        <c:majorGridlines/>
        <c:numFmt formatCode="General" sourceLinked="1"/>
        <c:tickLblPos val="nextTo"/>
        <c:crossAx val="121366016"/>
        <c:crosses val="autoZero"/>
        <c:crossBetween val="between"/>
      </c:valAx>
    </c:plotArea>
    <c:legend>
      <c:legendPos val="r"/>
      <c:layout>
        <c:manualLayout>
          <c:xMode val="edge"/>
          <c:yMode val="edge"/>
          <c:x val="0.73840387139107999"/>
          <c:y val="3.3740157480315225E-2"/>
          <c:w val="0.24770723972003694"/>
          <c:h val="0.92061492313460813"/>
        </c:manualLayout>
      </c:layout>
    </c:legend>
    <c:plotVisOnly val="1"/>
    <c:dispBlanksAs val="gap"/>
  </c:chart>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cs-CZ"/>
  <c:chart>
    <c:plotArea>
      <c:layout>
        <c:manualLayout>
          <c:layoutTarget val="inner"/>
          <c:xMode val="edge"/>
          <c:yMode val="edge"/>
          <c:x val="4.362459900845727E-2"/>
          <c:y val="4.4057617797775513E-2"/>
          <c:w val="0.6688935147556726"/>
          <c:h val="0.6931195530743498"/>
        </c:manualLayout>
      </c:layout>
      <c:barChart>
        <c:barDir val="col"/>
        <c:grouping val="stacked"/>
        <c:ser>
          <c:idx val="0"/>
          <c:order val="0"/>
          <c:tx>
            <c:strRef>
              <c:f>List1!$B$1</c:f>
              <c:strCache>
                <c:ptCount val="1"/>
                <c:pt idx="0">
                  <c:v>Pfarrkirchhof: 2 ßß</c:v>
                </c:pt>
              </c:strCache>
            </c:strRef>
          </c:tx>
          <c:cat>
            <c:strRef>
              <c:f>List1!$A$2:$A$22</c:f>
              <c:strCache>
                <c:ptCount val="21"/>
                <c:pt idx="0">
                  <c:v>1578 (3; 2 :1)</c:v>
                </c:pt>
                <c:pt idx="1">
                  <c:v>1579 (1)</c:v>
                </c:pt>
                <c:pt idx="2">
                  <c:v>1580 (4; 1:1:2)</c:v>
                </c:pt>
                <c:pt idx="3">
                  <c:v>1581 (2; 1:1)</c:v>
                </c:pt>
                <c:pt idx="4">
                  <c:v>1582 (2; 1:1)</c:v>
                </c:pt>
                <c:pt idx="5">
                  <c:v>1583 (2)</c:v>
                </c:pt>
                <c:pt idx="6">
                  <c:v>1584 (0)</c:v>
                </c:pt>
                <c:pt idx="7">
                  <c:v>1585 (ohne Angaben)</c:v>
                </c:pt>
                <c:pt idx="8">
                  <c:v>1586 (1)</c:v>
                </c:pt>
                <c:pt idx="9">
                  <c:v>1587 (0)</c:v>
                </c:pt>
                <c:pt idx="10">
                  <c:v>1588 (1)</c:v>
                </c:pt>
                <c:pt idx="11">
                  <c:v>1589 (0)</c:v>
                </c:pt>
                <c:pt idx="12">
                  <c:v>1590 (5; 2:1:1:1)</c:v>
                </c:pt>
                <c:pt idx="13">
                  <c:v>1591 (1)</c:v>
                </c:pt>
                <c:pt idx="14">
                  <c:v>1592 (1)</c:v>
                </c:pt>
                <c:pt idx="15">
                  <c:v>1593 (3; 2:1)</c:v>
                </c:pt>
                <c:pt idx="16">
                  <c:v>1594 (ohne Angaben)</c:v>
                </c:pt>
                <c:pt idx="17">
                  <c:v>1595 (5; 2:3)</c:v>
                </c:pt>
                <c:pt idx="18">
                  <c:v>1596 (2; 1:1)</c:v>
                </c:pt>
                <c:pt idx="19">
                  <c:v>1597 (3; 2:1)</c:v>
                </c:pt>
                <c:pt idx="20">
                  <c:v>1598 (5; 2:3)</c:v>
                </c:pt>
              </c:strCache>
            </c:strRef>
          </c:cat>
          <c:val>
            <c:numRef>
              <c:f>List1!$B$2:$B$22</c:f>
              <c:numCache>
                <c:formatCode>General</c:formatCode>
                <c:ptCount val="21"/>
                <c:pt idx="0">
                  <c:v>2</c:v>
                </c:pt>
                <c:pt idx="1">
                  <c:v>0</c:v>
                </c:pt>
                <c:pt idx="2">
                  <c:v>1</c:v>
                </c:pt>
                <c:pt idx="3">
                  <c:v>1</c:v>
                </c:pt>
                <c:pt idx="4">
                  <c:v>1</c:v>
                </c:pt>
                <c:pt idx="5">
                  <c:v>2</c:v>
                </c:pt>
                <c:pt idx="6">
                  <c:v>0</c:v>
                </c:pt>
                <c:pt idx="8">
                  <c:v>1</c:v>
                </c:pt>
                <c:pt idx="9">
                  <c:v>0</c:v>
                </c:pt>
                <c:pt idx="10">
                  <c:v>0</c:v>
                </c:pt>
                <c:pt idx="11">
                  <c:v>0</c:v>
                </c:pt>
                <c:pt idx="12">
                  <c:v>2</c:v>
                </c:pt>
                <c:pt idx="13">
                  <c:v>0</c:v>
                </c:pt>
                <c:pt idx="14">
                  <c:v>1</c:v>
                </c:pt>
                <c:pt idx="15">
                  <c:v>2</c:v>
                </c:pt>
                <c:pt idx="17">
                  <c:v>2</c:v>
                </c:pt>
                <c:pt idx="18">
                  <c:v>1</c:v>
                </c:pt>
                <c:pt idx="19">
                  <c:v>2</c:v>
                </c:pt>
              </c:numCache>
            </c:numRef>
          </c:val>
        </c:ser>
        <c:ser>
          <c:idx val="1"/>
          <c:order val="1"/>
          <c:tx>
            <c:strRef>
              <c:f>List1!$C$1</c:f>
              <c:strCache>
                <c:ptCount val="1"/>
                <c:pt idx="0">
                  <c:v>Pfarrkirche: 5 ßß</c:v>
                </c:pt>
              </c:strCache>
            </c:strRef>
          </c:tx>
          <c:cat>
            <c:strRef>
              <c:f>List1!$A$2:$A$22</c:f>
              <c:strCache>
                <c:ptCount val="21"/>
                <c:pt idx="0">
                  <c:v>1578 (3; 2 :1)</c:v>
                </c:pt>
                <c:pt idx="1">
                  <c:v>1579 (1)</c:v>
                </c:pt>
                <c:pt idx="2">
                  <c:v>1580 (4; 1:1:2)</c:v>
                </c:pt>
                <c:pt idx="3">
                  <c:v>1581 (2; 1:1)</c:v>
                </c:pt>
                <c:pt idx="4">
                  <c:v>1582 (2; 1:1)</c:v>
                </c:pt>
                <c:pt idx="5">
                  <c:v>1583 (2)</c:v>
                </c:pt>
                <c:pt idx="6">
                  <c:v>1584 (0)</c:v>
                </c:pt>
                <c:pt idx="7">
                  <c:v>1585 (ohne Angaben)</c:v>
                </c:pt>
                <c:pt idx="8">
                  <c:v>1586 (1)</c:v>
                </c:pt>
                <c:pt idx="9">
                  <c:v>1587 (0)</c:v>
                </c:pt>
                <c:pt idx="10">
                  <c:v>1588 (1)</c:v>
                </c:pt>
                <c:pt idx="11">
                  <c:v>1589 (0)</c:v>
                </c:pt>
                <c:pt idx="12">
                  <c:v>1590 (5; 2:1:1:1)</c:v>
                </c:pt>
                <c:pt idx="13">
                  <c:v>1591 (1)</c:v>
                </c:pt>
                <c:pt idx="14">
                  <c:v>1592 (1)</c:v>
                </c:pt>
                <c:pt idx="15">
                  <c:v>1593 (3; 2:1)</c:v>
                </c:pt>
                <c:pt idx="16">
                  <c:v>1594 (ohne Angaben)</c:v>
                </c:pt>
                <c:pt idx="17">
                  <c:v>1595 (5; 2:3)</c:v>
                </c:pt>
                <c:pt idx="18">
                  <c:v>1596 (2; 1:1)</c:v>
                </c:pt>
                <c:pt idx="19">
                  <c:v>1597 (3; 2:1)</c:v>
                </c:pt>
                <c:pt idx="20">
                  <c:v>1598 (5; 2:3)</c:v>
                </c:pt>
              </c:strCache>
            </c:strRef>
          </c:cat>
          <c:val>
            <c:numRef>
              <c:f>List1!$C$2:$C$22</c:f>
              <c:numCache>
                <c:formatCode>General</c:formatCode>
                <c:ptCount val="21"/>
                <c:pt idx="0">
                  <c:v>1</c:v>
                </c:pt>
                <c:pt idx="1">
                  <c:v>1</c:v>
                </c:pt>
                <c:pt idx="2">
                  <c:v>1</c:v>
                </c:pt>
                <c:pt idx="3">
                  <c:v>1</c:v>
                </c:pt>
                <c:pt idx="4">
                  <c:v>1</c:v>
                </c:pt>
                <c:pt idx="5">
                  <c:v>0</c:v>
                </c:pt>
                <c:pt idx="6">
                  <c:v>0</c:v>
                </c:pt>
                <c:pt idx="8">
                  <c:v>0</c:v>
                </c:pt>
                <c:pt idx="9">
                  <c:v>0</c:v>
                </c:pt>
                <c:pt idx="10">
                  <c:v>1</c:v>
                </c:pt>
                <c:pt idx="11">
                  <c:v>0</c:v>
                </c:pt>
                <c:pt idx="12">
                  <c:v>1</c:v>
                </c:pt>
                <c:pt idx="13">
                  <c:v>1</c:v>
                </c:pt>
                <c:pt idx="14">
                  <c:v>0</c:v>
                </c:pt>
                <c:pt idx="15">
                  <c:v>1</c:v>
                </c:pt>
                <c:pt idx="17">
                  <c:v>3</c:v>
                </c:pt>
                <c:pt idx="18">
                  <c:v>1</c:v>
                </c:pt>
                <c:pt idx="19">
                  <c:v>1</c:v>
                </c:pt>
                <c:pt idx="20">
                  <c:v>2</c:v>
                </c:pt>
              </c:numCache>
            </c:numRef>
          </c:val>
        </c:ser>
        <c:ser>
          <c:idx val="2"/>
          <c:order val="2"/>
          <c:tx>
            <c:strRef>
              <c:f>List1!$D$1</c:f>
              <c:strCache>
                <c:ptCount val="1"/>
                <c:pt idx="0">
                  <c:v>Pfarrkirche: 6 ßß</c:v>
                </c:pt>
              </c:strCache>
            </c:strRef>
          </c:tx>
          <c:cat>
            <c:strRef>
              <c:f>List1!$A$2:$A$22</c:f>
              <c:strCache>
                <c:ptCount val="21"/>
                <c:pt idx="0">
                  <c:v>1578 (3; 2 :1)</c:v>
                </c:pt>
                <c:pt idx="1">
                  <c:v>1579 (1)</c:v>
                </c:pt>
                <c:pt idx="2">
                  <c:v>1580 (4; 1:1:2)</c:v>
                </c:pt>
                <c:pt idx="3">
                  <c:v>1581 (2; 1:1)</c:v>
                </c:pt>
                <c:pt idx="4">
                  <c:v>1582 (2; 1:1)</c:v>
                </c:pt>
                <c:pt idx="5">
                  <c:v>1583 (2)</c:v>
                </c:pt>
                <c:pt idx="6">
                  <c:v>1584 (0)</c:v>
                </c:pt>
                <c:pt idx="7">
                  <c:v>1585 (ohne Angaben)</c:v>
                </c:pt>
                <c:pt idx="8">
                  <c:v>1586 (1)</c:v>
                </c:pt>
                <c:pt idx="9">
                  <c:v>1587 (0)</c:v>
                </c:pt>
                <c:pt idx="10">
                  <c:v>1588 (1)</c:v>
                </c:pt>
                <c:pt idx="11">
                  <c:v>1589 (0)</c:v>
                </c:pt>
                <c:pt idx="12">
                  <c:v>1590 (5; 2:1:1:1)</c:v>
                </c:pt>
                <c:pt idx="13">
                  <c:v>1591 (1)</c:v>
                </c:pt>
                <c:pt idx="14">
                  <c:v>1592 (1)</c:v>
                </c:pt>
                <c:pt idx="15">
                  <c:v>1593 (3; 2:1)</c:v>
                </c:pt>
                <c:pt idx="16">
                  <c:v>1594 (ohne Angaben)</c:v>
                </c:pt>
                <c:pt idx="17">
                  <c:v>1595 (5; 2:3)</c:v>
                </c:pt>
                <c:pt idx="18">
                  <c:v>1596 (2; 1:1)</c:v>
                </c:pt>
                <c:pt idx="19">
                  <c:v>1597 (3; 2:1)</c:v>
                </c:pt>
                <c:pt idx="20">
                  <c:v>1598 (5; 2:3)</c:v>
                </c:pt>
              </c:strCache>
            </c:strRef>
          </c:cat>
          <c:val>
            <c:numRef>
              <c:f>List1!$D$2:$D$22</c:f>
              <c:numCache>
                <c:formatCode>General</c:formatCode>
                <c:ptCount val="21"/>
                <c:pt idx="12">
                  <c:v>1</c:v>
                </c:pt>
              </c:numCache>
            </c:numRef>
          </c:val>
        </c:ser>
        <c:ser>
          <c:idx val="3"/>
          <c:order val="3"/>
          <c:tx>
            <c:strRef>
              <c:f>List1!$E$1</c:f>
              <c:strCache>
                <c:ptCount val="1"/>
                <c:pt idx="0">
                  <c:v>Pfarrkirche: 10 ßß</c:v>
                </c:pt>
              </c:strCache>
            </c:strRef>
          </c:tx>
          <c:cat>
            <c:strRef>
              <c:f>List1!$A$2:$A$22</c:f>
              <c:strCache>
                <c:ptCount val="21"/>
                <c:pt idx="0">
                  <c:v>1578 (3; 2 :1)</c:v>
                </c:pt>
                <c:pt idx="1">
                  <c:v>1579 (1)</c:v>
                </c:pt>
                <c:pt idx="2">
                  <c:v>1580 (4; 1:1:2)</c:v>
                </c:pt>
                <c:pt idx="3">
                  <c:v>1581 (2; 1:1)</c:v>
                </c:pt>
                <c:pt idx="4">
                  <c:v>1582 (2; 1:1)</c:v>
                </c:pt>
                <c:pt idx="5">
                  <c:v>1583 (2)</c:v>
                </c:pt>
                <c:pt idx="6">
                  <c:v>1584 (0)</c:v>
                </c:pt>
                <c:pt idx="7">
                  <c:v>1585 (ohne Angaben)</c:v>
                </c:pt>
                <c:pt idx="8">
                  <c:v>1586 (1)</c:v>
                </c:pt>
                <c:pt idx="9">
                  <c:v>1587 (0)</c:v>
                </c:pt>
                <c:pt idx="10">
                  <c:v>1588 (1)</c:v>
                </c:pt>
                <c:pt idx="11">
                  <c:v>1589 (0)</c:v>
                </c:pt>
                <c:pt idx="12">
                  <c:v>1590 (5; 2:1:1:1)</c:v>
                </c:pt>
                <c:pt idx="13">
                  <c:v>1591 (1)</c:v>
                </c:pt>
                <c:pt idx="14">
                  <c:v>1592 (1)</c:v>
                </c:pt>
                <c:pt idx="15">
                  <c:v>1593 (3; 2:1)</c:v>
                </c:pt>
                <c:pt idx="16">
                  <c:v>1594 (ohne Angaben)</c:v>
                </c:pt>
                <c:pt idx="17">
                  <c:v>1595 (5; 2:3)</c:v>
                </c:pt>
                <c:pt idx="18">
                  <c:v>1596 (2; 1:1)</c:v>
                </c:pt>
                <c:pt idx="19">
                  <c:v>1597 (3; 2:1)</c:v>
                </c:pt>
                <c:pt idx="20">
                  <c:v>1598 (5; 2:3)</c:v>
                </c:pt>
              </c:strCache>
            </c:strRef>
          </c:cat>
          <c:val>
            <c:numRef>
              <c:f>List1!$E$2:$E$22</c:f>
              <c:numCache>
                <c:formatCode>General</c:formatCode>
                <c:ptCount val="21"/>
                <c:pt idx="12">
                  <c:v>1</c:v>
                </c:pt>
                <c:pt idx="20">
                  <c:v>3</c:v>
                </c:pt>
              </c:numCache>
            </c:numRef>
          </c:val>
        </c:ser>
        <c:ser>
          <c:idx val="4"/>
          <c:order val="4"/>
          <c:tx>
            <c:strRef>
              <c:f>List1!$F$1</c:f>
              <c:strCache>
                <c:ptCount val="1"/>
                <c:pt idx="0">
                  <c:v>Pfarrkirche: gratis</c:v>
                </c:pt>
              </c:strCache>
            </c:strRef>
          </c:tx>
          <c:cat>
            <c:strRef>
              <c:f>List1!$A$2:$A$22</c:f>
              <c:strCache>
                <c:ptCount val="21"/>
                <c:pt idx="0">
                  <c:v>1578 (3; 2 :1)</c:v>
                </c:pt>
                <c:pt idx="1">
                  <c:v>1579 (1)</c:v>
                </c:pt>
                <c:pt idx="2">
                  <c:v>1580 (4; 1:1:2)</c:v>
                </c:pt>
                <c:pt idx="3">
                  <c:v>1581 (2; 1:1)</c:v>
                </c:pt>
                <c:pt idx="4">
                  <c:v>1582 (2; 1:1)</c:v>
                </c:pt>
                <c:pt idx="5">
                  <c:v>1583 (2)</c:v>
                </c:pt>
                <c:pt idx="6">
                  <c:v>1584 (0)</c:v>
                </c:pt>
                <c:pt idx="7">
                  <c:v>1585 (ohne Angaben)</c:v>
                </c:pt>
                <c:pt idx="8">
                  <c:v>1586 (1)</c:v>
                </c:pt>
                <c:pt idx="9">
                  <c:v>1587 (0)</c:v>
                </c:pt>
                <c:pt idx="10">
                  <c:v>1588 (1)</c:v>
                </c:pt>
                <c:pt idx="11">
                  <c:v>1589 (0)</c:v>
                </c:pt>
                <c:pt idx="12">
                  <c:v>1590 (5; 2:1:1:1)</c:v>
                </c:pt>
                <c:pt idx="13">
                  <c:v>1591 (1)</c:v>
                </c:pt>
                <c:pt idx="14">
                  <c:v>1592 (1)</c:v>
                </c:pt>
                <c:pt idx="15">
                  <c:v>1593 (3; 2:1)</c:v>
                </c:pt>
                <c:pt idx="16">
                  <c:v>1594 (ohne Angaben)</c:v>
                </c:pt>
                <c:pt idx="17">
                  <c:v>1595 (5; 2:3)</c:v>
                </c:pt>
                <c:pt idx="18">
                  <c:v>1596 (2; 1:1)</c:v>
                </c:pt>
                <c:pt idx="19">
                  <c:v>1597 (3; 2:1)</c:v>
                </c:pt>
                <c:pt idx="20">
                  <c:v>1598 (5; 2:3)</c:v>
                </c:pt>
              </c:strCache>
            </c:strRef>
          </c:cat>
          <c:val>
            <c:numRef>
              <c:f>List1!$F$2:$F$22</c:f>
              <c:numCache>
                <c:formatCode>General</c:formatCode>
                <c:ptCount val="21"/>
                <c:pt idx="0">
                  <c:v>0</c:v>
                </c:pt>
                <c:pt idx="1">
                  <c:v>0</c:v>
                </c:pt>
                <c:pt idx="2">
                  <c:v>2</c:v>
                </c:pt>
                <c:pt idx="3">
                  <c:v>0</c:v>
                </c:pt>
                <c:pt idx="4">
                  <c:v>0</c:v>
                </c:pt>
                <c:pt idx="5">
                  <c:v>0</c:v>
                </c:pt>
                <c:pt idx="6">
                  <c:v>0</c:v>
                </c:pt>
                <c:pt idx="8">
                  <c:v>0</c:v>
                </c:pt>
                <c:pt idx="9">
                  <c:v>0</c:v>
                </c:pt>
                <c:pt idx="10">
                  <c:v>0</c:v>
                </c:pt>
                <c:pt idx="11">
                  <c:v>0</c:v>
                </c:pt>
                <c:pt idx="13">
                  <c:v>0</c:v>
                </c:pt>
                <c:pt idx="14">
                  <c:v>0</c:v>
                </c:pt>
                <c:pt idx="15">
                  <c:v>0</c:v>
                </c:pt>
                <c:pt idx="17">
                  <c:v>0</c:v>
                </c:pt>
              </c:numCache>
            </c:numRef>
          </c:val>
        </c:ser>
        <c:overlap val="100"/>
        <c:axId val="121458688"/>
        <c:axId val="121460608"/>
      </c:barChart>
      <c:catAx>
        <c:axId val="121458688"/>
        <c:scaling>
          <c:orientation val="minMax"/>
        </c:scaling>
        <c:axPos val="b"/>
        <c:title>
          <c:tx>
            <c:rich>
              <a:bodyPr/>
              <a:lstStyle/>
              <a:p>
                <a:pPr>
                  <a:defRPr sz="1800"/>
                </a:pPr>
                <a:r>
                  <a:rPr lang="de-DE" sz="1800"/>
                  <a:t>Jahr (</a:t>
                </a:r>
                <a:r>
                  <a:rPr lang="cs-CZ" sz="1800"/>
                  <a:t>Anzahl</a:t>
                </a:r>
                <a:r>
                  <a:rPr lang="cs-CZ" sz="1800" baseline="0"/>
                  <a:t> der Begräbnisse</a:t>
                </a:r>
                <a:r>
                  <a:rPr lang="de-DE" sz="1800" baseline="0"/>
                  <a:t>)</a:t>
                </a:r>
                <a:endParaRPr lang="cs-CZ" sz="1800"/>
              </a:p>
            </c:rich>
          </c:tx>
          <c:layout>
            <c:manualLayout>
              <c:xMode val="edge"/>
              <c:yMode val="edge"/>
              <c:x val="0.13267306949310767"/>
              <c:y val="0.91502429514004613"/>
            </c:manualLayout>
          </c:layout>
        </c:title>
        <c:numFmt formatCode="General" sourceLinked="1"/>
        <c:tickLblPos val="nextTo"/>
        <c:crossAx val="121460608"/>
        <c:crosses val="autoZero"/>
        <c:auto val="1"/>
        <c:lblAlgn val="ctr"/>
        <c:lblOffset val="100"/>
      </c:catAx>
      <c:valAx>
        <c:axId val="121460608"/>
        <c:scaling>
          <c:orientation val="minMax"/>
        </c:scaling>
        <c:axPos val="l"/>
        <c:majorGridlines/>
        <c:numFmt formatCode="General" sourceLinked="1"/>
        <c:tickLblPos val="nextTo"/>
        <c:crossAx val="121458688"/>
        <c:crosses val="autoZero"/>
        <c:crossBetween val="between"/>
      </c:valAx>
    </c:plotArea>
    <c:legend>
      <c:legendPos val="r"/>
      <c:layout>
        <c:manualLayout>
          <c:xMode val="edge"/>
          <c:yMode val="edge"/>
          <c:x val="0.81045682424175058"/>
          <c:y val="0.22536776652918386"/>
          <c:w val="0.1756543109793357"/>
          <c:h val="0.50958161479815023"/>
        </c:manualLayout>
      </c:layout>
    </c:legend>
    <c:plotVisOnly val="1"/>
    <c:dispBlanksAs val="gap"/>
  </c:chart>
  <c:externalData r:id="rId1"/>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cs-CZ"/>
  <c:chart>
    <c:title>
      <c:tx>
        <c:rich>
          <a:bodyPr/>
          <a:lstStyle/>
          <a:p>
            <a:pPr>
              <a:defRPr/>
            </a:pPr>
            <a:r>
              <a:rPr lang="cs-CZ" sz="2000" b="1" i="0" u="none" strike="noStrike" baseline="0" dirty="0">
                <a:solidFill>
                  <a:srgbClr val="00B050"/>
                </a:solidFill>
              </a:rPr>
              <a:t>Die </a:t>
            </a:r>
            <a:r>
              <a:rPr lang="cs-CZ" sz="2000" b="1" i="0" u="none" strike="noStrike" baseline="0" dirty="0" err="1">
                <a:solidFill>
                  <a:srgbClr val="00B050"/>
                </a:solidFill>
              </a:rPr>
              <a:t>Höhe</a:t>
            </a:r>
            <a:r>
              <a:rPr lang="cs-CZ" sz="2000" b="1" i="0" u="none" strike="noStrike" baseline="0" dirty="0">
                <a:solidFill>
                  <a:srgbClr val="00B050"/>
                </a:solidFill>
              </a:rPr>
              <a:t> der </a:t>
            </a:r>
            <a:r>
              <a:rPr lang="cs-CZ" sz="2000" b="1" i="0" u="none" strike="noStrike" baseline="0" dirty="0" err="1">
                <a:solidFill>
                  <a:srgbClr val="00B050"/>
                </a:solidFill>
              </a:rPr>
              <a:t>Einnahmen</a:t>
            </a:r>
            <a:r>
              <a:rPr lang="cs-CZ" sz="2000" b="1" i="0" u="none" strike="noStrike" baseline="0" dirty="0">
                <a:solidFill>
                  <a:srgbClr val="00B050"/>
                </a:solidFill>
              </a:rPr>
              <a:t> der </a:t>
            </a:r>
            <a:r>
              <a:rPr lang="cs-CZ" sz="2000" b="1" i="0" u="none" strike="noStrike" baseline="0" dirty="0" err="1">
                <a:solidFill>
                  <a:srgbClr val="00B050"/>
                </a:solidFill>
              </a:rPr>
              <a:t>Weberkirchenfabrik</a:t>
            </a:r>
            <a:r>
              <a:rPr lang="cs-CZ" sz="2000" b="1" i="0" u="none" strike="noStrike" baseline="0" dirty="0">
                <a:solidFill>
                  <a:srgbClr val="00B050"/>
                </a:solidFill>
              </a:rPr>
              <a:t> </a:t>
            </a:r>
            <a:r>
              <a:rPr lang="cs-CZ" sz="2000" b="1" i="0" u="none" strike="noStrike" baseline="0" dirty="0" err="1">
                <a:solidFill>
                  <a:srgbClr val="00B050"/>
                </a:solidFill>
              </a:rPr>
              <a:t>aus</a:t>
            </a:r>
            <a:r>
              <a:rPr lang="cs-CZ" sz="2000" b="1" i="0" u="none" strike="noStrike" baseline="0" dirty="0">
                <a:solidFill>
                  <a:srgbClr val="00B050"/>
                </a:solidFill>
              </a:rPr>
              <a:t> </a:t>
            </a:r>
            <a:r>
              <a:rPr lang="cs-CZ" sz="2000" b="1" i="0" u="none" strike="noStrike" baseline="0" dirty="0" err="1">
                <a:solidFill>
                  <a:srgbClr val="00B050"/>
                </a:solidFill>
              </a:rPr>
              <a:t>Begräbnissen</a:t>
            </a:r>
            <a:r>
              <a:rPr lang="cs-CZ" sz="2000" b="1" i="0" u="none" strike="noStrike" baseline="0" dirty="0">
                <a:solidFill>
                  <a:srgbClr val="00B050"/>
                </a:solidFill>
              </a:rPr>
              <a:t> (156</a:t>
            </a:r>
            <a:r>
              <a:rPr lang="de-DE" sz="2000" b="1" i="0" u="none" strike="noStrike" baseline="0" dirty="0">
                <a:solidFill>
                  <a:srgbClr val="00B050"/>
                </a:solidFill>
              </a:rPr>
              <a:t>5</a:t>
            </a:r>
            <a:r>
              <a:rPr lang="cs-CZ" sz="2000" b="1" i="0" u="none" strike="noStrike" baseline="0" dirty="0">
                <a:solidFill>
                  <a:srgbClr val="00B050"/>
                </a:solidFill>
              </a:rPr>
              <a:t>–1600)</a:t>
            </a:r>
            <a:endParaRPr lang="en-US" sz="2000" dirty="0">
              <a:solidFill>
                <a:srgbClr val="00B050"/>
              </a:solidFill>
            </a:endParaRPr>
          </a:p>
        </c:rich>
      </c:tx>
      <c:layout>
        <c:manualLayout>
          <c:xMode val="edge"/>
          <c:yMode val="edge"/>
          <c:x val="0.17245632127831206"/>
          <c:y val="2.6669757491332872E-2"/>
        </c:manualLayout>
      </c:layout>
    </c:title>
    <c:plotArea>
      <c:layout>
        <c:manualLayout>
          <c:layoutTarget val="inner"/>
          <c:xMode val="edge"/>
          <c:yMode val="edge"/>
          <c:x val="6.865941236512102E-2"/>
          <c:y val="0.25417666541682288"/>
          <c:w val="0.71099336541265656"/>
          <c:h val="0.48178915135608047"/>
        </c:manualLayout>
      </c:layout>
      <c:lineChart>
        <c:grouping val="standard"/>
        <c:ser>
          <c:idx val="0"/>
          <c:order val="0"/>
          <c:tx>
            <c:strRef>
              <c:f>List1!$B$1</c:f>
              <c:strCache>
                <c:ptCount val="1"/>
                <c:pt idx="0">
                  <c:v>Weberkirche 1558–1600: Höhe der Einnahmen aus Begräbnissen (1565-1600)</c:v>
                </c:pt>
              </c:strCache>
            </c:strRef>
          </c:tx>
          <c:marker>
            <c:symbol val="none"/>
          </c:marker>
          <c:cat>
            <c:numRef>
              <c:f>List1!$A$2:$A$37</c:f>
              <c:numCache>
                <c:formatCode>General</c:formatCode>
                <c:ptCount val="36"/>
                <c:pt idx="0">
                  <c:v>1565</c:v>
                </c:pt>
                <c:pt idx="1">
                  <c:v>1566</c:v>
                </c:pt>
                <c:pt idx="2">
                  <c:v>1567</c:v>
                </c:pt>
                <c:pt idx="3">
                  <c:v>1568</c:v>
                </c:pt>
                <c:pt idx="4">
                  <c:v>1569</c:v>
                </c:pt>
                <c:pt idx="5">
                  <c:v>1570</c:v>
                </c:pt>
                <c:pt idx="6">
                  <c:v>1571</c:v>
                </c:pt>
                <c:pt idx="7">
                  <c:v>1572</c:v>
                </c:pt>
                <c:pt idx="8">
                  <c:v>1573</c:v>
                </c:pt>
                <c:pt idx="9">
                  <c:v>1574</c:v>
                </c:pt>
                <c:pt idx="10">
                  <c:v>1575</c:v>
                </c:pt>
                <c:pt idx="11">
                  <c:v>1576</c:v>
                </c:pt>
                <c:pt idx="12">
                  <c:v>1577</c:v>
                </c:pt>
                <c:pt idx="13">
                  <c:v>1578</c:v>
                </c:pt>
                <c:pt idx="14">
                  <c:v>1579</c:v>
                </c:pt>
                <c:pt idx="15">
                  <c:v>1580</c:v>
                </c:pt>
                <c:pt idx="16">
                  <c:v>1581</c:v>
                </c:pt>
                <c:pt idx="17">
                  <c:v>1582</c:v>
                </c:pt>
                <c:pt idx="18">
                  <c:v>1583</c:v>
                </c:pt>
                <c:pt idx="19">
                  <c:v>1584</c:v>
                </c:pt>
                <c:pt idx="20">
                  <c:v>1585</c:v>
                </c:pt>
                <c:pt idx="21">
                  <c:v>1586</c:v>
                </c:pt>
                <c:pt idx="22">
                  <c:v>1587</c:v>
                </c:pt>
                <c:pt idx="23">
                  <c:v>1588</c:v>
                </c:pt>
                <c:pt idx="24">
                  <c:v>1589</c:v>
                </c:pt>
                <c:pt idx="25">
                  <c:v>1590</c:v>
                </c:pt>
                <c:pt idx="26">
                  <c:v>1591</c:v>
                </c:pt>
                <c:pt idx="27">
                  <c:v>1592</c:v>
                </c:pt>
                <c:pt idx="28">
                  <c:v>1593</c:v>
                </c:pt>
                <c:pt idx="29">
                  <c:v>1594</c:v>
                </c:pt>
                <c:pt idx="30">
                  <c:v>1595</c:v>
                </c:pt>
                <c:pt idx="31">
                  <c:v>1596</c:v>
                </c:pt>
                <c:pt idx="32">
                  <c:v>1597</c:v>
                </c:pt>
                <c:pt idx="33">
                  <c:v>1598</c:v>
                </c:pt>
                <c:pt idx="34">
                  <c:v>1599</c:v>
                </c:pt>
                <c:pt idx="35">
                  <c:v>1600</c:v>
                </c:pt>
              </c:numCache>
            </c:numRef>
          </c:cat>
          <c:val>
            <c:numRef>
              <c:f>List1!$B$2:$B$37</c:f>
              <c:numCache>
                <c:formatCode>General</c:formatCode>
                <c:ptCount val="36"/>
                <c:pt idx="0">
                  <c:v>132</c:v>
                </c:pt>
                <c:pt idx="1">
                  <c:v>126</c:v>
                </c:pt>
                <c:pt idx="2">
                  <c:v>210</c:v>
                </c:pt>
                <c:pt idx="3">
                  <c:v>216</c:v>
                </c:pt>
                <c:pt idx="4">
                  <c:v>96</c:v>
                </c:pt>
                <c:pt idx="5">
                  <c:v>144</c:v>
                </c:pt>
                <c:pt idx="6">
                  <c:v>228</c:v>
                </c:pt>
                <c:pt idx="7">
                  <c:v>264</c:v>
                </c:pt>
                <c:pt idx="8">
                  <c:v>132</c:v>
                </c:pt>
                <c:pt idx="9">
                  <c:v>216</c:v>
                </c:pt>
                <c:pt idx="10">
                  <c:v>96</c:v>
                </c:pt>
                <c:pt idx="11">
                  <c:v>140</c:v>
                </c:pt>
                <c:pt idx="12">
                  <c:v>204</c:v>
                </c:pt>
                <c:pt idx="13">
                  <c:v>216</c:v>
                </c:pt>
                <c:pt idx="14">
                  <c:v>84</c:v>
                </c:pt>
                <c:pt idx="15">
                  <c:v>372</c:v>
                </c:pt>
                <c:pt idx="16">
                  <c:v>140</c:v>
                </c:pt>
                <c:pt idx="17">
                  <c:v>120</c:v>
                </c:pt>
                <c:pt idx="18">
                  <c:v>120</c:v>
                </c:pt>
                <c:pt idx="19">
                  <c:v>204</c:v>
                </c:pt>
                <c:pt idx="20">
                  <c:v>144</c:v>
                </c:pt>
                <c:pt idx="21">
                  <c:v>180</c:v>
                </c:pt>
                <c:pt idx="22">
                  <c:v>120</c:v>
                </c:pt>
                <c:pt idx="23">
                  <c:v>96</c:v>
                </c:pt>
                <c:pt idx="24">
                  <c:v>108</c:v>
                </c:pt>
                <c:pt idx="25">
                  <c:v>120</c:v>
                </c:pt>
                <c:pt idx="26">
                  <c:v>168</c:v>
                </c:pt>
                <c:pt idx="27">
                  <c:v>72</c:v>
                </c:pt>
                <c:pt idx="28">
                  <c:v>168</c:v>
                </c:pt>
                <c:pt idx="29">
                  <c:v>96</c:v>
                </c:pt>
                <c:pt idx="30">
                  <c:v>168</c:v>
                </c:pt>
                <c:pt idx="31">
                  <c:v>96</c:v>
                </c:pt>
                <c:pt idx="32">
                  <c:v>132</c:v>
                </c:pt>
                <c:pt idx="33">
                  <c:v>144</c:v>
                </c:pt>
                <c:pt idx="34">
                  <c:v>612</c:v>
                </c:pt>
                <c:pt idx="35">
                  <c:v>72</c:v>
                </c:pt>
              </c:numCache>
            </c:numRef>
          </c:val>
        </c:ser>
        <c:marker val="1"/>
        <c:axId val="121481088"/>
        <c:axId val="121499648"/>
      </c:lineChart>
      <c:catAx>
        <c:axId val="121481088"/>
        <c:scaling>
          <c:orientation val="minMax"/>
        </c:scaling>
        <c:axPos val="b"/>
        <c:title>
          <c:tx>
            <c:rich>
              <a:bodyPr/>
              <a:lstStyle/>
              <a:p>
                <a:pPr>
                  <a:defRPr sz="1600"/>
                </a:pPr>
                <a:r>
                  <a:rPr lang="de-DE" sz="1600" dirty="0"/>
                  <a:t>Jahr</a:t>
                </a:r>
              </a:p>
              <a:p>
                <a:pPr>
                  <a:defRPr sz="1600"/>
                </a:pPr>
                <a:endParaRPr lang="cs-CZ" sz="1600" dirty="0"/>
              </a:p>
            </c:rich>
          </c:tx>
          <c:layout>
            <c:manualLayout>
              <c:xMode val="edge"/>
              <c:yMode val="edge"/>
              <c:x val="0.40140872325661492"/>
              <c:y val="0.81907091623965944"/>
            </c:manualLayout>
          </c:layout>
        </c:title>
        <c:numFmt formatCode="General" sourceLinked="1"/>
        <c:tickLblPos val="nextTo"/>
        <c:crossAx val="121499648"/>
        <c:crosses val="autoZero"/>
        <c:auto val="1"/>
        <c:lblAlgn val="ctr"/>
        <c:lblOffset val="100"/>
      </c:catAx>
      <c:valAx>
        <c:axId val="121499648"/>
        <c:scaling>
          <c:orientation val="minMax"/>
        </c:scaling>
        <c:axPos val="l"/>
        <c:majorGridlines/>
        <c:title>
          <c:tx>
            <c:rich>
              <a:bodyPr rot="0" vert="horz"/>
              <a:lstStyle/>
              <a:p>
                <a:pPr>
                  <a:defRPr sz="1600"/>
                </a:pPr>
                <a:r>
                  <a:rPr lang="de-DE" sz="1600"/>
                  <a:t>Höhe</a:t>
                </a:r>
                <a:r>
                  <a:rPr lang="de-DE" sz="1600" baseline="0"/>
                  <a:t> </a:t>
                </a:r>
              </a:p>
              <a:p>
                <a:pPr>
                  <a:defRPr sz="1600"/>
                </a:pPr>
                <a:r>
                  <a:rPr lang="de-DE" sz="1600" baseline="0"/>
                  <a:t>in Gr.</a:t>
                </a:r>
                <a:endParaRPr lang="cs-CZ" sz="1600"/>
              </a:p>
            </c:rich>
          </c:tx>
          <c:layout>
            <c:manualLayout>
              <c:xMode val="edge"/>
              <c:yMode val="edge"/>
              <c:x val="2.5462962962962982E-2"/>
              <c:y val="5.1797275340582434E-2"/>
            </c:manualLayout>
          </c:layout>
        </c:title>
        <c:numFmt formatCode="General" sourceLinked="1"/>
        <c:tickLblPos val="nextTo"/>
        <c:crossAx val="121481088"/>
        <c:crosses val="autoZero"/>
        <c:crossBetween val="between"/>
      </c:valAx>
    </c:plotArea>
    <c:legend>
      <c:legendPos val="r"/>
      <c:layout>
        <c:manualLayout>
          <c:xMode val="edge"/>
          <c:yMode val="edge"/>
          <c:x val="0.77965277777777775"/>
          <c:y val="0.29901043619548096"/>
          <c:w val="0.20645833333333502"/>
          <c:h val="0.38987595300588468"/>
        </c:manualLayout>
      </c:layout>
    </c:legend>
    <c:plotVisOnly val="1"/>
    <c:dispBlanksAs val="gap"/>
  </c:chart>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cs-CZ"/>
  <c:chart>
    <c:title>
      <c:tx>
        <c:rich>
          <a:bodyPr/>
          <a:lstStyle/>
          <a:p>
            <a:pPr>
              <a:defRPr/>
            </a:pPr>
            <a:r>
              <a:rPr lang="cs-CZ" sz="2000" b="1" i="0" u="none" strike="noStrike" baseline="0" dirty="0">
                <a:solidFill>
                  <a:srgbClr val="00B050"/>
                </a:solidFill>
              </a:rPr>
              <a:t>Die </a:t>
            </a:r>
            <a:r>
              <a:rPr lang="cs-CZ" sz="2000" b="1" i="0" u="none" strike="noStrike" baseline="0" dirty="0" err="1">
                <a:solidFill>
                  <a:srgbClr val="00B050"/>
                </a:solidFill>
              </a:rPr>
              <a:t>Anzahl</a:t>
            </a:r>
            <a:r>
              <a:rPr lang="cs-CZ" sz="2000" b="1" i="0" u="none" strike="noStrike" baseline="0" dirty="0">
                <a:solidFill>
                  <a:srgbClr val="00B050"/>
                </a:solidFill>
              </a:rPr>
              <a:t> der </a:t>
            </a:r>
            <a:r>
              <a:rPr lang="cs-CZ" sz="2000" b="1" i="0" u="none" strike="noStrike" baseline="0" dirty="0" err="1">
                <a:solidFill>
                  <a:srgbClr val="00B050"/>
                </a:solidFill>
              </a:rPr>
              <a:t>Begräbnisse</a:t>
            </a:r>
            <a:r>
              <a:rPr lang="cs-CZ" sz="2000" b="1" i="0" u="none" strike="noStrike" baseline="0" dirty="0">
                <a:solidFill>
                  <a:srgbClr val="00B050"/>
                </a:solidFill>
              </a:rPr>
              <a:t> </a:t>
            </a:r>
            <a:r>
              <a:rPr lang="cs-CZ" sz="2000" b="1" i="0" u="none" strike="noStrike" baseline="0" dirty="0" err="1">
                <a:solidFill>
                  <a:srgbClr val="00B050"/>
                </a:solidFill>
              </a:rPr>
              <a:t>bei</a:t>
            </a:r>
            <a:r>
              <a:rPr lang="cs-CZ" sz="2000" b="1" i="0" u="none" strike="noStrike" baseline="0" dirty="0">
                <a:solidFill>
                  <a:srgbClr val="00B050"/>
                </a:solidFill>
              </a:rPr>
              <a:t> der </a:t>
            </a:r>
            <a:r>
              <a:rPr lang="cs-CZ" sz="2000" b="1" i="0" u="none" strike="noStrike" baseline="0" dirty="0" err="1">
                <a:solidFill>
                  <a:srgbClr val="00B050"/>
                </a:solidFill>
              </a:rPr>
              <a:t>Weberkirche</a:t>
            </a:r>
            <a:r>
              <a:rPr lang="cs-CZ" sz="2000" b="1" i="0" u="none" strike="noStrike" baseline="0" dirty="0">
                <a:solidFill>
                  <a:srgbClr val="00B050"/>
                </a:solidFill>
              </a:rPr>
              <a:t> (1565–1600)</a:t>
            </a:r>
            <a:endParaRPr lang="en-US" sz="2000" dirty="0">
              <a:solidFill>
                <a:srgbClr val="00B050"/>
              </a:solidFill>
            </a:endParaRPr>
          </a:p>
        </c:rich>
      </c:tx>
      <c:layout/>
    </c:title>
    <c:plotArea>
      <c:layout>
        <c:manualLayout>
          <c:layoutTarget val="inner"/>
          <c:xMode val="edge"/>
          <c:yMode val="edge"/>
          <c:x val="5.5719597550306907E-2"/>
          <c:y val="0.25417666541682288"/>
          <c:w val="0.74857994313210863"/>
          <c:h val="0.51954568178977623"/>
        </c:manualLayout>
      </c:layout>
      <c:lineChart>
        <c:grouping val="standard"/>
        <c:ser>
          <c:idx val="0"/>
          <c:order val="0"/>
          <c:tx>
            <c:strRef>
              <c:f>List1!$B$1</c:f>
              <c:strCache>
                <c:ptCount val="1"/>
                <c:pt idx="0">
                  <c:v>Weberkirche 1558–1600: Anzahl der Begräbnisse (1565-1600)</c:v>
                </c:pt>
              </c:strCache>
            </c:strRef>
          </c:tx>
          <c:marker>
            <c:symbol val="none"/>
          </c:marker>
          <c:cat>
            <c:numRef>
              <c:f>List1!$A$2:$A$37</c:f>
              <c:numCache>
                <c:formatCode>General</c:formatCode>
                <c:ptCount val="36"/>
                <c:pt idx="0">
                  <c:v>1565</c:v>
                </c:pt>
                <c:pt idx="1">
                  <c:v>1566</c:v>
                </c:pt>
                <c:pt idx="2">
                  <c:v>1567</c:v>
                </c:pt>
                <c:pt idx="3">
                  <c:v>1568</c:v>
                </c:pt>
                <c:pt idx="4">
                  <c:v>1569</c:v>
                </c:pt>
                <c:pt idx="5">
                  <c:v>1570</c:v>
                </c:pt>
                <c:pt idx="6">
                  <c:v>1571</c:v>
                </c:pt>
                <c:pt idx="7">
                  <c:v>1572</c:v>
                </c:pt>
                <c:pt idx="8">
                  <c:v>1573</c:v>
                </c:pt>
                <c:pt idx="9">
                  <c:v>1574</c:v>
                </c:pt>
                <c:pt idx="10">
                  <c:v>1575</c:v>
                </c:pt>
                <c:pt idx="11">
                  <c:v>1576</c:v>
                </c:pt>
                <c:pt idx="12">
                  <c:v>1577</c:v>
                </c:pt>
                <c:pt idx="13">
                  <c:v>1578</c:v>
                </c:pt>
                <c:pt idx="14">
                  <c:v>1579</c:v>
                </c:pt>
                <c:pt idx="15">
                  <c:v>1580</c:v>
                </c:pt>
                <c:pt idx="16">
                  <c:v>1581</c:v>
                </c:pt>
                <c:pt idx="17">
                  <c:v>1582</c:v>
                </c:pt>
                <c:pt idx="18">
                  <c:v>1583</c:v>
                </c:pt>
                <c:pt idx="19">
                  <c:v>1584</c:v>
                </c:pt>
                <c:pt idx="20">
                  <c:v>1585</c:v>
                </c:pt>
                <c:pt idx="21">
                  <c:v>1586</c:v>
                </c:pt>
                <c:pt idx="22">
                  <c:v>1587</c:v>
                </c:pt>
                <c:pt idx="23">
                  <c:v>1588</c:v>
                </c:pt>
                <c:pt idx="24">
                  <c:v>1589</c:v>
                </c:pt>
                <c:pt idx="25">
                  <c:v>1590</c:v>
                </c:pt>
                <c:pt idx="26">
                  <c:v>1591</c:v>
                </c:pt>
                <c:pt idx="27">
                  <c:v>1592</c:v>
                </c:pt>
                <c:pt idx="28">
                  <c:v>1593</c:v>
                </c:pt>
                <c:pt idx="29">
                  <c:v>1594</c:v>
                </c:pt>
                <c:pt idx="30">
                  <c:v>1595</c:v>
                </c:pt>
                <c:pt idx="31">
                  <c:v>1596</c:v>
                </c:pt>
                <c:pt idx="32">
                  <c:v>1597</c:v>
                </c:pt>
                <c:pt idx="33">
                  <c:v>1598</c:v>
                </c:pt>
                <c:pt idx="34">
                  <c:v>1599</c:v>
                </c:pt>
                <c:pt idx="35">
                  <c:v>1600</c:v>
                </c:pt>
              </c:numCache>
            </c:numRef>
          </c:cat>
          <c:val>
            <c:numRef>
              <c:f>List1!$B$2:$B$37</c:f>
              <c:numCache>
                <c:formatCode>General</c:formatCode>
                <c:ptCount val="36"/>
                <c:pt idx="0">
                  <c:v>11</c:v>
                </c:pt>
                <c:pt idx="1">
                  <c:v>10.5</c:v>
                </c:pt>
                <c:pt idx="2">
                  <c:v>17.5</c:v>
                </c:pt>
                <c:pt idx="3">
                  <c:v>18</c:v>
                </c:pt>
                <c:pt idx="4">
                  <c:v>8</c:v>
                </c:pt>
                <c:pt idx="5">
                  <c:v>12</c:v>
                </c:pt>
                <c:pt idx="6">
                  <c:v>19</c:v>
                </c:pt>
                <c:pt idx="7">
                  <c:v>22</c:v>
                </c:pt>
                <c:pt idx="8">
                  <c:v>11</c:v>
                </c:pt>
                <c:pt idx="9">
                  <c:v>18</c:v>
                </c:pt>
                <c:pt idx="10">
                  <c:v>8</c:v>
                </c:pt>
                <c:pt idx="11">
                  <c:v>11.66</c:v>
                </c:pt>
                <c:pt idx="12">
                  <c:v>17</c:v>
                </c:pt>
                <c:pt idx="13">
                  <c:v>18</c:v>
                </c:pt>
                <c:pt idx="14">
                  <c:v>7</c:v>
                </c:pt>
                <c:pt idx="15">
                  <c:v>31</c:v>
                </c:pt>
                <c:pt idx="16">
                  <c:v>11.66</c:v>
                </c:pt>
                <c:pt idx="17">
                  <c:v>10</c:v>
                </c:pt>
                <c:pt idx="18">
                  <c:v>10</c:v>
                </c:pt>
                <c:pt idx="19">
                  <c:v>17</c:v>
                </c:pt>
                <c:pt idx="20">
                  <c:v>12</c:v>
                </c:pt>
                <c:pt idx="21">
                  <c:v>15</c:v>
                </c:pt>
                <c:pt idx="22">
                  <c:v>11</c:v>
                </c:pt>
                <c:pt idx="23">
                  <c:v>8</c:v>
                </c:pt>
                <c:pt idx="24">
                  <c:v>9</c:v>
                </c:pt>
                <c:pt idx="25">
                  <c:v>10</c:v>
                </c:pt>
                <c:pt idx="26">
                  <c:v>14</c:v>
                </c:pt>
                <c:pt idx="27">
                  <c:v>6</c:v>
                </c:pt>
                <c:pt idx="28">
                  <c:v>15</c:v>
                </c:pt>
                <c:pt idx="29">
                  <c:v>8</c:v>
                </c:pt>
                <c:pt idx="30">
                  <c:v>14</c:v>
                </c:pt>
                <c:pt idx="31">
                  <c:v>10</c:v>
                </c:pt>
                <c:pt idx="32">
                  <c:v>11</c:v>
                </c:pt>
                <c:pt idx="33">
                  <c:v>14</c:v>
                </c:pt>
                <c:pt idx="34">
                  <c:v>52</c:v>
                </c:pt>
                <c:pt idx="35">
                  <c:v>6</c:v>
                </c:pt>
              </c:numCache>
            </c:numRef>
          </c:val>
        </c:ser>
        <c:marker val="1"/>
        <c:axId val="118403072"/>
        <c:axId val="118404992"/>
      </c:lineChart>
      <c:catAx>
        <c:axId val="118403072"/>
        <c:scaling>
          <c:orientation val="minMax"/>
        </c:scaling>
        <c:axPos val="b"/>
        <c:title>
          <c:tx>
            <c:rich>
              <a:bodyPr/>
              <a:lstStyle/>
              <a:p>
                <a:pPr>
                  <a:defRPr sz="1600"/>
                </a:pPr>
                <a:r>
                  <a:rPr lang="de-DE" sz="1600"/>
                  <a:t>Jahr</a:t>
                </a:r>
                <a:endParaRPr lang="cs-CZ" sz="1600"/>
              </a:p>
            </c:rich>
          </c:tx>
          <c:layout/>
        </c:title>
        <c:numFmt formatCode="General" sourceLinked="1"/>
        <c:tickLblPos val="nextTo"/>
        <c:crossAx val="118404992"/>
        <c:crosses val="autoZero"/>
        <c:auto val="1"/>
        <c:lblAlgn val="ctr"/>
        <c:lblOffset val="100"/>
      </c:catAx>
      <c:valAx>
        <c:axId val="118404992"/>
        <c:scaling>
          <c:orientation val="minMax"/>
        </c:scaling>
        <c:axPos val="l"/>
        <c:majorGridlines/>
        <c:title>
          <c:tx>
            <c:rich>
              <a:bodyPr rot="0" vert="horz"/>
              <a:lstStyle/>
              <a:p>
                <a:pPr>
                  <a:defRPr sz="1600"/>
                </a:pPr>
                <a:r>
                  <a:rPr lang="de-DE" sz="1600"/>
                  <a:t>Anzahl</a:t>
                </a:r>
                <a:endParaRPr lang="cs-CZ" sz="1600"/>
              </a:p>
            </c:rich>
          </c:tx>
          <c:layout>
            <c:manualLayout>
              <c:xMode val="edge"/>
              <c:yMode val="edge"/>
              <c:x val="2.3148148148148147E-2"/>
              <c:y val="0.11076490438695244"/>
            </c:manualLayout>
          </c:layout>
        </c:title>
        <c:numFmt formatCode="General" sourceLinked="1"/>
        <c:tickLblPos val="nextTo"/>
        <c:crossAx val="118403072"/>
        <c:crosses val="autoZero"/>
        <c:crossBetween val="between"/>
      </c:valAx>
    </c:plotArea>
    <c:legend>
      <c:legendPos val="r"/>
      <c:layout>
        <c:manualLayout>
          <c:xMode val="edge"/>
          <c:yMode val="edge"/>
          <c:x val="0.79896981627296593"/>
          <c:y val="0.38631202349706711"/>
          <c:w val="0.18714129483814654"/>
          <c:h val="0.51289182602174765"/>
        </c:manualLayout>
      </c:layout>
    </c:legend>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cs-CZ"/>
  <c:chart>
    <c:plotArea>
      <c:layout>
        <c:manualLayout>
          <c:layoutTarget val="inner"/>
          <c:xMode val="edge"/>
          <c:yMode val="edge"/>
          <c:x val="9.5048301254010065E-2"/>
          <c:y val="4.4057617797775533E-2"/>
          <c:w val="0.68977799650045013"/>
          <c:h val="0.68478502687164211"/>
        </c:manualLayout>
      </c:layout>
      <c:lineChart>
        <c:grouping val="standard"/>
        <c:ser>
          <c:idx val="0"/>
          <c:order val="0"/>
          <c:tx>
            <c:strRef>
              <c:f>List1!$B$1</c:f>
              <c:strCache>
                <c:ptCount val="1"/>
                <c:pt idx="0">
                  <c:v>Einnahmen</c:v>
                </c:pt>
              </c:strCache>
            </c:strRef>
          </c:tx>
          <c:cat>
            <c:strRef>
              <c:f>List1!$A$2:$A$81</c:f>
              <c:strCache>
                <c:ptCount val="80"/>
                <c:pt idx="0">
                  <c:v>1515/16</c:v>
                </c:pt>
                <c:pt idx="1">
                  <c:v>1516/17</c:v>
                </c:pt>
                <c:pt idx="2">
                  <c:v>1517/18</c:v>
                </c:pt>
                <c:pt idx="3">
                  <c:v>1518/19</c:v>
                </c:pt>
                <c:pt idx="4">
                  <c:v>1519/20</c:v>
                </c:pt>
                <c:pt idx="5">
                  <c:v>1520-21</c:v>
                </c:pt>
                <c:pt idx="6">
                  <c:v>1522</c:v>
                </c:pt>
                <c:pt idx="7">
                  <c:v>1523</c:v>
                </c:pt>
                <c:pt idx="8">
                  <c:v>1524</c:v>
                </c:pt>
                <c:pt idx="9">
                  <c:v>1525</c:v>
                </c:pt>
                <c:pt idx="10">
                  <c:v>1526</c:v>
                </c:pt>
                <c:pt idx="11">
                  <c:v>1527</c:v>
                </c:pt>
                <c:pt idx="12">
                  <c:v>1528</c:v>
                </c:pt>
                <c:pt idx="13">
                  <c:v>1529</c:v>
                </c:pt>
                <c:pt idx="14">
                  <c:v>1530</c:v>
                </c:pt>
                <c:pt idx="15">
                  <c:v>1531</c:v>
                </c:pt>
                <c:pt idx="16">
                  <c:v>1532</c:v>
                </c:pt>
                <c:pt idx="17">
                  <c:v>1533</c:v>
                </c:pt>
                <c:pt idx="18">
                  <c:v>1534</c:v>
                </c:pt>
                <c:pt idx="19">
                  <c:v>1535</c:v>
                </c:pt>
                <c:pt idx="20">
                  <c:v>1536</c:v>
                </c:pt>
                <c:pt idx="21">
                  <c:v>1537</c:v>
                </c:pt>
                <c:pt idx="22">
                  <c:v>1538</c:v>
                </c:pt>
                <c:pt idx="23">
                  <c:v>1539</c:v>
                </c:pt>
                <c:pt idx="24">
                  <c:v>1540</c:v>
                </c:pt>
                <c:pt idx="25">
                  <c:v>1541/42</c:v>
                </c:pt>
                <c:pt idx="26">
                  <c:v>1542/43</c:v>
                </c:pt>
                <c:pt idx="27">
                  <c:v>1543/44</c:v>
                </c:pt>
                <c:pt idx="28">
                  <c:v>1544/45</c:v>
                </c:pt>
                <c:pt idx="29">
                  <c:v>1545/46</c:v>
                </c:pt>
                <c:pt idx="30">
                  <c:v>1546/47</c:v>
                </c:pt>
                <c:pt idx="31">
                  <c:v>1547/48</c:v>
                </c:pt>
                <c:pt idx="32">
                  <c:v>1548/49</c:v>
                </c:pt>
                <c:pt idx="33">
                  <c:v>1549/50</c:v>
                </c:pt>
                <c:pt idx="34">
                  <c:v>1550/51</c:v>
                </c:pt>
                <c:pt idx="35">
                  <c:v>1551/52</c:v>
                </c:pt>
                <c:pt idx="36">
                  <c:v>1552</c:v>
                </c:pt>
                <c:pt idx="37">
                  <c:v>1553</c:v>
                </c:pt>
                <c:pt idx="38">
                  <c:v>1554</c:v>
                </c:pt>
                <c:pt idx="39">
                  <c:v>1554/55</c:v>
                </c:pt>
                <c:pt idx="40">
                  <c:v>1555/56</c:v>
                </c:pt>
                <c:pt idx="41">
                  <c:v>1556/57</c:v>
                </c:pt>
                <c:pt idx="42">
                  <c:v>1557/58</c:v>
                </c:pt>
                <c:pt idx="43">
                  <c:v>1558/59</c:v>
                </c:pt>
                <c:pt idx="44">
                  <c:v>1559/60</c:v>
                </c:pt>
                <c:pt idx="45">
                  <c:v>1560/61</c:v>
                </c:pt>
                <c:pt idx="46">
                  <c:v>1561/62</c:v>
                </c:pt>
                <c:pt idx="47">
                  <c:v>1562/63</c:v>
                </c:pt>
                <c:pt idx="48">
                  <c:v>1563/64</c:v>
                </c:pt>
                <c:pt idx="49">
                  <c:v>1564/65</c:v>
                </c:pt>
                <c:pt idx="50">
                  <c:v>1566</c:v>
                </c:pt>
                <c:pt idx="51">
                  <c:v>1567</c:v>
                </c:pt>
                <c:pt idx="52">
                  <c:v>1568</c:v>
                </c:pt>
                <c:pt idx="53">
                  <c:v>1569</c:v>
                </c:pt>
                <c:pt idx="54">
                  <c:v>1570</c:v>
                </c:pt>
                <c:pt idx="55">
                  <c:v>1571</c:v>
                </c:pt>
                <c:pt idx="56">
                  <c:v>1572</c:v>
                </c:pt>
                <c:pt idx="57">
                  <c:v>1573</c:v>
                </c:pt>
                <c:pt idx="58">
                  <c:v>1574</c:v>
                </c:pt>
                <c:pt idx="59">
                  <c:v>1575</c:v>
                </c:pt>
                <c:pt idx="60">
                  <c:v>1576</c:v>
                </c:pt>
                <c:pt idx="61">
                  <c:v>1577</c:v>
                </c:pt>
                <c:pt idx="62">
                  <c:v>1578</c:v>
                </c:pt>
                <c:pt idx="63">
                  <c:v>1579</c:v>
                </c:pt>
                <c:pt idx="64">
                  <c:v>1580</c:v>
                </c:pt>
                <c:pt idx="65">
                  <c:v>1581</c:v>
                </c:pt>
                <c:pt idx="66">
                  <c:v>1582</c:v>
                </c:pt>
                <c:pt idx="67">
                  <c:v>1583</c:v>
                </c:pt>
                <c:pt idx="68">
                  <c:v>1584</c:v>
                </c:pt>
                <c:pt idx="69">
                  <c:v>1585</c:v>
                </c:pt>
                <c:pt idx="70">
                  <c:v>1586</c:v>
                </c:pt>
                <c:pt idx="71">
                  <c:v>1587</c:v>
                </c:pt>
                <c:pt idx="72">
                  <c:v>1588</c:v>
                </c:pt>
                <c:pt idx="73">
                  <c:v>1589</c:v>
                </c:pt>
                <c:pt idx="74">
                  <c:v>1590</c:v>
                </c:pt>
                <c:pt idx="75">
                  <c:v>1591</c:v>
                </c:pt>
                <c:pt idx="76">
                  <c:v>1592</c:v>
                </c:pt>
                <c:pt idx="77">
                  <c:v>1593</c:v>
                </c:pt>
                <c:pt idx="78">
                  <c:v>1594</c:v>
                </c:pt>
                <c:pt idx="79">
                  <c:v>1595</c:v>
                </c:pt>
              </c:strCache>
            </c:strRef>
          </c:cat>
          <c:val>
            <c:numRef>
              <c:f>List1!$B$2:$B$81</c:f>
              <c:numCache>
                <c:formatCode>General</c:formatCode>
                <c:ptCount val="80"/>
                <c:pt idx="0">
                  <c:v>17694</c:v>
                </c:pt>
                <c:pt idx="1">
                  <c:v>12968</c:v>
                </c:pt>
                <c:pt idx="2">
                  <c:v>11985</c:v>
                </c:pt>
                <c:pt idx="3">
                  <c:v>15437</c:v>
                </c:pt>
                <c:pt idx="4">
                  <c:v>13784</c:v>
                </c:pt>
                <c:pt idx="5">
                  <c:v>18622</c:v>
                </c:pt>
                <c:pt idx="6">
                  <c:v>9530</c:v>
                </c:pt>
                <c:pt idx="7">
                  <c:v>5037</c:v>
                </c:pt>
                <c:pt idx="8">
                  <c:v>2400</c:v>
                </c:pt>
                <c:pt idx="9">
                  <c:v>1632</c:v>
                </c:pt>
                <c:pt idx="10">
                  <c:v>1363</c:v>
                </c:pt>
                <c:pt idx="11">
                  <c:v>2080</c:v>
                </c:pt>
                <c:pt idx="12">
                  <c:v>512</c:v>
                </c:pt>
                <c:pt idx="13">
                  <c:v>1332</c:v>
                </c:pt>
                <c:pt idx="14">
                  <c:v>473</c:v>
                </c:pt>
                <c:pt idx="15">
                  <c:v>2493</c:v>
                </c:pt>
                <c:pt idx="16">
                  <c:v>5171</c:v>
                </c:pt>
                <c:pt idx="17">
                  <c:v>10991</c:v>
                </c:pt>
                <c:pt idx="18">
                  <c:v>2097</c:v>
                </c:pt>
                <c:pt idx="19">
                  <c:v>2648</c:v>
                </c:pt>
                <c:pt idx="20">
                  <c:v>1526</c:v>
                </c:pt>
                <c:pt idx="21">
                  <c:v>1182</c:v>
                </c:pt>
                <c:pt idx="22">
                  <c:v>740</c:v>
                </c:pt>
                <c:pt idx="25">
                  <c:v>9585</c:v>
                </c:pt>
                <c:pt idx="26">
                  <c:v>16014</c:v>
                </c:pt>
                <c:pt idx="27">
                  <c:v>18354</c:v>
                </c:pt>
                <c:pt idx="28">
                  <c:v>10929</c:v>
                </c:pt>
                <c:pt idx="29">
                  <c:v>12549</c:v>
                </c:pt>
                <c:pt idx="30">
                  <c:v>12699</c:v>
                </c:pt>
                <c:pt idx="31">
                  <c:v>9956</c:v>
                </c:pt>
                <c:pt idx="32">
                  <c:v>13728</c:v>
                </c:pt>
                <c:pt idx="33">
                  <c:v>11405</c:v>
                </c:pt>
                <c:pt idx="34">
                  <c:v>11456</c:v>
                </c:pt>
                <c:pt idx="35">
                  <c:v>10019</c:v>
                </c:pt>
                <c:pt idx="39">
                  <c:v>11148</c:v>
                </c:pt>
                <c:pt idx="40">
                  <c:v>15512</c:v>
                </c:pt>
                <c:pt idx="41">
                  <c:v>10164</c:v>
                </c:pt>
                <c:pt idx="42">
                  <c:v>17132</c:v>
                </c:pt>
                <c:pt idx="44">
                  <c:v>13590</c:v>
                </c:pt>
                <c:pt idx="45">
                  <c:v>15462</c:v>
                </c:pt>
                <c:pt idx="46">
                  <c:v>15503</c:v>
                </c:pt>
                <c:pt idx="47">
                  <c:v>13273</c:v>
                </c:pt>
                <c:pt idx="48">
                  <c:v>14938</c:v>
                </c:pt>
                <c:pt idx="49">
                  <c:v>13398</c:v>
                </c:pt>
                <c:pt idx="50">
                  <c:v>13697</c:v>
                </c:pt>
                <c:pt idx="51">
                  <c:v>19972</c:v>
                </c:pt>
                <c:pt idx="54">
                  <c:v>23039</c:v>
                </c:pt>
                <c:pt idx="55">
                  <c:v>40523</c:v>
                </c:pt>
                <c:pt idx="56">
                  <c:v>22973</c:v>
                </c:pt>
                <c:pt idx="57">
                  <c:v>19906</c:v>
                </c:pt>
                <c:pt idx="58">
                  <c:v>18957</c:v>
                </c:pt>
                <c:pt idx="59">
                  <c:v>19708</c:v>
                </c:pt>
                <c:pt idx="60">
                  <c:v>22179</c:v>
                </c:pt>
                <c:pt idx="61">
                  <c:v>20465</c:v>
                </c:pt>
                <c:pt idx="62">
                  <c:v>24550</c:v>
                </c:pt>
                <c:pt idx="63">
                  <c:v>25259</c:v>
                </c:pt>
                <c:pt idx="64">
                  <c:v>28142</c:v>
                </c:pt>
                <c:pt idx="65">
                  <c:v>19164</c:v>
                </c:pt>
                <c:pt idx="66">
                  <c:v>20046</c:v>
                </c:pt>
                <c:pt idx="67">
                  <c:v>29622</c:v>
                </c:pt>
                <c:pt idx="68">
                  <c:v>24222</c:v>
                </c:pt>
                <c:pt idx="70">
                  <c:v>27500</c:v>
                </c:pt>
                <c:pt idx="71">
                  <c:v>28051</c:v>
                </c:pt>
                <c:pt idx="72">
                  <c:v>29020</c:v>
                </c:pt>
                <c:pt idx="73">
                  <c:v>34046</c:v>
                </c:pt>
                <c:pt idx="74">
                  <c:v>33076</c:v>
                </c:pt>
                <c:pt idx="75">
                  <c:v>42271</c:v>
                </c:pt>
                <c:pt idx="76">
                  <c:v>32800.5</c:v>
                </c:pt>
                <c:pt idx="77">
                  <c:v>36394.5</c:v>
                </c:pt>
                <c:pt idx="79">
                  <c:v>51387</c:v>
                </c:pt>
              </c:numCache>
            </c:numRef>
          </c:val>
        </c:ser>
        <c:ser>
          <c:idx val="1"/>
          <c:order val="1"/>
          <c:tx>
            <c:strRef>
              <c:f>List1!$C$1</c:f>
              <c:strCache>
                <c:ptCount val="1"/>
                <c:pt idx="0">
                  <c:v>Ausgaben</c:v>
                </c:pt>
              </c:strCache>
            </c:strRef>
          </c:tx>
          <c:cat>
            <c:strRef>
              <c:f>List1!$A$2:$A$81</c:f>
              <c:strCache>
                <c:ptCount val="80"/>
                <c:pt idx="0">
                  <c:v>1515/16</c:v>
                </c:pt>
                <c:pt idx="1">
                  <c:v>1516/17</c:v>
                </c:pt>
                <c:pt idx="2">
                  <c:v>1517/18</c:v>
                </c:pt>
                <c:pt idx="3">
                  <c:v>1518/19</c:v>
                </c:pt>
                <c:pt idx="4">
                  <c:v>1519/20</c:v>
                </c:pt>
                <c:pt idx="5">
                  <c:v>1520-21</c:v>
                </c:pt>
                <c:pt idx="6">
                  <c:v>1522</c:v>
                </c:pt>
                <c:pt idx="7">
                  <c:v>1523</c:v>
                </c:pt>
                <c:pt idx="8">
                  <c:v>1524</c:v>
                </c:pt>
                <c:pt idx="9">
                  <c:v>1525</c:v>
                </c:pt>
                <c:pt idx="10">
                  <c:v>1526</c:v>
                </c:pt>
                <c:pt idx="11">
                  <c:v>1527</c:v>
                </c:pt>
                <c:pt idx="12">
                  <c:v>1528</c:v>
                </c:pt>
                <c:pt idx="13">
                  <c:v>1529</c:v>
                </c:pt>
                <c:pt idx="14">
                  <c:v>1530</c:v>
                </c:pt>
                <c:pt idx="15">
                  <c:v>1531</c:v>
                </c:pt>
                <c:pt idx="16">
                  <c:v>1532</c:v>
                </c:pt>
                <c:pt idx="17">
                  <c:v>1533</c:v>
                </c:pt>
                <c:pt idx="18">
                  <c:v>1534</c:v>
                </c:pt>
                <c:pt idx="19">
                  <c:v>1535</c:v>
                </c:pt>
                <c:pt idx="20">
                  <c:v>1536</c:v>
                </c:pt>
                <c:pt idx="21">
                  <c:v>1537</c:v>
                </c:pt>
                <c:pt idx="22">
                  <c:v>1538</c:v>
                </c:pt>
                <c:pt idx="23">
                  <c:v>1539</c:v>
                </c:pt>
                <c:pt idx="24">
                  <c:v>1540</c:v>
                </c:pt>
                <c:pt idx="25">
                  <c:v>1541/42</c:v>
                </c:pt>
                <c:pt idx="26">
                  <c:v>1542/43</c:v>
                </c:pt>
                <c:pt idx="27">
                  <c:v>1543/44</c:v>
                </c:pt>
                <c:pt idx="28">
                  <c:v>1544/45</c:v>
                </c:pt>
                <c:pt idx="29">
                  <c:v>1545/46</c:v>
                </c:pt>
                <c:pt idx="30">
                  <c:v>1546/47</c:v>
                </c:pt>
                <c:pt idx="31">
                  <c:v>1547/48</c:v>
                </c:pt>
                <c:pt idx="32">
                  <c:v>1548/49</c:v>
                </c:pt>
                <c:pt idx="33">
                  <c:v>1549/50</c:v>
                </c:pt>
                <c:pt idx="34">
                  <c:v>1550/51</c:v>
                </c:pt>
                <c:pt idx="35">
                  <c:v>1551/52</c:v>
                </c:pt>
                <c:pt idx="36">
                  <c:v>1552</c:v>
                </c:pt>
                <c:pt idx="37">
                  <c:v>1553</c:v>
                </c:pt>
                <c:pt idx="38">
                  <c:v>1554</c:v>
                </c:pt>
                <c:pt idx="39">
                  <c:v>1554/55</c:v>
                </c:pt>
                <c:pt idx="40">
                  <c:v>1555/56</c:v>
                </c:pt>
                <c:pt idx="41">
                  <c:v>1556/57</c:v>
                </c:pt>
                <c:pt idx="42">
                  <c:v>1557/58</c:v>
                </c:pt>
                <c:pt idx="43">
                  <c:v>1558/59</c:v>
                </c:pt>
                <c:pt idx="44">
                  <c:v>1559/60</c:v>
                </c:pt>
                <c:pt idx="45">
                  <c:v>1560/61</c:v>
                </c:pt>
                <c:pt idx="46">
                  <c:v>1561/62</c:v>
                </c:pt>
                <c:pt idx="47">
                  <c:v>1562/63</c:v>
                </c:pt>
                <c:pt idx="48">
                  <c:v>1563/64</c:v>
                </c:pt>
                <c:pt idx="49">
                  <c:v>1564/65</c:v>
                </c:pt>
                <c:pt idx="50">
                  <c:v>1566</c:v>
                </c:pt>
                <c:pt idx="51">
                  <c:v>1567</c:v>
                </c:pt>
                <c:pt idx="52">
                  <c:v>1568</c:v>
                </c:pt>
                <c:pt idx="53">
                  <c:v>1569</c:v>
                </c:pt>
                <c:pt idx="54">
                  <c:v>1570</c:v>
                </c:pt>
                <c:pt idx="55">
                  <c:v>1571</c:v>
                </c:pt>
                <c:pt idx="56">
                  <c:v>1572</c:v>
                </c:pt>
                <c:pt idx="57">
                  <c:v>1573</c:v>
                </c:pt>
                <c:pt idx="58">
                  <c:v>1574</c:v>
                </c:pt>
                <c:pt idx="59">
                  <c:v>1575</c:v>
                </c:pt>
                <c:pt idx="60">
                  <c:v>1576</c:v>
                </c:pt>
                <c:pt idx="61">
                  <c:v>1577</c:v>
                </c:pt>
                <c:pt idx="62">
                  <c:v>1578</c:v>
                </c:pt>
                <c:pt idx="63">
                  <c:v>1579</c:v>
                </c:pt>
                <c:pt idx="64">
                  <c:v>1580</c:v>
                </c:pt>
                <c:pt idx="65">
                  <c:v>1581</c:v>
                </c:pt>
                <c:pt idx="66">
                  <c:v>1582</c:v>
                </c:pt>
                <c:pt idx="67">
                  <c:v>1583</c:v>
                </c:pt>
                <c:pt idx="68">
                  <c:v>1584</c:v>
                </c:pt>
                <c:pt idx="69">
                  <c:v>1585</c:v>
                </c:pt>
                <c:pt idx="70">
                  <c:v>1586</c:v>
                </c:pt>
                <c:pt idx="71">
                  <c:v>1587</c:v>
                </c:pt>
                <c:pt idx="72">
                  <c:v>1588</c:v>
                </c:pt>
                <c:pt idx="73">
                  <c:v>1589</c:v>
                </c:pt>
                <c:pt idx="74">
                  <c:v>1590</c:v>
                </c:pt>
                <c:pt idx="75">
                  <c:v>1591</c:v>
                </c:pt>
                <c:pt idx="76">
                  <c:v>1592</c:v>
                </c:pt>
                <c:pt idx="77">
                  <c:v>1593</c:v>
                </c:pt>
                <c:pt idx="78">
                  <c:v>1594</c:v>
                </c:pt>
                <c:pt idx="79">
                  <c:v>1595</c:v>
                </c:pt>
              </c:strCache>
            </c:strRef>
          </c:cat>
          <c:val>
            <c:numRef>
              <c:f>List1!$C$2:$C$81</c:f>
              <c:numCache>
                <c:formatCode>General</c:formatCode>
                <c:ptCount val="80"/>
                <c:pt idx="0">
                  <c:v>8742</c:v>
                </c:pt>
                <c:pt idx="1">
                  <c:v>16753</c:v>
                </c:pt>
                <c:pt idx="2">
                  <c:v>14055</c:v>
                </c:pt>
                <c:pt idx="3">
                  <c:v>10276</c:v>
                </c:pt>
                <c:pt idx="4">
                  <c:v>15360</c:v>
                </c:pt>
                <c:pt idx="5">
                  <c:v>24407</c:v>
                </c:pt>
                <c:pt idx="6">
                  <c:v>4418</c:v>
                </c:pt>
                <c:pt idx="7">
                  <c:v>2705</c:v>
                </c:pt>
                <c:pt idx="8">
                  <c:v>1718</c:v>
                </c:pt>
                <c:pt idx="9">
                  <c:v>1242</c:v>
                </c:pt>
                <c:pt idx="10">
                  <c:v>1501</c:v>
                </c:pt>
                <c:pt idx="11">
                  <c:v>1118</c:v>
                </c:pt>
                <c:pt idx="12">
                  <c:v>2812</c:v>
                </c:pt>
                <c:pt idx="13">
                  <c:v>2055</c:v>
                </c:pt>
                <c:pt idx="14">
                  <c:v>2980</c:v>
                </c:pt>
                <c:pt idx="15">
                  <c:v>14634</c:v>
                </c:pt>
                <c:pt idx="16">
                  <c:v>5597</c:v>
                </c:pt>
                <c:pt idx="17">
                  <c:v>7421</c:v>
                </c:pt>
                <c:pt idx="18">
                  <c:v>1268</c:v>
                </c:pt>
                <c:pt idx="19">
                  <c:v>2487</c:v>
                </c:pt>
                <c:pt idx="20">
                  <c:v>1489</c:v>
                </c:pt>
                <c:pt idx="21">
                  <c:v>2953</c:v>
                </c:pt>
                <c:pt idx="22">
                  <c:v>281</c:v>
                </c:pt>
                <c:pt idx="25">
                  <c:v>3628</c:v>
                </c:pt>
                <c:pt idx="26">
                  <c:v>2137</c:v>
                </c:pt>
                <c:pt idx="27">
                  <c:v>1631</c:v>
                </c:pt>
                <c:pt idx="28">
                  <c:v>1652</c:v>
                </c:pt>
                <c:pt idx="29">
                  <c:v>2301</c:v>
                </c:pt>
                <c:pt idx="30">
                  <c:v>31596</c:v>
                </c:pt>
                <c:pt idx="31">
                  <c:v>2567</c:v>
                </c:pt>
                <c:pt idx="32">
                  <c:v>1690</c:v>
                </c:pt>
                <c:pt idx="33">
                  <c:v>10170</c:v>
                </c:pt>
                <c:pt idx="34">
                  <c:v>6960</c:v>
                </c:pt>
                <c:pt idx="35">
                  <c:v>8081</c:v>
                </c:pt>
                <c:pt idx="39">
                  <c:v>12755</c:v>
                </c:pt>
                <c:pt idx="40">
                  <c:v>18563</c:v>
                </c:pt>
                <c:pt idx="41">
                  <c:v>15629</c:v>
                </c:pt>
                <c:pt idx="42">
                  <c:v>13500</c:v>
                </c:pt>
                <c:pt idx="44">
                  <c:v>9862</c:v>
                </c:pt>
                <c:pt idx="45">
                  <c:v>11955</c:v>
                </c:pt>
                <c:pt idx="46">
                  <c:v>13791</c:v>
                </c:pt>
                <c:pt idx="47">
                  <c:v>20684</c:v>
                </c:pt>
                <c:pt idx="48">
                  <c:v>7141</c:v>
                </c:pt>
                <c:pt idx="49">
                  <c:v>2960</c:v>
                </c:pt>
                <c:pt idx="50">
                  <c:v>2037</c:v>
                </c:pt>
                <c:pt idx="51">
                  <c:v>20426</c:v>
                </c:pt>
                <c:pt idx="54">
                  <c:v>28747</c:v>
                </c:pt>
                <c:pt idx="55">
                  <c:v>19667</c:v>
                </c:pt>
                <c:pt idx="56">
                  <c:v>9215</c:v>
                </c:pt>
                <c:pt idx="57">
                  <c:v>9476</c:v>
                </c:pt>
                <c:pt idx="58">
                  <c:v>5350</c:v>
                </c:pt>
                <c:pt idx="59">
                  <c:v>5024</c:v>
                </c:pt>
                <c:pt idx="60">
                  <c:v>6162</c:v>
                </c:pt>
                <c:pt idx="61">
                  <c:v>5999</c:v>
                </c:pt>
                <c:pt idx="62">
                  <c:v>27878</c:v>
                </c:pt>
                <c:pt idx="63">
                  <c:v>13724</c:v>
                </c:pt>
                <c:pt idx="64">
                  <c:v>6549</c:v>
                </c:pt>
                <c:pt idx="65">
                  <c:v>4049</c:v>
                </c:pt>
                <c:pt idx="66">
                  <c:v>13520</c:v>
                </c:pt>
                <c:pt idx="67">
                  <c:v>9418</c:v>
                </c:pt>
                <c:pt idx="68">
                  <c:v>6748</c:v>
                </c:pt>
                <c:pt idx="70">
                  <c:v>4726</c:v>
                </c:pt>
                <c:pt idx="71">
                  <c:v>6356</c:v>
                </c:pt>
                <c:pt idx="72">
                  <c:v>7441</c:v>
                </c:pt>
                <c:pt idx="73">
                  <c:v>36483</c:v>
                </c:pt>
                <c:pt idx="74">
                  <c:v>5336</c:v>
                </c:pt>
                <c:pt idx="75">
                  <c:v>6115</c:v>
                </c:pt>
                <c:pt idx="76">
                  <c:v>42634</c:v>
                </c:pt>
                <c:pt idx="77">
                  <c:v>6021.5</c:v>
                </c:pt>
                <c:pt idx="79">
                  <c:v>35925</c:v>
                </c:pt>
              </c:numCache>
            </c:numRef>
          </c:val>
        </c:ser>
        <c:marker val="1"/>
        <c:axId val="79335808"/>
        <c:axId val="79337728"/>
      </c:lineChart>
      <c:catAx>
        <c:axId val="79335808"/>
        <c:scaling>
          <c:orientation val="minMax"/>
        </c:scaling>
        <c:axPos val="b"/>
        <c:title>
          <c:tx>
            <c:rich>
              <a:bodyPr/>
              <a:lstStyle/>
              <a:p>
                <a:pPr>
                  <a:defRPr sz="1600"/>
                </a:pPr>
                <a:r>
                  <a:rPr lang="de-DE" sz="1600" dirty="0"/>
                  <a:t>Jahr</a:t>
                </a:r>
                <a:endParaRPr lang="cs-CZ" sz="1600" dirty="0"/>
              </a:p>
            </c:rich>
          </c:tx>
          <c:layout/>
        </c:title>
        <c:tickLblPos val="nextTo"/>
        <c:crossAx val="79337728"/>
        <c:crosses val="autoZero"/>
        <c:auto val="1"/>
        <c:lblAlgn val="ctr"/>
        <c:lblOffset val="100"/>
      </c:catAx>
      <c:valAx>
        <c:axId val="79337728"/>
        <c:scaling>
          <c:orientation val="minMax"/>
        </c:scaling>
        <c:axPos val="l"/>
        <c:majorGridlines/>
        <c:title>
          <c:tx>
            <c:rich>
              <a:bodyPr rot="0" vert="horz"/>
              <a:lstStyle/>
              <a:p>
                <a:pPr>
                  <a:defRPr sz="2000"/>
                </a:pPr>
                <a:r>
                  <a:rPr lang="de-DE" sz="2000" dirty="0"/>
                  <a:t>Höhe</a:t>
                </a:r>
                <a:endParaRPr lang="cs-CZ" sz="2000" dirty="0"/>
              </a:p>
              <a:p>
                <a:pPr>
                  <a:defRPr sz="2000"/>
                </a:pPr>
                <a:r>
                  <a:rPr lang="de-DE" sz="2000" baseline="0" dirty="0"/>
                  <a:t> in </a:t>
                </a:r>
                <a:r>
                  <a:rPr lang="de-DE" sz="2000" baseline="0" dirty="0" err="1"/>
                  <a:t>Gr</a:t>
                </a:r>
                <a:r>
                  <a:rPr lang="de-DE" sz="2000" baseline="0" dirty="0"/>
                  <a:t>.</a:t>
                </a:r>
                <a:endParaRPr lang="cs-CZ" sz="2000" dirty="0"/>
              </a:p>
            </c:rich>
          </c:tx>
          <c:layout>
            <c:manualLayout>
              <c:xMode val="edge"/>
              <c:yMode val="edge"/>
              <c:x val="1.8518518518518649E-2"/>
              <c:y val="0.83644013248345328"/>
            </c:manualLayout>
          </c:layout>
        </c:title>
        <c:numFmt formatCode="General" sourceLinked="1"/>
        <c:tickLblPos val="nextTo"/>
        <c:crossAx val="79335808"/>
        <c:crosses val="autoZero"/>
        <c:crossBetween val="between"/>
      </c:valAx>
    </c:plotArea>
    <c:legend>
      <c:legendPos val="r"/>
      <c:layout>
        <c:manualLayout>
          <c:xMode val="edge"/>
          <c:yMode val="edge"/>
          <c:x val="0.8149188903470399"/>
          <c:y val="0.42824240719910234"/>
          <c:w val="0.1711922207640712"/>
          <c:h val="0.35295383846239314"/>
        </c:manualLayout>
      </c:layout>
      <c:txPr>
        <a:bodyPr/>
        <a:lstStyle/>
        <a:p>
          <a:pPr>
            <a:defRPr sz="1600"/>
          </a:pPr>
          <a:endParaRPr lang="cs-CZ"/>
        </a:p>
      </c:txPr>
    </c:legend>
    <c:plotVisOnly val="1"/>
    <c:dispBlanksAs val="gap"/>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cs-CZ"/>
  <c:chart>
    <c:title>
      <c:tx>
        <c:rich>
          <a:bodyPr/>
          <a:lstStyle/>
          <a:p>
            <a:pPr>
              <a:defRPr/>
            </a:pPr>
            <a:r>
              <a:rPr lang="cs-CZ" sz="2400" b="1" i="0" u="none" strike="noStrike" baseline="0" dirty="0">
                <a:solidFill>
                  <a:srgbClr val="00B050"/>
                </a:solidFill>
              </a:rPr>
              <a:t>Der Saldo </a:t>
            </a:r>
            <a:r>
              <a:rPr lang="cs-CZ" sz="2400" b="1" i="0" u="none" strike="noStrike" baseline="0" dirty="0" err="1">
                <a:solidFill>
                  <a:srgbClr val="00B050"/>
                </a:solidFill>
              </a:rPr>
              <a:t>zwischen</a:t>
            </a:r>
            <a:r>
              <a:rPr lang="cs-CZ" sz="2400" b="1" i="0" u="none" strike="noStrike" baseline="0" dirty="0">
                <a:solidFill>
                  <a:srgbClr val="00B050"/>
                </a:solidFill>
              </a:rPr>
              <a:t> </a:t>
            </a:r>
            <a:r>
              <a:rPr lang="cs-CZ" sz="2400" b="1" i="0" u="none" strike="noStrike" baseline="0" dirty="0" err="1">
                <a:solidFill>
                  <a:srgbClr val="00B050"/>
                </a:solidFill>
              </a:rPr>
              <a:t>Einnahmen</a:t>
            </a:r>
            <a:r>
              <a:rPr lang="cs-CZ" sz="2400" b="1" i="0" u="none" strike="noStrike" baseline="0" dirty="0">
                <a:solidFill>
                  <a:srgbClr val="00B050"/>
                </a:solidFill>
              </a:rPr>
              <a:t> </a:t>
            </a:r>
            <a:r>
              <a:rPr lang="cs-CZ" sz="2400" b="1" i="0" u="none" strike="noStrike" baseline="0" dirty="0" err="1">
                <a:solidFill>
                  <a:srgbClr val="00B050"/>
                </a:solidFill>
              </a:rPr>
              <a:t>und</a:t>
            </a:r>
            <a:r>
              <a:rPr lang="cs-CZ" sz="2400" b="1" i="0" u="none" strike="noStrike" baseline="0" dirty="0">
                <a:solidFill>
                  <a:srgbClr val="00B050"/>
                </a:solidFill>
              </a:rPr>
              <a:t> </a:t>
            </a:r>
            <a:r>
              <a:rPr lang="cs-CZ" sz="2400" b="1" i="0" u="none" strike="noStrike" baseline="0" dirty="0" err="1">
                <a:solidFill>
                  <a:srgbClr val="00B050"/>
                </a:solidFill>
              </a:rPr>
              <a:t>Ausgaben</a:t>
            </a:r>
            <a:r>
              <a:rPr lang="cs-CZ" sz="2400" b="1" i="0" u="none" strike="noStrike" baseline="0" dirty="0">
                <a:solidFill>
                  <a:srgbClr val="00B050"/>
                </a:solidFill>
              </a:rPr>
              <a:t> der </a:t>
            </a:r>
            <a:r>
              <a:rPr lang="cs-CZ" sz="2400" b="1" i="0" u="none" strike="noStrike" baseline="0" dirty="0" err="1">
                <a:solidFill>
                  <a:srgbClr val="00B050"/>
                </a:solidFill>
              </a:rPr>
              <a:t>Pfarrkirchenfabrik</a:t>
            </a:r>
            <a:r>
              <a:rPr lang="cs-CZ" sz="2400" b="1" i="0" u="none" strike="noStrike" baseline="0" dirty="0">
                <a:solidFill>
                  <a:srgbClr val="00B050"/>
                </a:solidFill>
              </a:rPr>
              <a:t> (1515–1595)</a:t>
            </a:r>
            <a:endParaRPr lang="en-US" sz="2400" dirty="0">
              <a:solidFill>
                <a:srgbClr val="00B050"/>
              </a:solidFill>
            </a:endParaRPr>
          </a:p>
        </c:rich>
      </c:tx>
      <c:layout/>
    </c:title>
    <c:plotArea>
      <c:layout>
        <c:manualLayout>
          <c:layoutTarget val="inner"/>
          <c:xMode val="edge"/>
          <c:yMode val="edge"/>
          <c:x val="0.10096256197142205"/>
          <c:y val="0.14881541664055919"/>
          <c:w val="0.88514854913969088"/>
          <c:h val="0.76918482006725286"/>
        </c:manualLayout>
      </c:layout>
      <c:lineChart>
        <c:grouping val="standard"/>
        <c:ser>
          <c:idx val="0"/>
          <c:order val="0"/>
          <c:tx>
            <c:strRef>
              <c:f>List1!$B$1</c:f>
              <c:strCache>
                <c:ptCount val="1"/>
                <c:pt idx="0">
                  <c:v>Jahressaldo</c:v>
                </c:pt>
              </c:strCache>
            </c:strRef>
          </c:tx>
          <c:cat>
            <c:strRef>
              <c:f>List1!$A$2:$A$89</c:f>
              <c:strCache>
                <c:ptCount val="82"/>
                <c:pt idx="0">
                  <c:v>1515/16</c:v>
                </c:pt>
                <c:pt idx="1">
                  <c:v>1516/17</c:v>
                </c:pt>
                <c:pt idx="2">
                  <c:v>1517/18</c:v>
                </c:pt>
                <c:pt idx="3">
                  <c:v>1518/19</c:v>
                </c:pt>
                <c:pt idx="4">
                  <c:v>1519/20</c:v>
                </c:pt>
                <c:pt idx="5">
                  <c:v>1520-21</c:v>
                </c:pt>
                <c:pt idx="6">
                  <c:v>1522</c:v>
                </c:pt>
                <c:pt idx="7">
                  <c:v>1523</c:v>
                </c:pt>
                <c:pt idx="8">
                  <c:v>1524</c:v>
                </c:pt>
                <c:pt idx="9">
                  <c:v>1525</c:v>
                </c:pt>
                <c:pt idx="10">
                  <c:v>1526</c:v>
                </c:pt>
                <c:pt idx="11">
                  <c:v>1527</c:v>
                </c:pt>
                <c:pt idx="12">
                  <c:v>1528</c:v>
                </c:pt>
                <c:pt idx="13">
                  <c:v>1529</c:v>
                </c:pt>
                <c:pt idx="14">
                  <c:v>1530</c:v>
                </c:pt>
                <c:pt idx="15">
                  <c:v>1531</c:v>
                </c:pt>
                <c:pt idx="16">
                  <c:v>1532</c:v>
                </c:pt>
                <c:pt idx="17">
                  <c:v>1533</c:v>
                </c:pt>
                <c:pt idx="18">
                  <c:v>1534</c:v>
                </c:pt>
                <c:pt idx="19">
                  <c:v>1535</c:v>
                </c:pt>
                <c:pt idx="20">
                  <c:v>1536</c:v>
                </c:pt>
                <c:pt idx="21">
                  <c:v>1537</c:v>
                </c:pt>
                <c:pt idx="22">
                  <c:v>1538</c:v>
                </c:pt>
                <c:pt idx="23">
                  <c:v>1539</c:v>
                </c:pt>
                <c:pt idx="24">
                  <c:v>1540</c:v>
                </c:pt>
                <c:pt idx="25">
                  <c:v>1541</c:v>
                </c:pt>
                <c:pt idx="26">
                  <c:v>1541/42</c:v>
                </c:pt>
                <c:pt idx="27">
                  <c:v>1542/43</c:v>
                </c:pt>
                <c:pt idx="28">
                  <c:v>1543/44</c:v>
                </c:pt>
                <c:pt idx="29">
                  <c:v>1544/45</c:v>
                </c:pt>
                <c:pt idx="30">
                  <c:v>1545/46</c:v>
                </c:pt>
                <c:pt idx="31">
                  <c:v>1546/47</c:v>
                </c:pt>
                <c:pt idx="32">
                  <c:v>1547/48</c:v>
                </c:pt>
                <c:pt idx="33">
                  <c:v>1548/49</c:v>
                </c:pt>
                <c:pt idx="34">
                  <c:v>1549/50</c:v>
                </c:pt>
                <c:pt idx="35">
                  <c:v>1550/51</c:v>
                </c:pt>
                <c:pt idx="36">
                  <c:v>1551/52</c:v>
                </c:pt>
                <c:pt idx="37">
                  <c:v>1552</c:v>
                </c:pt>
                <c:pt idx="38">
                  <c:v>1553</c:v>
                </c:pt>
                <c:pt idx="39">
                  <c:v>1554</c:v>
                </c:pt>
                <c:pt idx="40">
                  <c:v>1554/55</c:v>
                </c:pt>
                <c:pt idx="41">
                  <c:v>1555/56</c:v>
                </c:pt>
                <c:pt idx="42">
                  <c:v>1556/57</c:v>
                </c:pt>
                <c:pt idx="43">
                  <c:v>1557/58</c:v>
                </c:pt>
                <c:pt idx="44">
                  <c:v>1558/59</c:v>
                </c:pt>
                <c:pt idx="45">
                  <c:v>1559/60</c:v>
                </c:pt>
                <c:pt idx="46">
                  <c:v>1560/61</c:v>
                </c:pt>
                <c:pt idx="47">
                  <c:v>1561/62</c:v>
                </c:pt>
                <c:pt idx="48">
                  <c:v>1562/63</c:v>
                </c:pt>
                <c:pt idx="49">
                  <c:v>1563/64</c:v>
                </c:pt>
                <c:pt idx="50">
                  <c:v>1564/65</c:v>
                </c:pt>
                <c:pt idx="51">
                  <c:v>1565/66</c:v>
                </c:pt>
                <c:pt idx="52">
                  <c:v>1566/67</c:v>
                </c:pt>
                <c:pt idx="53">
                  <c:v>1567</c:v>
                </c:pt>
                <c:pt idx="54">
                  <c:v>1568</c:v>
                </c:pt>
                <c:pt idx="55">
                  <c:v>1569</c:v>
                </c:pt>
                <c:pt idx="56">
                  <c:v>1570</c:v>
                </c:pt>
                <c:pt idx="57">
                  <c:v>1571</c:v>
                </c:pt>
                <c:pt idx="58">
                  <c:v>1572</c:v>
                </c:pt>
                <c:pt idx="59">
                  <c:v>1573</c:v>
                </c:pt>
                <c:pt idx="60">
                  <c:v>1574</c:v>
                </c:pt>
                <c:pt idx="61">
                  <c:v>1575</c:v>
                </c:pt>
                <c:pt idx="62">
                  <c:v>1576</c:v>
                </c:pt>
                <c:pt idx="63">
                  <c:v>1577</c:v>
                </c:pt>
                <c:pt idx="64">
                  <c:v>1578</c:v>
                </c:pt>
                <c:pt idx="65">
                  <c:v>1579</c:v>
                </c:pt>
                <c:pt idx="66">
                  <c:v>1580</c:v>
                </c:pt>
                <c:pt idx="67">
                  <c:v>1581</c:v>
                </c:pt>
                <c:pt idx="68">
                  <c:v>1582</c:v>
                </c:pt>
                <c:pt idx="69">
                  <c:v>1583</c:v>
                </c:pt>
                <c:pt idx="70">
                  <c:v>1584</c:v>
                </c:pt>
                <c:pt idx="71">
                  <c:v>1585</c:v>
                </c:pt>
                <c:pt idx="72">
                  <c:v>1586</c:v>
                </c:pt>
                <c:pt idx="73">
                  <c:v>1587</c:v>
                </c:pt>
                <c:pt idx="74">
                  <c:v>1588</c:v>
                </c:pt>
                <c:pt idx="75">
                  <c:v>1589</c:v>
                </c:pt>
                <c:pt idx="76">
                  <c:v>1590</c:v>
                </c:pt>
                <c:pt idx="77">
                  <c:v>1591</c:v>
                </c:pt>
                <c:pt idx="78">
                  <c:v>1592</c:v>
                </c:pt>
                <c:pt idx="79">
                  <c:v>1593</c:v>
                </c:pt>
                <c:pt idx="80">
                  <c:v>1594</c:v>
                </c:pt>
                <c:pt idx="81">
                  <c:v>1595</c:v>
                </c:pt>
              </c:strCache>
            </c:strRef>
          </c:cat>
          <c:val>
            <c:numRef>
              <c:f>List1!$B$2:$B$89</c:f>
              <c:numCache>
                <c:formatCode>General</c:formatCode>
                <c:ptCount val="88"/>
                <c:pt idx="0">
                  <c:v>8952</c:v>
                </c:pt>
                <c:pt idx="1">
                  <c:v>-3785</c:v>
                </c:pt>
                <c:pt idx="2">
                  <c:v>-2070</c:v>
                </c:pt>
                <c:pt idx="3">
                  <c:v>5161</c:v>
                </c:pt>
                <c:pt idx="4">
                  <c:v>-1576</c:v>
                </c:pt>
                <c:pt idx="5">
                  <c:v>-5785</c:v>
                </c:pt>
                <c:pt idx="6">
                  <c:v>5500</c:v>
                </c:pt>
                <c:pt idx="7">
                  <c:v>2720</c:v>
                </c:pt>
                <c:pt idx="8">
                  <c:v>1070</c:v>
                </c:pt>
                <c:pt idx="9">
                  <c:v>778</c:v>
                </c:pt>
                <c:pt idx="10">
                  <c:v>250</c:v>
                </c:pt>
                <c:pt idx="11">
                  <c:v>1350</c:v>
                </c:pt>
                <c:pt idx="12">
                  <c:v>-1912</c:v>
                </c:pt>
                <c:pt idx="13">
                  <c:v>-335</c:v>
                </c:pt>
                <c:pt idx="14">
                  <c:v>-2119</c:v>
                </c:pt>
                <c:pt idx="15">
                  <c:v>-11753</c:v>
                </c:pt>
                <c:pt idx="16">
                  <c:v>-38</c:v>
                </c:pt>
                <c:pt idx="17">
                  <c:v>3958</c:v>
                </c:pt>
                <c:pt idx="18">
                  <c:v>1217</c:v>
                </c:pt>
                <c:pt idx="19">
                  <c:v>549</c:v>
                </c:pt>
                <c:pt idx="20">
                  <c:v>425</c:v>
                </c:pt>
                <c:pt idx="21">
                  <c:v>-1383</c:v>
                </c:pt>
                <c:pt idx="22">
                  <c:v>847</c:v>
                </c:pt>
                <c:pt idx="26">
                  <c:v>5957</c:v>
                </c:pt>
                <c:pt idx="27">
                  <c:v>14799</c:v>
                </c:pt>
                <c:pt idx="28">
                  <c:v>16262</c:v>
                </c:pt>
                <c:pt idx="29">
                  <c:v>9277</c:v>
                </c:pt>
                <c:pt idx="30">
                  <c:v>10249</c:v>
                </c:pt>
                <c:pt idx="31">
                  <c:v>-18897</c:v>
                </c:pt>
                <c:pt idx="32">
                  <c:v>7389</c:v>
                </c:pt>
                <c:pt idx="33">
                  <c:v>12038</c:v>
                </c:pt>
                <c:pt idx="34">
                  <c:v>1235</c:v>
                </c:pt>
                <c:pt idx="35">
                  <c:v>-5625</c:v>
                </c:pt>
                <c:pt idx="36">
                  <c:v>1938</c:v>
                </c:pt>
                <c:pt idx="40">
                  <c:v>-1607</c:v>
                </c:pt>
                <c:pt idx="41">
                  <c:v>-3051</c:v>
                </c:pt>
                <c:pt idx="42">
                  <c:v>-5464</c:v>
                </c:pt>
                <c:pt idx="43">
                  <c:v>3631</c:v>
                </c:pt>
                <c:pt idx="45">
                  <c:v>3728</c:v>
                </c:pt>
                <c:pt idx="46">
                  <c:v>3507</c:v>
                </c:pt>
                <c:pt idx="47">
                  <c:v>1712</c:v>
                </c:pt>
                <c:pt idx="48">
                  <c:v>-7410</c:v>
                </c:pt>
                <c:pt idx="49">
                  <c:v>7797</c:v>
                </c:pt>
                <c:pt idx="50">
                  <c:v>10438</c:v>
                </c:pt>
                <c:pt idx="51">
                  <c:v>11660</c:v>
                </c:pt>
                <c:pt idx="52">
                  <c:v>-454</c:v>
                </c:pt>
                <c:pt idx="56">
                  <c:v>5709</c:v>
                </c:pt>
                <c:pt idx="57">
                  <c:v>20856</c:v>
                </c:pt>
                <c:pt idx="58">
                  <c:v>13758</c:v>
                </c:pt>
                <c:pt idx="59">
                  <c:v>10429</c:v>
                </c:pt>
                <c:pt idx="60">
                  <c:v>13607</c:v>
                </c:pt>
                <c:pt idx="61">
                  <c:v>14683</c:v>
                </c:pt>
                <c:pt idx="62">
                  <c:v>16016</c:v>
                </c:pt>
                <c:pt idx="63">
                  <c:v>14466</c:v>
                </c:pt>
                <c:pt idx="64">
                  <c:v>-3328</c:v>
                </c:pt>
                <c:pt idx="65">
                  <c:v>11535</c:v>
                </c:pt>
                <c:pt idx="66">
                  <c:v>21593</c:v>
                </c:pt>
                <c:pt idx="67">
                  <c:v>15115</c:v>
                </c:pt>
                <c:pt idx="68">
                  <c:v>6525</c:v>
                </c:pt>
                <c:pt idx="69">
                  <c:v>20204</c:v>
                </c:pt>
                <c:pt idx="70">
                  <c:v>17474</c:v>
                </c:pt>
                <c:pt idx="72">
                  <c:v>22774</c:v>
                </c:pt>
                <c:pt idx="73">
                  <c:v>21695</c:v>
                </c:pt>
                <c:pt idx="74">
                  <c:v>21579</c:v>
                </c:pt>
                <c:pt idx="75">
                  <c:v>-2437</c:v>
                </c:pt>
                <c:pt idx="76">
                  <c:v>27740</c:v>
                </c:pt>
                <c:pt idx="77">
                  <c:v>36156</c:v>
                </c:pt>
                <c:pt idx="78">
                  <c:v>-9833</c:v>
                </c:pt>
                <c:pt idx="79">
                  <c:v>30373</c:v>
                </c:pt>
                <c:pt idx="81">
                  <c:v>15463</c:v>
                </c:pt>
              </c:numCache>
            </c:numRef>
          </c:val>
        </c:ser>
        <c:marker val="1"/>
        <c:axId val="95795840"/>
        <c:axId val="99353344"/>
      </c:lineChart>
      <c:catAx>
        <c:axId val="95795840"/>
        <c:scaling>
          <c:orientation val="minMax"/>
        </c:scaling>
        <c:axPos val="b"/>
        <c:title>
          <c:tx>
            <c:rich>
              <a:bodyPr/>
              <a:lstStyle/>
              <a:p>
                <a:pPr>
                  <a:defRPr sz="1400"/>
                </a:pPr>
                <a:r>
                  <a:rPr lang="de-DE" sz="1400"/>
                  <a:t>Jahr</a:t>
                </a:r>
                <a:endParaRPr lang="cs-CZ" sz="1400"/>
              </a:p>
            </c:rich>
          </c:tx>
          <c:layout/>
        </c:title>
        <c:majorTickMark val="none"/>
        <c:tickLblPos val="nextTo"/>
        <c:crossAx val="99353344"/>
        <c:crosses val="autoZero"/>
        <c:auto val="1"/>
        <c:lblAlgn val="ctr"/>
        <c:lblOffset val="100"/>
      </c:catAx>
      <c:valAx>
        <c:axId val="99353344"/>
        <c:scaling>
          <c:orientation val="minMax"/>
        </c:scaling>
        <c:axPos val="l"/>
        <c:majorGridlines/>
        <c:title>
          <c:tx>
            <c:rich>
              <a:bodyPr rot="0" vert="horz"/>
              <a:lstStyle/>
              <a:p>
                <a:pPr>
                  <a:defRPr sz="1400"/>
                </a:pPr>
                <a:r>
                  <a:rPr lang="de-DE" sz="1400"/>
                  <a:t>Höhe</a:t>
                </a:r>
                <a:r>
                  <a:rPr lang="de-DE" sz="1400" baseline="0"/>
                  <a:t> in Gr.</a:t>
                </a:r>
                <a:endParaRPr lang="cs-CZ" sz="1400"/>
              </a:p>
            </c:rich>
          </c:tx>
          <c:layout/>
        </c:title>
        <c:numFmt formatCode="General" sourceLinked="1"/>
        <c:majorTickMark val="none"/>
        <c:tickLblPos val="nextTo"/>
        <c:spPr>
          <a:ln w="9525">
            <a:noFill/>
          </a:ln>
        </c:spPr>
        <c:txPr>
          <a:bodyPr/>
          <a:lstStyle/>
          <a:p>
            <a:pPr>
              <a:defRPr sz="1200"/>
            </a:pPr>
            <a:endParaRPr lang="cs-CZ"/>
          </a:p>
        </c:txPr>
        <c:crossAx val="95795840"/>
        <c:crosses val="autoZero"/>
        <c:crossBetween val="between"/>
      </c:valAx>
    </c:plotArea>
    <c:legend>
      <c:legendPos val="b"/>
      <c:layout>
        <c:manualLayout>
          <c:xMode val="edge"/>
          <c:yMode val="edge"/>
          <c:x val="0.69056011227763159"/>
          <c:y val="0.93621547306586672"/>
          <c:w val="0.19758329687955672"/>
          <c:h val="6.3784526934134514E-2"/>
        </c:manualLayout>
      </c:layout>
    </c:legend>
    <c:plotVisOnly val="1"/>
    <c:dispBlanksAs val="gap"/>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cs-CZ"/>
  <c:chart>
    <c:title>
      <c:tx>
        <c:rich>
          <a:bodyPr/>
          <a:lstStyle/>
          <a:p>
            <a:pPr>
              <a:defRPr/>
            </a:pPr>
            <a:r>
              <a:rPr lang="de-DE" sz="2000" dirty="0">
                <a:solidFill>
                  <a:srgbClr val="00B050"/>
                </a:solidFill>
              </a:rPr>
              <a:t>Die </a:t>
            </a:r>
            <a:r>
              <a:rPr lang="cs-CZ" sz="2000" dirty="0">
                <a:solidFill>
                  <a:srgbClr val="00B050"/>
                </a:solidFill>
              </a:rPr>
              <a:t>Struktur der </a:t>
            </a:r>
            <a:r>
              <a:rPr lang="cs-CZ" sz="2000" dirty="0" err="1">
                <a:solidFill>
                  <a:srgbClr val="00B050"/>
                </a:solidFill>
              </a:rPr>
              <a:t>Einnahmen</a:t>
            </a:r>
            <a:r>
              <a:rPr lang="de-DE" sz="2000" dirty="0">
                <a:solidFill>
                  <a:srgbClr val="00B050"/>
                </a:solidFill>
              </a:rPr>
              <a:t> der Zittauer Pfarrkirchenfabrik</a:t>
            </a:r>
            <a:r>
              <a:rPr lang="cs-CZ" sz="2000" dirty="0">
                <a:solidFill>
                  <a:srgbClr val="00B050"/>
                </a:solidFill>
              </a:rPr>
              <a:t> </a:t>
            </a:r>
            <a:r>
              <a:rPr lang="cs-CZ" sz="2000" dirty="0" err="1">
                <a:solidFill>
                  <a:srgbClr val="00B050"/>
                </a:solidFill>
              </a:rPr>
              <a:t>im</a:t>
            </a:r>
            <a:r>
              <a:rPr lang="cs-CZ" sz="2000" dirty="0">
                <a:solidFill>
                  <a:srgbClr val="00B050"/>
                </a:solidFill>
              </a:rPr>
              <a:t> </a:t>
            </a:r>
            <a:r>
              <a:rPr lang="cs-CZ" sz="2000" dirty="0" err="1">
                <a:solidFill>
                  <a:srgbClr val="00B050"/>
                </a:solidFill>
              </a:rPr>
              <a:t>Jahr</a:t>
            </a:r>
            <a:r>
              <a:rPr lang="cs-CZ" sz="2000" dirty="0">
                <a:solidFill>
                  <a:srgbClr val="00B050"/>
                </a:solidFill>
              </a:rPr>
              <a:t> 1516/17 </a:t>
            </a:r>
            <a:endParaRPr lang="de-DE" sz="2000" dirty="0">
              <a:solidFill>
                <a:srgbClr val="00B050"/>
              </a:solidFill>
            </a:endParaRPr>
          </a:p>
          <a:p>
            <a:pPr>
              <a:defRPr/>
            </a:pPr>
            <a:r>
              <a:rPr lang="de-DE" sz="2000" dirty="0">
                <a:solidFill>
                  <a:srgbClr val="00B050"/>
                </a:solidFill>
              </a:rPr>
              <a:t>(12.968 </a:t>
            </a:r>
            <a:r>
              <a:rPr lang="de-DE" sz="2000" dirty="0" err="1">
                <a:solidFill>
                  <a:srgbClr val="00B050"/>
                </a:solidFill>
              </a:rPr>
              <a:t>Gr</a:t>
            </a:r>
            <a:r>
              <a:rPr lang="de-DE" sz="2000" dirty="0">
                <a:solidFill>
                  <a:srgbClr val="00B050"/>
                </a:solidFill>
              </a:rPr>
              <a:t>.; 216 </a:t>
            </a:r>
            <a:r>
              <a:rPr lang="de-DE" sz="2000" dirty="0" err="1">
                <a:solidFill>
                  <a:srgbClr val="00B050"/>
                </a:solidFill>
              </a:rPr>
              <a:t>ßß</a:t>
            </a:r>
            <a:r>
              <a:rPr lang="de-DE" sz="2000" dirty="0">
                <a:solidFill>
                  <a:srgbClr val="00B050"/>
                </a:solidFill>
              </a:rPr>
              <a:t> 8 </a:t>
            </a:r>
            <a:r>
              <a:rPr lang="cs-CZ" sz="2000" dirty="0">
                <a:solidFill>
                  <a:srgbClr val="00B050"/>
                </a:solidFill>
              </a:rPr>
              <a:t>G</a:t>
            </a:r>
            <a:r>
              <a:rPr lang="de-DE" sz="2000" dirty="0">
                <a:solidFill>
                  <a:srgbClr val="00B050"/>
                </a:solidFill>
              </a:rPr>
              <a:t>r</a:t>
            </a:r>
            <a:r>
              <a:rPr lang="cs-CZ" sz="2000" dirty="0">
                <a:solidFill>
                  <a:srgbClr val="00B050"/>
                </a:solidFill>
              </a:rPr>
              <a:t>.</a:t>
            </a:r>
            <a:r>
              <a:rPr lang="de-DE" sz="2000" dirty="0">
                <a:solidFill>
                  <a:srgbClr val="00B050"/>
                </a:solidFill>
              </a:rPr>
              <a:t>)</a:t>
            </a:r>
            <a:endParaRPr lang="cs-CZ" sz="2000" dirty="0">
              <a:solidFill>
                <a:srgbClr val="00B050"/>
              </a:solidFill>
            </a:endParaRPr>
          </a:p>
        </c:rich>
      </c:tx>
      <c:layout/>
    </c:title>
    <c:plotArea>
      <c:layout/>
      <c:pieChart>
        <c:varyColors val="1"/>
        <c:ser>
          <c:idx val="0"/>
          <c:order val="0"/>
          <c:tx>
            <c:strRef>
              <c:f>List1!$B$1</c:f>
              <c:strCache>
                <c:ptCount val="1"/>
                <c:pt idx="0">
                  <c:v>Struktur der Einnahmen im Jahr 1516/17</c:v>
                </c:pt>
              </c:strCache>
            </c:strRef>
          </c:tx>
          <c:cat>
            <c:strRef>
              <c:f>List1!$A$2:$A$5</c:f>
              <c:strCache>
                <c:ptCount val="4"/>
                <c:pt idx="0">
                  <c:v>Oblationen 6.605 Gr. (50,9 %)</c:v>
                </c:pt>
                <c:pt idx="1">
                  <c:v>"Testamente" 3.100 Gr. (23,9 %)</c:v>
                </c:pt>
                <c:pt idx="2">
                  <c:v>Zinsen und Erbgeld 2.461 Gr. (19. %)</c:v>
                </c:pt>
                <c:pt idx="3">
                  <c:v>Totengeläut 802 Gr. (6,2 %)</c:v>
                </c:pt>
              </c:strCache>
            </c:strRef>
          </c:cat>
          <c:val>
            <c:numRef>
              <c:f>List1!$B$2:$B$5</c:f>
              <c:numCache>
                <c:formatCode>General</c:formatCode>
                <c:ptCount val="4"/>
                <c:pt idx="0">
                  <c:v>6605</c:v>
                </c:pt>
                <c:pt idx="1">
                  <c:v>3100</c:v>
                </c:pt>
                <c:pt idx="2">
                  <c:v>2461</c:v>
                </c:pt>
                <c:pt idx="3">
                  <c:v>802</c:v>
                </c:pt>
              </c:numCache>
            </c:numRef>
          </c:val>
        </c:ser>
        <c:firstSliceAng val="0"/>
      </c:pieChart>
    </c:plotArea>
    <c:legend>
      <c:legendPos val="r"/>
      <c:layout/>
      <c:txPr>
        <a:bodyPr/>
        <a:lstStyle/>
        <a:p>
          <a:pPr>
            <a:defRPr sz="1200"/>
          </a:pPr>
          <a:endParaRPr lang="cs-CZ"/>
        </a:p>
      </c:txPr>
    </c:legend>
    <c:plotVisOnly val="1"/>
    <c:dispBlanksAs val="zero"/>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cs-CZ"/>
  <c:chart>
    <c:plotArea>
      <c:layout>
        <c:manualLayout>
          <c:layoutTarget val="inner"/>
          <c:xMode val="edge"/>
          <c:yMode val="edge"/>
          <c:x val="0.10139089384660252"/>
          <c:y val="4.4057617797775513E-2"/>
          <c:w val="0.65795603674541192"/>
          <c:h val="0.69038088988876356"/>
        </c:manualLayout>
      </c:layout>
      <c:lineChart>
        <c:grouping val="standard"/>
        <c:ser>
          <c:idx val="0"/>
          <c:order val="0"/>
          <c:tx>
            <c:strRef>
              <c:f>List1!$B$1</c:f>
              <c:strCache>
                <c:ptCount val="1"/>
                <c:pt idx="0">
                  <c:v>Oblation</c:v>
                </c:pt>
              </c:strCache>
            </c:strRef>
          </c:tx>
          <c:marker>
            <c:symbol val="none"/>
          </c:marker>
          <c:cat>
            <c:strRef>
              <c:f>List1!$A$2:$A$23</c:f>
              <c:strCache>
                <c:ptCount val="22"/>
                <c:pt idx="0">
                  <c:v>1516/17</c:v>
                </c:pt>
                <c:pt idx="1">
                  <c:v>1517/18</c:v>
                </c:pt>
                <c:pt idx="2">
                  <c:v>1518/19</c:v>
                </c:pt>
                <c:pt idx="3">
                  <c:v>1519/20</c:v>
                </c:pt>
                <c:pt idx="4">
                  <c:v>1520-21</c:v>
                </c:pt>
                <c:pt idx="5">
                  <c:v>1522</c:v>
                </c:pt>
                <c:pt idx="6">
                  <c:v>1523</c:v>
                </c:pt>
                <c:pt idx="7">
                  <c:v>1524</c:v>
                </c:pt>
                <c:pt idx="8">
                  <c:v>1525</c:v>
                </c:pt>
                <c:pt idx="9">
                  <c:v>1526</c:v>
                </c:pt>
                <c:pt idx="10">
                  <c:v>1527</c:v>
                </c:pt>
                <c:pt idx="11">
                  <c:v>1528</c:v>
                </c:pt>
                <c:pt idx="12">
                  <c:v>1529</c:v>
                </c:pt>
                <c:pt idx="13">
                  <c:v>1530</c:v>
                </c:pt>
                <c:pt idx="14">
                  <c:v>1531</c:v>
                </c:pt>
                <c:pt idx="15">
                  <c:v>1532</c:v>
                </c:pt>
                <c:pt idx="16">
                  <c:v>1533</c:v>
                </c:pt>
                <c:pt idx="17">
                  <c:v>1534</c:v>
                </c:pt>
                <c:pt idx="18">
                  <c:v>1535</c:v>
                </c:pt>
                <c:pt idx="19">
                  <c:v>1536</c:v>
                </c:pt>
                <c:pt idx="20">
                  <c:v>1537</c:v>
                </c:pt>
                <c:pt idx="21">
                  <c:v>1538</c:v>
                </c:pt>
              </c:strCache>
            </c:strRef>
          </c:cat>
          <c:val>
            <c:numRef>
              <c:f>List1!$B$2:$B$23</c:f>
              <c:numCache>
                <c:formatCode>General</c:formatCode>
                <c:ptCount val="22"/>
                <c:pt idx="0">
                  <c:v>6605</c:v>
                </c:pt>
                <c:pt idx="1">
                  <c:v>6679</c:v>
                </c:pt>
                <c:pt idx="2">
                  <c:v>5754</c:v>
                </c:pt>
                <c:pt idx="3">
                  <c:v>5232</c:v>
                </c:pt>
                <c:pt idx="4">
                  <c:v>7200</c:v>
                </c:pt>
                <c:pt idx="5">
                  <c:v>4289</c:v>
                </c:pt>
                <c:pt idx="6">
                  <c:v>2448</c:v>
                </c:pt>
                <c:pt idx="7">
                  <c:v>1131</c:v>
                </c:pt>
                <c:pt idx="8">
                  <c:v>340</c:v>
                </c:pt>
                <c:pt idx="9">
                  <c:v>101</c:v>
                </c:pt>
                <c:pt idx="10">
                  <c:v>0</c:v>
                </c:pt>
                <c:pt idx="11">
                  <c:v>0</c:v>
                </c:pt>
                <c:pt idx="12">
                  <c:v>0</c:v>
                </c:pt>
                <c:pt idx="13">
                  <c:v>369</c:v>
                </c:pt>
                <c:pt idx="14">
                  <c:v>629</c:v>
                </c:pt>
                <c:pt idx="15">
                  <c:v>837</c:v>
                </c:pt>
                <c:pt idx="16">
                  <c:v>919</c:v>
                </c:pt>
                <c:pt idx="17">
                  <c:v>372</c:v>
                </c:pt>
                <c:pt idx="18">
                  <c:v>204</c:v>
                </c:pt>
                <c:pt idx="19">
                  <c:v>162</c:v>
                </c:pt>
                <c:pt idx="20">
                  <c:v>0</c:v>
                </c:pt>
                <c:pt idx="21">
                  <c:v>0</c:v>
                </c:pt>
              </c:numCache>
            </c:numRef>
          </c:val>
        </c:ser>
        <c:ser>
          <c:idx val="1"/>
          <c:order val="1"/>
          <c:tx>
            <c:strRef>
              <c:f>List1!$C$1</c:f>
              <c:strCache>
                <c:ptCount val="1"/>
                <c:pt idx="0">
                  <c:v>"Testamente"</c:v>
                </c:pt>
              </c:strCache>
            </c:strRef>
          </c:tx>
          <c:marker>
            <c:symbol val="none"/>
          </c:marker>
          <c:cat>
            <c:strRef>
              <c:f>List1!$A$2:$A$23</c:f>
              <c:strCache>
                <c:ptCount val="22"/>
                <c:pt idx="0">
                  <c:v>1516/17</c:v>
                </c:pt>
                <c:pt idx="1">
                  <c:v>1517/18</c:v>
                </c:pt>
                <c:pt idx="2">
                  <c:v>1518/19</c:v>
                </c:pt>
                <c:pt idx="3">
                  <c:v>1519/20</c:v>
                </c:pt>
                <c:pt idx="4">
                  <c:v>1520-21</c:v>
                </c:pt>
                <c:pt idx="5">
                  <c:v>1522</c:v>
                </c:pt>
                <c:pt idx="6">
                  <c:v>1523</c:v>
                </c:pt>
                <c:pt idx="7">
                  <c:v>1524</c:v>
                </c:pt>
                <c:pt idx="8">
                  <c:v>1525</c:v>
                </c:pt>
                <c:pt idx="9">
                  <c:v>1526</c:v>
                </c:pt>
                <c:pt idx="10">
                  <c:v>1527</c:v>
                </c:pt>
                <c:pt idx="11">
                  <c:v>1528</c:v>
                </c:pt>
                <c:pt idx="12">
                  <c:v>1529</c:v>
                </c:pt>
                <c:pt idx="13">
                  <c:v>1530</c:v>
                </c:pt>
                <c:pt idx="14">
                  <c:v>1531</c:v>
                </c:pt>
                <c:pt idx="15">
                  <c:v>1532</c:v>
                </c:pt>
                <c:pt idx="16">
                  <c:v>1533</c:v>
                </c:pt>
                <c:pt idx="17">
                  <c:v>1534</c:v>
                </c:pt>
                <c:pt idx="18">
                  <c:v>1535</c:v>
                </c:pt>
                <c:pt idx="19">
                  <c:v>1536</c:v>
                </c:pt>
                <c:pt idx="20">
                  <c:v>1537</c:v>
                </c:pt>
                <c:pt idx="21">
                  <c:v>1538</c:v>
                </c:pt>
              </c:strCache>
            </c:strRef>
          </c:cat>
          <c:val>
            <c:numRef>
              <c:f>List1!$C$2:$C$23</c:f>
              <c:numCache>
                <c:formatCode>General</c:formatCode>
                <c:ptCount val="22"/>
                <c:pt idx="0">
                  <c:v>3098</c:v>
                </c:pt>
                <c:pt idx="1">
                  <c:v>1715</c:v>
                </c:pt>
                <c:pt idx="2">
                  <c:v>5496</c:v>
                </c:pt>
                <c:pt idx="3">
                  <c:v>4362</c:v>
                </c:pt>
                <c:pt idx="4">
                  <c:v>5349</c:v>
                </c:pt>
                <c:pt idx="5">
                  <c:v>3207</c:v>
                </c:pt>
                <c:pt idx="6">
                  <c:v>1264</c:v>
                </c:pt>
                <c:pt idx="7">
                  <c:v>396</c:v>
                </c:pt>
                <c:pt idx="8">
                  <c:v>508</c:v>
                </c:pt>
                <c:pt idx="9">
                  <c:v>784</c:v>
                </c:pt>
                <c:pt idx="10">
                  <c:v>0</c:v>
                </c:pt>
                <c:pt idx="11">
                  <c:v>60</c:v>
                </c:pt>
                <c:pt idx="12">
                  <c:v>60</c:v>
                </c:pt>
                <c:pt idx="13">
                  <c:v>104</c:v>
                </c:pt>
                <c:pt idx="14">
                  <c:v>224</c:v>
                </c:pt>
                <c:pt idx="15">
                  <c:v>461</c:v>
                </c:pt>
                <c:pt idx="16">
                  <c:v>183</c:v>
                </c:pt>
                <c:pt idx="17">
                  <c:v>151</c:v>
                </c:pt>
                <c:pt idx="18">
                  <c:v>487</c:v>
                </c:pt>
                <c:pt idx="19">
                  <c:v>374</c:v>
                </c:pt>
                <c:pt idx="20">
                  <c:v>0</c:v>
                </c:pt>
                <c:pt idx="21">
                  <c:v>128</c:v>
                </c:pt>
              </c:numCache>
            </c:numRef>
          </c:val>
        </c:ser>
        <c:ser>
          <c:idx val="2"/>
          <c:order val="2"/>
          <c:tx>
            <c:strRef>
              <c:f>List1!$D$1</c:f>
              <c:strCache>
                <c:ptCount val="1"/>
                <c:pt idx="0">
                  <c:v>Zinsen und Erbgeld</c:v>
                </c:pt>
              </c:strCache>
            </c:strRef>
          </c:tx>
          <c:marker>
            <c:symbol val="none"/>
          </c:marker>
          <c:cat>
            <c:strRef>
              <c:f>List1!$A$2:$A$23</c:f>
              <c:strCache>
                <c:ptCount val="22"/>
                <c:pt idx="0">
                  <c:v>1516/17</c:v>
                </c:pt>
                <c:pt idx="1">
                  <c:v>1517/18</c:v>
                </c:pt>
                <c:pt idx="2">
                  <c:v>1518/19</c:v>
                </c:pt>
                <c:pt idx="3">
                  <c:v>1519/20</c:v>
                </c:pt>
                <c:pt idx="4">
                  <c:v>1520-21</c:v>
                </c:pt>
                <c:pt idx="5">
                  <c:v>1522</c:v>
                </c:pt>
                <c:pt idx="6">
                  <c:v>1523</c:v>
                </c:pt>
                <c:pt idx="7">
                  <c:v>1524</c:v>
                </c:pt>
                <c:pt idx="8">
                  <c:v>1525</c:v>
                </c:pt>
                <c:pt idx="9">
                  <c:v>1526</c:v>
                </c:pt>
                <c:pt idx="10">
                  <c:v>1527</c:v>
                </c:pt>
                <c:pt idx="11">
                  <c:v>1528</c:v>
                </c:pt>
                <c:pt idx="12">
                  <c:v>1529</c:v>
                </c:pt>
                <c:pt idx="13">
                  <c:v>1530</c:v>
                </c:pt>
                <c:pt idx="14">
                  <c:v>1531</c:v>
                </c:pt>
                <c:pt idx="15">
                  <c:v>1532</c:v>
                </c:pt>
                <c:pt idx="16">
                  <c:v>1533</c:v>
                </c:pt>
                <c:pt idx="17">
                  <c:v>1534</c:v>
                </c:pt>
                <c:pt idx="18">
                  <c:v>1535</c:v>
                </c:pt>
                <c:pt idx="19">
                  <c:v>1536</c:v>
                </c:pt>
                <c:pt idx="20">
                  <c:v>1537</c:v>
                </c:pt>
                <c:pt idx="21">
                  <c:v>1538</c:v>
                </c:pt>
              </c:strCache>
            </c:strRef>
          </c:cat>
          <c:val>
            <c:numRef>
              <c:f>List1!$D$2:$D$23</c:f>
              <c:numCache>
                <c:formatCode>General</c:formatCode>
                <c:ptCount val="22"/>
                <c:pt idx="0">
                  <c:v>2461</c:v>
                </c:pt>
                <c:pt idx="1">
                  <c:v>2959</c:v>
                </c:pt>
                <c:pt idx="2">
                  <c:v>3256</c:v>
                </c:pt>
                <c:pt idx="3">
                  <c:v>3244</c:v>
                </c:pt>
                <c:pt idx="4">
                  <c:v>3788</c:v>
                </c:pt>
                <c:pt idx="5">
                  <c:v>2034</c:v>
                </c:pt>
                <c:pt idx="6">
                  <c:v>1301</c:v>
                </c:pt>
                <c:pt idx="7">
                  <c:v>873</c:v>
                </c:pt>
                <c:pt idx="8">
                  <c:v>784</c:v>
                </c:pt>
                <c:pt idx="9">
                  <c:v>478</c:v>
                </c:pt>
                <c:pt idx="10">
                  <c:v>2080</c:v>
                </c:pt>
                <c:pt idx="11">
                  <c:v>452</c:v>
                </c:pt>
                <c:pt idx="12">
                  <c:v>1272</c:v>
                </c:pt>
                <c:pt idx="13">
                  <c:v>48</c:v>
                </c:pt>
                <c:pt idx="14">
                  <c:v>1640</c:v>
                </c:pt>
                <c:pt idx="15">
                  <c:v>2613</c:v>
                </c:pt>
                <c:pt idx="16">
                  <c:v>9889</c:v>
                </c:pt>
                <c:pt idx="17">
                  <c:v>1669</c:v>
                </c:pt>
                <c:pt idx="18">
                  <c:v>2052</c:v>
                </c:pt>
                <c:pt idx="19">
                  <c:v>1084</c:v>
                </c:pt>
                <c:pt idx="20">
                  <c:v>982</c:v>
                </c:pt>
                <c:pt idx="21">
                  <c:v>612</c:v>
                </c:pt>
              </c:numCache>
            </c:numRef>
          </c:val>
        </c:ser>
        <c:ser>
          <c:idx val="3"/>
          <c:order val="3"/>
          <c:tx>
            <c:strRef>
              <c:f>List1!$E$1</c:f>
              <c:strCache>
                <c:ptCount val="1"/>
                <c:pt idx="0">
                  <c:v>Totengeläut</c:v>
                </c:pt>
              </c:strCache>
            </c:strRef>
          </c:tx>
          <c:marker>
            <c:symbol val="none"/>
          </c:marker>
          <c:cat>
            <c:strRef>
              <c:f>List1!$A$2:$A$23</c:f>
              <c:strCache>
                <c:ptCount val="22"/>
                <c:pt idx="0">
                  <c:v>1516/17</c:v>
                </c:pt>
                <c:pt idx="1">
                  <c:v>1517/18</c:v>
                </c:pt>
                <c:pt idx="2">
                  <c:v>1518/19</c:v>
                </c:pt>
                <c:pt idx="3">
                  <c:v>1519/20</c:v>
                </c:pt>
                <c:pt idx="4">
                  <c:v>1520-21</c:v>
                </c:pt>
                <c:pt idx="5">
                  <c:v>1522</c:v>
                </c:pt>
                <c:pt idx="6">
                  <c:v>1523</c:v>
                </c:pt>
                <c:pt idx="7">
                  <c:v>1524</c:v>
                </c:pt>
                <c:pt idx="8">
                  <c:v>1525</c:v>
                </c:pt>
                <c:pt idx="9">
                  <c:v>1526</c:v>
                </c:pt>
                <c:pt idx="10">
                  <c:v>1527</c:v>
                </c:pt>
                <c:pt idx="11">
                  <c:v>1528</c:v>
                </c:pt>
                <c:pt idx="12">
                  <c:v>1529</c:v>
                </c:pt>
                <c:pt idx="13">
                  <c:v>1530</c:v>
                </c:pt>
                <c:pt idx="14">
                  <c:v>1531</c:v>
                </c:pt>
                <c:pt idx="15">
                  <c:v>1532</c:v>
                </c:pt>
                <c:pt idx="16">
                  <c:v>1533</c:v>
                </c:pt>
                <c:pt idx="17">
                  <c:v>1534</c:v>
                </c:pt>
                <c:pt idx="18">
                  <c:v>1535</c:v>
                </c:pt>
                <c:pt idx="19">
                  <c:v>1536</c:v>
                </c:pt>
                <c:pt idx="20">
                  <c:v>1537</c:v>
                </c:pt>
                <c:pt idx="21">
                  <c:v>1538</c:v>
                </c:pt>
              </c:strCache>
            </c:strRef>
          </c:cat>
          <c:val>
            <c:numRef>
              <c:f>List1!$E$2:$E$23</c:f>
              <c:numCache>
                <c:formatCode>General</c:formatCode>
                <c:ptCount val="22"/>
                <c:pt idx="0">
                  <c:v>802</c:v>
                </c:pt>
                <c:pt idx="1">
                  <c:v>646</c:v>
                </c:pt>
                <c:pt idx="2">
                  <c:v>931</c:v>
                </c:pt>
                <c:pt idx="3">
                  <c:v>947</c:v>
                </c:pt>
                <c:pt idx="4">
                  <c:v>2282</c:v>
                </c:pt>
                <c:pt idx="5">
                  <c:v>388</c:v>
                </c:pt>
                <c:pt idx="6">
                  <c:v>388</c:v>
                </c:pt>
                <c:pt idx="7">
                  <c:v>388</c:v>
                </c:pt>
                <c:pt idx="8">
                  <c:v>388</c:v>
                </c:pt>
                <c:pt idx="9">
                  <c:v>388</c:v>
                </c:pt>
                <c:pt idx="10">
                  <c:v>388</c:v>
                </c:pt>
                <c:pt idx="11">
                  <c:v>388</c:v>
                </c:pt>
                <c:pt idx="12">
                  <c:v>388</c:v>
                </c:pt>
                <c:pt idx="13">
                  <c:v>388</c:v>
                </c:pt>
                <c:pt idx="14">
                  <c:v>388</c:v>
                </c:pt>
                <c:pt idx="15">
                  <c:v>388</c:v>
                </c:pt>
                <c:pt idx="16">
                  <c:v>388</c:v>
                </c:pt>
                <c:pt idx="17">
                  <c:v>388</c:v>
                </c:pt>
                <c:pt idx="18">
                  <c:v>388</c:v>
                </c:pt>
                <c:pt idx="19">
                  <c:v>388</c:v>
                </c:pt>
                <c:pt idx="20">
                  <c:v>388</c:v>
                </c:pt>
                <c:pt idx="21">
                  <c:v>388</c:v>
                </c:pt>
              </c:numCache>
            </c:numRef>
          </c:val>
        </c:ser>
        <c:marker val="1"/>
        <c:axId val="112277376"/>
        <c:axId val="112287744"/>
      </c:lineChart>
      <c:catAx>
        <c:axId val="112277376"/>
        <c:scaling>
          <c:orientation val="minMax"/>
        </c:scaling>
        <c:axPos val="b"/>
        <c:title>
          <c:tx>
            <c:rich>
              <a:bodyPr/>
              <a:lstStyle/>
              <a:p>
                <a:pPr>
                  <a:defRPr sz="1600"/>
                </a:pPr>
                <a:r>
                  <a:rPr lang="cs-CZ" sz="1600"/>
                  <a:t>Jahr</a:t>
                </a:r>
              </a:p>
            </c:rich>
          </c:tx>
          <c:layout/>
        </c:title>
        <c:tickLblPos val="nextTo"/>
        <c:crossAx val="112287744"/>
        <c:crosses val="autoZero"/>
        <c:auto val="1"/>
        <c:lblAlgn val="ctr"/>
        <c:lblOffset val="100"/>
      </c:catAx>
      <c:valAx>
        <c:axId val="112287744"/>
        <c:scaling>
          <c:orientation val="minMax"/>
        </c:scaling>
        <c:axPos val="l"/>
        <c:majorGridlines/>
        <c:title>
          <c:tx>
            <c:rich>
              <a:bodyPr rot="0" vert="horz"/>
              <a:lstStyle/>
              <a:p>
                <a:pPr>
                  <a:defRPr sz="1600"/>
                </a:pPr>
                <a:r>
                  <a:rPr lang="cs-CZ" sz="1600"/>
                  <a:t>Höhe</a:t>
                </a:r>
                <a:r>
                  <a:rPr lang="de-DE" sz="1600" baseline="0"/>
                  <a:t> </a:t>
                </a:r>
              </a:p>
              <a:p>
                <a:pPr>
                  <a:defRPr sz="1600"/>
                </a:pPr>
                <a:r>
                  <a:rPr lang="de-DE" sz="1600" baseline="0"/>
                  <a:t>in Gr.</a:t>
                </a:r>
                <a:endParaRPr lang="cs-CZ" sz="1600"/>
              </a:p>
            </c:rich>
          </c:tx>
          <c:layout>
            <c:manualLayout>
              <c:xMode val="edge"/>
              <c:yMode val="edge"/>
              <c:x val="2.0833333333333412E-2"/>
              <c:y val="0.89041869766279214"/>
            </c:manualLayout>
          </c:layout>
        </c:title>
        <c:numFmt formatCode="General" sourceLinked="1"/>
        <c:tickLblPos val="nextTo"/>
        <c:crossAx val="112277376"/>
        <c:crosses val="autoZero"/>
        <c:crossBetween val="between"/>
      </c:valAx>
    </c:plotArea>
    <c:legend>
      <c:legendPos val="r"/>
      <c:layout>
        <c:manualLayout>
          <c:xMode val="edge"/>
          <c:yMode val="edge"/>
          <c:x val="0.77890037182852589"/>
          <c:y val="0.35648481439820462"/>
          <c:w val="0.20721073928258971"/>
          <c:h val="0.41798275215598302"/>
        </c:manualLayout>
      </c:layout>
    </c:legend>
    <c:plotVisOnly val="1"/>
    <c:dispBlanksAs val="gap"/>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cs-CZ"/>
  <c:chart>
    <c:title>
      <c:tx>
        <c:rich>
          <a:bodyPr/>
          <a:lstStyle/>
          <a:p>
            <a:pPr>
              <a:defRPr/>
            </a:pPr>
            <a:r>
              <a:rPr lang="cs-CZ" sz="1800" b="1" i="0" u="none" strike="noStrike" baseline="0" dirty="0">
                <a:solidFill>
                  <a:srgbClr val="00B050"/>
                </a:solidFill>
              </a:rPr>
              <a:t>Die Struktur der </a:t>
            </a:r>
            <a:r>
              <a:rPr lang="cs-CZ" sz="1800" b="1" i="0" u="none" strike="noStrike" baseline="0" dirty="0" err="1">
                <a:solidFill>
                  <a:srgbClr val="00B050"/>
                </a:solidFill>
              </a:rPr>
              <a:t>Einnahmen</a:t>
            </a:r>
            <a:r>
              <a:rPr lang="cs-CZ" sz="1800" b="1" i="0" u="none" strike="noStrike" baseline="0" dirty="0">
                <a:solidFill>
                  <a:srgbClr val="00B050"/>
                </a:solidFill>
              </a:rPr>
              <a:t> der</a:t>
            </a:r>
            <a:endParaRPr lang="de-DE" sz="1800" b="1" i="0" u="none" strike="noStrike" baseline="0" dirty="0">
              <a:solidFill>
                <a:srgbClr val="00B050"/>
              </a:solidFill>
            </a:endParaRPr>
          </a:p>
          <a:p>
            <a:pPr>
              <a:defRPr/>
            </a:pPr>
            <a:r>
              <a:rPr lang="cs-CZ" sz="1800" b="1" i="0" u="none" strike="noStrike" baseline="0" dirty="0">
                <a:solidFill>
                  <a:srgbClr val="00B050"/>
                </a:solidFill>
              </a:rPr>
              <a:t> </a:t>
            </a:r>
            <a:r>
              <a:rPr lang="cs-CZ" sz="1800" b="1" i="0" u="none" strike="noStrike" baseline="0" dirty="0" err="1">
                <a:solidFill>
                  <a:srgbClr val="00B050"/>
                </a:solidFill>
              </a:rPr>
              <a:t>Zittauer</a:t>
            </a:r>
            <a:r>
              <a:rPr lang="cs-CZ" sz="1800" b="1" i="0" u="none" strike="noStrike" baseline="0" dirty="0">
                <a:solidFill>
                  <a:srgbClr val="00B050"/>
                </a:solidFill>
              </a:rPr>
              <a:t> </a:t>
            </a:r>
            <a:r>
              <a:rPr lang="cs-CZ" sz="1800" b="1" i="0" u="none" strike="noStrike" baseline="0" dirty="0" err="1">
                <a:solidFill>
                  <a:srgbClr val="00B050"/>
                </a:solidFill>
              </a:rPr>
              <a:t>Pfarrkirchenfabrik</a:t>
            </a:r>
            <a:r>
              <a:rPr lang="cs-CZ" sz="1800" b="1" i="0" u="none" strike="noStrike" baseline="0" dirty="0">
                <a:solidFill>
                  <a:srgbClr val="00B050"/>
                </a:solidFill>
              </a:rPr>
              <a:t> 1595</a:t>
            </a:r>
            <a:r>
              <a:rPr lang="de-DE" sz="1800" b="1" i="0" u="none" strike="noStrike" baseline="0" dirty="0">
                <a:solidFill>
                  <a:srgbClr val="00B050"/>
                </a:solidFill>
              </a:rPr>
              <a:t> </a:t>
            </a:r>
            <a:r>
              <a:rPr lang="cs-CZ" sz="1800" dirty="0">
                <a:solidFill>
                  <a:srgbClr val="00B050"/>
                </a:solidFill>
              </a:rPr>
              <a:t>(51.387 </a:t>
            </a:r>
            <a:r>
              <a:rPr lang="cs-CZ" sz="1800" dirty="0" err="1">
                <a:solidFill>
                  <a:srgbClr val="00B050"/>
                </a:solidFill>
              </a:rPr>
              <a:t>Gr</a:t>
            </a:r>
            <a:r>
              <a:rPr lang="cs-CZ" sz="1800" dirty="0">
                <a:solidFill>
                  <a:srgbClr val="00B050"/>
                </a:solidFill>
              </a:rPr>
              <a:t>.</a:t>
            </a:r>
            <a:r>
              <a:rPr lang="de-DE" sz="1800" dirty="0">
                <a:solidFill>
                  <a:srgbClr val="00B050"/>
                </a:solidFill>
              </a:rPr>
              <a:t>; 856 </a:t>
            </a:r>
            <a:r>
              <a:rPr lang="de-DE" sz="1800" dirty="0" err="1">
                <a:solidFill>
                  <a:srgbClr val="00B050"/>
                </a:solidFill>
              </a:rPr>
              <a:t>ßß</a:t>
            </a:r>
            <a:r>
              <a:rPr lang="de-DE" sz="1800" dirty="0">
                <a:solidFill>
                  <a:srgbClr val="00B050"/>
                </a:solidFill>
              </a:rPr>
              <a:t> 27 </a:t>
            </a:r>
            <a:r>
              <a:rPr lang="de-DE" sz="1800" dirty="0" err="1">
                <a:solidFill>
                  <a:srgbClr val="00B050"/>
                </a:solidFill>
              </a:rPr>
              <a:t>Gr</a:t>
            </a:r>
            <a:r>
              <a:rPr lang="de-DE" sz="1800" dirty="0">
                <a:solidFill>
                  <a:srgbClr val="00B050"/>
                </a:solidFill>
              </a:rPr>
              <a:t>.</a:t>
            </a:r>
            <a:r>
              <a:rPr lang="cs-CZ" sz="1800" dirty="0">
                <a:solidFill>
                  <a:srgbClr val="00B050"/>
                </a:solidFill>
              </a:rPr>
              <a:t>)</a:t>
            </a:r>
          </a:p>
        </c:rich>
      </c:tx>
      <c:layout>
        <c:manualLayout>
          <c:xMode val="edge"/>
          <c:yMode val="edge"/>
          <c:x val="1.0177772917274218E-2"/>
          <c:y val="2.4080819185465278E-2"/>
        </c:manualLayout>
      </c:layout>
    </c:title>
    <c:plotArea>
      <c:layout/>
      <c:pieChart>
        <c:varyColors val="1"/>
        <c:ser>
          <c:idx val="0"/>
          <c:order val="0"/>
          <c:tx>
            <c:strRef>
              <c:f>List1!$B$1</c:f>
              <c:strCache>
                <c:ptCount val="1"/>
                <c:pt idx="0">
                  <c:v>Struktur der Einnahmen 1595 (51.387 Gr.)</c:v>
                </c:pt>
              </c:strCache>
            </c:strRef>
          </c:tx>
          <c:cat>
            <c:strRef>
              <c:f>List1!$A$2:$A$12</c:f>
              <c:strCache>
                <c:ptCount val="11"/>
                <c:pt idx="0">
                  <c:v>Erbzinsen 4,6% (2.382 Gr)</c:v>
                </c:pt>
                <c:pt idx="1">
                  <c:v>Erbgelder 6,6% (3.404 Gr.)</c:v>
                </c:pt>
                <c:pt idx="2">
                  <c:v>Kredite 49,2% (25.287 Gr.)</c:v>
                </c:pt>
                <c:pt idx="3">
                  <c:v>Abgelöste Kapitalien 9,8 % (5.046 Gr.)</c:v>
                </c:pt>
                <c:pt idx="4">
                  <c:v>Fleischbänke 3,1% (1.607 Gr.)</c:v>
                </c:pt>
                <c:pt idx="5">
                  <c:v>Totengeläut-Große Glocke 11,4% (5.856 Gr.)</c:v>
                </c:pt>
                <c:pt idx="6">
                  <c:v>Totengeläut-Johannisglocke 1,1% (582 Gr.)</c:v>
                </c:pt>
                <c:pt idx="7">
                  <c:v>Begräbnisse 1,9% (960 Gr.)</c:v>
                </c:pt>
                <c:pt idx="8">
                  <c:v>Oblation 5,7% (2.948 Gr.)</c:v>
                </c:pt>
                <c:pt idx="9">
                  <c:v>Kirchenbänke 5,7% (2.911 Gr.)</c:v>
                </c:pt>
                <c:pt idx="10">
                  <c:v>"Testamente" 0,8 % (404 Gr.)</c:v>
                </c:pt>
              </c:strCache>
            </c:strRef>
          </c:cat>
          <c:val>
            <c:numRef>
              <c:f>List1!$B$2:$B$12</c:f>
              <c:numCache>
                <c:formatCode>General</c:formatCode>
                <c:ptCount val="11"/>
                <c:pt idx="0">
                  <c:v>2382</c:v>
                </c:pt>
                <c:pt idx="1">
                  <c:v>3404</c:v>
                </c:pt>
                <c:pt idx="2">
                  <c:v>25287</c:v>
                </c:pt>
                <c:pt idx="3">
                  <c:v>5046</c:v>
                </c:pt>
                <c:pt idx="4">
                  <c:v>1607</c:v>
                </c:pt>
                <c:pt idx="5">
                  <c:v>5856</c:v>
                </c:pt>
                <c:pt idx="6">
                  <c:v>582</c:v>
                </c:pt>
                <c:pt idx="7">
                  <c:v>960</c:v>
                </c:pt>
                <c:pt idx="8">
                  <c:v>2948</c:v>
                </c:pt>
                <c:pt idx="9">
                  <c:v>2911</c:v>
                </c:pt>
                <c:pt idx="10">
                  <c:v>404</c:v>
                </c:pt>
              </c:numCache>
            </c:numRef>
          </c:val>
        </c:ser>
        <c:firstSliceAng val="0"/>
      </c:pieChart>
    </c:plotArea>
    <c:legend>
      <c:legendPos val="r"/>
      <c:layout>
        <c:manualLayout>
          <c:xMode val="edge"/>
          <c:yMode val="edge"/>
          <c:x val="0.64682362117090064"/>
          <c:y val="3.0017910851272877E-2"/>
          <c:w val="0.33982078617469985"/>
          <c:h val="0.94046470506975688"/>
        </c:manualLayout>
      </c:layout>
      <c:txPr>
        <a:bodyPr/>
        <a:lstStyle/>
        <a:p>
          <a:pPr>
            <a:defRPr sz="1600"/>
          </a:pPr>
          <a:endParaRPr lang="cs-CZ"/>
        </a:p>
      </c:txPr>
    </c:legend>
    <c:plotVisOnly val="1"/>
    <c:dispBlanksAs val="zero"/>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cs-CZ"/>
  <c:chart>
    <c:plotArea>
      <c:layout>
        <c:manualLayout>
          <c:layoutTarget val="inner"/>
          <c:xMode val="edge"/>
          <c:yMode val="edge"/>
          <c:x val="7.1726450860309127E-2"/>
          <c:y val="4.4057617797775513E-2"/>
          <c:w val="0.70857447506561677"/>
          <c:h val="0.76893200849893761"/>
        </c:manualLayout>
      </c:layout>
      <c:lineChart>
        <c:grouping val="standard"/>
        <c:ser>
          <c:idx val="0"/>
          <c:order val="0"/>
          <c:tx>
            <c:strRef>
              <c:f>List1!$B$1</c:f>
              <c:strCache>
                <c:ptCount val="1"/>
                <c:pt idx="0">
                  <c:v>Große Glocke</c:v>
                </c:pt>
              </c:strCache>
            </c:strRef>
          </c:tx>
          <c:cat>
            <c:strRef>
              <c:f>List1!$A$2:$A$70</c:f>
              <c:strCache>
                <c:ptCount val="69"/>
                <c:pt idx="0">
                  <c:v>1516/17</c:v>
                </c:pt>
                <c:pt idx="1">
                  <c:v>1517/18</c:v>
                </c:pt>
                <c:pt idx="2">
                  <c:v>1518/19</c:v>
                </c:pt>
                <c:pt idx="3">
                  <c:v>1519/20</c:v>
                </c:pt>
                <c:pt idx="4">
                  <c:v>1520/21</c:v>
                </c:pt>
                <c:pt idx="5">
                  <c:v>1521</c:v>
                </c:pt>
                <c:pt idx="6">
                  <c:v>1522</c:v>
                </c:pt>
                <c:pt idx="7">
                  <c:v>1523</c:v>
                </c:pt>
                <c:pt idx="8">
                  <c:v>1524</c:v>
                </c:pt>
                <c:pt idx="9">
                  <c:v>1525</c:v>
                </c:pt>
                <c:pt idx="10">
                  <c:v>1526</c:v>
                </c:pt>
                <c:pt idx="11">
                  <c:v>1527</c:v>
                </c:pt>
                <c:pt idx="12">
                  <c:v>1528</c:v>
                </c:pt>
                <c:pt idx="13">
                  <c:v>1529</c:v>
                </c:pt>
                <c:pt idx="14">
                  <c:v>1530</c:v>
                </c:pt>
                <c:pt idx="15">
                  <c:v>1531</c:v>
                </c:pt>
                <c:pt idx="16">
                  <c:v>1532</c:v>
                </c:pt>
                <c:pt idx="17">
                  <c:v>1533</c:v>
                </c:pt>
                <c:pt idx="18">
                  <c:v>1534</c:v>
                </c:pt>
                <c:pt idx="19">
                  <c:v>1535</c:v>
                </c:pt>
                <c:pt idx="20">
                  <c:v>1536</c:v>
                </c:pt>
                <c:pt idx="21">
                  <c:v>1537</c:v>
                </c:pt>
                <c:pt idx="22">
                  <c:v>1538</c:v>
                </c:pt>
                <c:pt idx="27">
                  <c:v>1553</c:v>
                </c:pt>
                <c:pt idx="28">
                  <c:v>1554</c:v>
                </c:pt>
                <c:pt idx="29">
                  <c:v>1555</c:v>
                </c:pt>
                <c:pt idx="30">
                  <c:v>1556</c:v>
                </c:pt>
                <c:pt idx="31">
                  <c:v>1557</c:v>
                </c:pt>
                <c:pt idx="32">
                  <c:v>1558</c:v>
                </c:pt>
                <c:pt idx="33">
                  <c:v>1559</c:v>
                </c:pt>
                <c:pt idx="34">
                  <c:v>1560</c:v>
                </c:pt>
                <c:pt idx="35">
                  <c:v>1561</c:v>
                </c:pt>
                <c:pt idx="36">
                  <c:v>1562</c:v>
                </c:pt>
                <c:pt idx="37">
                  <c:v>1563</c:v>
                </c:pt>
                <c:pt idx="38">
                  <c:v>1564</c:v>
                </c:pt>
                <c:pt idx="39">
                  <c:v>1565</c:v>
                </c:pt>
                <c:pt idx="40">
                  <c:v>1566</c:v>
                </c:pt>
                <c:pt idx="41">
                  <c:v>1567</c:v>
                </c:pt>
                <c:pt idx="46">
                  <c:v>1578</c:v>
                </c:pt>
                <c:pt idx="47">
                  <c:v>1579</c:v>
                </c:pt>
                <c:pt idx="48">
                  <c:v>1580</c:v>
                </c:pt>
                <c:pt idx="49">
                  <c:v>1581</c:v>
                </c:pt>
                <c:pt idx="50">
                  <c:v>1582</c:v>
                </c:pt>
                <c:pt idx="51">
                  <c:v>1583</c:v>
                </c:pt>
                <c:pt idx="52">
                  <c:v>1584</c:v>
                </c:pt>
                <c:pt idx="53">
                  <c:v>1585</c:v>
                </c:pt>
                <c:pt idx="54">
                  <c:v>1586</c:v>
                </c:pt>
                <c:pt idx="55">
                  <c:v>1587</c:v>
                </c:pt>
                <c:pt idx="56">
                  <c:v>1588</c:v>
                </c:pt>
                <c:pt idx="57">
                  <c:v>1589</c:v>
                </c:pt>
                <c:pt idx="58">
                  <c:v>1590</c:v>
                </c:pt>
                <c:pt idx="59">
                  <c:v>1591</c:v>
                </c:pt>
                <c:pt idx="60">
                  <c:v>1592</c:v>
                </c:pt>
                <c:pt idx="61">
                  <c:v>1593</c:v>
                </c:pt>
                <c:pt idx="62">
                  <c:v>1594</c:v>
                </c:pt>
                <c:pt idx="63">
                  <c:v>1595</c:v>
                </c:pt>
                <c:pt idx="64">
                  <c:v>1596</c:v>
                </c:pt>
                <c:pt idx="65">
                  <c:v>1597</c:v>
                </c:pt>
                <c:pt idx="66">
                  <c:v>1598</c:v>
                </c:pt>
                <c:pt idx="67">
                  <c:v>1599</c:v>
                </c:pt>
                <c:pt idx="68">
                  <c:v>1600</c:v>
                </c:pt>
              </c:strCache>
            </c:strRef>
          </c:cat>
          <c:val>
            <c:numRef>
              <c:f>List1!$B$2:$B$70</c:f>
              <c:numCache>
                <c:formatCode>General</c:formatCode>
                <c:ptCount val="69"/>
                <c:pt idx="0">
                  <c:v>21</c:v>
                </c:pt>
                <c:pt idx="1">
                  <c:v>19</c:v>
                </c:pt>
                <c:pt idx="2">
                  <c:v>23</c:v>
                </c:pt>
                <c:pt idx="3">
                  <c:v>28</c:v>
                </c:pt>
                <c:pt idx="4">
                  <c:v>25</c:v>
                </c:pt>
                <c:pt idx="5">
                  <c:v>47</c:v>
                </c:pt>
                <c:pt idx="6">
                  <c:v>13.5</c:v>
                </c:pt>
                <c:pt idx="7">
                  <c:v>13.5</c:v>
                </c:pt>
                <c:pt idx="8">
                  <c:v>13.5</c:v>
                </c:pt>
                <c:pt idx="9">
                  <c:v>13.5</c:v>
                </c:pt>
                <c:pt idx="10">
                  <c:v>13.5</c:v>
                </c:pt>
                <c:pt idx="11">
                  <c:v>13.5</c:v>
                </c:pt>
                <c:pt idx="12">
                  <c:v>13.5</c:v>
                </c:pt>
                <c:pt idx="13">
                  <c:v>13.5</c:v>
                </c:pt>
                <c:pt idx="14">
                  <c:v>13.5</c:v>
                </c:pt>
                <c:pt idx="15">
                  <c:v>13.5</c:v>
                </c:pt>
                <c:pt idx="16">
                  <c:v>13.5</c:v>
                </c:pt>
                <c:pt idx="17">
                  <c:v>13.5</c:v>
                </c:pt>
                <c:pt idx="18">
                  <c:v>13.5</c:v>
                </c:pt>
                <c:pt idx="19">
                  <c:v>13.5</c:v>
                </c:pt>
                <c:pt idx="20">
                  <c:v>13.5</c:v>
                </c:pt>
                <c:pt idx="21">
                  <c:v>13.5</c:v>
                </c:pt>
                <c:pt idx="22">
                  <c:v>13.5</c:v>
                </c:pt>
                <c:pt idx="26">
                  <c:v>0</c:v>
                </c:pt>
                <c:pt idx="27">
                  <c:v>110</c:v>
                </c:pt>
                <c:pt idx="28">
                  <c:v>93</c:v>
                </c:pt>
                <c:pt idx="29">
                  <c:v>64</c:v>
                </c:pt>
                <c:pt idx="30">
                  <c:v>77</c:v>
                </c:pt>
                <c:pt idx="31">
                  <c:v>97</c:v>
                </c:pt>
                <c:pt idx="32">
                  <c:v>135</c:v>
                </c:pt>
                <c:pt idx="33">
                  <c:v>149</c:v>
                </c:pt>
                <c:pt idx="34">
                  <c:v>106</c:v>
                </c:pt>
                <c:pt idx="35">
                  <c:v>104</c:v>
                </c:pt>
                <c:pt idx="36">
                  <c:v>129</c:v>
                </c:pt>
                <c:pt idx="37">
                  <c:v>101</c:v>
                </c:pt>
                <c:pt idx="38">
                  <c:v>142</c:v>
                </c:pt>
                <c:pt idx="39">
                  <c:v>111</c:v>
                </c:pt>
                <c:pt idx="40">
                  <c:v>120</c:v>
                </c:pt>
                <c:pt idx="41">
                  <c:v>53</c:v>
                </c:pt>
                <c:pt idx="46">
                  <c:v>92</c:v>
                </c:pt>
                <c:pt idx="47">
                  <c:v>65</c:v>
                </c:pt>
                <c:pt idx="48">
                  <c:v>124</c:v>
                </c:pt>
                <c:pt idx="49">
                  <c:v>104</c:v>
                </c:pt>
                <c:pt idx="50">
                  <c:v>72</c:v>
                </c:pt>
                <c:pt idx="51">
                  <c:v>95</c:v>
                </c:pt>
                <c:pt idx="52">
                  <c:v>96</c:v>
                </c:pt>
                <c:pt idx="54">
                  <c:v>44</c:v>
                </c:pt>
                <c:pt idx="55">
                  <c:v>112</c:v>
                </c:pt>
                <c:pt idx="56">
                  <c:v>91</c:v>
                </c:pt>
                <c:pt idx="57">
                  <c:v>123</c:v>
                </c:pt>
                <c:pt idx="58">
                  <c:v>108</c:v>
                </c:pt>
                <c:pt idx="59">
                  <c:v>137</c:v>
                </c:pt>
                <c:pt idx="60">
                  <c:v>91</c:v>
                </c:pt>
                <c:pt idx="61">
                  <c:v>103</c:v>
                </c:pt>
                <c:pt idx="62">
                  <c:v>104</c:v>
                </c:pt>
                <c:pt idx="63">
                  <c:v>149</c:v>
                </c:pt>
                <c:pt idx="64">
                  <c:v>102</c:v>
                </c:pt>
                <c:pt idx="65">
                  <c:v>121</c:v>
                </c:pt>
                <c:pt idx="66">
                  <c:v>156</c:v>
                </c:pt>
                <c:pt idx="67">
                  <c:v>547</c:v>
                </c:pt>
                <c:pt idx="68">
                  <c:v>79</c:v>
                </c:pt>
              </c:numCache>
            </c:numRef>
          </c:val>
        </c:ser>
        <c:ser>
          <c:idx val="1"/>
          <c:order val="1"/>
          <c:tx>
            <c:strRef>
              <c:f>List1!$C$1</c:f>
              <c:strCache>
                <c:ptCount val="1"/>
                <c:pt idx="0">
                  <c:v>Johannisglocke</c:v>
                </c:pt>
              </c:strCache>
            </c:strRef>
          </c:tx>
          <c:cat>
            <c:strRef>
              <c:f>List1!$A$2:$A$70</c:f>
              <c:strCache>
                <c:ptCount val="69"/>
                <c:pt idx="0">
                  <c:v>1516/17</c:v>
                </c:pt>
                <c:pt idx="1">
                  <c:v>1517/18</c:v>
                </c:pt>
                <c:pt idx="2">
                  <c:v>1518/19</c:v>
                </c:pt>
                <c:pt idx="3">
                  <c:v>1519/20</c:v>
                </c:pt>
                <c:pt idx="4">
                  <c:v>1520/21</c:v>
                </c:pt>
                <c:pt idx="5">
                  <c:v>1521</c:v>
                </c:pt>
                <c:pt idx="6">
                  <c:v>1522</c:v>
                </c:pt>
                <c:pt idx="7">
                  <c:v>1523</c:v>
                </c:pt>
                <c:pt idx="8">
                  <c:v>1524</c:v>
                </c:pt>
                <c:pt idx="9">
                  <c:v>1525</c:v>
                </c:pt>
                <c:pt idx="10">
                  <c:v>1526</c:v>
                </c:pt>
                <c:pt idx="11">
                  <c:v>1527</c:v>
                </c:pt>
                <c:pt idx="12">
                  <c:v>1528</c:v>
                </c:pt>
                <c:pt idx="13">
                  <c:v>1529</c:v>
                </c:pt>
                <c:pt idx="14">
                  <c:v>1530</c:v>
                </c:pt>
                <c:pt idx="15">
                  <c:v>1531</c:v>
                </c:pt>
                <c:pt idx="16">
                  <c:v>1532</c:v>
                </c:pt>
                <c:pt idx="17">
                  <c:v>1533</c:v>
                </c:pt>
                <c:pt idx="18">
                  <c:v>1534</c:v>
                </c:pt>
                <c:pt idx="19">
                  <c:v>1535</c:v>
                </c:pt>
                <c:pt idx="20">
                  <c:v>1536</c:v>
                </c:pt>
                <c:pt idx="21">
                  <c:v>1537</c:v>
                </c:pt>
                <c:pt idx="22">
                  <c:v>1538</c:v>
                </c:pt>
                <c:pt idx="27">
                  <c:v>1553</c:v>
                </c:pt>
                <c:pt idx="28">
                  <c:v>1554</c:v>
                </c:pt>
                <c:pt idx="29">
                  <c:v>1555</c:v>
                </c:pt>
                <c:pt idx="30">
                  <c:v>1556</c:v>
                </c:pt>
                <c:pt idx="31">
                  <c:v>1557</c:v>
                </c:pt>
                <c:pt idx="32">
                  <c:v>1558</c:v>
                </c:pt>
                <c:pt idx="33">
                  <c:v>1559</c:v>
                </c:pt>
                <c:pt idx="34">
                  <c:v>1560</c:v>
                </c:pt>
                <c:pt idx="35">
                  <c:v>1561</c:v>
                </c:pt>
                <c:pt idx="36">
                  <c:v>1562</c:v>
                </c:pt>
                <c:pt idx="37">
                  <c:v>1563</c:v>
                </c:pt>
                <c:pt idx="38">
                  <c:v>1564</c:v>
                </c:pt>
                <c:pt idx="39">
                  <c:v>1565</c:v>
                </c:pt>
                <c:pt idx="40">
                  <c:v>1566</c:v>
                </c:pt>
                <c:pt idx="41">
                  <c:v>1567</c:v>
                </c:pt>
                <c:pt idx="46">
                  <c:v>1578</c:v>
                </c:pt>
                <c:pt idx="47">
                  <c:v>1579</c:v>
                </c:pt>
                <c:pt idx="48">
                  <c:v>1580</c:v>
                </c:pt>
                <c:pt idx="49">
                  <c:v>1581</c:v>
                </c:pt>
                <c:pt idx="50">
                  <c:v>1582</c:v>
                </c:pt>
                <c:pt idx="51">
                  <c:v>1583</c:v>
                </c:pt>
                <c:pt idx="52">
                  <c:v>1584</c:v>
                </c:pt>
                <c:pt idx="53">
                  <c:v>1585</c:v>
                </c:pt>
                <c:pt idx="54">
                  <c:v>1586</c:v>
                </c:pt>
                <c:pt idx="55">
                  <c:v>1587</c:v>
                </c:pt>
                <c:pt idx="56">
                  <c:v>1588</c:v>
                </c:pt>
                <c:pt idx="57">
                  <c:v>1589</c:v>
                </c:pt>
                <c:pt idx="58">
                  <c:v>1590</c:v>
                </c:pt>
                <c:pt idx="59">
                  <c:v>1591</c:v>
                </c:pt>
                <c:pt idx="60">
                  <c:v>1592</c:v>
                </c:pt>
                <c:pt idx="61">
                  <c:v>1593</c:v>
                </c:pt>
                <c:pt idx="62">
                  <c:v>1594</c:v>
                </c:pt>
                <c:pt idx="63">
                  <c:v>1595</c:v>
                </c:pt>
                <c:pt idx="64">
                  <c:v>1596</c:v>
                </c:pt>
                <c:pt idx="65">
                  <c:v>1597</c:v>
                </c:pt>
                <c:pt idx="66">
                  <c:v>1598</c:v>
                </c:pt>
                <c:pt idx="67">
                  <c:v>1599</c:v>
                </c:pt>
                <c:pt idx="68">
                  <c:v>1600</c:v>
                </c:pt>
              </c:strCache>
            </c:strRef>
          </c:cat>
          <c:val>
            <c:numRef>
              <c:f>List1!$C$2:$C$70</c:f>
              <c:numCache>
                <c:formatCode>General</c:formatCode>
                <c:ptCount val="69"/>
                <c:pt idx="0">
                  <c:v>35</c:v>
                </c:pt>
                <c:pt idx="1">
                  <c:v>21</c:v>
                </c:pt>
                <c:pt idx="2">
                  <c:v>42</c:v>
                </c:pt>
                <c:pt idx="3">
                  <c:v>31</c:v>
                </c:pt>
                <c:pt idx="4">
                  <c:v>39</c:v>
                </c:pt>
                <c:pt idx="5">
                  <c:v>27</c:v>
                </c:pt>
                <c:pt idx="6">
                  <c:v>8.5</c:v>
                </c:pt>
                <c:pt idx="7">
                  <c:v>8.5</c:v>
                </c:pt>
                <c:pt idx="8">
                  <c:v>8.5</c:v>
                </c:pt>
                <c:pt idx="9">
                  <c:v>8.5</c:v>
                </c:pt>
                <c:pt idx="10">
                  <c:v>8.5</c:v>
                </c:pt>
                <c:pt idx="11">
                  <c:v>8.5</c:v>
                </c:pt>
                <c:pt idx="12">
                  <c:v>8.5</c:v>
                </c:pt>
                <c:pt idx="13">
                  <c:v>8.5</c:v>
                </c:pt>
                <c:pt idx="14">
                  <c:v>8.5</c:v>
                </c:pt>
                <c:pt idx="15">
                  <c:v>8.5</c:v>
                </c:pt>
                <c:pt idx="16">
                  <c:v>8.5</c:v>
                </c:pt>
                <c:pt idx="17">
                  <c:v>8.5</c:v>
                </c:pt>
                <c:pt idx="18">
                  <c:v>8.5</c:v>
                </c:pt>
                <c:pt idx="19">
                  <c:v>8.5</c:v>
                </c:pt>
                <c:pt idx="20">
                  <c:v>8.5</c:v>
                </c:pt>
                <c:pt idx="21">
                  <c:v>8.5</c:v>
                </c:pt>
                <c:pt idx="22">
                  <c:v>8.5</c:v>
                </c:pt>
                <c:pt idx="27">
                  <c:v>14</c:v>
                </c:pt>
                <c:pt idx="28">
                  <c:v>26</c:v>
                </c:pt>
                <c:pt idx="29">
                  <c:v>20</c:v>
                </c:pt>
                <c:pt idx="30">
                  <c:v>21</c:v>
                </c:pt>
                <c:pt idx="31">
                  <c:v>53</c:v>
                </c:pt>
                <c:pt idx="32">
                  <c:v>54</c:v>
                </c:pt>
                <c:pt idx="33">
                  <c:v>42</c:v>
                </c:pt>
                <c:pt idx="34">
                  <c:v>40</c:v>
                </c:pt>
                <c:pt idx="35">
                  <c:v>46</c:v>
                </c:pt>
                <c:pt idx="36">
                  <c:v>39</c:v>
                </c:pt>
                <c:pt idx="37">
                  <c:v>36</c:v>
                </c:pt>
                <c:pt idx="38">
                  <c:v>46</c:v>
                </c:pt>
                <c:pt idx="39">
                  <c:v>39</c:v>
                </c:pt>
                <c:pt idx="40">
                  <c:v>29</c:v>
                </c:pt>
                <c:pt idx="41">
                  <c:v>2</c:v>
                </c:pt>
                <c:pt idx="46">
                  <c:v>66</c:v>
                </c:pt>
                <c:pt idx="47">
                  <c:v>49</c:v>
                </c:pt>
                <c:pt idx="48">
                  <c:v>95</c:v>
                </c:pt>
                <c:pt idx="49">
                  <c:v>69</c:v>
                </c:pt>
                <c:pt idx="50">
                  <c:v>57</c:v>
                </c:pt>
                <c:pt idx="51">
                  <c:v>60</c:v>
                </c:pt>
                <c:pt idx="52">
                  <c:v>67</c:v>
                </c:pt>
                <c:pt idx="54">
                  <c:v>31</c:v>
                </c:pt>
                <c:pt idx="55">
                  <c:v>64</c:v>
                </c:pt>
                <c:pt idx="56">
                  <c:v>48</c:v>
                </c:pt>
                <c:pt idx="57">
                  <c:v>95</c:v>
                </c:pt>
                <c:pt idx="58">
                  <c:v>82</c:v>
                </c:pt>
                <c:pt idx="59">
                  <c:v>112</c:v>
                </c:pt>
                <c:pt idx="60">
                  <c:v>63</c:v>
                </c:pt>
                <c:pt idx="61">
                  <c:v>83</c:v>
                </c:pt>
                <c:pt idx="62">
                  <c:v>57</c:v>
                </c:pt>
                <c:pt idx="63">
                  <c:v>98</c:v>
                </c:pt>
                <c:pt idx="64">
                  <c:v>82</c:v>
                </c:pt>
                <c:pt idx="65">
                  <c:v>75</c:v>
                </c:pt>
                <c:pt idx="66">
                  <c:v>109</c:v>
                </c:pt>
                <c:pt idx="67">
                  <c:v>461</c:v>
                </c:pt>
                <c:pt idx="68">
                  <c:v>42</c:v>
                </c:pt>
              </c:numCache>
            </c:numRef>
          </c:val>
        </c:ser>
        <c:ser>
          <c:idx val="2"/>
          <c:order val="2"/>
          <c:tx>
            <c:strRef>
              <c:f>List1!$D$1</c:f>
              <c:strCache>
                <c:ptCount val="1"/>
                <c:pt idx="0">
                  <c:v>"Votiven" </c:v>
                </c:pt>
              </c:strCache>
            </c:strRef>
          </c:tx>
          <c:cat>
            <c:strRef>
              <c:f>List1!$A$2:$A$70</c:f>
              <c:strCache>
                <c:ptCount val="69"/>
                <c:pt idx="0">
                  <c:v>1516/17</c:v>
                </c:pt>
                <c:pt idx="1">
                  <c:v>1517/18</c:v>
                </c:pt>
                <c:pt idx="2">
                  <c:v>1518/19</c:v>
                </c:pt>
                <c:pt idx="3">
                  <c:v>1519/20</c:v>
                </c:pt>
                <c:pt idx="4">
                  <c:v>1520/21</c:v>
                </c:pt>
                <c:pt idx="5">
                  <c:v>1521</c:v>
                </c:pt>
                <c:pt idx="6">
                  <c:v>1522</c:v>
                </c:pt>
                <c:pt idx="7">
                  <c:v>1523</c:v>
                </c:pt>
                <c:pt idx="8">
                  <c:v>1524</c:v>
                </c:pt>
                <c:pt idx="9">
                  <c:v>1525</c:v>
                </c:pt>
                <c:pt idx="10">
                  <c:v>1526</c:v>
                </c:pt>
                <c:pt idx="11">
                  <c:v>1527</c:v>
                </c:pt>
                <c:pt idx="12">
                  <c:v>1528</c:v>
                </c:pt>
                <c:pt idx="13">
                  <c:v>1529</c:v>
                </c:pt>
                <c:pt idx="14">
                  <c:v>1530</c:v>
                </c:pt>
                <c:pt idx="15">
                  <c:v>1531</c:v>
                </c:pt>
                <c:pt idx="16">
                  <c:v>1532</c:v>
                </c:pt>
                <c:pt idx="17">
                  <c:v>1533</c:v>
                </c:pt>
                <c:pt idx="18">
                  <c:v>1534</c:v>
                </c:pt>
                <c:pt idx="19">
                  <c:v>1535</c:v>
                </c:pt>
                <c:pt idx="20">
                  <c:v>1536</c:v>
                </c:pt>
                <c:pt idx="21">
                  <c:v>1537</c:v>
                </c:pt>
                <c:pt idx="22">
                  <c:v>1538</c:v>
                </c:pt>
                <c:pt idx="27">
                  <c:v>1553</c:v>
                </c:pt>
                <c:pt idx="28">
                  <c:v>1554</c:v>
                </c:pt>
                <c:pt idx="29">
                  <c:v>1555</c:v>
                </c:pt>
                <c:pt idx="30">
                  <c:v>1556</c:v>
                </c:pt>
                <c:pt idx="31">
                  <c:v>1557</c:v>
                </c:pt>
                <c:pt idx="32">
                  <c:v>1558</c:v>
                </c:pt>
                <c:pt idx="33">
                  <c:v>1559</c:v>
                </c:pt>
                <c:pt idx="34">
                  <c:v>1560</c:v>
                </c:pt>
                <c:pt idx="35">
                  <c:v>1561</c:v>
                </c:pt>
                <c:pt idx="36">
                  <c:v>1562</c:v>
                </c:pt>
                <c:pt idx="37">
                  <c:v>1563</c:v>
                </c:pt>
                <c:pt idx="38">
                  <c:v>1564</c:v>
                </c:pt>
                <c:pt idx="39">
                  <c:v>1565</c:v>
                </c:pt>
                <c:pt idx="40">
                  <c:v>1566</c:v>
                </c:pt>
                <c:pt idx="41">
                  <c:v>1567</c:v>
                </c:pt>
                <c:pt idx="46">
                  <c:v>1578</c:v>
                </c:pt>
                <c:pt idx="47">
                  <c:v>1579</c:v>
                </c:pt>
                <c:pt idx="48">
                  <c:v>1580</c:v>
                </c:pt>
                <c:pt idx="49">
                  <c:v>1581</c:v>
                </c:pt>
                <c:pt idx="50">
                  <c:v>1582</c:v>
                </c:pt>
                <c:pt idx="51">
                  <c:v>1583</c:v>
                </c:pt>
                <c:pt idx="52">
                  <c:v>1584</c:v>
                </c:pt>
                <c:pt idx="53">
                  <c:v>1585</c:v>
                </c:pt>
                <c:pt idx="54">
                  <c:v>1586</c:v>
                </c:pt>
                <c:pt idx="55">
                  <c:v>1587</c:v>
                </c:pt>
                <c:pt idx="56">
                  <c:v>1588</c:v>
                </c:pt>
                <c:pt idx="57">
                  <c:v>1589</c:v>
                </c:pt>
                <c:pt idx="58">
                  <c:v>1590</c:v>
                </c:pt>
                <c:pt idx="59">
                  <c:v>1591</c:v>
                </c:pt>
                <c:pt idx="60">
                  <c:v>1592</c:v>
                </c:pt>
                <c:pt idx="61">
                  <c:v>1593</c:v>
                </c:pt>
                <c:pt idx="62">
                  <c:v>1594</c:v>
                </c:pt>
                <c:pt idx="63">
                  <c:v>1595</c:v>
                </c:pt>
                <c:pt idx="64">
                  <c:v>1596</c:v>
                </c:pt>
                <c:pt idx="65">
                  <c:v>1597</c:v>
                </c:pt>
                <c:pt idx="66">
                  <c:v>1598</c:v>
                </c:pt>
                <c:pt idx="67">
                  <c:v>1599</c:v>
                </c:pt>
                <c:pt idx="68">
                  <c:v>1600</c:v>
                </c:pt>
              </c:strCache>
            </c:strRef>
          </c:cat>
          <c:val>
            <c:numRef>
              <c:f>List1!$D$2:$D$70</c:f>
              <c:numCache>
                <c:formatCode>General</c:formatCode>
                <c:ptCount val="69"/>
                <c:pt idx="0">
                  <c:v>1</c:v>
                </c:pt>
                <c:pt idx="1">
                  <c:v>5</c:v>
                </c:pt>
                <c:pt idx="2">
                  <c:v>6</c:v>
                </c:pt>
                <c:pt idx="3">
                  <c:v>6</c:v>
                </c:pt>
                <c:pt idx="4">
                  <c:v>7</c:v>
                </c:pt>
                <c:pt idx="5">
                  <c:v>1</c:v>
                </c:pt>
                <c:pt idx="6">
                  <c:v>0.37500000000000194</c:v>
                </c:pt>
                <c:pt idx="7">
                  <c:v>0.37500000000000194</c:v>
                </c:pt>
                <c:pt idx="8">
                  <c:v>0.37500000000000194</c:v>
                </c:pt>
                <c:pt idx="9">
                  <c:v>0.37500000000000194</c:v>
                </c:pt>
                <c:pt idx="10">
                  <c:v>0.37500000000000194</c:v>
                </c:pt>
                <c:pt idx="11">
                  <c:v>0.37500000000000194</c:v>
                </c:pt>
                <c:pt idx="12">
                  <c:v>0.37500000000000194</c:v>
                </c:pt>
                <c:pt idx="13">
                  <c:v>0.37500000000000194</c:v>
                </c:pt>
                <c:pt idx="14">
                  <c:v>0.37500000000000194</c:v>
                </c:pt>
                <c:pt idx="15">
                  <c:v>0.37500000000000194</c:v>
                </c:pt>
                <c:pt idx="16">
                  <c:v>0.37500000000000194</c:v>
                </c:pt>
                <c:pt idx="17">
                  <c:v>0.37500000000000194</c:v>
                </c:pt>
                <c:pt idx="18">
                  <c:v>0.37500000000000194</c:v>
                </c:pt>
                <c:pt idx="19">
                  <c:v>0.37500000000000194</c:v>
                </c:pt>
                <c:pt idx="20">
                  <c:v>0.37500000000000194</c:v>
                </c:pt>
                <c:pt idx="21">
                  <c:v>0.37500000000000194</c:v>
                </c:pt>
              </c:numCache>
            </c:numRef>
          </c:val>
        </c:ser>
        <c:ser>
          <c:idx val="3"/>
          <c:order val="3"/>
          <c:tx>
            <c:strRef>
              <c:f>List1!$E$1</c:f>
              <c:strCache>
                <c:ptCount val="1"/>
                <c:pt idx="0">
                  <c:v>Messglocke 1555</c:v>
                </c:pt>
              </c:strCache>
            </c:strRef>
          </c:tx>
          <c:cat>
            <c:strRef>
              <c:f>List1!$A$2:$A$70</c:f>
              <c:strCache>
                <c:ptCount val="69"/>
                <c:pt idx="0">
                  <c:v>1516/17</c:v>
                </c:pt>
                <c:pt idx="1">
                  <c:v>1517/18</c:v>
                </c:pt>
                <c:pt idx="2">
                  <c:v>1518/19</c:v>
                </c:pt>
                <c:pt idx="3">
                  <c:v>1519/20</c:v>
                </c:pt>
                <c:pt idx="4">
                  <c:v>1520/21</c:v>
                </c:pt>
                <c:pt idx="5">
                  <c:v>1521</c:v>
                </c:pt>
                <c:pt idx="6">
                  <c:v>1522</c:v>
                </c:pt>
                <c:pt idx="7">
                  <c:v>1523</c:v>
                </c:pt>
                <c:pt idx="8">
                  <c:v>1524</c:v>
                </c:pt>
                <c:pt idx="9">
                  <c:v>1525</c:v>
                </c:pt>
                <c:pt idx="10">
                  <c:v>1526</c:v>
                </c:pt>
                <c:pt idx="11">
                  <c:v>1527</c:v>
                </c:pt>
                <c:pt idx="12">
                  <c:v>1528</c:v>
                </c:pt>
                <c:pt idx="13">
                  <c:v>1529</c:v>
                </c:pt>
                <c:pt idx="14">
                  <c:v>1530</c:v>
                </c:pt>
                <c:pt idx="15">
                  <c:v>1531</c:v>
                </c:pt>
                <c:pt idx="16">
                  <c:v>1532</c:v>
                </c:pt>
                <c:pt idx="17">
                  <c:v>1533</c:v>
                </c:pt>
                <c:pt idx="18">
                  <c:v>1534</c:v>
                </c:pt>
                <c:pt idx="19">
                  <c:v>1535</c:v>
                </c:pt>
                <c:pt idx="20">
                  <c:v>1536</c:v>
                </c:pt>
                <c:pt idx="21">
                  <c:v>1537</c:v>
                </c:pt>
                <c:pt idx="22">
                  <c:v>1538</c:v>
                </c:pt>
                <c:pt idx="27">
                  <c:v>1553</c:v>
                </c:pt>
                <c:pt idx="28">
                  <c:v>1554</c:v>
                </c:pt>
                <c:pt idx="29">
                  <c:v>1555</c:v>
                </c:pt>
                <c:pt idx="30">
                  <c:v>1556</c:v>
                </c:pt>
                <c:pt idx="31">
                  <c:v>1557</c:v>
                </c:pt>
                <c:pt idx="32">
                  <c:v>1558</c:v>
                </c:pt>
                <c:pt idx="33">
                  <c:v>1559</c:v>
                </c:pt>
                <c:pt idx="34">
                  <c:v>1560</c:v>
                </c:pt>
                <c:pt idx="35">
                  <c:v>1561</c:v>
                </c:pt>
                <c:pt idx="36">
                  <c:v>1562</c:v>
                </c:pt>
                <c:pt idx="37">
                  <c:v>1563</c:v>
                </c:pt>
                <c:pt idx="38">
                  <c:v>1564</c:v>
                </c:pt>
                <c:pt idx="39">
                  <c:v>1565</c:v>
                </c:pt>
                <c:pt idx="40">
                  <c:v>1566</c:v>
                </c:pt>
                <c:pt idx="41">
                  <c:v>1567</c:v>
                </c:pt>
                <c:pt idx="46">
                  <c:v>1578</c:v>
                </c:pt>
                <c:pt idx="47">
                  <c:v>1579</c:v>
                </c:pt>
                <c:pt idx="48">
                  <c:v>1580</c:v>
                </c:pt>
                <c:pt idx="49">
                  <c:v>1581</c:v>
                </c:pt>
                <c:pt idx="50">
                  <c:v>1582</c:v>
                </c:pt>
                <c:pt idx="51">
                  <c:v>1583</c:v>
                </c:pt>
                <c:pt idx="52">
                  <c:v>1584</c:v>
                </c:pt>
                <c:pt idx="53">
                  <c:v>1585</c:v>
                </c:pt>
                <c:pt idx="54">
                  <c:v>1586</c:v>
                </c:pt>
                <c:pt idx="55">
                  <c:v>1587</c:v>
                </c:pt>
                <c:pt idx="56">
                  <c:v>1588</c:v>
                </c:pt>
                <c:pt idx="57">
                  <c:v>1589</c:v>
                </c:pt>
                <c:pt idx="58">
                  <c:v>1590</c:v>
                </c:pt>
                <c:pt idx="59">
                  <c:v>1591</c:v>
                </c:pt>
                <c:pt idx="60">
                  <c:v>1592</c:v>
                </c:pt>
                <c:pt idx="61">
                  <c:v>1593</c:v>
                </c:pt>
                <c:pt idx="62">
                  <c:v>1594</c:v>
                </c:pt>
                <c:pt idx="63">
                  <c:v>1595</c:v>
                </c:pt>
                <c:pt idx="64">
                  <c:v>1596</c:v>
                </c:pt>
                <c:pt idx="65">
                  <c:v>1597</c:v>
                </c:pt>
                <c:pt idx="66">
                  <c:v>1598</c:v>
                </c:pt>
                <c:pt idx="67">
                  <c:v>1599</c:v>
                </c:pt>
                <c:pt idx="68">
                  <c:v>1600</c:v>
                </c:pt>
              </c:strCache>
            </c:strRef>
          </c:cat>
          <c:val>
            <c:numRef>
              <c:f>List1!$E$2:$E$70</c:f>
              <c:numCache>
                <c:formatCode>General</c:formatCode>
                <c:ptCount val="69"/>
                <c:pt idx="29">
                  <c:v>369</c:v>
                </c:pt>
              </c:numCache>
            </c:numRef>
          </c:val>
        </c:ser>
        <c:marker val="1"/>
        <c:axId val="117629312"/>
        <c:axId val="117631232"/>
      </c:lineChart>
      <c:catAx>
        <c:axId val="117629312"/>
        <c:scaling>
          <c:orientation val="minMax"/>
        </c:scaling>
        <c:axPos val="b"/>
        <c:title>
          <c:tx>
            <c:rich>
              <a:bodyPr/>
              <a:lstStyle/>
              <a:p>
                <a:pPr>
                  <a:defRPr sz="1600"/>
                </a:pPr>
                <a:r>
                  <a:rPr lang="de-DE" sz="1600"/>
                  <a:t>Jahr</a:t>
                </a:r>
                <a:endParaRPr lang="cs-CZ" sz="1600"/>
              </a:p>
            </c:rich>
          </c:tx>
          <c:layout>
            <c:manualLayout>
              <c:xMode val="edge"/>
              <c:yMode val="edge"/>
              <c:x val="0.78658404985966668"/>
              <c:y val="0.88132463396322969"/>
            </c:manualLayout>
          </c:layout>
        </c:title>
        <c:tickLblPos val="nextTo"/>
        <c:crossAx val="117631232"/>
        <c:crosses val="autoZero"/>
        <c:auto val="1"/>
        <c:lblAlgn val="ctr"/>
        <c:lblOffset val="100"/>
      </c:catAx>
      <c:valAx>
        <c:axId val="117631232"/>
        <c:scaling>
          <c:orientation val="minMax"/>
        </c:scaling>
        <c:axPos val="l"/>
        <c:majorGridlines/>
        <c:title>
          <c:tx>
            <c:rich>
              <a:bodyPr rot="0" vert="horz"/>
              <a:lstStyle/>
              <a:p>
                <a:pPr>
                  <a:defRPr sz="1600"/>
                </a:pPr>
                <a:r>
                  <a:rPr lang="cs-CZ" sz="1600"/>
                  <a:t>Anzahl</a:t>
                </a:r>
              </a:p>
            </c:rich>
          </c:tx>
          <c:layout>
            <c:manualLayout>
              <c:xMode val="edge"/>
              <c:yMode val="edge"/>
              <c:x val="0"/>
              <c:y val="0.90212950515331924"/>
            </c:manualLayout>
          </c:layout>
        </c:title>
        <c:numFmt formatCode="General" sourceLinked="1"/>
        <c:tickLblPos val="nextTo"/>
        <c:txPr>
          <a:bodyPr/>
          <a:lstStyle/>
          <a:p>
            <a:pPr>
              <a:defRPr sz="1400"/>
            </a:pPr>
            <a:endParaRPr lang="cs-CZ"/>
          </a:p>
        </c:txPr>
        <c:crossAx val="117629312"/>
        <c:crosses val="autoZero"/>
        <c:crossBetween val="between"/>
      </c:valAx>
    </c:plotArea>
    <c:legend>
      <c:legendPos val="r"/>
      <c:legendEntry>
        <c:idx val="0"/>
        <c:txPr>
          <a:bodyPr/>
          <a:lstStyle/>
          <a:p>
            <a:pPr>
              <a:defRPr sz="1200"/>
            </a:pPr>
            <a:endParaRPr lang="cs-CZ"/>
          </a:p>
        </c:txPr>
      </c:legendEntry>
      <c:legendEntry>
        <c:idx val="1"/>
        <c:txPr>
          <a:bodyPr/>
          <a:lstStyle/>
          <a:p>
            <a:pPr>
              <a:defRPr sz="1200"/>
            </a:pPr>
            <a:endParaRPr lang="cs-CZ"/>
          </a:p>
        </c:txPr>
      </c:legendEntry>
      <c:legendEntry>
        <c:idx val="2"/>
        <c:txPr>
          <a:bodyPr/>
          <a:lstStyle/>
          <a:p>
            <a:pPr>
              <a:defRPr sz="1200"/>
            </a:pPr>
            <a:endParaRPr lang="cs-CZ"/>
          </a:p>
        </c:txPr>
      </c:legendEntry>
      <c:legendEntry>
        <c:idx val="3"/>
        <c:txPr>
          <a:bodyPr/>
          <a:lstStyle/>
          <a:p>
            <a:pPr>
              <a:defRPr sz="1200"/>
            </a:pPr>
            <a:endParaRPr lang="cs-CZ"/>
          </a:p>
        </c:txPr>
      </c:legendEntry>
      <c:layout>
        <c:manualLayout>
          <c:xMode val="edge"/>
          <c:yMode val="edge"/>
          <c:x val="0.78493055555555569"/>
          <c:y val="6.5208032440839905E-2"/>
          <c:w val="0.20118055555555517"/>
          <c:h val="0.93479196755916105"/>
        </c:manualLayout>
      </c:layout>
      <c:txPr>
        <a:bodyPr/>
        <a:lstStyle/>
        <a:p>
          <a:pPr>
            <a:defRPr sz="1600"/>
          </a:pPr>
          <a:endParaRPr lang="cs-CZ"/>
        </a:p>
      </c:txPr>
    </c:legend>
    <c:plotVisOnly val="1"/>
    <c:dispBlanksAs val="gap"/>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cs-CZ"/>
  <c:chart>
    <c:plotArea>
      <c:layout>
        <c:manualLayout>
          <c:layoutTarget val="inner"/>
          <c:xMode val="edge"/>
          <c:yMode val="edge"/>
          <c:x val="9.2131634587343192E-2"/>
          <c:y val="4.4057617797775513E-2"/>
          <c:w val="0.68122484689413865"/>
          <c:h val="0.68478502687164111"/>
        </c:manualLayout>
      </c:layout>
      <c:lineChart>
        <c:grouping val="standard"/>
        <c:ser>
          <c:idx val="0"/>
          <c:order val="0"/>
          <c:tx>
            <c:strRef>
              <c:f>List1!$B$1</c:f>
              <c:strCache>
                <c:ptCount val="1"/>
                <c:pt idx="0">
                  <c:v>Große Glocke</c:v>
                </c:pt>
              </c:strCache>
            </c:strRef>
          </c:tx>
          <c:cat>
            <c:strRef>
              <c:f>List1!$A$2:$A$86</c:f>
              <c:strCache>
                <c:ptCount val="85"/>
                <c:pt idx="0">
                  <c:v>1516/17</c:v>
                </c:pt>
                <c:pt idx="1">
                  <c:v>1517/18</c:v>
                </c:pt>
                <c:pt idx="2">
                  <c:v>1518/19</c:v>
                </c:pt>
                <c:pt idx="3">
                  <c:v>1519/20</c:v>
                </c:pt>
                <c:pt idx="4">
                  <c:v>1520/21</c:v>
                </c:pt>
                <c:pt idx="5">
                  <c:v>1521</c:v>
                </c:pt>
                <c:pt idx="6">
                  <c:v>1522</c:v>
                </c:pt>
                <c:pt idx="7">
                  <c:v>1523</c:v>
                </c:pt>
                <c:pt idx="8">
                  <c:v>1524</c:v>
                </c:pt>
                <c:pt idx="9">
                  <c:v>1525</c:v>
                </c:pt>
                <c:pt idx="10">
                  <c:v>1526</c:v>
                </c:pt>
                <c:pt idx="11">
                  <c:v>1527</c:v>
                </c:pt>
                <c:pt idx="12">
                  <c:v>1528</c:v>
                </c:pt>
                <c:pt idx="13">
                  <c:v>1529</c:v>
                </c:pt>
                <c:pt idx="14">
                  <c:v>1530</c:v>
                </c:pt>
                <c:pt idx="15">
                  <c:v>1531</c:v>
                </c:pt>
                <c:pt idx="16">
                  <c:v>1532</c:v>
                </c:pt>
                <c:pt idx="17">
                  <c:v>1533</c:v>
                </c:pt>
                <c:pt idx="18">
                  <c:v>1534</c:v>
                </c:pt>
                <c:pt idx="19">
                  <c:v>1535</c:v>
                </c:pt>
                <c:pt idx="20">
                  <c:v>1536</c:v>
                </c:pt>
                <c:pt idx="21">
                  <c:v>1537</c:v>
                </c:pt>
                <c:pt idx="22">
                  <c:v>1538</c:v>
                </c:pt>
                <c:pt idx="23">
                  <c:v>1539</c:v>
                </c:pt>
                <c:pt idx="24">
                  <c:v>1540</c:v>
                </c:pt>
                <c:pt idx="25">
                  <c:v>1541/42</c:v>
                </c:pt>
                <c:pt idx="26">
                  <c:v>1542/43</c:v>
                </c:pt>
                <c:pt idx="27">
                  <c:v>1543/44</c:v>
                </c:pt>
                <c:pt idx="28">
                  <c:v>1544/45</c:v>
                </c:pt>
                <c:pt idx="29">
                  <c:v>1545/46</c:v>
                </c:pt>
                <c:pt idx="30">
                  <c:v>1546/47</c:v>
                </c:pt>
                <c:pt idx="31">
                  <c:v>1547/48</c:v>
                </c:pt>
                <c:pt idx="32">
                  <c:v>1548/49</c:v>
                </c:pt>
                <c:pt idx="33">
                  <c:v>1549/50</c:v>
                </c:pt>
                <c:pt idx="34">
                  <c:v>1550/51</c:v>
                </c:pt>
                <c:pt idx="35">
                  <c:v>1551/52</c:v>
                </c:pt>
                <c:pt idx="36">
                  <c:v>1552</c:v>
                </c:pt>
                <c:pt idx="37">
                  <c:v>1553</c:v>
                </c:pt>
                <c:pt idx="38">
                  <c:v>1554</c:v>
                </c:pt>
                <c:pt idx="39">
                  <c:v>1555</c:v>
                </c:pt>
                <c:pt idx="40">
                  <c:v>1556</c:v>
                </c:pt>
                <c:pt idx="41">
                  <c:v>1557</c:v>
                </c:pt>
                <c:pt idx="42">
                  <c:v>1558</c:v>
                </c:pt>
                <c:pt idx="43">
                  <c:v>1559</c:v>
                </c:pt>
                <c:pt idx="44">
                  <c:v>1560</c:v>
                </c:pt>
                <c:pt idx="45">
                  <c:v>1561</c:v>
                </c:pt>
                <c:pt idx="46">
                  <c:v>1562</c:v>
                </c:pt>
                <c:pt idx="47">
                  <c:v>1563</c:v>
                </c:pt>
                <c:pt idx="48">
                  <c:v>1564</c:v>
                </c:pt>
                <c:pt idx="49">
                  <c:v>1565</c:v>
                </c:pt>
                <c:pt idx="50">
                  <c:v>1566</c:v>
                </c:pt>
                <c:pt idx="51">
                  <c:v>1567</c:v>
                </c:pt>
                <c:pt idx="52">
                  <c:v>1568</c:v>
                </c:pt>
                <c:pt idx="53">
                  <c:v>1569</c:v>
                </c:pt>
                <c:pt idx="54">
                  <c:v>1570</c:v>
                </c:pt>
                <c:pt idx="55">
                  <c:v>1571</c:v>
                </c:pt>
                <c:pt idx="56">
                  <c:v>1572</c:v>
                </c:pt>
                <c:pt idx="57">
                  <c:v>1573</c:v>
                </c:pt>
                <c:pt idx="58">
                  <c:v>1574</c:v>
                </c:pt>
                <c:pt idx="59">
                  <c:v>1575</c:v>
                </c:pt>
                <c:pt idx="60">
                  <c:v>1576</c:v>
                </c:pt>
                <c:pt idx="61">
                  <c:v>1577</c:v>
                </c:pt>
                <c:pt idx="62">
                  <c:v>1578</c:v>
                </c:pt>
                <c:pt idx="63">
                  <c:v>1579</c:v>
                </c:pt>
                <c:pt idx="64">
                  <c:v>1580</c:v>
                </c:pt>
                <c:pt idx="65">
                  <c:v>1581</c:v>
                </c:pt>
                <c:pt idx="66">
                  <c:v>1582</c:v>
                </c:pt>
                <c:pt idx="67">
                  <c:v>1583</c:v>
                </c:pt>
                <c:pt idx="68">
                  <c:v>1584</c:v>
                </c:pt>
                <c:pt idx="69">
                  <c:v>1585</c:v>
                </c:pt>
                <c:pt idx="70">
                  <c:v>1586</c:v>
                </c:pt>
                <c:pt idx="71">
                  <c:v>1587</c:v>
                </c:pt>
                <c:pt idx="72">
                  <c:v>1588</c:v>
                </c:pt>
                <c:pt idx="73">
                  <c:v>1589</c:v>
                </c:pt>
                <c:pt idx="74">
                  <c:v>1590</c:v>
                </c:pt>
                <c:pt idx="75">
                  <c:v>1591</c:v>
                </c:pt>
                <c:pt idx="76">
                  <c:v>1592</c:v>
                </c:pt>
                <c:pt idx="77">
                  <c:v>1593</c:v>
                </c:pt>
                <c:pt idx="78">
                  <c:v>1594</c:v>
                </c:pt>
                <c:pt idx="79">
                  <c:v>1595</c:v>
                </c:pt>
                <c:pt idx="80">
                  <c:v>1596</c:v>
                </c:pt>
                <c:pt idx="81">
                  <c:v>1597</c:v>
                </c:pt>
                <c:pt idx="82">
                  <c:v>1598</c:v>
                </c:pt>
                <c:pt idx="83">
                  <c:v>1599</c:v>
                </c:pt>
                <c:pt idx="84">
                  <c:v>1600</c:v>
                </c:pt>
              </c:strCache>
            </c:strRef>
          </c:cat>
          <c:val>
            <c:numRef>
              <c:f>List1!$B$2:$B$86</c:f>
              <c:numCache>
                <c:formatCode>General</c:formatCode>
                <c:ptCount val="85"/>
                <c:pt idx="0">
                  <c:v>483</c:v>
                </c:pt>
                <c:pt idx="1">
                  <c:v>437</c:v>
                </c:pt>
                <c:pt idx="2">
                  <c:v>529</c:v>
                </c:pt>
                <c:pt idx="3">
                  <c:v>644</c:v>
                </c:pt>
                <c:pt idx="4">
                  <c:v>575</c:v>
                </c:pt>
                <c:pt idx="5">
                  <c:v>1081</c:v>
                </c:pt>
                <c:pt idx="6">
                  <c:v>310</c:v>
                </c:pt>
                <c:pt idx="7">
                  <c:v>310</c:v>
                </c:pt>
                <c:pt idx="8">
                  <c:v>310</c:v>
                </c:pt>
                <c:pt idx="9">
                  <c:v>310</c:v>
                </c:pt>
                <c:pt idx="10">
                  <c:v>310</c:v>
                </c:pt>
                <c:pt idx="11">
                  <c:v>310</c:v>
                </c:pt>
                <c:pt idx="12">
                  <c:v>310</c:v>
                </c:pt>
                <c:pt idx="13">
                  <c:v>310</c:v>
                </c:pt>
                <c:pt idx="14">
                  <c:v>310</c:v>
                </c:pt>
                <c:pt idx="15">
                  <c:v>310</c:v>
                </c:pt>
                <c:pt idx="16">
                  <c:v>310</c:v>
                </c:pt>
                <c:pt idx="17">
                  <c:v>310</c:v>
                </c:pt>
                <c:pt idx="18">
                  <c:v>310</c:v>
                </c:pt>
                <c:pt idx="19">
                  <c:v>310</c:v>
                </c:pt>
                <c:pt idx="20">
                  <c:v>310</c:v>
                </c:pt>
                <c:pt idx="21">
                  <c:v>310</c:v>
                </c:pt>
                <c:pt idx="22">
                  <c:v>310</c:v>
                </c:pt>
                <c:pt idx="25">
                  <c:v>1064</c:v>
                </c:pt>
                <c:pt idx="26">
                  <c:v>1800</c:v>
                </c:pt>
                <c:pt idx="27">
                  <c:v>782</c:v>
                </c:pt>
                <c:pt idx="28">
                  <c:v>1210</c:v>
                </c:pt>
                <c:pt idx="29">
                  <c:v>1403</c:v>
                </c:pt>
                <c:pt idx="30">
                  <c:v>1426</c:v>
                </c:pt>
                <c:pt idx="31">
                  <c:v>1407</c:v>
                </c:pt>
                <c:pt idx="32">
                  <c:v>1546</c:v>
                </c:pt>
                <c:pt idx="33">
                  <c:v>1909</c:v>
                </c:pt>
                <c:pt idx="34">
                  <c:v>1702</c:v>
                </c:pt>
                <c:pt idx="35">
                  <c:v>2487</c:v>
                </c:pt>
                <c:pt idx="37">
                  <c:v>2396</c:v>
                </c:pt>
                <c:pt idx="38">
                  <c:v>2093</c:v>
                </c:pt>
                <c:pt idx="39">
                  <c:v>1472</c:v>
                </c:pt>
                <c:pt idx="40">
                  <c:v>1767</c:v>
                </c:pt>
                <c:pt idx="41">
                  <c:v>2231</c:v>
                </c:pt>
                <c:pt idx="42">
                  <c:v>3082</c:v>
                </c:pt>
                <c:pt idx="43">
                  <c:v>3381</c:v>
                </c:pt>
                <c:pt idx="44">
                  <c:v>2346</c:v>
                </c:pt>
                <c:pt idx="45">
                  <c:v>2369</c:v>
                </c:pt>
                <c:pt idx="46">
                  <c:v>3208</c:v>
                </c:pt>
                <c:pt idx="47">
                  <c:v>2268</c:v>
                </c:pt>
                <c:pt idx="48">
                  <c:v>3220</c:v>
                </c:pt>
                <c:pt idx="49">
                  <c:v>2770</c:v>
                </c:pt>
                <c:pt idx="50">
                  <c:v>2783</c:v>
                </c:pt>
                <c:pt idx="51">
                  <c:v>1196</c:v>
                </c:pt>
                <c:pt idx="54">
                  <c:v>5592</c:v>
                </c:pt>
                <c:pt idx="55">
                  <c:v>6696</c:v>
                </c:pt>
                <c:pt idx="56">
                  <c:v>7680</c:v>
                </c:pt>
                <c:pt idx="57">
                  <c:v>4536</c:v>
                </c:pt>
                <c:pt idx="58">
                  <c:v>3888</c:v>
                </c:pt>
                <c:pt idx="59">
                  <c:v>4272</c:v>
                </c:pt>
                <c:pt idx="60">
                  <c:v>5388</c:v>
                </c:pt>
                <c:pt idx="61">
                  <c:v>3588</c:v>
                </c:pt>
                <c:pt idx="62">
                  <c:v>6060</c:v>
                </c:pt>
                <c:pt idx="63">
                  <c:v>5040</c:v>
                </c:pt>
                <c:pt idx="64">
                  <c:v>7788</c:v>
                </c:pt>
                <c:pt idx="65">
                  <c:v>2640</c:v>
                </c:pt>
                <c:pt idx="66">
                  <c:v>2304</c:v>
                </c:pt>
                <c:pt idx="67">
                  <c:v>2688</c:v>
                </c:pt>
                <c:pt idx="68">
                  <c:v>2928</c:v>
                </c:pt>
                <c:pt idx="70">
                  <c:v>3240</c:v>
                </c:pt>
                <c:pt idx="71">
                  <c:v>2928</c:v>
                </c:pt>
                <c:pt idx="72">
                  <c:v>2520</c:v>
                </c:pt>
                <c:pt idx="73">
                  <c:v>4260</c:v>
                </c:pt>
                <c:pt idx="74">
                  <c:v>4368</c:v>
                </c:pt>
                <c:pt idx="75">
                  <c:v>3768</c:v>
                </c:pt>
                <c:pt idx="76">
                  <c:v>3336</c:v>
                </c:pt>
                <c:pt idx="77">
                  <c:v>3840</c:v>
                </c:pt>
                <c:pt idx="78">
                  <c:v>4752</c:v>
                </c:pt>
                <c:pt idx="79">
                  <c:v>5712</c:v>
                </c:pt>
                <c:pt idx="80">
                  <c:v>4776</c:v>
                </c:pt>
                <c:pt idx="81">
                  <c:v>5784</c:v>
                </c:pt>
                <c:pt idx="82">
                  <c:v>11652</c:v>
                </c:pt>
                <c:pt idx="83">
                  <c:v>10260</c:v>
                </c:pt>
                <c:pt idx="84">
                  <c:v>2196</c:v>
                </c:pt>
              </c:numCache>
            </c:numRef>
          </c:val>
        </c:ser>
        <c:ser>
          <c:idx val="1"/>
          <c:order val="1"/>
          <c:tx>
            <c:strRef>
              <c:f>List1!$C$1</c:f>
              <c:strCache>
                <c:ptCount val="1"/>
                <c:pt idx="0">
                  <c:v>Johannisglocke</c:v>
                </c:pt>
              </c:strCache>
            </c:strRef>
          </c:tx>
          <c:cat>
            <c:strRef>
              <c:f>List1!$A$2:$A$86</c:f>
              <c:strCache>
                <c:ptCount val="85"/>
                <c:pt idx="0">
                  <c:v>1516/17</c:v>
                </c:pt>
                <c:pt idx="1">
                  <c:v>1517/18</c:v>
                </c:pt>
                <c:pt idx="2">
                  <c:v>1518/19</c:v>
                </c:pt>
                <c:pt idx="3">
                  <c:v>1519/20</c:v>
                </c:pt>
                <c:pt idx="4">
                  <c:v>1520/21</c:v>
                </c:pt>
                <c:pt idx="5">
                  <c:v>1521</c:v>
                </c:pt>
                <c:pt idx="6">
                  <c:v>1522</c:v>
                </c:pt>
                <c:pt idx="7">
                  <c:v>1523</c:v>
                </c:pt>
                <c:pt idx="8">
                  <c:v>1524</c:v>
                </c:pt>
                <c:pt idx="9">
                  <c:v>1525</c:v>
                </c:pt>
                <c:pt idx="10">
                  <c:v>1526</c:v>
                </c:pt>
                <c:pt idx="11">
                  <c:v>1527</c:v>
                </c:pt>
                <c:pt idx="12">
                  <c:v>1528</c:v>
                </c:pt>
                <c:pt idx="13">
                  <c:v>1529</c:v>
                </c:pt>
                <c:pt idx="14">
                  <c:v>1530</c:v>
                </c:pt>
                <c:pt idx="15">
                  <c:v>1531</c:v>
                </c:pt>
                <c:pt idx="16">
                  <c:v>1532</c:v>
                </c:pt>
                <c:pt idx="17">
                  <c:v>1533</c:v>
                </c:pt>
                <c:pt idx="18">
                  <c:v>1534</c:v>
                </c:pt>
                <c:pt idx="19">
                  <c:v>1535</c:v>
                </c:pt>
                <c:pt idx="20">
                  <c:v>1536</c:v>
                </c:pt>
                <c:pt idx="21">
                  <c:v>1537</c:v>
                </c:pt>
                <c:pt idx="22">
                  <c:v>1538</c:v>
                </c:pt>
                <c:pt idx="23">
                  <c:v>1539</c:v>
                </c:pt>
                <c:pt idx="24">
                  <c:v>1540</c:v>
                </c:pt>
                <c:pt idx="25">
                  <c:v>1541/42</c:v>
                </c:pt>
                <c:pt idx="26">
                  <c:v>1542/43</c:v>
                </c:pt>
                <c:pt idx="27">
                  <c:v>1543/44</c:v>
                </c:pt>
                <c:pt idx="28">
                  <c:v>1544/45</c:v>
                </c:pt>
                <c:pt idx="29">
                  <c:v>1545/46</c:v>
                </c:pt>
                <c:pt idx="30">
                  <c:v>1546/47</c:v>
                </c:pt>
                <c:pt idx="31">
                  <c:v>1547/48</c:v>
                </c:pt>
                <c:pt idx="32">
                  <c:v>1548/49</c:v>
                </c:pt>
                <c:pt idx="33">
                  <c:v>1549/50</c:v>
                </c:pt>
                <c:pt idx="34">
                  <c:v>1550/51</c:v>
                </c:pt>
                <c:pt idx="35">
                  <c:v>1551/52</c:v>
                </c:pt>
                <c:pt idx="36">
                  <c:v>1552</c:v>
                </c:pt>
                <c:pt idx="37">
                  <c:v>1553</c:v>
                </c:pt>
                <c:pt idx="38">
                  <c:v>1554</c:v>
                </c:pt>
                <c:pt idx="39">
                  <c:v>1555</c:v>
                </c:pt>
                <c:pt idx="40">
                  <c:v>1556</c:v>
                </c:pt>
                <c:pt idx="41">
                  <c:v>1557</c:v>
                </c:pt>
                <c:pt idx="42">
                  <c:v>1558</c:v>
                </c:pt>
                <c:pt idx="43">
                  <c:v>1559</c:v>
                </c:pt>
                <c:pt idx="44">
                  <c:v>1560</c:v>
                </c:pt>
                <c:pt idx="45">
                  <c:v>1561</c:v>
                </c:pt>
                <c:pt idx="46">
                  <c:v>1562</c:v>
                </c:pt>
                <c:pt idx="47">
                  <c:v>1563</c:v>
                </c:pt>
                <c:pt idx="48">
                  <c:v>1564</c:v>
                </c:pt>
                <c:pt idx="49">
                  <c:v>1565</c:v>
                </c:pt>
                <c:pt idx="50">
                  <c:v>1566</c:v>
                </c:pt>
                <c:pt idx="51">
                  <c:v>1567</c:v>
                </c:pt>
                <c:pt idx="52">
                  <c:v>1568</c:v>
                </c:pt>
                <c:pt idx="53">
                  <c:v>1569</c:v>
                </c:pt>
                <c:pt idx="54">
                  <c:v>1570</c:v>
                </c:pt>
                <c:pt idx="55">
                  <c:v>1571</c:v>
                </c:pt>
                <c:pt idx="56">
                  <c:v>1572</c:v>
                </c:pt>
                <c:pt idx="57">
                  <c:v>1573</c:v>
                </c:pt>
                <c:pt idx="58">
                  <c:v>1574</c:v>
                </c:pt>
                <c:pt idx="59">
                  <c:v>1575</c:v>
                </c:pt>
                <c:pt idx="60">
                  <c:v>1576</c:v>
                </c:pt>
                <c:pt idx="61">
                  <c:v>1577</c:v>
                </c:pt>
                <c:pt idx="62">
                  <c:v>1578</c:v>
                </c:pt>
                <c:pt idx="63">
                  <c:v>1579</c:v>
                </c:pt>
                <c:pt idx="64">
                  <c:v>1580</c:v>
                </c:pt>
                <c:pt idx="65">
                  <c:v>1581</c:v>
                </c:pt>
                <c:pt idx="66">
                  <c:v>1582</c:v>
                </c:pt>
                <c:pt idx="67">
                  <c:v>1583</c:v>
                </c:pt>
                <c:pt idx="68">
                  <c:v>1584</c:v>
                </c:pt>
                <c:pt idx="69">
                  <c:v>1585</c:v>
                </c:pt>
                <c:pt idx="70">
                  <c:v>1586</c:v>
                </c:pt>
                <c:pt idx="71">
                  <c:v>1587</c:v>
                </c:pt>
                <c:pt idx="72">
                  <c:v>1588</c:v>
                </c:pt>
                <c:pt idx="73">
                  <c:v>1589</c:v>
                </c:pt>
                <c:pt idx="74">
                  <c:v>1590</c:v>
                </c:pt>
                <c:pt idx="75">
                  <c:v>1591</c:v>
                </c:pt>
                <c:pt idx="76">
                  <c:v>1592</c:v>
                </c:pt>
                <c:pt idx="77">
                  <c:v>1593</c:v>
                </c:pt>
                <c:pt idx="78">
                  <c:v>1594</c:v>
                </c:pt>
                <c:pt idx="79">
                  <c:v>1595</c:v>
                </c:pt>
                <c:pt idx="80">
                  <c:v>1596</c:v>
                </c:pt>
                <c:pt idx="81">
                  <c:v>1597</c:v>
                </c:pt>
                <c:pt idx="82">
                  <c:v>1598</c:v>
                </c:pt>
                <c:pt idx="83">
                  <c:v>1599</c:v>
                </c:pt>
                <c:pt idx="84">
                  <c:v>1600</c:v>
                </c:pt>
              </c:strCache>
            </c:strRef>
          </c:cat>
          <c:val>
            <c:numRef>
              <c:f>List1!$C$2:$C$86</c:f>
              <c:numCache>
                <c:formatCode>General</c:formatCode>
                <c:ptCount val="85"/>
                <c:pt idx="0">
                  <c:v>315</c:v>
                </c:pt>
                <c:pt idx="1">
                  <c:v>189</c:v>
                </c:pt>
                <c:pt idx="2">
                  <c:v>378</c:v>
                </c:pt>
                <c:pt idx="3">
                  <c:v>279</c:v>
                </c:pt>
                <c:pt idx="4">
                  <c:v>351</c:v>
                </c:pt>
                <c:pt idx="5">
                  <c:v>243</c:v>
                </c:pt>
                <c:pt idx="6">
                  <c:v>76</c:v>
                </c:pt>
                <c:pt idx="7">
                  <c:v>76</c:v>
                </c:pt>
                <c:pt idx="8">
                  <c:v>76</c:v>
                </c:pt>
                <c:pt idx="9">
                  <c:v>76</c:v>
                </c:pt>
                <c:pt idx="10">
                  <c:v>76</c:v>
                </c:pt>
                <c:pt idx="11">
                  <c:v>76</c:v>
                </c:pt>
                <c:pt idx="12">
                  <c:v>76</c:v>
                </c:pt>
                <c:pt idx="13">
                  <c:v>76</c:v>
                </c:pt>
                <c:pt idx="14">
                  <c:v>76</c:v>
                </c:pt>
                <c:pt idx="15">
                  <c:v>76</c:v>
                </c:pt>
                <c:pt idx="16">
                  <c:v>76</c:v>
                </c:pt>
                <c:pt idx="17">
                  <c:v>76</c:v>
                </c:pt>
                <c:pt idx="18">
                  <c:v>76</c:v>
                </c:pt>
                <c:pt idx="19">
                  <c:v>76</c:v>
                </c:pt>
                <c:pt idx="20">
                  <c:v>76</c:v>
                </c:pt>
                <c:pt idx="21">
                  <c:v>76</c:v>
                </c:pt>
                <c:pt idx="22">
                  <c:v>76</c:v>
                </c:pt>
                <c:pt idx="26">
                  <c:v>378</c:v>
                </c:pt>
                <c:pt idx="27">
                  <c:v>171</c:v>
                </c:pt>
                <c:pt idx="28">
                  <c:v>189</c:v>
                </c:pt>
                <c:pt idx="29">
                  <c:v>504</c:v>
                </c:pt>
                <c:pt idx="30">
                  <c:v>387</c:v>
                </c:pt>
                <c:pt idx="31">
                  <c:v>255</c:v>
                </c:pt>
                <c:pt idx="32">
                  <c:v>378</c:v>
                </c:pt>
                <c:pt idx="33">
                  <c:v>198</c:v>
                </c:pt>
                <c:pt idx="34">
                  <c:v>315</c:v>
                </c:pt>
                <c:pt idx="35">
                  <c:v>306</c:v>
                </c:pt>
                <c:pt idx="37">
                  <c:v>170</c:v>
                </c:pt>
                <c:pt idx="38">
                  <c:v>234</c:v>
                </c:pt>
                <c:pt idx="39">
                  <c:v>180</c:v>
                </c:pt>
                <c:pt idx="40">
                  <c:v>189</c:v>
                </c:pt>
                <c:pt idx="41">
                  <c:v>459</c:v>
                </c:pt>
                <c:pt idx="42">
                  <c:v>539</c:v>
                </c:pt>
                <c:pt idx="43">
                  <c:v>378</c:v>
                </c:pt>
                <c:pt idx="44">
                  <c:v>360</c:v>
                </c:pt>
                <c:pt idx="45">
                  <c:v>414</c:v>
                </c:pt>
                <c:pt idx="46">
                  <c:v>351</c:v>
                </c:pt>
                <c:pt idx="47">
                  <c:v>324</c:v>
                </c:pt>
                <c:pt idx="48">
                  <c:v>405</c:v>
                </c:pt>
                <c:pt idx="49">
                  <c:v>351</c:v>
                </c:pt>
                <c:pt idx="50">
                  <c:v>261</c:v>
                </c:pt>
                <c:pt idx="51">
                  <c:v>198</c:v>
                </c:pt>
                <c:pt idx="54">
                  <c:v>1152</c:v>
                </c:pt>
                <c:pt idx="55">
                  <c:v>1572</c:v>
                </c:pt>
                <c:pt idx="56">
                  <c:v>2112</c:v>
                </c:pt>
                <c:pt idx="57">
                  <c:v>1368</c:v>
                </c:pt>
                <c:pt idx="58">
                  <c:v>1716</c:v>
                </c:pt>
                <c:pt idx="59">
                  <c:v>1764</c:v>
                </c:pt>
                <c:pt idx="60">
                  <c:v>1260</c:v>
                </c:pt>
                <c:pt idx="61">
                  <c:v>420</c:v>
                </c:pt>
                <c:pt idx="62">
                  <c:v>1584</c:v>
                </c:pt>
                <c:pt idx="63">
                  <c:v>1152</c:v>
                </c:pt>
                <c:pt idx="64">
                  <c:v>2130</c:v>
                </c:pt>
                <c:pt idx="65">
                  <c:v>414</c:v>
                </c:pt>
                <c:pt idx="66">
                  <c:v>342</c:v>
                </c:pt>
                <c:pt idx="67">
                  <c:v>360</c:v>
                </c:pt>
                <c:pt idx="68">
                  <c:v>402</c:v>
                </c:pt>
                <c:pt idx="70">
                  <c:v>300</c:v>
                </c:pt>
                <c:pt idx="71">
                  <c:v>378</c:v>
                </c:pt>
                <c:pt idx="72">
                  <c:v>288</c:v>
                </c:pt>
                <c:pt idx="73">
                  <c:v>558</c:v>
                </c:pt>
                <c:pt idx="74">
                  <c:v>486</c:v>
                </c:pt>
                <c:pt idx="75">
                  <c:v>672</c:v>
                </c:pt>
                <c:pt idx="76">
                  <c:v>372</c:v>
                </c:pt>
                <c:pt idx="77">
                  <c:v>492</c:v>
                </c:pt>
                <c:pt idx="78">
                  <c:v>330</c:v>
                </c:pt>
                <c:pt idx="79">
                  <c:v>588</c:v>
                </c:pt>
                <c:pt idx="80">
                  <c:v>480</c:v>
                </c:pt>
                <c:pt idx="81">
                  <c:v>450</c:v>
                </c:pt>
                <c:pt idx="82">
                  <c:v>648</c:v>
                </c:pt>
                <c:pt idx="83">
                  <c:v>2034</c:v>
                </c:pt>
                <c:pt idx="84">
                  <c:v>252</c:v>
                </c:pt>
              </c:numCache>
            </c:numRef>
          </c:val>
        </c:ser>
        <c:ser>
          <c:idx val="2"/>
          <c:order val="2"/>
          <c:tx>
            <c:strRef>
              <c:f>List1!$D$1</c:f>
              <c:strCache>
                <c:ptCount val="1"/>
                <c:pt idx="0">
                  <c:v>"Votiven"</c:v>
                </c:pt>
              </c:strCache>
            </c:strRef>
          </c:tx>
          <c:cat>
            <c:strRef>
              <c:f>List1!$A$2:$A$86</c:f>
              <c:strCache>
                <c:ptCount val="85"/>
                <c:pt idx="0">
                  <c:v>1516/17</c:v>
                </c:pt>
                <c:pt idx="1">
                  <c:v>1517/18</c:v>
                </c:pt>
                <c:pt idx="2">
                  <c:v>1518/19</c:v>
                </c:pt>
                <c:pt idx="3">
                  <c:v>1519/20</c:v>
                </c:pt>
                <c:pt idx="4">
                  <c:v>1520/21</c:v>
                </c:pt>
                <c:pt idx="5">
                  <c:v>1521</c:v>
                </c:pt>
                <c:pt idx="6">
                  <c:v>1522</c:v>
                </c:pt>
                <c:pt idx="7">
                  <c:v>1523</c:v>
                </c:pt>
                <c:pt idx="8">
                  <c:v>1524</c:v>
                </c:pt>
                <c:pt idx="9">
                  <c:v>1525</c:v>
                </c:pt>
                <c:pt idx="10">
                  <c:v>1526</c:v>
                </c:pt>
                <c:pt idx="11">
                  <c:v>1527</c:v>
                </c:pt>
                <c:pt idx="12">
                  <c:v>1528</c:v>
                </c:pt>
                <c:pt idx="13">
                  <c:v>1529</c:v>
                </c:pt>
                <c:pt idx="14">
                  <c:v>1530</c:v>
                </c:pt>
                <c:pt idx="15">
                  <c:v>1531</c:v>
                </c:pt>
                <c:pt idx="16">
                  <c:v>1532</c:v>
                </c:pt>
                <c:pt idx="17">
                  <c:v>1533</c:v>
                </c:pt>
                <c:pt idx="18">
                  <c:v>1534</c:v>
                </c:pt>
                <c:pt idx="19">
                  <c:v>1535</c:v>
                </c:pt>
                <c:pt idx="20">
                  <c:v>1536</c:v>
                </c:pt>
                <c:pt idx="21">
                  <c:v>1537</c:v>
                </c:pt>
                <c:pt idx="22">
                  <c:v>1538</c:v>
                </c:pt>
                <c:pt idx="23">
                  <c:v>1539</c:v>
                </c:pt>
                <c:pt idx="24">
                  <c:v>1540</c:v>
                </c:pt>
                <c:pt idx="25">
                  <c:v>1541/42</c:v>
                </c:pt>
                <c:pt idx="26">
                  <c:v>1542/43</c:v>
                </c:pt>
                <c:pt idx="27">
                  <c:v>1543/44</c:v>
                </c:pt>
                <c:pt idx="28">
                  <c:v>1544/45</c:v>
                </c:pt>
                <c:pt idx="29">
                  <c:v>1545/46</c:v>
                </c:pt>
                <c:pt idx="30">
                  <c:v>1546/47</c:v>
                </c:pt>
                <c:pt idx="31">
                  <c:v>1547/48</c:v>
                </c:pt>
                <c:pt idx="32">
                  <c:v>1548/49</c:v>
                </c:pt>
                <c:pt idx="33">
                  <c:v>1549/50</c:v>
                </c:pt>
                <c:pt idx="34">
                  <c:v>1550/51</c:v>
                </c:pt>
                <c:pt idx="35">
                  <c:v>1551/52</c:v>
                </c:pt>
                <c:pt idx="36">
                  <c:v>1552</c:v>
                </c:pt>
                <c:pt idx="37">
                  <c:v>1553</c:v>
                </c:pt>
                <c:pt idx="38">
                  <c:v>1554</c:v>
                </c:pt>
                <c:pt idx="39">
                  <c:v>1555</c:v>
                </c:pt>
                <c:pt idx="40">
                  <c:v>1556</c:v>
                </c:pt>
                <c:pt idx="41">
                  <c:v>1557</c:v>
                </c:pt>
                <c:pt idx="42">
                  <c:v>1558</c:v>
                </c:pt>
                <c:pt idx="43">
                  <c:v>1559</c:v>
                </c:pt>
                <c:pt idx="44">
                  <c:v>1560</c:v>
                </c:pt>
                <c:pt idx="45">
                  <c:v>1561</c:v>
                </c:pt>
                <c:pt idx="46">
                  <c:v>1562</c:v>
                </c:pt>
                <c:pt idx="47">
                  <c:v>1563</c:v>
                </c:pt>
                <c:pt idx="48">
                  <c:v>1564</c:v>
                </c:pt>
                <c:pt idx="49">
                  <c:v>1565</c:v>
                </c:pt>
                <c:pt idx="50">
                  <c:v>1566</c:v>
                </c:pt>
                <c:pt idx="51">
                  <c:v>1567</c:v>
                </c:pt>
                <c:pt idx="52">
                  <c:v>1568</c:v>
                </c:pt>
                <c:pt idx="53">
                  <c:v>1569</c:v>
                </c:pt>
                <c:pt idx="54">
                  <c:v>1570</c:v>
                </c:pt>
                <c:pt idx="55">
                  <c:v>1571</c:v>
                </c:pt>
                <c:pt idx="56">
                  <c:v>1572</c:v>
                </c:pt>
                <c:pt idx="57">
                  <c:v>1573</c:v>
                </c:pt>
                <c:pt idx="58">
                  <c:v>1574</c:v>
                </c:pt>
                <c:pt idx="59">
                  <c:v>1575</c:v>
                </c:pt>
                <c:pt idx="60">
                  <c:v>1576</c:v>
                </c:pt>
                <c:pt idx="61">
                  <c:v>1577</c:v>
                </c:pt>
                <c:pt idx="62">
                  <c:v>1578</c:v>
                </c:pt>
                <c:pt idx="63">
                  <c:v>1579</c:v>
                </c:pt>
                <c:pt idx="64">
                  <c:v>1580</c:v>
                </c:pt>
                <c:pt idx="65">
                  <c:v>1581</c:v>
                </c:pt>
                <c:pt idx="66">
                  <c:v>1582</c:v>
                </c:pt>
                <c:pt idx="67">
                  <c:v>1583</c:v>
                </c:pt>
                <c:pt idx="68">
                  <c:v>1584</c:v>
                </c:pt>
                <c:pt idx="69">
                  <c:v>1585</c:v>
                </c:pt>
                <c:pt idx="70">
                  <c:v>1586</c:v>
                </c:pt>
                <c:pt idx="71">
                  <c:v>1587</c:v>
                </c:pt>
                <c:pt idx="72">
                  <c:v>1588</c:v>
                </c:pt>
                <c:pt idx="73">
                  <c:v>1589</c:v>
                </c:pt>
                <c:pt idx="74">
                  <c:v>1590</c:v>
                </c:pt>
                <c:pt idx="75">
                  <c:v>1591</c:v>
                </c:pt>
                <c:pt idx="76">
                  <c:v>1592</c:v>
                </c:pt>
                <c:pt idx="77">
                  <c:v>1593</c:v>
                </c:pt>
                <c:pt idx="78">
                  <c:v>1594</c:v>
                </c:pt>
                <c:pt idx="79">
                  <c:v>1595</c:v>
                </c:pt>
                <c:pt idx="80">
                  <c:v>1596</c:v>
                </c:pt>
                <c:pt idx="81">
                  <c:v>1597</c:v>
                </c:pt>
                <c:pt idx="82">
                  <c:v>1598</c:v>
                </c:pt>
                <c:pt idx="83">
                  <c:v>1599</c:v>
                </c:pt>
                <c:pt idx="84">
                  <c:v>1600</c:v>
                </c:pt>
              </c:strCache>
            </c:strRef>
          </c:cat>
          <c:val>
            <c:numRef>
              <c:f>List1!$D$2:$D$86</c:f>
              <c:numCache>
                <c:formatCode>General</c:formatCode>
                <c:ptCount val="85"/>
                <c:pt idx="0">
                  <c:v>4</c:v>
                </c:pt>
                <c:pt idx="1">
                  <c:v>20</c:v>
                </c:pt>
                <c:pt idx="2">
                  <c:v>24</c:v>
                </c:pt>
                <c:pt idx="3">
                  <c:v>24</c:v>
                </c:pt>
                <c:pt idx="4">
                  <c:v>28</c:v>
                </c:pt>
                <c:pt idx="5">
                  <c:v>4</c:v>
                </c:pt>
                <c:pt idx="6">
                  <c:v>1.5</c:v>
                </c:pt>
                <c:pt idx="7">
                  <c:v>1.5</c:v>
                </c:pt>
                <c:pt idx="8">
                  <c:v>1.5</c:v>
                </c:pt>
                <c:pt idx="9">
                  <c:v>1.5</c:v>
                </c:pt>
                <c:pt idx="10">
                  <c:v>1.5</c:v>
                </c:pt>
                <c:pt idx="11">
                  <c:v>1.5</c:v>
                </c:pt>
                <c:pt idx="12">
                  <c:v>1.5</c:v>
                </c:pt>
                <c:pt idx="13">
                  <c:v>1.5</c:v>
                </c:pt>
                <c:pt idx="14">
                  <c:v>1.5</c:v>
                </c:pt>
                <c:pt idx="15">
                  <c:v>1.5</c:v>
                </c:pt>
                <c:pt idx="16">
                  <c:v>1.5</c:v>
                </c:pt>
                <c:pt idx="17">
                  <c:v>1.5</c:v>
                </c:pt>
                <c:pt idx="18">
                  <c:v>1.5</c:v>
                </c:pt>
                <c:pt idx="19">
                  <c:v>1.5</c:v>
                </c:pt>
                <c:pt idx="20">
                  <c:v>1.5</c:v>
                </c:pt>
                <c:pt idx="21">
                  <c:v>1.5</c:v>
                </c:pt>
                <c:pt idx="22">
                  <c:v>1.5</c:v>
                </c:pt>
              </c:numCache>
            </c:numRef>
          </c:val>
        </c:ser>
        <c:ser>
          <c:idx val="3"/>
          <c:order val="3"/>
          <c:tx>
            <c:strRef>
              <c:f>List1!$E$1</c:f>
              <c:strCache>
                <c:ptCount val="1"/>
                <c:pt idx="0">
                  <c:v>Messglocke 1555</c:v>
                </c:pt>
              </c:strCache>
            </c:strRef>
          </c:tx>
          <c:cat>
            <c:strRef>
              <c:f>List1!$A$2:$A$86</c:f>
              <c:strCache>
                <c:ptCount val="85"/>
                <c:pt idx="0">
                  <c:v>1516/17</c:v>
                </c:pt>
                <c:pt idx="1">
                  <c:v>1517/18</c:v>
                </c:pt>
                <c:pt idx="2">
                  <c:v>1518/19</c:v>
                </c:pt>
                <c:pt idx="3">
                  <c:v>1519/20</c:v>
                </c:pt>
                <c:pt idx="4">
                  <c:v>1520/21</c:v>
                </c:pt>
                <c:pt idx="5">
                  <c:v>1521</c:v>
                </c:pt>
                <c:pt idx="6">
                  <c:v>1522</c:v>
                </c:pt>
                <c:pt idx="7">
                  <c:v>1523</c:v>
                </c:pt>
                <c:pt idx="8">
                  <c:v>1524</c:v>
                </c:pt>
                <c:pt idx="9">
                  <c:v>1525</c:v>
                </c:pt>
                <c:pt idx="10">
                  <c:v>1526</c:v>
                </c:pt>
                <c:pt idx="11">
                  <c:v>1527</c:v>
                </c:pt>
                <c:pt idx="12">
                  <c:v>1528</c:v>
                </c:pt>
                <c:pt idx="13">
                  <c:v>1529</c:v>
                </c:pt>
                <c:pt idx="14">
                  <c:v>1530</c:v>
                </c:pt>
                <c:pt idx="15">
                  <c:v>1531</c:v>
                </c:pt>
                <c:pt idx="16">
                  <c:v>1532</c:v>
                </c:pt>
                <c:pt idx="17">
                  <c:v>1533</c:v>
                </c:pt>
                <c:pt idx="18">
                  <c:v>1534</c:v>
                </c:pt>
                <c:pt idx="19">
                  <c:v>1535</c:v>
                </c:pt>
                <c:pt idx="20">
                  <c:v>1536</c:v>
                </c:pt>
                <c:pt idx="21">
                  <c:v>1537</c:v>
                </c:pt>
                <c:pt idx="22">
                  <c:v>1538</c:v>
                </c:pt>
                <c:pt idx="23">
                  <c:v>1539</c:v>
                </c:pt>
                <c:pt idx="24">
                  <c:v>1540</c:v>
                </c:pt>
                <c:pt idx="25">
                  <c:v>1541/42</c:v>
                </c:pt>
                <c:pt idx="26">
                  <c:v>1542/43</c:v>
                </c:pt>
                <c:pt idx="27">
                  <c:v>1543/44</c:v>
                </c:pt>
                <c:pt idx="28">
                  <c:v>1544/45</c:v>
                </c:pt>
                <c:pt idx="29">
                  <c:v>1545/46</c:v>
                </c:pt>
                <c:pt idx="30">
                  <c:v>1546/47</c:v>
                </c:pt>
                <c:pt idx="31">
                  <c:v>1547/48</c:v>
                </c:pt>
                <c:pt idx="32">
                  <c:v>1548/49</c:v>
                </c:pt>
                <c:pt idx="33">
                  <c:v>1549/50</c:v>
                </c:pt>
                <c:pt idx="34">
                  <c:v>1550/51</c:v>
                </c:pt>
                <c:pt idx="35">
                  <c:v>1551/52</c:v>
                </c:pt>
                <c:pt idx="36">
                  <c:v>1552</c:v>
                </c:pt>
                <c:pt idx="37">
                  <c:v>1553</c:v>
                </c:pt>
                <c:pt idx="38">
                  <c:v>1554</c:v>
                </c:pt>
                <c:pt idx="39">
                  <c:v>1555</c:v>
                </c:pt>
                <c:pt idx="40">
                  <c:v>1556</c:v>
                </c:pt>
                <c:pt idx="41">
                  <c:v>1557</c:v>
                </c:pt>
                <c:pt idx="42">
                  <c:v>1558</c:v>
                </c:pt>
                <c:pt idx="43">
                  <c:v>1559</c:v>
                </c:pt>
                <c:pt idx="44">
                  <c:v>1560</c:v>
                </c:pt>
                <c:pt idx="45">
                  <c:v>1561</c:v>
                </c:pt>
                <c:pt idx="46">
                  <c:v>1562</c:v>
                </c:pt>
                <c:pt idx="47">
                  <c:v>1563</c:v>
                </c:pt>
                <c:pt idx="48">
                  <c:v>1564</c:v>
                </c:pt>
                <c:pt idx="49">
                  <c:v>1565</c:v>
                </c:pt>
                <c:pt idx="50">
                  <c:v>1566</c:v>
                </c:pt>
                <c:pt idx="51">
                  <c:v>1567</c:v>
                </c:pt>
                <c:pt idx="52">
                  <c:v>1568</c:v>
                </c:pt>
                <c:pt idx="53">
                  <c:v>1569</c:v>
                </c:pt>
                <c:pt idx="54">
                  <c:v>1570</c:v>
                </c:pt>
                <c:pt idx="55">
                  <c:v>1571</c:v>
                </c:pt>
                <c:pt idx="56">
                  <c:v>1572</c:v>
                </c:pt>
                <c:pt idx="57">
                  <c:v>1573</c:v>
                </c:pt>
                <c:pt idx="58">
                  <c:v>1574</c:v>
                </c:pt>
                <c:pt idx="59">
                  <c:v>1575</c:v>
                </c:pt>
                <c:pt idx="60">
                  <c:v>1576</c:v>
                </c:pt>
                <c:pt idx="61">
                  <c:v>1577</c:v>
                </c:pt>
                <c:pt idx="62">
                  <c:v>1578</c:v>
                </c:pt>
                <c:pt idx="63">
                  <c:v>1579</c:v>
                </c:pt>
                <c:pt idx="64">
                  <c:v>1580</c:v>
                </c:pt>
                <c:pt idx="65">
                  <c:v>1581</c:v>
                </c:pt>
                <c:pt idx="66">
                  <c:v>1582</c:v>
                </c:pt>
                <c:pt idx="67">
                  <c:v>1583</c:v>
                </c:pt>
                <c:pt idx="68">
                  <c:v>1584</c:v>
                </c:pt>
                <c:pt idx="69">
                  <c:v>1585</c:v>
                </c:pt>
                <c:pt idx="70">
                  <c:v>1586</c:v>
                </c:pt>
                <c:pt idx="71">
                  <c:v>1587</c:v>
                </c:pt>
                <c:pt idx="72">
                  <c:v>1588</c:v>
                </c:pt>
                <c:pt idx="73">
                  <c:v>1589</c:v>
                </c:pt>
                <c:pt idx="74">
                  <c:v>1590</c:v>
                </c:pt>
                <c:pt idx="75">
                  <c:v>1591</c:v>
                </c:pt>
                <c:pt idx="76">
                  <c:v>1592</c:v>
                </c:pt>
                <c:pt idx="77">
                  <c:v>1593</c:v>
                </c:pt>
                <c:pt idx="78">
                  <c:v>1594</c:v>
                </c:pt>
                <c:pt idx="79">
                  <c:v>1595</c:v>
                </c:pt>
                <c:pt idx="80">
                  <c:v>1596</c:v>
                </c:pt>
                <c:pt idx="81">
                  <c:v>1597</c:v>
                </c:pt>
                <c:pt idx="82">
                  <c:v>1598</c:v>
                </c:pt>
                <c:pt idx="83">
                  <c:v>1599</c:v>
                </c:pt>
                <c:pt idx="84">
                  <c:v>1600</c:v>
                </c:pt>
              </c:strCache>
            </c:strRef>
          </c:cat>
          <c:val>
            <c:numRef>
              <c:f>List1!$E$2:$E$86</c:f>
              <c:numCache>
                <c:formatCode>General</c:formatCode>
                <c:ptCount val="85"/>
                <c:pt idx="39">
                  <c:v>2495</c:v>
                </c:pt>
                <c:pt idx="43">
                  <c:v>0</c:v>
                </c:pt>
              </c:numCache>
            </c:numRef>
          </c:val>
        </c:ser>
        <c:marker val="1"/>
        <c:axId val="118006912"/>
        <c:axId val="118008832"/>
      </c:lineChart>
      <c:catAx>
        <c:axId val="118006912"/>
        <c:scaling>
          <c:orientation val="minMax"/>
        </c:scaling>
        <c:axPos val="b"/>
        <c:title>
          <c:tx>
            <c:rich>
              <a:bodyPr/>
              <a:lstStyle/>
              <a:p>
                <a:pPr>
                  <a:defRPr sz="1600"/>
                </a:pPr>
                <a:r>
                  <a:rPr lang="de-DE" sz="1600"/>
                  <a:t>Jahr</a:t>
                </a:r>
                <a:endParaRPr lang="cs-CZ" sz="1600"/>
              </a:p>
            </c:rich>
          </c:tx>
          <c:layout/>
        </c:title>
        <c:tickLblPos val="nextTo"/>
        <c:crossAx val="118008832"/>
        <c:crosses val="autoZero"/>
        <c:auto val="1"/>
        <c:lblAlgn val="ctr"/>
        <c:lblOffset val="100"/>
      </c:catAx>
      <c:valAx>
        <c:axId val="118008832"/>
        <c:scaling>
          <c:orientation val="minMax"/>
        </c:scaling>
        <c:axPos val="l"/>
        <c:majorGridlines/>
        <c:title>
          <c:tx>
            <c:rich>
              <a:bodyPr rot="0" vert="horz"/>
              <a:lstStyle/>
              <a:p>
                <a:pPr>
                  <a:defRPr sz="1400"/>
                </a:pPr>
                <a:r>
                  <a:rPr lang="de-DE" sz="1400"/>
                  <a:t>Höhe</a:t>
                </a:r>
                <a:r>
                  <a:rPr lang="de-DE" sz="1400" baseline="0"/>
                  <a:t> </a:t>
                </a:r>
              </a:p>
              <a:p>
                <a:pPr>
                  <a:defRPr sz="1400"/>
                </a:pPr>
                <a:r>
                  <a:rPr lang="de-DE" sz="1400" baseline="0"/>
                  <a:t>in Gr.</a:t>
                </a:r>
                <a:endParaRPr lang="cs-CZ" sz="1400"/>
              </a:p>
            </c:rich>
          </c:tx>
          <c:layout>
            <c:manualLayout>
              <c:xMode val="edge"/>
              <c:yMode val="edge"/>
              <c:x val="1.6203703703703727E-2"/>
              <c:y val="0.85984283214600188"/>
            </c:manualLayout>
          </c:layout>
        </c:title>
        <c:numFmt formatCode="General" sourceLinked="1"/>
        <c:tickLblPos val="nextTo"/>
        <c:txPr>
          <a:bodyPr/>
          <a:lstStyle/>
          <a:p>
            <a:pPr>
              <a:defRPr sz="1600"/>
            </a:pPr>
            <a:endParaRPr lang="cs-CZ"/>
          </a:p>
        </c:txPr>
        <c:crossAx val="118006912"/>
        <c:crosses val="autoZero"/>
        <c:crossBetween val="between"/>
      </c:valAx>
    </c:plotArea>
    <c:legend>
      <c:legendPos val="r"/>
      <c:layout>
        <c:manualLayout>
          <c:xMode val="edge"/>
          <c:yMode val="edge"/>
          <c:x val="0.78493055555555569"/>
          <c:y val="0.1948128448690887"/>
          <c:w val="0.20118055555555517"/>
          <c:h val="0.56378149341431405"/>
        </c:manualLayout>
      </c:layout>
      <c:txPr>
        <a:bodyPr/>
        <a:lstStyle/>
        <a:p>
          <a:pPr>
            <a:defRPr sz="1600"/>
          </a:pPr>
          <a:endParaRPr lang="cs-CZ"/>
        </a:p>
      </c:txPr>
    </c:legend>
    <c:plotVisOnly val="1"/>
    <c:dispBlanksAs val="gap"/>
  </c:chart>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cs-CZ"/>
  <c:chart>
    <c:title>
      <c:tx>
        <c:rich>
          <a:bodyPr/>
          <a:lstStyle/>
          <a:p>
            <a:pPr>
              <a:defRPr/>
            </a:pPr>
            <a:r>
              <a:rPr lang="cs-CZ" sz="2000" b="1" i="0" u="none" strike="noStrike" baseline="0" dirty="0">
                <a:solidFill>
                  <a:srgbClr val="00B050"/>
                </a:solidFill>
              </a:rPr>
              <a:t>Die </a:t>
            </a:r>
            <a:r>
              <a:rPr lang="cs-CZ" sz="2000" b="1" i="0" u="none" strike="noStrike" baseline="0" dirty="0" err="1">
                <a:solidFill>
                  <a:srgbClr val="00B050"/>
                </a:solidFill>
              </a:rPr>
              <a:t>wöchentliche</a:t>
            </a:r>
            <a:r>
              <a:rPr lang="cs-CZ" sz="2000" b="1" i="0" u="none" strike="noStrike" baseline="0" dirty="0">
                <a:solidFill>
                  <a:srgbClr val="00B050"/>
                </a:solidFill>
              </a:rPr>
              <a:t> </a:t>
            </a:r>
            <a:r>
              <a:rPr lang="cs-CZ" sz="2000" b="1" i="0" u="none" strike="noStrike" baseline="0" dirty="0" err="1">
                <a:solidFill>
                  <a:srgbClr val="00B050"/>
                </a:solidFill>
              </a:rPr>
              <a:t>Anzahl</a:t>
            </a:r>
            <a:r>
              <a:rPr lang="cs-CZ" sz="2000" b="1" i="0" u="none" strike="noStrike" baseline="0" dirty="0">
                <a:solidFill>
                  <a:srgbClr val="00B050"/>
                </a:solidFill>
              </a:rPr>
              <a:t> der Toten </a:t>
            </a:r>
            <a:r>
              <a:rPr lang="de-DE" sz="2000" b="1" i="0" u="none" strike="noStrike" baseline="0" dirty="0">
                <a:solidFill>
                  <a:srgbClr val="00B050"/>
                </a:solidFill>
              </a:rPr>
              <a:t>(453) </a:t>
            </a:r>
            <a:r>
              <a:rPr lang="cs-CZ" sz="2000" b="1" i="0" u="none" strike="noStrike" baseline="0" dirty="0">
                <a:solidFill>
                  <a:srgbClr val="00B050"/>
                </a:solidFill>
              </a:rPr>
              <a:t>nach </a:t>
            </a:r>
            <a:r>
              <a:rPr lang="cs-CZ" sz="2000" b="1" i="0" u="none" strike="noStrike" baseline="0" dirty="0" err="1">
                <a:solidFill>
                  <a:srgbClr val="00B050"/>
                </a:solidFill>
              </a:rPr>
              <a:t>dem</a:t>
            </a:r>
            <a:r>
              <a:rPr lang="cs-CZ" sz="2000" b="1" i="0" u="none" strike="noStrike" baseline="0" dirty="0">
                <a:solidFill>
                  <a:srgbClr val="00B050"/>
                </a:solidFill>
              </a:rPr>
              <a:t> </a:t>
            </a:r>
            <a:r>
              <a:rPr lang="cs-CZ" sz="2000" b="1" i="0" u="none" strike="noStrike" baseline="0" dirty="0" err="1">
                <a:solidFill>
                  <a:srgbClr val="00B050"/>
                </a:solidFill>
              </a:rPr>
              <a:t>Totengeläut</a:t>
            </a:r>
            <a:r>
              <a:rPr lang="cs-CZ" sz="2000" b="1" i="0" u="none" strike="noStrike" baseline="0" dirty="0">
                <a:solidFill>
                  <a:srgbClr val="00B050"/>
                </a:solidFill>
              </a:rPr>
              <a:t> </a:t>
            </a:r>
            <a:r>
              <a:rPr lang="cs-CZ" sz="2000" b="1" i="0" u="none" strike="noStrike" baseline="0" dirty="0" err="1">
                <a:solidFill>
                  <a:srgbClr val="00B050"/>
                </a:solidFill>
              </a:rPr>
              <a:t>im</a:t>
            </a:r>
            <a:r>
              <a:rPr lang="cs-CZ" sz="2000" b="1" i="0" u="none" strike="noStrike" baseline="0" dirty="0">
                <a:solidFill>
                  <a:srgbClr val="00B050"/>
                </a:solidFill>
              </a:rPr>
              <a:t> </a:t>
            </a:r>
            <a:r>
              <a:rPr lang="cs-CZ" sz="2000" b="1" i="0" u="none" strike="noStrike" baseline="0" dirty="0" err="1">
                <a:solidFill>
                  <a:srgbClr val="00B050"/>
                </a:solidFill>
              </a:rPr>
              <a:t>Pestjahr</a:t>
            </a:r>
            <a:r>
              <a:rPr lang="cs-CZ" sz="2000" b="1" i="0" u="none" strike="noStrike" baseline="0" dirty="0">
                <a:solidFill>
                  <a:srgbClr val="00B050"/>
                </a:solidFill>
              </a:rPr>
              <a:t> 1555</a:t>
            </a:r>
            <a:endParaRPr lang="en-US" sz="2000" dirty="0">
              <a:solidFill>
                <a:srgbClr val="00B050"/>
              </a:solidFill>
            </a:endParaRPr>
          </a:p>
        </c:rich>
      </c:tx>
      <c:layout/>
    </c:title>
    <c:plotArea>
      <c:layout>
        <c:manualLayout>
          <c:layoutTarget val="inner"/>
          <c:xMode val="edge"/>
          <c:yMode val="edge"/>
          <c:x val="5.9269187096293814E-2"/>
          <c:y val="0.2846778652668463"/>
          <c:w val="0.73926509186351763"/>
          <c:h val="0.45887034120735276"/>
        </c:manualLayout>
      </c:layout>
      <c:lineChart>
        <c:grouping val="standard"/>
        <c:ser>
          <c:idx val="0"/>
          <c:order val="0"/>
          <c:tx>
            <c:strRef>
              <c:f>List1!$B$1</c:f>
              <c:strCache>
                <c:ptCount val="1"/>
                <c:pt idx="0">
                  <c:v>Totengeläut: wöchentliche Anzahl der Toten (453) im Pestjahr 1555</c:v>
                </c:pt>
              </c:strCache>
            </c:strRef>
          </c:tx>
          <c:marker>
            <c:symbol val="none"/>
          </c:marker>
          <c:cat>
            <c:strRef>
              <c:f>List1!$A$2:$A$55</c:f>
              <c:strCache>
                <c:ptCount val="48"/>
                <c:pt idx="0">
                  <c:v>Januar</c:v>
                </c:pt>
                <c:pt idx="4">
                  <c:v>Februar</c:v>
                </c:pt>
                <c:pt idx="8">
                  <c:v>März</c:v>
                </c:pt>
                <c:pt idx="13">
                  <c:v>April</c:v>
                </c:pt>
                <c:pt idx="17">
                  <c:v>Mai</c:v>
                </c:pt>
                <c:pt idx="21">
                  <c:v>Juni</c:v>
                </c:pt>
                <c:pt idx="26">
                  <c:v>Juli</c:v>
                </c:pt>
                <c:pt idx="30">
                  <c:v>August</c:v>
                </c:pt>
                <c:pt idx="34">
                  <c:v>September</c:v>
                </c:pt>
                <c:pt idx="39">
                  <c:v>Oktober</c:v>
                </c:pt>
                <c:pt idx="43">
                  <c:v>November</c:v>
                </c:pt>
                <c:pt idx="47">
                  <c:v>Dezember</c:v>
                </c:pt>
              </c:strCache>
            </c:strRef>
          </c:cat>
          <c:val>
            <c:numRef>
              <c:f>List1!$B$2:$B$55</c:f>
              <c:numCache>
                <c:formatCode>General</c:formatCode>
                <c:ptCount val="54"/>
                <c:pt idx="0">
                  <c:v>2</c:v>
                </c:pt>
                <c:pt idx="1">
                  <c:v>1</c:v>
                </c:pt>
                <c:pt idx="2">
                  <c:v>1</c:v>
                </c:pt>
                <c:pt idx="3">
                  <c:v>3</c:v>
                </c:pt>
                <c:pt idx="4">
                  <c:v>4</c:v>
                </c:pt>
                <c:pt idx="5">
                  <c:v>1</c:v>
                </c:pt>
                <c:pt idx="6">
                  <c:v>4</c:v>
                </c:pt>
                <c:pt idx="7">
                  <c:v>2</c:v>
                </c:pt>
                <c:pt idx="8">
                  <c:v>3</c:v>
                </c:pt>
                <c:pt idx="9">
                  <c:v>2</c:v>
                </c:pt>
                <c:pt idx="10">
                  <c:v>0</c:v>
                </c:pt>
                <c:pt idx="11">
                  <c:v>2</c:v>
                </c:pt>
                <c:pt idx="12">
                  <c:v>6</c:v>
                </c:pt>
                <c:pt idx="13">
                  <c:v>4</c:v>
                </c:pt>
                <c:pt idx="14">
                  <c:v>3</c:v>
                </c:pt>
                <c:pt idx="15">
                  <c:v>1</c:v>
                </c:pt>
                <c:pt idx="16">
                  <c:v>3</c:v>
                </c:pt>
                <c:pt idx="17">
                  <c:v>3</c:v>
                </c:pt>
                <c:pt idx="18">
                  <c:v>4</c:v>
                </c:pt>
                <c:pt idx="19">
                  <c:v>4</c:v>
                </c:pt>
                <c:pt idx="20">
                  <c:v>1</c:v>
                </c:pt>
                <c:pt idx="21">
                  <c:v>3</c:v>
                </c:pt>
                <c:pt idx="22">
                  <c:v>6</c:v>
                </c:pt>
                <c:pt idx="23">
                  <c:v>6</c:v>
                </c:pt>
                <c:pt idx="24">
                  <c:v>3</c:v>
                </c:pt>
                <c:pt idx="25">
                  <c:v>4</c:v>
                </c:pt>
                <c:pt idx="26">
                  <c:v>3</c:v>
                </c:pt>
                <c:pt idx="27">
                  <c:v>0</c:v>
                </c:pt>
                <c:pt idx="28">
                  <c:v>3</c:v>
                </c:pt>
                <c:pt idx="29">
                  <c:v>0</c:v>
                </c:pt>
                <c:pt idx="30">
                  <c:v>5</c:v>
                </c:pt>
                <c:pt idx="31">
                  <c:v>21</c:v>
                </c:pt>
                <c:pt idx="32">
                  <c:v>24</c:v>
                </c:pt>
                <c:pt idx="33">
                  <c:v>22</c:v>
                </c:pt>
                <c:pt idx="34">
                  <c:v>36</c:v>
                </c:pt>
                <c:pt idx="35">
                  <c:v>31</c:v>
                </c:pt>
                <c:pt idx="36">
                  <c:v>28</c:v>
                </c:pt>
                <c:pt idx="37">
                  <c:v>22</c:v>
                </c:pt>
                <c:pt idx="38">
                  <c:v>28</c:v>
                </c:pt>
                <c:pt idx="39">
                  <c:v>35</c:v>
                </c:pt>
                <c:pt idx="40">
                  <c:v>37</c:v>
                </c:pt>
                <c:pt idx="41">
                  <c:v>33</c:v>
                </c:pt>
                <c:pt idx="42">
                  <c:v>25</c:v>
                </c:pt>
                <c:pt idx="43">
                  <c:v>16</c:v>
                </c:pt>
                <c:pt idx="44">
                  <c:v>10</c:v>
                </c:pt>
                <c:pt idx="50">
                  <c:v>1</c:v>
                </c:pt>
                <c:pt idx="51">
                  <c:v>2</c:v>
                </c:pt>
                <c:pt idx="52">
                  <c:v>3</c:v>
                </c:pt>
              </c:numCache>
            </c:numRef>
          </c:val>
        </c:ser>
        <c:marker val="1"/>
        <c:axId val="118022912"/>
        <c:axId val="118024448"/>
      </c:lineChart>
      <c:catAx>
        <c:axId val="118022912"/>
        <c:scaling>
          <c:orientation val="minMax"/>
        </c:scaling>
        <c:axPos val="b"/>
        <c:tickLblPos val="nextTo"/>
        <c:crossAx val="118024448"/>
        <c:crosses val="autoZero"/>
        <c:auto val="1"/>
        <c:lblAlgn val="ctr"/>
        <c:lblOffset val="100"/>
      </c:catAx>
      <c:valAx>
        <c:axId val="118024448"/>
        <c:scaling>
          <c:orientation val="minMax"/>
        </c:scaling>
        <c:axPos val="l"/>
        <c:majorGridlines/>
        <c:title>
          <c:tx>
            <c:rich>
              <a:bodyPr rot="0" vert="horz"/>
              <a:lstStyle/>
              <a:p>
                <a:pPr>
                  <a:defRPr sz="1600"/>
                </a:pPr>
                <a:r>
                  <a:rPr lang="cs-CZ" sz="1600"/>
                  <a:t>Anzahl</a:t>
                </a:r>
              </a:p>
            </c:rich>
          </c:tx>
          <c:layout>
            <c:manualLayout>
              <c:xMode val="edge"/>
              <c:yMode val="edge"/>
              <c:x val="3.5460992907801435E-2"/>
              <c:y val="0.17810183727034121"/>
            </c:manualLayout>
          </c:layout>
        </c:title>
        <c:numFmt formatCode="General" sourceLinked="1"/>
        <c:tickLblPos val="nextTo"/>
        <c:crossAx val="118022912"/>
        <c:crosses val="autoZero"/>
        <c:crossBetween val="between"/>
      </c:valAx>
    </c:plotArea>
    <c:legend>
      <c:legendPos val="r"/>
      <c:layout>
        <c:manualLayout>
          <c:xMode val="edge"/>
          <c:yMode val="edge"/>
          <c:x val="0.78907801418440215"/>
          <c:y val="0.2605464472201503"/>
          <c:w val="0.19673758865248331"/>
          <c:h val="0.63322858306749064"/>
        </c:manualLayout>
      </c:layout>
    </c:legend>
    <c:plotVisOnly val="1"/>
    <c:dispBlanksAs val="gap"/>
  </c:chart>
  <c:externalData r:id="rId1"/>
</c:chartSpace>
</file>

<file path=ppt/drawings/drawing1.xml><?xml version="1.0" encoding="utf-8"?>
<c:userShapes xmlns:c="http://schemas.openxmlformats.org/drawingml/2006/chart">
  <cdr:relSizeAnchor xmlns:cdr="http://schemas.openxmlformats.org/drawingml/2006/chartDrawing">
    <cdr:from>
      <cdr:x>0</cdr:x>
      <cdr:y>0</cdr:y>
    </cdr:from>
    <cdr:to>
      <cdr:x>1</cdr:x>
      <cdr:y>0.21744</cdr:y>
    </cdr:to>
    <cdr:sp macro="" textlink="">
      <cdr:nvSpPr>
        <cdr:cNvPr id="2" name="Nadpis 1"/>
        <cdr:cNvSpPr>
          <a:spLocks xmlns:a="http://schemas.openxmlformats.org/drawingml/2006/main" noGrp="1"/>
        </cdr:cNvSpPr>
      </cdr:nvSpPr>
      <cdr:spPr>
        <a:xfrm xmlns:a="http://schemas.openxmlformats.org/drawingml/2006/main">
          <a:off x="0" y="0"/>
          <a:ext cx="8229600" cy="1143000"/>
        </a:xfrm>
        <a:prstGeom xmlns:a="http://schemas.openxmlformats.org/drawingml/2006/main" prst="rect">
          <a:avLst/>
        </a:prstGeom>
      </cdr:spPr>
      <cdr:txBody>
        <a:bodyPr xmlns:a="http://schemas.openxmlformats.org/drawingml/2006/main" vert="horz" lIns="91440" tIns="45720" rIns="91440" bIns="45720" rtlCol="0" anchor="ctr">
          <a:normAutofit/>
        </a:bodyPr>
        <a:lstStyle xmlns:a="http://schemas.openxmlformats.org/drawingml/2006/main">
          <a:lvl1pPr algn="ctr" defTabSz="914400" rtl="0" eaLnBrk="1" latinLnBrk="0" hangingPunct="1">
            <a:spcBef>
              <a:spcPct val="0"/>
            </a:spcBef>
            <a:buNone/>
            <a:defRPr sz="4400" kern="1200">
              <a:solidFill>
                <a:sysClr val="windowText" lastClr="000000"/>
              </a:solidFill>
              <a:latin typeface="Calibri"/>
            </a:defRPr>
          </a:lvl1pPr>
        </a:lstStyle>
        <a:p xmlns:a="http://schemas.openxmlformats.org/drawingml/2006/main">
          <a:endParaRPr lang="cs-CZ" dirty="0"/>
        </a:p>
      </cdr:txBody>
    </cdr:sp>
  </cdr:relSizeAnchor>
  <cdr:relSizeAnchor xmlns:cdr="http://schemas.openxmlformats.org/drawingml/2006/chartDrawing">
    <cdr:from>
      <cdr:x>0</cdr:x>
      <cdr:y>0</cdr:y>
    </cdr:from>
    <cdr:to>
      <cdr:x>1</cdr:x>
      <cdr:y>0.21744</cdr:y>
    </cdr:to>
    <cdr:sp macro="" textlink="">
      <cdr:nvSpPr>
        <cdr:cNvPr id="3" name="Nadpis 1"/>
        <cdr:cNvSpPr>
          <a:spLocks xmlns:a="http://schemas.openxmlformats.org/drawingml/2006/main" noGrp="1"/>
        </cdr:cNvSpPr>
      </cdr:nvSpPr>
      <cdr:spPr>
        <a:xfrm xmlns:a="http://schemas.openxmlformats.org/drawingml/2006/main">
          <a:off x="0" y="0"/>
          <a:ext cx="8229600" cy="1143000"/>
        </a:xfrm>
        <a:prstGeom xmlns:a="http://schemas.openxmlformats.org/drawingml/2006/main" prst="rect">
          <a:avLst/>
        </a:prstGeom>
      </cdr:spPr>
      <cdr:txBody>
        <a:bodyPr xmlns:a="http://schemas.openxmlformats.org/drawingml/2006/main" vert="horz" lIns="91440" tIns="45720" rIns="91440" bIns="45720" rtlCol="0" anchor="ctr">
          <a:normAutofit/>
        </a:bodyPr>
        <a:lstStyle xmlns:a="http://schemas.openxmlformats.org/drawingml/2006/main">
          <a:lvl1pPr algn="ctr" defTabSz="914400" rtl="0" eaLnBrk="1" latinLnBrk="0" hangingPunct="1">
            <a:spcBef>
              <a:spcPct val="0"/>
            </a:spcBef>
            <a:buNone/>
            <a:defRPr sz="4400" kern="1200">
              <a:solidFill>
                <a:sysClr val="windowText" lastClr="000000"/>
              </a:solidFill>
              <a:latin typeface="Calibri"/>
            </a:defRPr>
          </a:lvl1pPr>
        </a:lstStyle>
        <a:p xmlns:a="http://schemas.openxmlformats.org/drawingml/2006/main">
          <a:endParaRPr lang="cs-CZ" dirty="0"/>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Klepnutím lze upravit styl předlohy podnadpisů.</a:t>
            </a:r>
            <a:endParaRPr lang="cs-CZ"/>
          </a:p>
        </p:txBody>
      </p:sp>
      <p:sp>
        <p:nvSpPr>
          <p:cNvPr id="4" name="Zástupný symbol pro datum 3"/>
          <p:cNvSpPr>
            <a:spLocks noGrp="1"/>
          </p:cNvSpPr>
          <p:nvPr>
            <p:ph type="dt" sz="half" idx="10"/>
          </p:nvPr>
        </p:nvSpPr>
        <p:spPr/>
        <p:txBody>
          <a:bodyPr/>
          <a:lstStyle/>
          <a:p>
            <a:fld id="{18A2481B-5154-415F-B752-558547769AA3}" type="datetimeFigureOut">
              <a:rPr lang="cs-CZ" smtClean="0"/>
              <a:pPr/>
              <a:t>2.7.2015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0264769-77EF-4CD0-90DE-F7D7F2D423C4}" type="slidenum">
              <a:rPr lang="cs-CZ" smtClean="0"/>
              <a:pPr/>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18A2481B-5154-415F-B752-558547769AA3}" type="datetimeFigureOut">
              <a:rPr lang="cs-CZ" smtClean="0"/>
              <a:pPr/>
              <a:t>2.7.2015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0264769-77EF-4CD0-90DE-F7D7F2D423C4}"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18A2481B-5154-415F-B752-558547769AA3}" type="datetimeFigureOut">
              <a:rPr lang="cs-CZ" smtClean="0"/>
              <a:pPr/>
              <a:t>2.7.2015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0264769-77EF-4CD0-90DE-F7D7F2D423C4}"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idx="1"/>
          </p:nvPr>
        </p:nvSpPr>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18A2481B-5154-415F-B752-558547769AA3}" type="datetimeFigureOut">
              <a:rPr lang="cs-CZ" smtClean="0"/>
              <a:pPr/>
              <a:t>2.7.2015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0264769-77EF-4CD0-90DE-F7D7F2D423C4}" type="slidenum">
              <a:rPr lang="cs-CZ" smtClean="0"/>
              <a:pPr/>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Klepnutím lze upravit styly předlohy textu.</a:t>
            </a:r>
          </a:p>
        </p:txBody>
      </p:sp>
      <p:sp>
        <p:nvSpPr>
          <p:cNvPr id="4" name="Zástupný symbol pro datum 3"/>
          <p:cNvSpPr>
            <a:spLocks noGrp="1"/>
          </p:cNvSpPr>
          <p:nvPr>
            <p:ph type="dt" sz="half" idx="10"/>
          </p:nvPr>
        </p:nvSpPr>
        <p:spPr/>
        <p:txBody>
          <a:bodyPr/>
          <a:lstStyle/>
          <a:p>
            <a:fld id="{18A2481B-5154-415F-B752-558547769AA3}" type="datetimeFigureOut">
              <a:rPr lang="cs-CZ" smtClean="0"/>
              <a:pPr/>
              <a:t>2.7.2015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0264769-77EF-4CD0-90DE-F7D7F2D423C4}" type="slidenum">
              <a:rPr lang="cs-CZ" smtClean="0"/>
              <a:pPr/>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18A2481B-5154-415F-B752-558547769AA3}" type="datetimeFigureOut">
              <a:rPr lang="cs-CZ" smtClean="0"/>
              <a:pPr/>
              <a:t>2.7.2015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0264769-77EF-4CD0-90DE-F7D7F2D423C4}" type="slidenum">
              <a:rPr lang="cs-CZ" smtClean="0"/>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18A2481B-5154-415F-B752-558547769AA3}" type="datetimeFigureOut">
              <a:rPr lang="cs-CZ" smtClean="0"/>
              <a:pPr/>
              <a:t>2.7.2015</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20264769-77EF-4CD0-90DE-F7D7F2D423C4}" type="slidenum">
              <a:rPr lang="cs-CZ" smtClean="0"/>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datum 2"/>
          <p:cNvSpPr>
            <a:spLocks noGrp="1"/>
          </p:cNvSpPr>
          <p:nvPr>
            <p:ph type="dt" sz="half" idx="10"/>
          </p:nvPr>
        </p:nvSpPr>
        <p:spPr/>
        <p:txBody>
          <a:bodyPr/>
          <a:lstStyle/>
          <a:p>
            <a:fld id="{18A2481B-5154-415F-B752-558547769AA3}" type="datetimeFigureOut">
              <a:rPr lang="cs-CZ" smtClean="0"/>
              <a:pPr/>
              <a:t>2.7.2015</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0264769-77EF-4CD0-90DE-F7D7F2D423C4}"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18A2481B-5154-415F-B752-558547769AA3}" type="datetimeFigureOut">
              <a:rPr lang="cs-CZ" smtClean="0"/>
              <a:pPr/>
              <a:t>2.7.2015</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20264769-77EF-4CD0-90DE-F7D7F2D423C4}"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Klepnutím lze upravit styl předlohy nadpisů.</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p>
            <a:fld id="{18A2481B-5154-415F-B752-558547769AA3}" type="datetimeFigureOut">
              <a:rPr lang="cs-CZ" smtClean="0"/>
              <a:pPr/>
              <a:t>2.7.2015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0264769-77EF-4CD0-90DE-F7D7F2D423C4}"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p>
            <a:fld id="{18A2481B-5154-415F-B752-558547769AA3}" type="datetimeFigureOut">
              <a:rPr lang="cs-CZ" smtClean="0"/>
              <a:pPr/>
              <a:t>2.7.2015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0264769-77EF-4CD0-90DE-F7D7F2D423C4}" type="slidenum">
              <a:rPr lang="cs-CZ" smtClean="0"/>
              <a:pPr/>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A2481B-5154-415F-B752-558547769AA3}" type="datetimeFigureOut">
              <a:rPr lang="cs-CZ" smtClean="0"/>
              <a:pPr/>
              <a:t>2.7.2015</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264769-77EF-4CD0-90DE-F7D7F2D423C4}"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323528" y="476672"/>
            <a:ext cx="8496944" cy="936104"/>
          </a:xfrm>
        </p:spPr>
        <p:txBody>
          <a:bodyPr>
            <a:normAutofit fontScale="90000"/>
          </a:bodyPr>
          <a:lstStyle/>
          <a:p>
            <a:r>
              <a:rPr lang="cs-CZ" sz="2400" b="1" dirty="0" err="1" smtClean="0">
                <a:solidFill>
                  <a:srgbClr val="00B050"/>
                </a:solidFill>
              </a:rPr>
              <a:t>Mittelalter</a:t>
            </a:r>
            <a:r>
              <a:rPr lang="cs-CZ" sz="2400" b="1" dirty="0" smtClean="0">
                <a:solidFill>
                  <a:srgbClr val="00B050"/>
                </a:solidFill>
              </a:rPr>
              <a:t> oder </a:t>
            </a:r>
            <a:r>
              <a:rPr lang="cs-CZ" sz="2400" b="1" dirty="0" err="1" smtClean="0">
                <a:solidFill>
                  <a:srgbClr val="00B050"/>
                </a:solidFill>
              </a:rPr>
              <a:t>Frühe</a:t>
            </a:r>
            <a:r>
              <a:rPr lang="cs-CZ" sz="2400" b="1" dirty="0" smtClean="0">
                <a:solidFill>
                  <a:srgbClr val="00B050"/>
                </a:solidFill>
              </a:rPr>
              <a:t> </a:t>
            </a:r>
            <a:r>
              <a:rPr lang="cs-CZ" sz="2400" b="1" dirty="0" err="1" smtClean="0">
                <a:solidFill>
                  <a:srgbClr val="00B050"/>
                </a:solidFill>
              </a:rPr>
              <a:t>Neuzeit</a:t>
            </a:r>
            <a:r>
              <a:rPr lang="cs-CZ" sz="2400" b="1" dirty="0" smtClean="0">
                <a:solidFill>
                  <a:srgbClr val="00B050"/>
                </a:solidFill>
              </a:rPr>
              <a:t>? </a:t>
            </a:r>
            <a:r>
              <a:rPr lang="cs-CZ" sz="2400" b="1" dirty="0" err="1" smtClean="0">
                <a:solidFill>
                  <a:srgbClr val="00B050"/>
                </a:solidFill>
              </a:rPr>
              <a:t>Überlegungen</a:t>
            </a:r>
            <a:r>
              <a:rPr lang="cs-CZ" sz="2400" b="1" dirty="0" smtClean="0">
                <a:solidFill>
                  <a:srgbClr val="00B050"/>
                </a:solidFill>
              </a:rPr>
              <a:t> </a:t>
            </a:r>
            <a:r>
              <a:rPr lang="cs-CZ" sz="2400" b="1" dirty="0" err="1" smtClean="0">
                <a:solidFill>
                  <a:srgbClr val="00B050"/>
                </a:solidFill>
              </a:rPr>
              <a:t>zur</a:t>
            </a:r>
            <a:r>
              <a:rPr lang="cs-CZ" sz="2400" b="1" dirty="0" smtClean="0">
                <a:solidFill>
                  <a:srgbClr val="00B050"/>
                </a:solidFill>
              </a:rPr>
              <a:t> </a:t>
            </a:r>
            <a:r>
              <a:rPr lang="cs-CZ" sz="2400" b="1" dirty="0" err="1" smtClean="0">
                <a:solidFill>
                  <a:srgbClr val="00B050"/>
                </a:solidFill>
              </a:rPr>
              <a:t>Frömmigkeitspraxis</a:t>
            </a:r>
            <a:r>
              <a:rPr lang="cs-CZ" sz="2400" b="1" dirty="0" smtClean="0">
                <a:solidFill>
                  <a:srgbClr val="00B050"/>
                </a:solidFill>
              </a:rPr>
              <a:t> in </a:t>
            </a:r>
            <a:r>
              <a:rPr lang="cs-CZ" sz="2400" b="1" dirty="0" err="1" smtClean="0">
                <a:solidFill>
                  <a:srgbClr val="00B050"/>
                </a:solidFill>
              </a:rPr>
              <a:t>Zittauer</a:t>
            </a:r>
            <a:r>
              <a:rPr lang="cs-CZ" sz="2400" b="1" dirty="0" smtClean="0">
                <a:solidFill>
                  <a:srgbClr val="00B050"/>
                </a:solidFill>
              </a:rPr>
              <a:t> </a:t>
            </a:r>
            <a:r>
              <a:rPr lang="cs-CZ" sz="2400" b="1" dirty="0" err="1" smtClean="0">
                <a:solidFill>
                  <a:srgbClr val="00B050"/>
                </a:solidFill>
              </a:rPr>
              <a:t>Stadtkirchen</a:t>
            </a:r>
            <a:r>
              <a:rPr lang="cs-CZ" sz="2400" b="1" dirty="0" smtClean="0">
                <a:solidFill>
                  <a:srgbClr val="00B050"/>
                </a:solidFill>
              </a:rPr>
              <a:t> </a:t>
            </a:r>
            <a:r>
              <a:rPr lang="cs-CZ" sz="2400" b="1" dirty="0" err="1" smtClean="0">
                <a:solidFill>
                  <a:srgbClr val="00B050"/>
                </a:solidFill>
              </a:rPr>
              <a:t>zwischen</a:t>
            </a:r>
            <a:r>
              <a:rPr lang="cs-CZ" sz="2400" b="1" dirty="0" smtClean="0">
                <a:solidFill>
                  <a:srgbClr val="00B050"/>
                </a:solidFill>
              </a:rPr>
              <a:t> </a:t>
            </a:r>
            <a:r>
              <a:rPr lang="cs-CZ" sz="2400" b="1" dirty="0" err="1" smtClean="0">
                <a:solidFill>
                  <a:srgbClr val="00B050"/>
                </a:solidFill>
              </a:rPr>
              <a:t>etwa</a:t>
            </a:r>
            <a:r>
              <a:rPr lang="cs-CZ" sz="2400" b="1" dirty="0" smtClean="0">
                <a:solidFill>
                  <a:srgbClr val="00B050"/>
                </a:solidFill>
              </a:rPr>
              <a:t> 1500–1620 </a:t>
            </a:r>
            <a:r>
              <a:rPr lang="en-US" sz="2400" b="1" dirty="0" smtClean="0">
                <a:solidFill>
                  <a:srgbClr val="00B050"/>
                </a:solidFill>
              </a:rPr>
              <a:t/>
            </a:r>
            <a:br>
              <a:rPr lang="en-US" sz="2400" b="1" dirty="0" smtClean="0">
                <a:solidFill>
                  <a:srgbClr val="00B050"/>
                </a:solidFill>
              </a:rPr>
            </a:br>
            <a:r>
              <a:rPr lang="cs-CZ" sz="2400" b="1" dirty="0" smtClean="0">
                <a:solidFill>
                  <a:srgbClr val="00B050"/>
                </a:solidFill>
              </a:rPr>
              <a:t>(</a:t>
            </a:r>
            <a:r>
              <a:rPr lang="de-DE" sz="2400" b="1" dirty="0" smtClean="0">
                <a:solidFill>
                  <a:srgbClr val="00B050"/>
                </a:solidFill>
              </a:rPr>
              <a:t>vor allem anhand der Kirchenrechnungen</a:t>
            </a:r>
            <a:r>
              <a:rPr lang="cs-CZ" sz="2400" b="1" dirty="0" smtClean="0">
                <a:solidFill>
                  <a:srgbClr val="00B050"/>
                </a:solidFill>
              </a:rPr>
              <a:t>)</a:t>
            </a:r>
            <a:endParaRPr lang="cs-CZ" sz="2400" b="1" dirty="0">
              <a:solidFill>
                <a:srgbClr val="00B050"/>
              </a:solidFill>
            </a:endParaRPr>
          </a:p>
        </p:txBody>
      </p:sp>
      <p:sp>
        <p:nvSpPr>
          <p:cNvPr id="3" name="Podnadpis 2"/>
          <p:cNvSpPr>
            <a:spLocks noGrp="1"/>
          </p:cNvSpPr>
          <p:nvPr>
            <p:ph type="subTitle" idx="1"/>
          </p:nvPr>
        </p:nvSpPr>
        <p:spPr>
          <a:xfrm>
            <a:off x="611560" y="5805264"/>
            <a:ext cx="7488832" cy="648072"/>
          </a:xfrm>
        </p:spPr>
        <p:txBody>
          <a:bodyPr>
            <a:normAutofit fontScale="55000" lnSpcReduction="20000"/>
          </a:bodyPr>
          <a:lstStyle/>
          <a:p>
            <a:r>
              <a:rPr lang="cs-CZ" b="1" dirty="0" smtClean="0"/>
              <a:t>Petr Hrachovec</a:t>
            </a:r>
            <a:r>
              <a:rPr lang="en-US" b="1" dirty="0" smtClean="0"/>
              <a:t> </a:t>
            </a:r>
          </a:p>
          <a:p>
            <a:r>
              <a:rPr lang="de-DE" dirty="0" smtClean="0"/>
              <a:t>(Historisches Institut der Tschechischen Akademie der Wissenschaften in Prag)</a:t>
            </a:r>
            <a:r>
              <a:rPr lang="en-US" dirty="0" smtClean="0"/>
              <a:t> </a:t>
            </a:r>
            <a:endParaRPr lang="cs-CZ" dirty="0"/>
          </a:p>
        </p:txBody>
      </p:sp>
      <p:pic>
        <p:nvPicPr>
          <p:cNvPr id="4" name="Picture 2" descr="C:\Users\Petr\Documents\PRÁCE\Referát Jena 2011\Obrázky\CWB-Altbestand A 251CapitalienbuchII des Gotteskastens 1551-1622 033.JPG"/>
          <p:cNvPicPr>
            <a:picLocks noChangeAspect="1" noChangeArrowheads="1"/>
          </p:cNvPicPr>
          <p:nvPr/>
        </p:nvPicPr>
        <p:blipFill>
          <a:blip r:embed="rId2" cstate="print"/>
          <a:srcRect/>
          <a:stretch>
            <a:fillRect/>
          </a:stretch>
        </p:blipFill>
        <p:spPr bwMode="auto">
          <a:xfrm>
            <a:off x="3412632" y="1844824"/>
            <a:ext cx="2507569" cy="3672408"/>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323528" y="1844824"/>
            <a:ext cx="2808312" cy="3672408"/>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6084168" y="1844823"/>
            <a:ext cx="2520280" cy="3600401"/>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nvPr>
        </p:nvGraphicFramePr>
        <p:xfrm>
          <a:off x="323528" y="404664"/>
          <a:ext cx="8424936" cy="612068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79512" y="332656"/>
            <a:ext cx="8784976" cy="648072"/>
          </a:xfrm>
        </p:spPr>
        <p:txBody>
          <a:bodyPr>
            <a:noAutofit/>
          </a:bodyPr>
          <a:lstStyle/>
          <a:p>
            <a:r>
              <a:rPr lang="cs-CZ" sz="2000" b="1" dirty="0" smtClean="0">
                <a:solidFill>
                  <a:srgbClr val="00B050"/>
                </a:solidFill>
              </a:rPr>
              <a:t>Die </a:t>
            </a:r>
            <a:r>
              <a:rPr lang="cs-CZ" sz="2000" b="1" dirty="0" err="1" smtClean="0">
                <a:solidFill>
                  <a:srgbClr val="00B050"/>
                </a:solidFill>
              </a:rPr>
              <a:t>Anzahl</a:t>
            </a:r>
            <a:r>
              <a:rPr lang="cs-CZ" sz="2000" b="1" dirty="0" smtClean="0">
                <a:solidFill>
                  <a:srgbClr val="00B050"/>
                </a:solidFill>
              </a:rPr>
              <a:t> der </a:t>
            </a:r>
            <a:r>
              <a:rPr lang="cs-CZ" sz="2000" b="1" dirty="0" err="1" smtClean="0">
                <a:solidFill>
                  <a:srgbClr val="00B050"/>
                </a:solidFill>
              </a:rPr>
              <a:t>Begräbnisse</a:t>
            </a:r>
            <a:r>
              <a:rPr lang="cs-CZ" sz="2000" b="1" dirty="0" smtClean="0">
                <a:solidFill>
                  <a:srgbClr val="00B050"/>
                </a:solidFill>
              </a:rPr>
              <a:t> </a:t>
            </a:r>
            <a:r>
              <a:rPr lang="cs-CZ" sz="2000" b="1" dirty="0" err="1" smtClean="0">
                <a:solidFill>
                  <a:srgbClr val="00B050"/>
                </a:solidFill>
              </a:rPr>
              <a:t>mit</a:t>
            </a:r>
            <a:r>
              <a:rPr lang="cs-CZ" sz="2000" b="1" dirty="0" smtClean="0">
                <a:solidFill>
                  <a:srgbClr val="00B050"/>
                </a:solidFill>
              </a:rPr>
              <a:t> </a:t>
            </a:r>
            <a:r>
              <a:rPr lang="cs-CZ" sz="2000" b="1" dirty="0" err="1" smtClean="0">
                <a:solidFill>
                  <a:srgbClr val="00B050"/>
                </a:solidFill>
              </a:rPr>
              <a:t>dem</a:t>
            </a:r>
            <a:r>
              <a:rPr lang="cs-CZ" sz="2000" b="1" dirty="0" smtClean="0">
                <a:solidFill>
                  <a:srgbClr val="00B050"/>
                </a:solidFill>
              </a:rPr>
              <a:t> </a:t>
            </a:r>
            <a:r>
              <a:rPr lang="cs-CZ" sz="2000" b="1" dirty="0" err="1" smtClean="0">
                <a:solidFill>
                  <a:srgbClr val="00B050"/>
                </a:solidFill>
              </a:rPr>
              <a:t>Totengeläut</a:t>
            </a:r>
            <a:r>
              <a:rPr lang="cs-CZ" sz="2000" b="1" dirty="0" smtClean="0">
                <a:solidFill>
                  <a:srgbClr val="00B050"/>
                </a:solidFill>
              </a:rPr>
              <a:t> in den </a:t>
            </a:r>
            <a:r>
              <a:rPr lang="cs-CZ" sz="2000" b="1" dirty="0" err="1" smtClean="0">
                <a:solidFill>
                  <a:srgbClr val="00B050"/>
                </a:solidFill>
              </a:rPr>
              <a:t>Jahren</a:t>
            </a:r>
            <a:r>
              <a:rPr lang="cs-CZ" sz="2000" b="1" dirty="0" smtClean="0">
                <a:solidFill>
                  <a:srgbClr val="00B050"/>
                </a:solidFill>
              </a:rPr>
              <a:t> 1516</a:t>
            </a:r>
            <a:r>
              <a:rPr lang="en-US" sz="2000" b="1" dirty="0" smtClean="0">
                <a:solidFill>
                  <a:srgbClr val="00B050"/>
                </a:solidFill>
              </a:rPr>
              <a:t> </a:t>
            </a:r>
            <a:r>
              <a:rPr lang="cs-CZ" sz="2000" b="1" dirty="0" smtClean="0">
                <a:solidFill>
                  <a:srgbClr val="00B050"/>
                </a:solidFill>
              </a:rPr>
              <a:t>–1600</a:t>
            </a:r>
            <a:endParaRPr lang="cs-CZ" sz="2000" b="1" dirty="0">
              <a:solidFill>
                <a:srgbClr val="00B050"/>
              </a:solidFill>
            </a:endParaRPr>
          </a:p>
        </p:txBody>
      </p:sp>
      <p:graphicFrame>
        <p:nvGraphicFramePr>
          <p:cNvPr id="4" name="Zástupný symbol pro obsah 3"/>
          <p:cNvGraphicFramePr>
            <a:graphicFrameLocks noGrp="1"/>
          </p:cNvGraphicFramePr>
          <p:nvPr>
            <p:ph idx="1"/>
          </p:nvPr>
        </p:nvGraphicFramePr>
        <p:xfrm>
          <a:off x="251520" y="1124744"/>
          <a:ext cx="8568952" cy="230425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f 4"/>
          <p:cNvGraphicFramePr/>
          <p:nvPr/>
        </p:nvGraphicFramePr>
        <p:xfrm>
          <a:off x="251520" y="4221088"/>
          <a:ext cx="8712968" cy="2304256"/>
        </p:xfrm>
        <a:graphic>
          <a:graphicData uri="http://schemas.openxmlformats.org/drawingml/2006/chart">
            <c:chart xmlns:c="http://schemas.openxmlformats.org/drawingml/2006/chart" xmlns:r="http://schemas.openxmlformats.org/officeDocument/2006/relationships" r:id="rId3"/>
          </a:graphicData>
        </a:graphic>
      </p:graphicFrame>
      <p:sp>
        <p:nvSpPr>
          <p:cNvPr id="6" name="Obdélník 5"/>
          <p:cNvSpPr/>
          <p:nvPr/>
        </p:nvSpPr>
        <p:spPr>
          <a:xfrm>
            <a:off x="539552" y="3645024"/>
            <a:ext cx="8064896" cy="400110"/>
          </a:xfrm>
          <a:prstGeom prst="rect">
            <a:avLst/>
          </a:prstGeom>
        </p:spPr>
        <p:txBody>
          <a:bodyPr wrap="square">
            <a:spAutoFit/>
          </a:bodyPr>
          <a:lstStyle/>
          <a:p>
            <a:r>
              <a:rPr lang="cs-CZ" sz="2000" b="1" dirty="0" smtClean="0">
                <a:solidFill>
                  <a:srgbClr val="00B050"/>
                </a:solidFill>
              </a:rPr>
              <a:t>Die </a:t>
            </a:r>
            <a:r>
              <a:rPr lang="cs-CZ" sz="2000" b="1" dirty="0" err="1" smtClean="0">
                <a:solidFill>
                  <a:srgbClr val="00B050"/>
                </a:solidFill>
              </a:rPr>
              <a:t>Einnahmen</a:t>
            </a:r>
            <a:r>
              <a:rPr lang="cs-CZ" sz="2000" b="1" dirty="0" smtClean="0">
                <a:solidFill>
                  <a:srgbClr val="00B050"/>
                </a:solidFill>
              </a:rPr>
              <a:t> </a:t>
            </a:r>
            <a:r>
              <a:rPr lang="cs-CZ" sz="2000" b="1" dirty="0" err="1" smtClean="0">
                <a:solidFill>
                  <a:srgbClr val="00B050"/>
                </a:solidFill>
              </a:rPr>
              <a:t>aus</a:t>
            </a:r>
            <a:r>
              <a:rPr lang="cs-CZ" sz="2000" b="1" dirty="0" smtClean="0">
                <a:solidFill>
                  <a:srgbClr val="00B050"/>
                </a:solidFill>
              </a:rPr>
              <a:t> den </a:t>
            </a:r>
            <a:r>
              <a:rPr lang="cs-CZ" sz="2000" b="1" dirty="0" err="1" smtClean="0">
                <a:solidFill>
                  <a:srgbClr val="00B050"/>
                </a:solidFill>
              </a:rPr>
              <a:t>Totengeläuten</a:t>
            </a:r>
            <a:r>
              <a:rPr lang="cs-CZ" sz="2000" b="1" dirty="0" smtClean="0">
                <a:solidFill>
                  <a:srgbClr val="00B050"/>
                </a:solidFill>
              </a:rPr>
              <a:t> der </a:t>
            </a:r>
            <a:r>
              <a:rPr lang="cs-CZ" sz="2000" b="1" dirty="0" err="1" smtClean="0">
                <a:solidFill>
                  <a:srgbClr val="00B050"/>
                </a:solidFill>
              </a:rPr>
              <a:t>Pfarrkirchenfabrik</a:t>
            </a:r>
            <a:r>
              <a:rPr lang="cs-CZ" sz="2000" b="1" dirty="0" smtClean="0">
                <a:solidFill>
                  <a:srgbClr val="00B050"/>
                </a:solidFill>
              </a:rPr>
              <a:t> (1516–1600)</a:t>
            </a:r>
            <a:endParaRPr lang="cs-CZ" sz="2000" b="1" dirty="0">
              <a:solidFill>
                <a:srgbClr val="00B05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nvPr>
        </p:nvGraphicFramePr>
        <p:xfrm>
          <a:off x="395536" y="476672"/>
          <a:ext cx="8424936" cy="302433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f 4"/>
          <p:cNvGraphicFramePr/>
          <p:nvPr/>
        </p:nvGraphicFramePr>
        <p:xfrm>
          <a:off x="395536" y="3645024"/>
          <a:ext cx="8496944" cy="280831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332656"/>
            <a:ext cx="8136904" cy="936104"/>
          </a:xfrm>
        </p:spPr>
        <p:txBody>
          <a:bodyPr>
            <a:noAutofit/>
          </a:bodyPr>
          <a:lstStyle/>
          <a:p>
            <a:r>
              <a:rPr lang="de-DE" sz="2400" b="1" dirty="0" smtClean="0">
                <a:solidFill>
                  <a:srgbClr val="00B050"/>
                </a:solidFill>
              </a:rPr>
              <a:t>Anzahl der vor- und frühreformatorischen Totengeläute nach Taxen (1516–1538)</a:t>
            </a:r>
            <a:endParaRPr lang="cs-CZ" sz="2400" b="1" dirty="0">
              <a:solidFill>
                <a:srgbClr val="00B050"/>
              </a:solidFill>
            </a:endParaRPr>
          </a:p>
        </p:txBody>
      </p:sp>
      <p:pic>
        <p:nvPicPr>
          <p:cNvPr id="1026" name="Picture 2" descr="C:\Users\User\Documents\PRÁCE\Referát Jena 2011\Lipsko 12.11.2014\fotky\Obrázek (3).jpg"/>
          <p:cNvPicPr>
            <a:picLocks noGrp="1" noChangeAspect="1" noChangeArrowheads="1"/>
          </p:cNvPicPr>
          <p:nvPr>
            <p:ph idx="1"/>
          </p:nvPr>
        </p:nvPicPr>
        <p:blipFill>
          <a:blip r:embed="rId2" cstate="print"/>
          <a:srcRect/>
          <a:stretch>
            <a:fillRect/>
          </a:stretch>
        </p:blipFill>
        <p:spPr bwMode="auto">
          <a:xfrm>
            <a:off x="467544" y="1340768"/>
            <a:ext cx="8064896" cy="2880320"/>
          </a:xfrm>
          <a:prstGeom prst="rect">
            <a:avLst/>
          </a:prstGeom>
          <a:noFill/>
        </p:spPr>
      </p:pic>
      <p:sp>
        <p:nvSpPr>
          <p:cNvPr id="4" name="Obdélník 3"/>
          <p:cNvSpPr/>
          <p:nvPr/>
        </p:nvSpPr>
        <p:spPr>
          <a:xfrm>
            <a:off x="323528" y="5157192"/>
            <a:ext cx="8424936" cy="1200329"/>
          </a:xfrm>
          <a:prstGeom prst="rect">
            <a:avLst/>
          </a:prstGeom>
        </p:spPr>
        <p:txBody>
          <a:bodyPr wrap="square">
            <a:spAutoFit/>
          </a:bodyPr>
          <a:lstStyle/>
          <a:p>
            <a:pPr algn="just"/>
            <a:r>
              <a:rPr lang="de-DE" sz="2400" i="1" dirty="0" smtClean="0"/>
              <a:t>Ha[n]s </a:t>
            </a:r>
            <a:r>
              <a:rPr lang="de-DE" sz="2400" i="1" dirty="0" err="1" smtClean="0"/>
              <a:t>Clibergk</a:t>
            </a:r>
            <a:r>
              <a:rPr lang="de-DE" sz="2400" i="1" dirty="0" smtClean="0"/>
              <a:t>, </a:t>
            </a:r>
            <a:r>
              <a:rPr lang="de-DE" sz="2400" b="1" i="1" dirty="0" err="1" smtClean="0"/>
              <a:t>burg</a:t>
            </a:r>
            <a:r>
              <a:rPr lang="de-DE" sz="2400" b="1" i="1" dirty="0" smtClean="0"/>
              <a:t>[er]meist[er]</a:t>
            </a:r>
            <a:r>
              <a:rPr lang="de-DE" sz="2400" b="1" dirty="0" smtClean="0"/>
              <a:t> </a:t>
            </a:r>
            <a:r>
              <a:rPr lang="de-DE" sz="2400" dirty="0" smtClean="0"/>
              <a:t>[1530] </a:t>
            </a:r>
            <a:r>
              <a:rPr lang="de-DE" sz="2400" i="1" dirty="0" smtClean="0"/>
              <a:t>23 g.</a:t>
            </a:r>
            <a:r>
              <a:rPr lang="de-DE" sz="2400" dirty="0" smtClean="0"/>
              <a:t> […] </a:t>
            </a:r>
            <a:r>
              <a:rPr lang="de-DE" sz="2400" i="1" dirty="0" err="1" smtClean="0"/>
              <a:t>Nic</a:t>
            </a:r>
            <a:r>
              <a:rPr lang="de-DE" sz="2400" i="1" dirty="0" smtClean="0"/>
              <a:t>[las]  </a:t>
            </a:r>
            <a:r>
              <a:rPr lang="de-DE" sz="2400" i="1" dirty="0" err="1" smtClean="0"/>
              <a:t>Flossel</a:t>
            </a:r>
            <a:r>
              <a:rPr lang="de-DE" sz="2400" i="1" dirty="0" smtClean="0"/>
              <a:t>,  </a:t>
            </a:r>
            <a:r>
              <a:rPr lang="de-DE" sz="2400" b="1" i="1" dirty="0" smtClean="0"/>
              <a:t>alt[er] </a:t>
            </a:r>
            <a:r>
              <a:rPr lang="de-DE" sz="2400" b="1" i="1" dirty="0" err="1" smtClean="0"/>
              <a:t>burg</a:t>
            </a:r>
            <a:r>
              <a:rPr lang="de-DE" sz="2400" b="1" i="1" dirty="0" smtClean="0"/>
              <a:t>[</a:t>
            </a:r>
            <a:r>
              <a:rPr lang="de-DE" sz="2400" b="1" i="1" dirty="0" err="1" smtClean="0"/>
              <a:t>ermeister</a:t>
            </a:r>
            <a:r>
              <a:rPr lang="de-DE" sz="2400" b="1" i="1" dirty="0" smtClean="0"/>
              <a:t>]</a:t>
            </a:r>
            <a:r>
              <a:rPr lang="de-DE" sz="2400" i="1" dirty="0" smtClean="0"/>
              <a:t>,  </a:t>
            </a:r>
            <a:r>
              <a:rPr lang="de-DE" sz="2400" i="1" dirty="0" err="1" smtClean="0"/>
              <a:t>obiit</a:t>
            </a:r>
            <a:r>
              <a:rPr lang="de-DE" sz="2400" i="1" dirty="0" smtClean="0"/>
              <a:t>  </a:t>
            </a:r>
            <a:r>
              <a:rPr lang="de-DE" sz="2400" i="1" dirty="0" err="1" smtClean="0"/>
              <a:t>mittwoch</a:t>
            </a:r>
            <a:r>
              <a:rPr lang="de-DE" sz="2400" i="1" dirty="0" smtClean="0"/>
              <a:t>  s[u]b </a:t>
            </a:r>
            <a:r>
              <a:rPr lang="de-DE" sz="2400" i="1" dirty="0" err="1" smtClean="0"/>
              <a:t>oct</a:t>
            </a:r>
            <a:r>
              <a:rPr lang="de-DE" sz="2400" i="1" dirty="0" smtClean="0"/>
              <a:t>[</a:t>
            </a:r>
            <a:r>
              <a:rPr lang="de-DE" sz="2400" i="1" dirty="0" err="1" smtClean="0"/>
              <a:t>avi</a:t>
            </a:r>
            <a:r>
              <a:rPr lang="de-DE" sz="2400" i="1" dirty="0" smtClean="0"/>
              <a:t>]s  Corp[</a:t>
            </a:r>
            <a:r>
              <a:rPr lang="de-DE" sz="2400" i="1" dirty="0" err="1" smtClean="0"/>
              <a:t>oris</a:t>
            </a:r>
            <a:r>
              <a:rPr lang="de-DE" sz="2400" i="1" dirty="0" smtClean="0"/>
              <a:t>]  [</a:t>
            </a:r>
            <a:r>
              <a:rPr lang="de-DE" sz="2400" i="1" dirty="0" err="1" smtClean="0"/>
              <a:t>Crist</a:t>
            </a:r>
            <a:r>
              <a:rPr lang="de-DE" sz="2400" i="1" dirty="0" smtClean="0"/>
              <a:t>]i </a:t>
            </a:r>
            <a:r>
              <a:rPr lang="de-DE" sz="2400" dirty="0" smtClean="0"/>
              <a:t>[10.6.1534] </a:t>
            </a:r>
            <a:r>
              <a:rPr lang="de-DE" sz="2400" i="1" dirty="0" smtClean="0"/>
              <a:t>23 g</a:t>
            </a:r>
            <a:r>
              <a:rPr lang="de-DE" dirty="0" smtClean="0"/>
              <a:t>, </a:t>
            </a:r>
            <a:r>
              <a:rPr lang="de-DE" dirty="0" smtClean="0">
                <a:solidFill>
                  <a:srgbClr val="FF0000"/>
                </a:solidFill>
              </a:rPr>
              <a:t>vgl. </a:t>
            </a:r>
            <a:r>
              <a:rPr lang="de-DE" dirty="0" err="1" smtClean="0">
                <a:solidFill>
                  <a:srgbClr val="FF0000"/>
                </a:solidFill>
              </a:rPr>
              <a:t>CWB</a:t>
            </a:r>
            <a:r>
              <a:rPr lang="de-DE" dirty="0" smtClean="0">
                <a:solidFill>
                  <a:srgbClr val="FF0000"/>
                </a:solidFill>
              </a:rPr>
              <a:t> Zittau, </a:t>
            </a:r>
            <a:r>
              <a:rPr lang="de-DE" dirty="0" err="1" smtClean="0">
                <a:solidFill>
                  <a:srgbClr val="FF0000"/>
                </a:solidFill>
              </a:rPr>
              <a:t>Mscr</a:t>
            </a:r>
            <a:r>
              <a:rPr lang="de-DE" dirty="0" smtClean="0">
                <a:solidFill>
                  <a:srgbClr val="FF0000"/>
                </a:solidFill>
              </a:rPr>
              <a:t>. A 267, S. 191, 193.  </a:t>
            </a:r>
            <a:endParaRPr lang="cs-CZ" dirty="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404664"/>
            <a:ext cx="8352928" cy="360040"/>
          </a:xfrm>
        </p:spPr>
        <p:txBody>
          <a:bodyPr>
            <a:normAutofit fontScale="90000"/>
          </a:bodyPr>
          <a:lstStyle/>
          <a:p>
            <a:r>
              <a:rPr lang="en-US" sz="2000" b="1" dirty="0" err="1" smtClean="0">
                <a:solidFill>
                  <a:srgbClr val="00B050"/>
                </a:solidFill>
              </a:rPr>
              <a:t>Begr</a:t>
            </a:r>
            <a:r>
              <a:rPr lang="de-DE" sz="2000" b="1" dirty="0" err="1" smtClean="0">
                <a:solidFill>
                  <a:srgbClr val="00B050"/>
                </a:solidFill>
              </a:rPr>
              <a:t>äbnisse</a:t>
            </a:r>
            <a:r>
              <a:rPr lang="de-DE" sz="2000" b="1" dirty="0" smtClean="0">
                <a:solidFill>
                  <a:srgbClr val="00B050"/>
                </a:solidFill>
              </a:rPr>
              <a:t> der Bürgermeister im konfessionellen Zeitalter mit langem Totengeläut</a:t>
            </a:r>
            <a:endParaRPr lang="cs-CZ" sz="2000" b="1" dirty="0">
              <a:solidFill>
                <a:srgbClr val="00B050"/>
              </a:solidFill>
            </a:endParaRPr>
          </a:p>
        </p:txBody>
      </p:sp>
      <p:sp>
        <p:nvSpPr>
          <p:cNvPr id="3" name="Zástupný symbol pro obsah 2"/>
          <p:cNvSpPr>
            <a:spLocks noGrp="1"/>
          </p:cNvSpPr>
          <p:nvPr>
            <p:ph idx="1"/>
          </p:nvPr>
        </p:nvSpPr>
        <p:spPr>
          <a:xfrm>
            <a:off x="467544" y="764704"/>
            <a:ext cx="8208912" cy="5544616"/>
          </a:xfrm>
        </p:spPr>
        <p:txBody>
          <a:bodyPr>
            <a:normAutofit fontScale="92500" lnSpcReduction="10000"/>
          </a:bodyPr>
          <a:lstStyle/>
          <a:p>
            <a:pPr algn="just"/>
            <a:r>
              <a:rPr lang="de-DE" sz="1800" dirty="0" smtClean="0"/>
              <a:t>&lt;</a:t>
            </a:r>
            <a:r>
              <a:rPr lang="de-DE" sz="1800" i="1" dirty="0" err="1" smtClean="0"/>
              <a:t>It</a:t>
            </a:r>
            <a:r>
              <a:rPr lang="de-DE" sz="1800" i="1" dirty="0" smtClean="0"/>
              <a:t>[</a:t>
            </a:r>
            <a:r>
              <a:rPr lang="de-DE" sz="1800" i="1" dirty="0" err="1" smtClean="0"/>
              <a:t>em</a:t>
            </a:r>
            <a:r>
              <a:rPr lang="de-DE" sz="1800" i="1" dirty="0" smtClean="0"/>
              <a:t>] her Fridrich </a:t>
            </a:r>
            <a:r>
              <a:rPr lang="de-DE" sz="1800" i="1" dirty="0" err="1" smtClean="0"/>
              <a:t>Weigangk</a:t>
            </a:r>
            <a:r>
              <a:rPr lang="de-DE" sz="1800" i="1" dirty="0" smtClean="0"/>
              <a:t>, </a:t>
            </a:r>
            <a:r>
              <a:rPr lang="de-DE" sz="1800" b="1" i="1" dirty="0" err="1" smtClean="0"/>
              <a:t>alder</a:t>
            </a:r>
            <a:r>
              <a:rPr lang="de-DE" sz="1800" b="1" i="1" dirty="0" smtClean="0"/>
              <a:t> </a:t>
            </a:r>
            <a:r>
              <a:rPr lang="de-DE" sz="1800" b="1" i="1" dirty="0" err="1" smtClean="0"/>
              <a:t>burgermeist</a:t>
            </a:r>
            <a:r>
              <a:rPr lang="de-DE" sz="1800" b="1" i="1" dirty="0" smtClean="0"/>
              <a:t>[er] und </a:t>
            </a:r>
            <a:r>
              <a:rPr lang="de-DE" sz="1800" b="1" i="1" dirty="0" err="1" smtClean="0"/>
              <a:t>rathfreundt</a:t>
            </a:r>
            <a:r>
              <a:rPr lang="de-DE" sz="1800" b="1" i="1" dirty="0" smtClean="0"/>
              <a:t>, </a:t>
            </a:r>
            <a:r>
              <a:rPr lang="de-DE" sz="1800" b="1" i="1" dirty="0" err="1" smtClean="0"/>
              <a:t>gestorbe</a:t>
            </a:r>
            <a:r>
              <a:rPr lang="de-DE" sz="1800" b="1" i="1" dirty="0" smtClean="0"/>
              <a:t>[n] </a:t>
            </a:r>
            <a:r>
              <a:rPr lang="de-DE" sz="1800" i="1" dirty="0" err="1" smtClean="0"/>
              <a:t>mithwoch</a:t>
            </a:r>
            <a:r>
              <a:rPr lang="de-DE" sz="1800" i="1" dirty="0" smtClean="0"/>
              <a:t> </a:t>
            </a:r>
            <a:r>
              <a:rPr lang="de-DE" sz="1800" i="1" dirty="0" err="1" smtClean="0"/>
              <a:t>czunacht</a:t>
            </a:r>
            <a:r>
              <a:rPr lang="de-DE" sz="1800" i="1" dirty="0" smtClean="0"/>
              <a:t> vor </a:t>
            </a:r>
            <a:r>
              <a:rPr lang="de-DE" sz="1800" i="1" dirty="0" err="1" smtClean="0"/>
              <a:t>Triu</a:t>
            </a:r>
            <a:r>
              <a:rPr lang="de-DE" sz="1800" i="1" dirty="0" smtClean="0"/>
              <a:t>[m] </a:t>
            </a:r>
            <a:r>
              <a:rPr lang="de-DE" sz="1800" i="1" dirty="0" err="1" smtClean="0"/>
              <a:t>regu</a:t>
            </a:r>
            <a:r>
              <a:rPr lang="de-DE" sz="1800" i="1" dirty="0" smtClean="0"/>
              <a:t>[m]</a:t>
            </a:r>
            <a:r>
              <a:rPr lang="de-DE" sz="1800" dirty="0" smtClean="0"/>
              <a:t> [4.1.1559] </a:t>
            </a:r>
            <a:r>
              <a:rPr lang="de-DE" sz="1800" i="1" dirty="0" smtClean="0"/>
              <a:t>und ist begrabe[n] </a:t>
            </a:r>
            <a:r>
              <a:rPr lang="de-DE" sz="1800" i="1" dirty="0" err="1" smtClean="0"/>
              <a:t>worde</a:t>
            </a:r>
            <a:r>
              <a:rPr lang="de-DE" sz="1800" i="1" dirty="0" smtClean="0"/>
              <a:t>[n] am tage </a:t>
            </a:r>
            <a:r>
              <a:rPr lang="de-DE" sz="1800" i="1" dirty="0" err="1" smtClean="0"/>
              <a:t>Triu</a:t>
            </a:r>
            <a:r>
              <a:rPr lang="de-DE" sz="1800" i="1" dirty="0" smtClean="0"/>
              <a:t>[m] </a:t>
            </a:r>
            <a:r>
              <a:rPr lang="de-DE" sz="1800" i="1" dirty="0" err="1" smtClean="0"/>
              <a:t>regu</a:t>
            </a:r>
            <a:r>
              <a:rPr lang="de-DE" sz="1800" i="1" dirty="0" smtClean="0"/>
              <a:t>[m</a:t>
            </a:r>
            <a:r>
              <a:rPr lang="de-DE" sz="1800" dirty="0" smtClean="0"/>
              <a:t>] [6.1.1559] </a:t>
            </a:r>
            <a:r>
              <a:rPr lang="de-DE" sz="1800" i="1" dirty="0" err="1" smtClean="0"/>
              <a:t>yn</a:t>
            </a:r>
            <a:r>
              <a:rPr lang="de-DE" sz="1800" i="1" dirty="0" smtClean="0"/>
              <a:t> die </a:t>
            </a:r>
            <a:r>
              <a:rPr lang="de-DE" sz="1800" i="1" dirty="0" err="1" smtClean="0"/>
              <a:t>pfarkirche</a:t>
            </a:r>
            <a:r>
              <a:rPr lang="de-DE" sz="1800" i="1" dirty="0" smtClean="0"/>
              <a:t> vor dem </a:t>
            </a:r>
            <a:r>
              <a:rPr lang="de-DE" sz="1800" i="1" dirty="0" err="1" smtClean="0"/>
              <a:t>hunalthar</a:t>
            </a:r>
            <a:r>
              <a:rPr lang="de-DE" sz="1800" i="1" dirty="0" smtClean="0"/>
              <a:t>, do </a:t>
            </a:r>
            <a:r>
              <a:rPr lang="de-DE" sz="1800" b="1" i="1" dirty="0" smtClean="0"/>
              <a:t>hat </a:t>
            </a:r>
            <a:r>
              <a:rPr lang="de-DE" sz="1800" b="1" i="1" dirty="0" err="1" smtClean="0"/>
              <a:t>ma</a:t>
            </a:r>
            <a:r>
              <a:rPr lang="de-DE" sz="1800" b="1" i="1" dirty="0" smtClean="0"/>
              <a:t>[n] </a:t>
            </a:r>
            <a:r>
              <a:rPr lang="de-DE" sz="1800" b="1" i="1" dirty="0" err="1" smtClean="0"/>
              <a:t>drey</a:t>
            </a:r>
            <a:r>
              <a:rPr lang="de-DE" sz="1800" b="1" i="1" dirty="0" smtClean="0"/>
              <a:t> </a:t>
            </a:r>
            <a:r>
              <a:rPr lang="de-DE" sz="1800" b="1" i="1" dirty="0" err="1" smtClean="0"/>
              <a:t>ym</a:t>
            </a:r>
            <a:r>
              <a:rPr lang="de-DE" sz="1800" b="1" i="1" dirty="0" smtClean="0"/>
              <a:t> </a:t>
            </a:r>
            <a:r>
              <a:rPr lang="de-DE" sz="1800" b="1" i="1" dirty="0" err="1" smtClean="0"/>
              <a:t>pulß</a:t>
            </a:r>
            <a:r>
              <a:rPr lang="de-DE" sz="1800" b="1" i="1" dirty="0" smtClean="0"/>
              <a:t> </a:t>
            </a:r>
            <a:r>
              <a:rPr lang="de-DE" sz="1800" b="1" i="1" dirty="0" err="1" smtClean="0"/>
              <a:t>glautt</a:t>
            </a:r>
            <a:r>
              <a:rPr lang="de-DE" sz="1800" b="1" i="1" dirty="0" smtClean="0"/>
              <a:t> mit </a:t>
            </a:r>
            <a:r>
              <a:rPr lang="de-DE" sz="1800" b="1" i="1" dirty="0" err="1" smtClean="0"/>
              <a:t>begern</a:t>
            </a:r>
            <a:r>
              <a:rPr lang="de-DE" sz="1800" b="1" i="1" dirty="0" smtClean="0"/>
              <a:t>, </a:t>
            </a:r>
            <a:r>
              <a:rPr lang="de-DE" sz="1800" b="1" i="1" dirty="0" err="1" smtClean="0"/>
              <a:t>erstlich</a:t>
            </a:r>
            <a:r>
              <a:rPr lang="de-DE" sz="1800" b="1" i="1" dirty="0" smtClean="0"/>
              <a:t> do er </a:t>
            </a:r>
            <a:r>
              <a:rPr lang="de-DE" sz="1800" b="1" i="1" dirty="0" err="1" smtClean="0"/>
              <a:t>gestorbe</a:t>
            </a:r>
            <a:r>
              <a:rPr lang="de-DE" sz="1800" b="1" i="1" dirty="0" smtClean="0"/>
              <a:t>[n] ist ein </a:t>
            </a:r>
            <a:r>
              <a:rPr lang="de-DE" sz="1800" b="1" i="1" dirty="0" err="1" smtClean="0"/>
              <a:t>pulß</a:t>
            </a:r>
            <a:r>
              <a:rPr lang="de-DE" sz="1800" b="1" i="1" dirty="0" smtClean="0"/>
              <a:t>, do man </a:t>
            </a:r>
            <a:r>
              <a:rPr lang="de-DE" sz="1800" b="1" i="1" dirty="0" err="1" smtClean="0"/>
              <a:t>yn</a:t>
            </a:r>
            <a:r>
              <a:rPr lang="de-DE" sz="1800" b="1" i="1" dirty="0" smtClean="0"/>
              <a:t> </a:t>
            </a:r>
            <a:r>
              <a:rPr lang="de-DE" sz="1800" b="1" i="1" dirty="0" err="1" smtClean="0"/>
              <a:t>czu</a:t>
            </a:r>
            <a:r>
              <a:rPr lang="de-DE" sz="1800" b="1" i="1" dirty="0" smtClean="0"/>
              <a:t> grab hat </a:t>
            </a:r>
            <a:r>
              <a:rPr lang="de-DE" sz="1800" b="1" i="1" dirty="0" err="1" smtClean="0"/>
              <a:t>getrage</a:t>
            </a:r>
            <a:r>
              <a:rPr lang="de-DE" sz="1800" b="1" i="1" dirty="0" smtClean="0"/>
              <a:t>[n] </a:t>
            </a:r>
            <a:r>
              <a:rPr lang="de-DE" sz="1800" b="1" i="1" dirty="0" err="1" smtClean="0"/>
              <a:t>daß</a:t>
            </a:r>
            <a:r>
              <a:rPr lang="de-DE" sz="1800" b="1" i="1" dirty="0" smtClean="0"/>
              <a:t> </a:t>
            </a:r>
            <a:r>
              <a:rPr lang="de-DE" sz="1800" b="1" i="1" dirty="0" err="1" smtClean="0"/>
              <a:t>ander</a:t>
            </a:r>
            <a:r>
              <a:rPr lang="de-DE" sz="1800" b="1" i="1" dirty="0" smtClean="0"/>
              <a:t> </a:t>
            </a:r>
            <a:r>
              <a:rPr lang="de-DE" sz="1800" b="1" i="1" dirty="0" err="1" smtClean="0"/>
              <a:t>pulß</a:t>
            </a:r>
            <a:r>
              <a:rPr lang="de-DE" sz="1800" b="1" i="1" dirty="0" smtClean="0"/>
              <a:t>, </a:t>
            </a:r>
            <a:r>
              <a:rPr lang="de-DE" sz="1800" b="1" i="1" dirty="0" err="1" smtClean="0"/>
              <a:t>daß</a:t>
            </a:r>
            <a:r>
              <a:rPr lang="de-DE" sz="1800" b="1" i="1" dirty="0" smtClean="0"/>
              <a:t> dritte noch seiner </a:t>
            </a:r>
            <a:r>
              <a:rPr lang="de-DE" sz="1800" b="1" i="1" dirty="0" err="1" smtClean="0"/>
              <a:t>leichpredigk</a:t>
            </a:r>
            <a:r>
              <a:rPr lang="de-DE" sz="1800" dirty="0" smtClean="0"/>
              <a:t>,&gt; </a:t>
            </a:r>
            <a:r>
              <a:rPr lang="de-DE" sz="1800" i="1" dirty="0" smtClean="0"/>
              <a:t>d[</a:t>
            </a:r>
            <a:r>
              <a:rPr lang="de-DE" sz="1800" i="1" dirty="0" err="1" smtClean="0"/>
              <a:t>edi</a:t>
            </a:r>
            <a:r>
              <a:rPr lang="de-DE" sz="1800" i="1" dirty="0" smtClean="0"/>
              <a:t>]t</a:t>
            </a:r>
            <a:r>
              <a:rPr lang="en-US" sz="1800" i="1" dirty="0" smtClean="0"/>
              <a:t>,</a:t>
            </a:r>
            <a:r>
              <a:rPr lang="en-US" sz="1800" dirty="0" smtClean="0"/>
              <a:t> </a:t>
            </a:r>
            <a:r>
              <a:rPr lang="de-DE" sz="1700" dirty="0" err="1" smtClean="0">
                <a:solidFill>
                  <a:srgbClr val="FF0000"/>
                </a:solidFill>
              </a:rPr>
              <a:t>PfA</a:t>
            </a:r>
            <a:r>
              <a:rPr lang="de-DE" sz="1700" dirty="0" smtClean="0">
                <a:solidFill>
                  <a:srgbClr val="FF0000"/>
                </a:solidFill>
              </a:rPr>
              <a:t> Zittau, Totengeläut mit der Großen Glocke 1556–1567, Heft D, ohne Sign. im Sammelband vorwiegend über das Totengeläut, </a:t>
            </a:r>
            <a:r>
              <a:rPr lang="de-DE" sz="1700" dirty="0" err="1" smtClean="0">
                <a:solidFill>
                  <a:srgbClr val="FF0000"/>
                </a:solidFill>
              </a:rPr>
              <a:t>fol</a:t>
            </a:r>
            <a:r>
              <a:rPr lang="de-DE" sz="1700" dirty="0" smtClean="0">
                <a:solidFill>
                  <a:srgbClr val="FF0000"/>
                </a:solidFill>
              </a:rPr>
              <a:t>. </a:t>
            </a:r>
            <a:r>
              <a:rPr lang="de-DE" sz="1700" dirty="0" err="1" smtClean="0">
                <a:solidFill>
                  <a:srgbClr val="FF0000"/>
                </a:solidFill>
              </a:rPr>
              <a:t>16v</a:t>
            </a:r>
            <a:r>
              <a:rPr lang="de-DE" sz="1700" dirty="0" smtClean="0">
                <a:solidFill>
                  <a:srgbClr val="FF0000"/>
                </a:solidFill>
              </a:rPr>
              <a:t>.</a:t>
            </a:r>
            <a:endParaRPr lang="en-US" sz="1700" dirty="0" smtClean="0"/>
          </a:p>
          <a:p>
            <a:pPr algn="just"/>
            <a:r>
              <a:rPr lang="de-DE" sz="1800" dirty="0" smtClean="0"/>
              <a:t>&lt;</a:t>
            </a:r>
            <a:r>
              <a:rPr lang="de-DE" sz="1800" i="1" dirty="0" err="1" smtClean="0"/>
              <a:t>It</a:t>
            </a:r>
            <a:r>
              <a:rPr lang="de-DE" sz="1800" i="1" dirty="0" smtClean="0"/>
              <a:t>[</a:t>
            </a:r>
            <a:r>
              <a:rPr lang="de-DE" sz="1800" i="1" dirty="0" err="1" smtClean="0"/>
              <a:t>em</a:t>
            </a:r>
            <a:r>
              <a:rPr lang="de-DE" sz="1800" i="1" dirty="0" smtClean="0"/>
              <a:t>] </a:t>
            </a:r>
            <a:r>
              <a:rPr lang="de-DE" sz="1800" i="1" dirty="0" err="1" smtClean="0"/>
              <a:t>sonnobet</a:t>
            </a:r>
            <a:r>
              <a:rPr lang="de-DE" sz="1800" i="1" dirty="0" smtClean="0"/>
              <a:t> vor </a:t>
            </a:r>
            <a:r>
              <a:rPr lang="de-DE" sz="1800" i="1" dirty="0" err="1" smtClean="0"/>
              <a:t>Anthoni</a:t>
            </a:r>
            <a:r>
              <a:rPr lang="de-DE" sz="1800" i="1" dirty="0" smtClean="0"/>
              <a:t> </a:t>
            </a:r>
            <a:r>
              <a:rPr lang="de-DE" sz="1800" dirty="0" smtClean="0"/>
              <a:t>[14.1.1559</a:t>
            </a:r>
            <a:r>
              <a:rPr lang="de-DE" sz="1800" i="1" dirty="0" smtClean="0"/>
              <a:t>], </a:t>
            </a:r>
            <a:r>
              <a:rPr lang="de-DE" sz="1800" i="1" dirty="0" err="1" smtClean="0"/>
              <a:t>daß</a:t>
            </a:r>
            <a:r>
              <a:rPr lang="de-DE" sz="1800" i="1" dirty="0" smtClean="0"/>
              <a:t> ist den 14. </a:t>
            </a:r>
            <a:r>
              <a:rPr lang="de-DE" sz="1800" i="1" dirty="0" err="1" smtClean="0"/>
              <a:t>Januarii</a:t>
            </a:r>
            <a:r>
              <a:rPr lang="de-DE" sz="1800" i="1" dirty="0" smtClean="0"/>
              <a:t>, ist </a:t>
            </a:r>
            <a:r>
              <a:rPr lang="de-DE" sz="1800" b="1" i="1" dirty="0" err="1" smtClean="0"/>
              <a:t>gestorbe</a:t>
            </a:r>
            <a:r>
              <a:rPr lang="de-DE" sz="1800" b="1" i="1" dirty="0" smtClean="0"/>
              <a:t>[n] der </a:t>
            </a:r>
            <a:r>
              <a:rPr lang="de-DE" sz="1800" i="1" dirty="0" err="1" smtClean="0"/>
              <a:t>erbarh</a:t>
            </a:r>
            <a:r>
              <a:rPr lang="de-DE" sz="1800" i="1" dirty="0" smtClean="0"/>
              <a:t> und </a:t>
            </a:r>
            <a:r>
              <a:rPr lang="de-DE" sz="1800" i="1" dirty="0" err="1" smtClean="0"/>
              <a:t>wolgelerte</a:t>
            </a:r>
            <a:r>
              <a:rPr lang="de-DE" sz="1800" i="1" dirty="0" smtClean="0"/>
              <a:t> her m[a]g[</a:t>
            </a:r>
            <a:r>
              <a:rPr lang="de-DE" sz="1800" i="1" dirty="0" err="1" smtClean="0"/>
              <a:t>iste</a:t>
            </a:r>
            <a:r>
              <a:rPr lang="de-DE" sz="1800" i="1" dirty="0" smtClean="0"/>
              <a:t>]r Francisc[</a:t>
            </a:r>
            <a:r>
              <a:rPr lang="de-DE" sz="1800" i="1" dirty="0" err="1" smtClean="0"/>
              <a:t>us</a:t>
            </a:r>
            <a:r>
              <a:rPr lang="de-DE" sz="1800" i="1" dirty="0" smtClean="0"/>
              <a:t>] Jungnickel,</a:t>
            </a:r>
            <a:r>
              <a:rPr lang="de-DE" sz="1800" b="1" i="1" dirty="0" smtClean="0"/>
              <a:t> </a:t>
            </a:r>
            <a:r>
              <a:rPr lang="de-DE" sz="1800" b="1" i="1" dirty="0" err="1" smtClean="0"/>
              <a:t>alder</a:t>
            </a:r>
            <a:r>
              <a:rPr lang="de-DE" sz="1800" b="1" i="1" dirty="0" smtClean="0"/>
              <a:t> </a:t>
            </a:r>
            <a:r>
              <a:rPr lang="de-DE" sz="1800" b="1" i="1" dirty="0" err="1" smtClean="0"/>
              <a:t>burgermeist</a:t>
            </a:r>
            <a:r>
              <a:rPr lang="de-DE" sz="1800" b="1" i="1" dirty="0" smtClean="0"/>
              <a:t>[er]</a:t>
            </a:r>
            <a:r>
              <a:rPr lang="de-DE" sz="1800" i="1" dirty="0" smtClean="0"/>
              <a:t>, und den </a:t>
            </a:r>
            <a:r>
              <a:rPr lang="de-DE" sz="1800" i="1" dirty="0" err="1" smtClean="0"/>
              <a:t>suntag</a:t>
            </a:r>
            <a:r>
              <a:rPr lang="de-DE" sz="1800" i="1" dirty="0" smtClean="0"/>
              <a:t> </a:t>
            </a:r>
            <a:r>
              <a:rPr lang="de-DE" sz="1800" i="1" dirty="0" err="1" smtClean="0"/>
              <a:t>dornoch</a:t>
            </a:r>
            <a:r>
              <a:rPr lang="de-DE" sz="1800" dirty="0" smtClean="0"/>
              <a:t> [15.11.1559] </a:t>
            </a:r>
            <a:r>
              <a:rPr lang="de-DE" sz="1800" i="1" dirty="0" err="1" smtClean="0"/>
              <a:t>yn</a:t>
            </a:r>
            <a:r>
              <a:rPr lang="de-DE" sz="1800" i="1" dirty="0" smtClean="0"/>
              <a:t> die </a:t>
            </a:r>
            <a:r>
              <a:rPr lang="de-DE" sz="1800" i="1" dirty="0" err="1" smtClean="0"/>
              <a:t>pfarkirche</a:t>
            </a:r>
            <a:r>
              <a:rPr lang="de-DE" sz="1800" i="1" dirty="0" smtClean="0"/>
              <a:t> </a:t>
            </a:r>
            <a:r>
              <a:rPr lang="de-DE" sz="1800" i="1" dirty="0" err="1" smtClean="0"/>
              <a:t>bgrabe</a:t>
            </a:r>
            <a:r>
              <a:rPr lang="de-DE" sz="1800" i="1" dirty="0" smtClean="0"/>
              <a:t>[n] noch der </a:t>
            </a:r>
            <a:r>
              <a:rPr lang="de-DE" sz="1800" i="1" dirty="0" err="1" smtClean="0"/>
              <a:t>vesp</a:t>
            </a:r>
            <a:r>
              <a:rPr lang="de-DE" sz="1800" i="1" dirty="0" smtClean="0"/>
              <a:t>[er], </a:t>
            </a:r>
            <a:r>
              <a:rPr lang="de-DE" sz="1800" i="1" dirty="0" err="1" smtClean="0"/>
              <a:t>leith</a:t>
            </a:r>
            <a:r>
              <a:rPr lang="de-DE" sz="1800" i="1" dirty="0" smtClean="0"/>
              <a:t> vorm </a:t>
            </a:r>
            <a:r>
              <a:rPr lang="de-DE" sz="1800" i="1" dirty="0" err="1" smtClean="0"/>
              <a:t>hoenaltare</a:t>
            </a:r>
            <a:r>
              <a:rPr lang="de-DE" sz="1800" dirty="0" smtClean="0"/>
              <a:t>, </a:t>
            </a:r>
            <a:r>
              <a:rPr lang="de-DE" sz="1800" b="1" i="1" dirty="0" smtClean="0"/>
              <a:t>man hat </a:t>
            </a:r>
            <a:r>
              <a:rPr lang="de-DE" sz="1800" b="1" i="1" dirty="0" err="1" smtClean="0"/>
              <a:t>ym</a:t>
            </a:r>
            <a:r>
              <a:rPr lang="de-DE" sz="1800" b="1" i="1" dirty="0" smtClean="0"/>
              <a:t> </a:t>
            </a:r>
            <a:r>
              <a:rPr lang="de-DE" sz="1800" b="1" i="1" dirty="0" err="1" smtClean="0"/>
              <a:t>drey</a:t>
            </a:r>
            <a:r>
              <a:rPr lang="de-DE" sz="1800" b="1" i="1" dirty="0" smtClean="0"/>
              <a:t> </a:t>
            </a:r>
            <a:r>
              <a:rPr lang="de-DE" sz="1800" b="1" i="1" dirty="0" err="1" smtClean="0"/>
              <a:t>pulß</a:t>
            </a:r>
            <a:r>
              <a:rPr lang="de-DE" sz="1800" b="1" i="1" dirty="0" smtClean="0"/>
              <a:t> </a:t>
            </a:r>
            <a:r>
              <a:rPr lang="de-DE" sz="1800" b="1" i="1" dirty="0" err="1" smtClean="0"/>
              <a:t>gelautt</a:t>
            </a:r>
            <a:r>
              <a:rPr lang="de-DE" sz="1800" b="1" i="1" dirty="0" smtClean="0"/>
              <a:t> und </a:t>
            </a:r>
            <a:r>
              <a:rPr lang="de-DE" sz="1800" b="1" i="1" dirty="0" err="1" smtClean="0"/>
              <a:t>gebeyerth</a:t>
            </a:r>
            <a:r>
              <a:rPr lang="de-DE" sz="1800" i="1" dirty="0" smtClean="0"/>
              <a:t>, </a:t>
            </a:r>
            <a:r>
              <a:rPr lang="de-DE" sz="1800" b="1" i="1" dirty="0" smtClean="0"/>
              <a:t>den erste[n] </a:t>
            </a:r>
            <a:r>
              <a:rPr lang="de-DE" sz="1800" b="1" i="1" dirty="0" err="1" smtClean="0"/>
              <a:t>pulß</a:t>
            </a:r>
            <a:r>
              <a:rPr lang="de-DE" sz="1800" b="1" i="1" dirty="0" smtClean="0"/>
              <a:t> bald, do er </a:t>
            </a:r>
            <a:r>
              <a:rPr lang="de-DE" sz="1800" b="1" i="1" dirty="0" err="1" smtClean="0"/>
              <a:t>gestorbe</a:t>
            </a:r>
            <a:r>
              <a:rPr lang="de-DE" sz="1800" b="1" i="1" dirty="0" smtClean="0"/>
              <a:t>[n] </a:t>
            </a:r>
            <a:r>
              <a:rPr lang="de-DE" sz="1800" b="1" i="1" dirty="0" err="1" smtClean="0"/>
              <a:t>ists</a:t>
            </a:r>
            <a:r>
              <a:rPr lang="de-DE" sz="1800" b="1" i="1" dirty="0" smtClean="0"/>
              <a:t>, denn andern, do man </a:t>
            </a:r>
            <a:r>
              <a:rPr lang="de-DE" sz="1800" b="1" i="1" dirty="0" err="1" smtClean="0"/>
              <a:t>yhne</a:t>
            </a:r>
            <a:r>
              <a:rPr lang="de-DE" sz="1800" b="1" i="1" dirty="0" smtClean="0"/>
              <a:t> hat </a:t>
            </a:r>
            <a:r>
              <a:rPr lang="de-DE" sz="1800" b="1" i="1" dirty="0" err="1" smtClean="0"/>
              <a:t>czu</a:t>
            </a:r>
            <a:r>
              <a:rPr lang="de-DE" sz="1800" b="1" i="1" dirty="0" smtClean="0"/>
              <a:t> grabe </a:t>
            </a:r>
            <a:r>
              <a:rPr lang="de-DE" sz="1800" b="1" i="1" dirty="0" err="1" smtClean="0"/>
              <a:t>getrage</a:t>
            </a:r>
            <a:r>
              <a:rPr lang="de-DE" sz="1800" b="1" i="1" dirty="0" smtClean="0"/>
              <a:t>[n], den dritte[n] noch seiner  </a:t>
            </a:r>
            <a:r>
              <a:rPr lang="de-DE" sz="1800" b="1" i="1" dirty="0" err="1" smtClean="0"/>
              <a:t>leichprediget</a:t>
            </a:r>
            <a:r>
              <a:rPr lang="de-DE" sz="1800" b="1" i="1" dirty="0" smtClean="0"/>
              <a:t> </a:t>
            </a:r>
            <a:r>
              <a:rPr lang="de-DE" sz="1800" i="1" dirty="0" smtClean="0"/>
              <a:t>etc.,</a:t>
            </a:r>
            <a:r>
              <a:rPr lang="de-DE" sz="1800" dirty="0" smtClean="0"/>
              <a:t>&gt; </a:t>
            </a:r>
            <a:r>
              <a:rPr lang="de-DE" sz="1800" i="1" dirty="0" smtClean="0"/>
              <a:t>d[</a:t>
            </a:r>
            <a:r>
              <a:rPr lang="de-DE" sz="1800" i="1" dirty="0" err="1" smtClean="0"/>
              <a:t>edi</a:t>
            </a:r>
            <a:r>
              <a:rPr lang="de-DE" sz="1800" i="1" dirty="0" smtClean="0"/>
              <a:t>]t. </a:t>
            </a:r>
            <a:r>
              <a:rPr lang="de-DE" sz="1800" i="1" dirty="0" err="1" smtClean="0"/>
              <a:t>Nichil</a:t>
            </a:r>
            <a:r>
              <a:rPr lang="de-DE" sz="1800" i="1" dirty="0" smtClean="0"/>
              <a:t> </a:t>
            </a:r>
            <a:r>
              <a:rPr lang="de-DE" sz="1800" i="1" dirty="0" err="1" smtClean="0"/>
              <a:t>dedit</a:t>
            </a:r>
            <a:r>
              <a:rPr lang="de-DE" sz="1800" i="1" dirty="0" smtClean="0"/>
              <a:t>, ist </a:t>
            </a:r>
            <a:r>
              <a:rPr lang="de-DE" sz="1800" i="1" dirty="0" err="1" smtClean="0"/>
              <a:t>ym</a:t>
            </a:r>
            <a:r>
              <a:rPr lang="de-DE" sz="1800" i="1" dirty="0" smtClean="0"/>
              <a:t> </a:t>
            </a:r>
            <a:r>
              <a:rPr lang="de-DE" sz="1800" i="1" dirty="0" err="1" smtClean="0"/>
              <a:t>gschanck</a:t>
            </a:r>
            <a:r>
              <a:rPr lang="de-DE" sz="1800" i="1" dirty="0" smtClean="0"/>
              <a:t> </a:t>
            </a:r>
            <a:r>
              <a:rPr lang="de-DE" sz="1800" i="1" dirty="0" err="1" smtClean="0"/>
              <a:t>worde</a:t>
            </a:r>
            <a:r>
              <a:rPr lang="de-DE" sz="1800" i="1" dirty="0" smtClean="0"/>
              <a:t>[n],</a:t>
            </a:r>
            <a:r>
              <a:rPr lang="de-DE" sz="1800" dirty="0" smtClean="0"/>
              <a:t> </a:t>
            </a:r>
            <a:r>
              <a:rPr lang="de-DE" sz="1700" dirty="0" smtClean="0">
                <a:solidFill>
                  <a:srgbClr val="FF0000"/>
                </a:solidFill>
              </a:rPr>
              <a:t>ebd., </a:t>
            </a:r>
            <a:r>
              <a:rPr lang="de-DE" sz="1700" dirty="0" err="1" smtClean="0">
                <a:solidFill>
                  <a:srgbClr val="FF0000"/>
                </a:solidFill>
              </a:rPr>
              <a:t>fol</a:t>
            </a:r>
            <a:r>
              <a:rPr lang="de-DE" sz="1700" dirty="0" smtClean="0">
                <a:solidFill>
                  <a:srgbClr val="FF0000"/>
                </a:solidFill>
              </a:rPr>
              <a:t>. </a:t>
            </a:r>
            <a:r>
              <a:rPr lang="de-DE" sz="1700" dirty="0" err="1" smtClean="0">
                <a:solidFill>
                  <a:srgbClr val="FF0000"/>
                </a:solidFill>
              </a:rPr>
              <a:t>17r</a:t>
            </a:r>
            <a:r>
              <a:rPr lang="de-DE" sz="1700" dirty="0" smtClean="0">
                <a:solidFill>
                  <a:srgbClr val="FF0000"/>
                </a:solidFill>
              </a:rPr>
              <a:t>.</a:t>
            </a:r>
            <a:endParaRPr lang="cs-CZ" sz="1700" dirty="0" smtClean="0">
              <a:solidFill>
                <a:srgbClr val="FF0000"/>
              </a:solidFill>
            </a:endParaRPr>
          </a:p>
          <a:p>
            <a:pPr algn="just"/>
            <a:r>
              <a:rPr lang="de-DE" sz="1800" dirty="0" smtClean="0"/>
              <a:t>&lt;</a:t>
            </a:r>
            <a:r>
              <a:rPr lang="de-DE" sz="1800" i="1" dirty="0" err="1" smtClean="0"/>
              <a:t>It</a:t>
            </a:r>
            <a:r>
              <a:rPr lang="de-DE" sz="1800" i="1" dirty="0" smtClean="0"/>
              <a:t>[</a:t>
            </a:r>
            <a:r>
              <a:rPr lang="de-DE" sz="1800" i="1" dirty="0" err="1" smtClean="0"/>
              <a:t>em</a:t>
            </a:r>
            <a:r>
              <a:rPr lang="de-DE" sz="1800" i="1" dirty="0" smtClean="0"/>
              <a:t>] den </a:t>
            </a:r>
            <a:r>
              <a:rPr lang="de-DE" sz="1800" i="1" dirty="0" err="1" smtClean="0"/>
              <a:t>dinstag</a:t>
            </a:r>
            <a:r>
              <a:rPr lang="de-DE" sz="1800" i="1" dirty="0" smtClean="0"/>
              <a:t> noch Joannis Baptiste </a:t>
            </a:r>
            <a:r>
              <a:rPr lang="de-DE" sz="1800" i="1" dirty="0" err="1" smtClean="0"/>
              <a:t>deß</a:t>
            </a:r>
            <a:r>
              <a:rPr lang="de-DE" sz="1800" i="1" dirty="0" smtClean="0"/>
              <a:t> </a:t>
            </a:r>
            <a:r>
              <a:rPr lang="de-DE" sz="1800" i="1" dirty="0" err="1" smtClean="0"/>
              <a:t>60t</a:t>
            </a:r>
            <a:r>
              <a:rPr lang="de-DE" sz="1800" i="1" dirty="0" smtClean="0"/>
              <a:t>[en]</a:t>
            </a:r>
            <a:r>
              <a:rPr lang="de-DE" sz="1800" dirty="0" smtClean="0"/>
              <a:t> [25.6.1560]</a:t>
            </a:r>
            <a:r>
              <a:rPr lang="de-DE" sz="1800" b="1" dirty="0" smtClean="0"/>
              <a:t> </a:t>
            </a:r>
            <a:r>
              <a:rPr lang="de-DE" sz="1800" i="1" dirty="0" smtClean="0"/>
              <a:t>ist </a:t>
            </a:r>
            <a:r>
              <a:rPr lang="de-DE" sz="1800" i="1" dirty="0" err="1" smtClean="0"/>
              <a:t>gestorbe</a:t>
            </a:r>
            <a:r>
              <a:rPr lang="de-DE" sz="1800" i="1" dirty="0" smtClean="0"/>
              <a:t>[n] der </a:t>
            </a:r>
            <a:r>
              <a:rPr lang="de-DE" sz="1800" i="1" dirty="0" err="1" smtClean="0"/>
              <a:t>erbarh</a:t>
            </a:r>
            <a:r>
              <a:rPr lang="de-DE" sz="1800" i="1" dirty="0" smtClean="0"/>
              <a:t>, </a:t>
            </a:r>
            <a:r>
              <a:rPr lang="de-DE" sz="1800" i="1" dirty="0" err="1" smtClean="0"/>
              <a:t>achbar</a:t>
            </a:r>
            <a:r>
              <a:rPr lang="de-DE" sz="1800" i="1" dirty="0" smtClean="0"/>
              <a:t>, </a:t>
            </a:r>
            <a:r>
              <a:rPr lang="de-DE" sz="1800" i="1" dirty="0" err="1" smtClean="0"/>
              <a:t>wirdige</a:t>
            </a:r>
            <a:r>
              <a:rPr lang="de-DE" sz="1800" i="1" dirty="0" smtClean="0"/>
              <a:t> her Conrad[</a:t>
            </a:r>
            <a:r>
              <a:rPr lang="de-DE" sz="1800" i="1" dirty="0" err="1" smtClean="0"/>
              <a:t>us</a:t>
            </a:r>
            <a:r>
              <a:rPr lang="de-DE" sz="1800" i="1" dirty="0" smtClean="0"/>
              <a:t>] </a:t>
            </a:r>
            <a:r>
              <a:rPr lang="de-DE" sz="1800" i="1" dirty="0" err="1" smtClean="0"/>
              <a:t>Nesen</a:t>
            </a:r>
            <a:r>
              <a:rPr lang="de-DE" sz="1800" i="1" dirty="0" smtClean="0"/>
              <a:t>[</a:t>
            </a:r>
            <a:r>
              <a:rPr lang="de-DE" sz="1800" i="1" dirty="0" err="1" smtClean="0"/>
              <a:t>us</a:t>
            </a:r>
            <a:r>
              <a:rPr lang="de-DE" sz="1800" i="1" dirty="0" smtClean="0"/>
              <a:t>], </a:t>
            </a:r>
            <a:r>
              <a:rPr lang="de-DE" sz="1800" i="1" dirty="0" err="1" smtClean="0"/>
              <a:t>licentiat</a:t>
            </a:r>
            <a:r>
              <a:rPr lang="de-DE" sz="1800" i="1" dirty="0" smtClean="0"/>
              <a:t>, </a:t>
            </a:r>
            <a:r>
              <a:rPr lang="de-DE" sz="1800" b="1" i="1" dirty="0" smtClean="0"/>
              <a:t>unser langer </a:t>
            </a:r>
            <a:r>
              <a:rPr lang="de-DE" sz="1800" b="1" i="1" dirty="0" err="1" smtClean="0"/>
              <a:t>alder</a:t>
            </a:r>
            <a:r>
              <a:rPr lang="de-DE" sz="1800" b="1" i="1" dirty="0" smtClean="0"/>
              <a:t> </a:t>
            </a:r>
            <a:r>
              <a:rPr lang="de-DE" sz="1800" b="1" i="1" dirty="0" err="1" smtClean="0"/>
              <a:t>burgermeist</a:t>
            </a:r>
            <a:r>
              <a:rPr lang="de-DE" sz="1800" b="1" i="1" dirty="0" smtClean="0"/>
              <a:t>[er] </a:t>
            </a:r>
            <a:r>
              <a:rPr lang="de-DE" sz="1800" i="1" dirty="0" err="1" smtClean="0"/>
              <a:t>gewests</a:t>
            </a:r>
            <a:r>
              <a:rPr lang="de-DE" sz="1800" i="1" dirty="0" smtClean="0"/>
              <a:t>, von </a:t>
            </a:r>
            <a:r>
              <a:rPr lang="de-DE" sz="1800" i="1" dirty="0" err="1" smtClean="0"/>
              <a:t>Franckf</a:t>
            </a:r>
            <a:r>
              <a:rPr lang="de-DE" sz="1800" i="1" dirty="0" smtClean="0"/>
              <a:t>[</a:t>
            </a:r>
            <a:r>
              <a:rPr lang="de-DE" sz="1800" i="1" dirty="0" err="1" smtClean="0"/>
              <a:t>urt</a:t>
            </a:r>
            <a:r>
              <a:rPr lang="de-DE" sz="1800" i="1" dirty="0" smtClean="0"/>
              <a:t>] am </a:t>
            </a:r>
            <a:r>
              <a:rPr lang="de-DE" sz="1800" i="1" dirty="0" err="1" smtClean="0"/>
              <a:t>Meyen</a:t>
            </a:r>
            <a:r>
              <a:rPr lang="de-DE" sz="1800" i="1" dirty="0" smtClean="0"/>
              <a:t> der </a:t>
            </a:r>
            <a:r>
              <a:rPr lang="de-DE" sz="1800" i="1" dirty="0" err="1" smtClean="0"/>
              <a:t>geburt</a:t>
            </a:r>
            <a:r>
              <a:rPr lang="de-DE" sz="1800" i="1" dirty="0" smtClean="0"/>
              <a:t>, </a:t>
            </a:r>
            <a:r>
              <a:rPr lang="de-DE" sz="1800" i="1" dirty="0" err="1" smtClean="0"/>
              <a:t>ead</a:t>
            </a:r>
            <a:r>
              <a:rPr lang="de-DE" sz="1800" i="1" dirty="0" smtClean="0"/>
              <a:t>[</a:t>
            </a:r>
            <a:r>
              <a:rPr lang="de-DE" sz="1800" i="1" dirty="0" err="1" smtClean="0"/>
              <a:t>em</a:t>
            </a:r>
            <a:r>
              <a:rPr lang="de-DE" sz="1800" i="1" dirty="0" smtClean="0"/>
              <a:t>] di</a:t>
            </a:r>
            <a:r>
              <a:rPr lang="de-DE" sz="1800" dirty="0" smtClean="0"/>
              <a:t>e [25.6.1560] </a:t>
            </a:r>
            <a:r>
              <a:rPr lang="de-DE" sz="1800" b="1" i="1" dirty="0" smtClean="0"/>
              <a:t>bald noch seine[m] </a:t>
            </a:r>
            <a:r>
              <a:rPr lang="de-DE" sz="1800" b="1" i="1" dirty="0" err="1" smtClean="0"/>
              <a:t>tode</a:t>
            </a:r>
            <a:r>
              <a:rPr lang="de-DE" sz="1800" b="1" i="1" dirty="0" smtClean="0"/>
              <a:t> mit allen </a:t>
            </a:r>
            <a:r>
              <a:rPr lang="de-DE" sz="1800" b="1" i="1" dirty="0" err="1" smtClean="0"/>
              <a:t>glock</a:t>
            </a:r>
            <a:r>
              <a:rPr lang="de-DE" sz="1800" b="1" i="1" dirty="0" smtClean="0"/>
              <a:t>[en] </a:t>
            </a:r>
            <a:r>
              <a:rPr lang="de-DE" sz="1800" b="1" i="1" dirty="0" err="1" smtClean="0"/>
              <a:t>glautt</a:t>
            </a:r>
            <a:r>
              <a:rPr lang="de-DE" sz="1800" b="1" i="1" dirty="0" smtClean="0"/>
              <a:t> und </a:t>
            </a:r>
            <a:r>
              <a:rPr lang="de-DE" sz="1800" b="1" i="1" dirty="0" err="1" smtClean="0"/>
              <a:t>gebeyerth</a:t>
            </a:r>
            <a:r>
              <a:rPr lang="de-DE" sz="1800" b="1" i="1" dirty="0" smtClean="0"/>
              <a:t>, </a:t>
            </a:r>
            <a:r>
              <a:rPr lang="de-DE" sz="1800" b="1" i="1" dirty="0" err="1" smtClean="0"/>
              <a:t>deßgleiche</a:t>
            </a:r>
            <a:r>
              <a:rPr lang="de-DE" sz="1800" b="1" i="1" dirty="0" smtClean="0"/>
              <a:t>[n] die </a:t>
            </a:r>
            <a:r>
              <a:rPr lang="de-DE" sz="1800" b="1" i="1" dirty="0" err="1" smtClean="0"/>
              <a:t>mithwoch</a:t>
            </a:r>
            <a:r>
              <a:rPr lang="de-DE" sz="1800" b="1" i="1" dirty="0" smtClean="0"/>
              <a:t> </a:t>
            </a:r>
            <a:r>
              <a:rPr lang="de-DE" sz="1800" b="1" i="1" dirty="0" err="1" smtClean="0"/>
              <a:t>dornoch</a:t>
            </a:r>
            <a:r>
              <a:rPr lang="de-DE" sz="1800" i="1" dirty="0" smtClean="0"/>
              <a:t> </a:t>
            </a:r>
            <a:r>
              <a:rPr lang="de-DE" sz="1800" dirty="0" smtClean="0"/>
              <a:t>[26.6.1560] </a:t>
            </a:r>
            <a:r>
              <a:rPr lang="de-DE" sz="1800" b="1" i="1" dirty="0" smtClean="0"/>
              <a:t>noch </a:t>
            </a:r>
            <a:r>
              <a:rPr lang="de-DE" sz="1800" b="1" i="1" dirty="0" err="1" smtClean="0"/>
              <a:t>essens</a:t>
            </a:r>
            <a:r>
              <a:rPr lang="de-DE" sz="1800" b="1" i="1" dirty="0" smtClean="0"/>
              <a:t> mit alle[n] </a:t>
            </a:r>
            <a:r>
              <a:rPr lang="de-DE" sz="1800" b="1" i="1" dirty="0" err="1" smtClean="0"/>
              <a:t>glock</a:t>
            </a:r>
            <a:r>
              <a:rPr lang="de-DE" sz="1800" b="1" i="1" dirty="0" smtClean="0"/>
              <a:t>[en] </a:t>
            </a:r>
            <a:r>
              <a:rPr lang="de-DE" sz="1800" b="1" i="1" dirty="0" err="1" smtClean="0"/>
              <a:t>glautt</a:t>
            </a:r>
            <a:r>
              <a:rPr lang="de-DE" sz="1800" b="1" i="1" dirty="0" smtClean="0"/>
              <a:t>, den </a:t>
            </a:r>
            <a:r>
              <a:rPr lang="de-DE" sz="1800" b="1" i="1" dirty="0" err="1" smtClean="0"/>
              <a:t>dornstag</a:t>
            </a:r>
            <a:r>
              <a:rPr lang="de-DE" sz="1800" b="1" i="1" dirty="0" smtClean="0"/>
              <a:t> </a:t>
            </a:r>
            <a:r>
              <a:rPr lang="de-DE" sz="1800" b="1" i="1" dirty="0" err="1" smtClean="0"/>
              <a:t>dornoch</a:t>
            </a:r>
            <a:r>
              <a:rPr lang="de-DE" sz="1800" dirty="0" smtClean="0"/>
              <a:t> [27.6.1560] </a:t>
            </a:r>
            <a:r>
              <a:rPr lang="de-DE" sz="1800" b="1" i="1" dirty="0" smtClean="0"/>
              <a:t>noch der </a:t>
            </a:r>
            <a:r>
              <a:rPr lang="de-DE" sz="1800" b="1" i="1" dirty="0" err="1" smtClean="0"/>
              <a:t>vesp</a:t>
            </a:r>
            <a:r>
              <a:rPr lang="de-DE" sz="1800" b="1" i="1" dirty="0" smtClean="0"/>
              <a:t>[er] </a:t>
            </a:r>
            <a:r>
              <a:rPr lang="de-DE" sz="1800" b="1" i="1" dirty="0" err="1" smtClean="0"/>
              <a:t>czu</a:t>
            </a:r>
            <a:r>
              <a:rPr lang="de-DE" sz="1800" b="1" i="1" dirty="0" smtClean="0"/>
              <a:t> grabe </a:t>
            </a:r>
            <a:r>
              <a:rPr lang="de-DE" sz="1800" b="1" i="1" dirty="0" err="1" smtClean="0"/>
              <a:t>gtrage</a:t>
            </a:r>
            <a:r>
              <a:rPr lang="de-DE" sz="1800" b="1" i="1" dirty="0" smtClean="0"/>
              <a:t>[n</a:t>
            </a:r>
            <a:r>
              <a:rPr lang="de-DE" sz="1800" b="1" dirty="0" smtClean="0"/>
              <a:t>], </a:t>
            </a:r>
            <a:r>
              <a:rPr lang="de-DE" sz="1800" i="1" dirty="0" err="1" smtClean="0"/>
              <a:t>yn</a:t>
            </a:r>
            <a:r>
              <a:rPr lang="de-DE" sz="1800" i="1" dirty="0" smtClean="0"/>
              <a:t> die </a:t>
            </a:r>
            <a:r>
              <a:rPr lang="de-DE" sz="1800" i="1" dirty="0" err="1" smtClean="0"/>
              <a:t>pfarkirche</a:t>
            </a:r>
            <a:r>
              <a:rPr lang="de-DE" sz="1800" i="1" dirty="0" smtClean="0"/>
              <a:t> </a:t>
            </a:r>
            <a:r>
              <a:rPr lang="de-DE" sz="1800" i="1" dirty="0" err="1" smtClean="0"/>
              <a:t>gleget</a:t>
            </a:r>
            <a:r>
              <a:rPr lang="de-DE" sz="1800" i="1" dirty="0" smtClean="0"/>
              <a:t>,</a:t>
            </a:r>
            <a:r>
              <a:rPr lang="de-DE" sz="1800" b="1" dirty="0" smtClean="0"/>
              <a:t> </a:t>
            </a:r>
            <a:r>
              <a:rPr lang="de-DE" sz="1800" b="1" i="1" dirty="0" smtClean="0"/>
              <a:t>mit alle[n] </a:t>
            </a:r>
            <a:r>
              <a:rPr lang="de-DE" sz="1800" b="1" i="1" dirty="0" err="1" smtClean="0"/>
              <a:t>glockenn</a:t>
            </a:r>
            <a:r>
              <a:rPr lang="de-DE" sz="1800" b="1" i="1" dirty="0" smtClean="0"/>
              <a:t> </a:t>
            </a:r>
            <a:r>
              <a:rPr lang="de-DE" sz="1800" b="1" i="1" dirty="0" err="1" smtClean="0"/>
              <a:t>gelautt</a:t>
            </a:r>
            <a:r>
              <a:rPr lang="de-DE" sz="1800" b="1" i="1" dirty="0" smtClean="0"/>
              <a:t> und </a:t>
            </a:r>
            <a:r>
              <a:rPr lang="de-DE" sz="1800" b="1" i="1" dirty="0" err="1" smtClean="0"/>
              <a:t>geprediget</a:t>
            </a:r>
            <a:r>
              <a:rPr lang="de-DE" sz="1800" b="1" i="1" dirty="0" smtClean="0"/>
              <a:t> und also </a:t>
            </a:r>
            <a:r>
              <a:rPr lang="de-DE" sz="1800" b="1" i="1" u="sng" dirty="0" err="1" smtClean="0"/>
              <a:t>erlich</a:t>
            </a:r>
            <a:r>
              <a:rPr lang="de-DE" sz="1800" b="1" i="1" dirty="0" smtClean="0"/>
              <a:t> </a:t>
            </a:r>
            <a:r>
              <a:rPr lang="de-DE" sz="1800" b="1" i="1" dirty="0" err="1" smtClean="0"/>
              <a:t>bstadt</a:t>
            </a:r>
            <a:r>
              <a:rPr lang="de-DE" sz="1800" b="1" i="1" dirty="0" smtClean="0"/>
              <a:t> und </a:t>
            </a:r>
            <a:r>
              <a:rPr lang="de-DE" sz="1800" b="1" i="1" dirty="0" err="1" smtClean="0"/>
              <a:t>bgrabenn</a:t>
            </a:r>
            <a:r>
              <a:rPr lang="de-DE" sz="1800" i="1" dirty="0" smtClean="0"/>
              <a:t>, </a:t>
            </a:r>
            <a:r>
              <a:rPr lang="de-DE" sz="1800" i="1" dirty="0" err="1" smtClean="0"/>
              <a:t>requiescat</a:t>
            </a:r>
            <a:r>
              <a:rPr lang="de-DE" sz="1800" i="1" dirty="0" smtClean="0"/>
              <a:t> in </a:t>
            </a:r>
            <a:r>
              <a:rPr lang="de-DE" sz="1800" i="1" dirty="0" err="1" smtClean="0"/>
              <a:t>sancta</a:t>
            </a:r>
            <a:r>
              <a:rPr lang="de-DE" sz="1800" i="1" dirty="0" smtClean="0"/>
              <a:t> </a:t>
            </a:r>
            <a:r>
              <a:rPr lang="de-DE" sz="1800" i="1" dirty="0" err="1" smtClean="0"/>
              <a:t>pace</a:t>
            </a:r>
            <a:r>
              <a:rPr lang="de-DE" sz="1800" i="1" dirty="0" smtClean="0"/>
              <a:t> </a:t>
            </a:r>
            <a:r>
              <a:rPr lang="de-DE" sz="1800" i="1" dirty="0" err="1" smtClean="0"/>
              <a:t>ame</a:t>
            </a:r>
            <a:r>
              <a:rPr lang="de-DE" sz="1800" i="1" dirty="0" smtClean="0"/>
              <a:t>[n],</a:t>
            </a:r>
            <a:r>
              <a:rPr lang="de-DE" sz="1800" dirty="0" smtClean="0"/>
              <a:t>&gt; d[</a:t>
            </a:r>
            <a:r>
              <a:rPr lang="de-DE" sz="1800" dirty="0" err="1" smtClean="0"/>
              <a:t>edi</a:t>
            </a:r>
            <a:r>
              <a:rPr lang="de-DE" sz="1800" dirty="0" smtClean="0"/>
              <a:t>]t, </a:t>
            </a:r>
            <a:r>
              <a:rPr lang="de-DE" sz="1800" dirty="0" err="1" smtClean="0"/>
              <a:t>nichil</a:t>
            </a:r>
            <a:r>
              <a:rPr lang="de-DE" sz="1800" dirty="0" smtClean="0"/>
              <a:t> </a:t>
            </a:r>
            <a:r>
              <a:rPr lang="de-DE" sz="1800" dirty="0" err="1" smtClean="0"/>
              <a:t>datum</a:t>
            </a:r>
            <a:r>
              <a:rPr lang="de-DE" sz="1800" dirty="0" smtClean="0"/>
              <a:t> </a:t>
            </a:r>
            <a:r>
              <a:rPr lang="de-DE" sz="1800" dirty="0" err="1" smtClean="0"/>
              <a:t>est</a:t>
            </a:r>
            <a:r>
              <a:rPr lang="de-DE" sz="1800" dirty="0" smtClean="0"/>
              <a:t> de </a:t>
            </a:r>
            <a:r>
              <a:rPr lang="de-DE" sz="1800" dirty="0" err="1" smtClean="0"/>
              <a:t>eo</a:t>
            </a:r>
            <a:r>
              <a:rPr lang="de-DE" sz="1800" dirty="0" smtClean="0"/>
              <a:t>, </a:t>
            </a:r>
            <a:r>
              <a:rPr lang="de-DE" sz="1700" dirty="0" smtClean="0">
                <a:solidFill>
                  <a:srgbClr val="FF0000"/>
                </a:solidFill>
              </a:rPr>
              <a:t>ebd., </a:t>
            </a:r>
            <a:r>
              <a:rPr lang="de-DE" sz="1700" dirty="0" err="1" smtClean="0">
                <a:solidFill>
                  <a:srgbClr val="FF0000"/>
                </a:solidFill>
              </a:rPr>
              <a:t>fol</a:t>
            </a:r>
            <a:r>
              <a:rPr lang="de-DE" sz="1700" dirty="0" smtClean="0">
                <a:solidFill>
                  <a:srgbClr val="FF0000"/>
                </a:solidFill>
              </a:rPr>
              <a:t>. </a:t>
            </a:r>
            <a:r>
              <a:rPr lang="de-DE" sz="1700" dirty="0" err="1" smtClean="0">
                <a:solidFill>
                  <a:srgbClr val="FF0000"/>
                </a:solidFill>
              </a:rPr>
              <a:t>28r</a:t>
            </a:r>
            <a:r>
              <a:rPr lang="de-DE" sz="1700" dirty="0" smtClean="0">
                <a:solidFill>
                  <a:srgbClr val="FF0000"/>
                </a:solidFill>
              </a:rPr>
              <a:t>.</a:t>
            </a:r>
            <a:endParaRPr lang="cs-CZ" sz="1700" dirty="0" smtClean="0"/>
          </a:p>
          <a:p>
            <a:pPr algn="just"/>
            <a:endParaRPr lang="cs-CZ" sz="1800" dirty="0" smtClean="0"/>
          </a:p>
          <a:p>
            <a:endParaRPr lang="cs-CZ"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rcRect/>
          <a:stretch>
            <a:fillRect/>
          </a:stretch>
        </p:blipFill>
        <p:spPr bwMode="auto">
          <a:xfrm>
            <a:off x="323528" y="692696"/>
            <a:ext cx="4536504" cy="5760640"/>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cstate="print"/>
          <a:srcRect/>
          <a:stretch>
            <a:fillRect/>
          </a:stretch>
        </p:blipFill>
        <p:spPr bwMode="auto">
          <a:xfrm>
            <a:off x="5004048" y="692696"/>
            <a:ext cx="3816424" cy="5725537"/>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548680"/>
            <a:ext cx="8280920" cy="576064"/>
          </a:xfrm>
        </p:spPr>
        <p:txBody>
          <a:bodyPr>
            <a:normAutofit fontScale="90000"/>
          </a:bodyPr>
          <a:lstStyle/>
          <a:p>
            <a:r>
              <a:rPr lang="de-DE" sz="3200" b="1" dirty="0" smtClean="0">
                <a:solidFill>
                  <a:srgbClr val="00B050"/>
                </a:solidFill>
              </a:rPr>
              <a:t>Zwei längste (und teuerste) Totengeläute</a:t>
            </a:r>
            <a:endParaRPr lang="cs-CZ" sz="3200" b="1" dirty="0">
              <a:solidFill>
                <a:srgbClr val="00B050"/>
              </a:solidFill>
            </a:endParaRPr>
          </a:p>
        </p:txBody>
      </p:sp>
      <p:sp>
        <p:nvSpPr>
          <p:cNvPr id="3" name="Zástupný symbol pro obsah 2"/>
          <p:cNvSpPr>
            <a:spLocks noGrp="1"/>
          </p:cNvSpPr>
          <p:nvPr>
            <p:ph idx="1"/>
          </p:nvPr>
        </p:nvSpPr>
        <p:spPr>
          <a:xfrm>
            <a:off x="539552" y="1340768"/>
            <a:ext cx="8208912" cy="5112568"/>
          </a:xfrm>
        </p:spPr>
        <p:txBody>
          <a:bodyPr>
            <a:normAutofit fontScale="92500" lnSpcReduction="10000"/>
          </a:bodyPr>
          <a:lstStyle/>
          <a:p>
            <a:pPr algn="just"/>
            <a:r>
              <a:rPr lang="de-DE" sz="2800" i="1" dirty="0" smtClean="0"/>
              <a:t>Den</a:t>
            </a:r>
            <a:r>
              <a:rPr lang="de-DE" sz="2800" dirty="0" smtClean="0"/>
              <a:t> (!) </a:t>
            </a:r>
            <a:r>
              <a:rPr lang="de-DE" sz="2800" i="1" dirty="0" err="1" smtClean="0"/>
              <a:t>herr</a:t>
            </a:r>
            <a:r>
              <a:rPr lang="de-DE" sz="2800" i="1" dirty="0" smtClean="0"/>
              <a:t> </a:t>
            </a:r>
            <a:r>
              <a:rPr lang="de-DE" sz="2800" i="1" dirty="0" err="1" smtClean="0"/>
              <a:t>lantfott</a:t>
            </a:r>
            <a:r>
              <a:rPr lang="de-DE" sz="2800" i="1" dirty="0" smtClean="0"/>
              <a:t> </a:t>
            </a:r>
            <a:r>
              <a:rPr lang="en-US" sz="2800" dirty="0" smtClean="0">
                <a:solidFill>
                  <a:srgbClr val="00B0F0"/>
                </a:solidFill>
              </a:rPr>
              <a:t>[</a:t>
            </a:r>
            <a:r>
              <a:rPr lang="en-US" sz="2800" dirty="0" err="1" smtClean="0">
                <a:solidFill>
                  <a:srgbClr val="00B0F0"/>
                </a:solidFill>
              </a:rPr>
              <a:t>Oberlausitzer</a:t>
            </a:r>
            <a:r>
              <a:rPr lang="en-US" sz="2800" dirty="0" smtClean="0">
                <a:solidFill>
                  <a:srgbClr val="00B0F0"/>
                </a:solidFill>
              </a:rPr>
              <a:t> </a:t>
            </a:r>
            <a:r>
              <a:rPr lang="en-US" sz="2800" dirty="0" err="1" smtClean="0">
                <a:solidFill>
                  <a:srgbClr val="00B0F0"/>
                </a:solidFill>
              </a:rPr>
              <a:t>Landvogt</a:t>
            </a:r>
            <a:r>
              <a:rPr lang="en-US" sz="2800" dirty="0" smtClean="0">
                <a:solidFill>
                  <a:srgbClr val="00B0F0"/>
                </a:solidFill>
              </a:rPr>
              <a:t>]</a:t>
            </a:r>
            <a:r>
              <a:rPr lang="de-DE" sz="2800" dirty="0" smtClean="0"/>
              <a:t> </a:t>
            </a:r>
            <a:r>
              <a:rPr lang="de-DE" sz="2800" i="1" dirty="0" smtClean="0"/>
              <a:t>von Bautzen Hannes </a:t>
            </a:r>
            <a:r>
              <a:rPr lang="de-DE" sz="2800" i="1" dirty="0" err="1" smtClean="0"/>
              <a:t>Dytterich</a:t>
            </a:r>
            <a:r>
              <a:rPr lang="de-DE" sz="2800" i="1" dirty="0" smtClean="0"/>
              <a:t> der </a:t>
            </a:r>
            <a:r>
              <a:rPr lang="de-DE" sz="2800" i="1" dirty="0" err="1" smtClean="0"/>
              <a:t>elter</a:t>
            </a:r>
            <a:r>
              <a:rPr lang="de-DE" sz="2800" i="1" dirty="0" smtClean="0"/>
              <a:t> N. </a:t>
            </a:r>
            <a:r>
              <a:rPr lang="de-DE" sz="2800" dirty="0" smtClean="0">
                <a:solidFill>
                  <a:srgbClr val="00B0F0"/>
                </a:solidFill>
              </a:rPr>
              <a:t>[von </a:t>
            </a:r>
            <a:r>
              <a:rPr lang="cs-CZ" sz="2800" dirty="0" err="1" smtClean="0">
                <a:solidFill>
                  <a:srgbClr val="00B0F0"/>
                </a:solidFill>
              </a:rPr>
              <a:t>Žerotín</a:t>
            </a:r>
            <a:r>
              <a:rPr lang="de-DE" sz="2800" dirty="0" smtClean="0">
                <a:solidFill>
                  <a:srgbClr val="00B0F0"/>
                </a:solidFill>
              </a:rPr>
              <a:t>]</a:t>
            </a:r>
            <a:r>
              <a:rPr lang="de-DE" sz="2800" dirty="0" smtClean="0"/>
              <a:t>, </a:t>
            </a:r>
            <a:r>
              <a:rPr lang="de-DE" sz="2800" i="1" dirty="0" smtClean="0"/>
              <a:t>der ist </a:t>
            </a:r>
            <a:r>
              <a:rPr lang="de-DE" sz="2800" i="1" dirty="0" err="1" smtClean="0"/>
              <a:t>vorschiden</a:t>
            </a:r>
            <a:r>
              <a:rPr lang="de-DE" sz="2800" i="1" dirty="0" smtClean="0"/>
              <a:t> den 1. Jenner </a:t>
            </a:r>
            <a:r>
              <a:rPr lang="de-DE" sz="2800" dirty="0" smtClean="0"/>
              <a:t>[11.1.1595], </a:t>
            </a:r>
            <a:r>
              <a:rPr lang="de-DE" sz="2800" i="1" dirty="0" smtClean="0"/>
              <a:t>dem </a:t>
            </a:r>
            <a:r>
              <a:rPr lang="de-DE" sz="2800" i="1" dirty="0" err="1" smtClean="0"/>
              <a:t>sint</a:t>
            </a:r>
            <a:r>
              <a:rPr lang="de-DE" sz="2800" i="1" dirty="0" smtClean="0"/>
              <a:t> </a:t>
            </a:r>
            <a:r>
              <a:rPr lang="de-DE" sz="2800" b="1" i="1" dirty="0" smtClean="0"/>
              <a:t>13 polst </a:t>
            </a:r>
            <a:r>
              <a:rPr lang="de-DE" sz="2800" b="1" i="1" dirty="0" err="1" smtClean="0"/>
              <a:t>gebeyert</a:t>
            </a:r>
            <a:r>
              <a:rPr lang="de-DE" sz="2800" b="1" i="1" dirty="0" smtClean="0"/>
              <a:t> </a:t>
            </a:r>
            <a:r>
              <a:rPr lang="de-DE" sz="2800" i="1" dirty="0" err="1" smtClean="0"/>
              <a:t>worde</a:t>
            </a:r>
            <a:r>
              <a:rPr lang="en-US" sz="2800" i="1" dirty="0" smtClean="0"/>
              <a:t>[</a:t>
            </a:r>
            <a:r>
              <a:rPr lang="de-DE" sz="2800" i="1" dirty="0" smtClean="0"/>
              <a:t>n], der ist am tag Antoni, welcher war der 17. Jenner </a:t>
            </a:r>
            <a:r>
              <a:rPr lang="de-DE" sz="2800" dirty="0" smtClean="0"/>
              <a:t>[17.1.1595] </a:t>
            </a:r>
            <a:r>
              <a:rPr lang="de-DE" sz="2800" i="1" dirty="0" smtClean="0"/>
              <a:t>zur </a:t>
            </a:r>
            <a:r>
              <a:rPr lang="de-DE" sz="2800" i="1" dirty="0" err="1" smtClean="0"/>
              <a:t>Zitten</a:t>
            </a:r>
            <a:r>
              <a:rPr lang="de-DE" sz="2800" i="1" dirty="0" smtClean="0"/>
              <a:t> </a:t>
            </a:r>
            <a:r>
              <a:rPr lang="de-DE" sz="2800" i="1" dirty="0" err="1" smtClean="0"/>
              <a:t>durchgefort</a:t>
            </a:r>
            <a:r>
              <a:rPr lang="de-DE" sz="2800" dirty="0" smtClean="0"/>
              <a:t>, </a:t>
            </a:r>
            <a:r>
              <a:rPr lang="de-DE" sz="2800" b="1" i="1" dirty="0" smtClean="0"/>
              <a:t>das </a:t>
            </a:r>
            <a:r>
              <a:rPr lang="de-DE" sz="2800" b="1" i="1" dirty="0" err="1" smtClean="0"/>
              <a:t>leuten</a:t>
            </a:r>
            <a:r>
              <a:rPr lang="de-DE" sz="2800" b="1" i="1" dirty="0" smtClean="0"/>
              <a:t> </a:t>
            </a:r>
            <a:r>
              <a:rPr lang="de-DE" sz="2800" b="1" i="1" dirty="0" err="1" smtClean="0"/>
              <a:t>hette</a:t>
            </a:r>
            <a:r>
              <a:rPr lang="de-DE" sz="2800" b="1" i="1" dirty="0" smtClean="0"/>
              <a:t> gekost 26 schock</a:t>
            </a:r>
            <a:r>
              <a:rPr lang="de-DE" sz="2800" dirty="0" smtClean="0"/>
              <a:t> [1.560 </a:t>
            </a:r>
            <a:r>
              <a:rPr lang="de-DE" sz="2800" dirty="0" err="1" smtClean="0"/>
              <a:t>Gr</a:t>
            </a:r>
            <a:r>
              <a:rPr lang="de-DE" sz="2800" dirty="0" smtClean="0"/>
              <a:t>.], </a:t>
            </a:r>
            <a:r>
              <a:rPr lang="de-DE" sz="2800" i="1" dirty="0" smtClean="0"/>
              <a:t>gratis, </a:t>
            </a:r>
            <a:r>
              <a:rPr lang="de-DE" sz="1600" dirty="0" err="1" smtClean="0">
                <a:solidFill>
                  <a:srgbClr val="FF0000"/>
                </a:solidFill>
              </a:rPr>
              <a:t>PfA</a:t>
            </a:r>
            <a:r>
              <a:rPr lang="de-DE" sz="1600" dirty="0" smtClean="0">
                <a:solidFill>
                  <a:srgbClr val="FF0000"/>
                </a:solidFill>
              </a:rPr>
              <a:t> Zittau, Totengeläut mit der Großen Glocke 1586–1603 (ohne Sign.), </a:t>
            </a:r>
            <a:r>
              <a:rPr lang="de-DE" sz="1600" dirty="0" err="1" smtClean="0">
                <a:solidFill>
                  <a:srgbClr val="FF0000"/>
                </a:solidFill>
              </a:rPr>
              <a:t>fol</a:t>
            </a:r>
            <a:r>
              <a:rPr lang="de-DE" sz="1600" dirty="0" smtClean="0">
                <a:solidFill>
                  <a:srgbClr val="FF0000"/>
                </a:solidFill>
              </a:rPr>
              <a:t>. </a:t>
            </a:r>
            <a:r>
              <a:rPr lang="de-DE" sz="1600" dirty="0" err="1" smtClean="0">
                <a:solidFill>
                  <a:srgbClr val="FF0000"/>
                </a:solidFill>
              </a:rPr>
              <a:t>56r</a:t>
            </a:r>
            <a:r>
              <a:rPr lang="de-DE" sz="1600" dirty="0" smtClean="0">
                <a:solidFill>
                  <a:srgbClr val="FF0000"/>
                </a:solidFill>
              </a:rPr>
              <a:t>.</a:t>
            </a:r>
          </a:p>
          <a:p>
            <a:pPr algn="just"/>
            <a:r>
              <a:rPr lang="en-US" sz="2800" i="1" dirty="0" smtClean="0"/>
              <a:t>[</a:t>
            </a:r>
            <a:r>
              <a:rPr lang="de-DE" sz="2800" i="1" dirty="0" smtClean="0"/>
              <a:t>10]6. Herr </a:t>
            </a:r>
            <a:r>
              <a:rPr lang="de-DE" sz="2800" i="1" dirty="0" err="1" smtClean="0"/>
              <a:t>Austinus</a:t>
            </a:r>
            <a:r>
              <a:rPr lang="de-DE" sz="2800" i="1" dirty="0" smtClean="0"/>
              <a:t> von </a:t>
            </a:r>
            <a:r>
              <a:rPr lang="de-DE" sz="2800" i="1" dirty="0" err="1" smtClean="0"/>
              <a:t>Kohll</a:t>
            </a:r>
            <a:r>
              <a:rPr lang="de-DE" sz="2800" i="1" dirty="0" smtClean="0"/>
              <a:t>, der </a:t>
            </a:r>
            <a:r>
              <a:rPr lang="de-DE" sz="2800" b="1" i="1" dirty="0" smtClean="0"/>
              <a:t>ist </a:t>
            </a:r>
            <a:r>
              <a:rPr lang="de-DE" sz="2800" b="1" i="1" dirty="0" err="1" smtClean="0"/>
              <a:t>vorschiden</a:t>
            </a:r>
            <a:r>
              <a:rPr lang="de-DE" sz="2800" b="1" i="1" dirty="0" smtClean="0"/>
              <a:t> den 31. Julius</a:t>
            </a:r>
            <a:r>
              <a:rPr lang="de-DE" sz="2800" i="1" dirty="0" smtClean="0"/>
              <a:t> </a:t>
            </a:r>
            <a:r>
              <a:rPr lang="de-DE" sz="2800" dirty="0" smtClean="0"/>
              <a:t>[31.7.1598] </a:t>
            </a:r>
            <a:r>
              <a:rPr lang="de-DE" sz="2800" i="1" dirty="0" smtClean="0"/>
              <a:t>und </a:t>
            </a:r>
            <a:r>
              <a:rPr lang="de-DE" sz="2800" b="1" i="1" dirty="0" smtClean="0"/>
              <a:t>ist behalten worden den 3. Augustus</a:t>
            </a:r>
            <a:r>
              <a:rPr lang="de-DE" sz="2800" i="1" dirty="0" smtClean="0"/>
              <a:t> </a:t>
            </a:r>
            <a:r>
              <a:rPr lang="de-DE" sz="2800" dirty="0" smtClean="0"/>
              <a:t>[3.8.1598], </a:t>
            </a:r>
            <a:r>
              <a:rPr lang="de-DE" sz="2800" b="1" i="1" dirty="0" smtClean="0"/>
              <a:t>dem </a:t>
            </a:r>
            <a:r>
              <a:rPr lang="de-DE" sz="2800" b="1" i="1" dirty="0" err="1" smtClean="0"/>
              <a:t>sint</a:t>
            </a:r>
            <a:r>
              <a:rPr lang="de-DE" sz="2800" b="1" i="1" dirty="0" smtClean="0"/>
              <a:t> alle tag 3 polst </a:t>
            </a:r>
            <a:r>
              <a:rPr lang="de-DE" sz="2800" b="1" i="1" dirty="0" err="1" smtClean="0"/>
              <a:t>gebeyert</a:t>
            </a:r>
            <a:r>
              <a:rPr lang="de-DE" sz="2800" b="1" i="1" dirty="0" smtClean="0"/>
              <a:t> worden</a:t>
            </a:r>
            <a:r>
              <a:rPr lang="de-DE" sz="2800" i="1" dirty="0" smtClean="0"/>
              <a:t>, </a:t>
            </a:r>
            <a:r>
              <a:rPr lang="de-DE" sz="2800" b="1" i="1" dirty="0" smtClean="0"/>
              <a:t>am </a:t>
            </a:r>
            <a:r>
              <a:rPr lang="de-DE" sz="2800" b="1" i="1" dirty="0" err="1" smtClean="0"/>
              <a:t>montag</a:t>
            </a:r>
            <a:r>
              <a:rPr lang="de-DE" sz="2800" i="1" dirty="0" smtClean="0"/>
              <a:t> </a:t>
            </a:r>
            <a:r>
              <a:rPr lang="de-DE" sz="2800" dirty="0" smtClean="0"/>
              <a:t>[3.8.1598] </a:t>
            </a:r>
            <a:r>
              <a:rPr lang="de-DE" sz="2800" b="1" i="1" dirty="0" smtClean="0"/>
              <a:t>3 polst, der polst </a:t>
            </a:r>
            <a:r>
              <a:rPr lang="de-DE" sz="2800" b="1" i="1" dirty="0" err="1" smtClean="0"/>
              <a:t>sint</a:t>
            </a:r>
            <a:r>
              <a:rPr lang="de-DE" sz="2800" b="1" i="1" dirty="0" smtClean="0"/>
              <a:t> 14,</a:t>
            </a:r>
            <a:r>
              <a:rPr lang="de-DE" sz="2800" b="1" dirty="0" smtClean="0"/>
              <a:t> </a:t>
            </a:r>
            <a:r>
              <a:rPr lang="de-DE" sz="2800" i="1" dirty="0" smtClean="0"/>
              <a:t>dar von der </a:t>
            </a:r>
            <a:r>
              <a:rPr lang="de-DE" sz="2800" i="1" dirty="0" err="1" smtClean="0"/>
              <a:t>kirchen</a:t>
            </a:r>
            <a:r>
              <a:rPr lang="de-DE" sz="2800" i="1" dirty="0" smtClean="0"/>
              <a:t> 22 schock und 24 g </a:t>
            </a:r>
            <a:r>
              <a:rPr lang="de-DE" sz="2800" dirty="0" smtClean="0"/>
              <a:t>[1.344 </a:t>
            </a:r>
            <a:r>
              <a:rPr lang="de-DE" sz="2800" dirty="0" err="1" smtClean="0"/>
              <a:t>Gr</a:t>
            </a:r>
            <a:r>
              <a:rPr lang="de-DE" sz="2800" dirty="0" smtClean="0"/>
              <a:t>.] </a:t>
            </a:r>
            <a:r>
              <a:rPr lang="de-DE" sz="2800" i="1" dirty="0" smtClean="0"/>
              <a:t>und </a:t>
            </a:r>
            <a:r>
              <a:rPr lang="de-DE" sz="2800" b="1" i="1" dirty="0" smtClean="0"/>
              <a:t>von der stellen im kor 10 schock</a:t>
            </a:r>
            <a:r>
              <a:rPr lang="de-DE" sz="2800" dirty="0" smtClean="0"/>
              <a:t> [600 </a:t>
            </a:r>
            <a:r>
              <a:rPr lang="de-DE" sz="2800" dirty="0" err="1" smtClean="0"/>
              <a:t>Gr</a:t>
            </a:r>
            <a:r>
              <a:rPr lang="de-DE" sz="2800" dirty="0" smtClean="0"/>
              <a:t>.], </a:t>
            </a:r>
            <a:r>
              <a:rPr lang="de-DE" sz="2800" i="1" dirty="0" smtClean="0"/>
              <a:t>summa der </a:t>
            </a:r>
            <a:r>
              <a:rPr lang="de-DE" sz="2800" i="1" dirty="0" err="1" smtClean="0"/>
              <a:t>kirchen</a:t>
            </a:r>
            <a:r>
              <a:rPr lang="de-DE" sz="2800" i="1" dirty="0" smtClean="0"/>
              <a:t> 32 schock und 24 g </a:t>
            </a:r>
            <a:r>
              <a:rPr lang="de-DE" sz="2800" dirty="0" smtClean="0"/>
              <a:t>[1.944 </a:t>
            </a:r>
            <a:r>
              <a:rPr lang="de-DE" sz="2800" dirty="0" err="1" smtClean="0"/>
              <a:t>Gr</a:t>
            </a:r>
            <a:r>
              <a:rPr lang="de-DE" sz="2800" dirty="0" smtClean="0"/>
              <a:t>.], </a:t>
            </a:r>
            <a:r>
              <a:rPr lang="de-DE" sz="1600" dirty="0" smtClean="0">
                <a:solidFill>
                  <a:srgbClr val="FF0000"/>
                </a:solidFill>
              </a:rPr>
              <a:t>ebd., </a:t>
            </a:r>
            <a:r>
              <a:rPr lang="de-DE" sz="1600" dirty="0" err="1" smtClean="0">
                <a:solidFill>
                  <a:srgbClr val="FF0000"/>
                </a:solidFill>
              </a:rPr>
              <a:t>fol</a:t>
            </a:r>
            <a:r>
              <a:rPr lang="de-DE" sz="1600" dirty="0" smtClean="0">
                <a:solidFill>
                  <a:srgbClr val="FF0000"/>
                </a:solidFill>
              </a:rPr>
              <a:t>. </a:t>
            </a:r>
            <a:r>
              <a:rPr lang="de-DE" sz="1600" dirty="0" err="1" smtClean="0">
                <a:solidFill>
                  <a:srgbClr val="FF0000"/>
                </a:solidFill>
              </a:rPr>
              <a:t>86r</a:t>
            </a:r>
            <a:r>
              <a:rPr lang="de-DE" sz="1600" dirty="0" smtClean="0">
                <a:solidFill>
                  <a:srgbClr val="FF0000"/>
                </a:solidFill>
              </a:rPr>
              <a:t>.</a:t>
            </a:r>
            <a:endParaRPr lang="cs-CZ" sz="1600" i="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51520" y="404664"/>
            <a:ext cx="8496944" cy="576064"/>
          </a:xfrm>
        </p:spPr>
        <p:txBody>
          <a:bodyPr>
            <a:normAutofit fontScale="90000"/>
          </a:bodyPr>
          <a:lstStyle/>
          <a:p>
            <a:r>
              <a:rPr lang="en-US" sz="2200" b="1" dirty="0" smtClean="0">
                <a:solidFill>
                  <a:srgbClr val="00B050"/>
                </a:solidFill>
              </a:rPr>
              <a:t/>
            </a:r>
            <a:br>
              <a:rPr lang="en-US" sz="2200" b="1" dirty="0" smtClean="0">
                <a:solidFill>
                  <a:srgbClr val="00B050"/>
                </a:solidFill>
              </a:rPr>
            </a:br>
            <a:r>
              <a:rPr lang="en-US" sz="2200" b="1" dirty="0" smtClean="0">
                <a:solidFill>
                  <a:srgbClr val="00B050"/>
                </a:solidFill>
              </a:rPr>
              <a:t/>
            </a:r>
            <a:br>
              <a:rPr lang="en-US" sz="2200" b="1" dirty="0" smtClean="0">
                <a:solidFill>
                  <a:srgbClr val="00B050"/>
                </a:solidFill>
              </a:rPr>
            </a:br>
            <a:r>
              <a:rPr lang="en-US" sz="2100" b="1" dirty="0" err="1" smtClean="0">
                <a:solidFill>
                  <a:srgbClr val="00B050"/>
                </a:solidFill>
              </a:rPr>
              <a:t>Seelenheilsgefahr</a:t>
            </a:r>
            <a:r>
              <a:rPr lang="en-US" sz="2100" b="1" dirty="0" smtClean="0">
                <a:solidFill>
                  <a:srgbClr val="00B050"/>
                </a:solidFill>
              </a:rPr>
              <a:t> </a:t>
            </a:r>
            <a:r>
              <a:rPr lang="en-US" sz="2100" b="1" dirty="0" err="1" smtClean="0">
                <a:solidFill>
                  <a:srgbClr val="00B050"/>
                </a:solidFill>
              </a:rPr>
              <a:t>beim</a:t>
            </a:r>
            <a:r>
              <a:rPr lang="en-US" sz="2100" b="1" dirty="0" smtClean="0">
                <a:solidFill>
                  <a:srgbClr val="00B050"/>
                </a:solidFill>
              </a:rPr>
              <a:t> j</a:t>
            </a:r>
            <a:r>
              <a:rPr lang="de-DE" sz="2100" b="1" dirty="0" err="1" smtClean="0">
                <a:solidFill>
                  <a:srgbClr val="00B050"/>
                </a:solidFill>
              </a:rPr>
              <a:t>ähen</a:t>
            </a:r>
            <a:r>
              <a:rPr lang="de-DE" sz="2100" b="1" dirty="0" smtClean="0">
                <a:solidFill>
                  <a:srgbClr val="00B050"/>
                </a:solidFill>
              </a:rPr>
              <a:t> Tod → Bitte an Gott um Gnade dem Verstorbenen</a:t>
            </a:r>
            <a:r>
              <a:rPr lang="de-DE" b="1" dirty="0" smtClean="0">
                <a:solidFill>
                  <a:srgbClr val="00B050"/>
                </a:solidFill>
              </a:rPr>
              <a:t/>
            </a:r>
            <a:br>
              <a:rPr lang="de-DE" b="1" dirty="0" smtClean="0">
                <a:solidFill>
                  <a:srgbClr val="00B050"/>
                </a:solidFill>
              </a:rPr>
            </a:br>
            <a:endParaRPr lang="cs-CZ" dirty="0">
              <a:solidFill>
                <a:srgbClr val="00B050"/>
              </a:solidFill>
            </a:endParaRPr>
          </a:p>
        </p:txBody>
      </p:sp>
      <p:sp>
        <p:nvSpPr>
          <p:cNvPr id="3" name="Zástupný symbol pro obsah 2"/>
          <p:cNvSpPr>
            <a:spLocks noGrp="1"/>
          </p:cNvSpPr>
          <p:nvPr>
            <p:ph idx="1"/>
          </p:nvPr>
        </p:nvSpPr>
        <p:spPr>
          <a:xfrm>
            <a:off x="467544" y="1052736"/>
            <a:ext cx="8208912" cy="5256584"/>
          </a:xfrm>
        </p:spPr>
        <p:txBody>
          <a:bodyPr>
            <a:normAutofit lnSpcReduction="10000"/>
          </a:bodyPr>
          <a:lstStyle/>
          <a:p>
            <a:pPr algn="just"/>
            <a:r>
              <a:rPr lang="de-DE" i="1" dirty="0" smtClean="0"/>
              <a:t>44. </a:t>
            </a:r>
            <a:r>
              <a:rPr lang="de-DE" i="1" dirty="0" err="1" smtClean="0"/>
              <a:t>Wenczeln</a:t>
            </a:r>
            <a:r>
              <a:rPr lang="de-DE" i="1" dirty="0" smtClean="0"/>
              <a:t> Stollen </a:t>
            </a:r>
            <a:r>
              <a:rPr lang="de-DE" i="1" dirty="0" err="1" smtClean="0"/>
              <a:t>gelauteth</a:t>
            </a:r>
            <a:r>
              <a:rPr lang="de-DE" i="1" dirty="0" smtClean="0"/>
              <a:t> </a:t>
            </a:r>
            <a:r>
              <a:rPr lang="de-DE" i="1" dirty="0" err="1" smtClean="0"/>
              <a:t>suntages</a:t>
            </a:r>
            <a:r>
              <a:rPr lang="de-DE" i="1" dirty="0" smtClean="0"/>
              <a:t> noch Marie Magdalene </a:t>
            </a:r>
            <a:r>
              <a:rPr lang="de-DE" dirty="0" smtClean="0"/>
              <a:t>[24.7.1558]</a:t>
            </a:r>
            <a:r>
              <a:rPr lang="de-DE" i="1" dirty="0" smtClean="0"/>
              <a:t>, </a:t>
            </a:r>
            <a:r>
              <a:rPr lang="de-DE" b="1" i="1" dirty="0" smtClean="0"/>
              <a:t>so zu </a:t>
            </a:r>
            <a:r>
              <a:rPr lang="de-DE" b="1" i="1" dirty="0" err="1" smtClean="0"/>
              <a:t>Frangforth</a:t>
            </a:r>
            <a:r>
              <a:rPr lang="de-DE" b="1" i="1" dirty="0" smtClean="0"/>
              <a:t> an der Oder aus </a:t>
            </a:r>
            <a:r>
              <a:rPr lang="de-DE" b="1" i="1" dirty="0" err="1" smtClean="0"/>
              <a:t>gotlichem</a:t>
            </a:r>
            <a:r>
              <a:rPr lang="de-DE" b="1" i="1" dirty="0" smtClean="0"/>
              <a:t> </a:t>
            </a:r>
            <a:r>
              <a:rPr lang="de-DE" b="1" i="1" dirty="0" err="1" smtClean="0"/>
              <a:t>vorhengnus</a:t>
            </a:r>
            <a:r>
              <a:rPr lang="de-DE" b="1" i="1" dirty="0" smtClean="0"/>
              <a:t> </a:t>
            </a:r>
            <a:r>
              <a:rPr lang="de-DE" b="1" i="1" dirty="0" err="1" smtClean="0"/>
              <a:t>ertrinnkn</a:t>
            </a:r>
            <a:r>
              <a:rPr lang="de-DE" b="1" i="1" dirty="0" smtClean="0"/>
              <a:t>. </a:t>
            </a:r>
            <a:r>
              <a:rPr lang="de-DE" b="1" i="1" dirty="0" err="1" smtClean="0"/>
              <a:t>Got</a:t>
            </a:r>
            <a:r>
              <a:rPr lang="de-DE" b="1" i="1" dirty="0" smtClean="0"/>
              <a:t> </a:t>
            </a:r>
            <a:r>
              <a:rPr lang="de-DE" b="1" i="1" dirty="0" err="1" smtClean="0"/>
              <a:t>sey</a:t>
            </a:r>
            <a:r>
              <a:rPr lang="de-DE" b="1" i="1" dirty="0" smtClean="0"/>
              <a:t> </a:t>
            </a:r>
            <a:r>
              <a:rPr lang="de-DE" b="1" i="1" dirty="0" err="1" smtClean="0"/>
              <a:t>yhm</a:t>
            </a:r>
            <a:r>
              <a:rPr lang="de-DE" b="1" i="1" dirty="0" smtClean="0"/>
              <a:t> </a:t>
            </a:r>
            <a:r>
              <a:rPr lang="de-DE" b="1" i="1" dirty="0" err="1" smtClean="0"/>
              <a:t>gnedig</a:t>
            </a:r>
            <a:r>
              <a:rPr lang="de-DE" i="1" dirty="0" smtClean="0"/>
              <a:t>, f[</a:t>
            </a:r>
            <a:r>
              <a:rPr lang="de-DE" i="1" dirty="0" err="1" smtClean="0"/>
              <a:t>runtschafft</a:t>
            </a:r>
            <a:r>
              <a:rPr lang="de-DE" i="1" dirty="0" smtClean="0"/>
              <a:t>] d[</a:t>
            </a:r>
            <a:r>
              <a:rPr lang="de-DE" i="1" dirty="0" err="1" smtClean="0"/>
              <a:t>edi</a:t>
            </a:r>
            <a:r>
              <a:rPr lang="de-DE" i="1" dirty="0" smtClean="0"/>
              <a:t>]t</a:t>
            </a:r>
            <a:r>
              <a:rPr lang="de-DE" dirty="0" smtClean="0"/>
              <a:t> [23 </a:t>
            </a:r>
            <a:r>
              <a:rPr lang="de-DE" dirty="0" err="1" smtClean="0"/>
              <a:t>Gr</a:t>
            </a:r>
            <a:r>
              <a:rPr lang="de-DE" dirty="0" smtClean="0"/>
              <a:t>.], </a:t>
            </a:r>
            <a:r>
              <a:rPr lang="de-DE" sz="2000" dirty="0" err="1" smtClean="0">
                <a:solidFill>
                  <a:srgbClr val="FF0000"/>
                </a:solidFill>
              </a:rPr>
              <a:t>PfA</a:t>
            </a:r>
            <a:r>
              <a:rPr lang="de-DE" sz="2000" dirty="0" smtClean="0">
                <a:solidFill>
                  <a:srgbClr val="FF0000"/>
                </a:solidFill>
              </a:rPr>
              <a:t> Zittau, Totengeläut mit der Großen Glocke 1553-1559, </a:t>
            </a:r>
            <a:r>
              <a:rPr lang="de-DE" sz="2000" dirty="0" err="1" smtClean="0">
                <a:solidFill>
                  <a:srgbClr val="FF0000"/>
                </a:solidFill>
              </a:rPr>
              <a:t>fol</a:t>
            </a:r>
            <a:r>
              <a:rPr lang="de-DE" sz="2000" dirty="0" smtClean="0">
                <a:solidFill>
                  <a:srgbClr val="FF0000"/>
                </a:solidFill>
              </a:rPr>
              <a:t>. </a:t>
            </a:r>
            <a:r>
              <a:rPr lang="de-DE" sz="2000" dirty="0" err="1" smtClean="0">
                <a:solidFill>
                  <a:srgbClr val="FF0000"/>
                </a:solidFill>
              </a:rPr>
              <a:t>61vf</a:t>
            </a:r>
            <a:r>
              <a:rPr lang="de-DE" sz="2000" dirty="0" smtClean="0">
                <a:solidFill>
                  <a:srgbClr val="FF0000"/>
                </a:solidFill>
              </a:rPr>
              <a:t>.</a:t>
            </a:r>
          </a:p>
          <a:p>
            <a:pPr algn="just"/>
            <a:r>
              <a:rPr lang="de-DE" i="1" dirty="0" smtClean="0"/>
              <a:t>5. Georg Wehle, </a:t>
            </a:r>
            <a:r>
              <a:rPr lang="de-DE" i="1" dirty="0" err="1" smtClean="0"/>
              <a:t>Prammis</a:t>
            </a:r>
            <a:r>
              <a:rPr lang="de-DE" i="1" dirty="0" smtClean="0"/>
              <a:t> </a:t>
            </a:r>
            <a:r>
              <a:rPr lang="de-DE" i="1" dirty="0" err="1" smtClean="0"/>
              <a:t>genanth</a:t>
            </a:r>
            <a:r>
              <a:rPr lang="de-DE" i="1" dirty="0" smtClean="0"/>
              <a:t>, </a:t>
            </a:r>
            <a:r>
              <a:rPr lang="de-DE" b="1" i="1" dirty="0" smtClean="0"/>
              <a:t>ein </a:t>
            </a:r>
            <a:r>
              <a:rPr lang="de-DE" b="1" i="1" dirty="0" err="1" smtClean="0"/>
              <a:t>gutter</a:t>
            </a:r>
            <a:r>
              <a:rPr lang="de-DE" b="1" i="1" dirty="0" smtClean="0"/>
              <a:t> frommer alter man, </a:t>
            </a:r>
            <a:r>
              <a:rPr lang="de-DE" b="1" i="1" dirty="0" err="1" smtClean="0"/>
              <a:t>uffn</a:t>
            </a:r>
            <a:r>
              <a:rPr lang="de-DE" b="1" i="1" dirty="0" smtClean="0"/>
              <a:t> </a:t>
            </a:r>
            <a:r>
              <a:rPr lang="de-DE" b="1" i="1" dirty="0" err="1" smtClean="0"/>
              <a:t>obend</a:t>
            </a:r>
            <a:r>
              <a:rPr lang="de-DE" b="1" i="1" dirty="0" smtClean="0"/>
              <a:t> frisch </a:t>
            </a:r>
            <a:r>
              <a:rPr lang="de-DE" b="1" i="1" dirty="0" err="1" smtClean="0"/>
              <a:t>unnd</a:t>
            </a:r>
            <a:r>
              <a:rPr lang="de-DE" b="1" i="1" dirty="0" smtClean="0"/>
              <a:t> </a:t>
            </a:r>
            <a:r>
              <a:rPr lang="de-DE" b="1" i="1" dirty="0" err="1" smtClean="0"/>
              <a:t>gesunt</a:t>
            </a:r>
            <a:r>
              <a:rPr lang="de-DE" b="1" i="1" dirty="0" smtClean="0"/>
              <a:t>, </a:t>
            </a:r>
            <a:r>
              <a:rPr lang="de-DE" b="1" i="1" dirty="0" err="1" smtClean="0"/>
              <a:t>uffn</a:t>
            </a:r>
            <a:r>
              <a:rPr lang="de-DE" b="1" i="1" dirty="0" smtClean="0"/>
              <a:t> morgen </a:t>
            </a:r>
            <a:r>
              <a:rPr lang="de-DE" b="1" i="1" dirty="0" err="1" smtClean="0"/>
              <a:t>inopina</a:t>
            </a:r>
            <a:r>
              <a:rPr lang="de-DE" b="1" i="1" dirty="0" smtClean="0"/>
              <a:t> </a:t>
            </a:r>
            <a:r>
              <a:rPr lang="de-DE" b="1" i="1" dirty="0" err="1" smtClean="0"/>
              <a:t>morte</a:t>
            </a:r>
            <a:r>
              <a:rPr lang="de-DE" b="1" i="1" dirty="0" smtClean="0"/>
              <a:t> </a:t>
            </a:r>
            <a:r>
              <a:rPr lang="de-DE" b="1" i="1" dirty="0" err="1" smtClean="0"/>
              <a:t>periit</a:t>
            </a:r>
            <a:r>
              <a:rPr lang="de-DE" i="1" dirty="0" smtClean="0"/>
              <a:t>, </a:t>
            </a:r>
            <a:r>
              <a:rPr lang="de-DE" i="1" dirty="0" err="1" smtClean="0"/>
              <a:t>dornestag</a:t>
            </a:r>
            <a:r>
              <a:rPr lang="de-DE" i="1" dirty="0" smtClean="0"/>
              <a:t> noch dem heiligen </a:t>
            </a:r>
            <a:r>
              <a:rPr lang="de-DE" i="1" dirty="0" err="1" smtClean="0"/>
              <a:t>Christetag</a:t>
            </a:r>
            <a:r>
              <a:rPr lang="de-DE" i="1" dirty="0" smtClean="0"/>
              <a:t> </a:t>
            </a:r>
            <a:r>
              <a:rPr lang="de-DE" dirty="0" smtClean="0"/>
              <a:t>[29.12.1558], </a:t>
            </a:r>
            <a:r>
              <a:rPr lang="de-DE" i="1" dirty="0" smtClean="0"/>
              <a:t>f[</a:t>
            </a:r>
            <a:r>
              <a:rPr lang="de-DE" i="1" dirty="0" err="1" smtClean="0"/>
              <a:t>runtschafft</a:t>
            </a:r>
            <a:r>
              <a:rPr lang="de-DE" i="1" dirty="0" smtClean="0"/>
              <a:t>] d[</a:t>
            </a:r>
            <a:r>
              <a:rPr lang="de-DE" i="1" dirty="0" err="1" smtClean="0"/>
              <a:t>edi</a:t>
            </a:r>
            <a:r>
              <a:rPr lang="de-DE" i="1" dirty="0" smtClean="0"/>
              <a:t>]t</a:t>
            </a:r>
            <a:r>
              <a:rPr lang="de-DE" dirty="0" smtClean="0"/>
              <a:t> [23 </a:t>
            </a:r>
            <a:r>
              <a:rPr lang="de-DE" dirty="0" err="1" smtClean="0"/>
              <a:t>Gr</a:t>
            </a:r>
            <a:r>
              <a:rPr lang="de-DE" dirty="0" smtClean="0"/>
              <a:t>.], </a:t>
            </a:r>
            <a:r>
              <a:rPr lang="de-DE" sz="2000" dirty="0" err="1" smtClean="0">
                <a:solidFill>
                  <a:srgbClr val="FF0000"/>
                </a:solidFill>
              </a:rPr>
              <a:t>PfA</a:t>
            </a:r>
            <a:r>
              <a:rPr lang="de-DE" sz="2000" dirty="0" smtClean="0">
                <a:solidFill>
                  <a:srgbClr val="FF0000"/>
                </a:solidFill>
              </a:rPr>
              <a:t> Zittau, Totengeläut mit der Großen Glocke 1553-1559, </a:t>
            </a:r>
            <a:r>
              <a:rPr lang="de-DE" sz="2000" dirty="0" err="1" smtClean="0">
                <a:solidFill>
                  <a:srgbClr val="FF0000"/>
                </a:solidFill>
              </a:rPr>
              <a:t>fol</a:t>
            </a:r>
            <a:r>
              <a:rPr lang="de-DE" sz="2000" dirty="0" smtClean="0">
                <a:solidFill>
                  <a:srgbClr val="FF0000"/>
                </a:solidFill>
              </a:rPr>
              <a:t>. </a:t>
            </a:r>
            <a:r>
              <a:rPr lang="de-DE" sz="2000" dirty="0" err="1" smtClean="0">
                <a:solidFill>
                  <a:srgbClr val="FF0000"/>
                </a:solidFill>
              </a:rPr>
              <a:t>76vf</a:t>
            </a:r>
            <a:r>
              <a:rPr lang="de-DE" sz="2000" dirty="0" smtClean="0">
                <a:solidFill>
                  <a:srgbClr val="FF0000"/>
                </a:solidFill>
              </a:rPr>
              <a:t>.</a:t>
            </a:r>
            <a:endParaRPr lang="cs-CZ" sz="2000" b="1" dirty="0" smtClean="0">
              <a:solidFill>
                <a:srgbClr val="FF0000"/>
              </a:solidFill>
            </a:endParaRPr>
          </a:p>
          <a:p>
            <a:endParaRPr lang="cs-CZ"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36904" cy="576064"/>
          </a:xfrm>
        </p:spPr>
        <p:txBody>
          <a:bodyPr>
            <a:normAutofit fontScale="90000"/>
          </a:bodyPr>
          <a:lstStyle/>
          <a:p>
            <a:r>
              <a:rPr lang="de-DE" sz="2000" b="1" dirty="0" smtClean="0">
                <a:solidFill>
                  <a:srgbClr val="00B050"/>
                </a:solidFill>
              </a:rPr>
              <a:t>Einige Kurzgebete u.a. Belege der evangelischen Heils- und </a:t>
            </a:r>
            <a:r>
              <a:rPr lang="de-DE" sz="2000" b="1" dirty="0" err="1" smtClean="0">
                <a:solidFill>
                  <a:srgbClr val="00B050"/>
                </a:solidFill>
              </a:rPr>
              <a:t>Gottesauffasung</a:t>
            </a:r>
            <a:r>
              <a:rPr lang="de-DE" sz="2000" b="1" dirty="0" smtClean="0">
                <a:solidFill>
                  <a:srgbClr val="00B050"/>
                </a:solidFill>
              </a:rPr>
              <a:t> bei Johann von </a:t>
            </a:r>
            <a:r>
              <a:rPr lang="de-DE" sz="2000" b="1" dirty="0" err="1" smtClean="0">
                <a:solidFill>
                  <a:srgbClr val="00B050"/>
                </a:solidFill>
              </a:rPr>
              <a:t>Hoberg</a:t>
            </a:r>
            <a:endParaRPr lang="cs-CZ" sz="2000" dirty="0"/>
          </a:p>
        </p:txBody>
      </p:sp>
      <p:sp>
        <p:nvSpPr>
          <p:cNvPr id="3" name="Zástupný symbol pro obsah 2"/>
          <p:cNvSpPr>
            <a:spLocks noGrp="1"/>
          </p:cNvSpPr>
          <p:nvPr>
            <p:ph idx="1"/>
          </p:nvPr>
        </p:nvSpPr>
        <p:spPr>
          <a:xfrm>
            <a:off x="539552" y="980728"/>
            <a:ext cx="8064896" cy="5544616"/>
          </a:xfrm>
        </p:spPr>
        <p:txBody>
          <a:bodyPr>
            <a:normAutofit fontScale="55000" lnSpcReduction="20000"/>
          </a:bodyPr>
          <a:lstStyle/>
          <a:p>
            <a:pPr algn="just"/>
            <a:r>
              <a:rPr lang="de-DE" sz="3600" i="1" dirty="0" smtClean="0"/>
              <a:t>11. Peter </a:t>
            </a:r>
            <a:r>
              <a:rPr lang="de-DE" sz="3600" i="1" dirty="0" err="1" smtClean="0"/>
              <a:t>Reichnbach</a:t>
            </a:r>
            <a:r>
              <a:rPr lang="de-DE" sz="3600" i="1" dirty="0" smtClean="0"/>
              <a:t> ist </a:t>
            </a:r>
            <a:r>
              <a:rPr lang="de-DE" sz="3600" b="1" i="1" dirty="0" smtClean="0"/>
              <a:t>des </a:t>
            </a:r>
            <a:r>
              <a:rPr lang="de-DE" sz="3600" b="1" i="1" dirty="0" err="1" smtClean="0"/>
              <a:t>gehling</a:t>
            </a:r>
            <a:r>
              <a:rPr lang="de-DE" sz="3600" b="1" i="1" dirty="0" smtClean="0"/>
              <a:t>[en] </a:t>
            </a:r>
            <a:r>
              <a:rPr lang="de-DE" sz="3600" b="1" i="1" dirty="0" err="1" smtClean="0"/>
              <a:t>todes</a:t>
            </a:r>
            <a:r>
              <a:rPr lang="de-DE" sz="3600" b="1" i="1" dirty="0" smtClean="0"/>
              <a:t> noch </a:t>
            </a:r>
            <a:r>
              <a:rPr lang="de-DE" sz="3600" b="1" i="1" dirty="0" err="1" smtClean="0"/>
              <a:t>gotlicher</a:t>
            </a:r>
            <a:r>
              <a:rPr lang="de-DE" sz="3600" b="1" i="1" dirty="0" smtClean="0"/>
              <a:t> </a:t>
            </a:r>
            <a:r>
              <a:rPr lang="de-DE" sz="3600" b="1" i="1" dirty="0" err="1" smtClean="0"/>
              <a:t>vorsehung</a:t>
            </a:r>
            <a:r>
              <a:rPr lang="de-DE" sz="3600" b="1" i="1" dirty="0" smtClean="0"/>
              <a:t> </a:t>
            </a:r>
            <a:r>
              <a:rPr lang="de-DE" sz="3600" b="1" i="1" dirty="0" err="1" smtClean="0"/>
              <a:t>entschlaffen</a:t>
            </a:r>
            <a:r>
              <a:rPr lang="de-DE" sz="3600" b="1" i="1" dirty="0" smtClean="0"/>
              <a:t>, </a:t>
            </a:r>
            <a:r>
              <a:rPr lang="de-DE" sz="3600" b="1" i="1" dirty="0" err="1" smtClean="0"/>
              <a:t>ane</a:t>
            </a:r>
            <a:r>
              <a:rPr lang="de-DE" sz="3600" b="1" i="1" dirty="0" smtClean="0"/>
              <a:t> </a:t>
            </a:r>
            <a:r>
              <a:rPr lang="de-DE" sz="3600" b="1" i="1" dirty="0" err="1" smtClean="0"/>
              <a:t>zweyffel</a:t>
            </a:r>
            <a:r>
              <a:rPr lang="de-DE" sz="3600" b="1" i="1" dirty="0" smtClean="0"/>
              <a:t> </a:t>
            </a:r>
            <a:r>
              <a:rPr lang="de-DE" sz="3600" b="1" i="1" dirty="0" err="1" smtClean="0"/>
              <a:t>yn</a:t>
            </a:r>
            <a:r>
              <a:rPr lang="de-DE" sz="3600" b="1" i="1" dirty="0" smtClean="0"/>
              <a:t> Christo, seinem </a:t>
            </a:r>
            <a:r>
              <a:rPr lang="de-DE" sz="3600" b="1" i="1" dirty="0" err="1" smtClean="0"/>
              <a:t>hern</a:t>
            </a:r>
            <a:r>
              <a:rPr lang="de-DE" sz="3600" b="1" i="1" dirty="0" smtClean="0"/>
              <a:t>, </a:t>
            </a:r>
            <a:r>
              <a:rPr lang="de-DE" sz="3600" b="1" i="1" dirty="0" err="1" smtClean="0"/>
              <a:t>yn</a:t>
            </a:r>
            <a:r>
              <a:rPr lang="de-DE" sz="3600" b="1" i="1" dirty="0" smtClean="0"/>
              <a:t> welchen sein </a:t>
            </a:r>
            <a:r>
              <a:rPr lang="de-DE" sz="3600" b="1" i="1" dirty="0" err="1" smtClean="0"/>
              <a:t>hoffnu</a:t>
            </a:r>
            <a:r>
              <a:rPr lang="de-DE" sz="3600" b="1" i="1" dirty="0" smtClean="0"/>
              <a:t>[n]</a:t>
            </a:r>
            <a:r>
              <a:rPr lang="de-DE" sz="3600" b="1" i="1" dirty="0" err="1" smtClean="0"/>
              <a:t>ge</a:t>
            </a:r>
            <a:r>
              <a:rPr lang="de-DE" sz="3600" b="1" i="1" dirty="0" smtClean="0"/>
              <a:t> </a:t>
            </a:r>
            <a:r>
              <a:rPr lang="de-DE" sz="3600" b="1" i="1" dirty="0" err="1" smtClean="0"/>
              <a:t>unnd</a:t>
            </a:r>
            <a:r>
              <a:rPr lang="de-DE" sz="3600" b="1" i="1" dirty="0" smtClean="0"/>
              <a:t> glaube gestanden</a:t>
            </a:r>
            <a:r>
              <a:rPr lang="de-DE" sz="3600" i="1" dirty="0" smtClean="0"/>
              <a:t>, </a:t>
            </a:r>
            <a:r>
              <a:rPr lang="de-DE" sz="3600" i="1" dirty="0" err="1" smtClean="0"/>
              <a:t>beyn</a:t>
            </a:r>
            <a:r>
              <a:rPr lang="de-DE" sz="3600" i="1" dirty="0" smtClean="0"/>
              <a:t> </a:t>
            </a:r>
            <a:r>
              <a:rPr lang="de-DE" sz="3600" i="1" dirty="0" err="1" smtClean="0"/>
              <a:t>Jocuff</a:t>
            </a:r>
            <a:r>
              <a:rPr lang="de-DE" sz="3600" i="1" dirty="0" smtClean="0"/>
              <a:t> </a:t>
            </a:r>
            <a:r>
              <a:rPr lang="de-DE" sz="3600" i="1" dirty="0" err="1" smtClean="0"/>
              <a:t>Scheffern</a:t>
            </a:r>
            <a:r>
              <a:rPr lang="de-DE" sz="3600" i="1" dirty="0" smtClean="0"/>
              <a:t> </a:t>
            </a:r>
            <a:r>
              <a:rPr lang="de-DE" sz="3600" i="1" dirty="0" err="1" smtClean="0"/>
              <a:t>yn</a:t>
            </a:r>
            <a:r>
              <a:rPr lang="de-DE" sz="3600" i="1" dirty="0" smtClean="0"/>
              <a:t> der Judengassen am </a:t>
            </a:r>
            <a:r>
              <a:rPr lang="de-DE" sz="3600" i="1" dirty="0" err="1" smtClean="0"/>
              <a:t>obend</a:t>
            </a:r>
            <a:r>
              <a:rPr lang="de-DE" sz="3600" i="1" dirty="0" smtClean="0"/>
              <a:t> Margarethe</a:t>
            </a:r>
            <a:r>
              <a:rPr lang="de-DE" sz="3600" dirty="0" smtClean="0"/>
              <a:t> [12.7.1554], </a:t>
            </a:r>
            <a:r>
              <a:rPr lang="de-DE" sz="3600" i="1" dirty="0" smtClean="0"/>
              <a:t>davon f[</a:t>
            </a:r>
            <a:r>
              <a:rPr lang="de-DE" sz="3600" i="1" dirty="0" err="1" smtClean="0"/>
              <a:t>runtschafft</a:t>
            </a:r>
            <a:r>
              <a:rPr lang="de-DE" sz="3600" i="1" dirty="0" smtClean="0"/>
              <a:t>] d[</a:t>
            </a:r>
            <a:r>
              <a:rPr lang="de-DE" sz="3600" i="1" dirty="0" err="1" smtClean="0"/>
              <a:t>edi</a:t>
            </a:r>
            <a:r>
              <a:rPr lang="de-DE" sz="3600" i="1" dirty="0" smtClean="0"/>
              <a:t>]t </a:t>
            </a:r>
            <a:r>
              <a:rPr lang="de-DE" sz="3600" dirty="0" smtClean="0"/>
              <a:t>[9 </a:t>
            </a:r>
            <a:r>
              <a:rPr lang="de-DE" sz="3600" dirty="0" err="1" smtClean="0"/>
              <a:t>Gr</a:t>
            </a:r>
            <a:r>
              <a:rPr lang="de-DE" sz="3600" dirty="0" smtClean="0"/>
              <a:t>.],</a:t>
            </a:r>
            <a:r>
              <a:rPr lang="de-DE" dirty="0" smtClean="0"/>
              <a:t> </a:t>
            </a:r>
            <a:r>
              <a:rPr lang="de-DE" sz="2400" dirty="0" err="1" smtClean="0">
                <a:solidFill>
                  <a:srgbClr val="FF0000"/>
                </a:solidFill>
              </a:rPr>
              <a:t>PfA</a:t>
            </a:r>
            <a:r>
              <a:rPr lang="de-DE" sz="2400" dirty="0" smtClean="0">
                <a:solidFill>
                  <a:srgbClr val="FF0000"/>
                </a:solidFill>
              </a:rPr>
              <a:t> Zittau, Totengeläut mit der Johannisglocke 1553-1558, Heft A, </a:t>
            </a:r>
            <a:r>
              <a:rPr lang="de-DE" sz="2400" dirty="0" err="1" smtClean="0">
                <a:solidFill>
                  <a:srgbClr val="FF0000"/>
                </a:solidFill>
              </a:rPr>
              <a:t>fol</a:t>
            </a:r>
            <a:r>
              <a:rPr lang="de-DE" sz="2400" dirty="0" smtClean="0">
                <a:solidFill>
                  <a:srgbClr val="FF0000"/>
                </a:solidFill>
              </a:rPr>
              <a:t>. </a:t>
            </a:r>
            <a:r>
              <a:rPr lang="de-DE" sz="2400" dirty="0" err="1" smtClean="0">
                <a:solidFill>
                  <a:srgbClr val="FF0000"/>
                </a:solidFill>
              </a:rPr>
              <a:t>4v</a:t>
            </a:r>
            <a:r>
              <a:rPr lang="de-DE" sz="2400" dirty="0" smtClean="0">
                <a:solidFill>
                  <a:srgbClr val="FF0000"/>
                </a:solidFill>
              </a:rPr>
              <a:t>.</a:t>
            </a:r>
          </a:p>
          <a:p>
            <a:pPr algn="just"/>
            <a:r>
              <a:rPr lang="de-DE" sz="3600" i="1" dirty="0" smtClean="0"/>
              <a:t>92. </a:t>
            </a:r>
            <a:r>
              <a:rPr lang="de-DE" sz="3600" i="1" dirty="0" err="1" smtClean="0"/>
              <a:t>Margretha</a:t>
            </a:r>
            <a:r>
              <a:rPr lang="de-DE" sz="3600" i="1" dirty="0" smtClean="0"/>
              <a:t>, Paul Heinrich[en], </a:t>
            </a:r>
            <a:r>
              <a:rPr lang="de-DE" sz="3600" i="1" dirty="0" err="1" smtClean="0"/>
              <a:t>ouch</a:t>
            </a:r>
            <a:r>
              <a:rPr lang="de-DE" sz="3600" i="1" dirty="0" smtClean="0"/>
              <a:t> </a:t>
            </a:r>
            <a:r>
              <a:rPr lang="de-DE" sz="3600" i="1" dirty="0" err="1" smtClean="0"/>
              <a:t>seligern</a:t>
            </a:r>
            <a:r>
              <a:rPr lang="de-DE" sz="3600" i="1" dirty="0" smtClean="0"/>
              <a:t>, </a:t>
            </a:r>
            <a:r>
              <a:rPr lang="de-DE" sz="3600" i="1" dirty="0" err="1" smtClean="0"/>
              <a:t>gelossene</a:t>
            </a:r>
            <a:r>
              <a:rPr lang="de-DE" sz="3600" i="1" dirty="0" smtClean="0"/>
              <a:t> </a:t>
            </a:r>
            <a:r>
              <a:rPr lang="de-DE" sz="3600" i="1" dirty="0" err="1" smtClean="0"/>
              <a:t>tochter</a:t>
            </a:r>
            <a:r>
              <a:rPr lang="de-DE" sz="3600" i="1" dirty="0" smtClean="0"/>
              <a:t>, </a:t>
            </a:r>
            <a:r>
              <a:rPr lang="de-DE" sz="3600" i="1" dirty="0" err="1" smtClean="0"/>
              <a:t>Jocuff</a:t>
            </a:r>
            <a:r>
              <a:rPr lang="de-DE" sz="3600" i="1" dirty="0" smtClean="0"/>
              <a:t> </a:t>
            </a:r>
            <a:r>
              <a:rPr lang="de-DE" sz="3600" i="1" dirty="0" err="1" smtClean="0"/>
              <a:t>Weysin</a:t>
            </a:r>
            <a:r>
              <a:rPr lang="de-DE" sz="3600" i="1" dirty="0" smtClean="0"/>
              <a:t> </a:t>
            </a:r>
            <a:r>
              <a:rPr lang="de-DE" sz="3600" i="1" dirty="0" err="1" smtClean="0"/>
              <a:t>dieneri</a:t>
            </a:r>
            <a:r>
              <a:rPr lang="de-DE" sz="3600" i="1" dirty="0" smtClean="0"/>
              <a:t>[n], ist auch </a:t>
            </a:r>
            <a:r>
              <a:rPr lang="de-DE" sz="3600" i="1" dirty="0" err="1" smtClean="0"/>
              <a:t>denselbigen</a:t>
            </a:r>
            <a:r>
              <a:rPr lang="de-DE" sz="3600" i="1" dirty="0" smtClean="0"/>
              <a:t> tag </a:t>
            </a:r>
            <a:r>
              <a:rPr lang="de-DE" sz="3600" dirty="0" smtClean="0"/>
              <a:t>[18.12.1554] </a:t>
            </a:r>
            <a:r>
              <a:rPr lang="de-DE" sz="3600" i="1" dirty="0" smtClean="0"/>
              <a:t>durch den </a:t>
            </a:r>
            <a:r>
              <a:rPr lang="de-DE" sz="3600" i="1" dirty="0" err="1" smtClean="0"/>
              <a:t>zceytlichen</a:t>
            </a:r>
            <a:r>
              <a:rPr lang="de-DE" sz="3600" i="1" dirty="0" smtClean="0"/>
              <a:t> </a:t>
            </a:r>
            <a:r>
              <a:rPr lang="de-DE" sz="3600" i="1" dirty="0" err="1" smtClean="0"/>
              <a:t>todt</a:t>
            </a:r>
            <a:r>
              <a:rPr lang="de-DE" sz="3600" i="1" dirty="0" smtClean="0"/>
              <a:t> </a:t>
            </a:r>
            <a:r>
              <a:rPr lang="de-DE" sz="3600" i="1" dirty="0" err="1" smtClean="0"/>
              <a:t>yren</a:t>
            </a:r>
            <a:r>
              <a:rPr lang="de-DE" sz="3600" i="1" dirty="0" smtClean="0"/>
              <a:t> lieben </a:t>
            </a:r>
            <a:r>
              <a:rPr lang="de-DE" sz="3600" i="1" dirty="0" err="1" smtClean="0"/>
              <a:t>eldern</a:t>
            </a:r>
            <a:r>
              <a:rPr lang="de-DE" sz="3600" i="1" dirty="0" smtClean="0"/>
              <a:t> </a:t>
            </a:r>
            <a:r>
              <a:rPr lang="de-DE" sz="3600" i="1" dirty="0" err="1" smtClean="0"/>
              <a:t>nochgefolget</a:t>
            </a:r>
            <a:r>
              <a:rPr lang="de-DE" sz="3600" i="1" dirty="0" smtClean="0"/>
              <a:t> </a:t>
            </a:r>
            <a:r>
              <a:rPr lang="de-DE" sz="3600" b="1" i="1" dirty="0" err="1" smtClean="0"/>
              <a:t>yn</a:t>
            </a:r>
            <a:r>
              <a:rPr lang="de-DE" sz="3600" b="1" i="1" dirty="0" smtClean="0"/>
              <a:t> die ewige </a:t>
            </a:r>
            <a:r>
              <a:rPr lang="de-DE" sz="3600" b="1" i="1" dirty="0" err="1" smtClean="0"/>
              <a:t>tabernackel</a:t>
            </a:r>
            <a:r>
              <a:rPr lang="de-DE" sz="3600" b="1" i="1" dirty="0" smtClean="0"/>
              <a:t> des </a:t>
            </a:r>
            <a:r>
              <a:rPr lang="de-DE" sz="3600" b="1" i="1" dirty="0" err="1" smtClean="0"/>
              <a:t>herren</a:t>
            </a:r>
            <a:r>
              <a:rPr lang="de-DE" sz="3600" b="1" i="1" dirty="0" smtClean="0"/>
              <a:t> </a:t>
            </a:r>
            <a:r>
              <a:rPr lang="de-DE" sz="3600" b="1" i="1" dirty="0" err="1" smtClean="0"/>
              <a:t>gott</a:t>
            </a:r>
            <a:r>
              <a:rPr lang="de-DE" sz="3600" b="1" i="1" dirty="0" smtClean="0"/>
              <a:t>[es], aus </a:t>
            </a:r>
            <a:r>
              <a:rPr lang="de-DE" sz="3600" b="1" i="1" dirty="0" err="1" smtClean="0"/>
              <a:t>vordinst</a:t>
            </a:r>
            <a:r>
              <a:rPr lang="de-DE" sz="3600" b="1" i="1" dirty="0" smtClean="0"/>
              <a:t> unsers </a:t>
            </a:r>
            <a:r>
              <a:rPr lang="de-DE" sz="3600" b="1" i="1" dirty="0" err="1" smtClean="0"/>
              <a:t>liebesten</a:t>
            </a:r>
            <a:r>
              <a:rPr lang="de-DE" sz="3600" b="1" i="1" dirty="0" smtClean="0"/>
              <a:t> </a:t>
            </a:r>
            <a:r>
              <a:rPr lang="de-DE" sz="3600" b="1" i="1" dirty="0" err="1" smtClean="0"/>
              <a:t>heyland</a:t>
            </a:r>
            <a:r>
              <a:rPr lang="de-DE" sz="3600" b="1" i="1" dirty="0" smtClean="0"/>
              <a:t>[es] Christi </a:t>
            </a:r>
            <a:r>
              <a:rPr lang="de-DE" sz="3600" b="1" i="1" dirty="0" err="1" smtClean="0"/>
              <a:t>Jh</a:t>
            </a:r>
            <a:r>
              <a:rPr lang="de-DE" sz="3600" b="1" i="1" dirty="0" smtClean="0"/>
              <a:t>[es]u</a:t>
            </a:r>
            <a:r>
              <a:rPr lang="de-DE" sz="3600" i="1" dirty="0" smtClean="0"/>
              <a:t>, davon f[</a:t>
            </a:r>
            <a:r>
              <a:rPr lang="de-DE" sz="3600" i="1" dirty="0" err="1" smtClean="0"/>
              <a:t>runtschafft</a:t>
            </a:r>
            <a:r>
              <a:rPr lang="de-DE" sz="3600" i="1" dirty="0" smtClean="0"/>
              <a:t>] d[</a:t>
            </a:r>
            <a:r>
              <a:rPr lang="de-DE" sz="3600" i="1" dirty="0" err="1" smtClean="0"/>
              <a:t>edi</a:t>
            </a:r>
            <a:r>
              <a:rPr lang="de-DE" sz="3600" i="1" dirty="0" smtClean="0"/>
              <a:t>]t</a:t>
            </a:r>
            <a:r>
              <a:rPr lang="de-DE" sz="3600" dirty="0" smtClean="0"/>
              <a:t> [23 </a:t>
            </a:r>
            <a:r>
              <a:rPr lang="de-DE" sz="3600" dirty="0" err="1" smtClean="0"/>
              <a:t>Gr</a:t>
            </a:r>
            <a:r>
              <a:rPr lang="de-DE" sz="3600" dirty="0" smtClean="0"/>
              <a:t>.]</a:t>
            </a:r>
            <a:r>
              <a:rPr lang="de-DE" dirty="0" smtClean="0"/>
              <a:t>,</a:t>
            </a:r>
            <a:r>
              <a:rPr lang="de-DE" sz="2000" dirty="0" smtClean="0"/>
              <a:t> </a:t>
            </a:r>
            <a:r>
              <a:rPr lang="de-DE" sz="2400" dirty="0" err="1" smtClean="0">
                <a:solidFill>
                  <a:srgbClr val="FF0000"/>
                </a:solidFill>
              </a:rPr>
              <a:t>PfA</a:t>
            </a:r>
            <a:r>
              <a:rPr lang="de-DE" sz="2400" dirty="0" smtClean="0">
                <a:solidFill>
                  <a:srgbClr val="FF0000"/>
                </a:solidFill>
              </a:rPr>
              <a:t> Zittau, Totengeläut mit der Großen Glocke 1553-1559, </a:t>
            </a:r>
            <a:r>
              <a:rPr lang="de-DE" sz="2400" dirty="0" err="1" smtClean="0">
                <a:solidFill>
                  <a:srgbClr val="FF0000"/>
                </a:solidFill>
              </a:rPr>
              <a:t>fol</a:t>
            </a:r>
            <a:r>
              <a:rPr lang="de-DE" sz="2400" dirty="0" smtClean="0">
                <a:solidFill>
                  <a:srgbClr val="FF0000"/>
                </a:solidFill>
              </a:rPr>
              <a:t>. </a:t>
            </a:r>
            <a:r>
              <a:rPr lang="de-DE" sz="2400" dirty="0" err="1" smtClean="0">
                <a:solidFill>
                  <a:srgbClr val="FF0000"/>
                </a:solidFill>
              </a:rPr>
              <a:t>25rf</a:t>
            </a:r>
            <a:r>
              <a:rPr lang="de-DE" sz="2400" dirty="0" smtClean="0">
                <a:solidFill>
                  <a:srgbClr val="FF0000"/>
                </a:solidFill>
              </a:rPr>
              <a:t>.</a:t>
            </a:r>
          </a:p>
          <a:p>
            <a:pPr algn="just"/>
            <a:r>
              <a:rPr lang="de-DE" sz="3600" i="1" dirty="0" smtClean="0"/>
              <a:t>9. Frau Barbara, Mathis </a:t>
            </a:r>
            <a:r>
              <a:rPr lang="de-DE" sz="3600" i="1" dirty="0" err="1" smtClean="0"/>
              <a:t>Ulmans</a:t>
            </a:r>
            <a:r>
              <a:rPr lang="de-DE" sz="3600" i="1" dirty="0" smtClean="0"/>
              <a:t> </a:t>
            </a:r>
            <a:r>
              <a:rPr lang="de-DE" sz="3600" i="1" dirty="0" err="1" smtClean="0"/>
              <a:t>hausswirtin</a:t>
            </a:r>
            <a:r>
              <a:rPr lang="de-DE" sz="3600" i="1" dirty="0" smtClean="0"/>
              <a:t>, </a:t>
            </a:r>
            <a:r>
              <a:rPr lang="de-DE" sz="3600" i="1" dirty="0" err="1" smtClean="0"/>
              <a:t>dinstag</a:t>
            </a:r>
            <a:r>
              <a:rPr lang="de-DE" sz="3600" i="1" dirty="0" smtClean="0"/>
              <a:t> noch Exaudi </a:t>
            </a:r>
            <a:r>
              <a:rPr lang="de-DE" sz="3600" dirty="0" smtClean="0"/>
              <a:t>[19.5.1556] </a:t>
            </a:r>
            <a:r>
              <a:rPr lang="de-DE" sz="3600" b="1" i="1" dirty="0" smtClean="0"/>
              <a:t>in Christo, unserm </a:t>
            </a:r>
            <a:r>
              <a:rPr lang="de-DE" sz="3600" b="1" i="1" dirty="0" err="1" smtClean="0"/>
              <a:t>heyland</a:t>
            </a:r>
            <a:r>
              <a:rPr lang="de-DE" sz="3600" b="1" i="1" dirty="0" smtClean="0"/>
              <a:t> </a:t>
            </a:r>
            <a:r>
              <a:rPr lang="de-DE" sz="3600" b="1" i="1" dirty="0" err="1" smtClean="0"/>
              <a:t>sussiglich</a:t>
            </a:r>
            <a:r>
              <a:rPr lang="de-DE" sz="3600" b="1" i="1" dirty="0" smtClean="0"/>
              <a:t> </a:t>
            </a:r>
            <a:r>
              <a:rPr lang="de-DE" sz="3600" b="1" i="1" dirty="0" err="1" smtClean="0"/>
              <a:t>entschloffen</a:t>
            </a:r>
            <a:r>
              <a:rPr lang="de-DE" sz="3600" b="1" i="1" dirty="0" smtClean="0"/>
              <a:t>. Der </a:t>
            </a:r>
            <a:r>
              <a:rPr lang="de-DE" sz="3600" b="1" i="1" dirty="0" err="1" smtClean="0"/>
              <a:t>herr</a:t>
            </a:r>
            <a:r>
              <a:rPr lang="de-DE" sz="3600" b="1" i="1" dirty="0" smtClean="0"/>
              <a:t> </a:t>
            </a:r>
            <a:r>
              <a:rPr lang="de-DE" sz="3600" b="1" i="1" dirty="0" err="1" smtClean="0"/>
              <a:t>got</a:t>
            </a:r>
            <a:r>
              <a:rPr lang="de-DE" sz="3600" b="1" i="1" dirty="0" smtClean="0"/>
              <a:t> </a:t>
            </a:r>
            <a:r>
              <a:rPr lang="de-DE" sz="3600" b="1" i="1" dirty="0" err="1" smtClean="0"/>
              <a:t>unnd</a:t>
            </a:r>
            <a:r>
              <a:rPr lang="de-DE" sz="3600" b="1" i="1" dirty="0" smtClean="0"/>
              <a:t> </a:t>
            </a:r>
            <a:r>
              <a:rPr lang="de-DE" sz="3600" b="1" i="1" dirty="0" err="1" smtClean="0"/>
              <a:t>vater</a:t>
            </a:r>
            <a:r>
              <a:rPr lang="de-DE" sz="3600" b="1" i="1" dirty="0" smtClean="0"/>
              <a:t> aller </a:t>
            </a:r>
            <a:r>
              <a:rPr lang="de-DE" sz="3600" b="1" i="1" dirty="0" err="1" smtClean="0"/>
              <a:t>creaturen</a:t>
            </a:r>
            <a:r>
              <a:rPr lang="de-DE" sz="3600" b="1" i="1" dirty="0" smtClean="0"/>
              <a:t>, </a:t>
            </a:r>
            <a:r>
              <a:rPr lang="de-DE" sz="3600" b="1" i="1" dirty="0" err="1" smtClean="0"/>
              <a:t>vorleyhe</a:t>
            </a:r>
            <a:r>
              <a:rPr lang="de-DE" sz="3600" b="1" i="1" dirty="0" smtClean="0"/>
              <a:t> uns allen ein seliges ende, Amen</a:t>
            </a:r>
            <a:r>
              <a:rPr lang="de-DE" sz="3600" i="1" dirty="0" smtClean="0"/>
              <a:t>, f[</a:t>
            </a:r>
            <a:r>
              <a:rPr lang="de-DE" sz="3600" i="1" dirty="0" err="1" smtClean="0"/>
              <a:t>runtschafft</a:t>
            </a:r>
            <a:r>
              <a:rPr lang="de-DE" sz="3600" i="1" dirty="0" smtClean="0"/>
              <a:t>] d[</a:t>
            </a:r>
            <a:r>
              <a:rPr lang="de-DE" sz="3600" i="1" dirty="0" err="1" smtClean="0"/>
              <a:t>edi</a:t>
            </a:r>
            <a:r>
              <a:rPr lang="de-DE" sz="3600" i="1" dirty="0" smtClean="0"/>
              <a:t>]t </a:t>
            </a:r>
            <a:r>
              <a:rPr lang="de-DE" sz="3600" dirty="0" smtClean="0"/>
              <a:t>[9 </a:t>
            </a:r>
            <a:r>
              <a:rPr lang="de-DE" sz="3600" dirty="0" err="1" smtClean="0"/>
              <a:t>Gr</a:t>
            </a:r>
            <a:r>
              <a:rPr lang="de-DE" sz="3600" dirty="0" smtClean="0"/>
              <a:t>.], </a:t>
            </a:r>
            <a:r>
              <a:rPr lang="de-DE" sz="2400" dirty="0" err="1" smtClean="0">
                <a:solidFill>
                  <a:srgbClr val="FF0000"/>
                </a:solidFill>
              </a:rPr>
              <a:t>PfA</a:t>
            </a:r>
            <a:r>
              <a:rPr lang="de-DE" sz="2400" dirty="0" smtClean="0">
                <a:solidFill>
                  <a:srgbClr val="FF0000"/>
                </a:solidFill>
              </a:rPr>
              <a:t> Zittau, Totengeläut mit der Johannisglocke 1553-1558, Heft A, </a:t>
            </a:r>
            <a:r>
              <a:rPr lang="de-DE" sz="2400" dirty="0" err="1" smtClean="0">
                <a:solidFill>
                  <a:srgbClr val="FF0000"/>
                </a:solidFill>
              </a:rPr>
              <a:t>fol</a:t>
            </a:r>
            <a:r>
              <a:rPr lang="de-DE" sz="2400" dirty="0" smtClean="0">
                <a:solidFill>
                  <a:srgbClr val="FF0000"/>
                </a:solidFill>
              </a:rPr>
              <a:t>. </a:t>
            </a:r>
            <a:r>
              <a:rPr lang="de-DE" sz="2400" dirty="0" err="1" smtClean="0">
                <a:solidFill>
                  <a:srgbClr val="FF0000"/>
                </a:solidFill>
              </a:rPr>
              <a:t>10v</a:t>
            </a:r>
            <a:r>
              <a:rPr lang="de-DE" sz="2400" dirty="0" smtClean="0">
                <a:solidFill>
                  <a:srgbClr val="FF0000"/>
                </a:solidFill>
              </a:rPr>
              <a:t>-loses Blatt.</a:t>
            </a:r>
          </a:p>
          <a:p>
            <a:pPr algn="just"/>
            <a:r>
              <a:rPr lang="de-DE" i="1" dirty="0" smtClean="0"/>
              <a:t>75. </a:t>
            </a:r>
            <a:r>
              <a:rPr lang="de-DE" i="1" dirty="0" err="1" smtClean="0"/>
              <a:t>Asman</a:t>
            </a:r>
            <a:r>
              <a:rPr lang="de-DE" i="1" dirty="0" smtClean="0"/>
              <a:t> Hennig </a:t>
            </a:r>
            <a:r>
              <a:rPr lang="de-DE" i="1" dirty="0" err="1" smtClean="0"/>
              <a:t>yn</a:t>
            </a:r>
            <a:r>
              <a:rPr lang="de-DE" i="1" dirty="0" smtClean="0"/>
              <a:t> der </a:t>
            </a:r>
            <a:r>
              <a:rPr lang="de-DE" i="1" dirty="0" err="1" smtClean="0"/>
              <a:t>Baucznischen</a:t>
            </a:r>
            <a:r>
              <a:rPr lang="de-DE" i="1" dirty="0" smtClean="0"/>
              <a:t> </a:t>
            </a:r>
            <a:r>
              <a:rPr lang="de-DE" i="1" dirty="0" err="1" smtClean="0"/>
              <a:t>gassen</a:t>
            </a:r>
            <a:r>
              <a:rPr lang="de-DE" i="1" dirty="0" smtClean="0"/>
              <a:t> </a:t>
            </a:r>
            <a:r>
              <a:rPr lang="de-DE" i="1" dirty="0" err="1" smtClean="0"/>
              <a:t>suntag</a:t>
            </a:r>
            <a:r>
              <a:rPr lang="de-DE" i="1" dirty="0" smtClean="0"/>
              <a:t> noch Lucie </a:t>
            </a:r>
            <a:r>
              <a:rPr lang="de-DE" dirty="0" smtClean="0"/>
              <a:t>[20.12.1556] </a:t>
            </a:r>
            <a:r>
              <a:rPr lang="de-DE" b="1" i="1" dirty="0" err="1" smtClean="0"/>
              <a:t>yn</a:t>
            </a:r>
            <a:r>
              <a:rPr lang="de-DE" b="1" i="1" dirty="0" smtClean="0"/>
              <a:t> </a:t>
            </a:r>
            <a:r>
              <a:rPr lang="de-DE" b="1" i="1" dirty="0" err="1" smtClean="0"/>
              <a:t>Chr</a:t>
            </a:r>
            <a:r>
              <a:rPr lang="de-DE" b="1" i="1" dirty="0" smtClean="0"/>
              <a:t>[ist]o, unserm </a:t>
            </a:r>
            <a:r>
              <a:rPr lang="de-DE" b="1" i="1" dirty="0" err="1" smtClean="0"/>
              <a:t>sundentrager</a:t>
            </a:r>
            <a:r>
              <a:rPr lang="de-DE" b="1" i="1" dirty="0" smtClean="0"/>
              <a:t>, vorschieden</a:t>
            </a:r>
            <a:r>
              <a:rPr lang="de-DE" i="1" dirty="0" smtClean="0"/>
              <a:t>, f[</a:t>
            </a:r>
            <a:r>
              <a:rPr lang="de-DE" i="1" dirty="0" err="1" smtClean="0"/>
              <a:t>runtschafft</a:t>
            </a:r>
            <a:r>
              <a:rPr lang="de-DE" i="1" dirty="0" smtClean="0"/>
              <a:t>] d[</a:t>
            </a:r>
            <a:r>
              <a:rPr lang="de-DE" i="1" dirty="0" err="1" smtClean="0"/>
              <a:t>edi</a:t>
            </a:r>
            <a:r>
              <a:rPr lang="de-DE" i="1" dirty="0" smtClean="0"/>
              <a:t>]t </a:t>
            </a:r>
            <a:r>
              <a:rPr lang="de-DE" dirty="0" smtClean="0"/>
              <a:t>[23 </a:t>
            </a:r>
            <a:r>
              <a:rPr lang="de-DE" dirty="0" err="1" smtClean="0"/>
              <a:t>Gr</a:t>
            </a:r>
            <a:r>
              <a:rPr lang="de-DE" dirty="0" smtClean="0"/>
              <a:t>.</a:t>
            </a:r>
            <a:r>
              <a:rPr lang="de-DE" i="1" dirty="0" smtClean="0"/>
              <a:t>]</a:t>
            </a:r>
            <a:r>
              <a:rPr lang="de-DE" dirty="0" smtClean="0"/>
              <a:t>, </a:t>
            </a:r>
            <a:r>
              <a:rPr lang="de-DE" sz="2400" dirty="0" err="1" smtClean="0">
                <a:solidFill>
                  <a:srgbClr val="FF0000"/>
                </a:solidFill>
              </a:rPr>
              <a:t>PfA</a:t>
            </a:r>
            <a:r>
              <a:rPr lang="de-DE" sz="2400" dirty="0" smtClean="0">
                <a:solidFill>
                  <a:srgbClr val="FF0000"/>
                </a:solidFill>
              </a:rPr>
              <a:t> Zittau, Totengeläut mit der Großen Glocke 1553-1559, </a:t>
            </a:r>
            <a:r>
              <a:rPr lang="de-DE" sz="2400" dirty="0" err="1" smtClean="0">
                <a:solidFill>
                  <a:srgbClr val="FF0000"/>
                </a:solidFill>
              </a:rPr>
              <a:t>fol</a:t>
            </a:r>
            <a:r>
              <a:rPr lang="de-DE" sz="2400" dirty="0" smtClean="0">
                <a:solidFill>
                  <a:srgbClr val="FF0000"/>
                </a:solidFill>
              </a:rPr>
              <a:t>. </a:t>
            </a:r>
            <a:r>
              <a:rPr lang="de-DE" sz="2400" dirty="0" err="1" smtClean="0">
                <a:solidFill>
                  <a:srgbClr val="FF0000"/>
                </a:solidFill>
              </a:rPr>
              <a:t>44r</a:t>
            </a:r>
            <a:r>
              <a:rPr lang="de-DE" sz="2400" dirty="0" smtClean="0">
                <a:solidFill>
                  <a:srgbClr val="FF0000"/>
                </a:solidFill>
              </a:rPr>
              <a:t>.</a:t>
            </a:r>
          </a:p>
          <a:p>
            <a:pPr algn="just"/>
            <a:r>
              <a:rPr lang="de-DE" i="1" dirty="0" smtClean="0"/>
              <a:t>2./1. Melchior, ein </a:t>
            </a:r>
            <a:r>
              <a:rPr lang="de-DE" i="1" dirty="0" err="1" smtClean="0"/>
              <a:t>knabe</a:t>
            </a:r>
            <a:r>
              <a:rPr lang="de-DE" i="1" dirty="0" smtClean="0"/>
              <a:t>, Jacob Koch[es] </a:t>
            </a:r>
            <a:r>
              <a:rPr lang="de-DE" i="1" dirty="0" err="1" smtClean="0"/>
              <a:t>son</a:t>
            </a:r>
            <a:r>
              <a:rPr lang="de-DE" i="1" dirty="0" smtClean="0"/>
              <a:t> vorm </a:t>
            </a:r>
            <a:r>
              <a:rPr lang="de-DE" i="1" dirty="0" err="1" smtClean="0"/>
              <a:t>Baucznischen</a:t>
            </a:r>
            <a:r>
              <a:rPr lang="de-DE" i="1" dirty="0" smtClean="0"/>
              <a:t> </a:t>
            </a:r>
            <a:r>
              <a:rPr lang="de-DE" i="1" dirty="0" err="1" smtClean="0"/>
              <a:t>thor</a:t>
            </a:r>
            <a:r>
              <a:rPr lang="de-DE" i="1" dirty="0" smtClean="0"/>
              <a:t>, </a:t>
            </a:r>
            <a:r>
              <a:rPr lang="de-DE" i="1" dirty="0" err="1" smtClean="0"/>
              <a:t>dinstag</a:t>
            </a:r>
            <a:r>
              <a:rPr lang="de-DE" i="1" dirty="0" smtClean="0"/>
              <a:t> noch  Epiphanie </a:t>
            </a:r>
            <a:r>
              <a:rPr lang="de-DE" dirty="0" smtClean="0"/>
              <a:t>[11.1.1558] </a:t>
            </a:r>
            <a:r>
              <a:rPr lang="de-DE" b="1" i="1" dirty="0" smtClean="0"/>
              <a:t>in Christo, unserm </a:t>
            </a:r>
            <a:r>
              <a:rPr lang="de-DE" b="1" i="1" dirty="0" err="1" smtClean="0"/>
              <a:t>advocaten</a:t>
            </a:r>
            <a:r>
              <a:rPr lang="de-DE" b="1" i="1" dirty="0" smtClean="0"/>
              <a:t>, </a:t>
            </a:r>
            <a:r>
              <a:rPr lang="de-DE" b="1" i="1" dirty="0" err="1" smtClean="0"/>
              <a:t>sussiglich</a:t>
            </a:r>
            <a:r>
              <a:rPr lang="de-DE" b="1" i="1" dirty="0" smtClean="0"/>
              <a:t> </a:t>
            </a:r>
            <a:r>
              <a:rPr lang="de-DE" b="1" i="1" dirty="0" err="1" smtClean="0"/>
              <a:t>entschloffen</a:t>
            </a:r>
            <a:r>
              <a:rPr lang="de-DE" i="1" dirty="0" smtClean="0"/>
              <a:t>, f[</a:t>
            </a:r>
            <a:r>
              <a:rPr lang="de-DE" i="1" dirty="0" err="1" smtClean="0"/>
              <a:t>runtschafft</a:t>
            </a:r>
            <a:r>
              <a:rPr lang="de-DE" i="1" dirty="0" smtClean="0"/>
              <a:t>] d[</a:t>
            </a:r>
            <a:r>
              <a:rPr lang="de-DE" i="1" dirty="0" err="1" smtClean="0"/>
              <a:t>edi</a:t>
            </a:r>
            <a:r>
              <a:rPr lang="de-DE" i="1" dirty="0" smtClean="0"/>
              <a:t>]t </a:t>
            </a:r>
            <a:r>
              <a:rPr lang="de-DE" dirty="0" smtClean="0"/>
              <a:t>[9 </a:t>
            </a:r>
            <a:r>
              <a:rPr lang="de-DE" dirty="0" err="1" smtClean="0"/>
              <a:t>Gr</a:t>
            </a:r>
            <a:r>
              <a:rPr lang="de-DE" dirty="0" smtClean="0"/>
              <a:t>.], </a:t>
            </a:r>
            <a:r>
              <a:rPr lang="de-DE" sz="2400" dirty="0" err="1" smtClean="0">
                <a:solidFill>
                  <a:srgbClr val="FF0000"/>
                </a:solidFill>
              </a:rPr>
              <a:t>PfA</a:t>
            </a:r>
            <a:r>
              <a:rPr lang="de-DE" sz="2400" dirty="0" smtClean="0">
                <a:solidFill>
                  <a:srgbClr val="FF0000"/>
                </a:solidFill>
              </a:rPr>
              <a:t> Zittau, Totengeläut mit der Johannisglocke 1553-1558, Heft A, </a:t>
            </a:r>
            <a:r>
              <a:rPr lang="de-DE" sz="2400" dirty="0" err="1" smtClean="0">
                <a:solidFill>
                  <a:srgbClr val="FF0000"/>
                </a:solidFill>
              </a:rPr>
              <a:t>fol</a:t>
            </a:r>
            <a:r>
              <a:rPr lang="de-DE" sz="2400" dirty="0" smtClean="0">
                <a:solidFill>
                  <a:srgbClr val="FF0000"/>
                </a:solidFill>
              </a:rPr>
              <a:t>. </a:t>
            </a:r>
            <a:r>
              <a:rPr lang="de-DE" sz="2400" dirty="0" err="1" smtClean="0">
                <a:solidFill>
                  <a:srgbClr val="FF0000"/>
                </a:solidFill>
              </a:rPr>
              <a:t>18v.b</a:t>
            </a:r>
            <a:endParaRPr lang="cs-CZ" sz="2400" dirty="0" smtClean="0">
              <a:solidFill>
                <a:srgbClr val="FF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476672"/>
            <a:ext cx="8280920" cy="792088"/>
          </a:xfrm>
        </p:spPr>
        <p:txBody>
          <a:bodyPr>
            <a:normAutofit fontScale="90000"/>
          </a:bodyPr>
          <a:lstStyle/>
          <a:p>
            <a:r>
              <a:rPr lang="de-DE" sz="1800" b="1" dirty="0" smtClean="0">
                <a:solidFill>
                  <a:srgbClr val="00B050"/>
                </a:solidFill>
              </a:rPr>
              <a:t>links: Die Anzahl der Begräbnisse in der Pfarrkirche und auf dem Pfarrkirchhof nach Taxen der Pfarrkirchenfabrik (1559–1566) </a:t>
            </a:r>
            <a:br>
              <a:rPr lang="de-DE" sz="1800" b="1" dirty="0" smtClean="0">
                <a:solidFill>
                  <a:srgbClr val="00B050"/>
                </a:solidFill>
              </a:rPr>
            </a:br>
            <a:r>
              <a:rPr lang="de-DE" sz="1800" b="1" dirty="0" smtClean="0">
                <a:solidFill>
                  <a:srgbClr val="00B050"/>
                </a:solidFill>
              </a:rPr>
              <a:t>rechts: dto. (1578–1598)</a:t>
            </a:r>
            <a:endParaRPr lang="cs-CZ" sz="1800" b="1" dirty="0">
              <a:solidFill>
                <a:srgbClr val="00B050"/>
              </a:solidFill>
            </a:endParaRPr>
          </a:p>
        </p:txBody>
      </p:sp>
      <p:graphicFrame>
        <p:nvGraphicFramePr>
          <p:cNvPr id="4" name="Zástupný symbol pro obsah 3"/>
          <p:cNvGraphicFramePr>
            <a:graphicFrameLocks noGrp="1"/>
          </p:cNvGraphicFramePr>
          <p:nvPr>
            <p:ph idx="1"/>
          </p:nvPr>
        </p:nvGraphicFramePr>
        <p:xfrm>
          <a:off x="251520" y="1484784"/>
          <a:ext cx="3744416" cy="48965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f 4"/>
          <p:cNvGraphicFramePr/>
          <p:nvPr/>
        </p:nvGraphicFramePr>
        <p:xfrm>
          <a:off x="4139952" y="1412776"/>
          <a:ext cx="4824536" cy="504056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467544" y="476672"/>
            <a:ext cx="8280920" cy="5904656"/>
          </a:xfrm>
        </p:spPr>
        <p:txBody>
          <a:bodyPr>
            <a:normAutofit fontScale="92500" lnSpcReduction="20000"/>
          </a:bodyPr>
          <a:lstStyle/>
          <a:p>
            <a:pPr algn="just"/>
            <a:r>
              <a:rPr lang="de-DE" sz="3000" dirty="0" smtClean="0"/>
              <a:t>„Im Zentrum </a:t>
            </a:r>
            <a:r>
              <a:rPr lang="en-US" sz="3000" dirty="0" smtClean="0"/>
              <a:t>[…] </a:t>
            </a:r>
            <a:r>
              <a:rPr lang="de-DE" sz="3000" dirty="0" err="1" smtClean="0"/>
              <a:t>muß</a:t>
            </a:r>
            <a:r>
              <a:rPr lang="de-DE" sz="3000" dirty="0" smtClean="0"/>
              <a:t> jedoch die Frage stehen, die gleichsam den roten Faden dieser Studie bildet: </a:t>
            </a:r>
            <a:r>
              <a:rPr lang="de-DE" sz="3000" b="1" dirty="0" smtClean="0"/>
              <a:t>die Frage von Kontinuität und Wandel der Stiftungen im historischen </a:t>
            </a:r>
            <a:r>
              <a:rPr lang="de-DE" sz="3000" b="1" dirty="0" err="1" smtClean="0"/>
              <a:t>Prozeß</a:t>
            </a:r>
            <a:r>
              <a:rPr lang="de-DE" sz="3000" b="1" dirty="0" smtClean="0"/>
              <a:t> </a:t>
            </a:r>
            <a:r>
              <a:rPr lang="en-US" sz="3000" dirty="0" smtClean="0"/>
              <a:t>[…] </a:t>
            </a:r>
            <a:r>
              <a:rPr lang="en-US" sz="3000" b="1" dirty="0" err="1" smtClean="0"/>
              <a:t>Stiftungen</a:t>
            </a:r>
            <a:r>
              <a:rPr lang="en-US" sz="3000" b="1" dirty="0" smtClean="0"/>
              <a:t> </a:t>
            </a:r>
            <a:r>
              <a:rPr lang="en-US" sz="3000" b="1" dirty="0" err="1" smtClean="0"/>
              <a:t>im</a:t>
            </a:r>
            <a:r>
              <a:rPr lang="en-US" sz="3000" b="1" dirty="0" smtClean="0"/>
              <a:t> </a:t>
            </a:r>
            <a:r>
              <a:rPr lang="en-US" sz="3000" b="1" dirty="0" err="1" smtClean="0"/>
              <a:t>historischen</a:t>
            </a:r>
            <a:r>
              <a:rPr lang="en-US" sz="3000" b="1" dirty="0" smtClean="0"/>
              <a:t> </a:t>
            </a:r>
            <a:r>
              <a:rPr lang="en-US" sz="3000" b="1" dirty="0" err="1" smtClean="0"/>
              <a:t>Wandel</a:t>
            </a:r>
            <a:r>
              <a:rPr lang="en-US" sz="3000" b="1" dirty="0" smtClean="0"/>
              <a:t>”</a:t>
            </a:r>
            <a:r>
              <a:rPr lang="en-US" sz="3000" dirty="0" smtClean="0"/>
              <a:t>: </a:t>
            </a:r>
            <a:r>
              <a:rPr lang="en-US" sz="1700" b="1" dirty="0" err="1" smtClean="0">
                <a:solidFill>
                  <a:srgbClr val="FF0000"/>
                </a:solidFill>
              </a:rPr>
              <a:t>Scheller</a:t>
            </a:r>
            <a:r>
              <a:rPr lang="en-US" sz="1700" b="1" dirty="0" smtClean="0">
                <a:solidFill>
                  <a:srgbClr val="FF0000"/>
                </a:solidFill>
              </a:rPr>
              <a:t>, Benjamin</a:t>
            </a:r>
            <a:r>
              <a:rPr lang="en-US" sz="1700" dirty="0" smtClean="0">
                <a:solidFill>
                  <a:srgbClr val="FF0000"/>
                </a:solidFill>
              </a:rPr>
              <a:t>, </a:t>
            </a:r>
            <a:r>
              <a:rPr lang="en-US" sz="1700" dirty="0" err="1" smtClean="0">
                <a:solidFill>
                  <a:srgbClr val="FF0000"/>
                </a:solidFill>
              </a:rPr>
              <a:t>Memoria</a:t>
            </a:r>
            <a:r>
              <a:rPr lang="en-US" sz="1700" dirty="0" smtClean="0">
                <a:solidFill>
                  <a:srgbClr val="FF0000"/>
                </a:solidFill>
              </a:rPr>
              <a:t> an </a:t>
            </a:r>
            <a:r>
              <a:rPr lang="en-US" sz="1700" dirty="0" err="1" smtClean="0">
                <a:solidFill>
                  <a:srgbClr val="FF0000"/>
                </a:solidFill>
              </a:rPr>
              <a:t>der</a:t>
            </a:r>
            <a:r>
              <a:rPr lang="en-US" sz="1700" dirty="0" smtClean="0">
                <a:solidFill>
                  <a:srgbClr val="FF0000"/>
                </a:solidFill>
              </a:rPr>
              <a:t> </a:t>
            </a:r>
            <a:r>
              <a:rPr lang="en-US" sz="1700" dirty="0" err="1" smtClean="0">
                <a:solidFill>
                  <a:srgbClr val="FF0000"/>
                </a:solidFill>
              </a:rPr>
              <a:t>Zeitenwende</a:t>
            </a:r>
            <a:r>
              <a:rPr lang="en-US" sz="1700" dirty="0" smtClean="0">
                <a:solidFill>
                  <a:srgbClr val="FF0000"/>
                </a:solidFill>
              </a:rPr>
              <a:t>. Die </a:t>
            </a:r>
            <a:r>
              <a:rPr lang="en-US" sz="1700" dirty="0" err="1" smtClean="0">
                <a:solidFill>
                  <a:srgbClr val="FF0000"/>
                </a:solidFill>
              </a:rPr>
              <a:t>Stiftungen</a:t>
            </a:r>
            <a:r>
              <a:rPr lang="en-US" sz="1700" dirty="0" smtClean="0">
                <a:solidFill>
                  <a:srgbClr val="FF0000"/>
                </a:solidFill>
              </a:rPr>
              <a:t> </a:t>
            </a:r>
            <a:r>
              <a:rPr lang="en-US" sz="1700" dirty="0" err="1" smtClean="0">
                <a:solidFill>
                  <a:srgbClr val="FF0000"/>
                </a:solidFill>
              </a:rPr>
              <a:t>Jakob</a:t>
            </a:r>
            <a:r>
              <a:rPr lang="en-US" sz="1700" dirty="0" smtClean="0">
                <a:solidFill>
                  <a:srgbClr val="FF0000"/>
                </a:solidFill>
              </a:rPr>
              <a:t> </a:t>
            </a:r>
            <a:r>
              <a:rPr lang="en-US" sz="1700" dirty="0" err="1" smtClean="0">
                <a:solidFill>
                  <a:srgbClr val="FF0000"/>
                </a:solidFill>
              </a:rPr>
              <a:t>Fuggers</a:t>
            </a:r>
            <a:r>
              <a:rPr lang="en-US" sz="1700" dirty="0" smtClean="0">
                <a:solidFill>
                  <a:srgbClr val="FF0000"/>
                </a:solidFill>
              </a:rPr>
              <a:t> des </a:t>
            </a:r>
            <a:r>
              <a:rPr lang="en-US" sz="1700" dirty="0" err="1" smtClean="0">
                <a:solidFill>
                  <a:srgbClr val="FF0000"/>
                </a:solidFill>
              </a:rPr>
              <a:t>Reichen</a:t>
            </a:r>
            <a:r>
              <a:rPr lang="en-US" sz="1700" dirty="0" smtClean="0">
                <a:solidFill>
                  <a:srgbClr val="FF0000"/>
                </a:solidFill>
              </a:rPr>
              <a:t> </a:t>
            </a:r>
            <a:r>
              <a:rPr lang="en-US" sz="1700" dirty="0" err="1" smtClean="0">
                <a:solidFill>
                  <a:srgbClr val="FF0000"/>
                </a:solidFill>
              </a:rPr>
              <a:t>vor</a:t>
            </a:r>
            <a:r>
              <a:rPr lang="en-US" sz="1700" dirty="0" smtClean="0">
                <a:solidFill>
                  <a:srgbClr val="FF0000"/>
                </a:solidFill>
              </a:rPr>
              <a:t> und </a:t>
            </a:r>
            <a:r>
              <a:rPr lang="en-US" sz="1700" dirty="0" err="1" smtClean="0">
                <a:solidFill>
                  <a:srgbClr val="FF0000"/>
                </a:solidFill>
              </a:rPr>
              <a:t>während</a:t>
            </a:r>
            <a:r>
              <a:rPr lang="en-US" sz="1700" dirty="0" smtClean="0">
                <a:solidFill>
                  <a:srgbClr val="FF0000"/>
                </a:solidFill>
              </a:rPr>
              <a:t> </a:t>
            </a:r>
            <a:r>
              <a:rPr lang="en-US" sz="1700" dirty="0" err="1" smtClean="0">
                <a:solidFill>
                  <a:srgbClr val="FF0000"/>
                </a:solidFill>
              </a:rPr>
              <a:t>der</a:t>
            </a:r>
            <a:r>
              <a:rPr lang="en-US" sz="1700" dirty="0" smtClean="0">
                <a:solidFill>
                  <a:srgbClr val="FF0000"/>
                </a:solidFill>
              </a:rPr>
              <a:t> Reformation (ca. 1505–1555), Berlin 2004, S. 279.</a:t>
            </a:r>
            <a:endParaRPr lang="en-US" sz="1700" dirty="0" smtClean="0"/>
          </a:p>
          <a:p>
            <a:pPr algn="just"/>
            <a:r>
              <a:rPr lang="en-US" sz="3000" dirty="0" smtClean="0"/>
              <a:t>“</a:t>
            </a:r>
            <a:r>
              <a:rPr lang="en-US" sz="3000" dirty="0" err="1" smtClean="0"/>
              <a:t>Überblickt</a:t>
            </a:r>
            <a:r>
              <a:rPr lang="en-US" sz="3000" dirty="0" smtClean="0"/>
              <a:t> man die </a:t>
            </a:r>
            <a:r>
              <a:rPr lang="en-US" sz="3000" dirty="0" err="1" smtClean="0"/>
              <a:t>Stiftungen</a:t>
            </a:r>
            <a:r>
              <a:rPr lang="en-US" sz="3000" dirty="0" smtClean="0"/>
              <a:t> </a:t>
            </a:r>
            <a:r>
              <a:rPr lang="en-US" sz="3000" dirty="0" err="1" smtClean="0"/>
              <a:t>Jakob</a:t>
            </a:r>
            <a:r>
              <a:rPr lang="en-US" sz="3000" dirty="0" smtClean="0"/>
              <a:t> </a:t>
            </a:r>
            <a:r>
              <a:rPr lang="en-US" sz="3000" dirty="0" err="1" smtClean="0"/>
              <a:t>Fuggers</a:t>
            </a:r>
            <a:r>
              <a:rPr lang="en-US" sz="3000" dirty="0" smtClean="0"/>
              <a:t> […], </a:t>
            </a:r>
            <a:r>
              <a:rPr lang="en-US" sz="3000" dirty="0" err="1" smtClean="0"/>
              <a:t>dann</a:t>
            </a:r>
            <a:r>
              <a:rPr lang="en-US" sz="3000" dirty="0" smtClean="0"/>
              <a:t> </a:t>
            </a:r>
            <a:r>
              <a:rPr lang="en-US" sz="3000" dirty="0" err="1" smtClean="0"/>
              <a:t>ist</a:t>
            </a:r>
            <a:r>
              <a:rPr lang="en-US" sz="3000" dirty="0" smtClean="0"/>
              <a:t> das </a:t>
            </a:r>
            <a:r>
              <a:rPr lang="en-US" sz="3000" dirty="0" err="1" smtClean="0"/>
              <a:t>erstaunlichste</a:t>
            </a:r>
            <a:r>
              <a:rPr lang="en-US" sz="3000" dirty="0" smtClean="0"/>
              <a:t> </a:t>
            </a:r>
            <a:r>
              <a:rPr lang="en-US" sz="3000" dirty="0" err="1" smtClean="0"/>
              <a:t>Ergebnis</a:t>
            </a:r>
            <a:r>
              <a:rPr lang="en-US" sz="3000" dirty="0" smtClean="0"/>
              <a:t> </a:t>
            </a:r>
            <a:r>
              <a:rPr lang="en-US" sz="3000" dirty="0" err="1" smtClean="0"/>
              <a:t>sicherlich</a:t>
            </a:r>
            <a:r>
              <a:rPr lang="en-US" sz="3000" dirty="0" smtClean="0"/>
              <a:t>, </a:t>
            </a:r>
            <a:r>
              <a:rPr lang="en-US" sz="3000" dirty="0" err="1" smtClean="0"/>
              <a:t>daß</a:t>
            </a:r>
            <a:r>
              <a:rPr lang="en-US" sz="3000" dirty="0" smtClean="0"/>
              <a:t> </a:t>
            </a:r>
            <a:r>
              <a:rPr lang="en-US" sz="3000" b="1" dirty="0" err="1" smtClean="0"/>
              <a:t>es</a:t>
            </a:r>
            <a:r>
              <a:rPr lang="en-US" sz="3000" b="1" dirty="0" smtClean="0"/>
              <a:t> </a:t>
            </a:r>
            <a:r>
              <a:rPr lang="en-US" sz="3000" b="1" dirty="0" err="1" smtClean="0"/>
              <a:t>trotz</a:t>
            </a:r>
            <a:r>
              <a:rPr lang="en-US" sz="3000" b="1" dirty="0" smtClean="0"/>
              <a:t> des </a:t>
            </a:r>
            <a:r>
              <a:rPr lang="en-US" sz="3000" b="1" dirty="0" err="1" smtClean="0"/>
              <a:t>kulturellen</a:t>
            </a:r>
            <a:r>
              <a:rPr lang="en-US" sz="3000" b="1" dirty="0" smtClean="0"/>
              <a:t> </a:t>
            </a:r>
            <a:r>
              <a:rPr lang="en-US" sz="3000" b="1" dirty="0" err="1" smtClean="0"/>
              <a:t>Umbruchs</a:t>
            </a:r>
            <a:r>
              <a:rPr lang="en-US" sz="3000" b="1" dirty="0" smtClean="0"/>
              <a:t> </a:t>
            </a:r>
            <a:r>
              <a:rPr lang="en-US" sz="3000" b="1" dirty="0" err="1" smtClean="0"/>
              <a:t>der</a:t>
            </a:r>
            <a:r>
              <a:rPr lang="en-US" sz="3000" b="1" dirty="0" smtClean="0"/>
              <a:t> Reformation</a:t>
            </a:r>
            <a:r>
              <a:rPr lang="en-US" sz="3000" dirty="0" smtClean="0"/>
              <a:t> </a:t>
            </a:r>
            <a:r>
              <a:rPr lang="en-US" sz="3000" dirty="0" err="1" smtClean="0"/>
              <a:t>im</a:t>
            </a:r>
            <a:r>
              <a:rPr lang="en-US" sz="3000" dirty="0" smtClean="0"/>
              <a:t> </a:t>
            </a:r>
            <a:r>
              <a:rPr lang="en-US" sz="3000" dirty="0" err="1" smtClean="0"/>
              <a:t>Jahr</a:t>
            </a:r>
            <a:r>
              <a:rPr lang="en-US" sz="3000" dirty="0" smtClean="0"/>
              <a:t> des </a:t>
            </a:r>
            <a:r>
              <a:rPr lang="en-US" sz="3000" dirty="0" err="1" smtClean="0"/>
              <a:t>Augsburger</a:t>
            </a:r>
            <a:r>
              <a:rPr lang="en-US" sz="3000" dirty="0" smtClean="0"/>
              <a:t> </a:t>
            </a:r>
            <a:r>
              <a:rPr lang="en-US" sz="3000" dirty="0" err="1" smtClean="0"/>
              <a:t>Religionsfriedens</a:t>
            </a:r>
            <a:r>
              <a:rPr lang="en-US" sz="3000" dirty="0" smtClean="0"/>
              <a:t> von 1555 </a:t>
            </a:r>
            <a:r>
              <a:rPr lang="en-US" sz="3000" dirty="0" err="1" smtClean="0"/>
              <a:t>bei</a:t>
            </a:r>
            <a:r>
              <a:rPr lang="en-US" sz="3000" dirty="0" smtClean="0"/>
              <a:t> </a:t>
            </a:r>
            <a:r>
              <a:rPr lang="en-US" sz="3000" dirty="0" err="1" smtClean="0"/>
              <a:t>allen</a:t>
            </a:r>
            <a:r>
              <a:rPr lang="en-US" sz="3000" dirty="0" smtClean="0"/>
              <a:t> </a:t>
            </a:r>
            <a:r>
              <a:rPr lang="en-US" sz="3000" dirty="0" err="1" smtClean="0"/>
              <a:t>drei</a:t>
            </a:r>
            <a:r>
              <a:rPr lang="en-US" sz="3000" dirty="0" smtClean="0"/>
              <a:t> </a:t>
            </a:r>
            <a:r>
              <a:rPr lang="en-US" sz="3000" dirty="0" err="1" smtClean="0"/>
              <a:t>Stiftungen</a:t>
            </a:r>
            <a:r>
              <a:rPr lang="en-US" sz="3000" dirty="0" smtClean="0"/>
              <a:t> </a:t>
            </a:r>
            <a:r>
              <a:rPr lang="en-US" sz="3000" dirty="0" err="1" smtClean="0"/>
              <a:t>überhaupt</a:t>
            </a:r>
            <a:r>
              <a:rPr lang="en-US" sz="3000" dirty="0" smtClean="0"/>
              <a:t> </a:t>
            </a:r>
            <a:r>
              <a:rPr lang="en-US" sz="3000" b="1" dirty="0" err="1" smtClean="0"/>
              <a:t>eine</a:t>
            </a:r>
            <a:r>
              <a:rPr lang="en-US" sz="3000" b="1" dirty="0" smtClean="0"/>
              <a:t> </a:t>
            </a:r>
            <a:r>
              <a:rPr lang="en-US" sz="3000" b="1" dirty="0" err="1" smtClean="0"/>
              <a:t>Stiftungswirklichkeit</a:t>
            </a:r>
            <a:r>
              <a:rPr lang="en-US" sz="3000" b="1" dirty="0" smtClean="0"/>
              <a:t> gab”</a:t>
            </a:r>
            <a:r>
              <a:rPr lang="en-US" sz="3000" dirty="0" smtClean="0"/>
              <a:t>: </a:t>
            </a:r>
            <a:r>
              <a:rPr lang="en-US" sz="1700" dirty="0" err="1" smtClean="0">
                <a:solidFill>
                  <a:srgbClr val="FF0000"/>
                </a:solidFill>
              </a:rPr>
              <a:t>ebd</a:t>
            </a:r>
            <a:r>
              <a:rPr lang="en-US" sz="1700" dirty="0" smtClean="0">
                <a:solidFill>
                  <a:srgbClr val="FF0000"/>
                </a:solidFill>
              </a:rPr>
              <a:t>., S. 279.</a:t>
            </a:r>
          </a:p>
          <a:p>
            <a:pPr algn="just"/>
            <a:r>
              <a:rPr lang="en-US" sz="3000" dirty="0" smtClean="0"/>
              <a:t>“Es </a:t>
            </a:r>
            <a:r>
              <a:rPr lang="en-US" sz="3000" dirty="0" err="1" smtClean="0"/>
              <a:t>ist</a:t>
            </a:r>
            <a:r>
              <a:rPr lang="en-US" sz="3000" dirty="0" smtClean="0"/>
              <a:t> </a:t>
            </a:r>
            <a:r>
              <a:rPr lang="en-US" sz="3000" dirty="0" err="1" smtClean="0"/>
              <a:t>vielmehr</a:t>
            </a:r>
            <a:r>
              <a:rPr lang="en-US" sz="3000" dirty="0" smtClean="0"/>
              <a:t> </a:t>
            </a:r>
            <a:r>
              <a:rPr lang="en-US" sz="3000" dirty="0" err="1" smtClean="0"/>
              <a:t>deutlich</a:t>
            </a:r>
            <a:r>
              <a:rPr lang="en-US" sz="3000" dirty="0" smtClean="0"/>
              <a:t> </a:t>
            </a:r>
            <a:r>
              <a:rPr lang="en-US" sz="3000" dirty="0" err="1" smtClean="0"/>
              <a:t>geworden</a:t>
            </a:r>
            <a:r>
              <a:rPr lang="en-US" sz="3000" dirty="0" smtClean="0"/>
              <a:t>, </a:t>
            </a:r>
            <a:r>
              <a:rPr lang="en-US" sz="3000" dirty="0" err="1" smtClean="0"/>
              <a:t>daß</a:t>
            </a:r>
            <a:r>
              <a:rPr lang="en-US" sz="3000" dirty="0" smtClean="0"/>
              <a:t> </a:t>
            </a:r>
            <a:r>
              <a:rPr lang="en-US" sz="3000" b="1" dirty="0" err="1" smtClean="0"/>
              <a:t>Stiftungen</a:t>
            </a:r>
            <a:r>
              <a:rPr lang="en-US" sz="3000" b="1" dirty="0" smtClean="0"/>
              <a:t> </a:t>
            </a:r>
            <a:r>
              <a:rPr lang="en-US" sz="3000" b="1" dirty="0" err="1" smtClean="0"/>
              <a:t>ein</a:t>
            </a:r>
            <a:r>
              <a:rPr lang="en-US" sz="3000" b="1" dirty="0" smtClean="0"/>
              <a:t> </a:t>
            </a:r>
            <a:r>
              <a:rPr lang="en-US" sz="3000" b="1" dirty="0" err="1" smtClean="0"/>
              <a:t>Feld</a:t>
            </a:r>
            <a:r>
              <a:rPr lang="en-US" sz="3000" b="1" dirty="0" smtClean="0"/>
              <a:t> </a:t>
            </a:r>
            <a:r>
              <a:rPr lang="en-US" sz="3000" b="1" dirty="0" err="1" smtClean="0"/>
              <a:t>waren</a:t>
            </a:r>
            <a:r>
              <a:rPr lang="en-US" sz="3000" b="1" dirty="0" smtClean="0"/>
              <a:t> </a:t>
            </a:r>
            <a:r>
              <a:rPr lang="en-US" sz="3000" dirty="0" smtClean="0"/>
              <a:t>[…], </a:t>
            </a:r>
            <a:r>
              <a:rPr lang="en-US" sz="3000" b="1" dirty="0" smtClean="0"/>
              <a:t>auf </a:t>
            </a:r>
            <a:r>
              <a:rPr lang="en-US" sz="3000" b="1" dirty="0" err="1" smtClean="0"/>
              <a:t>dem</a:t>
            </a:r>
            <a:r>
              <a:rPr lang="en-US" sz="3000" b="1" dirty="0" smtClean="0"/>
              <a:t> Reformation </a:t>
            </a:r>
            <a:r>
              <a:rPr lang="en-US" sz="3000" b="1" dirty="0" err="1" smtClean="0"/>
              <a:t>sozusagen</a:t>
            </a:r>
            <a:r>
              <a:rPr lang="en-US" sz="3000" b="1" dirty="0" smtClean="0"/>
              <a:t> </a:t>
            </a:r>
            <a:r>
              <a:rPr lang="en-US" sz="3000" b="1" dirty="0" err="1" smtClean="0"/>
              <a:t>verhandelt</a:t>
            </a:r>
            <a:r>
              <a:rPr lang="en-US" sz="3000" b="1" dirty="0" smtClean="0"/>
              <a:t> </a:t>
            </a:r>
            <a:r>
              <a:rPr lang="en-US" sz="3000" b="1" dirty="0" err="1" smtClean="0"/>
              <a:t>wurde</a:t>
            </a:r>
            <a:r>
              <a:rPr lang="en-US" sz="3000" b="1" dirty="0" smtClean="0"/>
              <a:t> </a:t>
            </a:r>
            <a:r>
              <a:rPr lang="en-US" sz="3000" dirty="0" smtClean="0"/>
              <a:t>[…]. </a:t>
            </a:r>
            <a:r>
              <a:rPr lang="en-US" sz="3000" b="1" dirty="0" smtClean="0"/>
              <a:t>Die </a:t>
            </a:r>
            <a:r>
              <a:rPr lang="en-US" sz="3000" b="1" dirty="0" err="1" smtClean="0"/>
              <a:t>Stiftungen</a:t>
            </a:r>
            <a:r>
              <a:rPr lang="en-US" sz="3000" b="1" dirty="0" smtClean="0"/>
              <a:t> </a:t>
            </a:r>
            <a:r>
              <a:rPr lang="en-US" sz="3000" dirty="0" smtClean="0"/>
              <a:t>[…] </a:t>
            </a:r>
            <a:r>
              <a:rPr lang="en-US" sz="3000" b="1" dirty="0" err="1" smtClean="0"/>
              <a:t>erweisen</a:t>
            </a:r>
            <a:r>
              <a:rPr lang="en-US" sz="3000" b="1" dirty="0" smtClean="0"/>
              <a:t> </a:t>
            </a:r>
            <a:r>
              <a:rPr lang="en-US" sz="3000" b="1" dirty="0" err="1" smtClean="0"/>
              <a:t>sich</a:t>
            </a:r>
            <a:r>
              <a:rPr lang="en-US" sz="3000" b="1" dirty="0" smtClean="0"/>
              <a:t> </a:t>
            </a:r>
            <a:r>
              <a:rPr lang="en-US" sz="3000" dirty="0" err="1" smtClean="0"/>
              <a:t>somit</a:t>
            </a:r>
            <a:r>
              <a:rPr lang="en-US" sz="3000" dirty="0" smtClean="0"/>
              <a:t> </a:t>
            </a:r>
            <a:r>
              <a:rPr lang="en-US" sz="3000" b="1" dirty="0" err="1" smtClean="0"/>
              <a:t>als</a:t>
            </a:r>
            <a:r>
              <a:rPr lang="en-US" sz="3000" b="1" dirty="0" smtClean="0"/>
              <a:t> </a:t>
            </a:r>
            <a:r>
              <a:rPr lang="en-US" sz="3000" b="1" dirty="0" err="1" smtClean="0"/>
              <a:t>Medien</a:t>
            </a:r>
            <a:r>
              <a:rPr lang="en-US" sz="3000" b="1" dirty="0" smtClean="0"/>
              <a:t> des </a:t>
            </a:r>
            <a:r>
              <a:rPr lang="en-US" sz="3000" b="1" dirty="0" err="1" smtClean="0"/>
              <a:t>kulturellen</a:t>
            </a:r>
            <a:r>
              <a:rPr lang="en-US" sz="3000" b="1" dirty="0" smtClean="0"/>
              <a:t> </a:t>
            </a:r>
            <a:r>
              <a:rPr lang="en-US" sz="3000" b="1" dirty="0" err="1" smtClean="0"/>
              <a:t>Wandels</a:t>
            </a:r>
            <a:r>
              <a:rPr lang="en-US" sz="3000" b="1" dirty="0" smtClean="0"/>
              <a:t>”</a:t>
            </a:r>
            <a:r>
              <a:rPr lang="en-US" sz="3000" dirty="0" smtClean="0"/>
              <a:t>: </a:t>
            </a:r>
            <a:r>
              <a:rPr lang="en-US" sz="1700" dirty="0" err="1" smtClean="0">
                <a:solidFill>
                  <a:srgbClr val="FF0000"/>
                </a:solidFill>
              </a:rPr>
              <a:t>ebd</a:t>
            </a:r>
            <a:r>
              <a:rPr lang="en-US" sz="1700" dirty="0" smtClean="0">
                <a:solidFill>
                  <a:srgbClr val="FF0000"/>
                </a:solidFill>
              </a:rPr>
              <a:t>., S. 282.</a:t>
            </a:r>
            <a:endParaRPr lang="cs-CZ" sz="1700" dirty="0">
              <a:solidFill>
                <a:srgbClr val="FF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nvPr>
        </p:nvGraphicFramePr>
        <p:xfrm>
          <a:off x="467544" y="476672"/>
          <a:ext cx="8352928" cy="273630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f 4"/>
          <p:cNvGraphicFramePr/>
          <p:nvPr/>
        </p:nvGraphicFramePr>
        <p:xfrm>
          <a:off x="539552" y="3573016"/>
          <a:ext cx="8280920" cy="288032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548680"/>
            <a:ext cx="8229600" cy="576064"/>
          </a:xfrm>
        </p:spPr>
        <p:txBody>
          <a:bodyPr>
            <a:normAutofit fontScale="90000"/>
          </a:bodyPr>
          <a:lstStyle/>
          <a:p>
            <a:r>
              <a:rPr lang="de-DE" sz="2000" b="1" dirty="0" smtClean="0">
                <a:solidFill>
                  <a:srgbClr val="00B050"/>
                </a:solidFill>
              </a:rPr>
              <a:t>Ausgewählte Beispiele der Kontinuität des vorreformatorischen liturgischen Stiftungsvollzugs der Zittauer Pfarrkirchenfabrik nach der Reformation (I.)</a:t>
            </a:r>
            <a:endParaRPr lang="cs-CZ" sz="2000" dirty="0">
              <a:solidFill>
                <a:srgbClr val="00B050"/>
              </a:solidFill>
            </a:endParaRPr>
          </a:p>
        </p:txBody>
      </p:sp>
      <p:sp>
        <p:nvSpPr>
          <p:cNvPr id="3" name="Zástupný symbol pro obsah 2"/>
          <p:cNvSpPr>
            <a:spLocks noGrp="1"/>
          </p:cNvSpPr>
          <p:nvPr>
            <p:ph idx="1"/>
          </p:nvPr>
        </p:nvSpPr>
        <p:spPr>
          <a:xfrm>
            <a:off x="539552" y="1340768"/>
            <a:ext cx="8064896" cy="5040560"/>
          </a:xfrm>
        </p:spPr>
        <p:txBody>
          <a:bodyPr>
            <a:normAutofit fontScale="77500" lnSpcReduction="20000"/>
          </a:bodyPr>
          <a:lstStyle/>
          <a:p>
            <a:pPr algn="just">
              <a:buNone/>
            </a:pPr>
            <a:r>
              <a:rPr lang="de-DE" sz="3600" dirty="0" smtClean="0">
                <a:solidFill>
                  <a:srgbClr val="002060"/>
                </a:solidFill>
              </a:rPr>
              <a:t>Gewisse </a:t>
            </a:r>
            <a:r>
              <a:rPr lang="en-US" sz="3600" dirty="0" err="1" smtClean="0">
                <a:solidFill>
                  <a:srgbClr val="002060"/>
                </a:solidFill>
              </a:rPr>
              <a:t>Kontinuitäten</a:t>
            </a:r>
            <a:r>
              <a:rPr lang="en-US" sz="3600" dirty="0" smtClean="0">
                <a:solidFill>
                  <a:srgbClr val="002060"/>
                </a:solidFill>
              </a:rPr>
              <a:t> </a:t>
            </a:r>
            <a:r>
              <a:rPr lang="en-US" sz="3600" dirty="0" err="1" smtClean="0">
                <a:solidFill>
                  <a:srgbClr val="002060"/>
                </a:solidFill>
              </a:rPr>
              <a:t>im</a:t>
            </a:r>
            <a:r>
              <a:rPr lang="en-US" sz="3600" dirty="0" smtClean="0">
                <a:solidFill>
                  <a:srgbClr val="002060"/>
                </a:solidFill>
              </a:rPr>
              <a:t> </a:t>
            </a:r>
            <a:r>
              <a:rPr lang="en-US" sz="3600" dirty="0" err="1" smtClean="0">
                <a:solidFill>
                  <a:srgbClr val="002060"/>
                </a:solidFill>
              </a:rPr>
              <a:t>Umgang</a:t>
            </a:r>
            <a:r>
              <a:rPr lang="en-US" sz="3600" dirty="0" smtClean="0">
                <a:solidFill>
                  <a:srgbClr val="002060"/>
                </a:solidFill>
              </a:rPr>
              <a:t> </a:t>
            </a:r>
            <a:r>
              <a:rPr lang="en-US" sz="3600" dirty="0" err="1" smtClean="0">
                <a:solidFill>
                  <a:srgbClr val="002060"/>
                </a:solidFill>
              </a:rPr>
              <a:t>mit</a:t>
            </a:r>
            <a:r>
              <a:rPr lang="en-US" sz="3600" dirty="0" smtClean="0">
                <a:solidFill>
                  <a:srgbClr val="002060"/>
                </a:solidFill>
              </a:rPr>
              <a:t> den </a:t>
            </a:r>
            <a:r>
              <a:rPr lang="en-US" sz="3600" dirty="0" err="1" smtClean="0">
                <a:solidFill>
                  <a:srgbClr val="002060"/>
                </a:solidFill>
              </a:rPr>
              <a:t>Toten</a:t>
            </a:r>
            <a:r>
              <a:rPr lang="en-US" sz="3600" dirty="0" smtClean="0">
                <a:solidFill>
                  <a:srgbClr val="002060"/>
                </a:solidFill>
              </a:rPr>
              <a:t>: </a:t>
            </a:r>
          </a:p>
          <a:p>
            <a:pPr algn="just"/>
            <a:r>
              <a:rPr lang="en-US" dirty="0" err="1" smtClean="0">
                <a:solidFill>
                  <a:srgbClr val="00B0F0"/>
                </a:solidFill>
              </a:rPr>
              <a:t>der</a:t>
            </a:r>
            <a:r>
              <a:rPr lang="en-US" dirty="0" smtClean="0">
                <a:solidFill>
                  <a:srgbClr val="00B0F0"/>
                </a:solidFill>
              </a:rPr>
              <a:t> </a:t>
            </a:r>
            <a:r>
              <a:rPr lang="en-US" b="1" u="sng" dirty="0" err="1" smtClean="0">
                <a:solidFill>
                  <a:srgbClr val="00B0F0"/>
                </a:solidFill>
              </a:rPr>
              <a:t>Neubau</a:t>
            </a:r>
            <a:r>
              <a:rPr lang="en-US" b="1" u="sng" dirty="0" smtClean="0">
                <a:solidFill>
                  <a:srgbClr val="00B0F0"/>
                </a:solidFill>
              </a:rPr>
              <a:t> des </a:t>
            </a:r>
            <a:r>
              <a:rPr lang="en-US" b="1" u="sng" dirty="0" err="1" smtClean="0">
                <a:solidFill>
                  <a:srgbClr val="00B0F0"/>
                </a:solidFill>
              </a:rPr>
              <a:t>Beinhauses</a:t>
            </a:r>
            <a:r>
              <a:rPr lang="en-US" dirty="0" smtClean="0">
                <a:solidFill>
                  <a:srgbClr val="00B0F0"/>
                </a:solidFill>
              </a:rPr>
              <a:t> </a:t>
            </a:r>
            <a:r>
              <a:rPr lang="en-US" dirty="0" err="1" smtClean="0">
                <a:solidFill>
                  <a:srgbClr val="00B0F0"/>
                </a:solidFill>
              </a:rPr>
              <a:t>bei</a:t>
            </a:r>
            <a:r>
              <a:rPr lang="en-US" dirty="0" smtClean="0">
                <a:solidFill>
                  <a:srgbClr val="00B0F0"/>
                </a:solidFill>
              </a:rPr>
              <a:t> </a:t>
            </a:r>
            <a:r>
              <a:rPr lang="en-US" dirty="0" err="1" smtClean="0">
                <a:solidFill>
                  <a:srgbClr val="00B0F0"/>
                </a:solidFill>
              </a:rPr>
              <a:t>der</a:t>
            </a:r>
            <a:r>
              <a:rPr lang="en-US" dirty="0" smtClean="0">
                <a:solidFill>
                  <a:srgbClr val="00B0F0"/>
                </a:solidFill>
              </a:rPr>
              <a:t> </a:t>
            </a:r>
            <a:r>
              <a:rPr lang="en-US" dirty="0" err="1" smtClean="0">
                <a:solidFill>
                  <a:srgbClr val="00B0F0"/>
                </a:solidFill>
              </a:rPr>
              <a:t>Frauenkirche</a:t>
            </a:r>
            <a:r>
              <a:rPr lang="en-US" dirty="0" smtClean="0">
                <a:solidFill>
                  <a:srgbClr val="00B0F0"/>
                </a:solidFill>
              </a:rPr>
              <a:t> </a:t>
            </a:r>
            <a:r>
              <a:rPr lang="en-US" b="1" u="sng" dirty="0" err="1" smtClean="0">
                <a:solidFill>
                  <a:srgbClr val="00B0F0"/>
                </a:solidFill>
              </a:rPr>
              <a:t>seit</a:t>
            </a:r>
            <a:r>
              <a:rPr lang="en-US" b="1" u="sng" dirty="0" smtClean="0">
                <a:solidFill>
                  <a:srgbClr val="00B0F0"/>
                </a:solidFill>
              </a:rPr>
              <a:t> 1535</a:t>
            </a:r>
            <a:r>
              <a:rPr lang="en-US" dirty="0" smtClean="0">
                <a:solidFill>
                  <a:srgbClr val="00B0F0"/>
                </a:solidFill>
              </a:rPr>
              <a:t>: </a:t>
            </a:r>
            <a:r>
              <a:rPr lang="de-DE" sz="2400" i="1" dirty="0" err="1" smtClean="0"/>
              <a:t>It</a:t>
            </a:r>
            <a:r>
              <a:rPr lang="de-DE" sz="2400" i="1" dirty="0" smtClean="0"/>
              <a:t>[</a:t>
            </a:r>
            <a:r>
              <a:rPr lang="de-DE" sz="2400" i="1" dirty="0" err="1" smtClean="0"/>
              <a:t>em</a:t>
            </a:r>
            <a:r>
              <a:rPr lang="de-DE" sz="2400" i="1" dirty="0" smtClean="0"/>
              <a:t>]  </a:t>
            </a:r>
            <a:r>
              <a:rPr lang="de-DE" sz="2400" i="1" dirty="0" err="1" smtClean="0"/>
              <a:t>freitag</a:t>
            </a:r>
            <a:r>
              <a:rPr lang="de-DE" sz="2400" i="1" dirty="0" smtClean="0"/>
              <a:t>[es] vor   </a:t>
            </a:r>
            <a:r>
              <a:rPr lang="de-DE" sz="2400" i="1" dirty="0" err="1" smtClean="0"/>
              <a:t>Gorlitz</a:t>
            </a:r>
            <a:r>
              <a:rPr lang="de-DE" sz="2400" i="1" dirty="0" smtClean="0"/>
              <a:t>[er]  </a:t>
            </a:r>
            <a:r>
              <a:rPr lang="de-DE" sz="2400" i="1" dirty="0" err="1" smtClean="0"/>
              <a:t>kyrmes</a:t>
            </a:r>
            <a:r>
              <a:rPr lang="de-DE" sz="2400" i="1" dirty="0" smtClean="0"/>
              <a:t> </a:t>
            </a:r>
            <a:r>
              <a:rPr lang="de-DE" sz="2400" dirty="0" smtClean="0"/>
              <a:t>[1535]  </a:t>
            </a:r>
            <a:r>
              <a:rPr lang="de-DE" sz="2400" i="1" dirty="0" err="1" smtClean="0"/>
              <a:t>umb</a:t>
            </a:r>
            <a:r>
              <a:rPr lang="de-DE" sz="2400" i="1" dirty="0" smtClean="0"/>
              <a:t>  2 </a:t>
            </a:r>
            <a:r>
              <a:rPr lang="de-DE" sz="2400" i="1" dirty="0" err="1" smtClean="0"/>
              <a:t>hor</a:t>
            </a:r>
            <a:r>
              <a:rPr lang="de-DE" sz="2400" i="1" dirty="0" smtClean="0"/>
              <a:t> </a:t>
            </a:r>
            <a:r>
              <a:rPr lang="de-DE" sz="2400" b="1" i="1" dirty="0" smtClean="0"/>
              <a:t>hat das </a:t>
            </a:r>
            <a:r>
              <a:rPr lang="de-DE" sz="2400" b="1" i="1" dirty="0" err="1" smtClean="0"/>
              <a:t>wet</a:t>
            </a:r>
            <a:r>
              <a:rPr lang="de-DE" sz="2400" b="1" i="1" dirty="0" smtClean="0"/>
              <a:t>[er]  in den </a:t>
            </a:r>
            <a:r>
              <a:rPr lang="de-DE" sz="2400" b="1" i="1" dirty="0" err="1" smtClean="0"/>
              <a:t>thurm</a:t>
            </a:r>
            <a:r>
              <a:rPr lang="de-DE" sz="2400" b="1" i="1" dirty="0" smtClean="0"/>
              <a:t> zu Unser </a:t>
            </a:r>
            <a:r>
              <a:rPr lang="de-DE" sz="2400" b="1" i="1" dirty="0" err="1" smtClean="0"/>
              <a:t>liben</a:t>
            </a:r>
            <a:r>
              <a:rPr lang="de-DE" sz="2400" b="1" i="1" dirty="0" smtClean="0"/>
              <a:t> Frauen </a:t>
            </a:r>
            <a:r>
              <a:rPr lang="de-DE" sz="2400" b="1" i="1" dirty="0" err="1" smtClean="0"/>
              <a:t>eyngeschlag</a:t>
            </a:r>
            <a:r>
              <a:rPr lang="de-DE" sz="2400" b="1" i="1" dirty="0" smtClean="0"/>
              <a:t>[e]</a:t>
            </a:r>
            <a:r>
              <a:rPr lang="de-DE" sz="2400" b="1" i="1" dirty="0" err="1" smtClean="0"/>
              <a:t>nn</a:t>
            </a:r>
            <a:r>
              <a:rPr lang="de-DE" sz="2400" i="1" dirty="0" smtClean="0"/>
              <a:t> </a:t>
            </a:r>
            <a:r>
              <a:rPr lang="de-DE" sz="2400" i="1" dirty="0" err="1" smtClean="0"/>
              <a:t>uben</a:t>
            </a:r>
            <a:r>
              <a:rPr lang="de-DE" sz="2400" i="1" dirty="0" smtClean="0"/>
              <a:t> in dem </a:t>
            </a:r>
            <a:r>
              <a:rPr lang="de-DE" sz="2400" i="1" dirty="0" err="1" smtClean="0"/>
              <a:t>kwirlle</a:t>
            </a:r>
            <a:r>
              <a:rPr lang="de-DE" sz="2400" i="1" dirty="0" smtClean="0"/>
              <a:t> [Turmspitze], do die </a:t>
            </a:r>
            <a:r>
              <a:rPr lang="de-DE" sz="2400" i="1" dirty="0" err="1" smtClean="0"/>
              <a:t>spisbeume</a:t>
            </a:r>
            <a:r>
              <a:rPr lang="de-DE" sz="2400" i="1" dirty="0" smtClean="0"/>
              <a:t> zusammen gelegt, vor </a:t>
            </a:r>
            <a:r>
              <a:rPr lang="de-DE" sz="2400" i="1" dirty="0" err="1" smtClean="0"/>
              <a:t>grosser</a:t>
            </a:r>
            <a:r>
              <a:rPr lang="de-DE" sz="2400" i="1" dirty="0" smtClean="0"/>
              <a:t>  </a:t>
            </a:r>
            <a:r>
              <a:rPr lang="de-DE" sz="2400" i="1" dirty="0" err="1" smtClean="0"/>
              <a:t>ungestumickeit</a:t>
            </a:r>
            <a:r>
              <a:rPr lang="de-DE" sz="2400" i="1" dirty="0" smtClean="0"/>
              <a:t>  des </a:t>
            </a:r>
            <a:r>
              <a:rPr lang="de-DE" sz="2400" i="1" dirty="0" err="1" smtClean="0"/>
              <a:t>gewitters</a:t>
            </a:r>
            <a:r>
              <a:rPr lang="de-DE" sz="2400" i="1" dirty="0" smtClean="0"/>
              <a:t> </a:t>
            </a:r>
            <a:r>
              <a:rPr lang="de-DE" sz="2400" i="1" dirty="0" err="1" smtClean="0"/>
              <a:t>hot</a:t>
            </a:r>
            <a:r>
              <a:rPr lang="de-DE" sz="2400" i="1" dirty="0" smtClean="0"/>
              <a:t> sich </a:t>
            </a:r>
            <a:r>
              <a:rPr lang="de-DE" sz="2400" i="1" dirty="0" err="1" smtClean="0"/>
              <a:t>nyma</a:t>
            </a:r>
            <a:r>
              <a:rPr lang="de-DE" sz="2400" i="1" dirty="0" smtClean="0"/>
              <a:t>[n]</a:t>
            </a:r>
            <a:r>
              <a:rPr lang="de-DE" sz="2400" i="1" dirty="0" err="1" smtClean="0"/>
              <a:t>dt</a:t>
            </a:r>
            <a:r>
              <a:rPr lang="de-DE" sz="2400" i="1" dirty="0" smtClean="0"/>
              <a:t>  </a:t>
            </a:r>
            <a:r>
              <a:rPr lang="de-DE" sz="2400" i="1" dirty="0" err="1" smtClean="0"/>
              <a:t>woll</a:t>
            </a:r>
            <a:r>
              <a:rPr lang="de-DE" sz="2400" i="1" dirty="0" smtClean="0"/>
              <a:t>[e]n </a:t>
            </a:r>
            <a:r>
              <a:rPr lang="de-DE" sz="2400" i="1" dirty="0" err="1" smtClean="0"/>
              <a:t>hynaüff</a:t>
            </a:r>
            <a:r>
              <a:rPr lang="de-DE" sz="2400" i="1" dirty="0" smtClean="0"/>
              <a:t> wogen </a:t>
            </a:r>
            <a:r>
              <a:rPr lang="de-DE" sz="2400" i="1" dirty="0" err="1" smtClean="0"/>
              <a:t>zulesch</a:t>
            </a:r>
            <a:r>
              <a:rPr lang="de-DE" sz="2400" i="1" dirty="0" smtClean="0"/>
              <a:t>[e]n. Ist </a:t>
            </a:r>
            <a:r>
              <a:rPr lang="de-DE" sz="2400" i="1" dirty="0" err="1" smtClean="0"/>
              <a:t>uber</a:t>
            </a:r>
            <a:r>
              <a:rPr lang="de-DE" sz="2400" i="1" dirty="0" smtClean="0"/>
              <a:t> di </a:t>
            </a:r>
            <a:r>
              <a:rPr lang="de-DE" sz="2400" i="1" dirty="0" err="1" smtClean="0"/>
              <a:t>moß</a:t>
            </a:r>
            <a:r>
              <a:rPr lang="de-DE" sz="2400" i="1" dirty="0" smtClean="0"/>
              <a:t> gewaltig feuer </a:t>
            </a:r>
            <a:r>
              <a:rPr lang="de-DE" sz="2400" i="1" dirty="0" err="1" smtClean="0"/>
              <a:t>word</a:t>
            </a:r>
            <a:r>
              <a:rPr lang="de-DE" sz="2400" i="1" dirty="0" smtClean="0"/>
              <a:t>[en], </a:t>
            </a:r>
            <a:r>
              <a:rPr lang="de-DE" sz="2400" i="1" dirty="0" err="1" smtClean="0"/>
              <a:t>alzo</a:t>
            </a:r>
            <a:r>
              <a:rPr lang="de-DE" sz="2400" i="1" dirty="0" smtClean="0"/>
              <a:t> das man die </a:t>
            </a:r>
            <a:r>
              <a:rPr lang="de-DE" sz="2400" i="1" dirty="0" err="1" smtClean="0"/>
              <a:t>scheunen</a:t>
            </a:r>
            <a:r>
              <a:rPr lang="de-DE" sz="2400" i="1" dirty="0" smtClean="0"/>
              <a:t> </a:t>
            </a:r>
            <a:r>
              <a:rPr lang="de-DE" sz="2400" i="1" dirty="0" err="1" smtClean="0"/>
              <a:t>umbheer</a:t>
            </a:r>
            <a:r>
              <a:rPr lang="de-DE" sz="2400" i="1" dirty="0" smtClean="0"/>
              <a:t> in </a:t>
            </a:r>
            <a:r>
              <a:rPr lang="de-DE" sz="2400" i="1" dirty="0" err="1" smtClean="0"/>
              <a:t>grosser</a:t>
            </a:r>
            <a:r>
              <a:rPr lang="de-DE" sz="2400" i="1" dirty="0" smtClean="0"/>
              <a:t> </a:t>
            </a:r>
            <a:r>
              <a:rPr lang="de-DE" sz="2400" i="1" dirty="0" err="1" smtClean="0"/>
              <a:t>hutte</a:t>
            </a:r>
            <a:r>
              <a:rPr lang="de-DE" sz="2400" i="1" dirty="0" smtClean="0"/>
              <a:t> </a:t>
            </a:r>
            <a:r>
              <a:rPr lang="de-DE" sz="2400" i="1" dirty="0" err="1" smtClean="0"/>
              <a:t>müst</a:t>
            </a:r>
            <a:r>
              <a:rPr lang="de-DE" sz="2400" i="1" dirty="0" smtClean="0"/>
              <a:t> </a:t>
            </a:r>
            <a:r>
              <a:rPr lang="de-DE" sz="2400" i="1" dirty="0" err="1" smtClean="0"/>
              <a:t>haldten</a:t>
            </a:r>
            <a:r>
              <a:rPr lang="de-DE" sz="2400" i="1" dirty="0" smtClean="0"/>
              <a:t>, </a:t>
            </a:r>
            <a:r>
              <a:rPr lang="de-DE" sz="2400" i="1" dirty="0" err="1" smtClean="0"/>
              <a:t>domitte</a:t>
            </a:r>
            <a:r>
              <a:rPr lang="de-DE" sz="2400" i="1" dirty="0" smtClean="0"/>
              <a:t> die armen nicht am </a:t>
            </a:r>
            <a:r>
              <a:rPr lang="de-DE" sz="2400" i="1" dirty="0" err="1" smtClean="0"/>
              <a:t>getrede</a:t>
            </a:r>
            <a:r>
              <a:rPr lang="de-DE" sz="2400" i="1" dirty="0" smtClean="0"/>
              <a:t> schaden nehmen. </a:t>
            </a:r>
            <a:r>
              <a:rPr lang="de-DE" sz="2400" b="1" i="1" dirty="0" smtClean="0"/>
              <a:t>Ist die </a:t>
            </a:r>
            <a:r>
              <a:rPr lang="de-DE" sz="2400" b="1" i="1" dirty="0" err="1" smtClean="0"/>
              <a:t>kyrch</a:t>
            </a:r>
            <a:r>
              <a:rPr lang="de-DE" sz="2400" b="1" i="1" dirty="0" smtClean="0"/>
              <a:t> zu </a:t>
            </a:r>
            <a:r>
              <a:rPr lang="de-DE" sz="2400" b="1" i="1" dirty="0" err="1" smtClean="0"/>
              <a:t>grundt</a:t>
            </a:r>
            <a:r>
              <a:rPr lang="de-DE" sz="2400" b="1" i="1" dirty="0" smtClean="0"/>
              <a:t> </a:t>
            </a:r>
            <a:r>
              <a:rPr lang="de-DE" sz="2400" b="1" i="1" dirty="0" err="1" smtClean="0"/>
              <a:t>ausgebrandt</a:t>
            </a:r>
            <a:r>
              <a:rPr lang="de-DE" sz="2400" i="1" dirty="0" smtClean="0"/>
              <a:t>, </a:t>
            </a:r>
            <a:r>
              <a:rPr lang="de-DE" sz="2400" i="1" dirty="0" err="1" smtClean="0"/>
              <a:t>geweret</a:t>
            </a:r>
            <a:r>
              <a:rPr lang="de-DE" sz="2400" i="1" dirty="0" smtClean="0"/>
              <a:t> bis u[m]b   8 </a:t>
            </a:r>
            <a:r>
              <a:rPr lang="de-DE" sz="2400" i="1" dirty="0" err="1" smtClean="0"/>
              <a:t>hor</a:t>
            </a:r>
            <a:r>
              <a:rPr lang="de-DE" sz="2400" i="1" dirty="0" smtClean="0"/>
              <a:t>   im </a:t>
            </a:r>
            <a:r>
              <a:rPr lang="de-DE" sz="2400" i="1" dirty="0" err="1" smtClean="0"/>
              <a:t>1535t</a:t>
            </a:r>
            <a:r>
              <a:rPr lang="de-DE" sz="2400" i="1" dirty="0" smtClean="0"/>
              <a:t>[en].</a:t>
            </a:r>
            <a:r>
              <a:rPr lang="cs-CZ" sz="2400" i="1" dirty="0" smtClean="0"/>
              <a:t> </a:t>
            </a:r>
            <a:r>
              <a:rPr lang="en-US" sz="2400" i="1" dirty="0" smtClean="0"/>
              <a:t> </a:t>
            </a:r>
            <a:r>
              <a:rPr lang="en-US" sz="2400" dirty="0" smtClean="0"/>
              <a:t>[…] </a:t>
            </a:r>
            <a:r>
              <a:rPr lang="de-DE" sz="2400" b="1" i="1" dirty="0" smtClean="0"/>
              <a:t>Die </a:t>
            </a:r>
            <a:r>
              <a:rPr lang="de-DE" sz="2400" b="1" i="1" dirty="0" err="1" smtClean="0"/>
              <a:t>kyrche</a:t>
            </a:r>
            <a:r>
              <a:rPr lang="de-DE" sz="2400" b="1" i="1" dirty="0" smtClean="0"/>
              <a:t> b[</a:t>
            </a:r>
            <a:r>
              <a:rPr lang="de-DE" sz="2400" b="1" i="1" dirty="0" err="1" smtClean="0"/>
              <a:t>ea</a:t>
            </a:r>
            <a:r>
              <a:rPr lang="de-DE" sz="2400" b="1" i="1" dirty="0" smtClean="0"/>
              <a:t>]</a:t>
            </a:r>
            <a:r>
              <a:rPr lang="de-DE" sz="2400" b="1" i="1" dirty="0" err="1" smtClean="0"/>
              <a:t>te</a:t>
            </a:r>
            <a:r>
              <a:rPr lang="de-DE" sz="2400" b="1" i="1" dirty="0" smtClean="0"/>
              <a:t> V[</a:t>
            </a:r>
            <a:r>
              <a:rPr lang="de-DE" sz="2400" b="1" i="1" dirty="0" err="1" smtClean="0"/>
              <a:t>ir</a:t>
            </a:r>
            <a:r>
              <a:rPr lang="de-DE" sz="2400" b="1" i="1" dirty="0" smtClean="0"/>
              <a:t>]</a:t>
            </a:r>
            <a:r>
              <a:rPr lang="de-DE" sz="2400" b="1" i="1" dirty="0" err="1" smtClean="0"/>
              <a:t>ginis</a:t>
            </a:r>
            <a:r>
              <a:rPr lang="de-DE" sz="2400" i="1" dirty="0" smtClean="0"/>
              <a:t>. </a:t>
            </a:r>
            <a:r>
              <a:rPr lang="de-DE" sz="2400" i="1" dirty="0" err="1" smtClean="0"/>
              <a:t>It</a:t>
            </a:r>
            <a:r>
              <a:rPr lang="de-DE" sz="2400" i="1" dirty="0" smtClean="0"/>
              <a:t>[</a:t>
            </a:r>
            <a:r>
              <a:rPr lang="de-DE" sz="2400" i="1" dirty="0" err="1" smtClean="0"/>
              <a:t>em</a:t>
            </a:r>
            <a:r>
              <a:rPr lang="de-DE" sz="2400" i="1" dirty="0" smtClean="0"/>
              <a:t>]   </a:t>
            </a:r>
            <a:r>
              <a:rPr lang="de-DE" sz="2400" i="1" dirty="0" err="1" smtClean="0"/>
              <a:t>dieweile</a:t>
            </a:r>
            <a:r>
              <a:rPr lang="de-DE" sz="2400" i="1" dirty="0" smtClean="0"/>
              <a:t> d[er] ewige </a:t>
            </a:r>
            <a:r>
              <a:rPr lang="de-DE" sz="2400" i="1" dirty="0" err="1" smtClean="0"/>
              <a:t>almechtige</a:t>
            </a:r>
            <a:r>
              <a:rPr lang="de-DE" sz="2400" i="1" dirty="0" smtClean="0"/>
              <a:t> </a:t>
            </a:r>
            <a:r>
              <a:rPr lang="de-DE" sz="2400" i="1" dirty="0" err="1" smtClean="0"/>
              <a:t>Got</a:t>
            </a:r>
            <a:r>
              <a:rPr lang="de-DE" sz="2400" i="1" dirty="0" smtClean="0"/>
              <a:t> durch das  </a:t>
            </a:r>
            <a:r>
              <a:rPr lang="de-DE" sz="2400" i="1" dirty="0" err="1" smtClean="0"/>
              <a:t>hym</a:t>
            </a:r>
            <a:r>
              <a:rPr lang="de-DE" sz="2400" i="1" dirty="0" smtClean="0"/>
              <a:t>[m]</a:t>
            </a:r>
            <a:r>
              <a:rPr lang="de-DE" sz="2400" i="1" dirty="0" err="1" smtClean="0"/>
              <a:t>elische</a:t>
            </a:r>
            <a:r>
              <a:rPr lang="de-DE" sz="2400" i="1" dirty="0" smtClean="0"/>
              <a:t> feuer </a:t>
            </a:r>
            <a:r>
              <a:rPr lang="de-DE" sz="2400" i="1" dirty="0" err="1" smtClean="0"/>
              <a:t>freitag</a:t>
            </a:r>
            <a:r>
              <a:rPr lang="de-DE" sz="2400" i="1" dirty="0" smtClean="0"/>
              <a:t>[es] vor </a:t>
            </a:r>
            <a:r>
              <a:rPr lang="de-DE" sz="2400" i="1" dirty="0" err="1" smtClean="0"/>
              <a:t>Gorlitz</a:t>
            </a:r>
            <a:r>
              <a:rPr lang="de-DE" sz="2400" i="1" dirty="0" smtClean="0"/>
              <a:t>[er]  </a:t>
            </a:r>
            <a:r>
              <a:rPr lang="de-DE" sz="2400" i="1" dirty="0" err="1" smtClean="0"/>
              <a:t>kyrmeß</a:t>
            </a:r>
            <a:r>
              <a:rPr lang="de-DE" sz="2400" i="1" dirty="0" smtClean="0"/>
              <a:t> </a:t>
            </a:r>
            <a:r>
              <a:rPr lang="de-DE" sz="2400" dirty="0" smtClean="0"/>
              <a:t>[1535] </a:t>
            </a:r>
            <a:r>
              <a:rPr lang="de-DE" sz="2400" b="1" i="1" dirty="0" smtClean="0"/>
              <a:t>in </a:t>
            </a:r>
            <a:r>
              <a:rPr lang="de-DE" sz="2400" b="1" i="1" dirty="0" err="1" smtClean="0"/>
              <a:t>grundt</a:t>
            </a:r>
            <a:r>
              <a:rPr lang="de-DE" sz="2400" b="1" i="1" dirty="0" smtClean="0"/>
              <a:t> </a:t>
            </a:r>
            <a:r>
              <a:rPr lang="de-DE" sz="2400" b="1" i="1" dirty="0" err="1" smtClean="0"/>
              <a:t>abgebrandt</a:t>
            </a:r>
            <a:r>
              <a:rPr lang="de-DE" sz="2400" b="1" i="1" dirty="0" smtClean="0"/>
              <a:t>,</a:t>
            </a:r>
            <a:r>
              <a:rPr lang="de-DE" sz="2400" i="1" dirty="0" smtClean="0"/>
              <a:t> ist man </a:t>
            </a:r>
            <a:r>
              <a:rPr lang="de-DE" sz="2400" i="1" dirty="0" err="1" smtClean="0"/>
              <a:t>rotis</a:t>
            </a:r>
            <a:r>
              <a:rPr lang="de-DE" sz="2400" i="1" dirty="0" smtClean="0"/>
              <a:t> </a:t>
            </a:r>
            <a:r>
              <a:rPr lang="de-DE" sz="2400" i="1" dirty="0" err="1" smtClean="0"/>
              <a:t>word</a:t>
            </a:r>
            <a:r>
              <a:rPr lang="de-DE" sz="2400" i="1" dirty="0" smtClean="0"/>
              <a:t>[en], </a:t>
            </a:r>
            <a:r>
              <a:rPr lang="de-DE" sz="2400" b="1" i="1" dirty="0" smtClean="0"/>
              <a:t>das </a:t>
            </a:r>
            <a:r>
              <a:rPr lang="de-DE" sz="2400" b="1" i="1" dirty="0" err="1" smtClean="0"/>
              <a:t>hynderste</a:t>
            </a:r>
            <a:r>
              <a:rPr lang="de-DE" sz="2400" b="1" i="1" dirty="0" smtClean="0"/>
              <a:t> </a:t>
            </a:r>
            <a:r>
              <a:rPr lang="de-DE" sz="2400" b="1" i="1" dirty="0" err="1" smtClean="0"/>
              <a:t>kleyn</a:t>
            </a:r>
            <a:r>
              <a:rPr lang="de-DE" sz="2400" b="1" i="1" dirty="0" smtClean="0"/>
              <a:t> </a:t>
            </a:r>
            <a:r>
              <a:rPr lang="de-DE" sz="2400" b="1" i="1" dirty="0" err="1" smtClean="0"/>
              <a:t>gewerlbet</a:t>
            </a:r>
            <a:r>
              <a:rPr lang="de-DE" sz="2400" b="1" dirty="0" smtClean="0"/>
              <a:t> </a:t>
            </a:r>
            <a:r>
              <a:rPr lang="de-DE" sz="2400" dirty="0" smtClean="0"/>
              <a:t>(!) </a:t>
            </a:r>
            <a:r>
              <a:rPr lang="de-DE" sz="2400" b="1" i="1" dirty="0" err="1" smtClean="0"/>
              <a:t>kyrchlein</a:t>
            </a:r>
            <a:r>
              <a:rPr lang="de-DE" sz="2400" b="1" i="1" dirty="0" smtClean="0"/>
              <a:t> </a:t>
            </a:r>
            <a:r>
              <a:rPr lang="de-DE" sz="2400" b="1" i="1" dirty="0" err="1" smtClean="0"/>
              <a:t>wid</a:t>
            </a:r>
            <a:r>
              <a:rPr lang="de-DE" sz="2400" b="1" i="1" dirty="0" smtClean="0"/>
              <a:t>[er]  anzurichten, zubauen</a:t>
            </a:r>
            <a:r>
              <a:rPr lang="de-DE" sz="2400" i="1" dirty="0" smtClean="0"/>
              <a:t>, </a:t>
            </a:r>
            <a:r>
              <a:rPr lang="de-DE" sz="2400" i="1" dirty="0" err="1" smtClean="0"/>
              <a:t>dorbey</a:t>
            </a:r>
            <a:r>
              <a:rPr lang="de-DE" sz="2400" i="1" dirty="0" smtClean="0"/>
              <a:t> </a:t>
            </a:r>
            <a:r>
              <a:rPr lang="de-DE" sz="2400" b="1" i="1" dirty="0" err="1" smtClean="0"/>
              <a:t>auß</a:t>
            </a:r>
            <a:r>
              <a:rPr lang="de-DE" sz="2400" b="1" i="1" dirty="0" smtClean="0"/>
              <a:t> </a:t>
            </a:r>
            <a:r>
              <a:rPr lang="de-DE" sz="2400" b="1" i="1" dirty="0" err="1" smtClean="0"/>
              <a:t>sa</a:t>
            </a:r>
            <a:r>
              <a:rPr lang="de-DE" sz="2400" b="1" i="1" dirty="0" smtClean="0"/>
              <a:t>[n]</a:t>
            </a:r>
            <a:r>
              <a:rPr lang="de-DE" sz="2400" b="1" i="1" dirty="0" err="1" smtClean="0"/>
              <a:t>ct</a:t>
            </a:r>
            <a:r>
              <a:rPr lang="de-DE" sz="2400" b="1" i="1" dirty="0" smtClean="0"/>
              <a:t> Georgen </a:t>
            </a:r>
            <a:r>
              <a:rPr lang="de-DE" sz="2400" b="1" i="1" dirty="0" err="1" smtClean="0"/>
              <a:t>kyrch</a:t>
            </a:r>
            <a:r>
              <a:rPr lang="de-DE" sz="2400" b="1" i="1" dirty="0" smtClean="0"/>
              <a:t>[e]n </a:t>
            </a:r>
            <a:r>
              <a:rPr lang="de-DE" sz="2400" b="1" i="1" u="sng" dirty="0" err="1" smtClean="0"/>
              <a:t>eyn</a:t>
            </a:r>
            <a:r>
              <a:rPr lang="de-DE" sz="2400" b="1" i="1" u="sng" dirty="0" smtClean="0"/>
              <a:t> </a:t>
            </a:r>
            <a:r>
              <a:rPr lang="de-DE" sz="2400" b="1" i="1" u="sng" dirty="0" err="1" smtClean="0"/>
              <a:t>bey</a:t>
            </a:r>
            <a:r>
              <a:rPr lang="de-DE" sz="2400" b="1" i="1" u="sng" dirty="0" smtClean="0"/>
              <a:t>[n]</a:t>
            </a:r>
            <a:r>
              <a:rPr lang="de-DE" sz="2400" b="1" i="1" u="sng" dirty="0" err="1" smtClean="0"/>
              <a:t>haüs</a:t>
            </a:r>
            <a:r>
              <a:rPr lang="de-DE" sz="2400" b="1" i="1" u="sng" dirty="0" smtClean="0"/>
              <a:t> der </a:t>
            </a:r>
            <a:r>
              <a:rPr lang="de-DE" sz="2400" b="1" i="1" u="sng" dirty="0" err="1" smtClean="0"/>
              <a:t>vorstorbenen</a:t>
            </a:r>
            <a:r>
              <a:rPr lang="de-DE" sz="2400" b="1" i="1" u="sng" dirty="0" smtClean="0"/>
              <a:t> alt[en] Zittern zu </a:t>
            </a:r>
            <a:r>
              <a:rPr lang="de-DE" sz="2400" b="1" i="1" u="sng" dirty="0" err="1" smtClean="0"/>
              <a:t>eyne</a:t>
            </a:r>
            <a:r>
              <a:rPr lang="de-DE" sz="2400" b="1" i="1" u="sng" dirty="0" smtClean="0"/>
              <a:t>[m] ewigen </a:t>
            </a:r>
            <a:r>
              <a:rPr lang="de-DE" sz="2400" b="1" i="1" u="sng" dirty="0" err="1" smtClean="0"/>
              <a:t>gedechtnis</a:t>
            </a:r>
            <a:r>
              <a:rPr lang="de-DE" sz="2400" i="1" dirty="0" smtClean="0"/>
              <a:t>, </a:t>
            </a:r>
            <a:r>
              <a:rPr lang="de-DE" sz="2400" i="1" dirty="0" err="1" smtClean="0"/>
              <a:t>doruff</a:t>
            </a:r>
            <a:r>
              <a:rPr lang="de-DE" sz="2400" i="1" dirty="0" smtClean="0"/>
              <a:t> </a:t>
            </a:r>
            <a:r>
              <a:rPr lang="de-DE" sz="2400" i="1" dirty="0" err="1" smtClean="0"/>
              <a:t>gewoget</a:t>
            </a:r>
            <a:r>
              <a:rPr lang="de-DE" sz="2400" i="1" dirty="0" smtClean="0"/>
              <a:t>, </a:t>
            </a:r>
            <a:r>
              <a:rPr lang="de-DE" sz="2400" i="1" dirty="0" err="1" smtClean="0"/>
              <a:t>ut</a:t>
            </a:r>
            <a:r>
              <a:rPr lang="de-DE" sz="2400" i="1" dirty="0" smtClean="0"/>
              <a:t> </a:t>
            </a:r>
            <a:r>
              <a:rPr lang="de-DE" sz="2400" i="1" dirty="0" err="1" smtClean="0"/>
              <a:t>sequit</a:t>
            </a:r>
            <a:r>
              <a:rPr lang="de-DE" sz="2400" i="1" dirty="0" smtClean="0"/>
              <a:t>[</a:t>
            </a:r>
            <a:r>
              <a:rPr lang="de-DE" sz="2400" i="1" dirty="0" err="1" smtClean="0"/>
              <a:t>ur</a:t>
            </a:r>
            <a:r>
              <a:rPr lang="de-DE" sz="2400" i="1" dirty="0" smtClean="0"/>
              <a:t>]</a:t>
            </a:r>
            <a:r>
              <a:rPr lang="de-DE" sz="2400" dirty="0" smtClean="0"/>
              <a:t> […],</a:t>
            </a:r>
            <a:r>
              <a:rPr lang="de-DE" sz="2000" dirty="0" smtClean="0"/>
              <a:t> </a:t>
            </a:r>
            <a:r>
              <a:rPr lang="en-US" sz="2000" dirty="0" err="1" smtClean="0">
                <a:solidFill>
                  <a:srgbClr val="FF0000"/>
                </a:solidFill>
              </a:rPr>
              <a:t>CWB</a:t>
            </a:r>
            <a:r>
              <a:rPr lang="en-US" sz="2000" dirty="0" smtClean="0">
                <a:solidFill>
                  <a:srgbClr val="FF0000"/>
                </a:solidFill>
              </a:rPr>
              <a:t> </a:t>
            </a:r>
            <a:r>
              <a:rPr lang="en-US" sz="2000" dirty="0" err="1" smtClean="0">
                <a:solidFill>
                  <a:srgbClr val="FF0000"/>
                </a:solidFill>
              </a:rPr>
              <a:t>Zittau</a:t>
            </a:r>
            <a:r>
              <a:rPr lang="en-US" sz="2000" dirty="0" smtClean="0">
                <a:solidFill>
                  <a:srgbClr val="FF0000"/>
                </a:solidFill>
              </a:rPr>
              <a:t>, </a:t>
            </a:r>
            <a:r>
              <a:rPr lang="en-US" sz="2000" dirty="0" err="1" smtClean="0">
                <a:solidFill>
                  <a:srgbClr val="FF0000"/>
                </a:solidFill>
              </a:rPr>
              <a:t>Mscr</a:t>
            </a:r>
            <a:r>
              <a:rPr lang="en-US" sz="2000" dirty="0" smtClean="0">
                <a:solidFill>
                  <a:srgbClr val="FF0000"/>
                </a:solidFill>
              </a:rPr>
              <a:t>. A 267, S. 216, 218.</a:t>
            </a:r>
          </a:p>
          <a:p>
            <a:pPr algn="just"/>
            <a:r>
              <a:rPr lang="en-US" dirty="0" err="1" smtClean="0">
                <a:solidFill>
                  <a:srgbClr val="00B0F0"/>
                </a:solidFill>
              </a:rPr>
              <a:t>bei</a:t>
            </a:r>
            <a:r>
              <a:rPr lang="en-US" dirty="0" smtClean="0">
                <a:solidFill>
                  <a:srgbClr val="00B0F0"/>
                </a:solidFill>
              </a:rPr>
              <a:t> </a:t>
            </a:r>
            <a:r>
              <a:rPr lang="en-US" dirty="0" err="1" smtClean="0">
                <a:solidFill>
                  <a:srgbClr val="00B0F0"/>
                </a:solidFill>
              </a:rPr>
              <a:t>der</a:t>
            </a:r>
            <a:r>
              <a:rPr lang="en-US" dirty="0" smtClean="0">
                <a:solidFill>
                  <a:srgbClr val="00B0F0"/>
                </a:solidFill>
              </a:rPr>
              <a:t> </a:t>
            </a:r>
            <a:r>
              <a:rPr lang="en-US" dirty="0" err="1" smtClean="0">
                <a:solidFill>
                  <a:srgbClr val="00B0F0"/>
                </a:solidFill>
              </a:rPr>
              <a:t>Pfarrkirche</a:t>
            </a:r>
            <a:r>
              <a:rPr lang="de-DE" dirty="0" smtClean="0"/>
              <a:t>: </a:t>
            </a:r>
            <a:r>
              <a:rPr lang="de-DE" i="1" dirty="0" smtClean="0"/>
              <a:t>Dem </a:t>
            </a:r>
            <a:r>
              <a:rPr lang="de-DE" i="1" dirty="0" err="1" smtClean="0"/>
              <a:t>zigeldecker</a:t>
            </a:r>
            <a:r>
              <a:rPr lang="de-DE" i="1" dirty="0" smtClean="0"/>
              <a:t> </a:t>
            </a:r>
            <a:r>
              <a:rPr lang="de-DE" b="1" i="1" dirty="0" smtClean="0"/>
              <a:t>aufm </a:t>
            </a:r>
            <a:r>
              <a:rPr lang="de-DE" b="1" i="1" dirty="0" err="1" smtClean="0"/>
              <a:t>beinhause</a:t>
            </a:r>
            <a:r>
              <a:rPr lang="de-DE" b="1" i="1" dirty="0" smtClean="0"/>
              <a:t> </a:t>
            </a:r>
            <a:r>
              <a:rPr lang="de-DE" i="1" dirty="0" smtClean="0"/>
              <a:t>und d[er] </a:t>
            </a:r>
            <a:r>
              <a:rPr lang="de-DE" i="1" dirty="0" err="1" smtClean="0"/>
              <a:t>kirch</a:t>
            </a:r>
            <a:r>
              <a:rPr lang="de-DE" i="1" dirty="0" smtClean="0"/>
              <a:t>[en] </a:t>
            </a:r>
            <a:r>
              <a:rPr lang="de-DE" b="1" i="1" dirty="0" smtClean="0"/>
              <a:t>zudecken</a:t>
            </a:r>
            <a:r>
              <a:rPr lang="de-DE" i="1" dirty="0" smtClean="0"/>
              <a:t> 52 g</a:t>
            </a:r>
            <a:r>
              <a:rPr lang="de-DE" dirty="0" smtClean="0"/>
              <a:t> </a:t>
            </a:r>
            <a:r>
              <a:rPr lang="en-US" dirty="0" smtClean="0"/>
              <a:t>[</a:t>
            </a:r>
            <a:r>
              <a:rPr lang="de-DE" dirty="0" smtClean="0"/>
              <a:t>Jahr 1592]</a:t>
            </a:r>
            <a:r>
              <a:rPr lang="de-DE" sz="2000" dirty="0" smtClean="0"/>
              <a:t>, </a:t>
            </a:r>
            <a:r>
              <a:rPr lang="de-DE" sz="2000" dirty="0" smtClean="0">
                <a:solidFill>
                  <a:srgbClr val="FF0000"/>
                </a:solidFill>
              </a:rPr>
              <a:t>vgl. </a:t>
            </a:r>
            <a:r>
              <a:rPr lang="de-DE" sz="2000" dirty="0" err="1" smtClean="0">
                <a:solidFill>
                  <a:srgbClr val="FF0000"/>
                </a:solidFill>
              </a:rPr>
              <a:t>CWB</a:t>
            </a:r>
            <a:r>
              <a:rPr lang="de-DE" sz="2000" dirty="0" smtClean="0">
                <a:solidFill>
                  <a:srgbClr val="FF0000"/>
                </a:solidFill>
              </a:rPr>
              <a:t> </a:t>
            </a:r>
            <a:r>
              <a:rPr lang="de-DE" sz="2000" dirty="0" err="1" smtClean="0">
                <a:solidFill>
                  <a:srgbClr val="FF0000"/>
                </a:solidFill>
              </a:rPr>
              <a:t>Mscr</a:t>
            </a:r>
            <a:r>
              <a:rPr lang="de-DE" sz="2000" dirty="0" smtClean="0">
                <a:solidFill>
                  <a:srgbClr val="FF0000"/>
                </a:solidFill>
              </a:rPr>
              <a:t>. B </a:t>
            </a:r>
            <a:r>
              <a:rPr lang="de-DE" sz="2000" dirty="0" err="1" smtClean="0">
                <a:solidFill>
                  <a:srgbClr val="FF0000"/>
                </a:solidFill>
              </a:rPr>
              <a:t>300b</a:t>
            </a:r>
            <a:r>
              <a:rPr lang="de-DE" sz="2000" dirty="0" smtClean="0">
                <a:solidFill>
                  <a:srgbClr val="FF0000"/>
                </a:solidFill>
              </a:rPr>
              <a:t>, </a:t>
            </a:r>
            <a:r>
              <a:rPr lang="de-DE" sz="2000" dirty="0" err="1" smtClean="0">
                <a:solidFill>
                  <a:srgbClr val="FF0000"/>
                </a:solidFill>
              </a:rPr>
              <a:t>fol</a:t>
            </a:r>
            <a:r>
              <a:rPr lang="de-DE" sz="2000" dirty="0" smtClean="0">
                <a:solidFill>
                  <a:srgbClr val="FF0000"/>
                </a:solidFill>
              </a:rPr>
              <a:t>. </a:t>
            </a:r>
            <a:r>
              <a:rPr lang="de-DE" sz="2000" dirty="0" err="1" smtClean="0">
                <a:solidFill>
                  <a:srgbClr val="FF0000"/>
                </a:solidFill>
              </a:rPr>
              <a:t>215r</a:t>
            </a:r>
            <a:r>
              <a:rPr lang="de-DE" sz="2000" dirty="0" smtClean="0">
                <a:solidFill>
                  <a:srgbClr val="FF0000"/>
                </a:solidFill>
              </a:rPr>
              <a:t>.</a:t>
            </a:r>
            <a:endParaRPr lang="cs-CZ" sz="2000" dirty="0" smtClean="0">
              <a:solidFill>
                <a:srgbClr val="FF0000"/>
              </a:solidFill>
            </a:endParaRPr>
          </a:p>
          <a:p>
            <a:endParaRPr lang="cs-CZ"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476672"/>
            <a:ext cx="8229600" cy="940966"/>
          </a:xfrm>
        </p:spPr>
        <p:txBody>
          <a:bodyPr>
            <a:normAutofit fontScale="90000"/>
          </a:bodyPr>
          <a:lstStyle/>
          <a:p>
            <a:r>
              <a:rPr lang="de-DE" sz="2800" b="1" dirty="0" smtClean="0">
                <a:solidFill>
                  <a:srgbClr val="00B050"/>
                </a:solidFill>
              </a:rPr>
              <a:t>Die Abtragung des Beinhauses auf dem Pfarrkirchhof in Zittau als Ursache des Pestepidemie im Jahr 1599</a:t>
            </a:r>
            <a:endParaRPr lang="cs-CZ" sz="2800" dirty="0">
              <a:solidFill>
                <a:srgbClr val="00B050"/>
              </a:solidFill>
            </a:endParaRPr>
          </a:p>
        </p:txBody>
      </p:sp>
      <p:sp>
        <p:nvSpPr>
          <p:cNvPr id="3" name="Zástupný symbol pro obsah 2"/>
          <p:cNvSpPr>
            <a:spLocks noGrp="1"/>
          </p:cNvSpPr>
          <p:nvPr>
            <p:ph idx="1"/>
          </p:nvPr>
        </p:nvSpPr>
        <p:spPr>
          <a:xfrm>
            <a:off x="395536" y="1600200"/>
            <a:ext cx="8291264" cy="4781128"/>
          </a:xfrm>
        </p:spPr>
        <p:txBody>
          <a:bodyPr>
            <a:normAutofit fontScale="85000" lnSpcReduction="10000"/>
          </a:bodyPr>
          <a:lstStyle/>
          <a:p>
            <a:pPr algn="just"/>
            <a:r>
              <a:rPr lang="de-DE" i="1" dirty="0" err="1" smtClean="0"/>
              <a:t>Beinn</a:t>
            </a:r>
            <a:r>
              <a:rPr lang="de-DE" i="1" dirty="0" smtClean="0"/>
              <a:t>- oder </a:t>
            </a:r>
            <a:r>
              <a:rPr lang="de-DE" i="1" dirty="0" err="1" smtClean="0"/>
              <a:t>todtenhauß</a:t>
            </a:r>
            <a:r>
              <a:rPr lang="de-DE" i="1" dirty="0" smtClean="0"/>
              <a:t> </a:t>
            </a:r>
            <a:r>
              <a:rPr lang="de-DE" i="1" dirty="0" err="1" smtClean="0"/>
              <a:t>auffm</a:t>
            </a:r>
            <a:r>
              <a:rPr lang="de-DE" i="1" dirty="0" smtClean="0"/>
              <a:t> kirchhoffe </a:t>
            </a:r>
            <a:r>
              <a:rPr lang="de-DE" i="1" dirty="0" err="1" smtClean="0"/>
              <a:t>bey</a:t>
            </a:r>
            <a:r>
              <a:rPr lang="de-DE" i="1" dirty="0" smtClean="0"/>
              <a:t> der </a:t>
            </a:r>
            <a:r>
              <a:rPr lang="de-DE" i="1" dirty="0" err="1" smtClean="0"/>
              <a:t>kirchen</a:t>
            </a:r>
            <a:r>
              <a:rPr lang="de-DE" i="1" dirty="0" smtClean="0"/>
              <a:t> zu s. Joannis. N[</a:t>
            </a:r>
            <a:r>
              <a:rPr lang="de-DE" i="1" dirty="0" err="1" smtClean="0"/>
              <a:t>ota</a:t>
            </a:r>
            <a:r>
              <a:rPr lang="de-DE" i="1" dirty="0" smtClean="0"/>
              <a:t>] der alten </a:t>
            </a:r>
            <a:r>
              <a:rPr lang="de-DE" i="1" dirty="0" err="1" smtClean="0"/>
              <a:t>Zittawer</a:t>
            </a:r>
            <a:r>
              <a:rPr lang="de-DE" i="1" dirty="0" smtClean="0"/>
              <a:t> </a:t>
            </a:r>
            <a:r>
              <a:rPr lang="de-DE" i="1" dirty="0" err="1" smtClean="0"/>
              <a:t>gebeine</a:t>
            </a:r>
            <a:r>
              <a:rPr lang="de-DE" i="1" dirty="0" smtClean="0"/>
              <a:t> </a:t>
            </a:r>
            <a:r>
              <a:rPr lang="de-DE" i="1" dirty="0" err="1" smtClean="0"/>
              <a:t>gerühret</a:t>
            </a:r>
            <a:r>
              <a:rPr lang="de-DE" i="1" dirty="0" smtClean="0"/>
              <a:t> und </a:t>
            </a:r>
            <a:r>
              <a:rPr lang="de-DE" i="1" dirty="0" err="1" smtClean="0"/>
              <a:t>vorsencket</a:t>
            </a:r>
            <a:r>
              <a:rPr lang="de-DE" i="1" dirty="0" smtClean="0"/>
              <a:t> </a:t>
            </a:r>
            <a:r>
              <a:rPr lang="de-DE" b="1" i="1" dirty="0" err="1" smtClean="0"/>
              <a:t>daß</a:t>
            </a:r>
            <a:r>
              <a:rPr lang="de-DE" b="1" i="1" dirty="0" smtClean="0"/>
              <a:t> </a:t>
            </a:r>
            <a:r>
              <a:rPr lang="de-DE" b="1" i="1" dirty="0" err="1" smtClean="0"/>
              <a:t>beinnhauß</a:t>
            </a:r>
            <a:r>
              <a:rPr lang="de-DE" b="1" i="1" dirty="0" smtClean="0"/>
              <a:t> aufm pfarrkirchhoffe</a:t>
            </a:r>
            <a:r>
              <a:rPr lang="de-DE" i="1" dirty="0" smtClean="0"/>
              <a:t> (da </a:t>
            </a:r>
            <a:r>
              <a:rPr lang="de-DE" i="1" dirty="0" err="1" smtClean="0"/>
              <a:t>izo</a:t>
            </a:r>
            <a:r>
              <a:rPr lang="de-DE" i="1" dirty="0" smtClean="0"/>
              <a:t> das </a:t>
            </a:r>
            <a:r>
              <a:rPr lang="de-DE" i="1" dirty="0" err="1" smtClean="0"/>
              <a:t>newe</a:t>
            </a:r>
            <a:r>
              <a:rPr lang="de-DE" i="1" dirty="0" smtClean="0"/>
              <a:t> </a:t>
            </a:r>
            <a:r>
              <a:rPr lang="de-DE" i="1" dirty="0" err="1" smtClean="0"/>
              <a:t>begräbnuß</a:t>
            </a:r>
            <a:r>
              <a:rPr lang="de-DE" i="1" dirty="0" smtClean="0"/>
              <a:t>) </a:t>
            </a:r>
            <a:r>
              <a:rPr lang="de-DE" b="1" i="1" dirty="0" err="1" smtClean="0"/>
              <a:t>wardt</a:t>
            </a:r>
            <a:r>
              <a:rPr lang="de-DE" b="1" i="1" dirty="0" smtClean="0"/>
              <a:t> </a:t>
            </a:r>
            <a:r>
              <a:rPr lang="de-DE" b="1" i="1" dirty="0" err="1" smtClean="0"/>
              <a:t>dieß</a:t>
            </a:r>
            <a:r>
              <a:rPr lang="de-DE" b="1" i="1" dirty="0" smtClean="0"/>
              <a:t> </a:t>
            </a:r>
            <a:r>
              <a:rPr lang="de-DE" b="1" i="1" dirty="0" err="1" smtClean="0"/>
              <a:t>jharr</a:t>
            </a:r>
            <a:r>
              <a:rPr lang="de-DE" b="1" i="1" dirty="0" smtClean="0"/>
              <a:t> </a:t>
            </a:r>
            <a:r>
              <a:rPr lang="de-DE" b="1" i="1" dirty="0" err="1" smtClean="0"/>
              <a:t>eingeriessenn</a:t>
            </a:r>
            <a:r>
              <a:rPr lang="de-DE" i="1" dirty="0" smtClean="0"/>
              <a:t>, die </a:t>
            </a:r>
            <a:r>
              <a:rPr lang="de-DE" i="1" dirty="0" err="1" smtClean="0"/>
              <a:t>gebeine</a:t>
            </a:r>
            <a:r>
              <a:rPr lang="de-DE" i="1" dirty="0" smtClean="0"/>
              <a:t> hat man in </a:t>
            </a:r>
            <a:r>
              <a:rPr lang="de-DE" i="1" dirty="0" err="1" smtClean="0"/>
              <a:t>zwo</a:t>
            </a:r>
            <a:r>
              <a:rPr lang="de-DE" i="1" dirty="0" smtClean="0"/>
              <a:t> gruben, darin eine 10, die </a:t>
            </a:r>
            <a:r>
              <a:rPr lang="de-DE" i="1" dirty="0" err="1" smtClean="0"/>
              <a:t>ander</a:t>
            </a:r>
            <a:r>
              <a:rPr lang="de-DE" i="1" dirty="0" smtClean="0"/>
              <a:t> 5 </a:t>
            </a:r>
            <a:r>
              <a:rPr lang="de-DE" i="1" dirty="0" err="1" smtClean="0"/>
              <a:t>ellen</a:t>
            </a:r>
            <a:r>
              <a:rPr lang="de-DE" i="1" dirty="0" smtClean="0"/>
              <a:t> </a:t>
            </a:r>
            <a:r>
              <a:rPr lang="de-DE" i="1" dirty="0" err="1" smtClean="0"/>
              <a:t>tieff</a:t>
            </a:r>
            <a:r>
              <a:rPr lang="de-DE" i="1" dirty="0" smtClean="0"/>
              <a:t>, </a:t>
            </a:r>
            <a:r>
              <a:rPr lang="de-DE" i="1" dirty="0" err="1" smtClean="0"/>
              <a:t>vorsenckett</a:t>
            </a:r>
            <a:r>
              <a:rPr lang="de-DE" i="1" dirty="0" smtClean="0"/>
              <a:t>. </a:t>
            </a:r>
            <a:r>
              <a:rPr lang="de-DE" b="1" i="1" dirty="0" err="1" smtClean="0"/>
              <a:t>Darauff</a:t>
            </a:r>
            <a:r>
              <a:rPr lang="de-DE" b="1" i="1" dirty="0" smtClean="0"/>
              <a:t> </a:t>
            </a:r>
            <a:r>
              <a:rPr lang="de-DE" b="1" i="1" dirty="0" err="1" smtClean="0"/>
              <a:t>folgete</a:t>
            </a:r>
            <a:r>
              <a:rPr lang="de-DE" b="1" i="1" dirty="0" smtClean="0"/>
              <a:t> die </a:t>
            </a:r>
            <a:r>
              <a:rPr lang="de-DE" b="1" i="1" dirty="0" err="1" smtClean="0"/>
              <a:t>pestielenz</a:t>
            </a:r>
            <a:r>
              <a:rPr lang="de-DE" b="1" i="1" dirty="0" smtClean="0"/>
              <a:t>, </a:t>
            </a:r>
            <a:r>
              <a:rPr lang="de-DE" b="1" i="1" dirty="0" err="1" smtClean="0"/>
              <a:t>welchß</a:t>
            </a:r>
            <a:r>
              <a:rPr lang="de-DE" b="1" i="1" dirty="0" smtClean="0"/>
              <a:t> man das </a:t>
            </a:r>
            <a:r>
              <a:rPr lang="de-DE" b="1" i="1" dirty="0" err="1" smtClean="0"/>
              <a:t>Grosse</a:t>
            </a:r>
            <a:r>
              <a:rPr lang="de-DE" b="1" i="1" dirty="0" smtClean="0"/>
              <a:t> </a:t>
            </a:r>
            <a:r>
              <a:rPr lang="de-DE" b="1" i="1" dirty="0" err="1" smtClean="0"/>
              <a:t>Zittische</a:t>
            </a:r>
            <a:r>
              <a:rPr lang="de-DE" b="1" i="1" dirty="0" smtClean="0"/>
              <a:t> sterben </a:t>
            </a:r>
            <a:r>
              <a:rPr lang="de-DE" b="1" i="1" dirty="0" err="1" smtClean="0"/>
              <a:t>nennete</a:t>
            </a:r>
            <a:r>
              <a:rPr lang="de-DE" b="1" i="1" dirty="0" smtClean="0"/>
              <a:t>, </a:t>
            </a:r>
            <a:r>
              <a:rPr lang="de-DE" b="1" i="1" u="sng" dirty="0" err="1" smtClean="0"/>
              <a:t>weill</a:t>
            </a:r>
            <a:r>
              <a:rPr lang="de-DE" b="1" i="1" u="sng" dirty="0" smtClean="0"/>
              <a:t> man mit den </a:t>
            </a:r>
            <a:r>
              <a:rPr lang="de-DE" b="1" i="1" u="sng" dirty="0" err="1" smtClean="0"/>
              <a:t>todtengebeinen</a:t>
            </a:r>
            <a:r>
              <a:rPr lang="de-DE" b="1" i="1" u="sng" dirty="0" smtClean="0"/>
              <a:t> so unvorsichtig </a:t>
            </a:r>
            <a:r>
              <a:rPr lang="de-DE" b="1" i="1" u="sng" dirty="0" err="1" smtClean="0"/>
              <a:t>umbgegangen</a:t>
            </a:r>
            <a:r>
              <a:rPr lang="de-DE" b="1" i="1" dirty="0" smtClean="0"/>
              <a:t>, die hin und wieder auf den </a:t>
            </a:r>
            <a:r>
              <a:rPr lang="de-DE" b="1" i="1" dirty="0" err="1" smtClean="0"/>
              <a:t>gassen</a:t>
            </a:r>
            <a:r>
              <a:rPr lang="de-DE" b="1" i="1" dirty="0" smtClean="0"/>
              <a:t> und vorm </a:t>
            </a:r>
            <a:r>
              <a:rPr lang="de-DE" b="1" i="1" dirty="0" err="1" smtClean="0"/>
              <a:t>thore</a:t>
            </a:r>
            <a:r>
              <a:rPr lang="de-DE" b="1" i="1" dirty="0" smtClean="0"/>
              <a:t>, </a:t>
            </a:r>
            <a:r>
              <a:rPr lang="de-DE" b="1" i="1" dirty="0" err="1" smtClean="0"/>
              <a:t>alß</a:t>
            </a:r>
            <a:r>
              <a:rPr lang="de-DE" b="1" i="1" dirty="0" smtClean="0"/>
              <a:t> man den </a:t>
            </a:r>
            <a:r>
              <a:rPr lang="de-DE" b="1" i="1" dirty="0" err="1" smtClean="0"/>
              <a:t>aberaum</a:t>
            </a:r>
            <a:r>
              <a:rPr lang="de-DE" b="1" i="1" dirty="0" smtClean="0"/>
              <a:t> </a:t>
            </a:r>
            <a:r>
              <a:rPr lang="de-DE" b="1" i="1" dirty="0" err="1" smtClean="0"/>
              <a:t>hinaußgeführet</a:t>
            </a:r>
            <a:r>
              <a:rPr lang="de-DE" b="1" i="1" dirty="0" smtClean="0"/>
              <a:t>, </a:t>
            </a:r>
            <a:r>
              <a:rPr lang="de-DE" b="1" i="1" dirty="0" err="1" smtClean="0"/>
              <a:t>zerstrewet</a:t>
            </a:r>
            <a:r>
              <a:rPr lang="de-DE" b="1" i="1" dirty="0" smtClean="0"/>
              <a:t> gefunden worden</a:t>
            </a:r>
            <a:r>
              <a:rPr lang="de-DE" dirty="0" smtClean="0"/>
              <a:t>, </a:t>
            </a:r>
            <a:r>
              <a:rPr lang="de-DE" sz="1900" dirty="0" smtClean="0">
                <a:solidFill>
                  <a:srgbClr val="FF0000"/>
                </a:solidFill>
              </a:rPr>
              <a:t>vgl. </a:t>
            </a:r>
            <a:r>
              <a:rPr lang="de-DE" sz="1900" dirty="0" err="1" smtClean="0">
                <a:solidFill>
                  <a:srgbClr val="FF0000"/>
                </a:solidFill>
              </a:rPr>
              <a:t>CWB</a:t>
            </a:r>
            <a:r>
              <a:rPr lang="de-DE" sz="1900" dirty="0" smtClean="0">
                <a:solidFill>
                  <a:srgbClr val="FF0000"/>
                </a:solidFill>
              </a:rPr>
              <a:t> Zittau, </a:t>
            </a:r>
            <a:r>
              <a:rPr lang="de-DE" sz="1900" dirty="0" err="1" smtClean="0">
                <a:solidFill>
                  <a:srgbClr val="FF0000"/>
                </a:solidFill>
              </a:rPr>
              <a:t>Mscr</a:t>
            </a:r>
            <a:r>
              <a:rPr lang="de-DE" sz="1900" dirty="0" smtClean="0">
                <a:solidFill>
                  <a:srgbClr val="FF0000"/>
                </a:solidFill>
              </a:rPr>
              <a:t>. A 123 (Chronik </a:t>
            </a:r>
            <a:r>
              <a:rPr lang="de-DE" sz="1900" dirty="0" err="1" smtClean="0">
                <a:solidFill>
                  <a:srgbClr val="FF0000"/>
                </a:solidFill>
              </a:rPr>
              <a:t>Krodel</a:t>
            </a:r>
            <a:r>
              <a:rPr lang="de-DE" sz="1900" dirty="0" smtClean="0">
                <a:solidFill>
                  <a:srgbClr val="FF0000"/>
                </a:solidFill>
              </a:rPr>
              <a:t>), </a:t>
            </a:r>
            <a:r>
              <a:rPr lang="de-DE" sz="1900" dirty="0" err="1" smtClean="0">
                <a:solidFill>
                  <a:srgbClr val="FF0000"/>
                </a:solidFill>
              </a:rPr>
              <a:t>fol</a:t>
            </a:r>
            <a:r>
              <a:rPr lang="de-DE" sz="1900" dirty="0" smtClean="0">
                <a:solidFill>
                  <a:srgbClr val="FF0000"/>
                </a:solidFill>
              </a:rPr>
              <a:t>. </a:t>
            </a:r>
            <a:r>
              <a:rPr lang="de-DE" sz="1900" dirty="0" err="1" smtClean="0">
                <a:solidFill>
                  <a:srgbClr val="FF0000"/>
                </a:solidFill>
              </a:rPr>
              <a:t>205v</a:t>
            </a:r>
            <a:endParaRPr lang="cs-CZ" sz="1900" dirty="0">
              <a:solidFill>
                <a:srgbClr val="FF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064896" cy="504056"/>
          </a:xfrm>
        </p:spPr>
        <p:txBody>
          <a:bodyPr>
            <a:normAutofit fontScale="90000"/>
          </a:bodyPr>
          <a:lstStyle/>
          <a:p>
            <a:r>
              <a:rPr lang="en-US" sz="2000" b="1" dirty="0" err="1" smtClean="0">
                <a:solidFill>
                  <a:srgbClr val="00B050"/>
                </a:solidFill>
              </a:rPr>
              <a:t>Der</a:t>
            </a:r>
            <a:r>
              <a:rPr lang="en-US" sz="2000" b="1" dirty="0" smtClean="0">
                <a:solidFill>
                  <a:srgbClr val="00B050"/>
                </a:solidFill>
              </a:rPr>
              <a:t> </a:t>
            </a:r>
            <a:r>
              <a:rPr lang="en-US" sz="2000" b="1" dirty="0" err="1" smtClean="0">
                <a:solidFill>
                  <a:srgbClr val="00B050"/>
                </a:solidFill>
              </a:rPr>
              <a:t>kulturelle</a:t>
            </a:r>
            <a:r>
              <a:rPr lang="en-US" sz="2000" b="1" dirty="0" smtClean="0">
                <a:solidFill>
                  <a:srgbClr val="00B050"/>
                </a:solidFill>
              </a:rPr>
              <a:t> ‘Bruch’ </a:t>
            </a:r>
            <a:r>
              <a:rPr lang="en-US" sz="2000" b="1" dirty="0" err="1" smtClean="0">
                <a:solidFill>
                  <a:srgbClr val="00B050"/>
                </a:solidFill>
              </a:rPr>
              <a:t>der</a:t>
            </a:r>
            <a:r>
              <a:rPr lang="en-US" sz="2000" b="1" dirty="0" smtClean="0">
                <a:solidFill>
                  <a:srgbClr val="00B050"/>
                </a:solidFill>
              </a:rPr>
              <a:t> Reformation am </a:t>
            </a:r>
            <a:r>
              <a:rPr lang="en-US" sz="2000" b="1" dirty="0" err="1" smtClean="0">
                <a:solidFill>
                  <a:srgbClr val="00B050"/>
                </a:solidFill>
              </a:rPr>
              <a:t>Beispiel</a:t>
            </a:r>
            <a:r>
              <a:rPr lang="en-US" sz="2000" b="1" dirty="0" smtClean="0">
                <a:solidFill>
                  <a:srgbClr val="00B050"/>
                </a:solidFill>
              </a:rPr>
              <a:t> </a:t>
            </a:r>
            <a:r>
              <a:rPr lang="en-US" sz="2000" b="1" dirty="0" err="1" smtClean="0">
                <a:solidFill>
                  <a:srgbClr val="00B050"/>
                </a:solidFill>
              </a:rPr>
              <a:t>der</a:t>
            </a:r>
            <a:r>
              <a:rPr lang="en-US" sz="2000" b="1" dirty="0" smtClean="0">
                <a:solidFill>
                  <a:srgbClr val="00B050"/>
                </a:solidFill>
              </a:rPr>
              <a:t> </a:t>
            </a:r>
            <a:r>
              <a:rPr lang="en-US" sz="2000" b="1" dirty="0" err="1" smtClean="0">
                <a:solidFill>
                  <a:srgbClr val="00B050"/>
                </a:solidFill>
              </a:rPr>
              <a:t>liturgischen</a:t>
            </a:r>
            <a:r>
              <a:rPr lang="en-US" sz="2000" b="1" dirty="0" smtClean="0">
                <a:solidFill>
                  <a:srgbClr val="00B050"/>
                </a:solidFill>
              </a:rPr>
              <a:t> Praxis </a:t>
            </a:r>
            <a:br>
              <a:rPr lang="en-US" sz="2000" b="1" dirty="0" smtClean="0">
                <a:solidFill>
                  <a:srgbClr val="00B050"/>
                </a:solidFill>
              </a:rPr>
            </a:br>
            <a:r>
              <a:rPr lang="en-US" sz="2000" b="1" dirty="0" smtClean="0">
                <a:solidFill>
                  <a:srgbClr val="00B050"/>
                </a:solidFill>
              </a:rPr>
              <a:t>und </a:t>
            </a:r>
            <a:r>
              <a:rPr lang="en-US" sz="2000" b="1" dirty="0" err="1" smtClean="0">
                <a:solidFill>
                  <a:srgbClr val="00B050"/>
                </a:solidFill>
              </a:rPr>
              <a:t>der</a:t>
            </a:r>
            <a:r>
              <a:rPr lang="en-US" sz="2000" b="1" dirty="0" smtClean="0">
                <a:solidFill>
                  <a:srgbClr val="00B050"/>
                </a:solidFill>
              </a:rPr>
              <a:t> </a:t>
            </a:r>
            <a:r>
              <a:rPr lang="en-US" sz="2000" b="1" dirty="0" err="1" smtClean="0">
                <a:solidFill>
                  <a:srgbClr val="00B050"/>
                </a:solidFill>
              </a:rPr>
              <a:t>Stiftungspraxis</a:t>
            </a:r>
            <a:r>
              <a:rPr lang="en-US" sz="2000" b="1" dirty="0" smtClean="0">
                <a:solidFill>
                  <a:srgbClr val="00B050"/>
                </a:solidFill>
              </a:rPr>
              <a:t> </a:t>
            </a:r>
            <a:r>
              <a:rPr lang="en-US" sz="2000" b="1" dirty="0" err="1" smtClean="0">
                <a:solidFill>
                  <a:srgbClr val="00B050"/>
                </a:solidFill>
              </a:rPr>
              <a:t>der</a:t>
            </a:r>
            <a:r>
              <a:rPr lang="en-US" sz="2000" b="1" dirty="0" smtClean="0">
                <a:solidFill>
                  <a:srgbClr val="00B050"/>
                </a:solidFill>
              </a:rPr>
              <a:t> </a:t>
            </a:r>
            <a:r>
              <a:rPr lang="en-US" sz="2000" b="1" dirty="0" err="1" smtClean="0">
                <a:solidFill>
                  <a:srgbClr val="00B050"/>
                </a:solidFill>
              </a:rPr>
              <a:t>Zittauer</a:t>
            </a:r>
            <a:r>
              <a:rPr lang="en-US" sz="2000" b="1" dirty="0" smtClean="0">
                <a:solidFill>
                  <a:srgbClr val="00B050"/>
                </a:solidFill>
              </a:rPr>
              <a:t> </a:t>
            </a:r>
            <a:r>
              <a:rPr lang="en-US" sz="2000" b="1" dirty="0" err="1" smtClean="0">
                <a:solidFill>
                  <a:srgbClr val="00B050"/>
                </a:solidFill>
              </a:rPr>
              <a:t>Pfarrkirchenfabrik</a:t>
            </a:r>
            <a:endParaRPr lang="cs-CZ" sz="2000" b="1" dirty="0">
              <a:solidFill>
                <a:srgbClr val="00B050"/>
              </a:solidFill>
            </a:endParaRPr>
          </a:p>
        </p:txBody>
      </p:sp>
      <p:sp>
        <p:nvSpPr>
          <p:cNvPr id="3" name="Zástupný symbol pro obsah 2"/>
          <p:cNvSpPr>
            <a:spLocks noGrp="1"/>
          </p:cNvSpPr>
          <p:nvPr>
            <p:ph idx="1"/>
          </p:nvPr>
        </p:nvSpPr>
        <p:spPr>
          <a:xfrm>
            <a:off x="251520" y="1124744"/>
            <a:ext cx="8496944" cy="5328592"/>
          </a:xfrm>
        </p:spPr>
        <p:txBody>
          <a:bodyPr>
            <a:normAutofit fontScale="92500"/>
          </a:bodyPr>
          <a:lstStyle/>
          <a:p>
            <a:pPr algn="just"/>
            <a:r>
              <a:rPr lang="de-DE" sz="2000" b="1" dirty="0" smtClean="0">
                <a:solidFill>
                  <a:srgbClr val="00B0F0"/>
                </a:solidFill>
              </a:rPr>
              <a:t>Die letzte </a:t>
            </a:r>
            <a:r>
              <a:rPr lang="de-DE" sz="2000" dirty="0" smtClean="0">
                <a:solidFill>
                  <a:srgbClr val="00B0F0"/>
                </a:solidFill>
              </a:rPr>
              <a:t>regelmäßige belegte </a:t>
            </a:r>
            <a:r>
              <a:rPr lang="de-DE" sz="2000" b="1" dirty="0" smtClean="0">
                <a:solidFill>
                  <a:srgbClr val="00B0F0"/>
                </a:solidFill>
              </a:rPr>
              <a:t>Bewirtung des Zittauer Komtur zu Pfarrkirmes 1520</a:t>
            </a:r>
            <a:r>
              <a:rPr lang="de-DE" sz="2000" dirty="0" smtClean="0">
                <a:solidFill>
                  <a:srgbClr val="00B0F0"/>
                </a:solidFill>
              </a:rPr>
              <a:t>: </a:t>
            </a:r>
            <a:r>
              <a:rPr lang="cs-CZ" sz="2000" i="1" dirty="0" err="1" smtClean="0"/>
              <a:t>It</a:t>
            </a:r>
            <a:r>
              <a:rPr lang="en-US" sz="2000" i="1" dirty="0" smtClean="0"/>
              <a:t>[</a:t>
            </a:r>
            <a:r>
              <a:rPr lang="cs-CZ" sz="2000" i="1" dirty="0" err="1" smtClean="0"/>
              <a:t>em</a:t>
            </a:r>
            <a:r>
              <a:rPr lang="en-US" sz="2000" i="1" dirty="0" smtClean="0"/>
              <a:t>]</a:t>
            </a:r>
            <a:r>
              <a:rPr lang="cs-CZ" sz="2000" i="1" dirty="0" smtClean="0"/>
              <a:t> do</a:t>
            </a:r>
            <a:r>
              <a:rPr lang="en-US" sz="2000" i="1" dirty="0" smtClean="0"/>
              <a:t>[</a:t>
            </a:r>
            <a:r>
              <a:rPr lang="cs-CZ" sz="2000" i="1" dirty="0" smtClean="0"/>
              <a:t>m</a:t>
            </a:r>
            <a:r>
              <a:rPr lang="en-US" sz="2000" i="1" dirty="0" smtClean="0"/>
              <a:t>]</a:t>
            </a:r>
            <a:r>
              <a:rPr lang="cs-CZ" sz="2000" i="1" dirty="0" smtClean="0"/>
              <a:t>i</a:t>
            </a:r>
            <a:r>
              <a:rPr lang="en-US" sz="2000" i="1" dirty="0" smtClean="0"/>
              <a:t>[</a:t>
            </a:r>
            <a:r>
              <a:rPr lang="cs-CZ" sz="2000" i="1" dirty="0" smtClean="0"/>
              <a:t>n</a:t>
            </a:r>
            <a:r>
              <a:rPr lang="en-US" sz="2000" i="1" dirty="0" smtClean="0"/>
              <a:t>]</a:t>
            </a:r>
            <a:r>
              <a:rPr lang="cs-CZ" sz="2000" i="1" dirty="0" smtClean="0"/>
              <a:t>o </a:t>
            </a:r>
            <a:r>
              <a:rPr lang="en-US" sz="2000" i="1" dirty="0" smtClean="0"/>
              <a:t>c</a:t>
            </a:r>
            <a:r>
              <a:rPr lang="cs-CZ" sz="2000" i="1" dirty="0" err="1" smtClean="0"/>
              <a:t>om</a:t>
            </a:r>
            <a:r>
              <a:rPr lang="en-US" sz="2000" i="1" dirty="0" smtClean="0"/>
              <a:t>[</a:t>
            </a:r>
            <a:r>
              <a:rPr lang="cs-CZ" sz="2000" i="1" dirty="0" smtClean="0"/>
              <a:t>m</a:t>
            </a:r>
            <a:r>
              <a:rPr lang="en-US" sz="2000" i="1" dirty="0" smtClean="0"/>
              <a:t>]</a:t>
            </a:r>
            <a:r>
              <a:rPr lang="cs-CZ" sz="2000" i="1" dirty="0" err="1" smtClean="0"/>
              <a:t>endatori</a:t>
            </a:r>
            <a:r>
              <a:rPr lang="cs-CZ" sz="2000" i="1" dirty="0" smtClean="0"/>
              <a:t> </a:t>
            </a:r>
            <a:r>
              <a:rPr lang="cs-CZ" sz="2000" i="1" dirty="0" err="1" smtClean="0"/>
              <a:t>vo</a:t>
            </a:r>
            <a:r>
              <a:rPr lang="en-US" sz="2000" i="1" dirty="0" smtClean="0"/>
              <a:t>[</a:t>
            </a:r>
            <a:r>
              <a:rPr lang="cs-CZ" sz="2000" i="1" dirty="0" smtClean="0"/>
              <a:t>r</a:t>
            </a:r>
            <a:r>
              <a:rPr lang="en-US" sz="2000" i="1" dirty="0" smtClean="0"/>
              <a:t>]</a:t>
            </a:r>
            <a:r>
              <a:rPr lang="cs-CZ" sz="2000" i="1" dirty="0" smtClean="0"/>
              <a:t> </a:t>
            </a:r>
            <a:r>
              <a:rPr lang="cs-CZ" sz="2000" i="1" dirty="0" err="1" smtClean="0"/>
              <a:t>firtel</a:t>
            </a:r>
            <a:r>
              <a:rPr lang="cs-CZ" sz="2000" i="1" dirty="0" smtClean="0"/>
              <a:t> </a:t>
            </a:r>
            <a:r>
              <a:rPr lang="cs-CZ" sz="2000" i="1" dirty="0" err="1" smtClean="0"/>
              <a:t>fleisch</a:t>
            </a:r>
            <a:r>
              <a:rPr lang="en-US" sz="2000" i="1" dirty="0" smtClean="0"/>
              <a:t> </a:t>
            </a:r>
            <a:r>
              <a:rPr lang="cs-CZ" sz="2000" i="1" dirty="0" smtClean="0"/>
              <a:t>3 soll 3 g  </a:t>
            </a:r>
            <a:r>
              <a:rPr lang="en-US" sz="2000" dirty="0" smtClean="0"/>
              <a:t>[39 Gr.] </a:t>
            </a:r>
            <a:r>
              <a:rPr lang="cs-CZ" sz="2000" i="1" dirty="0" err="1" smtClean="0"/>
              <a:t>zcur</a:t>
            </a:r>
            <a:r>
              <a:rPr lang="cs-CZ" sz="2000" i="1" dirty="0" smtClean="0"/>
              <a:t> </a:t>
            </a:r>
            <a:r>
              <a:rPr lang="cs-CZ" sz="2000" i="1" dirty="0" err="1" smtClean="0"/>
              <a:t>kyrmeß</a:t>
            </a:r>
            <a:r>
              <a:rPr lang="de-DE" sz="2000" i="1" dirty="0" smtClean="0"/>
              <a:t>. </a:t>
            </a:r>
            <a:r>
              <a:rPr lang="cs-CZ" sz="2000" i="1" dirty="0" err="1" smtClean="0"/>
              <a:t>Eid</a:t>
            </a:r>
            <a:r>
              <a:rPr lang="en-US" sz="2000" i="1" dirty="0" smtClean="0"/>
              <a:t>[</a:t>
            </a:r>
            <a:r>
              <a:rPr lang="cs-CZ" sz="2000" i="1" dirty="0" err="1" smtClean="0"/>
              <a:t>em</a:t>
            </a:r>
            <a:r>
              <a:rPr lang="en-US" sz="2000" i="1" dirty="0" smtClean="0"/>
              <a:t>]</a:t>
            </a:r>
            <a:r>
              <a:rPr lang="cs-CZ" sz="2000" i="1" dirty="0" smtClean="0"/>
              <a:t> </a:t>
            </a:r>
            <a:r>
              <a:rPr lang="cs-CZ" sz="2000" i="1" dirty="0" err="1" smtClean="0"/>
              <a:t>vo</a:t>
            </a:r>
            <a:r>
              <a:rPr lang="en-US" sz="2000" i="1" dirty="0" smtClean="0"/>
              <a:t>[</a:t>
            </a:r>
            <a:r>
              <a:rPr lang="cs-CZ" sz="2000" i="1" dirty="0" smtClean="0"/>
              <a:t>r</a:t>
            </a:r>
            <a:r>
              <a:rPr lang="en-US" sz="2000" i="1" dirty="0" smtClean="0"/>
              <a:t>] </a:t>
            </a:r>
            <a:r>
              <a:rPr lang="cs-CZ" sz="2000" i="1" dirty="0" smtClean="0"/>
              <a:t>15 </a:t>
            </a:r>
            <a:r>
              <a:rPr lang="en-US" sz="2000" i="1" dirty="0" smtClean="0"/>
              <a:t>&lt;</a:t>
            </a:r>
            <a:r>
              <a:rPr lang="cs-CZ" sz="2000" i="1" dirty="0" smtClean="0"/>
              <a:t>g</a:t>
            </a:r>
            <a:r>
              <a:rPr lang="en-US" sz="2000" i="1" dirty="0" smtClean="0"/>
              <a:t>&gt; </a:t>
            </a:r>
            <a:r>
              <a:rPr lang="cs-CZ" sz="2000" i="1" dirty="0" err="1" smtClean="0"/>
              <a:t>huner</a:t>
            </a:r>
            <a:r>
              <a:rPr lang="cs-CZ" sz="2000" i="1" dirty="0" smtClean="0"/>
              <a:t> 15 </a:t>
            </a:r>
            <a:r>
              <a:rPr lang="cs-CZ" sz="2000" dirty="0" smtClean="0"/>
              <a:t>g</a:t>
            </a:r>
            <a:r>
              <a:rPr lang="en-US" sz="2000" dirty="0" smtClean="0"/>
              <a:t>, </a:t>
            </a:r>
            <a:r>
              <a:rPr lang="en-US" sz="1600" dirty="0" err="1" smtClean="0">
                <a:solidFill>
                  <a:srgbClr val="FF0000"/>
                </a:solidFill>
              </a:rPr>
              <a:t>CWB</a:t>
            </a:r>
            <a:r>
              <a:rPr lang="en-US" sz="1600" dirty="0" smtClean="0">
                <a:solidFill>
                  <a:srgbClr val="FF0000"/>
                </a:solidFill>
              </a:rPr>
              <a:t> </a:t>
            </a:r>
            <a:r>
              <a:rPr lang="en-US" sz="1600" dirty="0" err="1" smtClean="0">
                <a:solidFill>
                  <a:srgbClr val="FF0000"/>
                </a:solidFill>
              </a:rPr>
              <a:t>Zittau</a:t>
            </a:r>
            <a:r>
              <a:rPr lang="en-US" sz="1600" dirty="0" smtClean="0">
                <a:solidFill>
                  <a:srgbClr val="FF0000"/>
                </a:solidFill>
              </a:rPr>
              <a:t>, </a:t>
            </a:r>
            <a:r>
              <a:rPr lang="en-US" sz="1600" dirty="0" err="1" smtClean="0">
                <a:solidFill>
                  <a:srgbClr val="FF0000"/>
                </a:solidFill>
              </a:rPr>
              <a:t>Mscr</a:t>
            </a:r>
            <a:r>
              <a:rPr lang="en-US" sz="1600" dirty="0" smtClean="0">
                <a:solidFill>
                  <a:srgbClr val="FF0000"/>
                </a:solidFill>
              </a:rPr>
              <a:t>. A 267, S. 122.</a:t>
            </a:r>
          </a:p>
          <a:p>
            <a:pPr algn="just"/>
            <a:r>
              <a:rPr lang="de-DE" sz="2000" dirty="0" smtClean="0">
                <a:solidFill>
                  <a:srgbClr val="00B0F0"/>
                </a:solidFill>
              </a:rPr>
              <a:t>Die </a:t>
            </a:r>
            <a:r>
              <a:rPr lang="de-DE" sz="2000" b="1" dirty="0" smtClean="0">
                <a:solidFill>
                  <a:srgbClr val="00B0F0"/>
                </a:solidFill>
              </a:rPr>
              <a:t>letzten Primizen </a:t>
            </a:r>
            <a:r>
              <a:rPr lang="de-DE" sz="2000" dirty="0" smtClean="0">
                <a:solidFill>
                  <a:srgbClr val="00B0F0"/>
                </a:solidFill>
              </a:rPr>
              <a:t>der neuen Priester </a:t>
            </a:r>
            <a:r>
              <a:rPr lang="de-DE" sz="2000" b="1" dirty="0" smtClean="0">
                <a:solidFill>
                  <a:srgbClr val="00B0F0"/>
                </a:solidFill>
              </a:rPr>
              <a:t>1522</a:t>
            </a:r>
            <a:r>
              <a:rPr lang="de-DE" sz="2000" dirty="0" smtClean="0"/>
              <a:t>: </a:t>
            </a:r>
            <a:r>
              <a:rPr lang="it-CH" sz="2000" i="1" dirty="0" smtClean="0"/>
              <a:t>do[minica] Letare </a:t>
            </a:r>
            <a:r>
              <a:rPr lang="it-CH" sz="2000" dirty="0" smtClean="0"/>
              <a:t>[30.3.1522] </a:t>
            </a:r>
            <a:r>
              <a:rPr lang="it-CH" sz="2000" i="1" dirty="0" smtClean="0"/>
              <a:t>4½ soll </a:t>
            </a:r>
            <a:r>
              <a:rPr lang="it-CH" sz="2000" dirty="0" smtClean="0"/>
              <a:t>[54 Gr.] </a:t>
            </a:r>
            <a:r>
              <a:rPr lang="it-CH" sz="2000" i="1" dirty="0" smtClean="0"/>
              <a:t>q[...]r</a:t>
            </a:r>
            <a:r>
              <a:rPr lang="it-CH" sz="2000" dirty="0" smtClean="0"/>
              <a:t> (?) </a:t>
            </a:r>
            <a:r>
              <a:rPr lang="it-CH" sz="2000" i="1" dirty="0" smtClean="0"/>
              <a:t>p[ri]micias. </a:t>
            </a:r>
            <a:r>
              <a:rPr lang="en-US" sz="2000" dirty="0" smtClean="0"/>
              <a:t>[…] </a:t>
            </a:r>
            <a:r>
              <a:rPr lang="it-CH" sz="2000" i="1" dirty="0" smtClean="0"/>
              <a:t>Do[minica] Cantat</a:t>
            </a:r>
            <a:r>
              <a:rPr lang="it-CH" sz="2000" dirty="0" smtClean="0"/>
              <a:t>e [18.5.1522] </a:t>
            </a:r>
            <a:r>
              <a:rPr lang="it-CH" sz="2000" i="1" dirty="0" smtClean="0"/>
              <a:t>6 soll</a:t>
            </a:r>
            <a:r>
              <a:rPr lang="it-CH" sz="2000" dirty="0" smtClean="0"/>
              <a:t> [72 Gr.]</a:t>
            </a:r>
            <a:r>
              <a:rPr lang="en-US" sz="2000" i="1" dirty="0" smtClean="0"/>
              <a:t> </a:t>
            </a:r>
            <a:r>
              <a:rPr lang="it-CH" sz="2000" i="1" dirty="0" smtClean="0"/>
              <a:t>p[ri]micie fuer[un]t</a:t>
            </a:r>
            <a:r>
              <a:rPr lang="it-CH" sz="2000" dirty="0" smtClean="0"/>
              <a:t>, </a:t>
            </a:r>
            <a:r>
              <a:rPr lang="it-CH" sz="1600" dirty="0" smtClean="0">
                <a:solidFill>
                  <a:srgbClr val="FF0000"/>
                </a:solidFill>
              </a:rPr>
              <a:t>ebd., S. 134.</a:t>
            </a:r>
            <a:endParaRPr lang="cs-CZ" sz="1600" dirty="0" smtClean="0">
              <a:solidFill>
                <a:srgbClr val="FF0000"/>
              </a:solidFill>
            </a:endParaRPr>
          </a:p>
          <a:p>
            <a:r>
              <a:rPr lang="en-US" sz="2000" b="1" dirty="0" err="1" smtClean="0">
                <a:solidFill>
                  <a:srgbClr val="00B0F0"/>
                </a:solidFill>
              </a:rPr>
              <a:t>Letzte</a:t>
            </a:r>
            <a:r>
              <a:rPr lang="en-US" sz="2000" b="1" dirty="0" smtClean="0">
                <a:solidFill>
                  <a:srgbClr val="00B0F0"/>
                </a:solidFill>
              </a:rPr>
              <a:t> </a:t>
            </a:r>
            <a:r>
              <a:rPr lang="en-US" sz="2000" b="1" dirty="0" err="1" smtClean="0">
                <a:solidFill>
                  <a:srgbClr val="00B0F0"/>
                </a:solidFill>
              </a:rPr>
              <a:t>belegte</a:t>
            </a:r>
            <a:r>
              <a:rPr lang="en-US" sz="2000" b="1" dirty="0" smtClean="0">
                <a:solidFill>
                  <a:srgbClr val="00B0F0"/>
                </a:solidFill>
              </a:rPr>
              <a:t> </a:t>
            </a:r>
            <a:r>
              <a:rPr lang="en-US" sz="2000" b="1" dirty="0" err="1" smtClean="0">
                <a:solidFill>
                  <a:srgbClr val="00B0F0"/>
                </a:solidFill>
              </a:rPr>
              <a:t>Ausgabe</a:t>
            </a:r>
            <a:r>
              <a:rPr lang="en-US" sz="2000" b="1" dirty="0" smtClean="0">
                <a:solidFill>
                  <a:srgbClr val="00B0F0"/>
                </a:solidFill>
              </a:rPr>
              <a:t> </a:t>
            </a:r>
            <a:r>
              <a:rPr lang="de-DE" sz="2000" b="1" dirty="0" smtClean="0">
                <a:solidFill>
                  <a:srgbClr val="00B0F0"/>
                </a:solidFill>
              </a:rPr>
              <a:t>für Weihrauch 1522</a:t>
            </a:r>
            <a:r>
              <a:rPr lang="de-DE" sz="2000" dirty="0" smtClean="0"/>
              <a:t>: </a:t>
            </a:r>
            <a:r>
              <a:rPr lang="de-DE" sz="2000" i="1" dirty="0" err="1" smtClean="0"/>
              <a:t>It</a:t>
            </a:r>
            <a:r>
              <a:rPr lang="de-DE" sz="2000" i="1" dirty="0" smtClean="0"/>
              <a:t>[</a:t>
            </a:r>
            <a:r>
              <a:rPr lang="de-DE" sz="2000" i="1" dirty="0" err="1" smtClean="0"/>
              <a:t>em</a:t>
            </a:r>
            <a:r>
              <a:rPr lang="de-DE" sz="2000" i="1" dirty="0" smtClean="0"/>
              <a:t>] vor </a:t>
            </a:r>
            <a:r>
              <a:rPr lang="de-DE" sz="2000" i="1" dirty="0" err="1" smtClean="0"/>
              <a:t>weyroch</a:t>
            </a:r>
            <a:r>
              <a:rPr lang="de-DE" sz="2000" i="1" dirty="0" smtClean="0"/>
              <a:t> 3 soll </a:t>
            </a:r>
            <a:r>
              <a:rPr lang="cs-CZ" sz="2000" dirty="0" smtClean="0"/>
              <a:t>[36 </a:t>
            </a:r>
            <a:r>
              <a:rPr lang="de-DE" sz="2000" dirty="0" err="1" smtClean="0"/>
              <a:t>Gr</a:t>
            </a:r>
            <a:r>
              <a:rPr lang="de-DE" sz="2000" dirty="0" smtClean="0"/>
              <a:t>.</a:t>
            </a:r>
            <a:r>
              <a:rPr lang="cs-CZ" sz="2000" dirty="0" smtClean="0"/>
              <a:t>]</a:t>
            </a:r>
            <a:r>
              <a:rPr lang="en-US" sz="2000" dirty="0" smtClean="0"/>
              <a:t>, </a:t>
            </a:r>
            <a:r>
              <a:rPr lang="en-US" sz="1600" dirty="0" err="1" smtClean="0">
                <a:solidFill>
                  <a:srgbClr val="FF0000"/>
                </a:solidFill>
              </a:rPr>
              <a:t>ebd</a:t>
            </a:r>
            <a:r>
              <a:rPr lang="en-US" sz="1600" dirty="0" smtClean="0">
                <a:solidFill>
                  <a:srgbClr val="FF0000"/>
                </a:solidFill>
              </a:rPr>
              <a:t>., S. 161.</a:t>
            </a:r>
          </a:p>
          <a:p>
            <a:pPr algn="just"/>
            <a:r>
              <a:rPr lang="de-DE" sz="2000" b="1" dirty="0" smtClean="0">
                <a:solidFill>
                  <a:srgbClr val="00B0F0"/>
                </a:solidFill>
              </a:rPr>
              <a:t>Letzte Belege des Wetterläutens 1523</a:t>
            </a:r>
            <a:r>
              <a:rPr lang="de-DE" sz="2000" dirty="0" smtClean="0"/>
              <a:t>: </a:t>
            </a:r>
            <a:r>
              <a:rPr lang="de-DE" sz="2000" i="1" dirty="0" err="1" smtClean="0"/>
              <a:t>It</a:t>
            </a:r>
            <a:r>
              <a:rPr lang="de-DE" sz="2000" i="1" dirty="0" smtClean="0"/>
              <a:t>[</a:t>
            </a:r>
            <a:r>
              <a:rPr lang="de-DE" sz="2000" i="1" dirty="0" err="1" smtClean="0"/>
              <a:t>em</a:t>
            </a:r>
            <a:r>
              <a:rPr lang="de-DE" sz="2000" i="1" dirty="0" smtClean="0"/>
              <a:t>] </a:t>
            </a:r>
            <a:r>
              <a:rPr lang="de-DE" sz="2000" i="1" dirty="0" err="1" smtClean="0"/>
              <a:t>zcu</a:t>
            </a:r>
            <a:r>
              <a:rPr lang="de-DE" sz="2000" i="1" dirty="0" smtClean="0"/>
              <a:t>[m] </a:t>
            </a:r>
            <a:r>
              <a:rPr lang="de-DE" sz="2000" i="1" dirty="0" err="1" smtClean="0"/>
              <a:t>wet</a:t>
            </a:r>
            <a:r>
              <a:rPr lang="de-DE" sz="2000" i="1" dirty="0" smtClean="0"/>
              <a:t>[er]</a:t>
            </a:r>
            <a:r>
              <a:rPr lang="de-DE" sz="2000" i="1" dirty="0" err="1" smtClean="0"/>
              <a:t>leuten</a:t>
            </a:r>
            <a:r>
              <a:rPr lang="de-DE" sz="2000" i="1" dirty="0" smtClean="0"/>
              <a:t> 7 g. </a:t>
            </a:r>
            <a:r>
              <a:rPr lang="de-DE" sz="2000" dirty="0" smtClean="0"/>
              <a:t>[…] </a:t>
            </a:r>
            <a:r>
              <a:rPr lang="de-DE" sz="2000" i="1" dirty="0" err="1" smtClean="0"/>
              <a:t>It</a:t>
            </a:r>
            <a:r>
              <a:rPr lang="de-DE" sz="2000" i="1" dirty="0" smtClean="0"/>
              <a:t>[</a:t>
            </a:r>
            <a:r>
              <a:rPr lang="de-DE" sz="2000" i="1" dirty="0" err="1" smtClean="0"/>
              <a:t>em</a:t>
            </a:r>
            <a:r>
              <a:rPr lang="de-DE" sz="2000" i="1" dirty="0" smtClean="0"/>
              <a:t>] </a:t>
            </a:r>
            <a:r>
              <a:rPr lang="de-DE" sz="2000" i="1" dirty="0" err="1" smtClean="0"/>
              <a:t>zcu</a:t>
            </a:r>
            <a:r>
              <a:rPr lang="de-DE" sz="2000" i="1" dirty="0" smtClean="0"/>
              <a:t>[m] </a:t>
            </a:r>
            <a:r>
              <a:rPr lang="de-DE" sz="2000" i="1" dirty="0" err="1" smtClean="0"/>
              <a:t>wet</a:t>
            </a:r>
            <a:r>
              <a:rPr lang="de-DE" sz="2000" i="1" dirty="0" smtClean="0"/>
              <a:t>[er]</a:t>
            </a:r>
            <a:r>
              <a:rPr lang="de-DE" sz="2000" i="1" dirty="0" err="1" smtClean="0"/>
              <a:t>leuten</a:t>
            </a:r>
            <a:r>
              <a:rPr lang="de-DE" sz="2000" i="1" dirty="0" smtClean="0"/>
              <a:t> 12 g</a:t>
            </a:r>
            <a:r>
              <a:rPr lang="de-DE" sz="2000" dirty="0" smtClean="0"/>
              <a:t>, </a:t>
            </a:r>
            <a:r>
              <a:rPr lang="de-DE" sz="1600" dirty="0" smtClean="0">
                <a:solidFill>
                  <a:srgbClr val="FF0000"/>
                </a:solidFill>
              </a:rPr>
              <a:t>ebd., S. 163.</a:t>
            </a:r>
          </a:p>
          <a:p>
            <a:pPr algn="just"/>
            <a:r>
              <a:rPr lang="de-DE" sz="2000" b="1" dirty="0" smtClean="0">
                <a:solidFill>
                  <a:srgbClr val="00B0F0"/>
                </a:solidFill>
              </a:rPr>
              <a:t>Letzter Beleg der Prozession am Fronleichnamstag 1524</a:t>
            </a:r>
            <a:r>
              <a:rPr lang="de-DE" sz="2000" dirty="0" smtClean="0"/>
              <a:t>: </a:t>
            </a:r>
            <a:r>
              <a:rPr lang="cs-CZ" sz="2000" i="1" dirty="0" err="1" smtClean="0"/>
              <a:t>It</a:t>
            </a:r>
            <a:r>
              <a:rPr lang="en-US" sz="2000" i="1" dirty="0" smtClean="0"/>
              <a:t>[</a:t>
            </a:r>
            <a:r>
              <a:rPr lang="cs-CZ" sz="2000" i="1" dirty="0" err="1" smtClean="0"/>
              <a:t>em</a:t>
            </a:r>
            <a:r>
              <a:rPr lang="en-US" sz="2000" i="1" dirty="0" smtClean="0"/>
              <a:t>]</a:t>
            </a:r>
            <a:r>
              <a:rPr lang="cs-CZ" sz="2000" i="1" dirty="0" smtClean="0"/>
              <a:t> </a:t>
            </a:r>
            <a:r>
              <a:rPr lang="cs-CZ" sz="2000" i="1" dirty="0" err="1" smtClean="0"/>
              <a:t>uff</a:t>
            </a:r>
            <a:r>
              <a:rPr lang="cs-CZ" sz="2000" i="1" dirty="0" smtClean="0"/>
              <a:t> </a:t>
            </a:r>
            <a:r>
              <a:rPr lang="cs-CZ" sz="2000" i="1" dirty="0" err="1" smtClean="0"/>
              <a:t>Corp</a:t>
            </a:r>
            <a:r>
              <a:rPr lang="en-US" sz="2000" i="1" dirty="0" smtClean="0"/>
              <a:t>[</a:t>
            </a:r>
            <a:r>
              <a:rPr lang="cs-CZ" sz="2000" i="1" dirty="0" err="1" smtClean="0"/>
              <a:t>oris</a:t>
            </a:r>
            <a:r>
              <a:rPr lang="en-US" sz="2000" i="1" dirty="0" smtClean="0"/>
              <a:t>]</a:t>
            </a:r>
            <a:r>
              <a:rPr lang="cs-CZ" sz="2000" i="1" dirty="0" smtClean="0"/>
              <a:t> </a:t>
            </a:r>
            <a:r>
              <a:rPr lang="cs-CZ" sz="2000" i="1" dirty="0" err="1" smtClean="0"/>
              <a:t>Cristi</a:t>
            </a:r>
            <a:r>
              <a:rPr lang="cs-CZ" sz="2000" i="1" dirty="0" smtClean="0"/>
              <a:t> </a:t>
            </a:r>
            <a:r>
              <a:rPr lang="cs-CZ" sz="2000" dirty="0" smtClean="0"/>
              <a:t>[26.5.1524] </a:t>
            </a:r>
            <a:r>
              <a:rPr lang="cs-CZ" sz="2000" i="1" dirty="0" err="1" smtClean="0"/>
              <a:t>dem</a:t>
            </a:r>
            <a:r>
              <a:rPr lang="cs-CZ" sz="2000" i="1" dirty="0" smtClean="0"/>
              <a:t> </a:t>
            </a:r>
            <a:r>
              <a:rPr lang="cs-CZ" sz="2000" i="1" dirty="0" err="1" smtClean="0"/>
              <a:t>glockn</a:t>
            </a:r>
            <a:r>
              <a:rPr lang="en-US" sz="2000" i="1" dirty="0" smtClean="0"/>
              <a:t>[</a:t>
            </a:r>
            <a:r>
              <a:rPr lang="cs-CZ" sz="2000" i="1" dirty="0" err="1" smtClean="0"/>
              <a:t>er</a:t>
            </a:r>
            <a:r>
              <a:rPr lang="en-US" sz="2000" i="1" dirty="0" smtClean="0"/>
              <a:t>]</a:t>
            </a:r>
            <a:r>
              <a:rPr lang="cs-CZ" sz="2000" i="1" dirty="0" smtClean="0"/>
              <a:t> ad b</a:t>
            </a:r>
            <a:r>
              <a:rPr lang="en-US" sz="2000" i="1" dirty="0" smtClean="0"/>
              <a:t>[</a:t>
            </a:r>
            <a:r>
              <a:rPr lang="cs-CZ" sz="2000" i="1" dirty="0" err="1" smtClean="0"/>
              <a:t>eatam</a:t>
            </a:r>
            <a:r>
              <a:rPr lang="en-US" sz="2000" i="1" dirty="0" smtClean="0"/>
              <a:t>] </a:t>
            </a:r>
            <a:r>
              <a:rPr lang="cs-CZ" sz="2000" i="1" dirty="0" smtClean="0"/>
              <a:t>V</a:t>
            </a:r>
            <a:r>
              <a:rPr lang="en-US" sz="2000" i="1" dirty="0" smtClean="0"/>
              <a:t>[</a:t>
            </a:r>
            <a:r>
              <a:rPr lang="cs-CZ" sz="2000" i="1" dirty="0" err="1" smtClean="0"/>
              <a:t>ir</a:t>
            </a:r>
            <a:r>
              <a:rPr lang="en-US" sz="2000" i="1" dirty="0" smtClean="0"/>
              <a:t>]</a:t>
            </a:r>
            <a:r>
              <a:rPr lang="cs-CZ" sz="2000" i="1" dirty="0" smtClean="0"/>
              <a:t>gine</a:t>
            </a:r>
            <a:r>
              <a:rPr lang="en-US" sz="2000" i="1" dirty="0" smtClean="0"/>
              <a:t>[</a:t>
            </a:r>
            <a:r>
              <a:rPr lang="cs-CZ" sz="2000" i="1" dirty="0" smtClean="0"/>
              <a:t>m</a:t>
            </a:r>
            <a:r>
              <a:rPr lang="en-US" sz="2000" i="1" dirty="0" smtClean="0"/>
              <a:t>] </a:t>
            </a:r>
            <a:r>
              <a:rPr lang="cs-CZ" sz="2000" i="1" dirty="0" smtClean="0"/>
              <a:t>6 g</a:t>
            </a:r>
            <a:r>
              <a:rPr lang="en-US" sz="2000" i="1" dirty="0" smtClean="0"/>
              <a:t>, </a:t>
            </a:r>
            <a:r>
              <a:rPr lang="cs-CZ" sz="2000" i="1" dirty="0" smtClean="0"/>
              <a:t>blume</a:t>
            </a:r>
            <a:r>
              <a:rPr lang="en-US" sz="2000" i="1" dirty="0" smtClean="0"/>
              <a:t>[</a:t>
            </a:r>
            <a:r>
              <a:rPr lang="cs-CZ" sz="2000" i="1" dirty="0" smtClean="0"/>
              <a:t>n</a:t>
            </a:r>
            <a:r>
              <a:rPr lang="en-US" sz="2000" i="1" dirty="0" smtClean="0"/>
              <a:t>]</a:t>
            </a:r>
            <a:r>
              <a:rPr lang="cs-CZ" sz="2000" i="1" dirty="0" smtClean="0"/>
              <a:t> </a:t>
            </a:r>
            <a:r>
              <a:rPr lang="cs-CZ" sz="2000" i="1" dirty="0" err="1" smtClean="0"/>
              <a:t>ey</a:t>
            </a:r>
            <a:r>
              <a:rPr lang="en-US" sz="2000" i="1" dirty="0" smtClean="0"/>
              <a:t>[</a:t>
            </a:r>
            <a:r>
              <a:rPr lang="cs-CZ" sz="2000" i="1" dirty="0" smtClean="0"/>
              <a:t>n</a:t>
            </a:r>
            <a:r>
              <a:rPr lang="en-US" sz="2000" i="1" dirty="0" smtClean="0"/>
              <a:t>]</a:t>
            </a:r>
            <a:r>
              <a:rPr lang="cs-CZ" sz="2000" i="1" dirty="0" err="1" smtClean="0"/>
              <a:t>zutragen</a:t>
            </a:r>
            <a:r>
              <a:rPr lang="en-US" sz="2000" i="1" dirty="0" smtClean="0"/>
              <a:t>,</a:t>
            </a:r>
            <a:r>
              <a:rPr lang="cs-CZ" sz="2000" i="1" dirty="0" smtClean="0"/>
              <a:t> </a:t>
            </a:r>
            <a:r>
              <a:rPr lang="cs-CZ" sz="2000" i="1" dirty="0" err="1" smtClean="0"/>
              <a:t>zustrewen</a:t>
            </a:r>
            <a:r>
              <a:rPr lang="de-DE" sz="2000" dirty="0" smtClean="0"/>
              <a:t>, </a:t>
            </a:r>
            <a:r>
              <a:rPr lang="de-DE" sz="1600" dirty="0" smtClean="0">
                <a:solidFill>
                  <a:srgbClr val="FF0000"/>
                </a:solidFill>
              </a:rPr>
              <a:t>ebd., S. 163.</a:t>
            </a:r>
          </a:p>
          <a:p>
            <a:pPr algn="just"/>
            <a:r>
              <a:rPr lang="de-DE" sz="2000" b="1" dirty="0" smtClean="0">
                <a:solidFill>
                  <a:srgbClr val="00B0F0"/>
                </a:solidFill>
              </a:rPr>
              <a:t>Letzte belegte Leibrentenauszahlung einem Zittauer </a:t>
            </a:r>
            <a:r>
              <a:rPr lang="de-DE" sz="2000" b="1" dirty="0" err="1" smtClean="0">
                <a:solidFill>
                  <a:srgbClr val="00B0F0"/>
                </a:solidFill>
              </a:rPr>
              <a:t>Altaristen</a:t>
            </a:r>
            <a:r>
              <a:rPr lang="de-DE" sz="2000" b="1" dirty="0" smtClean="0">
                <a:solidFill>
                  <a:srgbClr val="00B0F0"/>
                </a:solidFill>
              </a:rPr>
              <a:t> 1524</a:t>
            </a:r>
            <a:r>
              <a:rPr lang="de-DE" sz="2000" dirty="0" smtClean="0"/>
              <a:t>: </a:t>
            </a:r>
            <a:r>
              <a:rPr lang="de-DE" sz="2000" i="1" dirty="0" err="1" smtClean="0"/>
              <a:t>It</a:t>
            </a:r>
            <a:r>
              <a:rPr lang="de-DE" sz="2000" i="1" dirty="0" smtClean="0"/>
              <a:t>[</a:t>
            </a:r>
            <a:r>
              <a:rPr lang="de-DE" sz="2000" i="1" dirty="0" err="1" smtClean="0"/>
              <a:t>em</a:t>
            </a:r>
            <a:r>
              <a:rPr lang="de-DE" sz="2000" i="1" dirty="0" smtClean="0"/>
              <a:t>]  d[</a:t>
            </a:r>
            <a:r>
              <a:rPr lang="de-DE" sz="2000" i="1" dirty="0" err="1" smtClean="0"/>
              <a:t>omi</a:t>
            </a:r>
            <a:r>
              <a:rPr lang="de-DE" sz="2000" i="1" dirty="0" smtClean="0"/>
              <a:t>]</a:t>
            </a:r>
            <a:r>
              <a:rPr lang="de-DE" sz="2000" i="1" dirty="0" err="1" smtClean="0"/>
              <a:t>no</a:t>
            </a:r>
            <a:r>
              <a:rPr lang="de-DE" sz="2000" i="1" dirty="0" smtClean="0"/>
              <a:t> Jo[</a:t>
            </a:r>
            <a:r>
              <a:rPr lang="de-DE" sz="2000" i="1" dirty="0" err="1" smtClean="0"/>
              <a:t>hann</a:t>
            </a:r>
            <a:r>
              <a:rPr lang="de-DE" sz="2000" i="1" dirty="0" smtClean="0"/>
              <a:t>]i Schutzmeist[er] 3½ </a:t>
            </a:r>
            <a:r>
              <a:rPr lang="de-DE" sz="2000" i="1" dirty="0" err="1" smtClean="0"/>
              <a:t>Zitt</a:t>
            </a:r>
            <a:r>
              <a:rPr lang="de-DE" sz="2000" i="1" dirty="0" smtClean="0"/>
              <a:t>[</a:t>
            </a:r>
            <a:r>
              <a:rPr lang="de-DE" sz="2000" i="1" dirty="0" err="1" smtClean="0"/>
              <a:t>isch</a:t>
            </a:r>
            <a:r>
              <a:rPr lang="de-DE" sz="2000" i="1" dirty="0" smtClean="0"/>
              <a:t>] </a:t>
            </a:r>
            <a:r>
              <a:rPr lang="de-DE" sz="2000" i="1" dirty="0" err="1" smtClean="0"/>
              <a:t>marck</a:t>
            </a:r>
            <a:r>
              <a:rPr lang="de-DE" sz="2000" dirty="0" smtClean="0"/>
              <a:t> [196 </a:t>
            </a:r>
            <a:r>
              <a:rPr lang="de-DE" sz="2000" dirty="0" err="1" smtClean="0"/>
              <a:t>Gr</a:t>
            </a:r>
            <a:r>
              <a:rPr lang="de-DE" sz="2000" dirty="0" smtClean="0"/>
              <a:t>.] </a:t>
            </a:r>
            <a:r>
              <a:rPr lang="de-DE" sz="2000" i="1" dirty="0" smtClean="0"/>
              <a:t>c[zins]</a:t>
            </a:r>
            <a:r>
              <a:rPr lang="de-DE" sz="2000" dirty="0" smtClean="0"/>
              <a:t>, </a:t>
            </a:r>
            <a:r>
              <a:rPr lang="de-DE" sz="1600" dirty="0" smtClean="0">
                <a:solidFill>
                  <a:srgbClr val="FF0000"/>
                </a:solidFill>
              </a:rPr>
              <a:t>ebd., S. 163.</a:t>
            </a:r>
            <a:endParaRPr lang="cs-CZ" sz="1600" dirty="0" smtClean="0"/>
          </a:p>
          <a:p>
            <a:pPr algn="just"/>
            <a:r>
              <a:rPr lang="de-DE" sz="2000" dirty="0" smtClean="0">
                <a:solidFill>
                  <a:srgbClr val="00B0F0"/>
                </a:solidFill>
              </a:rPr>
              <a:t>Beide </a:t>
            </a:r>
            <a:r>
              <a:rPr lang="de-DE" sz="2000" b="1" dirty="0" smtClean="0">
                <a:solidFill>
                  <a:srgbClr val="00B0F0"/>
                </a:solidFill>
              </a:rPr>
              <a:t>letzte Belege für Chrisam </a:t>
            </a:r>
            <a:r>
              <a:rPr lang="de-DE" sz="2000" dirty="0" smtClean="0">
                <a:solidFill>
                  <a:srgbClr val="00B0F0"/>
                </a:solidFill>
              </a:rPr>
              <a:t>1522 und </a:t>
            </a:r>
            <a:r>
              <a:rPr lang="de-DE" sz="2000" b="1" dirty="0" smtClean="0">
                <a:solidFill>
                  <a:srgbClr val="00B0F0"/>
                </a:solidFill>
              </a:rPr>
              <a:t>1533</a:t>
            </a:r>
            <a:r>
              <a:rPr lang="de-DE" sz="2000" dirty="0" smtClean="0"/>
              <a:t>: </a:t>
            </a:r>
            <a:r>
              <a:rPr lang="en-US" sz="2000" i="1" dirty="0" smtClean="0"/>
              <a:t>It[</a:t>
            </a:r>
            <a:r>
              <a:rPr lang="en-US" sz="2000" i="1" dirty="0" err="1" smtClean="0"/>
              <a:t>em</a:t>
            </a:r>
            <a:r>
              <a:rPr lang="en-US" sz="2000" i="1" dirty="0" smtClean="0"/>
              <a:t>] p[</a:t>
            </a:r>
            <a:r>
              <a:rPr lang="en-US" sz="2000" i="1" dirty="0" err="1" smtClean="0"/>
              <a:t>ro</a:t>
            </a:r>
            <a:r>
              <a:rPr lang="en-US" sz="2000" i="1" dirty="0" smtClean="0"/>
              <a:t>] </a:t>
            </a:r>
            <a:r>
              <a:rPr lang="en-US" sz="2000" i="1" dirty="0" err="1" smtClean="0"/>
              <a:t>sacro</a:t>
            </a:r>
            <a:r>
              <a:rPr lang="en-US" sz="2000" i="1" dirty="0" smtClean="0"/>
              <a:t> </a:t>
            </a:r>
            <a:r>
              <a:rPr lang="en-US" sz="2000" i="1" dirty="0" err="1" smtClean="0"/>
              <a:t>liquore</a:t>
            </a:r>
            <a:r>
              <a:rPr lang="en-US" sz="2000" i="1" dirty="0" smtClean="0"/>
              <a:t> </a:t>
            </a:r>
            <a:r>
              <a:rPr lang="en-US" sz="2000" i="1" dirty="0" err="1" smtClean="0"/>
              <a:t>dem</a:t>
            </a:r>
            <a:r>
              <a:rPr lang="en-US" sz="2000" i="1" dirty="0" smtClean="0"/>
              <a:t> </a:t>
            </a:r>
            <a:r>
              <a:rPr lang="en-US" sz="2000" i="1" dirty="0" err="1" smtClean="0"/>
              <a:t>techant</a:t>
            </a:r>
            <a:r>
              <a:rPr lang="en-US" sz="2000" i="1" dirty="0" smtClean="0"/>
              <a:t> 12 g</a:t>
            </a:r>
            <a:r>
              <a:rPr lang="en-US" sz="2000" dirty="0" smtClean="0"/>
              <a:t> [1522] […] </a:t>
            </a:r>
            <a:r>
              <a:rPr lang="en-US" sz="2000" i="1" dirty="0" smtClean="0"/>
              <a:t>It[</a:t>
            </a:r>
            <a:r>
              <a:rPr lang="en-US" sz="2000" i="1" dirty="0" err="1" smtClean="0"/>
              <a:t>em</a:t>
            </a:r>
            <a:r>
              <a:rPr lang="en-US" sz="2000" i="1" dirty="0" smtClean="0"/>
              <a:t>] p[</a:t>
            </a:r>
            <a:r>
              <a:rPr lang="en-US" sz="2000" i="1" dirty="0" err="1" smtClean="0"/>
              <a:t>ro</a:t>
            </a:r>
            <a:r>
              <a:rPr lang="en-US" sz="2000" i="1" dirty="0" smtClean="0"/>
              <a:t>] </a:t>
            </a:r>
            <a:r>
              <a:rPr lang="en-US" sz="2000" i="1" dirty="0" err="1" smtClean="0"/>
              <a:t>sacro</a:t>
            </a:r>
            <a:r>
              <a:rPr lang="en-US" sz="2000" i="1" dirty="0" smtClean="0"/>
              <a:t> </a:t>
            </a:r>
            <a:r>
              <a:rPr lang="en-US" sz="2000" i="1" dirty="0" err="1" smtClean="0"/>
              <a:t>liquore</a:t>
            </a:r>
            <a:r>
              <a:rPr lang="en-US" sz="2000" i="1" dirty="0" smtClean="0"/>
              <a:t> 12 g</a:t>
            </a:r>
            <a:r>
              <a:rPr lang="en-US" sz="2000" dirty="0" smtClean="0"/>
              <a:t> [1533], </a:t>
            </a:r>
            <a:r>
              <a:rPr lang="de-DE" sz="1700" dirty="0" smtClean="0">
                <a:solidFill>
                  <a:srgbClr val="FF0000"/>
                </a:solidFill>
              </a:rPr>
              <a:t>ebd., S. 159, 210.</a:t>
            </a:r>
            <a:endParaRPr lang="cs-CZ" sz="1700" dirty="0" smtClean="0">
              <a:solidFill>
                <a:srgbClr val="FFC0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476672"/>
            <a:ext cx="8352928" cy="648072"/>
          </a:xfrm>
        </p:spPr>
        <p:txBody>
          <a:bodyPr>
            <a:noAutofit/>
          </a:bodyPr>
          <a:lstStyle/>
          <a:p>
            <a:r>
              <a:rPr lang="en-US" sz="2400" b="1" dirty="0" err="1" smtClean="0">
                <a:solidFill>
                  <a:srgbClr val="00B050"/>
                </a:solidFill>
              </a:rPr>
              <a:t>Eine</a:t>
            </a:r>
            <a:r>
              <a:rPr lang="en-US" sz="2400" b="1" dirty="0" smtClean="0">
                <a:solidFill>
                  <a:srgbClr val="00B050"/>
                </a:solidFill>
              </a:rPr>
              <a:t> </a:t>
            </a:r>
            <a:r>
              <a:rPr lang="en-US" sz="2400" b="1" dirty="0" err="1" smtClean="0">
                <a:solidFill>
                  <a:srgbClr val="00B050"/>
                </a:solidFill>
              </a:rPr>
              <a:t>Seite</a:t>
            </a:r>
            <a:r>
              <a:rPr lang="en-US" sz="2400" b="1" dirty="0" smtClean="0">
                <a:solidFill>
                  <a:srgbClr val="00B050"/>
                </a:solidFill>
              </a:rPr>
              <a:t> </a:t>
            </a:r>
            <a:r>
              <a:rPr lang="en-US" sz="2400" b="1" dirty="0" err="1" smtClean="0">
                <a:solidFill>
                  <a:srgbClr val="00B050"/>
                </a:solidFill>
              </a:rPr>
              <a:t>aus</a:t>
            </a:r>
            <a:r>
              <a:rPr lang="en-US" sz="2400" b="1" dirty="0" smtClean="0">
                <a:solidFill>
                  <a:srgbClr val="00B050"/>
                </a:solidFill>
              </a:rPr>
              <a:t> </a:t>
            </a:r>
            <a:r>
              <a:rPr lang="en-US" sz="2400" b="1" dirty="0" err="1" smtClean="0">
                <a:solidFill>
                  <a:srgbClr val="00B050"/>
                </a:solidFill>
              </a:rPr>
              <a:t>der</a:t>
            </a:r>
            <a:r>
              <a:rPr lang="en-US" sz="2400" b="1" dirty="0" smtClean="0">
                <a:solidFill>
                  <a:srgbClr val="00B050"/>
                </a:solidFill>
              </a:rPr>
              <a:t> </a:t>
            </a:r>
            <a:r>
              <a:rPr lang="en-US" sz="2400" b="1" dirty="0" err="1" smtClean="0">
                <a:solidFill>
                  <a:srgbClr val="00B050"/>
                </a:solidFill>
              </a:rPr>
              <a:t>Kirchenrechnungen</a:t>
            </a:r>
            <a:r>
              <a:rPr lang="en-US" sz="2400" b="1" dirty="0" smtClean="0">
                <a:solidFill>
                  <a:srgbClr val="00B050"/>
                </a:solidFill>
              </a:rPr>
              <a:t> </a:t>
            </a:r>
            <a:r>
              <a:rPr lang="en-US" sz="2400" b="1" dirty="0" err="1" smtClean="0">
                <a:solidFill>
                  <a:srgbClr val="00B050"/>
                </a:solidFill>
              </a:rPr>
              <a:t>mit</a:t>
            </a:r>
            <a:r>
              <a:rPr lang="en-US" sz="2400" b="1" dirty="0" smtClean="0">
                <a:solidFill>
                  <a:srgbClr val="00B050"/>
                </a:solidFill>
              </a:rPr>
              <a:t> </a:t>
            </a:r>
            <a:r>
              <a:rPr lang="en-US" sz="2400" b="1" dirty="0" err="1" smtClean="0">
                <a:solidFill>
                  <a:srgbClr val="00B050"/>
                </a:solidFill>
              </a:rPr>
              <a:t>Ausgaben</a:t>
            </a:r>
            <a:r>
              <a:rPr lang="en-US" sz="2400" b="1" dirty="0" smtClean="0">
                <a:solidFill>
                  <a:srgbClr val="00B050"/>
                </a:solidFill>
              </a:rPr>
              <a:t> f</a:t>
            </a:r>
            <a:r>
              <a:rPr lang="de-DE" sz="2400" b="1" dirty="0" err="1" smtClean="0">
                <a:solidFill>
                  <a:srgbClr val="00B050"/>
                </a:solidFill>
              </a:rPr>
              <a:t>ür</a:t>
            </a:r>
            <a:r>
              <a:rPr lang="de-DE" sz="2400" b="1" dirty="0" smtClean="0">
                <a:solidFill>
                  <a:srgbClr val="00B050"/>
                </a:solidFill>
              </a:rPr>
              <a:t> Liturgie </a:t>
            </a:r>
            <a:r>
              <a:rPr lang="en-US" sz="2400" b="1" dirty="0" smtClean="0">
                <a:solidFill>
                  <a:srgbClr val="00B050"/>
                </a:solidFill>
              </a:rPr>
              <a:t/>
            </a:r>
            <a:br>
              <a:rPr lang="en-US" sz="2400" b="1" dirty="0" smtClean="0">
                <a:solidFill>
                  <a:srgbClr val="00B050"/>
                </a:solidFill>
              </a:rPr>
            </a:br>
            <a:r>
              <a:rPr lang="en-US" sz="2400" b="1" dirty="0" err="1" smtClean="0">
                <a:solidFill>
                  <a:srgbClr val="00B050"/>
                </a:solidFill>
              </a:rPr>
              <a:t>im</a:t>
            </a:r>
            <a:r>
              <a:rPr lang="en-US" sz="2400" b="1" dirty="0" smtClean="0">
                <a:solidFill>
                  <a:srgbClr val="00B050"/>
                </a:solidFill>
              </a:rPr>
              <a:t> </a:t>
            </a:r>
            <a:r>
              <a:rPr lang="en-US" sz="2400" b="1" dirty="0" err="1" smtClean="0">
                <a:solidFill>
                  <a:srgbClr val="00B050"/>
                </a:solidFill>
              </a:rPr>
              <a:t>Jahr</a:t>
            </a:r>
            <a:r>
              <a:rPr lang="en-US" sz="2400" b="1" dirty="0" smtClean="0">
                <a:solidFill>
                  <a:srgbClr val="00B050"/>
                </a:solidFill>
              </a:rPr>
              <a:t> des ‘</a:t>
            </a:r>
            <a:r>
              <a:rPr lang="en-US" sz="2400" b="1" dirty="0" err="1" smtClean="0">
                <a:solidFill>
                  <a:srgbClr val="00B050"/>
                </a:solidFill>
              </a:rPr>
              <a:t>Umbruchs</a:t>
            </a:r>
            <a:r>
              <a:rPr lang="en-US" sz="2400" b="1" dirty="0" smtClean="0">
                <a:solidFill>
                  <a:srgbClr val="00B050"/>
                </a:solidFill>
              </a:rPr>
              <a:t>’ 1525</a:t>
            </a:r>
            <a:endParaRPr lang="cs-CZ" sz="2400" b="1" dirty="0">
              <a:solidFill>
                <a:srgbClr val="00B050"/>
              </a:solidFill>
            </a:endParaRPr>
          </a:p>
        </p:txBody>
      </p:sp>
      <p:sp>
        <p:nvSpPr>
          <p:cNvPr id="3" name="Zástupný symbol pro obsah 2"/>
          <p:cNvSpPr>
            <a:spLocks noGrp="1"/>
          </p:cNvSpPr>
          <p:nvPr>
            <p:ph idx="1"/>
          </p:nvPr>
        </p:nvSpPr>
        <p:spPr>
          <a:xfrm>
            <a:off x="539552" y="1340768"/>
            <a:ext cx="8136904" cy="4968552"/>
          </a:xfrm>
        </p:spPr>
        <p:txBody>
          <a:bodyPr>
            <a:normAutofit fontScale="70000" lnSpcReduction="20000"/>
          </a:bodyPr>
          <a:lstStyle/>
          <a:p>
            <a:pPr algn="just"/>
            <a:r>
              <a:rPr lang="cs-CZ" i="1" dirty="0" err="1" smtClean="0"/>
              <a:t>It</a:t>
            </a:r>
            <a:r>
              <a:rPr lang="en-US" i="1" dirty="0" smtClean="0"/>
              <a:t>[</a:t>
            </a:r>
            <a:r>
              <a:rPr lang="cs-CZ" i="1" dirty="0" err="1" smtClean="0"/>
              <a:t>em</a:t>
            </a:r>
            <a:r>
              <a:rPr lang="en-US" i="1" dirty="0" smtClean="0"/>
              <a:t>]</a:t>
            </a:r>
            <a:r>
              <a:rPr lang="cs-CZ" i="1" dirty="0" smtClean="0"/>
              <a:t>  den </a:t>
            </a:r>
            <a:r>
              <a:rPr lang="en-US" i="1" dirty="0" smtClean="0"/>
              <a:t>c</a:t>
            </a:r>
            <a:r>
              <a:rPr lang="cs-CZ" i="1" dirty="0" err="1" smtClean="0"/>
              <a:t>olla</a:t>
            </a:r>
            <a:r>
              <a:rPr lang="en-US" i="1" dirty="0" smtClean="0"/>
              <a:t>[</a:t>
            </a:r>
            <a:r>
              <a:rPr lang="cs-CZ" i="1" dirty="0" err="1" smtClean="0"/>
              <a:t>boratoribus</a:t>
            </a:r>
            <a:r>
              <a:rPr lang="en-US" i="1" dirty="0" smtClean="0"/>
              <a:t>]</a:t>
            </a:r>
            <a:r>
              <a:rPr lang="cs-CZ" i="1" dirty="0" smtClean="0"/>
              <a:t> </a:t>
            </a:r>
            <a:r>
              <a:rPr lang="cs-CZ" i="1" dirty="0" err="1" smtClean="0"/>
              <a:t>vom</a:t>
            </a:r>
            <a:r>
              <a:rPr lang="cs-CZ" i="1" dirty="0" smtClean="0"/>
              <a:t> </a:t>
            </a:r>
            <a:r>
              <a:rPr lang="en-US" b="1" i="1" dirty="0" err="1" smtClean="0"/>
              <a:t>T</a:t>
            </a:r>
            <a:r>
              <a:rPr lang="cs-CZ" b="1" i="1" dirty="0" err="1" smtClean="0"/>
              <a:t>enebre</a:t>
            </a:r>
            <a:r>
              <a:rPr lang="cs-CZ" b="1" i="1" dirty="0" smtClean="0"/>
              <a:t> </a:t>
            </a:r>
            <a:r>
              <a:rPr lang="cs-CZ" b="1" i="1" dirty="0" err="1" smtClean="0"/>
              <a:t>uff</a:t>
            </a:r>
            <a:r>
              <a:rPr lang="cs-CZ" b="1" i="1" dirty="0" smtClean="0"/>
              <a:t> </a:t>
            </a:r>
            <a:r>
              <a:rPr lang="cs-CZ" b="1" i="1" dirty="0" err="1" smtClean="0"/>
              <a:t>die</a:t>
            </a:r>
            <a:r>
              <a:rPr lang="cs-CZ" b="1" i="1" dirty="0" smtClean="0"/>
              <a:t> </a:t>
            </a:r>
            <a:r>
              <a:rPr lang="cs-CZ" b="1" i="1" dirty="0" err="1" smtClean="0"/>
              <a:t>schule</a:t>
            </a:r>
            <a:r>
              <a:rPr lang="cs-CZ" i="1" dirty="0" smtClean="0"/>
              <a:t> 24 g</a:t>
            </a:r>
            <a:r>
              <a:rPr lang="en-US" i="1" dirty="0" smtClean="0"/>
              <a:t> </a:t>
            </a:r>
            <a:r>
              <a:rPr lang="cs-CZ" i="1" dirty="0" smtClean="0"/>
              <a:t>p</a:t>
            </a:r>
            <a:r>
              <a:rPr lang="en-US" i="1" dirty="0" smtClean="0"/>
              <a:t>[</a:t>
            </a:r>
            <a:r>
              <a:rPr lang="cs-CZ" i="1" dirty="0" err="1" smtClean="0"/>
              <a:t>ro</a:t>
            </a:r>
            <a:r>
              <a:rPr lang="en-US" i="1" dirty="0" smtClean="0"/>
              <a:t>]</a:t>
            </a:r>
            <a:r>
              <a:rPr lang="cs-CZ" i="1" dirty="0" smtClean="0"/>
              <a:t>  t</a:t>
            </a:r>
            <a:r>
              <a:rPr lang="en-US" i="1" dirty="0" smtClean="0"/>
              <a:t>[</a:t>
            </a:r>
            <a:r>
              <a:rPr lang="cs-CZ" i="1" dirty="0" err="1" smtClean="0"/>
              <a:t>erm</a:t>
            </a:r>
            <a:r>
              <a:rPr lang="en-US" i="1" dirty="0" smtClean="0"/>
              <a:t>]</a:t>
            </a:r>
            <a:r>
              <a:rPr lang="cs-CZ" i="1" dirty="0" smtClean="0"/>
              <a:t>i</a:t>
            </a:r>
            <a:r>
              <a:rPr lang="en-US" i="1" dirty="0" smtClean="0"/>
              <a:t>[</a:t>
            </a:r>
            <a:r>
              <a:rPr lang="cs-CZ" i="1" dirty="0" smtClean="0"/>
              <a:t>n</a:t>
            </a:r>
            <a:r>
              <a:rPr lang="en-US" i="1" dirty="0" smtClean="0"/>
              <a:t>]</a:t>
            </a:r>
            <a:r>
              <a:rPr lang="cs-CZ" i="1" dirty="0" smtClean="0"/>
              <a:t>o</a:t>
            </a:r>
            <a:r>
              <a:rPr lang="en-US" i="1" dirty="0" smtClean="0"/>
              <a:t> </a:t>
            </a:r>
            <a:r>
              <a:rPr lang="cs-CZ" i="1" dirty="0" err="1" smtClean="0"/>
              <a:t>Pe</a:t>
            </a:r>
            <a:r>
              <a:rPr lang="en-US" i="1" dirty="0" smtClean="0"/>
              <a:t>[</a:t>
            </a:r>
            <a:r>
              <a:rPr lang="cs-CZ" i="1" dirty="0" smtClean="0"/>
              <a:t>n</a:t>
            </a:r>
            <a:r>
              <a:rPr lang="en-US" i="1" dirty="0" smtClean="0"/>
              <a:t>]</a:t>
            </a:r>
            <a:r>
              <a:rPr lang="cs-CZ" i="1" dirty="0" err="1" smtClean="0"/>
              <a:t>tecost</a:t>
            </a:r>
            <a:r>
              <a:rPr lang="en-US" i="1" dirty="0" smtClean="0"/>
              <a:t>[</a:t>
            </a:r>
            <a:r>
              <a:rPr lang="cs-CZ" i="1" dirty="0" smtClean="0"/>
              <a:t>es</a:t>
            </a:r>
            <a:r>
              <a:rPr lang="en-US" i="1" dirty="0" smtClean="0"/>
              <a:t>]</a:t>
            </a:r>
            <a:r>
              <a:rPr lang="cs-CZ" i="1" dirty="0" smtClean="0"/>
              <a:t> </a:t>
            </a:r>
            <a:r>
              <a:rPr lang="cs-CZ" dirty="0" smtClean="0"/>
              <a:t>[4.6.1525]</a:t>
            </a:r>
          </a:p>
          <a:p>
            <a:pPr algn="just"/>
            <a:r>
              <a:rPr lang="de-DE" i="1" dirty="0" err="1" smtClean="0"/>
              <a:t>It</a:t>
            </a:r>
            <a:r>
              <a:rPr lang="de-DE" i="1" dirty="0" smtClean="0"/>
              <a:t>[</a:t>
            </a:r>
            <a:r>
              <a:rPr lang="de-DE" i="1" dirty="0" err="1" smtClean="0"/>
              <a:t>em</a:t>
            </a:r>
            <a:r>
              <a:rPr lang="de-DE" i="1" dirty="0" smtClean="0"/>
              <a:t>] </a:t>
            </a:r>
            <a:r>
              <a:rPr lang="de-DE" b="1" i="1" dirty="0" smtClean="0"/>
              <a:t>den </a:t>
            </a:r>
            <a:r>
              <a:rPr lang="de-DE" b="1" i="1" dirty="0" err="1" smtClean="0"/>
              <a:t>creutzhern</a:t>
            </a:r>
            <a:r>
              <a:rPr lang="de-DE" b="1" i="1" dirty="0" smtClean="0"/>
              <a:t> von d[er]  </a:t>
            </a:r>
            <a:r>
              <a:rPr lang="de-DE" b="1" i="1" dirty="0" err="1" smtClean="0"/>
              <a:t>collect</a:t>
            </a:r>
            <a:r>
              <a:rPr lang="de-DE" b="1" i="1" dirty="0" smtClean="0"/>
              <a:t>[e]n  noch dem </a:t>
            </a:r>
            <a:r>
              <a:rPr lang="de-DE" b="1" i="1" dirty="0" err="1" smtClean="0"/>
              <a:t>Tenebre</a:t>
            </a:r>
            <a:r>
              <a:rPr lang="de-DE" b="1" i="1" dirty="0" smtClean="0"/>
              <a:t> </a:t>
            </a:r>
            <a:r>
              <a:rPr lang="de-DE" i="1" dirty="0" smtClean="0"/>
              <a:t>18 [</a:t>
            </a:r>
            <a:r>
              <a:rPr lang="de-DE" i="1" dirty="0" err="1" smtClean="0"/>
              <a:t>Gr</a:t>
            </a:r>
            <a:r>
              <a:rPr lang="de-DE" i="1" dirty="0" smtClean="0"/>
              <a:t>.] uff Walpurgis a[n]</a:t>
            </a:r>
            <a:r>
              <a:rPr lang="de-DE" i="1" dirty="0" err="1" smtClean="0"/>
              <a:t>nor</a:t>
            </a:r>
            <a:r>
              <a:rPr lang="de-DE" i="1" dirty="0" smtClean="0"/>
              <a:t>[um] [15]25. </a:t>
            </a:r>
            <a:r>
              <a:rPr lang="de-DE" i="1" dirty="0" err="1" smtClean="0"/>
              <a:t>ior</a:t>
            </a:r>
            <a:r>
              <a:rPr lang="de-DE" i="1" dirty="0" smtClean="0"/>
              <a:t> </a:t>
            </a:r>
            <a:r>
              <a:rPr lang="de-DE" dirty="0" smtClean="0"/>
              <a:t>[1.5.1525]</a:t>
            </a:r>
            <a:endParaRPr lang="cs-CZ" dirty="0" smtClean="0"/>
          </a:p>
          <a:p>
            <a:pPr algn="just"/>
            <a:r>
              <a:rPr lang="de-DE" dirty="0" smtClean="0"/>
              <a:t>     </a:t>
            </a:r>
            <a:r>
              <a:rPr lang="de-DE" i="1" dirty="0" smtClean="0"/>
              <a:t>Quartale </a:t>
            </a:r>
            <a:r>
              <a:rPr lang="de-DE" i="1" dirty="0" err="1" smtClean="0"/>
              <a:t>Cruc</a:t>
            </a:r>
            <a:r>
              <a:rPr lang="de-DE" i="1" dirty="0" smtClean="0"/>
              <a:t>[</a:t>
            </a:r>
            <a:r>
              <a:rPr lang="de-DE" i="1" dirty="0" err="1" smtClean="0"/>
              <a:t>is</a:t>
            </a:r>
            <a:r>
              <a:rPr lang="de-DE" i="1" dirty="0" smtClean="0"/>
              <a:t>] 1525 </a:t>
            </a:r>
            <a:r>
              <a:rPr lang="de-DE" dirty="0" smtClean="0"/>
              <a:t>[14.9.1525]</a:t>
            </a:r>
            <a:endParaRPr lang="cs-CZ" dirty="0" smtClean="0"/>
          </a:p>
          <a:p>
            <a:pPr algn="just"/>
            <a:r>
              <a:rPr lang="de-DE" b="1" i="1" dirty="0" err="1" smtClean="0"/>
              <a:t>Com</a:t>
            </a:r>
            <a:r>
              <a:rPr lang="de-DE" b="1" i="1" dirty="0" smtClean="0"/>
              <a:t>[</a:t>
            </a:r>
            <a:r>
              <a:rPr lang="de-DE" b="1" i="1" dirty="0" err="1" smtClean="0"/>
              <a:t>municantibus</a:t>
            </a:r>
            <a:r>
              <a:rPr lang="de-DE" b="1" i="1" dirty="0" smtClean="0"/>
              <a:t>]</a:t>
            </a:r>
            <a:r>
              <a:rPr lang="de-DE" i="1" dirty="0" smtClean="0"/>
              <a:t>  1 </a:t>
            </a:r>
            <a:r>
              <a:rPr lang="de-DE" i="1" dirty="0" err="1" smtClean="0"/>
              <a:t>marck</a:t>
            </a:r>
            <a:r>
              <a:rPr lang="de-DE" i="1" dirty="0" smtClean="0"/>
              <a:t> </a:t>
            </a:r>
            <a:r>
              <a:rPr lang="de-DE" i="1" dirty="0" err="1" smtClean="0"/>
              <a:t>Zitt</a:t>
            </a:r>
            <a:r>
              <a:rPr lang="de-DE" i="1" dirty="0" smtClean="0"/>
              <a:t>[</a:t>
            </a:r>
            <a:r>
              <a:rPr lang="de-DE" i="1" dirty="0" err="1" smtClean="0"/>
              <a:t>isch</a:t>
            </a:r>
            <a:r>
              <a:rPr lang="de-DE" i="1" dirty="0" smtClean="0"/>
              <a:t>] </a:t>
            </a:r>
            <a:r>
              <a:rPr lang="de-DE" dirty="0" smtClean="0"/>
              <a:t>[56 </a:t>
            </a:r>
            <a:r>
              <a:rPr lang="de-DE" dirty="0" err="1" smtClean="0"/>
              <a:t>Gr</a:t>
            </a:r>
            <a:r>
              <a:rPr lang="de-DE" dirty="0" smtClean="0"/>
              <a:t>.] </a:t>
            </a:r>
            <a:r>
              <a:rPr lang="de-DE" i="1" dirty="0" smtClean="0"/>
              <a:t>d[</a:t>
            </a:r>
            <a:r>
              <a:rPr lang="de-DE" i="1" dirty="0" err="1" smtClean="0"/>
              <a:t>edimus</a:t>
            </a:r>
            <a:r>
              <a:rPr lang="de-DE" i="1" dirty="0" smtClean="0"/>
              <a:t>]</a:t>
            </a:r>
            <a:r>
              <a:rPr lang="de-DE" dirty="0" smtClean="0"/>
              <a:t>. </a:t>
            </a:r>
            <a:endParaRPr lang="cs-CZ" dirty="0" smtClean="0"/>
          </a:p>
          <a:p>
            <a:pPr algn="just"/>
            <a:r>
              <a:rPr lang="de-DE" i="1" dirty="0" err="1" smtClean="0"/>
              <a:t>It</a:t>
            </a:r>
            <a:r>
              <a:rPr lang="de-DE" i="1" dirty="0" smtClean="0"/>
              <a:t>[</a:t>
            </a:r>
            <a:r>
              <a:rPr lang="de-DE" i="1" dirty="0" err="1" smtClean="0"/>
              <a:t>em</a:t>
            </a:r>
            <a:r>
              <a:rPr lang="de-DE" i="1" dirty="0" smtClean="0"/>
              <a:t>] </a:t>
            </a:r>
            <a:r>
              <a:rPr lang="de-DE" b="1" i="1" dirty="0" smtClean="0"/>
              <a:t>a[n]i[m]</a:t>
            </a:r>
            <a:r>
              <a:rPr lang="de-DE" b="1" i="1" dirty="0" err="1" smtClean="0"/>
              <a:t>ar</a:t>
            </a:r>
            <a:r>
              <a:rPr lang="de-DE" b="1" i="1" dirty="0" smtClean="0"/>
              <a:t>[um] zu </a:t>
            </a:r>
            <a:r>
              <a:rPr lang="de-DE" b="1" i="1" dirty="0" err="1" smtClean="0"/>
              <a:t>leuten</a:t>
            </a:r>
            <a:r>
              <a:rPr lang="de-DE" b="1" i="1" dirty="0" smtClean="0"/>
              <a:t> </a:t>
            </a:r>
            <a:r>
              <a:rPr lang="de-DE" i="1" dirty="0" smtClean="0"/>
              <a:t>21 g d[a]t[um]</a:t>
            </a:r>
            <a:r>
              <a:rPr lang="de-DE" dirty="0" smtClean="0"/>
              <a:t>.</a:t>
            </a:r>
            <a:endParaRPr lang="cs-CZ" dirty="0" smtClean="0"/>
          </a:p>
          <a:p>
            <a:pPr algn="just"/>
            <a:r>
              <a:rPr lang="de-DE" i="1" dirty="0" err="1" smtClean="0"/>
              <a:t>It</a:t>
            </a:r>
            <a:r>
              <a:rPr lang="de-DE" i="1" dirty="0" smtClean="0"/>
              <a:t>[</a:t>
            </a:r>
            <a:r>
              <a:rPr lang="de-DE" i="1" dirty="0" err="1" smtClean="0"/>
              <a:t>em</a:t>
            </a:r>
            <a:r>
              <a:rPr lang="de-DE" i="1" dirty="0" smtClean="0"/>
              <a:t>]  </a:t>
            </a:r>
            <a:r>
              <a:rPr lang="de-DE" b="1" i="1" dirty="0" smtClean="0"/>
              <a:t>vom </a:t>
            </a:r>
            <a:r>
              <a:rPr lang="de-DE" b="1" i="1" dirty="0" err="1" smtClean="0"/>
              <a:t>Tenebre</a:t>
            </a:r>
            <a:r>
              <a:rPr lang="de-DE" b="1" i="1" dirty="0" smtClean="0"/>
              <a:t> </a:t>
            </a:r>
            <a:r>
              <a:rPr lang="de-DE" i="1" dirty="0" smtClean="0"/>
              <a:t>24 g</a:t>
            </a:r>
            <a:endParaRPr lang="cs-CZ" i="1" dirty="0" smtClean="0"/>
          </a:p>
          <a:p>
            <a:pPr algn="just"/>
            <a:r>
              <a:rPr lang="de-DE" i="1" dirty="0" err="1" smtClean="0"/>
              <a:t>It</a:t>
            </a:r>
            <a:r>
              <a:rPr lang="de-DE" i="1" dirty="0" smtClean="0"/>
              <a:t>[</a:t>
            </a:r>
            <a:r>
              <a:rPr lang="de-DE" i="1" dirty="0" err="1" smtClean="0"/>
              <a:t>em</a:t>
            </a:r>
            <a:r>
              <a:rPr lang="de-DE" i="1" dirty="0" smtClean="0"/>
              <a:t>] </a:t>
            </a:r>
            <a:r>
              <a:rPr lang="de-DE" b="1" i="1" dirty="0" smtClean="0"/>
              <a:t>den </a:t>
            </a:r>
            <a:r>
              <a:rPr lang="de-DE" b="1" i="1" dirty="0" err="1" smtClean="0"/>
              <a:t>creutzhern</a:t>
            </a:r>
            <a:r>
              <a:rPr lang="de-DE" b="1" i="1" dirty="0" smtClean="0"/>
              <a:t> von d[er] </a:t>
            </a:r>
            <a:r>
              <a:rPr lang="de-DE" b="1" i="1" dirty="0" err="1" smtClean="0"/>
              <a:t>collect</a:t>
            </a:r>
            <a:r>
              <a:rPr lang="de-DE" b="1" i="1" dirty="0" smtClean="0"/>
              <a:t>[e]n </a:t>
            </a:r>
            <a:r>
              <a:rPr lang="de-DE" b="1" i="1" dirty="0" err="1" smtClean="0"/>
              <a:t>zcu</a:t>
            </a:r>
            <a:r>
              <a:rPr lang="de-DE" b="1" i="1" dirty="0" smtClean="0"/>
              <a:t>[m] </a:t>
            </a:r>
            <a:r>
              <a:rPr lang="de-DE" b="1" i="1" dirty="0" err="1" smtClean="0"/>
              <a:t>Tenebre</a:t>
            </a:r>
            <a:r>
              <a:rPr lang="de-DE" b="1" i="1" dirty="0" smtClean="0"/>
              <a:t> </a:t>
            </a:r>
            <a:r>
              <a:rPr lang="de-DE" i="1" dirty="0" smtClean="0"/>
              <a:t>18 g</a:t>
            </a:r>
            <a:endParaRPr lang="cs-CZ" i="1" dirty="0" smtClean="0"/>
          </a:p>
          <a:p>
            <a:pPr algn="just"/>
            <a:r>
              <a:rPr lang="de-DE" i="1" dirty="0" err="1" smtClean="0"/>
              <a:t>It</a:t>
            </a:r>
            <a:r>
              <a:rPr lang="de-DE" i="1" dirty="0" smtClean="0"/>
              <a:t>[</a:t>
            </a:r>
            <a:r>
              <a:rPr lang="de-DE" i="1" dirty="0" err="1" smtClean="0"/>
              <a:t>em</a:t>
            </a:r>
            <a:r>
              <a:rPr lang="de-DE" i="1" dirty="0" smtClean="0"/>
              <a:t>] vor </a:t>
            </a:r>
            <a:r>
              <a:rPr lang="de-DE" b="1" i="1" dirty="0" err="1" smtClean="0"/>
              <a:t>wey</a:t>
            </a:r>
            <a:r>
              <a:rPr lang="de-DE" b="1" i="1" dirty="0" smtClean="0"/>
              <a:t>[n]  p[</a:t>
            </a:r>
            <a:r>
              <a:rPr lang="de-DE" b="1" i="1" dirty="0" err="1" smtClean="0"/>
              <a:t>ro</a:t>
            </a:r>
            <a:r>
              <a:rPr lang="de-DE" b="1" i="1" dirty="0" smtClean="0"/>
              <a:t>] </a:t>
            </a:r>
            <a:r>
              <a:rPr lang="de-DE" b="1" i="1" dirty="0" err="1" smtClean="0"/>
              <a:t>sacrificio</a:t>
            </a:r>
            <a:r>
              <a:rPr lang="de-DE" b="1" i="1" dirty="0" smtClean="0"/>
              <a:t> </a:t>
            </a:r>
            <a:r>
              <a:rPr lang="de-DE" i="1" dirty="0" smtClean="0"/>
              <a:t>4 </a:t>
            </a:r>
            <a:r>
              <a:rPr lang="de-DE" i="1" dirty="0" err="1" smtClean="0"/>
              <a:t>ßc</a:t>
            </a:r>
            <a:r>
              <a:rPr lang="de-DE" i="1" dirty="0" smtClean="0"/>
              <a:t> 6 g </a:t>
            </a:r>
            <a:r>
              <a:rPr lang="de-DE" dirty="0" smtClean="0"/>
              <a:t>[246 </a:t>
            </a:r>
            <a:r>
              <a:rPr lang="de-DE" dirty="0" err="1" smtClean="0"/>
              <a:t>Gr</a:t>
            </a:r>
            <a:r>
              <a:rPr lang="de-DE" dirty="0" smtClean="0"/>
              <a:t>.]</a:t>
            </a:r>
            <a:endParaRPr lang="cs-CZ" dirty="0" smtClean="0"/>
          </a:p>
          <a:p>
            <a:pPr algn="just"/>
            <a:r>
              <a:rPr lang="de-DE" i="1" dirty="0" err="1" smtClean="0"/>
              <a:t>It</a:t>
            </a:r>
            <a:r>
              <a:rPr lang="de-DE" i="1" dirty="0" smtClean="0"/>
              <a:t>[</a:t>
            </a:r>
            <a:r>
              <a:rPr lang="de-DE" i="1" dirty="0" err="1" smtClean="0"/>
              <a:t>em</a:t>
            </a:r>
            <a:r>
              <a:rPr lang="de-DE" i="1" dirty="0" smtClean="0"/>
              <a:t>]  </a:t>
            </a:r>
            <a:r>
              <a:rPr lang="de-DE" b="1" i="1" dirty="0" smtClean="0"/>
              <a:t>schulmeist[er] von </a:t>
            </a:r>
            <a:r>
              <a:rPr lang="de-DE" b="1" i="1" dirty="0" err="1" smtClean="0"/>
              <a:t>Tenebre</a:t>
            </a:r>
            <a:r>
              <a:rPr lang="de-DE" b="1" i="1" dirty="0" smtClean="0"/>
              <a:t> </a:t>
            </a:r>
            <a:r>
              <a:rPr lang="de-DE" i="1" dirty="0" smtClean="0"/>
              <a:t>24 g</a:t>
            </a:r>
            <a:endParaRPr lang="cs-CZ" i="1" dirty="0" smtClean="0"/>
          </a:p>
          <a:p>
            <a:pPr algn="just"/>
            <a:r>
              <a:rPr lang="de-DE" dirty="0" smtClean="0"/>
              <a:t>    </a:t>
            </a:r>
            <a:r>
              <a:rPr lang="de-DE" i="1" dirty="0" smtClean="0"/>
              <a:t>Quartal Lucie a[n]</a:t>
            </a:r>
            <a:r>
              <a:rPr lang="de-DE" i="1" dirty="0" err="1" smtClean="0"/>
              <a:t>nor</a:t>
            </a:r>
            <a:r>
              <a:rPr lang="de-DE" i="1" dirty="0" smtClean="0"/>
              <a:t>[um] 1525 </a:t>
            </a:r>
            <a:r>
              <a:rPr lang="de-DE" dirty="0" smtClean="0"/>
              <a:t>[13.12.1525]</a:t>
            </a:r>
            <a:endParaRPr lang="cs-CZ" dirty="0" smtClean="0"/>
          </a:p>
          <a:p>
            <a:pPr algn="just"/>
            <a:r>
              <a:rPr lang="en-US" b="1" i="1" dirty="0" smtClean="0"/>
              <a:t>Co[</a:t>
            </a:r>
            <a:r>
              <a:rPr lang="en-US" b="1" i="1" dirty="0" err="1" smtClean="0"/>
              <a:t>mmunicant</a:t>
            </a:r>
            <a:r>
              <a:rPr lang="en-US" b="1" i="1" dirty="0" smtClean="0"/>
              <a:t>]</a:t>
            </a:r>
            <a:r>
              <a:rPr lang="en-US" b="1" i="1" dirty="0" err="1" smtClean="0"/>
              <a:t>i</a:t>
            </a:r>
            <a:r>
              <a:rPr lang="en-US" b="1" i="1" dirty="0" smtClean="0"/>
              <a:t>[bus] </a:t>
            </a:r>
            <a:r>
              <a:rPr lang="en-US" i="1" dirty="0" smtClean="0"/>
              <a:t>1 </a:t>
            </a:r>
            <a:r>
              <a:rPr lang="en-US" i="1" dirty="0" err="1" smtClean="0"/>
              <a:t>Zitt</a:t>
            </a:r>
            <a:r>
              <a:rPr lang="en-US" i="1" dirty="0" smtClean="0"/>
              <a:t>[</a:t>
            </a:r>
            <a:r>
              <a:rPr lang="en-US" i="1" dirty="0" err="1" smtClean="0"/>
              <a:t>isch</a:t>
            </a:r>
            <a:r>
              <a:rPr lang="en-US" i="1" dirty="0" smtClean="0"/>
              <a:t>] </a:t>
            </a:r>
            <a:r>
              <a:rPr lang="en-US" i="1" dirty="0" err="1" smtClean="0"/>
              <a:t>marck</a:t>
            </a:r>
            <a:r>
              <a:rPr lang="en-US" i="1" dirty="0" smtClean="0"/>
              <a:t> </a:t>
            </a:r>
            <a:r>
              <a:rPr lang="en-US" dirty="0" smtClean="0"/>
              <a:t>[56 Gr.]</a:t>
            </a:r>
            <a:endParaRPr lang="cs-CZ" dirty="0" smtClean="0"/>
          </a:p>
          <a:p>
            <a:pPr algn="just"/>
            <a:r>
              <a:rPr lang="de-DE" i="1" dirty="0" err="1" smtClean="0"/>
              <a:t>It</a:t>
            </a:r>
            <a:r>
              <a:rPr lang="de-DE" i="1" dirty="0" smtClean="0"/>
              <a:t>[</a:t>
            </a:r>
            <a:r>
              <a:rPr lang="de-DE" i="1" dirty="0" err="1" smtClean="0"/>
              <a:t>em</a:t>
            </a:r>
            <a:r>
              <a:rPr lang="de-DE" i="1" dirty="0" smtClean="0"/>
              <a:t>] </a:t>
            </a:r>
            <a:r>
              <a:rPr lang="de-DE" i="1" dirty="0" err="1" smtClean="0"/>
              <a:t>olschlegerin</a:t>
            </a:r>
            <a:r>
              <a:rPr lang="de-DE" i="1" dirty="0" smtClean="0"/>
              <a:t> 5½ soll 6 </a:t>
            </a:r>
            <a:r>
              <a:rPr lang="de-DE" dirty="0" smtClean="0"/>
              <a:t>g [72 </a:t>
            </a:r>
            <a:r>
              <a:rPr lang="de-DE" dirty="0" err="1" smtClean="0"/>
              <a:t>Gr</a:t>
            </a:r>
            <a:r>
              <a:rPr lang="de-DE" dirty="0" smtClean="0"/>
              <a:t>.], </a:t>
            </a:r>
            <a:r>
              <a:rPr lang="de-DE" sz="2500" dirty="0" err="1" smtClean="0">
                <a:solidFill>
                  <a:srgbClr val="FF0000"/>
                </a:solidFill>
              </a:rPr>
              <a:t>CWB</a:t>
            </a:r>
            <a:r>
              <a:rPr lang="de-DE" sz="2500" dirty="0" smtClean="0">
                <a:solidFill>
                  <a:srgbClr val="FF0000"/>
                </a:solidFill>
              </a:rPr>
              <a:t> Zittau, </a:t>
            </a:r>
            <a:r>
              <a:rPr lang="de-DE" sz="2500" dirty="0" err="1" smtClean="0">
                <a:solidFill>
                  <a:srgbClr val="FF0000"/>
                </a:solidFill>
              </a:rPr>
              <a:t>Mscr</a:t>
            </a:r>
            <a:r>
              <a:rPr lang="de-DE" sz="2500" dirty="0" smtClean="0">
                <a:solidFill>
                  <a:srgbClr val="FF0000"/>
                </a:solidFill>
              </a:rPr>
              <a:t>. A 267, S. 168.</a:t>
            </a:r>
            <a:endParaRPr lang="cs-CZ" sz="2500" dirty="0" smtClean="0">
              <a:solidFill>
                <a:srgbClr val="FF000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51520" y="404664"/>
            <a:ext cx="8712968" cy="360040"/>
          </a:xfrm>
        </p:spPr>
        <p:txBody>
          <a:bodyPr>
            <a:normAutofit fontScale="90000"/>
          </a:bodyPr>
          <a:lstStyle/>
          <a:p>
            <a:r>
              <a:rPr lang="de-DE" sz="2400" b="1" dirty="0" smtClean="0">
                <a:solidFill>
                  <a:srgbClr val="00B050"/>
                </a:solidFill>
              </a:rPr>
              <a:t>Bruch in Ausgaben für zwei Prozessionen in </a:t>
            </a:r>
            <a:r>
              <a:rPr lang="de-DE" sz="2400" b="1" dirty="0" err="1" smtClean="0">
                <a:solidFill>
                  <a:srgbClr val="00B050"/>
                </a:solidFill>
              </a:rPr>
              <a:t>1530er</a:t>
            </a:r>
            <a:r>
              <a:rPr lang="de-DE" sz="2400" b="1" dirty="0" smtClean="0">
                <a:solidFill>
                  <a:srgbClr val="00B050"/>
                </a:solidFill>
              </a:rPr>
              <a:t> Jahren</a:t>
            </a:r>
            <a:endParaRPr lang="cs-CZ" sz="2400" b="1" dirty="0">
              <a:solidFill>
                <a:srgbClr val="00B050"/>
              </a:solidFill>
            </a:endParaRPr>
          </a:p>
        </p:txBody>
      </p:sp>
      <p:sp>
        <p:nvSpPr>
          <p:cNvPr id="3" name="Zástupný symbol pro obsah 2"/>
          <p:cNvSpPr>
            <a:spLocks noGrp="1"/>
          </p:cNvSpPr>
          <p:nvPr>
            <p:ph idx="1"/>
          </p:nvPr>
        </p:nvSpPr>
        <p:spPr>
          <a:xfrm>
            <a:off x="467544" y="980728"/>
            <a:ext cx="8064896" cy="5472608"/>
          </a:xfrm>
        </p:spPr>
        <p:txBody>
          <a:bodyPr>
            <a:normAutofit fontScale="85000" lnSpcReduction="10000"/>
          </a:bodyPr>
          <a:lstStyle/>
          <a:p>
            <a:pPr algn="just"/>
            <a:r>
              <a:rPr lang="de-DE" sz="2800" dirty="0" smtClean="0">
                <a:solidFill>
                  <a:srgbClr val="00B0F0"/>
                </a:solidFill>
              </a:rPr>
              <a:t>1532 </a:t>
            </a:r>
            <a:r>
              <a:rPr lang="de-DE" sz="2800" b="1" dirty="0" smtClean="0">
                <a:solidFill>
                  <a:srgbClr val="00B0F0"/>
                </a:solidFill>
              </a:rPr>
              <a:t>letzte belegte Ausgaben für </a:t>
            </a:r>
            <a:r>
              <a:rPr lang="de-DE" sz="2800" dirty="0" smtClean="0">
                <a:solidFill>
                  <a:srgbClr val="00B0F0"/>
                </a:solidFill>
              </a:rPr>
              <a:t>die </a:t>
            </a:r>
            <a:r>
              <a:rPr lang="de-DE" sz="2800" b="1" dirty="0" smtClean="0">
                <a:solidFill>
                  <a:srgbClr val="00B0F0"/>
                </a:solidFill>
              </a:rPr>
              <a:t>eucharistische Prozession des </a:t>
            </a:r>
            <a:r>
              <a:rPr lang="de-DE" sz="2800" b="1" dirty="0" err="1" smtClean="0">
                <a:solidFill>
                  <a:srgbClr val="00B0F0"/>
                </a:solidFill>
              </a:rPr>
              <a:t>Viaticums</a:t>
            </a:r>
            <a:r>
              <a:rPr lang="de-DE" sz="2800" b="1" dirty="0" smtClean="0">
                <a:solidFill>
                  <a:srgbClr val="00B0F0"/>
                </a:solidFill>
              </a:rPr>
              <a:t>/Versehgang</a:t>
            </a:r>
            <a:r>
              <a:rPr lang="de-DE" sz="2800" dirty="0" smtClean="0">
                <a:solidFill>
                  <a:srgbClr val="00B0F0"/>
                </a:solidFill>
              </a:rPr>
              <a:t>s (in Zittau </a:t>
            </a:r>
            <a:r>
              <a:rPr lang="de-DE" sz="2800" b="1" dirty="0" smtClean="0">
                <a:solidFill>
                  <a:srgbClr val="00B0F0"/>
                </a:solidFill>
              </a:rPr>
              <a:t>als </a:t>
            </a:r>
            <a:r>
              <a:rPr lang="de-DE" sz="2800" b="1" i="1" dirty="0" err="1" smtClean="0">
                <a:solidFill>
                  <a:srgbClr val="00B0F0"/>
                </a:solidFill>
              </a:rPr>
              <a:t>Communio</a:t>
            </a:r>
            <a:r>
              <a:rPr lang="de-DE" sz="2800" b="1" dirty="0" smtClean="0">
                <a:solidFill>
                  <a:srgbClr val="00B0F0"/>
                </a:solidFill>
              </a:rPr>
              <a:t> genannt</a:t>
            </a:r>
            <a:r>
              <a:rPr lang="de-DE" sz="2800" dirty="0" smtClean="0">
                <a:solidFill>
                  <a:srgbClr val="00B0F0"/>
                </a:solidFill>
              </a:rPr>
              <a:t>): </a:t>
            </a:r>
            <a:r>
              <a:rPr lang="de-DE" sz="2800" i="1" dirty="0" err="1" smtClean="0"/>
              <a:t>Com</a:t>
            </a:r>
            <a:r>
              <a:rPr lang="de-DE" sz="2800" i="1" dirty="0" smtClean="0"/>
              <a:t>[m]u[</a:t>
            </a:r>
            <a:r>
              <a:rPr lang="de-DE" sz="2800" i="1" dirty="0" err="1" smtClean="0"/>
              <a:t>nicantibus</a:t>
            </a:r>
            <a:r>
              <a:rPr lang="de-DE" sz="2800" i="1" dirty="0" smtClean="0"/>
              <a:t>] 1 </a:t>
            </a:r>
            <a:r>
              <a:rPr lang="de-DE" sz="2800" i="1" dirty="0" err="1" smtClean="0"/>
              <a:t>Zitt</a:t>
            </a:r>
            <a:r>
              <a:rPr lang="de-DE" sz="2800" i="1" dirty="0" smtClean="0"/>
              <a:t>[</a:t>
            </a:r>
            <a:r>
              <a:rPr lang="de-DE" sz="2800" i="1" dirty="0" err="1" smtClean="0"/>
              <a:t>isch</a:t>
            </a:r>
            <a:r>
              <a:rPr lang="de-DE" sz="2800" i="1" dirty="0" smtClean="0"/>
              <a:t>] </a:t>
            </a:r>
            <a:r>
              <a:rPr lang="de-DE" sz="2800" i="1" dirty="0" err="1" smtClean="0"/>
              <a:t>marck</a:t>
            </a:r>
            <a:r>
              <a:rPr lang="de-DE" sz="2800" dirty="0" smtClean="0"/>
              <a:t> [56 </a:t>
            </a:r>
            <a:r>
              <a:rPr lang="de-DE" sz="2800" dirty="0" err="1" smtClean="0"/>
              <a:t>Gr</a:t>
            </a:r>
            <a:r>
              <a:rPr lang="de-DE" sz="2800" dirty="0" smtClean="0"/>
              <a:t>.] </a:t>
            </a:r>
            <a:r>
              <a:rPr lang="de-DE" sz="2800" i="1" dirty="0" smtClean="0"/>
              <a:t>d[</a:t>
            </a:r>
            <a:r>
              <a:rPr lang="de-DE" sz="2800" i="1" dirty="0" err="1" smtClean="0"/>
              <a:t>edimus</a:t>
            </a:r>
            <a:r>
              <a:rPr lang="de-DE" sz="2800" i="1" dirty="0" smtClean="0"/>
              <a:t>]</a:t>
            </a:r>
            <a:r>
              <a:rPr lang="de-DE" sz="2800" dirty="0" smtClean="0"/>
              <a:t>. </a:t>
            </a:r>
            <a:r>
              <a:rPr lang="en-US" sz="2800" dirty="0" smtClean="0"/>
              <a:t>[…] </a:t>
            </a:r>
            <a:r>
              <a:rPr lang="it-CH" sz="2800" i="1" dirty="0" smtClean="0"/>
              <a:t>Com[m]u[ni]canti[bus] 1 Zitt[isch] marck d[edimus]</a:t>
            </a:r>
            <a:r>
              <a:rPr lang="it-CH" sz="2800" dirty="0" smtClean="0"/>
              <a:t>, </a:t>
            </a:r>
            <a:r>
              <a:rPr lang="it-CH" sz="1600" dirty="0" smtClean="0">
                <a:solidFill>
                  <a:srgbClr val="FF0000"/>
                </a:solidFill>
              </a:rPr>
              <a:t>CWB Zittau, Mscr. A 267, S. 208</a:t>
            </a:r>
            <a:r>
              <a:rPr lang="de-DE" sz="2800" dirty="0" smtClean="0"/>
              <a:t>; </a:t>
            </a:r>
            <a:r>
              <a:rPr lang="de-DE" sz="2800" dirty="0" smtClean="0">
                <a:solidFill>
                  <a:srgbClr val="00B0F0"/>
                </a:solidFill>
              </a:rPr>
              <a:t>doch die Einnahmen für diese Stiftung sind noch 1544 belegt.</a:t>
            </a:r>
          </a:p>
          <a:p>
            <a:pPr algn="just"/>
            <a:r>
              <a:rPr lang="en-US" sz="2800" dirty="0" smtClean="0">
                <a:solidFill>
                  <a:srgbClr val="00B0F0"/>
                </a:solidFill>
              </a:rPr>
              <a:t>1531/32 </a:t>
            </a:r>
            <a:r>
              <a:rPr lang="en-US" sz="2800" dirty="0" err="1" smtClean="0">
                <a:solidFill>
                  <a:srgbClr val="00B0F0"/>
                </a:solidFill>
              </a:rPr>
              <a:t>Aufhebung</a:t>
            </a:r>
            <a:r>
              <a:rPr lang="en-US" sz="2800" dirty="0" smtClean="0">
                <a:solidFill>
                  <a:srgbClr val="00B0F0"/>
                </a:solidFill>
              </a:rPr>
              <a:t> </a:t>
            </a:r>
            <a:r>
              <a:rPr lang="en-US" sz="2800" dirty="0" err="1" smtClean="0">
                <a:solidFill>
                  <a:srgbClr val="00B0F0"/>
                </a:solidFill>
              </a:rPr>
              <a:t>einer</a:t>
            </a:r>
            <a:r>
              <a:rPr lang="en-US" sz="2800" dirty="0" smtClean="0">
                <a:solidFill>
                  <a:srgbClr val="00B0F0"/>
                </a:solidFill>
              </a:rPr>
              <a:t> n</a:t>
            </a:r>
            <a:r>
              <a:rPr lang="de-DE" sz="2800" dirty="0" err="1" smtClean="0">
                <a:solidFill>
                  <a:srgbClr val="00B0F0"/>
                </a:solidFill>
              </a:rPr>
              <a:t>äher</a:t>
            </a:r>
            <a:r>
              <a:rPr lang="de-DE" sz="2800" dirty="0" smtClean="0">
                <a:solidFill>
                  <a:srgbClr val="00B0F0"/>
                </a:solidFill>
              </a:rPr>
              <a:t> unbekannten </a:t>
            </a:r>
            <a:r>
              <a:rPr lang="de-DE" sz="2800" dirty="0" err="1" smtClean="0">
                <a:solidFill>
                  <a:srgbClr val="00B0F0"/>
                </a:solidFill>
              </a:rPr>
              <a:t>Kaldarprozession</a:t>
            </a:r>
            <a:r>
              <a:rPr lang="de-DE" sz="2800" dirty="0" smtClean="0"/>
              <a:t>: </a:t>
            </a:r>
            <a:r>
              <a:rPr lang="de-DE" sz="2800" i="1" dirty="0" err="1" smtClean="0"/>
              <a:t>It</a:t>
            </a:r>
            <a:r>
              <a:rPr lang="de-DE" sz="2800" i="1" dirty="0" smtClean="0"/>
              <a:t>[</a:t>
            </a:r>
            <a:r>
              <a:rPr lang="de-DE" sz="2800" i="1" dirty="0" err="1" smtClean="0"/>
              <a:t>em</a:t>
            </a:r>
            <a:r>
              <a:rPr lang="de-DE" sz="2800" i="1" dirty="0" smtClean="0"/>
              <a:t>] do[</a:t>
            </a:r>
            <a:r>
              <a:rPr lang="de-DE" sz="2800" i="1" dirty="0" err="1" smtClean="0"/>
              <a:t>minica</a:t>
            </a:r>
            <a:r>
              <a:rPr lang="de-DE" sz="2800" i="1" dirty="0" smtClean="0"/>
              <a:t>] Quasimodogeniti </a:t>
            </a:r>
            <a:r>
              <a:rPr lang="de-DE" sz="2800" dirty="0" smtClean="0"/>
              <a:t>[16.4.1531] </a:t>
            </a:r>
            <a:r>
              <a:rPr lang="de-DE" sz="2800" i="1" dirty="0" smtClean="0"/>
              <a:t>dem </a:t>
            </a:r>
            <a:r>
              <a:rPr lang="de-DE" sz="2800" i="1" dirty="0" err="1" smtClean="0"/>
              <a:t>glockn</a:t>
            </a:r>
            <a:r>
              <a:rPr lang="de-DE" sz="2800" i="1" dirty="0" smtClean="0"/>
              <a:t>[er] </a:t>
            </a:r>
            <a:r>
              <a:rPr lang="de-DE" sz="2800" i="1" dirty="0" err="1" smtClean="0"/>
              <a:t>Lazaro</a:t>
            </a:r>
            <a:r>
              <a:rPr lang="de-DE" sz="2800" i="1" dirty="0" smtClean="0"/>
              <a:t> uff das </a:t>
            </a:r>
            <a:r>
              <a:rPr lang="de-DE" sz="2800" i="1" dirty="0" err="1" smtClean="0"/>
              <a:t>new</a:t>
            </a:r>
            <a:r>
              <a:rPr lang="de-DE" sz="2800" i="1" dirty="0" smtClean="0"/>
              <a:t> </a:t>
            </a:r>
            <a:r>
              <a:rPr lang="de-DE" sz="2800" i="1" dirty="0" err="1" smtClean="0"/>
              <a:t>gemecht</a:t>
            </a:r>
            <a:r>
              <a:rPr lang="de-DE" sz="2800" i="1" dirty="0" smtClean="0"/>
              <a:t>, das die </a:t>
            </a:r>
            <a:r>
              <a:rPr lang="de-DE" sz="2800" i="1" dirty="0" err="1" smtClean="0"/>
              <a:t>kyrchenvet</a:t>
            </a:r>
            <a:r>
              <a:rPr lang="de-DE" sz="2800" i="1" dirty="0" smtClean="0"/>
              <a:t>[er] soll[e]n allen </a:t>
            </a:r>
            <a:r>
              <a:rPr lang="de-DE" sz="2800" i="1" dirty="0" err="1" smtClean="0"/>
              <a:t>wochen</a:t>
            </a:r>
            <a:r>
              <a:rPr lang="de-DE" sz="2800" i="1" dirty="0" smtClean="0"/>
              <a:t> geb[e]n 4 g, </a:t>
            </a:r>
            <a:r>
              <a:rPr lang="de-DE" sz="2800" i="1" dirty="0" err="1" smtClean="0"/>
              <a:t>alzo</a:t>
            </a:r>
            <a:r>
              <a:rPr lang="de-DE" sz="2800" i="1" dirty="0" smtClean="0"/>
              <a:t> </a:t>
            </a:r>
            <a:r>
              <a:rPr lang="de-DE" sz="2800" i="1" dirty="0" err="1" smtClean="0"/>
              <a:t>solte</a:t>
            </a:r>
            <a:r>
              <a:rPr lang="de-DE" sz="2800" i="1" dirty="0" smtClean="0"/>
              <a:t> das </a:t>
            </a:r>
            <a:r>
              <a:rPr lang="de-DE" sz="2800" i="1" dirty="0" err="1" smtClean="0"/>
              <a:t>umblauff</a:t>
            </a:r>
            <a:r>
              <a:rPr lang="de-DE" sz="2800" i="1" dirty="0" smtClean="0"/>
              <a:t>[e]n aber </a:t>
            </a:r>
            <a:r>
              <a:rPr lang="de-DE" sz="2800" i="1" dirty="0" err="1" smtClean="0"/>
              <a:t>caldar</a:t>
            </a:r>
            <a:r>
              <a:rPr lang="de-DE" sz="2800" i="1" dirty="0" smtClean="0"/>
              <a:t>, wie </a:t>
            </a:r>
            <a:r>
              <a:rPr lang="de-DE" sz="2800" i="1" dirty="0" err="1" smtClean="0"/>
              <a:t>vorzceit</a:t>
            </a:r>
            <a:r>
              <a:rPr lang="de-DE" sz="2800" i="1" dirty="0" smtClean="0"/>
              <a:t>[en] </a:t>
            </a:r>
            <a:r>
              <a:rPr lang="de-DE" sz="2800" i="1" dirty="0" err="1" smtClean="0"/>
              <a:t>geheisch</a:t>
            </a:r>
            <a:r>
              <a:rPr lang="de-DE" sz="2800" i="1" dirty="0" smtClean="0"/>
              <a:t>[e]n, </a:t>
            </a:r>
            <a:r>
              <a:rPr lang="de-DE" sz="2800" i="1" dirty="0" err="1" smtClean="0"/>
              <a:t>abgestalt</a:t>
            </a:r>
            <a:r>
              <a:rPr lang="de-DE" sz="2800" i="1" dirty="0" smtClean="0"/>
              <a:t> </a:t>
            </a:r>
            <a:r>
              <a:rPr lang="de-DE" sz="2800" i="1" dirty="0" err="1" smtClean="0"/>
              <a:t>seynn</a:t>
            </a:r>
            <a:r>
              <a:rPr lang="de-DE" sz="2800" i="1" dirty="0" smtClean="0"/>
              <a:t>. </a:t>
            </a:r>
            <a:r>
              <a:rPr lang="de-DE" sz="2800" dirty="0" smtClean="0"/>
              <a:t>[…] </a:t>
            </a:r>
            <a:r>
              <a:rPr lang="de-DE" sz="2800" i="1" dirty="0" err="1" smtClean="0"/>
              <a:t>It</a:t>
            </a:r>
            <a:r>
              <a:rPr lang="de-DE" sz="2800" i="1" dirty="0" smtClean="0"/>
              <a:t>[</a:t>
            </a:r>
            <a:r>
              <a:rPr lang="de-DE" sz="2800" i="1" dirty="0" err="1" smtClean="0"/>
              <a:t>em</a:t>
            </a:r>
            <a:r>
              <a:rPr lang="de-DE" sz="2800" i="1" dirty="0" smtClean="0"/>
              <a:t>] vor </a:t>
            </a:r>
            <a:r>
              <a:rPr lang="de-DE" sz="2800" i="1" dirty="0" err="1" smtClean="0"/>
              <a:t>daß</a:t>
            </a:r>
            <a:r>
              <a:rPr lang="de-DE" sz="2800" i="1" dirty="0" smtClean="0"/>
              <a:t> </a:t>
            </a:r>
            <a:r>
              <a:rPr lang="de-DE" sz="2800" i="1" dirty="0" err="1" smtClean="0"/>
              <a:t>kaldar</a:t>
            </a:r>
            <a:r>
              <a:rPr lang="de-DE" sz="2800" i="1" dirty="0" smtClean="0"/>
              <a:t>        dem unterglockner do[</a:t>
            </a:r>
            <a:r>
              <a:rPr lang="de-DE" sz="2800" i="1" dirty="0" err="1" smtClean="0"/>
              <a:t>minica</a:t>
            </a:r>
            <a:r>
              <a:rPr lang="de-DE" sz="2800" i="1" dirty="0" smtClean="0"/>
              <a:t>] </a:t>
            </a:r>
            <a:r>
              <a:rPr lang="de-DE" sz="2800" i="1" dirty="0" err="1" smtClean="0"/>
              <a:t>Trinitat</a:t>
            </a:r>
            <a:r>
              <a:rPr lang="de-DE" sz="2800" i="1" dirty="0" smtClean="0"/>
              <a:t>[</a:t>
            </a:r>
            <a:r>
              <a:rPr lang="de-DE" sz="2800" i="1" dirty="0" err="1" smtClean="0"/>
              <a:t>is</a:t>
            </a:r>
            <a:r>
              <a:rPr lang="de-DE" sz="2800" i="1" dirty="0" smtClean="0"/>
              <a:t>]</a:t>
            </a:r>
            <a:r>
              <a:rPr lang="de-DE" sz="2800" dirty="0" smtClean="0"/>
              <a:t> [4.6.1531] </a:t>
            </a:r>
            <a:r>
              <a:rPr lang="de-DE" sz="2800" i="1" dirty="0" smtClean="0"/>
              <a:t>28 g</a:t>
            </a:r>
            <a:r>
              <a:rPr lang="en-US" sz="2800" dirty="0" smtClean="0"/>
              <a:t> </a:t>
            </a:r>
            <a:r>
              <a:rPr lang="de-DE" sz="2800" dirty="0" smtClean="0"/>
              <a:t>[…] </a:t>
            </a:r>
            <a:r>
              <a:rPr lang="de-DE" sz="2800" i="1" dirty="0" err="1" smtClean="0"/>
              <a:t>It</a:t>
            </a:r>
            <a:r>
              <a:rPr lang="de-DE" sz="2800" i="1" dirty="0" smtClean="0"/>
              <a:t>[</a:t>
            </a:r>
            <a:r>
              <a:rPr lang="de-DE" sz="2800" i="1" dirty="0" err="1" smtClean="0"/>
              <a:t>em</a:t>
            </a:r>
            <a:r>
              <a:rPr lang="de-DE" sz="2800" i="1" dirty="0" smtClean="0"/>
              <a:t>] dem </a:t>
            </a:r>
            <a:r>
              <a:rPr lang="de-DE" sz="2800" i="1" dirty="0" err="1" smtClean="0"/>
              <a:t>glockner</a:t>
            </a:r>
            <a:r>
              <a:rPr lang="de-DE" sz="2800" i="1" dirty="0" smtClean="0"/>
              <a:t> </a:t>
            </a:r>
            <a:r>
              <a:rPr lang="de-DE" sz="2800" i="1" dirty="0" err="1" smtClean="0"/>
              <a:t>Lazaro</a:t>
            </a:r>
            <a:r>
              <a:rPr lang="de-DE" sz="2800" i="1" dirty="0" smtClean="0"/>
              <a:t> do[</a:t>
            </a:r>
            <a:r>
              <a:rPr lang="de-DE" sz="2800" i="1" dirty="0" err="1" smtClean="0"/>
              <a:t>minica</a:t>
            </a:r>
            <a:r>
              <a:rPr lang="de-DE" sz="2800" i="1" dirty="0" smtClean="0"/>
              <a:t>] Q[</a:t>
            </a:r>
            <a:r>
              <a:rPr lang="de-DE" sz="2800" i="1" dirty="0" err="1" smtClean="0"/>
              <a:t>ua</a:t>
            </a:r>
            <a:r>
              <a:rPr lang="de-DE" sz="2800" i="1" dirty="0" smtClean="0"/>
              <a:t>]</a:t>
            </a:r>
            <a:r>
              <a:rPr lang="de-DE" sz="2800" i="1" dirty="0" err="1" smtClean="0"/>
              <a:t>simodogeniti</a:t>
            </a:r>
            <a:r>
              <a:rPr lang="de-DE" sz="2800" i="1" dirty="0" smtClean="0"/>
              <a:t> </a:t>
            </a:r>
            <a:r>
              <a:rPr lang="de-DE" sz="2800" dirty="0" smtClean="0"/>
              <a:t>[7.4.1532] </a:t>
            </a:r>
            <a:r>
              <a:rPr lang="de-DE" sz="2800" i="1" dirty="0" err="1" smtClean="0"/>
              <a:t>gegeb</a:t>
            </a:r>
            <a:r>
              <a:rPr lang="de-DE" sz="2800" i="1" dirty="0" smtClean="0"/>
              <a:t>[e]n 2 </a:t>
            </a:r>
            <a:r>
              <a:rPr lang="de-DE" sz="2800" i="1" dirty="0" err="1" smtClean="0"/>
              <a:t>Zitt</a:t>
            </a:r>
            <a:r>
              <a:rPr lang="de-DE" sz="2800" i="1" dirty="0" smtClean="0"/>
              <a:t>[</a:t>
            </a:r>
            <a:r>
              <a:rPr lang="de-DE" sz="2800" i="1" dirty="0" err="1" smtClean="0"/>
              <a:t>isch</a:t>
            </a:r>
            <a:r>
              <a:rPr lang="de-DE" sz="2800" i="1" dirty="0" smtClean="0"/>
              <a:t>] </a:t>
            </a:r>
            <a:r>
              <a:rPr lang="de-DE" sz="2800" i="1" dirty="0" err="1" smtClean="0"/>
              <a:t>marck</a:t>
            </a:r>
            <a:r>
              <a:rPr lang="de-DE" sz="2800" i="1" dirty="0" smtClean="0"/>
              <a:t> 4 g </a:t>
            </a:r>
            <a:r>
              <a:rPr lang="de-DE" sz="2800" dirty="0" smtClean="0"/>
              <a:t>[116 </a:t>
            </a:r>
            <a:r>
              <a:rPr lang="de-DE" sz="2800" dirty="0" err="1" smtClean="0"/>
              <a:t>Gr</a:t>
            </a:r>
            <a:r>
              <a:rPr lang="de-DE" sz="2800" dirty="0" smtClean="0"/>
              <a:t>.] </a:t>
            </a:r>
            <a:r>
              <a:rPr lang="de-DE" sz="2800" i="1" dirty="0" smtClean="0"/>
              <a:t>vor das </a:t>
            </a:r>
            <a:r>
              <a:rPr lang="de-DE" sz="2800" i="1" dirty="0" err="1" smtClean="0"/>
              <a:t>kaldar</a:t>
            </a:r>
            <a:r>
              <a:rPr lang="de-DE" sz="2800" i="1" dirty="0" smtClean="0"/>
              <a:t> ab[er]  </a:t>
            </a:r>
            <a:r>
              <a:rPr lang="de-DE" sz="2800" i="1" dirty="0" err="1" smtClean="0"/>
              <a:t>umblleüffen</a:t>
            </a:r>
            <a:r>
              <a:rPr lang="de-DE" sz="2800" i="1" dirty="0" smtClean="0"/>
              <a:t> in d[er] </a:t>
            </a:r>
            <a:r>
              <a:rPr lang="de-DE" sz="2800" i="1" dirty="0" err="1" smtClean="0"/>
              <a:t>stadt</a:t>
            </a:r>
            <a:r>
              <a:rPr lang="de-DE" sz="2800" i="1" dirty="0" smtClean="0"/>
              <a:t> </a:t>
            </a:r>
            <a:r>
              <a:rPr lang="de-DE" sz="2800" dirty="0" smtClean="0"/>
              <a:t>[…], </a:t>
            </a:r>
            <a:r>
              <a:rPr lang="de-DE" sz="1700" dirty="0" smtClean="0">
                <a:solidFill>
                  <a:srgbClr val="FF0000"/>
                </a:solidFill>
              </a:rPr>
              <a:t>ebd., S. </a:t>
            </a:r>
            <a:r>
              <a:rPr lang="de-DE" sz="1700" dirty="0" err="1" smtClean="0">
                <a:solidFill>
                  <a:srgbClr val="FF0000"/>
                </a:solidFill>
              </a:rPr>
              <a:t>203f</a:t>
            </a:r>
            <a:r>
              <a:rPr lang="de-DE" sz="1700" dirty="0" smtClean="0">
                <a:solidFill>
                  <a:srgbClr val="FF0000"/>
                </a:solidFill>
              </a:rPr>
              <a:t>., 208.</a:t>
            </a:r>
            <a:endParaRPr lang="cs-CZ" sz="1700" dirty="0">
              <a:solidFill>
                <a:srgbClr val="FF0000"/>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548680"/>
            <a:ext cx="8352928" cy="1944216"/>
          </a:xfrm>
        </p:spPr>
        <p:txBody>
          <a:bodyPr>
            <a:normAutofit fontScale="90000"/>
          </a:bodyPr>
          <a:lstStyle/>
          <a:p>
            <a:r>
              <a:rPr lang="cs-CZ" sz="2700" b="1" dirty="0" err="1" smtClean="0">
                <a:solidFill>
                  <a:srgbClr val="00B050"/>
                </a:solidFill>
              </a:rPr>
              <a:t>Ein</a:t>
            </a:r>
            <a:r>
              <a:rPr lang="cs-CZ" sz="2700" b="1" dirty="0" smtClean="0">
                <a:solidFill>
                  <a:srgbClr val="00B050"/>
                </a:solidFill>
              </a:rPr>
              <a:t> </a:t>
            </a:r>
            <a:r>
              <a:rPr lang="cs-CZ" sz="2700" b="1" dirty="0" err="1" smtClean="0">
                <a:solidFill>
                  <a:srgbClr val="00B050"/>
                </a:solidFill>
              </a:rPr>
              <a:t>Beispiel</a:t>
            </a:r>
            <a:r>
              <a:rPr lang="cs-CZ" sz="2700" b="1" dirty="0" smtClean="0">
                <a:solidFill>
                  <a:srgbClr val="00B050"/>
                </a:solidFill>
              </a:rPr>
              <a:t> der Kontinuit</a:t>
            </a:r>
            <a:r>
              <a:rPr lang="de-DE" sz="2700" b="1" dirty="0" err="1" smtClean="0">
                <a:solidFill>
                  <a:srgbClr val="00B050"/>
                </a:solidFill>
              </a:rPr>
              <a:t>ät</a:t>
            </a:r>
            <a:r>
              <a:rPr lang="de-DE" sz="2700" b="1" dirty="0" smtClean="0">
                <a:solidFill>
                  <a:srgbClr val="00B050"/>
                </a:solidFill>
              </a:rPr>
              <a:t> der Liturgie in der Zittauer Pfarrkirche vor und nach der Reformation:</a:t>
            </a:r>
            <a:r>
              <a:rPr lang="de-DE" sz="2700" dirty="0" smtClean="0">
                <a:solidFill>
                  <a:srgbClr val="00B050"/>
                </a:solidFill>
              </a:rPr>
              <a:t/>
            </a:r>
            <a:br>
              <a:rPr lang="de-DE" sz="2700" dirty="0" smtClean="0">
                <a:solidFill>
                  <a:srgbClr val="00B050"/>
                </a:solidFill>
              </a:rPr>
            </a:br>
            <a:r>
              <a:rPr lang="de-DE" sz="1800" b="1" dirty="0" smtClean="0">
                <a:solidFill>
                  <a:srgbClr val="00B0F0"/>
                </a:solidFill>
              </a:rPr>
              <a:t>Oben:</a:t>
            </a:r>
            <a:r>
              <a:rPr lang="de-DE" sz="1800" dirty="0" smtClean="0">
                <a:solidFill>
                  <a:srgbClr val="00B0F0"/>
                </a:solidFill>
              </a:rPr>
              <a:t> der </a:t>
            </a:r>
            <a:r>
              <a:rPr lang="de-DE" sz="1800" b="1" dirty="0" smtClean="0">
                <a:solidFill>
                  <a:srgbClr val="00B0F0"/>
                </a:solidFill>
              </a:rPr>
              <a:t>letzte</a:t>
            </a:r>
            <a:r>
              <a:rPr lang="de-DE" sz="1800" dirty="0" smtClean="0">
                <a:solidFill>
                  <a:srgbClr val="00B0F0"/>
                </a:solidFill>
              </a:rPr>
              <a:t> überlieferte Betrag für </a:t>
            </a:r>
            <a:r>
              <a:rPr lang="de-DE" sz="1800" b="1" i="1" dirty="0" err="1" smtClean="0">
                <a:solidFill>
                  <a:srgbClr val="00B0F0"/>
                </a:solidFill>
              </a:rPr>
              <a:t>Tenebrae</a:t>
            </a:r>
            <a:r>
              <a:rPr lang="de-DE" sz="1800" dirty="0" smtClean="0">
                <a:solidFill>
                  <a:srgbClr val="00B0F0"/>
                </a:solidFill>
              </a:rPr>
              <a:t>-Horen </a:t>
            </a:r>
            <a:r>
              <a:rPr lang="de-DE" sz="1800" b="1" dirty="0" smtClean="0">
                <a:solidFill>
                  <a:srgbClr val="00B0F0"/>
                </a:solidFill>
              </a:rPr>
              <a:t>für die Johanniter </a:t>
            </a:r>
            <a:r>
              <a:rPr lang="de-DE" sz="1800" dirty="0" smtClean="0">
                <a:solidFill>
                  <a:srgbClr val="00B0F0"/>
                </a:solidFill>
              </a:rPr>
              <a:t>von 1538 </a:t>
            </a:r>
            <a:r>
              <a:rPr lang="de-DE" sz="1600" dirty="0" smtClean="0">
                <a:solidFill>
                  <a:srgbClr val="00B0F0"/>
                </a:solidFill>
              </a:rPr>
              <a:t/>
            </a:r>
            <a:br>
              <a:rPr lang="de-DE" sz="1600" dirty="0" smtClean="0">
                <a:solidFill>
                  <a:srgbClr val="00B0F0"/>
                </a:solidFill>
              </a:rPr>
            </a:br>
            <a:r>
              <a:rPr lang="en-US" sz="1600" dirty="0" smtClean="0">
                <a:solidFill>
                  <a:srgbClr val="FF0000"/>
                </a:solidFill>
              </a:rPr>
              <a:t>[</a:t>
            </a:r>
            <a:r>
              <a:rPr lang="en-US" sz="1600" dirty="0" err="1" smtClean="0">
                <a:solidFill>
                  <a:srgbClr val="FF0000"/>
                </a:solidFill>
              </a:rPr>
              <a:t>CWB</a:t>
            </a:r>
            <a:r>
              <a:rPr lang="en-US" sz="1600" dirty="0" smtClean="0">
                <a:solidFill>
                  <a:srgbClr val="FF0000"/>
                </a:solidFill>
              </a:rPr>
              <a:t> </a:t>
            </a:r>
            <a:r>
              <a:rPr lang="en-US" sz="1600" dirty="0" err="1" smtClean="0">
                <a:solidFill>
                  <a:srgbClr val="FF0000"/>
                </a:solidFill>
              </a:rPr>
              <a:t>Zittau</a:t>
            </a:r>
            <a:r>
              <a:rPr lang="en-US" sz="1600" dirty="0" smtClean="0">
                <a:solidFill>
                  <a:srgbClr val="FF0000"/>
                </a:solidFill>
              </a:rPr>
              <a:t>, </a:t>
            </a:r>
            <a:r>
              <a:rPr lang="en-US" sz="1600" dirty="0" err="1" smtClean="0">
                <a:solidFill>
                  <a:srgbClr val="FF0000"/>
                </a:solidFill>
              </a:rPr>
              <a:t>Mscr</a:t>
            </a:r>
            <a:r>
              <a:rPr lang="en-US" sz="1600" dirty="0" smtClean="0">
                <a:solidFill>
                  <a:srgbClr val="FF0000"/>
                </a:solidFill>
              </a:rPr>
              <a:t>. A 267, S. 235]</a:t>
            </a:r>
            <a:r>
              <a:rPr lang="de-DE" sz="1600" dirty="0" smtClean="0">
                <a:solidFill>
                  <a:srgbClr val="92D050"/>
                </a:solidFill>
              </a:rPr>
              <a:t/>
            </a:r>
            <a:br>
              <a:rPr lang="de-DE" sz="1600" dirty="0" smtClean="0">
                <a:solidFill>
                  <a:srgbClr val="92D050"/>
                </a:solidFill>
              </a:rPr>
            </a:br>
            <a:r>
              <a:rPr lang="de-DE" sz="1800" b="1" dirty="0" smtClean="0">
                <a:solidFill>
                  <a:srgbClr val="00B0F0"/>
                </a:solidFill>
              </a:rPr>
              <a:t>Unten:</a:t>
            </a:r>
            <a:r>
              <a:rPr lang="de-DE" sz="1800" dirty="0" smtClean="0">
                <a:solidFill>
                  <a:srgbClr val="00B0F0"/>
                </a:solidFill>
              </a:rPr>
              <a:t> der </a:t>
            </a:r>
            <a:r>
              <a:rPr lang="de-DE" sz="1800" b="1" dirty="0" smtClean="0">
                <a:solidFill>
                  <a:srgbClr val="00B0F0"/>
                </a:solidFill>
              </a:rPr>
              <a:t>erste</a:t>
            </a:r>
            <a:r>
              <a:rPr lang="de-DE" sz="1800" dirty="0" smtClean="0">
                <a:solidFill>
                  <a:srgbClr val="00B0F0"/>
                </a:solidFill>
              </a:rPr>
              <a:t> überlieferte Betrag für</a:t>
            </a:r>
            <a:r>
              <a:rPr lang="cs-CZ" sz="1800" dirty="0" smtClean="0">
                <a:solidFill>
                  <a:srgbClr val="00B0F0"/>
                </a:solidFill>
              </a:rPr>
              <a:t> </a:t>
            </a:r>
            <a:r>
              <a:rPr lang="de-DE" sz="1800" b="1" i="1" dirty="0" err="1" smtClean="0">
                <a:solidFill>
                  <a:srgbClr val="00B0F0"/>
                </a:solidFill>
              </a:rPr>
              <a:t>Tenebrae</a:t>
            </a:r>
            <a:r>
              <a:rPr lang="de-DE" sz="1800" dirty="0" smtClean="0">
                <a:solidFill>
                  <a:srgbClr val="00B0F0"/>
                </a:solidFill>
              </a:rPr>
              <a:t>-Horen </a:t>
            </a:r>
            <a:r>
              <a:rPr lang="de-DE" sz="1800" b="1" dirty="0" smtClean="0">
                <a:solidFill>
                  <a:srgbClr val="00B0F0"/>
                </a:solidFill>
              </a:rPr>
              <a:t>für die „Kapläne“ </a:t>
            </a:r>
            <a:r>
              <a:rPr lang="de-DE" sz="1800" dirty="0" smtClean="0">
                <a:solidFill>
                  <a:srgbClr val="00B0F0"/>
                </a:solidFill>
              </a:rPr>
              <a:t>von 1541 </a:t>
            </a:r>
            <a:br>
              <a:rPr lang="de-DE" sz="1800" dirty="0" smtClean="0">
                <a:solidFill>
                  <a:srgbClr val="00B0F0"/>
                </a:solidFill>
              </a:rPr>
            </a:br>
            <a:r>
              <a:rPr lang="de-DE" sz="1800" dirty="0" smtClean="0">
                <a:solidFill>
                  <a:srgbClr val="00B0F0"/>
                </a:solidFill>
              </a:rPr>
              <a:t>(d. h. die evangelischen Geistlichen nach der Verpfändung des Patronats von 1540) </a:t>
            </a:r>
            <a:r>
              <a:rPr lang="de-DE" sz="1600" dirty="0" smtClean="0">
                <a:solidFill>
                  <a:srgbClr val="00B0F0"/>
                </a:solidFill>
              </a:rPr>
              <a:t/>
            </a:r>
            <a:br>
              <a:rPr lang="de-DE" sz="1600" dirty="0" smtClean="0">
                <a:solidFill>
                  <a:srgbClr val="00B0F0"/>
                </a:solidFill>
              </a:rPr>
            </a:br>
            <a:r>
              <a:rPr lang="en-US" sz="1600" dirty="0" smtClean="0">
                <a:solidFill>
                  <a:srgbClr val="FF0000"/>
                </a:solidFill>
              </a:rPr>
              <a:t>[</a:t>
            </a:r>
            <a:r>
              <a:rPr lang="de-DE" sz="1600" dirty="0" err="1" smtClean="0">
                <a:solidFill>
                  <a:srgbClr val="FF0000"/>
                </a:solidFill>
              </a:rPr>
              <a:t>PfA</a:t>
            </a:r>
            <a:r>
              <a:rPr lang="de-DE" sz="1600" dirty="0" smtClean="0">
                <a:solidFill>
                  <a:srgbClr val="FF0000"/>
                </a:solidFill>
              </a:rPr>
              <a:t> Zittau, Ausgaben der Pfarrkirchenfabrik 1541 –1553, ohne Signatur, </a:t>
            </a:r>
            <a:r>
              <a:rPr lang="de-DE" sz="1600" dirty="0" err="1" smtClean="0">
                <a:solidFill>
                  <a:srgbClr val="FF0000"/>
                </a:solidFill>
              </a:rPr>
              <a:t>fol</a:t>
            </a:r>
            <a:r>
              <a:rPr lang="de-DE" sz="1600" dirty="0" smtClean="0">
                <a:solidFill>
                  <a:srgbClr val="FF0000"/>
                </a:solidFill>
              </a:rPr>
              <a:t>. </a:t>
            </a:r>
            <a:r>
              <a:rPr lang="de-DE" sz="1600" dirty="0" err="1" smtClean="0">
                <a:solidFill>
                  <a:srgbClr val="FF0000"/>
                </a:solidFill>
              </a:rPr>
              <a:t>34r</a:t>
            </a:r>
            <a:r>
              <a:rPr lang="de-DE" sz="1600" dirty="0" smtClean="0">
                <a:solidFill>
                  <a:srgbClr val="FF0000"/>
                </a:solidFill>
              </a:rPr>
              <a:t>]</a:t>
            </a:r>
            <a:endParaRPr lang="cs-CZ" sz="1600" dirty="0">
              <a:solidFill>
                <a:srgbClr val="FF0000"/>
              </a:solidFill>
            </a:endParaRPr>
          </a:p>
        </p:txBody>
      </p:sp>
      <p:pic>
        <p:nvPicPr>
          <p:cNvPr id="4" name="Picture 2"/>
          <p:cNvPicPr>
            <a:picLocks noGrp="1" noChangeAspect="1" noChangeArrowheads="1"/>
          </p:cNvPicPr>
          <p:nvPr>
            <p:ph idx="1"/>
          </p:nvPr>
        </p:nvPicPr>
        <p:blipFill>
          <a:blip r:embed="rId2" cstate="print"/>
          <a:srcRect/>
          <a:stretch>
            <a:fillRect/>
          </a:stretch>
        </p:blipFill>
        <p:spPr>
          <a:xfrm>
            <a:off x="1475656" y="2852936"/>
            <a:ext cx="6336704" cy="1976073"/>
          </a:xfrm>
        </p:spPr>
      </p:pic>
      <p:pic>
        <p:nvPicPr>
          <p:cNvPr id="5" name="Picture 3"/>
          <p:cNvPicPr>
            <a:picLocks noChangeAspect="1" noChangeArrowheads="1"/>
          </p:cNvPicPr>
          <p:nvPr/>
        </p:nvPicPr>
        <p:blipFill>
          <a:blip r:embed="rId3" cstate="print"/>
          <a:srcRect/>
          <a:stretch>
            <a:fillRect/>
          </a:stretch>
        </p:blipFill>
        <p:spPr bwMode="auto">
          <a:xfrm>
            <a:off x="1475656" y="5085184"/>
            <a:ext cx="6335713" cy="1366837"/>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476672"/>
            <a:ext cx="8229600" cy="792088"/>
          </a:xfrm>
        </p:spPr>
        <p:txBody>
          <a:bodyPr>
            <a:normAutofit/>
          </a:bodyPr>
          <a:lstStyle/>
          <a:p>
            <a:r>
              <a:rPr lang="de-DE" sz="2000" b="1" dirty="0" smtClean="0">
                <a:solidFill>
                  <a:srgbClr val="00B050"/>
                </a:solidFill>
              </a:rPr>
              <a:t>Ausgewählte Beispiele der Kontinuität des vorreformatorischen liturgischen Stiftungsvollzugs der Zittauer Pfarrkirchenfabrik nach der Reformation (II.)</a:t>
            </a:r>
            <a:endParaRPr lang="cs-CZ" sz="2000" dirty="0">
              <a:solidFill>
                <a:srgbClr val="00B050"/>
              </a:solidFill>
            </a:endParaRPr>
          </a:p>
        </p:txBody>
      </p:sp>
      <p:pic>
        <p:nvPicPr>
          <p:cNvPr id="2050" name="Picture 2"/>
          <p:cNvPicPr>
            <a:picLocks noGrp="1" noChangeAspect="1" noChangeArrowheads="1"/>
          </p:cNvPicPr>
          <p:nvPr>
            <p:ph idx="1"/>
          </p:nvPr>
        </p:nvPicPr>
        <p:blipFill>
          <a:blip r:embed="rId2" cstate="print"/>
          <a:srcRect/>
          <a:stretch>
            <a:fillRect/>
          </a:stretch>
        </p:blipFill>
        <p:spPr bwMode="auto">
          <a:xfrm>
            <a:off x="899592" y="3645024"/>
            <a:ext cx="7056784" cy="2592288"/>
          </a:xfrm>
          <a:prstGeom prst="rect">
            <a:avLst/>
          </a:prstGeom>
          <a:noFill/>
          <a:ln w="9525">
            <a:noFill/>
            <a:miter lim="800000"/>
            <a:headEnd/>
            <a:tailEnd/>
          </a:ln>
          <a:effectLst/>
        </p:spPr>
      </p:pic>
      <p:sp>
        <p:nvSpPr>
          <p:cNvPr id="5" name="Obdélník 4"/>
          <p:cNvSpPr/>
          <p:nvPr/>
        </p:nvSpPr>
        <p:spPr>
          <a:xfrm>
            <a:off x="395536" y="1484784"/>
            <a:ext cx="8136904" cy="1754326"/>
          </a:xfrm>
          <a:prstGeom prst="rect">
            <a:avLst/>
          </a:prstGeom>
        </p:spPr>
        <p:txBody>
          <a:bodyPr wrap="square">
            <a:spAutoFit/>
          </a:bodyPr>
          <a:lstStyle/>
          <a:p>
            <a:pPr algn="ctr"/>
            <a:r>
              <a:rPr lang="de-DE" sz="2000" dirty="0" smtClean="0">
                <a:solidFill>
                  <a:srgbClr val="00B0F0"/>
                </a:solidFill>
              </a:rPr>
              <a:t>Das </a:t>
            </a:r>
            <a:r>
              <a:rPr lang="de-DE" sz="2000" b="1" dirty="0" smtClean="0">
                <a:solidFill>
                  <a:srgbClr val="00B0F0"/>
                </a:solidFill>
              </a:rPr>
              <a:t>Geläut den evangelischen Seelen zum Trost an Samstagen</a:t>
            </a:r>
            <a:r>
              <a:rPr lang="de-DE" sz="2000" dirty="0" smtClean="0"/>
              <a:t>: </a:t>
            </a:r>
          </a:p>
          <a:p>
            <a:pPr algn="just"/>
            <a:r>
              <a:rPr lang="de-DE" i="1" dirty="0" smtClean="0"/>
              <a:t>Quartale </a:t>
            </a:r>
            <a:r>
              <a:rPr lang="de-DE" i="1" dirty="0" err="1" smtClean="0"/>
              <a:t>Pentecost</a:t>
            </a:r>
            <a:r>
              <a:rPr lang="de-DE" i="1" dirty="0" smtClean="0"/>
              <a:t>[es] </a:t>
            </a:r>
            <a:r>
              <a:rPr lang="de-DE" dirty="0" smtClean="0"/>
              <a:t>[20.5.1537]. </a:t>
            </a:r>
            <a:r>
              <a:rPr lang="de-DE" i="1" dirty="0" err="1" smtClean="0"/>
              <a:t>It</a:t>
            </a:r>
            <a:r>
              <a:rPr lang="de-DE" i="1" dirty="0" smtClean="0"/>
              <a:t>[</a:t>
            </a:r>
            <a:r>
              <a:rPr lang="de-DE" i="1" dirty="0" err="1" smtClean="0"/>
              <a:t>em</a:t>
            </a:r>
            <a:r>
              <a:rPr lang="de-DE" i="1" dirty="0" smtClean="0"/>
              <a:t>] dem </a:t>
            </a:r>
            <a:r>
              <a:rPr lang="de-DE" i="1" dirty="0" err="1" smtClean="0"/>
              <a:t>glockner</a:t>
            </a:r>
            <a:r>
              <a:rPr lang="de-DE" i="1" dirty="0" smtClean="0"/>
              <a:t> </a:t>
            </a:r>
            <a:r>
              <a:rPr lang="de-DE" b="1" i="1" dirty="0" smtClean="0"/>
              <a:t>am </a:t>
            </a:r>
            <a:r>
              <a:rPr lang="de-DE" b="1" i="1" dirty="0" err="1" smtClean="0"/>
              <a:t>sonnobent</a:t>
            </a:r>
            <a:r>
              <a:rPr lang="de-DE" b="1" i="1" dirty="0" smtClean="0"/>
              <a:t> a[n]i[m]</a:t>
            </a:r>
            <a:r>
              <a:rPr lang="de-DE" b="1" i="1" dirty="0" err="1" smtClean="0"/>
              <a:t>ar</a:t>
            </a:r>
            <a:r>
              <a:rPr lang="de-DE" b="1" i="1" dirty="0" smtClean="0"/>
              <a:t>[um] zu </a:t>
            </a:r>
            <a:r>
              <a:rPr lang="de-DE" b="1" i="1" dirty="0" err="1" smtClean="0"/>
              <a:t>leuten</a:t>
            </a:r>
            <a:r>
              <a:rPr lang="de-DE" i="1" dirty="0" smtClean="0"/>
              <a:t> 21 g</a:t>
            </a:r>
            <a:r>
              <a:rPr lang="de-DE" dirty="0" smtClean="0"/>
              <a:t>, </a:t>
            </a:r>
            <a:r>
              <a:rPr lang="de-DE" sz="1600" dirty="0" err="1" smtClean="0">
                <a:solidFill>
                  <a:srgbClr val="FF0000"/>
                </a:solidFill>
              </a:rPr>
              <a:t>CWB</a:t>
            </a:r>
            <a:r>
              <a:rPr lang="de-DE" sz="1600" dirty="0" smtClean="0">
                <a:solidFill>
                  <a:srgbClr val="FF0000"/>
                </a:solidFill>
              </a:rPr>
              <a:t> Zittau, </a:t>
            </a:r>
            <a:r>
              <a:rPr lang="de-DE" sz="1600" dirty="0" err="1" smtClean="0">
                <a:solidFill>
                  <a:srgbClr val="FF0000"/>
                </a:solidFill>
              </a:rPr>
              <a:t>Mscr</a:t>
            </a:r>
            <a:r>
              <a:rPr lang="de-DE" sz="1600" dirty="0" smtClean="0">
                <a:solidFill>
                  <a:srgbClr val="FF0000"/>
                </a:solidFill>
              </a:rPr>
              <a:t>. A 267, S. 233</a:t>
            </a:r>
            <a:r>
              <a:rPr lang="de-DE" sz="1600" dirty="0" smtClean="0"/>
              <a:t>.</a:t>
            </a:r>
          </a:p>
          <a:p>
            <a:pPr algn="just"/>
            <a:r>
              <a:rPr lang="de-DE" b="1" i="1" dirty="0" smtClean="0"/>
              <a:t>Vom </a:t>
            </a:r>
            <a:r>
              <a:rPr lang="de-DE" b="1" i="1" dirty="0" err="1" smtClean="0"/>
              <a:t>leuten</a:t>
            </a:r>
            <a:r>
              <a:rPr lang="de-DE" b="1" i="1" dirty="0" smtClean="0"/>
              <a:t> am </a:t>
            </a:r>
            <a:r>
              <a:rPr lang="de-DE" b="1" i="1" dirty="0" err="1" smtClean="0"/>
              <a:t>sunobend</a:t>
            </a:r>
            <a:r>
              <a:rPr lang="de-DE" b="1" i="1" dirty="0" smtClean="0"/>
              <a:t> </a:t>
            </a:r>
            <a:r>
              <a:rPr lang="de-DE" i="1" dirty="0" smtClean="0"/>
              <a:t>21 g </a:t>
            </a:r>
            <a:r>
              <a:rPr lang="de-DE" i="1" dirty="0" err="1" smtClean="0"/>
              <a:t>unnd</a:t>
            </a:r>
            <a:r>
              <a:rPr lang="de-DE" i="1" dirty="0" smtClean="0"/>
              <a:t> ein </a:t>
            </a:r>
            <a:r>
              <a:rPr lang="de-DE" i="1" dirty="0" err="1" smtClean="0"/>
              <a:t>schog</a:t>
            </a:r>
            <a:r>
              <a:rPr lang="de-DE" i="1" dirty="0" smtClean="0"/>
              <a:t> lohn</a:t>
            </a:r>
            <a:r>
              <a:rPr lang="de-DE" dirty="0" smtClean="0"/>
              <a:t> [Jahr 1541 und 1542] […] </a:t>
            </a:r>
            <a:r>
              <a:rPr lang="de-DE" b="1" i="1" dirty="0" smtClean="0"/>
              <a:t>pro a[</a:t>
            </a:r>
            <a:r>
              <a:rPr lang="de-DE" b="1" i="1" dirty="0" err="1" smtClean="0"/>
              <a:t>ni</a:t>
            </a:r>
            <a:r>
              <a:rPr lang="de-DE" b="1" i="1" dirty="0" smtClean="0"/>
              <a:t>]</a:t>
            </a:r>
            <a:r>
              <a:rPr lang="de-DE" b="1" i="1" dirty="0" err="1" smtClean="0"/>
              <a:t>mabus</a:t>
            </a:r>
            <a:r>
              <a:rPr lang="de-DE" b="1" i="1" dirty="0" smtClean="0"/>
              <a:t> zu </a:t>
            </a:r>
            <a:r>
              <a:rPr lang="de-DE" b="1" i="1" dirty="0" err="1" smtClean="0"/>
              <a:t>leuthn</a:t>
            </a:r>
            <a:r>
              <a:rPr lang="de-DE" b="1" i="1" dirty="0" smtClean="0"/>
              <a:t> </a:t>
            </a:r>
            <a:r>
              <a:rPr lang="de-DE" i="1" dirty="0" smtClean="0"/>
              <a:t>21 g</a:t>
            </a:r>
            <a:r>
              <a:rPr lang="de-DE" dirty="0" smtClean="0"/>
              <a:t> </a:t>
            </a:r>
            <a:r>
              <a:rPr lang="en-US" dirty="0" smtClean="0"/>
              <a:t>[</a:t>
            </a:r>
            <a:r>
              <a:rPr lang="en-US" dirty="0" err="1" smtClean="0"/>
              <a:t>Jahr</a:t>
            </a:r>
            <a:r>
              <a:rPr lang="en-US" dirty="0" smtClean="0"/>
              <a:t> 1542], </a:t>
            </a:r>
            <a:r>
              <a:rPr lang="de-DE" sz="1600" dirty="0" err="1" smtClean="0">
                <a:solidFill>
                  <a:srgbClr val="FF0000"/>
                </a:solidFill>
              </a:rPr>
              <a:t>PfA</a:t>
            </a:r>
            <a:r>
              <a:rPr lang="de-DE" sz="1600" dirty="0" smtClean="0">
                <a:solidFill>
                  <a:srgbClr val="FF0000"/>
                </a:solidFill>
              </a:rPr>
              <a:t> Zittau, Ausgaben der Pfarrkirchenfabrik 1541–1552 (ohne Sign.), </a:t>
            </a:r>
            <a:r>
              <a:rPr lang="de-DE" sz="1600" dirty="0" err="1" smtClean="0">
                <a:solidFill>
                  <a:srgbClr val="FF0000"/>
                </a:solidFill>
              </a:rPr>
              <a:t>fol</a:t>
            </a:r>
            <a:r>
              <a:rPr lang="de-DE" sz="1600" dirty="0" smtClean="0">
                <a:solidFill>
                  <a:srgbClr val="FF0000"/>
                </a:solidFill>
              </a:rPr>
              <a:t>. </a:t>
            </a:r>
            <a:r>
              <a:rPr lang="de-DE" sz="1600" dirty="0" err="1" smtClean="0">
                <a:solidFill>
                  <a:srgbClr val="FF0000"/>
                </a:solidFill>
              </a:rPr>
              <a:t>34r</a:t>
            </a:r>
            <a:r>
              <a:rPr lang="de-DE" sz="1600" dirty="0" smtClean="0">
                <a:solidFill>
                  <a:srgbClr val="FF0000"/>
                </a:solidFill>
              </a:rPr>
              <a:t>, 44.</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476672"/>
            <a:ext cx="8280920" cy="1008112"/>
          </a:xfrm>
        </p:spPr>
        <p:txBody>
          <a:bodyPr>
            <a:noAutofit/>
          </a:bodyPr>
          <a:lstStyle/>
          <a:p>
            <a:r>
              <a:rPr lang="en-US" sz="1600" b="1" dirty="0" smtClean="0">
                <a:solidFill>
                  <a:srgbClr val="00B050"/>
                </a:solidFill>
              </a:rPr>
              <a:t>Links</a:t>
            </a:r>
            <a:r>
              <a:rPr lang="de-DE" sz="1600" b="1" dirty="0" smtClean="0">
                <a:solidFill>
                  <a:srgbClr val="00B050"/>
                </a:solidFill>
              </a:rPr>
              <a:t>: eine Behandlung des Zittauer Gelehrten Christian Gottlob </a:t>
            </a:r>
            <a:r>
              <a:rPr lang="de-DE" sz="1600" b="1" dirty="0" err="1" smtClean="0">
                <a:solidFill>
                  <a:srgbClr val="00B050"/>
                </a:solidFill>
              </a:rPr>
              <a:t>Pitschmanns</a:t>
            </a:r>
            <a:r>
              <a:rPr lang="de-DE" sz="1600" b="1" dirty="0" smtClean="0">
                <a:solidFill>
                  <a:srgbClr val="00B050"/>
                </a:solidFill>
              </a:rPr>
              <a:t> von 1721 über die in Zittau zu seiner Zeit immer </a:t>
            </a:r>
            <a:r>
              <a:rPr lang="cs-CZ" sz="1600" b="1" dirty="0" err="1" smtClean="0">
                <a:solidFill>
                  <a:srgbClr val="00B050"/>
                </a:solidFill>
              </a:rPr>
              <a:t>vollzogene</a:t>
            </a:r>
            <a:r>
              <a:rPr lang="cs-CZ" sz="1600" b="1" dirty="0" smtClean="0">
                <a:solidFill>
                  <a:srgbClr val="00B050"/>
                </a:solidFill>
              </a:rPr>
              <a:t> </a:t>
            </a:r>
            <a:r>
              <a:rPr lang="de-DE" sz="1600" b="1" dirty="0" smtClean="0">
                <a:solidFill>
                  <a:srgbClr val="00B050"/>
                </a:solidFill>
              </a:rPr>
              <a:t>Stiftung des Seelengeläuts</a:t>
            </a:r>
            <a:br>
              <a:rPr lang="de-DE" sz="1600" b="1" dirty="0" smtClean="0">
                <a:solidFill>
                  <a:srgbClr val="00B050"/>
                </a:solidFill>
              </a:rPr>
            </a:br>
            <a:r>
              <a:rPr lang="de-DE" sz="1600" b="1" dirty="0" smtClean="0">
                <a:solidFill>
                  <a:srgbClr val="00B050"/>
                </a:solidFill>
              </a:rPr>
              <a:t>Rechts: zeitgenössischer Beleg des Zittauer Chronisten Johannes Benedictus </a:t>
            </a:r>
            <a:r>
              <a:rPr lang="de-DE" sz="1600" b="1" dirty="0" err="1" smtClean="0">
                <a:solidFill>
                  <a:srgbClr val="00B050"/>
                </a:solidFill>
              </a:rPr>
              <a:t>Carpzovs</a:t>
            </a:r>
            <a:r>
              <a:rPr lang="de-DE" sz="1600" b="1" dirty="0" smtClean="0">
                <a:solidFill>
                  <a:srgbClr val="00B050"/>
                </a:solidFill>
              </a:rPr>
              <a:t> von 1716 über den Vollzug derselben Stiftung in Zittau</a:t>
            </a:r>
            <a:endParaRPr lang="cs-CZ" sz="1600" b="1" dirty="0">
              <a:solidFill>
                <a:srgbClr val="00B050"/>
              </a:solidFill>
            </a:endParaRPr>
          </a:p>
        </p:txBody>
      </p:sp>
      <p:pic>
        <p:nvPicPr>
          <p:cNvPr id="3075" name="Picture 3"/>
          <p:cNvPicPr>
            <a:picLocks noGrp="1" noChangeAspect="1" noChangeArrowheads="1"/>
          </p:cNvPicPr>
          <p:nvPr>
            <p:ph idx="1"/>
          </p:nvPr>
        </p:nvPicPr>
        <p:blipFill>
          <a:blip r:embed="rId2" cstate="print"/>
          <a:srcRect/>
          <a:stretch>
            <a:fillRect/>
          </a:stretch>
        </p:blipFill>
        <p:spPr bwMode="auto">
          <a:xfrm>
            <a:off x="395536" y="1988839"/>
            <a:ext cx="2952328" cy="3816425"/>
          </a:xfrm>
          <a:prstGeom prst="rect">
            <a:avLst/>
          </a:prstGeom>
          <a:noFill/>
          <a:ln w="9525">
            <a:noFill/>
            <a:miter lim="800000"/>
            <a:headEnd/>
            <a:tailEnd/>
          </a:ln>
          <a:effectLst/>
        </p:spPr>
      </p:pic>
      <p:sp>
        <p:nvSpPr>
          <p:cNvPr id="6" name="Obdélník 5"/>
          <p:cNvSpPr/>
          <p:nvPr/>
        </p:nvSpPr>
        <p:spPr>
          <a:xfrm>
            <a:off x="3491880" y="1556792"/>
            <a:ext cx="5112568" cy="4278094"/>
          </a:xfrm>
          <a:prstGeom prst="rect">
            <a:avLst/>
          </a:prstGeom>
        </p:spPr>
        <p:txBody>
          <a:bodyPr wrap="square">
            <a:spAutoFit/>
          </a:bodyPr>
          <a:lstStyle/>
          <a:p>
            <a:pPr algn="just"/>
            <a:r>
              <a:rPr lang="de-DE" sz="1600" b="1" dirty="0" smtClean="0"/>
              <a:t>Stiftung des Lautens zur Vesper am Sonnabende </a:t>
            </a:r>
            <a:r>
              <a:rPr lang="en-US" sz="1600" b="1" dirty="0" smtClean="0"/>
              <a:t>[1480]</a:t>
            </a:r>
            <a:r>
              <a:rPr lang="de-DE" sz="1600" dirty="0" smtClean="0"/>
              <a:t>. </a:t>
            </a:r>
            <a:r>
              <a:rPr lang="de-DE" sz="1600" dirty="0" err="1" smtClean="0"/>
              <a:t>Ingleichen</a:t>
            </a:r>
            <a:r>
              <a:rPr lang="de-DE" sz="1600" dirty="0" smtClean="0"/>
              <a:t> hat M. </a:t>
            </a:r>
            <a:r>
              <a:rPr lang="de-DE" sz="1600" dirty="0" err="1" smtClean="0"/>
              <a:t>Conradus</a:t>
            </a:r>
            <a:r>
              <a:rPr lang="de-DE" sz="1600" dirty="0" smtClean="0"/>
              <a:t> </a:t>
            </a:r>
            <a:r>
              <a:rPr lang="de-DE" sz="1600" dirty="0" err="1" smtClean="0"/>
              <a:t>Zoͤlner</a:t>
            </a:r>
            <a:r>
              <a:rPr lang="de-DE" sz="1600" dirty="0" smtClean="0"/>
              <a:t>  </a:t>
            </a:r>
            <a:r>
              <a:rPr lang="de-DE" sz="1600" dirty="0" err="1" smtClean="0"/>
              <a:t>Zittav</a:t>
            </a:r>
            <a:r>
              <a:rPr lang="de-DE" sz="1600" dirty="0" smtClean="0"/>
              <a:t>. eine Marck. </a:t>
            </a:r>
            <a:r>
              <a:rPr lang="de-DE" sz="1600" dirty="0" err="1" smtClean="0"/>
              <a:t>Zittl</a:t>
            </a:r>
            <a:r>
              <a:rPr lang="de-DE" sz="1600" dirty="0" smtClean="0"/>
              <a:t>. </a:t>
            </a:r>
            <a:r>
              <a:rPr lang="de-DE" sz="1600" dirty="0" err="1" smtClean="0"/>
              <a:t>Jaͤhrliches</a:t>
            </a:r>
            <a:r>
              <a:rPr lang="de-DE" sz="1600" dirty="0" smtClean="0"/>
              <a:t> und Erbliches Zinses zu </a:t>
            </a:r>
            <a:r>
              <a:rPr lang="de-DE" sz="1600" dirty="0" err="1" smtClean="0"/>
              <a:t>Poratsch</a:t>
            </a:r>
            <a:r>
              <a:rPr lang="de-DE" sz="1600" dirty="0" smtClean="0"/>
              <a:t> </a:t>
            </a:r>
            <a:r>
              <a:rPr lang="en-US" sz="1600" dirty="0" smtClean="0"/>
              <a:t>[</a:t>
            </a:r>
            <a:r>
              <a:rPr lang="en-US" sz="1600" dirty="0" err="1" smtClean="0"/>
              <a:t>Poritsch</a:t>
            </a:r>
            <a:r>
              <a:rPr lang="en-US" sz="1600" dirty="0" smtClean="0"/>
              <a:t>] […] den </a:t>
            </a:r>
            <a:r>
              <a:rPr lang="en-US" sz="1600" dirty="0" err="1" smtClean="0"/>
              <a:t>Pfarrkirchen</a:t>
            </a:r>
            <a:r>
              <a:rPr lang="en-US" sz="1600" dirty="0" smtClean="0"/>
              <a:t> und </a:t>
            </a:r>
            <a:r>
              <a:rPr lang="en-US" sz="1600" dirty="0" err="1" smtClean="0"/>
              <a:t>deren</a:t>
            </a:r>
            <a:r>
              <a:rPr lang="en-US" sz="1600" dirty="0" smtClean="0"/>
              <a:t> </a:t>
            </a:r>
            <a:r>
              <a:rPr lang="en-US" sz="1600" dirty="0" err="1" smtClean="0"/>
              <a:t>Kirch</a:t>
            </a:r>
            <a:r>
              <a:rPr lang="en-US" sz="1600" dirty="0" smtClean="0"/>
              <a:t>=V</a:t>
            </a:r>
            <a:r>
              <a:rPr lang="de-DE" sz="1600" dirty="0" err="1" smtClean="0"/>
              <a:t>aͤter</a:t>
            </a:r>
            <a:r>
              <a:rPr lang="de-DE" sz="1600" dirty="0" smtClean="0"/>
              <a:t> abgetreten, also, </a:t>
            </a:r>
            <a:r>
              <a:rPr lang="cs-CZ" sz="1600" dirty="0" err="1" smtClean="0"/>
              <a:t>da</a:t>
            </a:r>
            <a:r>
              <a:rPr lang="de-DE" sz="1600" dirty="0" smtClean="0"/>
              <a:t>ß die </a:t>
            </a:r>
            <a:r>
              <a:rPr lang="de-DE" sz="1600" dirty="0" err="1" smtClean="0"/>
              <a:t>bemeldten</a:t>
            </a:r>
            <a:r>
              <a:rPr lang="de-DE" sz="1600" dirty="0" smtClean="0"/>
              <a:t> Kirch=</a:t>
            </a:r>
            <a:r>
              <a:rPr lang="de-DE" sz="1600" dirty="0" err="1" smtClean="0"/>
              <a:t>Vaͤter</a:t>
            </a:r>
            <a:r>
              <a:rPr lang="de-DE" sz="1600" dirty="0" smtClean="0"/>
              <a:t> solche </a:t>
            </a:r>
            <a:r>
              <a:rPr lang="de-DE" sz="1600" dirty="0" err="1" smtClean="0"/>
              <a:t>Mrl</a:t>
            </a:r>
            <a:r>
              <a:rPr lang="de-DE" sz="1600" dirty="0" smtClean="0"/>
              <a:t>. </a:t>
            </a:r>
            <a:r>
              <a:rPr lang="de-DE" sz="1600" dirty="0" err="1" smtClean="0"/>
              <a:t>jaͤhrlichen</a:t>
            </a:r>
            <a:r>
              <a:rPr lang="de-DE" sz="1600" dirty="0" smtClean="0"/>
              <a:t> […] der Kirche zu gute </a:t>
            </a:r>
            <a:r>
              <a:rPr lang="de-DE" sz="1600" dirty="0" err="1" smtClean="0"/>
              <a:t>empfahen</a:t>
            </a:r>
            <a:r>
              <a:rPr lang="de-DE" sz="1600" dirty="0" smtClean="0"/>
              <a:t> […] sollen, um </a:t>
            </a:r>
            <a:r>
              <a:rPr lang="de-DE" sz="1600" b="1" dirty="0" err="1" smtClean="0"/>
              <a:t>daß</a:t>
            </a:r>
            <a:r>
              <a:rPr lang="de-DE" sz="1600" b="1" dirty="0" smtClean="0"/>
              <a:t> man alle </a:t>
            </a:r>
            <a:r>
              <a:rPr lang="de-DE" sz="1600" b="1" dirty="0" err="1" smtClean="0"/>
              <a:t>Sonnanbend</a:t>
            </a:r>
            <a:r>
              <a:rPr lang="de-DE" sz="1600" b="1" dirty="0" smtClean="0"/>
              <a:t> nun und zu ewigen Zeiten, Gott dem </a:t>
            </a:r>
            <a:r>
              <a:rPr lang="de-DE" sz="1600" b="1" dirty="0" err="1" smtClean="0"/>
              <a:t>Allmaͤchtigen</a:t>
            </a:r>
            <a:r>
              <a:rPr lang="de-DE" sz="1600" b="1" dirty="0" smtClean="0"/>
              <a:t> zu Lobe, und allen </a:t>
            </a:r>
            <a:r>
              <a:rPr lang="de-DE" sz="1600" b="1" dirty="0" err="1" smtClean="0"/>
              <a:t>glaͤubigen</a:t>
            </a:r>
            <a:r>
              <a:rPr lang="de-DE" sz="1600" b="1" dirty="0" smtClean="0"/>
              <a:t> Seelen zu </a:t>
            </a:r>
            <a:r>
              <a:rPr lang="de-DE" sz="1600" b="1" dirty="0" err="1" smtClean="0"/>
              <a:t>Huͤlffe</a:t>
            </a:r>
            <a:r>
              <a:rPr lang="de-DE" sz="1600" b="1" dirty="0" smtClean="0"/>
              <a:t> und Trost, </a:t>
            </a:r>
            <a:r>
              <a:rPr lang="de-DE" sz="1600" b="1" dirty="0" err="1" smtClean="0"/>
              <a:t>alsobald</a:t>
            </a:r>
            <a:r>
              <a:rPr lang="de-DE" sz="1600" b="1" dirty="0" smtClean="0"/>
              <a:t> nach der Vesper in der </a:t>
            </a:r>
            <a:r>
              <a:rPr lang="de-DE" sz="1600" b="1" dirty="0" err="1" smtClean="0"/>
              <a:t>obgenanten</a:t>
            </a:r>
            <a:r>
              <a:rPr lang="de-DE" sz="1600" b="1" dirty="0" smtClean="0"/>
              <a:t> Pfarrkirche zuvor mit der </a:t>
            </a:r>
            <a:r>
              <a:rPr lang="de-DE" sz="1600" b="1" dirty="0" err="1" smtClean="0"/>
              <a:t>Fruͤh</a:t>
            </a:r>
            <a:r>
              <a:rPr lang="de-DE" sz="1600" b="1" dirty="0" smtClean="0"/>
              <a:t>=</a:t>
            </a:r>
            <a:r>
              <a:rPr lang="de-DE" sz="1600" b="1" dirty="0" err="1" smtClean="0"/>
              <a:t>Meß</a:t>
            </a:r>
            <a:r>
              <a:rPr lang="de-DE" sz="1600" b="1" dirty="0" smtClean="0"/>
              <a:t>=Glocken </a:t>
            </a:r>
            <a:r>
              <a:rPr lang="de-DE" sz="1600" b="1" dirty="0" err="1" smtClean="0"/>
              <a:t>signiren</a:t>
            </a:r>
            <a:r>
              <a:rPr lang="de-DE" sz="1600" b="1" dirty="0" smtClean="0"/>
              <a:t>, und </a:t>
            </a:r>
            <a:r>
              <a:rPr lang="de-DE" sz="1600" b="1" dirty="0" err="1" smtClean="0"/>
              <a:t>stuͤndeln</a:t>
            </a:r>
            <a:r>
              <a:rPr lang="de-DE" sz="1600" b="1" dirty="0" smtClean="0"/>
              <a:t> soll, und </a:t>
            </a:r>
            <a:r>
              <a:rPr lang="de-DE" sz="1600" b="1" dirty="0" err="1" smtClean="0"/>
              <a:t>darzu</a:t>
            </a:r>
            <a:r>
              <a:rPr lang="de-DE" sz="1600" b="1" dirty="0" smtClean="0"/>
              <a:t> mit der </a:t>
            </a:r>
            <a:r>
              <a:rPr lang="de-DE" sz="1600" b="1" dirty="0" err="1" smtClean="0"/>
              <a:t>Meß</a:t>
            </a:r>
            <a:r>
              <a:rPr lang="de-DE" sz="1600" b="1" dirty="0" smtClean="0"/>
              <a:t>=Glocken einen guten </a:t>
            </a:r>
            <a:r>
              <a:rPr lang="de-DE" sz="1600" b="1" dirty="0" err="1" smtClean="0"/>
              <a:t>Pulß</a:t>
            </a:r>
            <a:r>
              <a:rPr lang="de-DE" sz="1600" b="1" dirty="0" smtClean="0"/>
              <a:t> allen </a:t>
            </a:r>
            <a:r>
              <a:rPr lang="de-DE" sz="1600" b="1" dirty="0" err="1" smtClean="0"/>
              <a:t>glaͤubigen</a:t>
            </a:r>
            <a:r>
              <a:rPr lang="de-DE" sz="1600" b="1" dirty="0" smtClean="0"/>
              <a:t> </a:t>
            </a:r>
            <a:r>
              <a:rPr lang="de-DE" sz="1600" b="1" dirty="0" err="1" smtClean="0"/>
              <a:t>Seeelen</a:t>
            </a:r>
            <a:r>
              <a:rPr lang="de-DE" sz="1600" b="1" dirty="0" smtClean="0"/>
              <a:t> zu Trost und </a:t>
            </a:r>
            <a:r>
              <a:rPr lang="de-DE" sz="1600" b="1" dirty="0" err="1" smtClean="0"/>
              <a:t>Huͤlffe</a:t>
            </a:r>
            <a:r>
              <a:rPr lang="de-DE" sz="1600" b="1" dirty="0" smtClean="0"/>
              <a:t> lauten lassen</a:t>
            </a:r>
            <a:r>
              <a:rPr lang="de-DE" sz="1600" dirty="0" smtClean="0"/>
              <a:t> […] </a:t>
            </a:r>
            <a:r>
              <a:rPr lang="de-DE" sz="1600" b="1" u="sng" dirty="0" smtClean="0"/>
              <a:t>und ist dieses Lauten zur Vesper am </a:t>
            </a:r>
            <a:r>
              <a:rPr lang="de-DE" sz="1600" b="1" u="sng" dirty="0" err="1" smtClean="0"/>
              <a:t>Sonnanbend</a:t>
            </a:r>
            <a:r>
              <a:rPr lang="de-DE" sz="1600" b="1" u="sng" dirty="0" smtClean="0"/>
              <a:t>, wie auch </a:t>
            </a:r>
            <a:r>
              <a:rPr lang="de-DE" sz="1600" b="1" u="sng" dirty="0" err="1" smtClean="0"/>
              <a:t>obgemeldtes</a:t>
            </a:r>
            <a:r>
              <a:rPr lang="de-DE" sz="1600" b="1" u="sng" dirty="0" smtClean="0"/>
              <a:t> </a:t>
            </a:r>
            <a:r>
              <a:rPr lang="en-US" sz="1600" u="sng" dirty="0" smtClean="0"/>
              <a:t>[…]</a:t>
            </a:r>
            <a:r>
              <a:rPr lang="en-US" sz="1600" b="1" u="sng" dirty="0" smtClean="0"/>
              <a:t> </a:t>
            </a:r>
            <a:r>
              <a:rPr lang="de-DE" sz="1600" b="1" u="sng" dirty="0" smtClean="0"/>
              <a:t>des </a:t>
            </a:r>
            <a:r>
              <a:rPr lang="de-DE" sz="1600" b="1" u="sng" dirty="0" err="1" smtClean="0"/>
              <a:t>Responsorii</a:t>
            </a:r>
            <a:r>
              <a:rPr lang="de-DE" sz="1600" b="1" u="sng" dirty="0" smtClean="0"/>
              <a:t>: </a:t>
            </a:r>
            <a:r>
              <a:rPr lang="de-DE" sz="1600" b="1" u="sng" dirty="0" err="1" smtClean="0"/>
              <a:t>Tenebræ</a:t>
            </a:r>
            <a:r>
              <a:rPr lang="de-DE" sz="1600" b="1" u="sng" dirty="0" smtClean="0"/>
              <a:t> </a:t>
            </a:r>
            <a:r>
              <a:rPr lang="de-DE" sz="1600" b="1" u="sng" dirty="0" err="1" smtClean="0"/>
              <a:t>factæ</a:t>
            </a:r>
            <a:r>
              <a:rPr lang="de-DE" sz="1600" b="1" u="sng" dirty="0" smtClean="0"/>
              <a:t> </a:t>
            </a:r>
            <a:r>
              <a:rPr lang="de-DE" sz="1600" b="1" u="sng" dirty="0" err="1" smtClean="0"/>
              <a:t>sunt</a:t>
            </a:r>
            <a:r>
              <a:rPr lang="de-DE" sz="1600" b="1" u="sng" dirty="0" smtClean="0"/>
              <a:t> &amp;c. zur Zeit noch in der Observanz</a:t>
            </a:r>
            <a:r>
              <a:rPr lang="de-DE" sz="1600" dirty="0" smtClean="0"/>
              <a:t>,</a:t>
            </a:r>
            <a:r>
              <a:rPr lang="de-DE" dirty="0" smtClean="0"/>
              <a:t> </a:t>
            </a:r>
            <a:r>
              <a:rPr lang="de-DE" sz="1600" dirty="0" err="1" smtClean="0">
                <a:solidFill>
                  <a:srgbClr val="FF0000"/>
                </a:solidFill>
              </a:rPr>
              <a:t>J.B.</a:t>
            </a:r>
            <a:r>
              <a:rPr lang="de-DE" sz="1600" dirty="0" smtClean="0">
                <a:solidFill>
                  <a:srgbClr val="FF0000"/>
                </a:solidFill>
              </a:rPr>
              <a:t> </a:t>
            </a:r>
            <a:r>
              <a:rPr lang="de-DE" sz="1600" dirty="0" err="1" smtClean="0">
                <a:solidFill>
                  <a:srgbClr val="FF0000"/>
                </a:solidFill>
              </a:rPr>
              <a:t>Carpzov</a:t>
            </a:r>
            <a:r>
              <a:rPr lang="de-DE" sz="1600" dirty="0" smtClean="0">
                <a:solidFill>
                  <a:srgbClr val="FF0000"/>
                </a:solidFill>
              </a:rPr>
              <a:t>, </a:t>
            </a:r>
            <a:r>
              <a:rPr lang="de-DE" sz="1600" dirty="0" err="1" smtClean="0">
                <a:solidFill>
                  <a:srgbClr val="FF0000"/>
                </a:solidFill>
              </a:rPr>
              <a:t>Analecta</a:t>
            </a:r>
            <a:r>
              <a:rPr lang="de-DE" sz="1600" dirty="0" smtClean="0">
                <a:solidFill>
                  <a:srgbClr val="FF0000"/>
                </a:solidFill>
              </a:rPr>
              <a:t> </a:t>
            </a:r>
            <a:r>
              <a:rPr lang="de-DE" sz="1600" dirty="0" err="1" smtClean="0">
                <a:solidFill>
                  <a:srgbClr val="FF0000"/>
                </a:solidFill>
              </a:rPr>
              <a:t>Fastorum</a:t>
            </a:r>
            <a:r>
              <a:rPr lang="de-DE" sz="1600" dirty="0" smtClean="0">
                <a:solidFill>
                  <a:srgbClr val="FF0000"/>
                </a:solidFill>
              </a:rPr>
              <a:t> </a:t>
            </a:r>
            <a:r>
              <a:rPr lang="de-DE" sz="1600" dirty="0" err="1" smtClean="0">
                <a:solidFill>
                  <a:srgbClr val="FF0000"/>
                </a:solidFill>
              </a:rPr>
              <a:t>Zittaviensium</a:t>
            </a:r>
            <a:r>
              <a:rPr lang="de-DE" sz="1600" dirty="0" smtClean="0">
                <a:solidFill>
                  <a:srgbClr val="FF0000"/>
                </a:solidFill>
              </a:rPr>
              <a:t>, T. 3, S. 10.</a:t>
            </a:r>
            <a:endParaRPr lang="cs-CZ" sz="1600" dirty="0">
              <a:solidFill>
                <a:srgbClr val="FF0000"/>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620688"/>
            <a:ext cx="8219256" cy="720080"/>
          </a:xfrm>
        </p:spPr>
        <p:txBody>
          <a:bodyPr>
            <a:normAutofit/>
          </a:bodyPr>
          <a:lstStyle/>
          <a:p>
            <a:r>
              <a:rPr lang="de-DE" sz="2000" b="1" dirty="0" smtClean="0">
                <a:solidFill>
                  <a:srgbClr val="00B050"/>
                </a:solidFill>
              </a:rPr>
              <a:t>Ausgewählte Beispiele der Kontinuität des vorreformatorischen liturgischen Stiftungsvollzugs der Zittauer Pfarrkirchenfabrik nach der Reformation (III.)</a:t>
            </a:r>
            <a:endParaRPr lang="cs-CZ" sz="2000" dirty="0">
              <a:solidFill>
                <a:srgbClr val="00B050"/>
              </a:solidFill>
            </a:endParaRPr>
          </a:p>
        </p:txBody>
      </p:sp>
      <p:sp>
        <p:nvSpPr>
          <p:cNvPr id="3" name="Zástupný symbol pro obsah 2"/>
          <p:cNvSpPr>
            <a:spLocks noGrp="1"/>
          </p:cNvSpPr>
          <p:nvPr>
            <p:ph idx="1"/>
          </p:nvPr>
        </p:nvSpPr>
        <p:spPr>
          <a:xfrm>
            <a:off x="395536" y="1484784"/>
            <a:ext cx="8280920" cy="4896544"/>
          </a:xfrm>
        </p:spPr>
        <p:txBody>
          <a:bodyPr>
            <a:normAutofit fontScale="92500" lnSpcReduction="10000"/>
          </a:bodyPr>
          <a:lstStyle/>
          <a:p>
            <a:pPr algn="just"/>
            <a:r>
              <a:rPr lang="en-US" sz="2400" b="1" dirty="0" smtClean="0">
                <a:solidFill>
                  <a:srgbClr val="00B0F0"/>
                </a:solidFill>
              </a:rPr>
              <a:t>1526/27</a:t>
            </a:r>
            <a:r>
              <a:rPr lang="en-US" sz="2400" dirty="0" smtClean="0">
                <a:solidFill>
                  <a:srgbClr val="00B0F0"/>
                </a:solidFill>
              </a:rPr>
              <a:t> </a:t>
            </a:r>
            <a:r>
              <a:rPr lang="en-US" sz="2400" b="1" dirty="0" err="1" smtClean="0">
                <a:solidFill>
                  <a:srgbClr val="00B0F0"/>
                </a:solidFill>
              </a:rPr>
              <a:t>letzte</a:t>
            </a:r>
            <a:r>
              <a:rPr lang="en-US" sz="2400" b="1" dirty="0" smtClean="0">
                <a:solidFill>
                  <a:srgbClr val="00B0F0"/>
                </a:solidFill>
              </a:rPr>
              <a:t> </a:t>
            </a:r>
            <a:r>
              <a:rPr lang="en-US" sz="2400" b="1" dirty="0" err="1" smtClean="0">
                <a:solidFill>
                  <a:srgbClr val="00B0F0"/>
                </a:solidFill>
              </a:rPr>
              <a:t>Belege</a:t>
            </a:r>
            <a:r>
              <a:rPr lang="en-US" sz="2400" b="1" dirty="0" smtClean="0">
                <a:solidFill>
                  <a:srgbClr val="00B0F0"/>
                </a:solidFill>
              </a:rPr>
              <a:t> </a:t>
            </a:r>
            <a:r>
              <a:rPr lang="en-US" sz="2400" b="1" dirty="0" err="1" smtClean="0">
                <a:solidFill>
                  <a:srgbClr val="00B0F0"/>
                </a:solidFill>
              </a:rPr>
              <a:t>der</a:t>
            </a:r>
            <a:r>
              <a:rPr lang="en-US" sz="2400" b="1" dirty="0" smtClean="0">
                <a:solidFill>
                  <a:srgbClr val="00B0F0"/>
                </a:solidFill>
              </a:rPr>
              <a:t> Salve-Regina-</a:t>
            </a:r>
            <a:r>
              <a:rPr lang="en-US" sz="2400" b="1" dirty="0" err="1" smtClean="0">
                <a:solidFill>
                  <a:srgbClr val="00B0F0"/>
                </a:solidFill>
              </a:rPr>
              <a:t>Andacht</a:t>
            </a:r>
            <a:r>
              <a:rPr lang="en-US" sz="2400" dirty="0" smtClean="0">
                <a:solidFill>
                  <a:srgbClr val="00B0F0"/>
                </a:solidFill>
              </a:rPr>
              <a:t> </a:t>
            </a:r>
            <a:r>
              <a:rPr lang="en-US" sz="2400" b="1" dirty="0" err="1" smtClean="0">
                <a:solidFill>
                  <a:srgbClr val="00B0F0"/>
                </a:solidFill>
              </a:rPr>
              <a:t>der</a:t>
            </a:r>
            <a:r>
              <a:rPr lang="en-US" sz="2400" b="1" dirty="0" smtClean="0">
                <a:solidFill>
                  <a:srgbClr val="00B0F0"/>
                </a:solidFill>
              </a:rPr>
              <a:t> </a:t>
            </a:r>
            <a:r>
              <a:rPr lang="en-US" sz="2400" b="1" dirty="0" err="1" smtClean="0">
                <a:solidFill>
                  <a:srgbClr val="00B0F0"/>
                </a:solidFill>
              </a:rPr>
              <a:t>Marienbruderschaft</a:t>
            </a:r>
            <a:r>
              <a:rPr lang="en-US" sz="2400" b="1" dirty="0" smtClean="0">
                <a:solidFill>
                  <a:srgbClr val="00B0F0"/>
                </a:solidFill>
              </a:rPr>
              <a:t> </a:t>
            </a:r>
            <a:r>
              <a:rPr lang="en-US" sz="2400" dirty="0" err="1" smtClean="0">
                <a:solidFill>
                  <a:srgbClr val="00B0F0"/>
                </a:solidFill>
              </a:rPr>
              <a:t>der</a:t>
            </a:r>
            <a:r>
              <a:rPr lang="en-US" sz="2400" dirty="0" smtClean="0">
                <a:solidFill>
                  <a:srgbClr val="00B0F0"/>
                </a:solidFill>
              </a:rPr>
              <a:t> </a:t>
            </a:r>
            <a:r>
              <a:rPr lang="en-US" sz="2400" dirty="0" err="1" smtClean="0">
                <a:solidFill>
                  <a:srgbClr val="00B0F0"/>
                </a:solidFill>
              </a:rPr>
              <a:t>Zittauer</a:t>
            </a:r>
            <a:r>
              <a:rPr lang="en-US" sz="2400" dirty="0" smtClean="0">
                <a:solidFill>
                  <a:srgbClr val="00B0F0"/>
                </a:solidFill>
              </a:rPr>
              <a:t> </a:t>
            </a:r>
            <a:r>
              <a:rPr lang="de-DE" sz="2400" dirty="0" smtClean="0">
                <a:solidFill>
                  <a:srgbClr val="00B0F0"/>
                </a:solidFill>
              </a:rPr>
              <a:t>Braubürger</a:t>
            </a:r>
            <a:r>
              <a:rPr lang="en-US" sz="2400" dirty="0" smtClean="0">
                <a:solidFill>
                  <a:srgbClr val="00B0F0"/>
                </a:solidFill>
              </a:rPr>
              <a:t> (</a:t>
            </a:r>
            <a:r>
              <a:rPr lang="en-US" sz="2400" dirty="0" err="1" smtClean="0">
                <a:solidFill>
                  <a:srgbClr val="00B0F0"/>
                </a:solidFill>
              </a:rPr>
              <a:t>der</a:t>
            </a:r>
            <a:r>
              <a:rPr lang="en-US" sz="2400" dirty="0" smtClean="0">
                <a:solidFill>
                  <a:srgbClr val="00B0F0"/>
                </a:solidFill>
              </a:rPr>
              <a:t> </a:t>
            </a:r>
            <a:r>
              <a:rPr lang="en-US" sz="2400" dirty="0" err="1" smtClean="0">
                <a:solidFill>
                  <a:srgbClr val="00B0F0"/>
                </a:solidFill>
              </a:rPr>
              <a:t>sog</a:t>
            </a:r>
            <a:r>
              <a:rPr lang="en-US" sz="2400" dirty="0" smtClean="0">
                <a:solidFill>
                  <a:srgbClr val="00B0F0"/>
                </a:solidFill>
              </a:rPr>
              <a:t>. </a:t>
            </a:r>
            <a:r>
              <a:rPr lang="en-US" sz="2400" b="1" dirty="0" err="1" smtClean="0">
                <a:solidFill>
                  <a:srgbClr val="00B0F0"/>
                </a:solidFill>
              </a:rPr>
              <a:t>Konstabler</a:t>
            </a:r>
            <a:r>
              <a:rPr lang="en-US" sz="2400" dirty="0" smtClean="0">
                <a:solidFill>
                  <a:srgbClr val="00B0F0"/>
                </a:solidFill>
              </a:rPr>
              <a:t>) </a:t>
            </a:r>
            <a:r>
              <a:rPr lang="en-US" sz="2400" b="1" dirty="0" err="1" smtClean="0">
                <a:solidFill>
                  <a:srgbClr val="00B0F0"/>
                </a:solidFill>
              </a:rPr>
              <a:t>vor</a:t>
            </a:r>
            <a:r>
              <a:rPr lang="en-US" sz="2400" b="1" dirty="0" smtClean="0">
                <a:solidFill>
                  <a:srgbClr val="00B0F0"/>
                </a:solidFill>
              </a:rPr>
              <a:t> </a:t>
            </a:r>
            <a:r>
              <a:rPr lang="en-US" sz="2400" b="1" dirty="0" err="1" smtClean="0">
                <a:solidFill>
                  <a:srgbClr val="00B0F0"/>
                </a:solidFill>
              </a:rPr>
              <a:t>deren</a:t>
            </a:r>
            <a:r>
              <a:rPr lang="en-US" sz="2400" b="1" dirty="0" smtClean="0">
                <a:solidFill>
                  <a:srgbClr val="00B0F0"/>
                </a:solidFill>
              </a:rPr>
              <a:t> </a:t>
            </a:r>
            <a:r>
              <a:rPr lang="en-US" sz="2400" b="1" dirty="0" err="1" smtClean="0">
                <a:solidFill>
                  <a:srgbClr val="00B0F0"/>
                </a:solidFill>
              </a:rPr>
              <a:t>Umwidmung</a:t>
            </a:r>
            <a:r>
              <a:rPr lang="en-US" sz="2400" dirty="0" smtClean="0"/>
              <a:t>: </a:t>
            </a:r>
            <a:r>
              <a:rPr lang="de-DE" sz="2400" i="1" dirty="0" err="1" smtClean="0"/>
              <a:t>It</a:t>
            </a:r>
            <a:r>
              <a:rPr lang="de-DE" sz="2400" i="1" dirty="0" smtClean="0"/>
              <a:t>[</a:t>
            </a:r>
            <a:r>
              <a:rPr lang="de-DE" sz="2400" i="1" dirty="0" err="1" smtClean="0"/>
              <a:t>em</a:t>
            </a:r>
            <a:r>
              <a:rPr lang="de-DE" sz="2400" i="1" dirty="0" smtClean="0"/>
              <a:t>] </a:t>
            </a:r>
            <a:r>
              <a:rPr lang="de-DE" sz="2400" b="1" i="1" dirty="0" err="1" smtClean="0"/>
              <a:t>fratres</a:t>
            </a:r>
            <a:r>
              <a:rPr lang="de-DE" sz="2400" b="1" i="1" dirty="0" smtClean="0"/>
              <a:t> b[</a:t>
            </a:r>
            <a:r>
              <a:rPr lang="de-DE" sz="2400" b="1" i="1" dirty="0" err="1" smtClean="0"/>
              <a:t>eate</a:t>
            </a:r>
            <a:r>
              <a:rPr lang="de-DE" sz="2400" b="1" i="1" dirty="0" smtClean="0"/>
              <a:t>] V[</a:t>
            </a:r>
            <a:r>
              <a:rPr lang="de-DE" sz="2400" b="1" i="1" dirty="0" err="1" smtClean="0"/>
              <a:t>ir</a:t>
            </a:r>
            <a:r>
              <a:rPr lang="de-DE" sz="2400" b="1" i="1" dirty="0" smtClean="0"/>
              <a:t>]g[</a:t>
            </a:r>
            <a:r>
              <a:rPr lang="de-DE" sz="2400" b="1" i="1" dirty="0" err="1" smtClean="0"/>
              <a:t>inis</a:t>
            </a:r>
            <a:r>
              <a:rPr lang="de-DE" sz="2400" b="1" i="1" dirty="0" smtClean="0"/>
              <a:t>] d[e] Sal</a:t>
            </a:r>
            <a:r>
              <a:rPr lang="de-DE" sz="2400" i="1" dirty="0" smtClean="0"/>
              <a:t>v</a:t>
            </a:r>
            <a:r>
              <a:rPr lang="de-DE" sz="2400" b="1" i="1" dirty="0" smtClean="0"/>
              <a:t>e</a:t>
            </a:r>
            <a:r>
              <a:rPr lang="de-DE" sz="2400" i="1" dirty="0" smtClean="0"/>
              <a:t> p[</a:t>
            </a:r>
            <a:r>
              <a:rPr lang="de-DE" sz="2400" i="1" dirty="0" err="1" smtClean="0"/>
              <a:t>ro</a:t>
            </a:r>
            <a:r>
              <a:rPr lang="de-DE" sz="2400" i="1" dirty="0" smtClean="0"/>
              <a:t>] q[</a:t>
            </a:r>
            <a:r>
              <a:rPr lang="de-DE" sz="2400" i="1" dirty="0" err="1" smtClean="0"/>
              <a:t>ua</a:t>
            </a:r>
            <a:r>
              <a:rPr lang="de-DE" sz="2400" i="1" dirty="0" smtClean="0"/>
              <a:t>]</a:t>
            </a:r>
            <a:r>
              <a:rPr lang="de-DE" sz="2400" i="1" dirty="0" err="1" smtClean="0"/>
              <a:t>rtal</a:t>
            </a:r>
            <a:r>
              <a:rPr lang="de-DE" sz="2400" i="1" dirty="0" smtClean="0"/>
              <a:t> </a:t>
            </a:r>
            <a:r>
              <a:rPr lang="de-DE" sz="2400" i="1" dirty="0" err="1" smtClean="0"/>
              <a:t>Ciner</a:t>
            </a:r>
            <a:r>
              <a:rPr lang="de-DE" sz="2400" i="1" dirty="0" smtClean="0"/>
              <a:t>[um]</a:t>
            </a:r>
            <a:r>
              <a:rPr lang="de-DE" sz="2400" dirty="0" smtClean="0"/>
              <a:t> [5.3.1522] </a:t>
            </a:r>
            <a:r>
              <a:rPr lang="de-DE" sz="2400" i="1" dirty="0" smtClean="0"/>
              <a:t>de[de]r[</a:t>
            </a:r>
            <a:r>
              <a:rPr lang="de-DE" sz="2400" i="1" dirty="0" err="1" smtClean="0"/>
              <a:t>un</a:t>
            </a:r>
            <a:r>
              <a:rPr lang="de-DE" sz="2400" i="1" dirty="0" smtClean="0"/>
              <a:t>]t  24 g. </a:t>
            </a:r>
            <a:r>
              <a:rPr lang="de-DE" sz="2400" dirty="0" smtClean="0"/>
              <a:t>[…] </a:t>
            </a:r>
            <a:r>
              <a:rPr lang="de-DE" sz="2400" i="1" dirty="0" smtClean="0"/>
              <a:t>T[er]mi[</a:t>
            </a:r>
            <a:r>
              <a:rPr lang="de-DE" sz="2400" i="1" dirty="0" err="1" smtClean="0"/>
              <a:t>nus</a:t>
            </a:r>
            <a:r>
              <a:rPr lang="de-DE" sz="2400" i="1" dirty="0" smtClean="0"/>
              <a:t>] </a:t>
            </a:r>
            <a:r>
              <a:rPr lang="de-DE" sz="2400" i="1" dirty="0" err="1" smtClean="0"/>
              <a:t>Cruc</a:t>
            </a:r>
            <a:r>
              <a:rPr lang="de-DE" sz="2400" i="1" dirty="0" smtClean="0"/>
              <a:t>[</a:t>
            </a:r>
            <a:r>
              <a:rPr lang="de-DE" sz="2400" i="1" dirty="0" err="1" smtClean="0"/>
              <a:t>is</a:t>
            </a:r>
            <a:r>
              <a:rPr lang="de-DE" sz="2400" i="1" dirty="0" smtClean="0"/>
              <a:t>] 1526 </a:t>
            </a:r>
            <a:r>
              <a:rPr lang="de-DE" sz="2400" dirty="0" smtClean="0"/>
              <a:t>[14.9.1526] </a:t>
            </a:r>
            <a:r>
              <a:rPr lang="de-DE" sz="2400" b="1" i="1" dirty="0" smtClean="0"/>
              <a:t>vom Salve von den </a:t>
            </a:r>
            <a:r>
              <a:rPr lang="de-DE" sz="2400" b="1" i="1" dirty="0" err="1" smtClean="0"/>
              <a:t>burge</a:t>
            </a:r>
            <a:r>
              <a:rPr lang="de-DE" sz="2400" b="1" i="1" dirty="0" smtClean="0"/>
              <a:t>[r]n</a:t>
            </a:r>
            <a:r>
              <a:rPr lang="de-DE" sz="2400" i="1" dirty="0" smtClean="0"/>
              <a:t> </a:t>
            </a:r>
            <a:r>
              <a:rPr lang="de-DE" sz="2400" i="1" dirty="0" err="1" smtClean="0"/>
              <a:t>enpfang</a:t>
            </a:r>
            <a:r>
              <a:rPr lang="de-DE" sz="2400" i="1" dirty="0" smtClean="0"/>
              <a:t>[en] 24 g. </a:t>
            </a:r>
            <a:r>
              <a:rPr lang="fr-FR" sz="2400" b="1" i="1" dirty="0" smtClean="0"/>
              <a:t>Constabiles</a:t>
            </a:r>
            <a:r>
              <a:rPr lang="fr-FR" sz="2400" i="1" dirty="0" smtClean="0"/>
              <a:t> 24 g de[de]r[un]t p[ro] t[erm]i[n]o Lucie</a:t>
            </a:r>
            <a:r>
              <a:rPr lang="fr-FR" sz="2400" dirty="0" smtClean="0"/>
              <a:t> [13.12.1526]. </a:t>
            </a:r>
            <a:r>
              <a:rPr lang="de-DE" sz="2400" i="1" dirty="0" err="1" smtClean="0"/>
              <a:t>It</a:t>
            </a:r>
            <a:r>
              <a:rPr lang="de-DE" sz="2400" i="1" dirty="0" smtClean="0"/>
              <a:t>[</a:t>
            </a:r>
            <a:r>
              <a:rPr lang="de-DE" sz="2400" i="1" dirty="0" err="1" smtClean="0"/>
              <a:t>em</a:t>
            </a:r>
            <a:r>
              <a:rPr lang="de-DE" sz="2400" i="1" dirty="0" smtClean="0"/>
              <a:t>] </a:t>
            </a:r>
            <a:r>
              <a:rPr lang="de-DE" sz="2400" b="1" i="1" dirty="0" smtClean="0"/>
              <a:t>vom Salve </a:t>
            </a:r>
            <a:r>
              <a:rPr lang="de-DE" sz="2400" i="1" dirty="0" smtClean="0"/>
              <a:t>24 g</a:t>
            </a:r>
            <a:r>
              <a:rPr lang="cs-CZ" sz="2400" i="1" dirty="0" smtClean="0"/>
              <a:t> </a:t>
            </a:r>
            <a:r>
              <a:rPr lang="de-DE" sz="2400" i="1" dirty="0" smtClean="0"/>
              <a:t>an[n]</a:t>
            </a:r>
            <a:r>
              <a:rPr lang="de-DE" sz="2400" i="1" dirty="0" err="1" smtClean="0"/>
              <a:t>or</a:t>
            </a:r>
            <a:r>
              <a:rPr lang="de-DE" sz="2400" i="1" dirty="0" smtClean="0"/>
              <a:t>[um] im [15]27. uff </a:t>
            </a:r>
            <a:r>
              <a:rPr lang="de-DE" sz="2400" i="1" dirty="0" err="1" smtClean="0"/>
              <a:t>Pentecost</a:t>
            </a:r>
            <a:r>
              <a:rPr lang="de-DE" sz="2400" i="1" dirty="0" smtClean="0"/>
              <a:t>[es] </a:t>
            </a:r>
            <a:r>
              <a:rPr lang="de-DE" sz="2400" dirty="0" smtClean="0"/>
              <a:t>[9.6.1527], </a:t>
            </a:r>
            <a:r>
              <a:rPr lang="de-DE" sz="1600" dirty="0" err="1" smtClean="0">
                <a:solidFill>
                  <a:srgbClr val="FF0000"/>
                </a:solidFill>
              </a:rPr>
              <a:t>CWB</a:t>
            </a:r>
            <a:r>
              <a:rPr lang="de-DE" sz="1600" dirty="0" smtClean="0">
                <a:solidFill>
                  <a:srgbClr val="FF0000"/>
                </a:solidFill>
              </a:rPr>
              <a:t> Zittau, </a:t>
            </a:r>
            <a:r>
              <a:rPr lang="de-DE" sz="1600" dirty="0" err="1" smtClean="0">
                <a:solidFill>
                  <a:srgbClr val="FF0000"/>
                </a:solidFill>
              </a:rPr>
              <a:t>Mscr</a:t>
            </a:r>
            <a:r>
              <a:rPr lang="de-DE" sz="1600" dirty="0" smtClean="0">
                <a:solidFill>
                  <a:srgbClr val="FF0000"/>
                </a:solidFill>
              </a:rPr>
              <a:t>. A 267, S. 143, 138.</a:t>
            </a:r>
            <a:endParaRPr lang="en-US" sz="1600" dirty="0" smtClean="0">
              <a:solidFill>
                <a:srgbClr val="FF0000"/>
              </a:solidFill>
            </a:endParaRPr>
          </a:p>
          <a:p>
            <a:pPr algn="just"/>
            <a:r>
              <a:rPr lang="en-US" sz="2400" b="1" dirty="0" err="1" smtClean="0">
                <a:solidFill>
                  <a:srgbClr val="00B0F0"/>
                </a:solidFill>
              </a:rPr>
              <a:t>1545ff</a:t>
            </a:r>
            <a:r>
              <a:rPr lang="en-US" sz="2400" b="1" dirty="0" smtClean="0">
                <a:solidFill>
                  <a:srgbClr val="00B0F0"/>
                </a:solidFill>
              </a:rPr>
              <a:t>.</a:t>
            </a:r>
            <a:r>
              <a:rPr lang="en-US" sz="2400" dirty="0" smtClean="0">
                <a:solidFill>
                  <a:srgbClr val="00B0F0"/>
                </a:solidFill>
              </a:rPr>
              <a:t> </a:t>
            </a:r>
            <a:r>
              <a:rPr lang="en-US" sz="2400" b="1" dirty="0" smtClean="0">
                <a:solidFill>
                  <a:srgbClr val="00B0F0"/>
                </a:solidFill>
              </a:rPr>
              <a:t>das </a:t>
            </a:r>
            <a:r>
              <a:rPr lang="en-US" sz="2400" b="1" dirty="0" err="1" smtClean="0">
                <a:solidFill>
                  <a:srgbClr val="00B0F0"/>
                </a:solidFill>
              </a:rPr>
              <a:t>Wiederaufkommen</a:t>
            </a:r>
            <a:r>
              <a:rPr lang="en-US" sz="2400" b="1" dirty="0" smtClean="0">
                <a:solidFill>
                  <a:srgbClr val="00B0F0"/>
                </a:solidFill>
              </a:rPr>
              <a:t> </a:t>
            </a:r>
            <a:r>
              <a:rPr lang="en-US" sz="2400" b="1" dirty="0" err="1" smtClean="0">
                <a:solidFill>
                  <a:srgbClr val="00B0F0"/>
                </a:solidFill>
              </a:rPr>
              <a:t>der</a:t>
            </a:r>
            <a:r>
              <a:rPr lang="en-US" sz="2400" dirty="0" smtClean="0">
                <a:solidFill>
                  <a:srgbClr val="00B0F0"/>
                </a:solidFill>
              </a:rPr>
              <a:t> </a:t>
            </a:r>
            <a:r>
              <a:rPr lang="en-US" sz="2400" dirty="0" err="1" smtClean="0">
                <a:solidFill>
                  <a:srgbClr val="00B0F0"/>
                </a:solidFill>
              </a:rPr>
              <a:t>Belege</a:t>
            </a:r>
            <a:r>
              <a:rPr lang="en-US" sz="2400" dirty="0" smtClean="0">
                <a:solidFill>
                  <a:srgbClr val="00B0F0"/>
                </a:solidFill>
              </a:rPr>
              <a:t> </a:t>
            </a:r>
            <a:r>
              <a:rPr lang="de-DE" sz="2400" dirty="0" smtClean="0">
                <a:solidFill>
                  <a:srgbClr val="00B0F0"/>
                </a:solidFill>
              </a:rPr>
              <a:t>der nun </a:t>
            </a:r>
            <a:r>
              <a:rPr lang="de-DE" sz="2400" b="1" dirty="0" smtClean="0">
                <a:solidFill>
                  <a:srgbClr val="00B0F0"/>
                </a:solidFill>
              </a:rPr>
              <a:t>als Salve-</a:t>
            </a:r>
            <a:r>
              <a:rPr lang="de-DE" sz="2400" b="1" dirty="0" err="1" smtClean="0">
                <a:solidFill>
                  <a:srgbClr val="00B0F0"/>
                </a:solidFill>
              </a:rPr>
              <a:t>Christe</a:t>
            </a:r>
            <a:r>
              <a:rPr lang="de-DE" sz="2400" dirty="0" smtClean="0">
                <a:solidFill>
                  <a:srgbClr val="00B0F0"/>
                </a:solidFill>
              </a:rPr>
              <a:t> </a:t>
            </a:r>
            <a:r>
              <a:rPr lang="de-DE" sz="2400" b="1" dirty="0" smtClean="0">
                <a:solidFill>
                  <a:srgbClr val="00B0F0"/>
                </a:solidFill>
              </a:rPr>
              <a:t>umgewidmeten Salve-Stiftung</a:t>
            </a:r>
            <a:r>
              <a:rPr lang="de-DE" sz="2400" dirty="0" smtClean="0"/>
              <a:t>: </a:t>
            </a:r>
            <a:r>
              <a:rPr lang="en-US" sz="2400" i="1" dirty="0" err="1" smtClean="0"/>
              <a:t>Quartal</a:t>
            </a:r>
            <a:r>
              <a:rPr lang="en-US" sz="2400" i="1" dirty="0" smtClean="0"/>
              <a:t> </a:t>
            </a:r>
            <a:r>
              <a:rPr lang="en-US" sz="2400" i="1" dirty="0" err="1" smtClean="0"/>
              <a:t>Cruc</a:t>
            </a:r>
            <a:r>
              <a:rPr lang="en-US" sz="2400" i="1" dirty="0" smtClean="0"/>
              <a:t>[is] </a:t>
            </a:r>
            <a:r>
              <a:rPr lang="cs-CZ" sz="2400" dirty="0" smtClean="0"/>
              <a:t>[14.9.1545]</a:t>
            </a:r>
            <a:r>
              <a:rPr lang="de-DE" sz="2400" dirty="0" smtClean="0"/>
              <a:t> </a:t>
            </a:r>
            <a:r>
              <a:rPr lang="en-US" sz="2400" dirty="0" smtClean="0"/>
              <a:t>[…] </a:t>
            </a:r>
            <a:r>
              <a:rPr lang="de-DE" sz="2400" b="1" i="1" dirty="0" smtClean="0"/>
              <a:t>vom Salve </a:t>
            </a:r>
            <a:r>
              <a:rPr lang="de-DE" sz="2400" i="1" dirty="0" smtClean="0"/>
              <a:t>24 g </a:t>
            </a:r>
            <a:r>
              <a:rPr lang="de-DE" sz="2400" dirty="0" smtClean="0"/>
              <a:t>[…] </a:t>
            </a:r>
            <a:r>
              <a:rPr lang="de-DE" sz="2400" i="1" dirty="0" smtClean="0"/>
              <a:t>Quartal Lucie </a:t>
            </a:r>
            <a:r>
              <a:rPr lang="cs-CZ" sz="2400" dirty="0" smtClean="0"/>
              <a:t>[13.12.1546] </a:t>
            </a:r>
            <a:r>
              <a:rPr lang="de-DE" sz="2400" dirty="0" smtClean="0"/>
              <a:t>[…] </a:t>
            </a:r>
            <a:r>
              <a:rPr lang="de-DE" sz="2400" b="1" dirty="0" smtClean="0"/>
              <a:t>vom Salve sein 24 g vom </a:t>
            </a:r>
            <a:r>
              <a:rPr lang="de-DE" sz="2400" b="1" dirty="0" err="1" smtClean="0"/>
              <a:t>rothause</a:t>
            </a:r>
            <a:r>
              <a:rPr lang="de-DE" sz="2400" b="1" dirty="0" smtClean="0"/>
              <a:t> gegeben worden</a:t>
            </a:r>
            <a:r>
              <a:rPr lang="de-DE" sz="2400" dirty="0" smtClean="0"/>
              <a:t>, </a:t>
            </a:r>
            <a:r>
              <a:rPr lang="de-DE" sz="1600" dirty="0" err="1" smtClean="0">
                <a:solidFill>
                  <a:srgbClr val="FF0000"/>
                </a:solidFill>
              </a:rPr>
              <a:t>PfA</a:t>
            </a:r>
            <a:r>
              <a:rPr lang="de-DE" sz="1600" dirty="0" smtClean="0">
                <a:solidFill>
                  <a:srgbClr val="FF0000"/>
                </a:solidFill>
              </a:rPr>
              <a:t> Zittau, Ausgaben der Pfarrkirchenfabrik 1541–1552 (ohne Sign.), </a:t>
            </a:r>
            <a:r>
              <a:rPr lang="de-DE" sz="1600" dirty="0" err="1" smtClean="0">
                <a:solidFill>
                  <a:srgbClr val="FF0000"/>
                </a:solidFill>
              </a:rPr>
              <a:t>fol</a:t>
            </a:r>
            <a:r>
              <a:rPr lang="de-DE" sz="1600" dirty="0" smtClean="0">
                <a:solidFill>
                  <a:srgbClr val="FF0000"/>
                </a:solidFill>
              </a:rPr>
              <a:t>. </a:t>
            </a:r>
            <a:r>
              <a:rPr lang="de-DE" sz="1600" dirty="0" err="1" smtClean="0">
                <a:solidFill>
                  <a:srgbClr val="FF0000"/>
                </a:solidFill>
              </a:rPr>
              <a:t>53r</a:t>
            </a:r>
            <a:r>
              <a:rPr lang="de-DE" sz="1600" dirty="0" smtClean="0">
                <a:solidFill>
                  <a:srgbClr val="FF0000"/>
                </a:solidFill>
              </a:rPr>
              <a:t>, </a:t>
            </a:r>
            <a:r>
              <a:rPr lang="de-DE" sz="1600" dirty="0" err="1" smtClean="0">
                <a:solidFill>
                  <a:srgbClr val="FF0000"/>
                </a:solidFill>
              </a:rPr>
              <a:t>56v</a:t>
            </a:r>
            <a:r>
              <a:rPr lang="de-DE" sz="1600" dirty="0" smtClean="0">
                <a:solidFill>
                  <a:srgbClr val="FF0000"/>
                </a:solidFill>
              </a:rPr>
              <a:t>.</a:t>
            </a:r>
            <a:endParaRPr lang="en-US" sz="1600" dirty="0" smtClean="0">
              <a:solidFill>
                <a:srgbClr val="FFC000"/>
              </a:solidFill>
            </a:endParaRPr>
          </a:p>
          <a:p>
            <a:pPr algn="just"/>
            <a:r>
              <a:rPr lang="en-US" sz="2400" dirty="0" err="1" smtClean="0">
                <a:solidFill>
                  <a:srgbClr val="00B0F0"/>
                </a:solidFill>
              </a:rPr>
              <a:t>Belege</a:t>
            </a:r>
            <a:r>
              <a:rPr lang="en-US" sz="2400" dirty="0" smtClean="0">
                <a:solidFill>
                  <a:srgbClr val="00B0F0"/>
                </a:solidFill>
              </a:rPr>
              <a:t> </a:t>
            </a:r>
            <a:r>
              <a:rPr lang="en-US" sz="2400" b="1" dirty="0" smtClean="0">
                <a:solidFill>
                  <a:srgbClr val="00B0F0"/>
                </a:solidFill>
              </a:rPr>
              <a:t>des </a:t>
            </a:r>
            <a:r>
              <a:rPr lang="en-US" sz="2400" b="1" dirty="0" err="1" smtClean="0">
                <a:solidFill>
                  <a:srgbClr val="00B0F0"/>
                </a:solidFill>
              </a:rPr>
              <a:t>Vollzugs</a:t>
            </a:r>
            <a:r>
              <a:rPr lang="en-US" sz="2400" b="1" dirty="0" smtClean="0">
                <a:solidFill>
                  <a:srgbClr val="00B0F0"/>
                </a:solidFill>
              </a:rPr>
              <a:t> </a:t>
            </a:r>
            <a:r>
              <a:rPr lang="en-US" sz="2400" b="1" dirty="0" err="1" smtClean="0">
                <a:solidFill>
                  <a:srgbClr val="00B0F0"/>
                </a:solidFill>
              </a:rPr>
              <a:t>der</a:t>
            </a:r>
            <a:r>
              <a:rPr lang="en-US" sz="2400" b="1" dirty="0" smtClean="0">
                <a:solidFill>
                  <a:srgbClr val="00B0F0"/>
                </a:solidFill>
              </a:rPr>
              <a:t> Salve-</a:t>
            </a:r>
            <a:r>
              <a:rPr lang="en-US" sz="2400" b="1" dirty="0" err="1" smtClean="0">
                <a:solidFill>
                  <a:srgbClr val="00B0F0"/>
                </a:solidFill>
              </a:rPr>
              <a:t>Stiftung</a:t>
            </a:r>
            <a:r>
              <a:rPr lang="en-US" sz="2400" b="1" dirty="0" smtClean="0">
                <a:solidFill>
                  <a:srgbClr val="00B0F0"/>
                </a:solidFill>
              </a:rPr>
              <a:t> </a:t>
            </a:r>
            <a:r>
              <a:rPr lang="en-US" sz="2400" dirty="0" smtClean="0">
                <a:solidFill>
                  <a:srgbClr val="00B0F0"/>
                </a:solidFill>
              </a:rPr>
              <a:t>von den </a:t>
            </a:r>
            <a:r>
              <a:rPr lang="de-DE" sz="2400" dirty="0" smtClean="0">
                <a:solidFill>
                  <a:srgbClr val="00B0F0"/>
                </a:solidFill>
              </a:rPr>
              <a:t>Jahren </a:t>
            </a:r>
            <a:r>
              <a:rPr lang="de-DE" sz="2400" b="1" dirty="0" smtClean="0">
                <a:solidFill>
                  <a:srgbClr val="00B0F0"/>
                </a:solidFill>
              </a:rPr>
              <a:t>1567–158</a:t>
            </a:r>
            <a:r>
              <a:rPr lang="de-DE" sz="2400" dirty="0" smtClean="0">
                <a:solidFill>
                  <a:srgbClr val="00B0F0"/>
                </a:solidFill>
              </a:rPr>
              <a:t>2</a:t>
            </a:r>
            <a:r>
              <a:rPr lang="de-DE" sz="2400" dirty="0" smtClean="0"/>
              <a:t>: </a:t>
            </a:r>
            <a:r>
              <a:rPr lang="de-DE" sz="2400" b="1" i="1" dirty="0" err="1" smtClean="0"/>
              <a:t>Constabuler</a:t>
            </a:r>
            <a:r>
              <a:rPr lang="de-DE" sz="2400" b="1" i="1" dirty="0" smtClean="0"/>
              <a:t> vom Salve </a:t>
            </a:r>
            <a:r>
              <a:rPr lang="de-DE" sz="2400" i="1" dirty="0" smtClean="0"/>
              <a:t>alle </a:t>
            </a:r>
            <a:r>
              <a:rPr lang="de-DE" sz="2400" i="1" dirty="0" err="1" smtClean="0"/>
              <a:t>quartall</a:t>
            </a:r>
            <a:r>
              <a:rPr lang="de-DE" sz="2400" i="1" dirty="0" smtClean="0"/>
              <a:t> 24 g, gibt ein </a:t>
            </a:r>
            <a:r>
              <a:rPr lang="de-DE" sz="2400" i="1" dirty="0" err="1" smtClean="0"/>
              <a:t>erbar</a:t>
            </a:r>
            <a:r>
              <a:rPr lang="de-DE" sz="2400" i="1" dirty="0" smtClean="0"/>
              <a:t> </a:t>
            </a:r>
            <a:r>
              <a:rPr lang="de-DE" sz="2400" i="1" dirty="0" err="1" smtClean="0"/>
              <a:t>radt</a:t>
            </a:r>
            <a:r>
              <a:rPr lang="de-DE" sz="2400" dirty="0" smtClean="0"/>
              <a:t>,  </a:t>
            </a:r>
            <a:r>
              <a:rPr lang="de-DE" sz="1600" dirty="0" err="1" smtClean="0">
                <a:solidFill>
                  <a:srgbClr val="FF0000"/>
                </a:solidFill>
              </a:rPr>
              <a:t>CWB</a:t>
            </a:r>
            <a:r>
              <a:rPr lang="de-DE" sz="1600" dirty="0" smtClean="0">
                <a:solidFill>
                  <a:srgbClr val="FF0000"/>
                </a:solidFill>
              </a:rPr>
              <a:t> Zittau, </a:t>
            </a:r>
            <a:r>
              <a:rPr lang="de-DE" sz="1600" dirty="0" err="1" smtClean="0">
                <a:solidFill>
                  <a:srgbClr val="FF0000"/>
                </a:solidFill>
              </a:rPr>
              <a:t>Mscr</a:t>
            </a:r>
            <a:r>
              <a:rPr lang="de-DE" sz="1600" dirty="0" smtClean="0">
                <a:solidFill>
                  <a:srgbClr val="FF0000"/>
                </a:solidFill>
              </a:rPr>
              <a:t>. A 266, </a:t>
            </a:r>
            <a:r>
              <a:rPr lang="de-DE" sz="1600" dirty="0" err="1" smtClean="0">
                <a:solidFill>
                  <a:srgbClr val="FF0000"/>
                </a:solidFill>
              </a:rPr>
              <a:t>fol</a:t>
            </a:r>
            <a:r>
              <a:rPr lang="de-DE" sz="1600" dirty="0" smtClean="0">
                <a:solidFill>
                  <a:srgbClr val="FF0000"/>
                </a:solidFill>
              </a:rPr>
              <a:t>. </a:t>
            </a:r>
            <a:r>
              <a:rPr lang="de-DE" sz="1600" dirty="0" err="1" smtClean="0">
                <a:solidFill>
                  <a:srgbClr val="FF0000"/>
                </a:solidFill>
              </a:rPr>
              <a:t>87v-89r</a:t>
            </a:r>
            <a:r>
              <a:rPr lang="de-DE" sz="1600" dirty="0" smtClean="0">
                <a:solidFill>
                  <a:srgbClr val="FF0000"/>
                </a:solidFill>
              </a:rPr>
              <a:t>.</a:t>
            </a:r>
          </a:p>
          <a:p>
            <a:endParaRPr lang="cs-CZ"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395536" y="548680"/>
            <a:ext cx="8208912" cy="5904656"/>
          </a:xfrm>
        </p:spPr>
        <p:txBody>
          <a:bodyPr>
            <a:normAutofit fontScale="70000" lnSpcReduction="20000"/>
          </a:bodyPr>
          <a:lstStyle/>
          <a:p>
            <a:pPr algn="just"/>
            <a:r>
              <a:rPr lang="de-DE" sz="3500" dirty="0" smtClean="0"/>
              <a:t>„[…] es war ein neues religiöses Gesamtgefüge ohne Papst, Kardinäle und Priesterstand, ohne Mönche und Nonnen, </a:t>
            </a:r>
            <a:r>
              <a:rPr lang="de-DE" sz="3500" b="1" dirty="0" smtClean="0"/>
              <a:t>ohne Verdienste und </a:t>
            </a:r>
            <a:r>
              <a:rPr lang="de-DE" sz="3500" b="1" dirty="0" err="1" smtClean="0"/>
              <a:t>Genugtuungen</a:t>
            </a:r>
            <a:r>
              <a:rPr lang="de-DE" sz="3500" dirty="0" smtClean="0"/>
              <a:t>, Gelübde und Fastenzeiten, ohne Jungfräulichkeitsideal und Zölibat, </a:t>
            </a:r>
            <a:r>
              <a:rPr lang="de-DE" sz="3500" b="1" dirty="0" smtClean="0"/>
              <a:t>ohne Fegefeuer, Opfermesse</a:t>
            </a:r>
            <a:r>
              <a:rPr lang="de-DE" sz="3500" dirty="0" smtClean="0"/>
              <a:t>, Ablass und </a:t>
            </a:r>
            <a:r>
              <a:rPr lang="de-DE" sz="3500" b="1" dirty="0" smtClean="0"/>
              <a:t>Jenseitsvorsorge durch Stiftungen, ohne Anrufungen Marias und der Heiligen</a:t>
            </a:r>
            <a:r>
              <a:rPr lang="de-DE" sz="3500" dirty="0" smtClean="0"/>
              <a:t>, </a:t>
            </a:r>
            <a:r>
              <a:rPr lang="de-DE" sz="3500" b="1" dirty="0" smtClean="0"/>
              <a:t>ohne </a:t>
            </a:r>
            <a:r>
              <a:rPr lang="de-DE" sz="3500" dirty="0" smtClean="0"/>
              <a:t>Reliquien-, </a:t>
            </a:r>
            <a:r>
              <a:rPr lang="de-DE" sz="3500" b="1" dirty="0" smtClean="0"/>
              <a:t>Hostien-, Tabernakel- und Fronleichnamskult, ohne Kultbilder, Prozessionen und Wallfahrten</a:t>
            </a:r>
            <a:r>
              <a:rPr lang="de-DE" sz="3500" dirty="0" smtClean="0"/>
              <a:t>, </a:t>
            </a:r>
            <a:r>
              <a:rPr lang="de-DE" sz="3500" b="1" dirty="0" smtClean="0"/>
              <a:t>ohne geweihte Sakralpersonen und –</a:t>
            </a:r>
            <a:r>
              <a:rPr lang="de-DE" sz="3500" b="1" dirty="0" err="1" smtClean="0"/>
              <a:t>gegenstände</a:t>
            </a:r>
            <a:r>
              <a:rPr lang="de-DE" sz="3500" b="1" dirty="0" smtClean="0"/>
              <a:t> </a:t>
            </a:r>
            <a:r>
              <a:rPr lang="de-DE" sz="3500" dirty="0" smtClean="0"/>
              <a:t>wie Weihwasser und Weihrauch und ohne Letzte Ölung“: </a:t>
            </a:r>
            <a:r>
              <a:rPr lang="de-DE" sz="2100" b="1" dirty="0" smtClean="0">
                <a:solidFill>
                  <a:srgbClr val="FF0000"/>
                </a:solidFill>
              </a:rPr>
              <a:t>Hamm, Berndt</a:t>
            </a:r>
            <a:r>
              <a:rPr lang="de-DE" sz="2100" dirty="0" smtClean="0">
                <a:solidFill>
                  <a:srgbClr val="FF0000"/>
                </a:solidFill>
              </a:rPr>
              <a:t>, Abschied vom </a:t>
            </a:r>
            <a:r>
              <a:rPr lang="de-DE" sz="2100" dirty="0" err="1" smtClean="0">
                <a:solidFill>
                  <a:srgbClr val="FF0000"/>
                </a:solidFill>
              </a:rPr>
              <a:t>Epochendenken</a:t>
            </a:r>
            <a:r>
              <a:rPr lang="de-DE" sz="2100" dirty="0" smtClean="0">
                <a:solidFill>
                  <a:srgbClr val="FF0000"/>
                </a:solidFill>
              </a:rPr>
              <a:t> in der Reformationsforschung, in: </a:t>
            </a:r>
            <a:r>
              <a:rPr lang="de-DE" sz="2100" dirty="0" err="1" smtClean="0">
                <a:solidFill>
                  <a:srgbClr val="FF0000"/>
                </a:solidFill>
              </a:rPr>
              <a:t>ZHF</a:t>
            </a:r>
            <a:r>
              <a:rPr lang="de-DE" sz="2100" dirty="0" smtClean="0">
                <a:solidFill>
                  <a:srgbClr val="FF0000"/>
                </a:solidFill>
              </a:rPr>
              <a:t> 39 (2012), S. 373-411, hier S. 388</a:t>
            </a:r>
          </a:p>
          <a:p>
            <a:pPr algn="just"/>
            <a:r>
              <a:rPr lang="de-DE" sz="3500" dirty="0" smtClean="0"/>
              <a:t>„[…] nun die neue, reformatorische Heilslehre </a:t>
            </a:r>
            <a:r>
              <a:rPr lang="de-DE" sz="3500" b="1" dirty="0" smtClean="0"/>
              <a:t>jede noch so geringe Mitwirkung des Menschen an seiner Seligkeit verwarf.</a:t>
            </a:r>
            <a:r>
              <a:rPr lang="de-DE" sz="3500" dirty="0" smtClean="0"/>
              <a:t> </a:t>
            </a:r>
            <a:r>
              <a:rPr lang="de-DE" sz="3500" b="1" dirty="0" smtClean="0"/>
              <a:t>Alle existierende </a:t>
            </a:r>
            <a:r>
              <a:rPr lang="de-DE" sz="3500" b="1" dirty="0" err="1" smtClean="0"/>
              <a:t>Zweiseitigkeitsmodelle</a:t>
            </a:r>
            <a:r>
              <a:rPr lang="de-DE" sz="3500" b="1" dirty="0" smtClean="0"/>
              <a:t> </a:t>
            </a:r>
            <a:r>
              <a:rPr lang="de-DE" sz="3500" dirty="0" smtClean="0"/>
              <a:t>des Gnaden- und Heilserwerbs wurden nun </a:t>
            </a:r>
            <a:r>
              <a:rPr lang="de-DE" sz="3500" b="1" dirty="0" smtClean="0"/>
              <a:t>zu monozentrierten Einseitigkeitsmodellen</a:t>
            </a:r>
            <a:r>
              <a:rPr lang="de-DE" sz="3500" dirty="0" smtClean="0"/>
              <a:t> eines neu definierten </a:t>
            </a:r>
            <a:r>
              <a:rPr lang="de-DE" sz="3500" b="1" dirty="0" err="1" smtClean="0"/>
              <a:t>solus</a:t>
            </a:r>
            <a:r>
              <a:rPr lang="de-DE" sz="3500" b="1" dirty="0" smtClean="0"/>
              <a:t> Christus, </a:t>
            </a:r>
            <a:r>
              <a:rPr lang="de-DE" sz="3500" b="1" dirty="0" err="1" smtClean="0"/>
              <a:t>sola</a:t>
            </a:r>
            <a:r>
              <a:rPr lang="de-DE" sz="3500" b="1" dirty="0" smtClean="0"/>
              <a:t> </a:t>
            </a:r>
            <a:r>
              <a:rPr lang="de-DE" sz="3500" b="1" dirty="0" err="1" smtClean="0"/>
              <a:t>gratia</a:t>
            </a:r>
            <a:r>
              <a:rPr lang="de-DE" sz="3500" dirty="0" smtClean="0"/>
              <a:t> und </a:t>
            </a:r>
            <a:r>
              <a:rPr lang="de-DE" sz="3500" b="1" dirty="0" err="1" smtClean="0"/>
              <a:t>sola</a:t>
            </a:r>
            <a:r>
              <a:rPr lang="de-DE" sz="3500" b="1" dirty="0" smtClean="0"/>
              <a:t> </a:t>
            </a:r>
            <a:r>
              <a:rPr lang="de-DE" sz="3500" b="1" dirty="0" err="1" smtClean="0"/>
              <a:t>fide</a:t>
            </a:r>
            <a:r>
              <a:rPr lang="de-DE" sz="3500" b="1" dirty="0" smtClean="0"/>
              <a:t> </a:t>
            </a:r>
            <a:r>
              <a:rPr lang="de-DE" sz="3500" dirty="0" smtClean="0"/>
              <a:t>[…]“: </a:t>
            </a:r>
            <a:r>
              <a:rPr lang="de-DE" sz="2100" dirty="0" smtClean="0">
                <a:solidFill>
                  <a:srgbClr val="FF0000"/>
                </a:solidFill>
              </a:rPr>
              <a:t>ebd., S. </a:t>
            </a:r>
            <a:r>
              <a:rPr lang="de-DE" sz="2100" dirty="0" err="1" smtClean="0">
                <a:solidFill>
                  <a:srgbClr val="FF0000"/>
                </a:solidFill>
              </a:rPr>
              <a:t>389f</a:t>
            </a:r>
            <a:r>
              <a:rPr lang="de-DE" sz="2100" dirty="0" smtClean="0">
                <a:solidFill>
                  <a:srgbClr val="FF0000"/>
                </a:solidFill>
              </a:rPr>
              <a:t>.</a:t>
            </a:r>
            <a:endParaRPr lang="cs-CZ" sz="2100" dirty="0">
              <a:solidFill>
                <a:srgbClr val="FF000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11560" y="476672"/>
            <a:ext cx="7920880" cy="576064"/>
          </a:xfrm>
        </p:spPr>
        <p:txBody>
          <a:bodyPr>
            <a:noAutofit/>
          </a:bodyPr>
          <a:lstStyle/>
          <a:p>
            <a:r>
              <a:rPr lang="en-US" sz="2000" b="1" dirty="0" err="1" smtClean="0">
                <a:solidFill>
                  <a:srgbClr val="00B050"/>
                </a:solidFill>
              </a:rPr>
              <a:t>Beis</a:t>
            </a:r>
            <a:r>
              <a:rPr lang="de-DE" sz="2000" b="1" dirty="0" err="1" smtClean="0">
                <a:solidFill>
                  <a:srgbClr val="00B050"/>
                </a:solidFill>
              </a:rPr>
              <a:t>piele</a:t>
            </a:r>
            <a:r>
              <a:rPr lang="de-DE" sz="2000" b="1" dirty="0" smtClean="0">
                <a:solidFill>
                  <a:srgbClr val="00B050"/>
                </a:solidFill>
              </a:rPr>
              <a:t> der gleichzeitigen Sorge um die spätmittelalterlichen Bildwerke in Zittauer Kirchen als auch des Bildersturms vor 1550</a:t>
            </a:r>
            <a:endParaRPr lang="cs-CZ" sz="2000" b="1" dirty="0">
              <a:solidFill>
                <a:srgbClr val="00B050"/>
              </a:solidFill>
            </a:endParaRPr>
          </a:p>
        </p:txBody>
      </p:sp>
      <p:sp>
        <p:nvSpPr>
          <p:cNvPr id="3" name="Zástupný symbol pro obsah 2"/>
          <p:cNvSpPr>
            <a:spLocks noGrp="1"/>
          </p:cNvSpPr>
          <p:nvPr>
            <p:ph idx="1"/>
          </p:nvPr>
        </p:nvSpPr>
        <p:spPr>
          <a:xfrm>
            <a:off x="467544" y="1268760"/>
            <a:ext cx="8280920" cy="5040560"/>
          </a:xfrm>
        </p:spPr>
        <p:txBody>
          <a:bodyPr>
            <a:normAutofit fontScale="92500" lnSpcReduction="10000"/>
          </a:bodyPr>
          <a:lstStyle/>
          <a:p>
            <a:pPr algn="just"/>
            <a:r>
              <a:rPr lang="de-DE" sz="2000" b="1" dirty="0" smtClean="0">
                <a:solidFill>
                  <a:srgbClr val="00B0F0"/>
                </a:solidFill>
              </a:rPr>
              <a:t>Sorge der Pfarrkirchenfabrik um die Altarwerke</a:t>
            </a:r>
            <a:r>
              <a:rPr lang="de-DE" sz="2000" dirty="0" smtClean="0"/>
              <a:t>: </a:t>
            </a:r>
            <a:r>
              <a:rPr lang="en-US" sz="2000" dirty="0" smtClean="0"/>
              <a:t>[</a:t>
            </a:r>
            <a:r>
              <a:rPr lang="en-US" sz="2000" dirty="0" err="1" smtClean="0"/>
              <a:t>Jahr</a:t>
            </a:r>
            <a:r>
              <a:rPr lang="en-US" sz="2000" dirty="0" smtClean="0"/>
              <a:t> 1541] </a:t>
            </a:r>
            <a:r>
              <a:rPr lang="de-DE" sz="2000" i="1" dirty="0" smtClean="0"/>
              <a:t>Item 34 g dem </a:t>
            </a:r>
            <a:r>
              <a:rPr lang="de-DE" sz="2000" i="1" dirty="0" err="1" smtClean="0"/>
              <a:t>glaser</a:t>
            </a:r>
            <a:r>
              <a:rPr lang="de-DE" sz="2000" i="1" dirty="0" smtClean="0"/>
              <a:t> meister Mathis </a:t>
            </a:r>
            <a:r>
              <a:rPr lang="de-DE" sz="2000" i="1" dirty="0" err="1" smtClean="0"/>
              <a:t>yns</a:t>
            </a:r>
            <a:r>
              <a:rPr lang="de-DE" sz="2000" i="1" dirty="0" smtClean="0"/>
              <a:t> </a:t>
            </a:r>
            <a:r>
              <a:rPr lang="de-DE" sz="2000" i="1" dirty="0" err="1" smtClean="0"/>
              <a:t>apoteckers</a:t>
            </a:r>
            <a:r>
              <a:rPr lang="de-DE" sz="2000" i="1" dirty="0" smtClean="0"/>
              <a:t> Paul </a:t>
            </a:r>
            <a:r>
              <a:rPr lang="de-DE" sz="2000" i="1" dirty="0" err="1" smtClean="0"/>
              <a:t>Foglern</a:t>
            </a:r>
            <a:r>
              <a:rPr lang="de-DE" sz="2000" i="1" dirty="0" smtClean="0"/>
              <a:t> </a:t>
            </a:r>
            <a:r>
              <a:rPr lang="de-DE" sz="2000" i="1" dirty="0" err="1" smtClean="0"/>
              <a:t>mitheusel</a:t>
            </a:r>
            <a:r>
              <a:rPr lang="de-DE" sz="2000" i="1" dirty="0" smtClean="0"/>
              <a:t> </a:t>
            </a:r>
            <a:r>
              <a:rPr lang="de-DE" sz="2000" b="1" i="1" dirty="0" smtClean="0"/>
              <a:t>vom fenster </a:t>
            </a:r>
            <a:r>
              <a:rPr lang="de-DE" sz="2000" b="1" i="1" dirty="0" err="1" smtClean="0"/>
              <a:t>uber</a:t>
            </a:r>
            <a:r>
              <a:rPr lang="de-DE" sz="2000" b="1" i="1" dirty="0" smtClean="0"/>
              <a:t> s. </a:t>
            </a:r>
            <a:r>
              <a:rPr lang="de-DE" sz="2000" b="1" i="1" u="sng" dirty="0" err="1" smtClean="0"/>
              <a:t>Jocuffs</a:t>
            </a:r>
            <a:r>
              <a:rPr lang="de-DE" sz="2000" b="1" i="1" u="sng" dirty="0" smtClean="0"/>
              <a:t> </a:t>
            </a:r>
            <a:r>
              <a:rPr lang="de-DE" sz="2000" b="1" i="1" u="sng" dirty="0" err="1" smtClean="0"/>
              <a:t>altar</a:t>
            </a:r>
            <a:r>
              <a:rPr lang="de-DE" sz="2000" b="1" i="1" dirty="0" smtClean="0"/>
              <a:t>, </a:t>
            </a:r>
            <a:r>
              <a:rPr lang="de-DE" sz="2000" b="1" i="1" dirty="0" err="1" smtClean="0"/>
              <a:t>welchs</a:t>
            </a:r>
            <a:r>
              <a:rPr lang="de-DE" sz="2000" b="1" i="1" dirty="0" smtClean="0"/>
              <a:t> die </a:t>
            </a:r>
            <a:r>
              <a:rPr lang="de-DE" sz="2000" b="1" i="1" dirty="0" err="1" smtClean="0"/>
              <a:t>bauleute</a:t>
            </a:r>
            <a:r>
              <a:rPr lang="de-DE" sz="2000" b="1" i="1" dirty="0" smtClean="0"/>
              <a:t> an den schulen hatten </a:t>
            </a:r>
            <a:r>
              <a:rPr lang="de-DE" sz="2000" b="1" i="1" dirty="0" err="1" smtClean="0"/>
              <a:t>zustossen</a:t>
            </a:r>
            <a:r>
              <a:rPr lang="de-DE" sz="2000" b="1" i="1" dirty="0" smtClean="0"/>
              <a:t> </a:t>
            </a:r>
            <a:r>
              <a:rPr lang="de-DE" sz="2000" b="1" i="1" dirty="0" err="1" smtClean="0"/>
              <a:t>unnd</a:t>
            </a:r>
            <a:r>
              <a:rPr lang="de-DE" sz="2000" b="1" i="1" dirty="0" smtClean="0"/>
              <a:t> </a:t>
            </a:r>
            <a:r>
              <a:rPr lang="de-DE" sz="2000" b="1" i="1" dirty="0" err="1" smtClean="0"/>
              <a:t>eyngeworffen</a:t>
            </a:r>
            <a:r>
              <a:rPr lang="de-DE" sz="2000" b="1" i="1" dirty="0" smtClean="0"/>
              <a:t> </a:t>
            </a:r>
            <a:r>
              <a:rPr lang="de-DE" sz="2000" i="1" dirty="0" smtClean="0"/>
              <a:t>etc</a:t>
            </a:r>
            <a:r>
              <a:rPr lang="de-DE" sz="2000" dirty="0" smtClean="0"/>
              <a:t>., </a:t>
            </a:r>
            <a:r>
              <a:rPr lang="de-DE" sz="1200" dirty="0" err="1" smtClean="0">
                <a:solidFill>
                  <a:srgbClr val="FF0000"/>
                </a:solidFill>
              </a:rPr>
              <a:t>PfA</a:t>
            </a:r>
            <a:r>
              <a:rPr lang="de-DE" sz="1200" dirty="0" smtClean="0">
                <a:solidFill>
                  <a:srgbClr val="FF0000"/>
                </a:solidFill>
              </a:rPr>
              <a:t> Zittau, Ausgaben der Pfarrkirchenfabrik 1541–1552 (ohne Sign.), </a:t>
            </a:r>
            <a:r>
              <a:rPr lang="de-DE" sz="1200" dirty="0" err="1" smtClean="0">
                <a:solidFill>
                  <a:srgbClr val="FF0000"/>
                </a:solidFill>
              </a:rPr>
              <a:t>fol</a:t>
            </a:r>
            <a:r>
              <a:rPr lang="de-DE" sz="1200" dirty="0" smtClean="0">
                <a:solidFill>
                  <a:srgbClr val="FF0000"/>
                </a:solidFill>
              </a:rPr>
              <a:t>. </a:t>
            </a:r>
            <a:r>
              <a:rPr lang="de-DE" sz="1200" dirty="0" err="1" smtClean="0">
                <a:solidFill>
                  <a:srgbClr val="FF0000"/>
                </a:solidFill>
              </a:rPr>
              <a:t>33</a:t>
            </a:r>
            <a:r>
              <a:rPr lang="de-DE" sz="1200" dirty="0" err="1" smtClean="0"/>
              <a:t>r</a:t>
            </a:r>
            <a:r>
              <a:rPr lang="de-DE" sz="1200" dirty="0" smtClean="0"/>
              <a:t>; </a:t>
            </a:r>
            <a:r>
              <a:rPr lang="de-DE" sz="2000" i="1" dirty="0" smtClean="0"/>
              <a:t>Item am </a:t>
            </a:r>
            <a:r>
              <a:rPr lang="de-DE" sz="2000" i="1" dirty="0" err="1" smtClean="0"/>
              <a:t>montang</a:t>
            </a:r>
            <a:r>
              <a:rPr lang="de-DE" sz="2000" i="1" dirty="0" smtClean="0"/>
              <a:t> noch dem </a:t>
            </a:r>
            <a:r>
              <a:rPr lang="de-DE" sz="2000" i="1" dirty="0" err="1" smtClean="0"/>
              <a:t>suntag</a:t>
            </a:r>
            <a:r>
              <a:rPr lang="de-DE" sz="2000" i="1" dirty="0" smtClean="0"/>
              <a:t> </a:t>
            </a:r>
            <a:r>
              <a:rPr lang="de-DE" sz="2000" i="1" dirty="0" err="1" smtClean="0"/>
              <a:t>Invocavit</a:t>
            </a:r>
            <a:r>
              <a:rPr lang="de-DE" sz="2000" i="1" dirty="0" smtClean="0"/>
              <a:t> </a:t>
            </a:r>
            <a:r>
              <a:rPr lang="de-DE" sz="2000" dirty="0" smtClean="0"/>
              <a:t>[27.2.1542]</a:t>
            </a:r>
            <a:r>
              <a:rPr lang="de-DE" sz="2000" i="1" dirty="0" smtClean="0"/>
              <a:t> haben wir gegeben meister Bernharden, dem </a:t>
            </a:r>
            <a:r>
              <a:rPr lang="de-DE" sz="2000" i="1" dirty="0" err="1" smtClean="0"/>
              <a:t>tischer</a:t>
            </a:r>
            <a:r>
              <a:rPr lang="de-DE" sz="2000" i="1" dirty="0" smtClean="0"/>
              <a:t> </a:t>
            </a:r>
            <a:r>
              <a:rPr lang="de-DE" sz="2000" i="1" dirty="0" err="1" smtClean="0"/>
              <a:t>yn</a:t>
            </a:r>
            <a:r>
              <a:rPr lang="de-DE" sz="2000" i="1" dirty="0" smtClean="0"/>
              <a:t> der </a:t>
            </a:r>
            <a:r>
              <a:rPr lang="de-DE" sz="2000" i="1" dirty="0" err="1" smtClean="0"/>
              <a:t>Spuergassen</a:t>
            </a:r>
            <a:r>
              <a:rPr lang="de-DE" sz="2000" i="1" dirty="0" smtClean="0"/>
              <a:t>, 9 g, das er </a:t>
            </a:r>
            <a:r>
              <a:rPr lang="de-DE" sz="2000" dirty="0" smtClean="0"/>
              <a:t>[…]</a:t>
            </a:r>
            <a:r>
              <a:rPr lang="de-DE" sz="2000" i="1" dirty="0" smtClean="0"/>
              <a:t> </a:t>
            </a:r>
            <a:r>
              <a:rPr lang="de-DE" sz="2000" b="1" i="1" dirty="0" smtClean="0"/>
              <a:t>2 neu </a:t>
            </a:r>
            <a:r>
              <a:rPr lang="de-DE" sz="2000" b="1" i="1" dirty="0" err="1" smtClean="0"/>
              <a:t>brethe</a:t>
            </a:r>
            <a:r>
              <a:rPr lang="de-DE" sz="2000" b="1" i="1" dirty="0" smtClean="0"/>
              <a:t> </a:t>
            </a:r>
            <a:r>
              <a:rPr lang="de-DE" sz="2000" b="1" i="1" dirty="0" err="1" smtClean="0"/>
              <a:t>ym</a:t>
            </a:r>
            <a:r>
              <a:rPr lang="de-DE" sz="2000" b="1" i="1" dirty="0" smtClean="0"/>
              <a:t> </a:t>
            </a:r>
            <a:r>
              <a:rPr lang="de-DE" sz="2000" b="1" i="1" dirty="0" err="1" smtClean="0"/>
              <a:t>gesthule</a:t>
            </a:r>
            <a:r>
              <a:rPr lang="de-DE" sz="2000" b="1" i="1" dirty="0" smtClean="0"/>
              <a:t> vorm </a:t>
            </a:r>
            <a:r>
              <a:rPr lang="de-DE" sz="2000" b="1" i="1" u="sng" dirty="0" err="1" smtClean="0"/>
              <a:t>altar</a:t>
            </a:r>
            <a:r>
              <a:rPr lang="de-DE" sz="2000" b="1" i="1" u="sng" dirty="0" smtClean="0"/>
              <a:t> Marie </a:t>
            </a:r>
            <a:r>
              <a:rPr lang="de-DE" sz="2000" b="1" i="1" u="sng" dirty="0" err="1" smtClean="0"/>
              <a:t>vorscheydung</a:t>
            </a:r>
            <a:r>
              <a:rPr lang="de-DE" sz="2000" b="1" i="1" u="sng" dirty="0" smtClean="0"/>
              <a:t> </a:t>
            </a:r>
            <a:r>
              <a:rPr lang="de-DE" sz="2000" b="1" i="1" dirty="0" err="1" smtClean="0"/>
              <a:t>eyngeschnytten</a:t>
            </a:r>
            <a:r>
              <a:rPr lang="de-DE" sz="2000" b="1" i="1" dirty="0" smtClean="0"/>
              <a:t> </a:t>
            </a:r>
            <a:r>
              <a:rPr lang="de-DE" sz="2000" b="1" i="1" dirty="0" err="1" smtClean="0"/>
              <a:t>hot</a:t>
            </a:r>
            <a:r>
              <a:rPr lang="de-DE" sz="1200" dirty="0" smtClean="0"/>
              <a:t>, </a:t>
            </a:r>
            <a:r>
              <a:rPr lang="de-DE" sz="1200" dirty="0" smtClean="0">
                <a:solidFill>
                  <a:srgbClr val="FF0000"/>
                </a:solidFill>
              </a:rPr>
              <a:t>ebd., </a:t>
            </a:r>
            <a:r>
              <a:rPr lang="de-DE" sz="1200" dirty="0" err="1" smtClean="0">
                <a:solidFill>
                  <a:srgbClr val="FF0000"/>
                </a:solidFill>
              </a:rPr>
              <a:t>fol</a:t>
            </a:r>
            <a:r>
              <a:rPr lang="de-DE" sz="1200" dirty="0" smtClean="0">
                <a:solidFill>
                  <a:srgbClr val="FF0000"/>
                </a:solidFill>
              </a:rPr>
              <a:t>. </a:t>
            </a:r>
            <a:r>
              <a:rPr lang="de-DE" sz="1200" dirty="0" err="1" smtClean="0">
                <a:solidFill>
                  <a:srgbClr val="FF0000"/>
                </a:solidFill>
              </a:rPr>
              <a:t>35v</a:t>
            </a:r>
            <a:r>
              <a:rPr lang="de-DE" sz="1200" dirty="0" smtClean="0"/>
              <a:t>; </a:t>
            </a:r>
            <a:r>
              <a:rPr lang="de-DE" sz="2000" dirty="0" smtClean="0"/>
              <a:t>[Jahr 1542]: </a:t>
            </a:r>
            <a:r>
              <a:rPr lang="de-DE" sz="2000" i="1" dirty="0" smtClean="0"/>
              <a:t>Item meister Otto, dem schlosser am Frauenthor, von </a:t>
            </a:r>
            <a:r>
              <a:rPr lang="de-DE" sz="2000" i="1" dirty="0" err="1" smtClean="0"/>
              <a:t>klincken</a:t>
            </a:r>
            <a:r>
              <a:rPr lang="de-DE" sz="2000" i="1" dirty="0" smtClean="0"/>
              <a:t> an des </a:t>
            </a:r>
            <a:r>
              <a:rPr lang="de-DE" sz="2000" i="1" dirty="0" err="1" smtClean="0"/>
              <a:t>beynhauses</a:t>
            </a:r>
            <a:r>
              <a:rPr lang="de-DE" sz="2000" i="1" dirty="0" smtClean="0"/>
              <a:t> </a:t>
            </a:r>
            <a:r>
              <a:rPr lang="de-DE" sz="2000" i="1" dirty="0" err="1" smtClean="0"/>
              <a:t>thurm</a:t>
            </a:r>
            <a:r>
              <a:rPr lang="de-DE" sz="2000" i="1" dirty="0" smtClean="0"/>
              <a:t> zu </a:t>
            </a:r>
            <a:r>
              <a:rPr lang="de-DE" sz="2000" i="1" dirty="0" err="1" smtClean="0"/>
              <a:t>kruppen</a:t>
            </a:r>
            <a:r>
              <a:rPr lang="de-DE" sz="2000" i="1" dirty="0" smtClean="0"/>
              <a:t> </a:t>
            </a:r>
            <a:r>
              <a:rPr lang="de-DE" sz="2000" i="1" dirty="0" err="1" smtClean="0"/>
              <a:t>unnd</a:t>
            </a:r>
            <a:r>
              <a:rPr lang="de-DE" sz="2000" i="1" dirty="0" smtClean="0"/>
              <a:t> </a:t>
            </a:r>
            <a:r>
              <a:rPr lang="de-DE" sz="2000" b="1" i="1" dirty="0" smtClean="0"/>
              <a:t>die </a:t>
            </a:r>
            <a:r>
              <a:rPr lang="de-DE" sz="2000" b="1" i="1" dirty="0" err="1" smtClean="0"/>
              <a:t>fluegel</a:t>
            </a:r>
            <a:r>
              <a:rPr lang="de-DE" sz="2000" b="1" i="1" dirty="0" smtClean="0"/>
              <a:t> am </a:t>
            </a:r>
            <a:r>
              <a:rPr lang="de-DE" sz="2000" b="1" i="1" u="sng" dirty="0" err="1" smtClean="0"/>
              <a:t>altar</a:t>
            </a:r>
            <a:r>
              <a:rPr lang="de-DE" sz="2000" b="1" i="1" u="sng" dirty="0" smtClean="0"/>
              <a:t> </a:t>
            </a:r>
            <a:r>
              <a:rPr lang="de-DE" sz="2000" b="1" i="1" u="sng" dirty="0" err="1" smtClean="0"/>
              <a:t>Conceptionis</a:t>
            </a:r>
            <a:r>
              <a:rPr lang="de-DE" sz="2000" b="1" i="1" u="sng" dirty="0" smtClean="0"/>
              <a:t> </a:t>
            </a:r>
            <a:r>
              <a:rPr lang="de-DE" sz="2000" b="1" i="1" u="sng" dirty="0" err="1" smtClean="0"/>
              <a:t>Deipare</a:t>
            </a:r>
            <a:r>
              <a:rPr lang="de-DE" sz="2000" b="1" i="1" u="sng" dirty="0" smtClean="0"/>
              <a:t> </a:t>
            </a:r>
            <a:r>
              <a:rPr lang="de-DE" sz="2000" b="1" i="1" u="sng" dirty="0" err="1" smtClean="0"/>
              <a:t>virginis</a:t>
            </a:r>
            <a:r>
              <a:rPr lang="de-DE" sz="2000" b="1" i="1" u="sng" dirty="0" smtClean="0"/>
              <a:t> </a:t>
            </a:r>
            <a:r>
              <a:rPr lang="de-DE" sz="2000" b="1" i="1" dirty="0" err="1" smtClean="0"/>
              <a:t>uffm</a:t>
            </a:r>
            <a:r>
              <a:rPr lang="de-DE" sz="2000" b="1" i="1" dirty="0" smtClean="0"/>
              <a:t> </a:t>
            </a:r>
            <a:r>
              <a:rPr lang="de-DE" sz="2000" b="1" i="1" dirty="0" err="1" smtClean="0"/>
              <a:t>chor</a:t>
            </a:r>
            <a:r>
              <a:rPr lang="de-DE" sz="2000" b="1" i="1" dirty="0" smtClean="0"/>
              <a:t> mit </a:t>
            </a:r>
            <a:r>
              <a:rPr lang="de-DE" sz="2000" b="1" i="1" dirty="0" err="1" smtClean="0"/>
              <a:t>eysen</a:t>
            </a:r>
            <a:r>
              <a:rPr lang="de-DE" sz="2000" b="1" i="1" dirty="0" smtClean="0"/>
              <a:t> </a:t>
            </a:r>
            <a:r>
              <a:rPr lang="de-DE" sz="2000" b="1" i="1" dirty="0" err="1" smtClean="0"/>
              <a:t>bevestigen</a:t>
            </a:r>
            <a:r>
              <a:rPr lang="de-DE" sz="2000" b="1" i="1" dirty="0" smtClean="0"/>
              <a:t> </a:t>
            </a:r>
            <a:r>
              <a:rPr lang="de-DE" sz="2000" i="1" dirty="0" smtClean="0"/>
              <a:t>8 g</a:t>
            </a:r>
            <a:r>
              <a:rPr lang="de-DE" sz="1800" dirty="0" smtClean="0"/>
              <a:t>, </a:t>
            </a:r>
            <a:r>
              <a:rPr lang="de-DE" sz="1200" dirty="0" smtClean="0">
                <a:solidFill>
                  <a:srgbClr val="FF0000"/>
                </a:solidFill>
              </a:rPr>
              <a:t>ebd., </a:t>
            </a:r>
            <a:r>
              <a:rPr lang="de-DE" sz="1200" dirty="0" err="1" smtClean="0">
                <a:solidFill>
                  <a:srgbClr val="FF0000"/>
                </a:solidFill>
              </a:rPr>
              <a:t>fol</a:t>
            </a:r>
            <a:r>
              <a:rPr lang="de-DE" sz="1200" dirty="0" smtClean="0">
                <a:solidFill>
                  <a:srgbClr val="FF0000"/>
                </a:solidFill>
              </a:rPr>
              <a:t>. </a:t>
            </a:r>
            <a:r>
              <a:rPr lang="de-DE" sz="1200" dirty="0" err="1" smtClean="0">
                <a:solidFill>
                  <a:srgbClr val="FF0000"/>
                </a:solidFill>
              </a:rPr>
              <a:t>39r</a:t>
            </a:r>
            <a:r>
              <a:rPr lang="de-DE" sz="1200" dirty="0" smtClean="0"/>
              <a:t>; </a:t>
            </a:r>
            <a:r>
              <a:rPr lang="de-DE" sz="1800" dirty="0" smtClean="0"/>
              <a:t>[Jahr 1548]: </a:t>
            </a:r>
            <a:r>
              <a:rPr lang="de-DE" sz="2000" b="1" i="1" dirty="0" smtClean="0"/>
              <a:t>Den flügel am </a:t>
            </a:r>
            <a:r>
              <a:rPr lang="de-DE" sz="2000" b="1" i="1" u="sng" dirty="0" err="1" smtClean="0"/>
              <a:t>altar</a:t>
            </a:r>
            <a:r>
              <a:rPr lang="de-DE" sz="2000" b="1" i="1" u="sng" dirty="0" smtClean="0"/>
              <a:t> </a:t>
            </a:r>
            <a:r>
              <a:rPr lang="de-DE" sz="2000" b="1" i="1" u="sng" dirty="0" err="1" smtClean="0"/>
              <a:t>beate</a:t>
            </a:r>
            <a:r>
              <a:rPr lang="de-DE" sz="2000" b="1" i="1" u="sng" dirty="0" smtClean="0"/>
              <a:t> </a:t>
            </a:r>
            <a:r>
              <a:rPr lang="de-DE" sz="2000" b="1" i="1" u="sng" dirty="0" err="1" smtClean="0"/>
              <a:t>virginis</a:t>
            </a:r>
            <a:r>
              <a:rPr lang="de-DE" sz="2000" b="1" i="1" u="sng" dirty="0" smtClean="0"/>
              <a:t> </a:t>
            </a:r>
            <a:r>
              <a:rPr lang="de-DE" sz="2000" b="1" i="1" dirty="0" smtClean="0"/>
              <a:t>hab ich wider </a:t>
            </a:r>
            <a:r>
              <a:rPr lang="de-DE" sz="2000" b="1" i="1" dirty="0" err="1" smtClean="0"/>
              <a:t>lossen</a:t>
            </a:r>
            <a:r>
              <a:rPr lang="de-DE" sz="2000" b="1" i="1" dirty="0" smtClean="0"/>
              <a:t> mit </a:t>
            </a:r>
            <a:r>
              <a:rPr lang="de-DE" sz="2000" b="1" i="1" dirty="0" err="1" smtClean="0"/>
              <a:t>newen</a:t>
            </a:r>
            <a:r>
              <a:rPr lang="de-DE" sz="2000" b="1" i="1" dirty="0" smtClean="0"/>
              <a:t> banden anschlagen</a:t>
            </a:r>
            <a:r>
              <a:rPr lang="de-DE" sz="2000" i="1" dirty="0" smtClean="0"/>
              <a:t>, </a:t>
            </a:r>
            <a:r>
              <a:rPr lang="de-DE" sz="2000" i="1" dirty="0" err="1" smtClean="0"/>
              <a:t>dorvon</a:t>
            </a:r>
            <a:r>
              <a:rPr lang="de-DE" sz="2000" i="1" dirty="0" smtClean="0"/>
              <a:t> 3 </a:t>
            </a:r>
            <a:r>
              <a:rPr lang="de-DE" sz="2000" i="1" dirty="0" err="1" smtClean="0"/>
              <a:t>polacken</a:t>
            </a:r>
            <a:r>
              <a:rPr lang="de-DE" sz="2000" i="1" dirty="0" smtClean="0"/>
              <a:t> gegeben</a:t>
            </a:r>
            <a:r>
              <a:rPr lang="de-DE" sz="1800" dirty="0" smtClean="0"/>
              <a:t>, </a:t>
            </a:r>
            <a:r>
              <a:rPr lang="de-DE" sz="1200" dirty="0" smtClean="0">
                <a:solidFill>
                  <a:srgbClr val="FF0000"/>
                </a:solidFill>
              </a:rPr>
              <a:t>ebd., </a:t>
            </a:r>
            <a:r>
              <a:rPr lang="de-DE" sz="1200" dirty="0" err="1" smtClean="0">
                <a:solidFill>
                  <a:srgbClr val="FF0000"/>
                </a:solidFill>
              </a:rPr>
              <a:t>fol</a:t>
            </a:r>
            <a:r>
              <a:rPr lang="de-DE" sz="1200" dirty="0" smtClean="0">
                <a:solidFill>
                  <a:srgbClr val="FF0000"/>
                </a:solidFill>
              </a:rPr>
              <a:t>. </a:t>
            </a:r>
            <a:r>
              <a:rPr lang="de-DE" sz="1200" dirty="0" err="1" smtClean="0">
                <a:solidFill>
                  <a:srgbClr val="FF0000"/>
                </a:solidFill>
              </a:rPr>
              <a:t>60r</a:t>
            </a:r>
            <a:r>
              <a:rPr lang="de-DE" sz="1200" dirty="0" smtClean="0"/>
              <a:t>; </a:t>
            </a:r>
            <a:r>
              <a:rPr lang="de-DE" sz="1800" dirty="0" smtClean="0"/>
              <a:t>[Jahr 1551]: </a:t>
            </a:r>
            <a:r>
              <a:rPr lang="de-DE" sz="2000" i="1" dirty="0" smtClean="0"/>
              <a:t>Meister </a:t>
            </a:r>
            <a:r>
              <a:rPr lang="de-DE" sz="2000" i="1" dirty="0" err="1" smtClean="0"/>
              <a:t>Valten</a:t>
            </a:r>
            <a:r>
              <a:rPr lang="de-DE" sz="2000" i="1" dirty="0" smtClean="0"/>
              <a:t>, das er </a:t>
            </a:r>
            <a:r>
              <a:rPr lang="de-DE" sz="2000" b="1" i="1" u="sng" dirty="0" smtClean="0"/>
              <a:t>ein </a:t>
            </a:r>
            <a:r>
              <a:rPr lang="de-DE" sz="2000" b="1" i="1" u="sng" dirty="0" err="1" smtClean="0"/>
              <a:t>fluegel</a:t>
            </a:r>
            <a:r>
              <a:rPr lang="de-DE" sz="2000" b="1" i="1" u="sng" dirty="0" smtClean="0"/>
              <a:t> am </a:t>
            </a:r>
            <a:r>
              <a:rPr lang="de-DE" sz="2000" b="1" i="1" u="sng" dirty="0" err="1" smtClean="0"/>
              <a:t>altar</a:t>
            </a:r>
            <a:r>
              <a:rPr lang="de-DE" sz="2000" b="1" i="1" dirty="0" smtClean="0"/>
              <a:t> mit </a:t>
            </a:r>
            <a:r>
              <a:rPr lang="de-DE" sz="2000" b="1" i="1" dirty="0" err="1" smtClean="0"/>
              <a:t>czwegken</a:t>
            </a:r>
            <a:r>
              <a:rPr lang="de-DE" sz="2000" i="1" dirty="0" smtClean="0"/>
              <a:t> </a:t>
            </a:r>
            <a:r>
              <a:rPr lang="de-DE" sz="2000" dirty="0" smtClean="0"/>
              <a:t>[…] </a:t>
            </a:r>
            <a:r>
              <a:rPr lang="de-DE" sz="2000" i="1" dirty="0" err="1" smtClean="0"/>
              <a:t>bevestigt</a:t>
            </a:r>
            <a:r>
              <a:rPr lang="de-DE" sz="2000" i="1" dirty="0" smtClean="0"/>
              <a:t> </a:t>
            </a:r>
            <a:r>
              <a:rPr lang="de-DE" sz="2000" dirty="0" smtClean="0"/>
              <a:t>[…]</a:t>
            </a:r>
            <a:r>
              <a:rPr lang="de-DE" sz="2000" i="1" dirty="0" smtClean="0"/>
              <a:t> 9½ g</a:t>
            </a:r>
            <a:r>
              <a:rPr lang="de-DE" sz="1200" dirty="0" smtClean="0"/>
              <a:t>, </a:t>
            </a:r>
            <a:r>
              <a:rPr lang="de-DE" sz="1200" dirty="0" smtClean="0">
                <a:solidFill>
                  <a:srgbClr val="FF0000"/>
                </a:solidFill>
              </a:rPr>
              <a:t>ebd., </a:t>
            </a:r>
            <a:r>
              <a:rPr lang="de-DE" sz="1200" dirty="0" err="1" smtClean="0">
                <a:solidFill>
                  <a:srgbClr val="FF0000"/>
                </a:solidFill>
              </a:rPr>
              <a:t>fol</a:t>
            </a:r>
            <a:r>
              <a:rPr lang="de-DE" sz="1200" dirty="0" smtClean="0">
                <a:solidFill>
                  <a:srgbClr val="FF0000"/>
                </a:solidFill>
              </a:rPr>
              <a:t>. </a:t>
            </a:r>
            <a:r>
              <a:rPr lang="de-DE" sz="1200" dirty="0" err="1" smtClean="0">
                <a:solidFill>
                  <a:srgbClr val="FF0000"/>
                </a:solidFill>
              </a:rPr>
              <a:t>82r</a:t>
            </a:r>
            <a:r>
              <a:rPr lang="de-DE" sz="1200" dirty="0" smtClean="0">
                <a:solidFill>
                  <a:srgbClr val="FF0000"/>
                </a:solidFill>
              </a:rPr>
              <a:t>.</a:t>
            </a:r>
          </a:p>
          <a:p>
            <a:pPr algn="just"/>
            <a:r>
              <a:rPr lang="en-US" sz="2000" b="1" dirty="0" err="1" smtClean="0">
                <a:solidFill>
                  <a:srgbClr val="00B0F0"/>
                </a:solidFill>
              </a:rPr>
              <a:t>Beweise</a:t>
            </a:r>
            <a:r>
              <a:rPr lang="en-US" sz="2000" b="1" dirty="0" smtClean="0">
                <a:solidFill>
                  <a:srgbClr val="00B0F0"/>
                </a:solidFill>
              </a:rPr>
              <a:t> </a:t>
            </a:r>
            <a:r>
              <a:rPr lang="en-US" sz="2000" b="1" dirty="0" err="1" smtClean="0">
                <a:solidFill>
                  <a:srgbClr val="00B0F0"/>
                </a:solidFill>
              </a:rPr>
              <a:t>eines</a:t>
            </a:r>
            <a:r>
              <a:rPr lang="en-US" sz="2000" b="1" dirty="0" smtClean="0">
                <a:solidFill>
                  <a:srgbClr val="00B0F0"/>
                </a:solidFill>
              </a:rPr>
              <a:t> </a:t>
            </a:r>
            <a:r>
              <a:rPr lang="en-US" sz="2000" b="1" dirty="0" err="1" smtClean="0">
                <a:solidFill>
                  <a:srgbClr val="00B0F0"/>
                </a:solidFill>
              </a:rPr>
              <a:t>Bildersturms</a:t>
            </a:r>
            <a:r>
              <a:rPr lang="en-US" sz="2000" b="1" dirty="0" smtClean="0">
                <a:solidFill>
                  <a:srgbClr val="00B0F0"/>
                </a:solidFill>
              </a:rPr>
              <a:t> in </a:t>
            </a:r>
            <a:r>
              <a:rPr lang="en-US" sz="2000" b="1" dirty="0" err="1" smtClean="0">
                <a:solidFill>
                  <a:srgbClr val="00B0F0"/>
                </a:solidFill>
              </a:rPr>
              <a:t>Zittauer</a:t>
            </a:r>
            <a:r>
              <a:rPr lang="en-US" sz="2000" b="1" dirty="0" smtClean="0">
                <a:solidFill>
                  <a:srgbClr val="00B0F0"/>
                </a:solidFill>
              </a:rPr>
              <a:t> </a:t>
            </a:r>
            <a:r>
              <a:rPr lang="en-US" sz="2000" b="1" dirty="0" err="1" smtClean="0">
                <a:solidFill>
                  <a:srgbClr val="00B0F0"/>
                </a:solidFill>
              </a:rPr>
              <a:t>Kirchen</a:t>
            </a:r>
            <a:r>
              <a:rPr lang="en-US" sz="2000" b="1" dirty="0" smtClean="0">
                <a:solidFill>
                  <a:srgbClr val="00B0F0"/>
                </a:solidFill>
              </a:rPr>
              <a:t> </a:t>
            </a:r>
            <a:r>
              <a:rPr lang="de-DE" sz="2000" b="1" dirty="0" smtClean="0">
                <a:solidFill>
                  <a:srgbClr val="00B0F0"/>
                </a:solidFill>
              </a:rPr>
              <a:t>(18.2.1534)</a:t>
            </a:r>
            <a:r>
              <a:rPr lang="en-US" sz="2000" dirty="0" smtClean="0"/>
              <a:t>: […] </a:t>
            </a:r>
            <a:r>
              <a:rPr lang="de-DE" sz="2000" b="1" i="1" dirty="0" smtClean="0"/>
              <a:t>ins </a:t>
            </a:r>
            <a:r>
              <a:rPr lang="de-DE" sz="2000" b="1" i="1" dirty="0" err="1" smtClean="0"/>
              <a:t>closter</a:t>
            </a:r>
            <a:r>
              <a:rPr lang="de-DE" sz="2000" b="1" i="1" dirty="0" smtClean="0"/>
              <a:t> und </a:t>
            </a:r>
            <a:r>
              <a:rPr lang="de-DE" sz="2000" b="1" i="1" dirty="0" err="1" smtClean="0"/>
              <a:t>kyrchen</a:t>
            </a:r>
            <a:r>
              <a:rPr lang="de-DE" sz="2000" b="1" i="1" dirty="0" smtClean="0"/>
              <a:t> </a:t>
            </a:r>
            <a:r>
              <a:rPr lang="de-DE" sz="2000" b="1" i="1" dirty="0" err="1" smtClean="0"/>
              <a:t>gangen</a:t>
            </a:r>
            <a:r>
              <a:rPr lang="de-DE" sz="2000" i="1" dirty="0" smtClean="0"/>
              <a:t>, was do </a:t>
            </a:r>
            <a:r>
              <a:rPr lang="de-DE" sz="2000" i="1" dirty="0" err="1" smtClean="0"/>
              <a:t>aufgericht</a:t>
            </a:r>
            <a:r>
              <a:rPr lang="de-DE" sz="2000" i="1" dirty="0" smtClean="0"/>
              <a:t>, ist und (!) noch </a:t>
            </a:r>
            <a:r>
              <a:rPr lang="de-DE" sz="2000" i="1" dirty="0" err="1" smtClean="0"/>
              <a:t>unbewust</a:t>
            </a:r>
            <a:r>
              <a:rPr lang="de-DE" sz="2000" i="1" dirty="0" smtClean="0"/>
              <a:t>. </a:t>
            </a:r>
            <a:r>
              <a:rPr lang="de-DE" sz="2000" i="1" dirty="0" err="1" smtClean="0"/>
              <a:t>Diß</a:t>
            </a:r>
            <a:r>
              <a:rPr lang="de-DE" sz="2000" i="1" dirty="0" smtClean="0"/>
              <a:t> </a:t>
            </a:r>
            <a:r>
              <a:rPr lang="de-DE" sz="2000" i="1" dirty="0" err="1" smtClean="0"/>
              <a:t>hot</a:t>
            </a:r>
            <a:r>
              <a:rPr lang="de-DE" sz="2000" i="1" dirty="0" smtClean="0"/>
              <a:t> er uns vorgehalten, das </a:t>
            </a:r>
            <a:r>
              <a:rPr lang="de-DE" sz="2000" i="1" dirty="0" err="1" smtClean="0"/>
              <a:t>keyne</a:t>
            </a:r>
            <a:r>
              <a:rPr lang="de-DE" sz="2000" i="1" dirty="0" smtClean="0"/>
              <a:t> </a:t>
            </a:r>
            <a:r>
              <a:rPr lang="de-DE" sz="2000" i="1" dirty="0" err="1" smtClean="0"/>
              <a:t>lampen</a:t>
            </a:r>
            <a:r>
              <a:rPr lang="de-DE" sz="2000" i="1" dirty="0" smtClean="0"/>
              <a:t> vorm </a:t>
            </a:r>
            <a:r>
              <a:rPr lang="de-DE" sz="2000" i="1" dirty="0" err="1" smtClean="0"/>
              <a:t>sacrament</a:t>
            </a:r>
            <a:r>
              <a:rPr lang="de-DE" sz="2000" i="1" dirty="0" smtClean="0"/>
              <a:t> </a:t>
            </a:r>
            <a:r>
              <a:rPr lang="de-DE" sz="2000" i="1" dirty="0" err="1" smtClean="0"/>
              <a:t>brenten</a:t>
            </a:r>
            <a:r>
              <a:rPr lang="de-DE" sz="2000" i="1" dirty="0" smtClean="0"/>
              <a:t>, auch </a:t>
            </a:r>
            <a:r>
              <a:rPr lang="de-DE" sz="2000" b="1" i="1" dirty="0" err="1" smtClean="0"/>
              <a:t>etzlichen</a:t>
            </a:r>
            <a:r>
              <a:rPr lang="de-DE" sz="2000" b="1" i="1" dirty="0" smtClean="0"/>
              <a:t> </a:t>
            </a:r>
            <a:r>
              <a:rPr lang="de-DE" sz="2000" b="1" i="1" dirty="0" err="1" smtClean="0"/>
              <a:t>bildern</a:t>
            </a:r>
            <a:r>
              <a:rPr lang="de-DE" sz="2000" b="1" i="1" dirty="0" smtClean="0"/>
              <a:t> die </a:t>
            </a:r>
            <a:r>
              <a:rPr lang="de-DE" sz="2000" b="1" i="1" dirty="0" err="1" smtClean="0"/>
              <a:t>heupte</a:t>
            </a:r>
            <a:r>
              <a:rPr lang="de-DE" sz="2000" b="1" i="1" dirty="0" smtClean="0"/>
              <a:t> und </a:t>
            </a:r>
            <a:r>
              <a:rPr lang="de-DE" sz="2000" b="1" i="1" dirty="0" err="1" smtClean="0"/>
              <a:t>nasen</a:t>
            </a:r>
            <a:r>
              <a:rPr lang="de-DE" sz="2000" b="1" i="1" dirty="0" smtClean="0"/>
              <a:t> </a:t>
            </a:r>
            <a:r>
              <a:rPr lang="de-DE" sz="2000" b="1" i="1" dirty="0" err="1" smtClean="0"/>
              <a:t>abgestossen</a:t>
            </a:r>
            <a:r>
              <a:rPr lang="de-DE" sz="2000" i="1" dirty="0" smtClean="0"/>
              <a:t>, </a:t>
            </a:r>
            <a:r>
              <a:rPr lang="de-DE" sz="2000" i="1" dirty="0" err="1" smtClean="0"/>
              <a:t>doran</a:t>
            </a:r>
            <a:r>
              <a:rPr lang="de-DE" sz="2000" i="1" dirty="0" smtClean="0"/>
              <a:t> er nicht </a:t>
            </a:r>
            <a:r>
              <a:rPr lang="de-DE" sz="2000" i="1" dirty="0" err="1" smtClean="0"/>
              <a:t>grossen</a:t>
            </a:r>
            <a:r>
              <a:rPr lang="de-DE" sz="2000" i="1" dirty="0" smtClean="0"/>
              <a:t> gefallen gehabt</a:t>
            </a:r>
            <a:r>
              <a:rPr lang="en-US" sz="1800" dirty="0" smtClean="0"/>
              <a:t>, </a:t>
            </a:r>
            <a:r>
              <a:rPr lang="en-US" sz="1700" dirty="0" err="1" smtClean="0">
                <a:solidFill>
                  <a:srgbClr val="FF0000"/>
                </a:solidFill>
              </a:rPr>
              <a:t>Stadtarchiv</a:t>
            </a:r>
            <a:r>
              <a:rPr lang="en-US" sz="1700" dirty="0" smtClean="0">
                <a:solidFill>
                  <a:srgbClr val="FF0000"/>
                </a:solidFill>
              </a:rPr>
              <a:t> Bautzen, </a:t>
            </a:r>
            <a:r>
              <a:rPr lang="en-US" sz="1700" dirty="0" err="1" smtClean="0">
                <a:solidFill>
                  <a:srgbClr val="FF0000"/>
                </a:solidFill>
              </a:rPr>
              <a:t>Urkunde</a:t>
            </a:r>
            <a:r>
              <a:rPr lang="en-US" sz="1700" dirty="0" smtClean="0">
                <a:solidFill>
                  <a:srgbClr val="FF0000"/>
                </a:solidFill>
              </a:rPr>
              <a:t> 1534, </a:t>
            </a:r>
            <a:r>
              <a:rPr lang="en-US" sz="1700" dirty="0" err="1" smtClean="0">
                <a:solidFill>
                  <a:srgbClr val="FF0000"/>
                </a:solidFill>
              </a:rPr>
              <a:t>Februar</a:t>
            </a:r>
            <a:r>
              <a:rPr lang="en-US" sz="1700" dirty="0" smtClean="0">
                <a:solidFill>
                  <a:srgbClr val="FF0000"/>
                </a:solidFill>
              </a:rPr>
              <a:t> 18.</a:t>
            </a:r>
            <a:endParaRPr lang="cs-CZ" sz="1700" dirty="0">
              <a:solidFill>
                <a:srgbClr val="FF0000"/>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51520" y="476672"/>
            <a:ext cx="8712968" cy="576064"/>
          </a:xfrm>
        </p:spPr>
        <p:txBody>
          <a:bodyPr>
            <a:normAutofit fontScale="90000"/>
          </a:bodyPr>
          <a:lstStyle/>
          <a:p>
            <a:r>
              <a:rPr lang="en-US" sz="2000" b="1" dirty="0" err="1" smtClean="0">
                <a:solidFill>
                  <a:srgbClr val="00B050"/>
                </a:solidFill>
              </a:rPr>
              <a:t>Belege</a:t>
            </a:r>
            <a:r>
              <a:rPr lang="en-US" sz="2000" b="1" dirty="0" smtClean="0">
                <a:solidFill>
                  <a:srgbClr val="00B050"/>
                </a:solidFill>
              </a:rPr>
              <a:t> des </a:t>
            </a:r>
            <a:r>
              <a:rPr lang="en-US" sz="2000" b="1" dirty="0" err="1" smtClean="0">
                <a:solidFill>
                  <a:srgbClr val="00B050"/>
                </a:solidFill>
              </a:rPr>
              <a:t>zwi</a:t>
            </a:r>
            <a:r>
              <a:rPr lang="de-DE" sz="2000" b="1" dirty="0" err="1" smtClean="0">
                <a:solidFill>
                  <a:srgbClr val="00B050"/>
                </a:solidFill>
              </a:rPr>
              <a:t>nglischen</a:t>
            </a:r>
            <a:r>
              <a:rPr lang="de-DE" sz="2000" b="1" dirty="0" smtClean="0">
                <a:solidFill>
                  <a:srgbClr val="00B050"/>
                </a:solidFill>
              </a:rPr>
              <a:t> </a:t>
            </a:r>
            <a:r>
              <a:rPr lang="de-DE" sz="2000" b="1" dirty="0" err="1" smtClean="0">
                <a:solidFill>
                  <a:srgbClr val="00B050"/>
                </a:solidFill>
              </a:rPr>
              <a:t>Abendmahlsverständnisses</a:t>
            </a:r>
            <a:r>
              <a:rPr lang="de-DE" sz="2000" b="1" dirty="0" smtClean="0">
                <a:solidFill>
                  <a:srgbClr val="00B050"/>
                </a:solidFill>
              </a:rPr>
              <a:t> Zittauer Ratsherren und anderer Bürger aus ihrer Korrespondenz mit Heinrich Bullinger</a:t>
            </a:r>
            <a:endParaRPr lang="cs-CZ" sz="2000" b="1" dirty="0">
              <a:solidFill>
                <a:srgbClr val="00B050"/>
              </a:solidFill>
            </a:endParaRPr>
          </a:p>
        </p:txBody>
      </p:sp>
      <p:sp>
        <p:nvSpPr>
          <p:cNvPr id="3" name="Zástupný symbol pro obsah 2"/>
          <p:cNvSpPr>
            <a:spLocks noGrp="1"/>
          </p:cNvSpPr>
          <p:nvPr>
            <p:ph idx="1"/>
          </p:nvPr>
        </p:nvSpPr>
        <p:spPr>
          <a:xfrm>
            <a:off x="457200" y="1124744"/>
            <a:ext cx="8229600" cy="5328592"/>
          </a:xfrm>
        </p:spPr>
        <p:txBody>
          <a:bodyPr>
            <a:normAutofit fontScale="92500" lnSpcReduction="10000"/>
          </a:bodyPr>
          <a:lstStyle/>
          <a:p>
            <a:pPr algn="just"/>
            <a:r>
              <a:rPr lang="de-DE" sz="2600" dirty="0" smtClean="0">
                <a:solidFill>
                  <a:srgbClr val="00B0F0"/>
                </a:solidFill>
              </a:rPr>
              <a:t>des Zittauer Stadtschreibers und Organisten in der Stadtpfarrkirche Oswald </a:t>
            </a:r>
            <a:r>
              <a:rPr lang="de-DE" sz="2600" dirty="0" err="1" smtClean="0">
                <a:solidFill>
                  <a:srgbClr val="00B0F0"/>
                </a:solidFill>
              </a:rPr>
              <a:t>Pergeners</a:t>
            </a:r>
            <a:r>
              <a:rPr lang="de-DE" sz="2600" dirty="0" smtClean="0">
                <a:solidFill>
                  <a:srgbClr val="00B0F0"/>
                </a:solidFill>
              </a:rPr>
              <a:t> (13.10.1533): </a:t>
            </a:r>
            <a:r>
              <a:rPr lang="cs-CZ" sz="2600" i="1" dirty="0" smtClean="0"/>
              <a:t>Post </a:t>
            </a:r>
            <a:r>
              <a:rPr lang="cs-CZ" sz="2600" i="1" dirty="0" err="1" smtClean="0"/>
              <a:t>infaustum</a:t>
            </a:r>
            <a:r>
              <a:rPr lang="cs-CZ" sz="2600" i="1" dirty="0" smtClean="0"/>
              <a:t> </a:t>
            </a:r>
            <a:r>
              <a:rPr lang="cs-CZ" sz="2600" i="1" dirty="0" err="1" smtClean="0"/>
              <a:t>Martem</a:t>
            </a:r>
            <a:r>
              <a:rPr lang="cs-CZ" sz="2600" i="1" dirty="0" smtClean="0"/>
              <a:t>, quo e </a:t>
            </a:r>
            <a:r>
              <a:rPr lang="cs-CZ" sz="2600" i="1" dirty="0" err="1" smtClean="0"/>
              <a:t>medio</a:t>
            </a:r>
            <a:r>
              <a:rPr lang="cs-CZ" sz="2600" i="1" dirty="0" smtClean="0"/>
              <a:t> </a:t>
            </a:r>
            <a:r>
              <a:rPr lang="cs-CZ" sz="2600" i="1" dirty="0" err="1" smtClean="0"/>
              <a:t>sublatus</a:t>
            </a:r>
            <a:r>
              <a:rPr lang="cs-CZ" sz="2600" i="1" dirty="0" smtClean="0"/>
              <a:t> </a:t>
            </a:r>
            <a:r>
              <a:rPr lang="cs-CZ" sz="2600" i="1" dirty="0" err="1" smtClean="0"/>
              <a:t>est</a:t>
            </a:r>
            <a:r>
              <a:rPr lang="cs-CZ" sz="2600" i="1" dirty="0" smtClean="0"/>
              <a:t> </a:t>
            </a:r>
            <a:r>
              <a:rPr lang="cs-CZ" sz="2600" i="1" dirty="0" err="1" smtClean="0"/>
              <a:t>sanctę</a:t>
            </a:r>
            <a:r>
              <a:rPr lang="cs-CZ" sz="2600" i="1" dirty="0" smtClean="0"/>
              <a:t> </a:t>
            </a:r>
            <a:r>
              <a:rPr lang="cs-CZ" sz="2600" i="1" dirty="0" err="1" smtClean="0"/>
              <a:t>memorię</a:t>
            </a:r>
            <a:r>
              <a:rPr lang="cs-CZ" sz="2600" i="1" dirty="0" smtClean="0"/>
              <a:t> </a:t>
            </a:r>
            <a:r>
              <a:rPr lang="cs-CZ" sz="2600" b="1" i="1" dirty="0" smtClean="0"/>
              <a:t>vir </a:t>
            </a:r>
            <a:r>
              <a:rPr lang="cs-CZ" sz="2600" b="1" i="1" dirty="0" err="1" smtClean="0"/>
              <a:t>Huldrichus</a:t>
            </a:r>
            <a:r>
              <a:rPr lang="cs-CZ" sz="2600" b="1" i="1" dirty="0" smtClean="0"/>
              <a:t> </a:t>
            </a:r>
            <a:r>
              <a:rPr lang="cs-CZ" sz="2600" b="1" i="1" dirty="0" err="1" smtClean="0"/>
              <a:t>Zuinglius</a:t>
            </a:r>
            <a:r>
              <a:rPr lang="cs-CZ" sz="2600" i="1" dirty="0" smtClean="0"/>
              <a:t>, </a:t>
            </a:r>
            <a:r>
              <a:rPr lang="cs-CZ" sz="2600" i="1" dirty="0" err="1" smtClean="0"/>
              <a:t>exigua</a:t>
            </a:r>
            <a:r>
              <a:rPr lang="cs-CZ" sz="2600" i="1" dirty="0" smtClean="0"/>
              <a:t> </a:t>
            </a:r>
            <a:r>
              <a:rPr lang="cs-CZ" sz="2600" i="1" dirty="0" err="1" smtClean="0"/>
              <a:t>fuit</a:t>
            </a:r>
            <a:r>
              <a:rPr lang="cs-CZ" sz="2600" i="1" dirty="0" smtClean="0"/>
              <a:t> </a:t>
            </a:r>
            <a:r>
              <a:rPr lang="cs-CZ" sz="2600" i="1" dirty="0" err="1" smtClean="0"/>
              <a:t>apud</a:t>
            </a:r>
            <a:r>
              <a:rPr lang="cs-CZ" sz="2600" i="1" dirty="0" smtClean="0"/>
              <a:t> </a:t>
            </a:r>
            <a:r>
              <a:rPr lang="cs-CZ" sz="2600" i="1" dirty="0" err="1" smtClean="0"/>
              <a:t>nostrates</a:t>
            </a:r>
            <a:r>
              <a:rPr lang="cs-CZ" sz="2600" i="1" dirty="0" smtClean="0"/>
              <a:t> </a:t>
            </a:r>
            <a:r>
              <a:rPr lang="cs-CZ" sz="2600" i="1" dirty="0" err="1" smtClean="0"/>
              <a:t>spes</a:t>
            </a:r>
            <a:r>
              <a:rPr lang="cs-CZ" sz="2600" i="1" dirty="0" smtClean="0"/>
              <a:t> </a:t>
            </a:r>
            <a:r>
              <a:rPr lang="cs-CZ" sz="2600" i="1" dirty="0" err="1" smtClean="0"/>
              <a:t>quemquam</a:t>
            </a:r>
            <a:r>
              <a:rPr lang="cs-CZ" sz="2600" i="1" dirty="0" smtClean="0"/>
              <a:t> </a:t>
            </a:r>
            <a:r>
              <a:rPr lang="cs-CZ" sz="2600" i="1" dirty="0" err="1" smtClean="0"/>
              <a:t>fore</a:t>
            </a:r>
            <a:r>
              <a:rPr lang="cs-CZ" sz="2600" i="1" dirty="0" smtClean="0"/>
              <a:t>, </a:t>
            </a:r>
            <a:r>
              <a:rPr lang="cs-CZ" sz="2600" b="1" i="1" dirty="0" err="1" smtClean="0"/>
              <a:t>qui</a:t>
            </a:r>
            <a:r>
              <a:rPr lang="cs-CZ" sz="2600" b="1" i="1" dirty="0" smtClean="0"/>
              <a:t> </a:t>
            </a:r>
            <a:r>
              <a:rPr lang="cs-CZ" sz="2600" b="1" i="1" dirty="0" err="1" smtClean="0"/>
              <a:t>eius</a:t>
            </a:r>
            <a:r>
              <a:rPr lang="cs-CZ" sz="2600" b="1" i="1" dirty="0" smtClean="0"/>
              <a:t> </a:t>
            </a:r>
            <a:r>
              <a:rPr lang="cs-CZ" sz="2600" b="1" i="1" dirty="0" err="1" smtClean="0"/>
              <a:t>doctrinam</a:t>
            </a:r>
            <a:r>
              <a:rPr lang="cs-CZ" sz="2600" b="1" i="1" dirty="0" smtClean="0"/>
              <a:t> </a:t>
            </a:r>
            <a:r>
              <a:rPr lang="cs-CZ" sz="2600" b="1" i="1" dirty="0" err="1" smtClean="0"/>
              <a:t>precipue</a:t>
            </a:r>
            <a:r>
              <a:rPr lang="cs-CZ" sz="2600" b="1" i="1" dirty="0" smtClean="0"/>
              <a:t> de </a:t>
            </a:r>
            <a:r>
              <a:rPr lang="cs-CZ" sz="2600" b="1" i="1" dirty="0" err="1" smtClean="0"/>
              <a:t>eucharistia</a:t>
            </a:r>
            <a:r>
              <a:rPr lang="cs-CZ" sz="2600" b="1" i="1" dirty="0" smtClean="0"/>
              <a:t> </a:t>
            </a:r>
            <a:r>
              <a:rPr lang="cs-CZ" sz="2600" b="1" i="1" dirty="0" err="1" smtClean="0"/>
              <a:t>publice</a:t>
            </a:r>
            <a:r>
              <a:rPr lang="cs-CZ" sz="2600" b="1" i="1" dirty="0" smtClean="0"/>
              <a:t> </a:t>
            </a:r>
            <a:r>
              <a:rPr lang="cs-CZ" sz="2600" b="1" i="1" dirty="0" err="1" smtClean="0"/>
              <a:t>profiteri</a:t>
            </a:r>
            <a:r>
              <a:rPr lang="cs-CZ" sz="2600" b="1" i="1" dirty="0" smtClean="0"/>
              <a:t> </a:t>
            </a:r>
            <a:r>
              <a:rPr lang="cs-CZ" sz="2600" b="1" i="1" dirty="0" err="1" smtClean="0"/>
              <a:t>auderet</a:t>
            </a:r>
            <a:r>
              <a:rPr lang="de-DE" sz="2600" dirty="0" smtClean="0"/>
              <a:t>, </a:t>
            </a:r>
            <a:r>
              <a:rPr lang="cs-CZ" sz="1600" u="sng" dirty="0" err="1" smtClean="0">
                <a:solidFill>
                  <a:srgbClr val="FF0000"/>
                </a:solidFill>
              </a:rPr>
              <a:t>Büsser</a:t>
            </a:r>
            <a:r>
              <a:rPr lang="cs-CZ" sz="1600" dirty="0" smtClean="0">
                <a:solidFill>
                  <a:srgbClr val="FF0000"/>
                </a:solidFill>
              </a:rPr>
              <a:t> </a:t>
            </a:r>
            <a:r>
              <a:rPr lang="cs-CZ" sz="1600" dirty="0" err="1" smtClean="0">
                <a:solidFill>
                  <a:srgbClr val="FF0000"/>
                </a:solidFill>
              </a:rPr>
              <a:t>Fritz</a:t>
            </a:r>
            <a:r>
              <a:rPr lang="cs-CZ" sz="1600" dirty="0" smtClean="0">
                <a:solidFill>
                  <a:srgbClr val="FF0000"/>
                </a:solidFill>
              </a:rPr>
              <a:t> u. a. (</a:t>
            </a:r>
            <a:r>
              <a:rPr lang="cs-CZ" sz="1600" dirty="0" err="1" smtClean="0">
                <a:solidFill>
                  <a:srgbClr val="FF0000"/>
                </a:solidFill>
              </a:rPr>
              <a:t>Hgg</a:t>
            </a:r>
            <a:r>
              <a:rPr lang="cs-CZ" sz="1600" dirty="0" smtClean="0">
                <a:solidFill>
                  <a:srgbClr val="FF0000"/>
                </a:solidFill>
              </a:rPr>
              <a:t>.), Heinrich </a:t>
            </a:r>
            <a:r>
              <a:rPr lang="cs-CZ" sz="1600" dirty="0" err="1" smtClean="0">
                <a:solidFill>
                  <a:srgbClr val="FF0000"/>
                </a:solidFill>
              </a:rPr>
              <a:t>Bullinger</a:t>
            </a:r>
            <a:r>
              <a:rPr lang="cs-CZ" sz="1600" dirty="0" smtClean="0">
                <a:solidFill>
                  <a:srgbClr val="FF0000"/>
                </a:solidFill>
              </a:rPr>
              <a:t> </a:t>
            </a:r>
            <a:r>
              <a:rPr lang="cs-CZ" sz="1600" dirty="0" err="1" smtClean="0">
                <a:solidFill>
                  <a:srgbClr val="FF0000"/>
                </a:solidFill>
              </a:rPr>
              <a:t>Briefwechsel</a:t>
            </a:r>
            <a:r>
              <a:rPr lang="cs-CZ" sz="1600" dirty="0" smtClean="0">
                <a:solidFill>
                  <a:srgbClr val="FF0000"/>
                </a:solidFill>
              </a:rPr>
              <a:t> 1-14 (Heinrich </a:t>
            </a:r>
            <a:r>
              <a:rPr lang="cs-CZ" sz="1600" dirty="0" err="1" smtClean="0">
                <a:solidFill>
                  <a:srgbClr val="FF0000"/>
                </a:solidFill>
              </a:rPr>
              <a:t>Bullinger</a:t>
            </a:r>
            <a:r>
              <a:rPr lang="cs-CZ" sz="1600" dirty="0" smtClean="0">
                <a:solidFill>
                  <a:srgbClr val="FF0000"/>
                </a:solidFill>
              </a:rPr>
              <a:t> </a:t>
            </a:r>
            <a:r>
              <a:rPr lang="cs-CZ" sz="1600" dirty="0" err="1" smtClean="0">
                <a:solidFill>
                  <a:srgbClr val="FF0000"/>
                </a:solidFill>
              </a:rPr>
              <a:t>Werke</a:t>
            </a:r>
            <a:r>
              <a:rPr lang="cs-CZ" sz="1600" dirty="0" smtClean="0">
                <a:solidFill>
                  <a:srgbClr val="FF0000"/>
                </a:solidFill>
              </a:rPr>
              <a:t>. </a:t>
            </a:r>
            <a:r>
              <a:rPr lang="cs-CZ" sz="1600" dirty="0" err="1" smtClean="0">
                <a:solidFill>
                  <a:srgbClr val="FF0000"/>
                </a:solidFill>
              </a:rPr>
              <a:t>Zweite</a:t>
            </a:r>
            <a:r>
              <a:rPr lang="cs-CZ" sz="1600" dirty="0" smtClean="0">
                <a:solidFill>
                  <a:srgbClr val="FF0000"/>
                </a:solidFill>
              </a:rPr>
              <a:t> </a:t>
            </a:r>
            <a:r>
              <a:rPr lang="cs-CZ" sz="1600" dirty="0" err="1" smtClean="0">
                <a:solidFill>
                  <a:srgbClr val="FF0000"/>
                </a:solidFill>
              </a:rPr>
              <a:t>Abteilung</a:t>
            </a:r>
            <a:r>
              <a:rPr lang="cs-CZ" sz="1600" dirty="0" smtClean="0">
                <a:solidFill>
                  <a:srgbClr val="FF0000"/>
                </a:solidFill>
              </a:rPr>
              <a:t>. </a:t>
            </a:r>
            <a:r>
              <a:rPr lang="cs-CZ" sz="1600" dirty="0" err="1" smtClean="0">
                <a:solidFill>
                  <a:srgbClr val="FF0000"/>
                </a:solidFill>
              </a:rPr>
              <a:t>Briefwechsel</a:t>
            </a:r>
            <a:r>
              <a:rPr lang="cs-CZ" sz="1600" dirty="0" smtClean="0">
                <a:solidFill>
                  <a:srgbClr val="FF0000"/>
                </a:solidFill>
              </a:rPr>
              <a:t>), </a:t>
            </a:r>
            <a:r>
              <a:rPr lang="cs-CZ" sz="1600" dirty="0" err="1" smtClean="0">
                <a:solidFill>
                  <a:srgbClr val="FF0000"/>
                </a:solidFill>
              </a:rPr>
              <a:t>Zürich</a:t>
            </a:r>
            <a:r>
              <a:rPr lang="cs-CZ" sz="1600" dirty="0" smtClean="0">
                <a:solidFill>
                  <a:srgbClr val="FF0000"/>
                </a:solidFill>
              </a:rPr>
              <a:t> 1973-2011</a:t>
            </a:r>
            <a:r>
              <a:rPr lang="de-DE" sz="1600" dirty="0" smtClean="0">
                <a:solidFill>
                  <a:srgbClr val="FF0000"/>
                </a:solidFill>
              </a:rPr>
              <a:t>: hier: </a:t>
            </a:r>
            <a:r>
              <a:rPr lang="cs-CZ" sz="1600" b="1" u="sng" dirty="0" err="1" smtClean="0">
                <a:solidFill>
                  <a:srgbClr val="FF0000"/>
                </a:solidFill>
              </a:rPr>
              <a:t>Zsindely</a:t>
            </a:r>
            <a:r>
              <a:rPr lang="cs-CZ" sz="1600" b="1" dirty="0" smtClean="0">
                <a:solidFill>
                  <a:srgbClr val="FF0000"/>
                </a:solidFill>
              </a:rPr>
              <a:t>, </a:t>
            </a:r>
            <a:r>
              <a:rPr lang="cs-CZ" sz="1600" b="1" dirty="0" err="1" smtClean="0">
                <a:solidFill>
                  <a:srgbClr val="FF0000"/>
                </a:solidFill>
              </a:rPr>
              <a:t>Endre</a:t>
            </a:r>
            <a:r>
              <a:rPr lang="cs-CZ" sz="1600" b="1" dirty="0" smtClean="0">
                <a:solidFill>
                  <a:srgbClr val="FF0000"/>
                </a:solidFill>
              </a:rPr>
              <a:t>/</a:t>
            </a:r>
            <a:r>
              <a:rPr lang="cs-CZ" sz="1600" b="1" u="sng" dirty="0" err="1" smtClean="0">
                <a:solidFill>
                  <a:srgbClr val="FF0000"/>
                </a:solidFill>
              </a:rPr>
              <a:t>Senn</a:t>
            </a:r>
            <a:r>
              <a:rPr lang="cs-CZ" sz="1600" b="1" dirty="0" smtClean="0">
                <a:solidFill>
                  <a:srgbClr val="FF0000"/>
                </a:solidFill>
              </a:rPr>
              <a:t>, </a:t>
            </a:r>
            <a:r>
              <a:rPr lang="cs-CZ" sz="1600" b="1" dirty="0" err="1" smtClean="0">
                <a:solidFill>
                  <a:srgbClr val="FF0000"/>
                </a:solidFill>
              </a:rPr>
              <a:t>Matthias</a:t>
            </a:r>
            <a:r>
              <a:rPr lang="cs-CZ" sz="1600" b="1" dirty="0" smtClean="0">
                <a:solidFill>
                  <a:srgbClr val="FF0000"/>
                </a:solidFill>
              </a:rPr>
              <a:t> </a:t>
            </a:r>
            <a:r>
              <a:rPr lang="cs-CZ" sz="1600" dirty="0" smtClean="0">
                <a:solidFill>
                  <a:srgbClr val="FF0000"/>
                </a:solidFill>
              </a:rPr>
              <a:t>(</a:t>
            </a:r>
            <a:r>
              <a:rPr lang="cs-CZ" sz="1600" dirty="0" err="1" smtClean="0">
                <a:solidFill>
                  <a:srgbClr val="FF0000"/>
                </a:solidFill>
              </a:rPr>
              <a:t>Hgg</a:t>
            </a:r>
            <a:r>
              <a:rPr lang="cs-CZ" sz="1600" dirty="0" smtClean="0">
                <a:solidFill>
                  <a:srgbClr val="FF0000"/>
                </a:solidFill>
              </a:rPr>
              <a:t>.), </a:t>
            </a:r>
            <a:r>
              <a:rPr lang="cs-CZ" sz="1600" dirty="0" err="1" smtClean="0">
                <a:solidFill>
                  <a:srgbClr val="FF0000"/>
                </a:solidFill>
              </a:rPr>
              <a:t>Bd</a:t>
            </a:r>
            <a:r>
              <a:rPr lang="cs-CZ" sz="1600" dirty="0" smtClean="0">
                <a:solidFill>
                  <a:srgbClr val="FF0000"/>
                </a:solidFill>
              </a:rPr>
              <a:t>. 3. </a:t>
            </a:r>
            <a:r>
              <a:rPr lang="cs-CZ" sz="1600" dirty="0" err="1" smtClean="0">
                <a:solidFill>
                  <a:srgbClr val="FF0000"/>
                </a:solidFill>
              </a:rPr>
              <a:t>Briefe</a:t>
            </a:r>
            <a:r>
              <a:rPr lang="cs-CZ" sz="1600" dirty="0" smtClean="0">
                <a:solidFill>
                  <a:srgbClr val="FF0000"/>
                </a:solidFill>
              </a:rPr>
              <a:t> des </a:t>
            </a:r>
            <a:r>
              <a:rPr lang="cs-CZ" sz="1600" dirty="0" err="1" smtClean="0">
                <a:solidFill>
                  <a:srgbClr val="FF0000"/>
                </a:solidFill>
              </a:rPr>
              <a:t>Jahres</a:t>
            </a:r>
            <a:r>
              <a:rPr lang="cs-CZ" sz="1600" dirty="0" smtClean="0">
                <a:solidFill>
                  <a:srgbClr val="FF0000"/>
                </a:solidFill>
              </a:rPr>
              <a:t> 1533, </a:t>
            </a:r>
            <a:r>
              <a:rPr lang="cs-CZ" sz="1600" dirty="0" err="1" smtClean="0">
                <a:solidFill>
                  <a:srgbClr val="FF0000"/>
                </a:solidFill>
              </a:rPr>
              <a:t>Zürich</a:t>
            </a:r>
            <a:r>
              <a:rPr lang="cs-CZ" sz="1600" dirty="0" smtClean="0">
                <a:solidFill>
                  <a:srgbClr val="FF0000"/>
                </a:solidFill>
              </a:rPr>
              <a:t> 1983, </a:t>
            </a:r>
            <a:r>
              <a:rPr lang="cs-CZ" sz="1600" dirty="0" err="1" smtClean="0">
                <a:solidFill>
                  <a:srgbClr val="FF0000"/>
                </a:solidFill>
              </a:rPr>
              <a:t>hier</a:t>
            </a:r>
            <a:r>
              <a:rPr lang="cs-CZ" sz="1600" dirty="0" smtClean="0">
                <a:solidFill>
                  <a:srgbClr val="FF0000"/>
                </a:solidFill>
              </a:rPr>
              <a:t> S. 204-206, </a:t>
            </a:r>
            <a:r>
              <a:rPr lang="cs-CZ" sz="1600" dirty="0" err="1" smtClean="0">
                <a:solidFill>
                  <a:srgbClr val="FF0000"/>
                </a:solidFill>
              </a:rPr>
              <a:t>Nr</a:t>
            </a:r>
            <a:r>
              <a:rPr lang="cs-CZ" sz="1600" dirty="0" smtClean="0">
                <a:solidFill>
                  <a:srgbClr val="FF0000"/>
                </a:solidFill>
              </a:rPr>
              <a:t>. 272</a:t>
            </a:r>
            <a:endParaRPr lang="de-DE" sz="1600" dirty="0" smtClean="0">
              <a:solidFill>
                <a:srgbClr val="FF0000"/>
              </a:solidFill>
            </a:endParaRPr>
          </a:p>
          <a:p>
            <a:pPr algn="just"/>
            <a:r>
              <a:rPr lang="de-DE" sz="2600" dirty="0" smtClean="0">
                <a:solidFill>
                  <a:srgbClr val="00B0F0"/>
                </a:solidFill>
              </a:rPr>
              <a:t>des  Zittauer Arztes Johann </a:t>
            </a:r>
            <a:r>
              <a:rPr lang="de-DE" sz="2600" dirty="0" err="1" smtClean="0">
                <a:solidFill>
                  <a:srgbClr val="00B0F0"/>
                </a:solidFill>
              </a:rPr>
              <a:t>Bechrers</a:t>
            </a:r>
            <a:r>
              <a:rPr lang="de-DE" sz="2600" dirty="0" smtClean="0">
                <a:solidFill>
                  <a:srgbClr val="00B0F0"/>
                </a:solidFill>
              </a:rPr>
              <a:t> (24.4.1558): </a:t>
            </a:r>
            <a:r>
              <a:rPr lang="cs-CZ" sz="2800" i="1" dirty="0" smtClean="0"/>
              <a:t>Nach </a:t>
            </a:r>
            <a:r>
              <a:rPr lang="cs-CZ" sz="2800" i="1" dirty="0" err="1" smtClean="0"/>
              <a:t>deßselben</a:t>
            </a:r>
            <a:r>
              <a:rPr lang="cs-CZ" sz="2800" i="1" dirty="0" smtClean="0"/>
              <a:t> </a:t>
            </a:r>
            <a:r>
              <a:rPr lang="cs-CZ" sz="2800" i="1" dirty="0" err="1" smtClean="0"/>
              <a:t>abscheid</a:t>
            </a:r>
            <a:r>
              <a:rPr lang="de-DE" sz="2800" dirty="0" smtClean="0"/>
              <a:t> </a:t>
            </a:r>
            <a:r>
              <a:rPr lang="en-US" sz="2800" dirty="0" smtClean="0"/>
              <a:t>[</a:t>
            </a:r>
            <a:r>
              <a:rPr lang="en-US" sz="2800" dirty="0" err="1" smtClean="0"/>
              <a:t>Onofrius</a:t>
            </a:r>
            <a:r>
              <a:rPr lang="en-US" sz="2800" dirty="0" smtClean="0"/>
              <a:t> </a:t>
            </a:r>
            <a:r>
              <a:rPr lang="en-US" sz="2800" dirty="0" err="1" smtClean="0"/>
              <a:t>Herzogs</a:t>
            </a:r>
            <a:r>
              <a:rPr lang="en-US" sz="2800" dirty="0" smtClean="0"/>
              <a:t>]</a:t>
            </a:r>
            <a:r>
              <a:rPr lang="cs-CZ" sz="2800" dirty="0" smtClean="0"/>
              <a:t>, </a:t>
            </a:r>
            <a:r>
              <a:rPr lang="cs-CZ" sz="2800" i="1" dirty="0" err="1" smtClean="0"/>
              <a:t>weil</a:t>
            </a:r>
            <a:r>
              <a:rPr lang="cs-CZ" sz="2800" i="1" dirty="0" smtClean="0"/>
              <a:t> </a:t>
            </a:r>
            <a:r>
              <a:rPr lang="cs-CZ" sz="2800" i="1" dirty="0" err="1" smtClean="0"/>
              <a:t>sein</a:t>
            </a:r>
            <a:r>
              <a:rPr lang="cs-CZ" sz="2800" i="1" dirty="0" smtClean="0"/>
              <a:t> </a:t>
            </a:r>
            <a:r>
              <a:rPr lang="cs-CZ" sz="2800" i="1" dirty="0" err="1" smtClean="0"/>
              <a:t>libs</a:t>
            </a:r>
            <a:r>
              <a:rPr lang="cs-CZ" sz="2800" i="1" dirty="0" smtClean="0"/>
              <a:t> </a:t>
            </a:r>
            <a:r>
              <a:rPr lang="cs-CZ" sz="2800" i="1" dirty="0" err="1" smtClean="0"/>
              <a:t>weib</a:t>
            </a:r>
            <a:r>
              <a:rPr lang="cs-CZ" sz="2800" i="1" dirty="0" smtClean="0"/>
              <a:t> </a:t>
            </a:r>
            <a:r>
              <a:rPr lang="cs-CZ" sz="2800" i="1" dirty="0" err="1" smtClean="0"/>
              <a:t>wol</a:t>
            </a:r>
            <a:r>
              <a:rPr lang="cs-CZ" sz="2800" i="1" dirty="0" smtClean="0"/>
              <a:t> </a:t>
            </a:r>
            <a:r>
              <a:rPr lang="cs-CZ" sz="2800" i="1" dirty="0" err="1" smtClean="0"/>
              <a:t>wise</a:t>
            </a:r>
            <a:r>
              <a:rPr lang="cs-CZ" sz="2800" i="1" dirty="0" smtClean="0"/>
              <a:t>, </a:t>
            </a:r>
            <a:r>
              <a:rPr lang="cs-CZ" sz="2800" i="1" dirty="0" err="1" smtClean="0"/>
              <a:t>das</a:t>
            </a:r>
            <a:r>
              <a:rPr lang="cs-CZ" sz="2800" i="1" dirty="0" smtClean="0"/>
              <a:t> </a:t>
            </a:r>
            <a:r>
              <a:rPr lang="cs-CZ" sz="2800" i="1" dirty="0" err="1" smtClean="0"/>
              <a:t>ich</a:t>
            </a:r>
            <a:r>
              <a:rPr lang="cs-CZ" sz="2800" i="1" dirty="0" smtClean="0"/>
              <a:t> </a:t>
            </a:r>
            <a:r>
              <a:rPr lang="cs-CZ" sz="2800" i="1" dirty="0" err="1" smtClean="0"/>
              <a:t>neben</a:t>
            </a:r>
            <a:r>
              <a:rPr lang="cs-CZ" sz="2800" i="1" dirty="0" smtClean="0"/>
              <a:t> </a:t>
            </a:r>
            <a:r>
              <a:rPr lang="cs-CZ" sz="2800" i="1" dirty="0" err="1" smtClean="0"/>
              <a:t>ihm</a:t>
            </a:r>
            <a:r>
              <a:rPr lang="cs-CZ" sz="2800" i="1" dirty="0" smtClean="0"/>
              <a:t> </a:t>
            </a:r>
            <a:r>
              <a:rPr lang="cs-CZ" sz="2800" b="1" i="1" dirty="0" err="1" smtClean="0"/>
              <a:t>ewrer</a:t>
            </a:r>
            <a:r>
              <a:rPr lang="cs-CZ" sz="2800" b="1" i="1" dirty="0" smtClean="0"/>
              <a:t> </a:t>
            </a:r>
            <a:r>
              <a:rPr lang="cs-CZ" sz="2800" b="1" i="1" dirty="0" err="1" smtClean="0"/>
              <a:t>leer</a:t>
            </a:r>
            <a:r>
              <a:rPr lang="cs-CZ" sz="2800" b="1" i="1" dirty="0" smtClean="0"/>
              <a:t> </a:t>
            </a:r>
            <a:r>
              <a:rPr lang="en-US" sz="2800" dirty="0" smtClean="0"/>
              <a:t>[Heinrich </a:t>
            </a:r>
            <a:r>
              <a:rPr lang="en-US" sz="2800" dirty="0" err="1" smtClean="0"/>
              <a:t>Bullingers</a:t>
            </a:r>
            <a:r>
              <a:rPr lang="en-US" sz="2800" dirty="0" smtClean="0"/>
              <a:t>] </a:t>
            </a:r>
            <a:r>
              <a:rPr lang="cs-CZ" sz="2800" b="1" i="1" dirty="0" smtClean="0"/>
              <a:t>(</a:t>
            </a:r>
            <a:r>
              <a:rPr lang="cs-CZ" sz="2800" b="1" i="1" dirty="0" err="1" smtClean="0"/>
              <a:t>welche</a:t>
            </a:r>
            <a:r>
              <a:rPr lang="cs-CZ" sz="2800" b="1" i="1" dirty="0" smtClean="0"/>
              <a:t> </a:t>
            </a:r>
            <a:r>
              <a:rPr lang="cs-CZ" sz="2800" b="1" i="1" dirty="0" err="1" smtClean="0"/>
              <a:t>ich</a:t>
            </a:r>
            <a:r>
              <a:rPr lang="cs-CZ" sz="2800" b="1" i="1" dirty="0" smtClean="0"/>
              <a:t> </a:t>
            </a:r>
            <a:r>
              <a:rPr lang="cs-CZ" sz="2800" b="1" i="1" dirty="0" err="1" smtClean="0"/>
              <a:t>mitt</a:t>
            </a:r>
            <a:r>
              <a:rPr lang="cs-CZ" sz="2800" b="1" i="1" dirty="0" smtClean="0"/>
              <a:t> </a:t>
            </a:r>
            <a:r>
              <a:rPr lang="cs-CZ" sz="2800" b="1" i="1" dirty="0" err="1" smtClean="0"/>
              <a:t>mund</a:t>
            </a:r>
            <a:r>
              <a:rPr lang="cs-CZ" sz="2800" b="1" i="1" dirty="0" smtClean="0"/>
              <a:t> </a:t>
            </a:r>
            <a:r>
              <a:rPr lang="cs-CZ" sz="2800" b="1" i="1" dirty="0" err="1" smtClean="0"/>
              <a:t>und</a:t>
            </a:r>
            <a:r>
              <a:rPr lang="cs-CZ" sz="2800" b="1" i="1" dirty="0" smtClean="0"/>
              <a:t> </a:t>
            </a:r>
            <a:r>
              <a:rPr lang="cs-CZ" sz="2800" b="1" i="1" dirty="0" err="1" smtClean="0"/>
              <a:t>hertzen</a:t>
            </a:r>
            <a:r>
              <a:rPr lang="cs-CZ" sz="2800" b="1" i="1" dirty="0" smtClean="0"/>
              <a:t> </a:t>
            </a:r>
            <a:r>
              <a:rPr lang="cs-CZ" sz="2800" b="1" i="1" dirty="0" err="1" smtClean="0"/>
              <a:t>grunde</a:t>
            </a:r>
            <a:r>
              <a:rPr lang="cs-CZ" sz="2800" b="1" i="1" dirty="0" smtClean="0"/>
              <a:t> </a:t>
            </a:r>
            <a:r>
              <a:rPr lang="cs-CZ" sz="2800" b="1" i="1" dirty="0" err="1" smtClean="0"/>
              <a:t>die</a:t>
            </a:r>
            <a:r>
              <a:rPr lang="cs-CZ" sz="2800" b="1" i="1" dirty="0" smtClean="0"/>
              <a:t> </a:t>
            </a:r>
            <a:r>
              <a:rPr lang="cs-CZ" sz="2800" b="1" i="1" dirty="0" err="1" smtClean="0"/>
              <a:t>rechte</a:t>
            </a:r>
            <a:r>
              <a:rPr lang="cs-CZ" sz="2800" b="1" i="1" dirty="0" smtClean="0"/>
              <a:t> alte </a:t>
            </a:r>
            <a:r>
              <a:rPr lang="cs-CZ" sz="2800" b="1" i="1" dirty="0" err="1" smtClean="0"/>
              <a:t>cristliche</a:t>
            </a:r>
            <a:r>
              <a:rPr lang="cs-CZ" sz="2800" b="1" i="1" dirty="0" smtClean="0"/>
              <a:t> </a:t>
            </a:r>
            <a:r>
              <a:rPr lang="cs-CZ" sz="2800" b="1" i="1" dirty="0" err="1" smtClean="0"/>
              <a:t>leer</a:t>
            </a:r>
            <a:r>
              <a:rPr lang="cs-CZ" sz="2800" b="1" i="1" dirty="0" smtClean="0"/>
              <a:t> in </a:t>
            </a:r>
            <a:r>
              <a:rPr lang="cs-CZ" sz="2800" b="1" i="1" dirty="0" err="1" smtClean="0"/>
              <a:t>allen</a:t>
            </a:r>
            <a:r>
              <a:rPr lang="cs-CZ" sz="2800" b="1" i="1" dirty="0" smtClean="0"/>
              <a:t> </a:t>
            </a:r>
            <a:r>
              <a:rPr lang="cs-CZ" sz="2800" b="1" i="1" dirty="0" err="1" smtClean="0"/>
              <a:t>artickeln</a:t>
            </a:r>
            <a:r>
              <a:rPr lang="cs-CZ" sz="2800" b="1" i="1" dirty="0" smtClean="0"/>
              <a:t>, </a:t>
            </a:r>
            <a:r>
              <a:rPr lang="cs-CZ" sz="2800" b="1" i="1" dirty="0" err="1" smtClean="0"/>
              <a:t>sonderlich</a:t>
            </a:r>
            <a:r>
              <a:rPr lang="cs-CZ" sz="2800" b="1" i="1" dirty="0" smtClean="0"/>
              <a:t> </a:t>
            </a:r>
            <a:r>
              <a:rPr lang="cs-CZ" sz="2800" b="1" i="1" dirty="0" err="1" smtClean="0"/>
              <a:t>vom</a:t>
            </a:r>
            <a:r>
              <a:rPr lang="cs-CZ" sz="2800" b="1" i="1" dirty="0" smtClean="0"/>
              <a:t> </a:t>
            </a:r>
            <a:r>
              <a:rPr lang="cs-CZ" sz="2800" b="1" i="1" dirty="0" err="1" smtClean="0"/>
              <a:t>heiligen</a:t>
            </a:r>
            <a:r>
              <a:rPr lang="cs-CZ" sz="2800" b="1" i="1" dirty="0" smtClean="0"/>
              <a:t> </a:t>
            </a:r>
            <a:r>
              <a:rPr lang="cs-CZ" sz="2800" b="1" i="1" dirty="0" err="1" smtClean="0"/>
              <a:t>abendmal</a:t>
            </a:r>
            <a:r>
              <a:rPr lang="cs-CZ" sz="2800" b="1" i="1" dirty="0" smtClean="0"/>
              <a:t> </a:t>
            </a:r>
            <a:r>
              <a:rPr lang="cs-CZ" sz="2800" b="1" i="1" dirty="0" err="1" smtClean="0"/>
              <a:t>deß</a:t>
            </a:r>
            <a:r>
              <a:rPr lang="cs-CZ" sz="2800" b="1" i="1" dirty="0" smtClean="0"/>
              <a:t> </a:t>
            </a:r>
            <a:r>
              <a:rPr lang="cs-CZ" sz="2800" b="1" i="1" dirty="0" err="1" smtClean="0"/>
              <a:t>herren</a:t>
            </a:r>
            <a:r>
              <a:rPr lang="cs-CZ" sz="2800" b="1" i="1" dirty="0" smtClean="0"/>
              <a:t> </a:t>
            </a:r>
            <a:r>
              <a:rPr lang="cs-CZ" sz="2800" b="1" i="1" dirty="0" err="1" smtClean="0"/>
              <a:t>bekenne</a:t>
            </a:r>
            <a:r>
              <a:rPr lang="cs-CZ" sz="2800" b="1" i="1" dirty="0" smtClean="0"/>
              <a:t> </a:t>
            </a:r>
            <a:r>
              <a:rPr lang="cs-CZ" sz="2800" b="1" i="1" dirty="0" err="1" smtClean="0"/>
              <a:t>und</a:t>
            </a:r>
            <a:r>
              <a:rPr lang="cs-CZ" sz="2800" b="1" i="1" dirty="0" smtClean="0"/>
              <a:t>, ob </a:t>
            </a:r>
            <a:r>
              <a:rPr lang="cs-CZ" sz="2800" b="1" i="1" dirty="0" err="1" smtClean="0"/>
              <a:t>Gott</a:t>
            </a:r>
            <a:r>
              <a:rPr lang="cs-CZ" sz="2800" b="1" i="1" dirty="0" smtClean="0"/>
              <a:t> </a:t>
            </a:r>
            <a:r>
              <a:rPr lang="cs-CZ" sz="2800" b="1" i="1" dirty="0" err="1" smtClean="0"/>
              <a:t>wil</a:t>
            </a:r>
            <a:r>
              <a:rPr lang="cs-CZ" sz="2800" b="1" i="1" dirty="0" smtClean="0"/>
              <a:t>, </a:t>
            </a:r>
            <a:r>
              <a:rPr lang="cs-CZ" sz="2800" b="1" i="1" dirty="0" err="1" smtClean="0"/>
              <a:t>biß</a:t>
            </a:r>
            <a:r>
              <a:rPr lang="cs-CZ" sz="2800" b="1" i="1" dirty="0" smtClean="0"/>
              <a:t> in </a:t>
            </a:r>
            <a:r>
              <a:rPr lang="cs-CZ" sz="2800" b="1" i="1" dirty="0" err="1" smtClean="0"/>
              <a:t>meinen</a:t>
            </a:r>
            <a:r>
              <a:rPr lang="cs-CZ" sz="2800" b="1" i="1" dirty="0" smtClean="0"/>
              <a:t> </a:t>
            </a:r>
            <a:r>
              <a:rPr lang="cs-CZ" sz="2800" b="1" i="1" dirty="0" err="1" smtClean="0"/>
              <a:t>tod</a:t>
            </a:r>
            <a:r>
              <a:rPr lang="cs-CZ" sz="2800" b="1" i="1" dirty="0" smtClean="0"/>
              <a:t> </a:t>
            </a:r>
            <a:r>
              <a:rPr lang="cs-CZ" sz="2800" b="1" i="1" dirty="0" err="1" smtClean="0"/>
              <a:t>bekennen</a:t>
            </a:r>
            <a:r>
              <a:rPr lang="cs-CZ" sz="2800" b="1" i="1" dirty="0" smtClean="0"/>
              <a:t> </a:t>
            </a:r>
            <a:r>
              <a:rPr lang="cs-CZ" sz="2800" b="1" i="1" dirty="0" err="1" smtClean="0"/>
              <a:t>wil</a:t>
            </a:r>
            <a:r>
              <a:rPr lang="cs-CZ" sz="2800" i="1" dirty="0" smtClean="0"/>
              <a:t>)</a:t>
            </a:r>
            <a:r>
              <a:rPr lang="en-US" sz="2800" dirty="0" smtClean="0"/>
              <a:t>, </a:t>
            </a:r>
            <a:r>
              <a:rPr lang="cs-CZ" sz="1700" dirty="0" err="1" smtClean="0">
                <a:solidFill>
                  <a:srgbClr val="FF0000"/>
                </a:solidFill>
              </a:rPr>
              <a:t>Staatsarchiv</a:t>
            </a:r>
            <a:r>
              <a:rPr lang="cs-CZ" sz="1700" dirty="0" smtClean="0">
                <a:solidFill>
                  <a:srgbClr val="FF0000"/>
                </a:solidFill>
              </a:rPr>
              <a:t> </a:t>
            </a:r>
            <a:r>
              <a:rPr lang="cs-CZ" sz="1700" dirty="0" err="1" smtClean="0">
                <a:solidFill>
                  <a:srgbClr val="FF0000"/>
                </a:solidFill>
              </a:rPr>
              <a:t>Zürich</a:t>
            </a:r>
            <a:r>
              <a:rPr lang="cs-CZ" sz="1700" dirty="0" smtClean="0">
                <a:solidFill>
                  <a:srgbClr val="FF0000"/>
                </a:solidFill>
              </a:rPr>
              <a:t>, </a:t>
            </a:r>
            <a:r>
              <a:rPr lang="de-DE" sz="1700" dirty="0" smtClean="0">
                <a:solidFill>
                  <a:srgbClr val="FF0000"/>
                </a:solidFill>
              </a:rPr>
              <a:t>Sign. E II </a:t>
            </a:r>
            <a:r>
              <a:rPr lang="de-DE" sz="1700" dirty="0" err="1" smtClean="0">
                <a:solidFill>
                  <a:srgbClr val="FF0000"/>
                </a:solidFill>
              </a:rPr>
              <a:t>345a</a:t>
            </a:r>
            <a:r>
              <a:rPr lang="de-DE" sz="1700" dirty="0" smtClean="0">
                <a:solidFill>
                  <a:srgbClr val="FF0000"/>
                </a:solidFill>
              </a:rPr>
              <a:t>, </a:t>
            </a:r>
            <a:r>
              <a:rPr lang="de-DE" sz="1700" dirty="0" err="1" smtClean="0">
                <a:solidFill>
                  <a:srgbClr val="FF0000"/>
                </a:solidFill>
              </a:rPr>
              <a:t>fol</a:t>
            </a:r>
            <a:r>
              <a:rPr lang="de-DE" sz="1700" dirty="0" smtClean="0">
                <a:solidFill>
                  <a:srgbClr val="FF0000"/>
                </a:solidFill>
              </a:rPr>
              <a:t>. </a:t>
            </a:r>
            <a:r>
              <a:rPr lang="de-DE" sz="1700" dirty="0" err="1" smtClean="0">
                <a:solidFill>
                  <a:srgbClr val="FF0000"/>
                </a:solidFill>
              </a:rPr>
              <a:t>447r</a:t>
            </a:r>
            <a:r>
              <a:rPr lang="de-DE" sz="1700" dirty="0" smtClean="0">
                <a:solidFill>
                  <a:srgbClr val="FF0000"/>
                </a:solidFill>
              </a:rPr>
              <a:t>.</a:t>
            </a:r>
            <a:endParaRPr lang="cs-CZ" sz="1700" dirty="0">
              <a:solidFill>
                <a:srgbClr val="FF0000"/>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548680"/>
            <a:ext cx="8352928" cy="720080"/>
          </a:xfrm>
        </p:spPr>
        <p:txBody>
          <a:bodyPr>
            <a:normAutofit fontScale="90000"/>
          </a:bodyPr>
          <a:lstStyle/>
          <a:p>
            <a:r>
              <a:rPr lang="en-US" sz="2400" b="1" dirty="0" err="1" smtClean="0">
                <a:solidFill>
                  <a:srgbClr val="00B050"/>
                </a:solidFill>
              </a:rPr>
              <a:t>Eine</a:t>
            </a:r>
            <a:r>
              <a:rPr lang="en-US" sz="2400" b="1" dirty="0" smtClean="0">
                <a:solidFill>
                  <a:srgbClr val="00B050"/>
                </a:solidFill>
              </a:rPr>
              <a:t> </a:t>
            </a:r>
            <a:r>
              <a:rPr lang="en-US" sz="2400" b="1" dirty="0" err="1" smtClean="0">
                <a:solidFill>
                  <a:srgbClr val="00B050"/>
                </a:solidFill>
              </a:rPr>
              <a:t>zwinglische</a:t>
            </a:r>
            <a:r>
              <a:rPr lang="en-US" sz="2400" b="1" dirty="0" smtClean="0">
                <a:solidFill>
                  <a:srgbClr val="00B050"/>
                </a:solidFill>
              </a:rPr>
              <a:t> </a:t>
            </a:r>
            <a:r>
              <a:rPr lang="en-US" sz="2400" b="1" dirty="0" err="1" smtClean="0">
                <a:solidFill>
                  <a:srgbClr val="00B050"/>
                </a:solidFill>
              </a:rPr>
              <a:t>Organistenfamilie</a:t>
            </a:r>
            <a:r>
              <a:rPr lang="en-US" sz="2400" b="1" dirty="0" smtClean="0">
                <a:solidFill>
                  <a:srgbClr val="00B050"/>
                </a:solidFill>
              </a:rPr>
              <a:t> in </a:t>
            </a:r>
            <a:r>
              <a:rPr lang="en-US" sz="2400" b="1" dirty="0" err="1" smtClean="0">
                <a:solidFill>
                  <a:srgbClr val="00B050"/>
                </a:solidFill>
              </a:rPr>
              <a:t>der</a:t>
            </a:r>
            <a:r>
              <a:rPr lang="en-US" sz="2400" b="1" dirty="0" smtClean="0">
                <a:solidFill>
                  <a:srgbClr val="00B050"/>
                </a:solidFill>
              </a:rPr>
              <a:t> </a:t>
            </a:r>
            <a:r>
              <a:rPr lang="en-US" sz="2400" b="1" dirty="0" err="1" smtClean="0">
                <a:solidFill>
                  <a:srgbClr val="00B050"/>
                </a:solidFill>
              </a:rPr>
              <a:t>Zittauer</a:t>
            </a:r>
            <a:r>
              <a:rPr lang="en-US" sz="2400" b="1" dirty="0" smtClean="0">
                <a:solidFill>
                  <a:srgbClr val="00B050"/>
                </a:solidFill>
              </a:rPr>
              <a:t> </a:t>
            </a:r>
            <a:r>
              <a:rPr lang="en-US" sz="2400" b="1" dirty="0" err="1" smtClean="0">
                <a:solidFill>
                  <a:srgbClr val="00B050"/>
                </a:solidFill>
              </a:rPr>
              <a:t>Pfarrkirche</a:t>
            </a:r>
            <a:r>
              <a:rPr lang="en-US" sz="2400" b="1" dirty="0" smtClean="0">
                <a:solidFill>
                  <a:srgbClr val="00B050"/>
                </a:solidFill>
              </a:rPr>
              <a:t>: Oswald </a:t>
            </a:r>
            <a:r>
              <a:rPr lang="en-US" sz="2400" b="1" dirty="0" err="1" smtClean="0">
                <a:solidFill>
                  <a:srgbClr val="00B050"/>
                </a:solidFill>
              </a:rPr>
              <a:t>Pergener</a:t>
            </a:r>
            <a:r>
              <a:rPr lang="en-US" sz="2400" b="1" dirty="0" smtClean="0">
                <a:solidFill>
                  <a:srgbClr val="00B050"/>
                </a:solidFill>
              </a:rPr>
              <a:t> und seine S</a:t>
            </a:r>
            <a:r>
              <a:rPr lang="de-DE" sz="2400" b="1" dirty="0" err="1" smtClean="0">
                <a:solidFill>
                  <a:srgbClr val="00B050"/>
                </a:solidFill>
              </a:rPr>
              <a:t>öhne</a:t>
            </a:r>
            <a:endParaRPr lang="cs-CZ" sz="2400" b="1" dirty="0">
              <a:solidFill>
                <a:srgbClr val="00B050"/>
              </a:solidFill>
            </a:endParaRPr>
          </a:p>
        </p:txBody>
      </p:sp>
      <p:sp>
        <p:nvSpPr>
          <p:cNvPr id="3" name="Zástupný symbol pro obsah 2"/>
          <p:cNvSpPr>
            <a:spLocks noGrp="1"/>
          </p:cNvSpPr>
          <p:nvPr>
            <p:ph idx="1"/>
          </p:nvPr>
        </p:nvSpPr>
        <p:spPr>
          <a:xfrm>
            <a:off x="395536" y="1484784"/>
            <a:ext cx="8352928" cy="4824536"/>
          </a:xfrm>
        </p:spPr>
        <p:txBody>
          <a:bodyPr>
            <a:normAutofit lnSpcReduction="10000"/>
          </a:bodyPr>
          <a:lstStyle/>
          <a:p>
            <a:pPr algn="just"/>
            <a:r>
              <a:rPr lang="de-DE" sz="2200" i="1" dirty="0" smtClean="0"/>
              <a:t>8. </a:t>
            </a:r>
            <a:r>
              <a:rPr lang="de-DE" sz="2200" b="1" i="1" dirty="0" smtClean="0"/>
              <a:t>Thomas </a:t>
            </a:r>
            <a:r>
              <a:rPr lang="de-DE" sz="2200" b="1" i="1" dirty="0" err="1" smtClean="0"/>
              <a:t>Pergamer</a:t>
            </a:r>
            <a:r>
              <a:rPr lang="de-DE" sz="2200" i="1" dirty="0" smtClean="0"/>
              <a:t>, </a:t>
            </a:r>
            <a:r>
              <a:rPr lang="de-DE" sz="2200" b="1" i="1" dirty="0" smtClean="0"/>
              <a:t>noch </a:t>
            </a:r>
            <a:r>
              <a:rPr lang="de-DE" sz="2200" b="1" i="1" dirty="0" err="1" smtClean="0"/>
              <a:t>tode</a:t>
            </a:r>
            <a:r>
              <a:rPr lang="de-DE" sz="2200" b="1" i="1" dirty="0" smtClean="0"/>
              <a:t> seines </a:t>
            </a:r>
            <a:r>
              <a:rPr lang="de-DE" sz="2200" b="1" i="1" dirty="0" err="1" smtClean="0"/>
              <a:t>vatern</a:t>
            </a:r>
            <a:r>
              <a:rPr lang="de-DE" sz="2200" b="1" i="1" dirty="0" smtClean="0"/>
              <a:t>, des </a:t>
            </a:r>
            <a:r>
              <a:rPr lang="de-DE" sz="2200" b="1" i="1" dirty="0" err="1" smtClean="0"/>
              <a:t>wirdigen</a:t>
            </a:r>
            <a:r>
              <a:rPr lang="de-DE" sz="2200" b="1" i="1" dirty="0" smtClean="0"/>
              <a:t> </a:t>
            </a:r>
            <a:r>
              <a:rPr lang="de-DE" sz="2200" b="1" i="1" dirty="0" err="1" smtClean="0"/>
              <a:t>hern</a:t>
            </a:r>
            <a:r>
              <a:rPr lang="de-DE" sz="2200" b="1" i="1" dirty="0" smtClean="0"/>
              <a:t> </a:t>
            </a:r>
            <a:r>
              <a:rPr lang="de-DE" sz="2200" b="1" i="1" dirty="0" err="1" smtClean="0"/>
              <a:t>magistri</a:t>
            </a:r>
            <a:r>
              <a:rPr lang="de-DE" sz="2200" b="1" i="1" dirty="0" smtClean="0"/>
              <a:t> </a:t>
            </a:r>
            <a:r>
              <a:rPr lang="de-DE" sz="2200" b="1" i="1" dirty="0" err="1" smtClean="0"/>
              <a:t>Oßwaldes</a:t>
            </a:r>
            <a:r>
              <a:rPr lang="de-DE" sz="2200" b="1" i="1" dirty="0" smtClean="0"/>
              <a:t>, </a:t>
            </a:r>
            <a:r>
              <a:rPr lang="de-DE" sz="2200" b="1" i="1" dirty="0" err="1" smtClean="0"/>
              <a:t>notarii</a:t>
            </a:r>
            <a:r>
              <a:rPr lang="de-DE" sz="2200" b="1" i="1" dirty="0" smtClean="0"/>
              <a:t>, </a:t>
            </a:r>
            <a:r>
              <a:rPr lang="de-DE" sz="2200" b="1" i="1" dirty="0" err="1" smtClean="0"/>
              <a:t>gemeyner</a:t>
            </a:r>
            <a:r>
              <a:rPr lang="de-DE" sz="2200" b="1" i="1" dirty="0" smtClean="0"/>
              <a:t> stad gewesener </a:t>
            </a:r>
            <a:r>
              <a:rPr lang="de-DE" sz="2200" b="1" i="1" dirty="0" err="1" smtClean="0"/>
              <a:t>organist</a:t>
            </a:r>
            <a:r>
              <a:rPr lang="de-DE" sz="2200" i="1" dirty="0" smtClean="0"/>
              <a:t>, </a:t>
            </a:r>
            <a:r>
              <a:rPr lang="de-DE" sz="2200" i="1" dirty="0" err="1" smtClean="0"/>
              <a:t>montag</a:t>
            </a:r>
            <a:r>
              <a:rPr lang="de-DE" sz="2200" i="1" dirty="0" smtClean="0"/>
              <a:t> noch Pauli </a:t>
            </a:r>
            <a:r>
              <a:rPr lang="de-DE" sz="2200" i="1" dirty="0" err="1" smtClean="0"/>
              <a:t>bekerung</a:t>
            </a:r>
            <a:r>
              <a:rPr lang="de-DE" sz="2200" i="1" dirty="0" smtClean="0"/>
              <a:t> </a:t>
            </a:r>
            <a:r>
              <a:rPr lang="de-DE" sz="2200" dirty="0" smtClean="0"/>
              <a:t>[31.1.1558] </a:t>
            </a:r>
            <a:r>
              <a:rPr lang="de-DE" sz="2200" i="1" dirty="0" err="1" smtClean="0"/>
              <a:t>gelauteth</a:t>
            </a:r>
            <a:r>
              <a:rPr lang="de-DE" sz="2000" dirty="0" smtClean="0"/>
              <a:t>, </a:t>
            </a:r>
            <a:r>
              <a:rPr lang="de-DE" sz="1600" dirty="0" err="1" smtClean="0">
                <a:solidFill>
                  <a:srgbClr val="FF0000"/>
                </a:solidFill>
              </a:rPr>
              <a:t>PfA</a:t>
            </a:r>
            <a:r>
              <a:rPr lang="de-DE" sz="1600" dirty="0" smtClean="0">
                <a:solidFill>
                  <a:srgbClr val="FF0000"/>
                </a:solidFill>
              </a:rPr>
              <a:t> </a:t>
            </a:r>
            <a:r>
              <a:rPr lang="cs-CZ" sz="1600" dirty="0" smtClean="0">
                <a:solidFill>
                  <a:srgbClr val="FF0000"/>
                </a:solidFill>
              </a:rPr>
              <a:t>Z</a:t>
            </a:r>
            <a:r>
              <a:rPr lang="de-DE" sz="1600" dirty="0" err="1" smtClean="0">
                <a:solidFill>
                  <a:srgbClr val="FF0000"/>
                </a:solidFill>
              </a:rPr>
              <a:t>ittau</a:t>
            </a:r>
            <a:r>
              <a:rPr lang="cs-CZ" sz="1600" dirty="0" smtClean="0">
                <a:solidFill>
                  <a:srgbClr val="FF0000"/>
                </a:solidFill>
              </a:rPr>
              <a:t>, </a:t>
            </a:r>
            <a:r>
              <a:rPr lang="cs-CZ" sz="1600" dirty="0" err="1" smtClean="0">
                <a:solidFill>
                  <a:srgbClr val="FF0000"/>
                </a:solidFill>
              </a:rPr>
              <a:t>Totengeläut</a:t>
            </a:r>
            <a:r>
              <a:rPr lang="cs-CZ" sz="1600" dirty="0" smtClean="0">
                <a:solidFill>
                  <a:srgbClr val="FF0000"/>
                </a:solidFill>
              </a:rPr>
              <a:t> </a:t>
            </a:r>
            <a:r>
              <a:rPr lang="cs-CZ" sz="1600" dirty="0" err="1" smtClean="0">
                <a:solidFill>
                  <a:srgbClr val="FF0000"/>
                </a:solidFill>
              </a:rPr>
              <a:t>mit</a:t>
            </a:r>
            <a:r>
              <a:rPr lang="cs-CZ" sz="1600" dirty="0" smtClean="0">
                <a:solidFill>
                  <a:srgbClr val="FF0000"/>
                </a:solidFill>
              </a:rPr>
              <a:t> der </a:t>
            </a:r>
            <a:r>
              <a:rPr lang="de-DE" sz="1600" dirty="0" smtClean="0">
                <a:solidFill>
                  <a:srgbClr val="FF0000"/>
                </a:solidFill>
              </a:rPr>
              <a:t>Großen </a:t>
            </a:r>
            <a:r>
              <a:rPr lang="de-DE" sz="1600" dirty="0" err="1" smtClean="0">
                <a:solidFill>
                  <a:srgbClr val="FF0000"/>
                </a:solidFill>
              </a:rPr>
              <a:t>Glocje</a:t>
            </a:r>
            <a:r>
              <a:rPr lang="de-DE" sz="1600" dirty="0" smtClean="0">
                <a:solidFill>
                  <a:srgbClr val="FF0000"/>
                </a:solidFill>
              </a:rPr>
              <a:t> 1553 – 1559 (ohne Sign.), </a:t>
            </a:r>
            <a:r>
              <a:rPr lang="de-DE" sz="1600" dirty="0" err="1" smtClean="0">
                <a:solidFill>
                  <a:srgbClr val="FF0000"/>
                </a:solidFill>
              </a:rPr>
              <a:t>fol</a:t>
            </a:r>
            <a:r>
              <a:rPr lang="de-DE" sz="1600" dirty="0" smtClean="0">
                <a:solidFill>
                  <a:srgbClr val="FF0000"/>
                </a:solidFill>
              </a:rPr>
              <a:t>. </a:t>
            </a:r>
            <a:r>
              <a:rPr lang="de-DE" sz="1600" dirty="0" err="1" smtClean="0">
                <a:solidFill>
                  <a:srgbClr val="FF0000"/>
                </a:solidFill>
              </a:rPr>
              <a:t>57r</a:t>
            </a:r>
            <a:r>
              <a:rPr lang="de-DE" sz="1600" dirty="0" smtClean="0">
                <a:solidFill>
                  <a:srgbClr val="FF0000"/>
                </a:solidFill>
              </a:rPr>
              <a:t>.</a:t>
            </a:r>
          </a:p>
          <a:p>
            <a:pPr algn="just"/>
            <a:r>
              <a:rPr lang="de-DE" sz="2200" i="1" dirty="0" smtClean="0"/>
              <a:t>Noch dem </a:t>
            </a:r>
            <a:r>
              <a:rPr lang="de-DE" sz="2200" b="1" i="1" dirty="0" smtClean="0"/>
              <a:t>unser </a:t>
            </a:r>
            <a:r>
              <a:rPr lang="de-DE" sz="2200" b="1" i="1" dirty="0" err="1" smtClean="0"/>
              <a:t>organists</a:t>
            </a:r>
            <a:r>
              <a:rPr lang="de-DE" sz="2200" b="1" i="1" dirty="0" smtClean="0"/>
              <a:t> </a:t>
            </a:r>
            <a:r>
              <a:rPr lang="de-DE" sz="2200" b="1" i="1" dirty="0" err="1" smtClean="0"/>
              <a:t>Wentzel</a:t>
            </a:r>
            <a:r>
              <a:rPr lang="de-DE" sz="2200" b="1" i="1" dirty="0" smtClean="0"/>
              <a:t> </a:t>
            </a:r>
            <a:r>
              <a:rPr lang="de-DE" sz="2200" b="1" i="1" dirty="0" err="1" smtClean="0"/>
              <a:t>Bergenawer</a:t>
            </a:r>
            <a:r>
              <a:rPr lang="de-DE" sz="2200" i="1" dirty="0" smtClean="0"/>
              <a:t> denn </a:t>
            </a:r>
            <a:r>
              <a:rPr lang="de-DE" sz="2200" i="1" dirty="0" err="1" smtClean="0"/>
              <a:t>suntagk</a:t>
            </a:r>
            <a:r>
              <a:rPr lang="de-DE" sz="2200" i="1" dirty="0" smtClean="0"/>
              <a:t> Cantate </a:t>
            </a:r>
            <a:r>
              <a:rPr lang="de-DE" sz="2200" i="1" dirty="0" err="1" smtClean="0"/>
              <a:t>deß</a:t>
            </a:r>
            <a:r>
              <a:rPr lang="de-DE" sz="2200" i="1" dirty="0" smtClean="0"/>
              <a:t> [15]</a:t>
            </a:r>
            <a:r>
              <a:rPr lang="de-DE" sz="2200" i="1" dirty="0" err="1" smtClean="0"/>
              <a:t>60t</a:t>
            </a:r>
            <a:r>
              <a:rPr lang="de-DE" sz="2200" i="1" dirty="0" smtClean="0"/>
              <a:t>[en]</a:t>
            </a:r>
            <a:r>
              <a:rPr lang="de-DE" sz="2200" dirty="0" smtClean="0"/>
              <a:t> [12.5.1560] </a:t>
            </a:r>
            <a:r>
              <a:rPr lang="de-DE" sz="2200" b="1" i="1" dirty="0" smtClean="0"/>
              <a:t>in </a:t>
            </a:r>
            <a:r>
              <a:rPr lang="de-DE" sz="2200" b="1" i="1" dirty="0" err="1" smtClean="0"/>
              <a:t>got</a:t>
            </a:r>
            <a:r>
              <a:rPr lang="de-DE" sz="2200" b="1" i="1" dirty="0" smtClean="0"/>
              <a:t> </a:t>
            </a:r>
            <a:r>
              <a:rPr lang="de-DE" sz="2200" b="1" i="1" dirty="0" err="1" smtClean="0"/>
              <a:t>verschiedenn</a:t>
            </a:r>
            <a:r>
              <a:rPr lang="de-DE" sz="2200" b="1" i="1" dirty="0" smtClean="0"/>
              <a:t> </a:t>
            </a:r>
            <a:r>
              <a:rPr lang="de-DE" sz="2200" i="1" dirty="0" smtClean="0"/>
              <a:t>und </a:t>
            </a:r>
            <a:r>
              <a:rPr lang="de-DE" sz="2200" i="1" dirty="0" err="1" smtClean="0"/>
              <a:t>gstorbenn</a:t>
            </a:r>
            <a:r>
              <a:rPr lang="de-DE" sz="2200" i="1" dirty="0" smtClean="0"/>
              <a:t> ist, hat </a:t>
            </a:r>
            <a:r>
              <a:rPr lang="en-US" sz="2200" i="1" dirty="0" smtClean="0"/>
              <a:t>&lt;</a:t>
            </a:r>
            <a:r>
              <a:rPr lang="de-DE" sz="2200" i="1" dirty="0" err="1" smtClean="0"/>
              <a:t>vnd</a:t>
            </a:r>
            <a:r>
              <a:rPr lang="de-DE" sz="2200" i="1" dirty="0" smtClean="0"/>
              <a:t>&gt; ein </a:t>
            </a:r>
            <a:r>
              <a:rPr lang="de-DE" sz="2200" b="1" i="1" dirty="0" err="1" smtClean="0"/>
              <a:t>erbarh</a:t>
            </a:r>
            <a:r>
              <a:rPr lang="de-DE" sz="2200" b="1" i="1" dirty="0" smtClean="0"/>
              <a:t> </a:t>
            </a:r>
            <a:r>
              <a:rPr lang="de-DE" sz="2200" i="1" dirty="0" smtClean="0"/>
              <a:t>#</a:t>
            </a:r>
            <a:r>
              <a:rPr lang="de-DE" sz="2200" b="1" i="1" dirty="0" err="1" smtClean="0"/>
              <a:t>rath</a:t>
            </a:r>
            <a:r>
              <a:rPr lang="de-DE" sz="2200" i="1" dirty="0" smtClean="0"/>
              <a:t># </a:t>
            </a:r>
            <a:r>
              <a:rPr lang="de-DE" sz="2200" b="1" i="1" dirty="0" smtClean="0"/>
              <a:t>neben den </a:t>
            </a:r>
            <a:r>
              <a:rPr lang="de-DE" sz="2200" b="1" i="1" dirty="0" err="1" smtClean="0"/>
              <a:t>kirchvetter</a:t>
            </a:r>
            <a:r>
              <a:rPr lang="de-DE" sz="2200" b="1" i="1" dirty="0" smtClean="0"/>
              <a:t> seine[n] </a:t>
            </a:r>
            <a:r>
              <a:rPr lang="de-DE" sz="2200" b="1" i="1" dirty="0" err="1" smtClean="0"/>
              <a:t>bruder</a:t>
            </a:r>
            <a:r>
              <a:rPr lang="de-DE" sz="2200" b="1" i="1" dirty="0" smtClean="0"/>
              <a:t> Lucas </a:t>
            </a:r>
            <a:r>
              <a:rPr lang="de-DE" sz="2200" b="1" i="1" dirty="0" err="1" smtClean="0"/>
              <a:t>Bergenawer</a:t>
            </a:r>
            <a:r>
              <a:rPr lang="de-DE" sz="2200" i="1" dirty="0" smtClean="0"/>
              <a:t> </a:t>
            </a:r>
            <a:r>
              <a:rPr lang="de-DE" sz="2200" i="1" dirty="0" err="1" smtClean="0"/>
              <a:t>ernoch</a:t>
            </a:r>
            <a:r>
              <a:rPr lang="de-DE" sz="2200" i="1" dirty="0" smtClean="0"/>
              <a:t> am tage Marie Magdalene </a:t>
            </a:r>
            <a:r>
              <a:rPr lang="de-DE" sz="2200" dirty="0" smtClean="0"/>
              <a:t>[22.7.1560] </a:t>
            </a:r>
            <a:r>
              <a:rPr lang="de-DE" sz="2200" b="1" i="1" dirty="0" smtClean="0"/>
              <a:t>an seine </a:t>
            </a:r>
            <a:r>
              <a:rPr lang="de-DE" sz="2200" b="1" i="1" dirty="0" err="1" smtClean="0"/>
              <a:t>stadt</a:t>
            </a:r>
            <a:r>
              <a:rPr lang="de-DE" sz="2200" b="1" i="1" dirty="0" smtClean="0"/>
              <a:t> </a:t>
            </a:r>
            <a:r>
              <a:rPr lang="de-DE" sz="2200" b="1" i="1" dirty="0" err="1" smtClean="0"/>
              <a:t>angenome</a:t>
            </a:r>
            <a:r>
              <a:rPr lang="de-DE" sz="2200" b="1" i="1" dirty="0" smtClean="0"/>
              <a:t>[n] </a:t>
            </a:r>
            <a:r>
              <a:rPr lang="de-DE" sz="2200" i="1" dirty="0" smtClean="0"/>
              <a:t>und </a:t>
            </a:r>
            <a:r>
              <a:rPr lang="de-DE" sz="2200" b="1" i="1" dirty="0" smtClean="0"/>
              <a:t>hat </a:t>
            </a:r>
            <a:r>
              <a:rPr lang="de-DE" sz="2200" b="1" i="1" dirty="0" err="1" smtClean="0"/>
              <a:t>ym</a:t>
            </a:r>
            <a:r>
              <a:rPr lang="de-DE" sz="2200" b="1" i="1" dirty="0" smtClean="0"/>
              <a:t> </a:t>
            </a:r>
            <a:r>
              <a:rPr lang="de-DE" sz="2200" b="1" i="1" dirty="0" err="1" smtClean="0"/>
              <a:t>verheissen</a:t>
            </a:r>
            <a:r>
              <a:rPr lang="de-DE" sz="2200" b="1" i="1" dirty="0" smtClean="0"/>
              <a:t>, 12 </a:t>
            </a:r>
            <a:r>
              <a:rPr lang="de-DE" sz="2200" b="1" i="1" dirty="0" err="1" smtClean="0"/>
              <a:t>sszoc</a:t>
            </a:r>
            <a:r>
              <a:rPr lang="de-DE" sz="2200" b="1" i="1" dirty="0" smtClean="0"/>
              <a:t> </a:t>
            </a:r>
            <a:r>
              <a:rPr lang="de-DE" sz="2200" b="1" dirty="0" smtClean="0"/>
              <a:t>[720 </a:t>
            </a:r>
            <a:r>
              <a:rPr lang="de-DE" sz="2200" b="1" dirty="0" err="1" smtClean="0"/>
              <a:t>Gr</a:t>
            </a:r>
            <a:r>
              <a:rPr lang="de-DE" sz="2200" b="1" dirty="0" smtClean="0"/>
              <a:t>.] </a:t>
            </a:r>
            <a:r>
              <a:rPr lang="de-DE" sz="2200" b="1" i="1" dirty="0" smtClean="0"/>
              <a:t>ein </a:t>
            </a:r>
            <a:r>
              <a:rPr lang="de-DE" sz="2200" b="1" i="1" dirty="0" err="1" smtClean="0"/>
              <a:t>jarh</a:t>
            </a:r>
            <a:r>
              <a:rPr lang="de-DE" sz="2200" b="1" i="1" dirty="0" smtClean="0"/>
              <a:t> </a:t>
            </a:r>
            <a:r>
              <a:rPr lang="de-DE" sz="2200" b="1" i="1" dirty="0" err="1" smtClean="0"/>
              <a:t>czugebe</a:t>
            </a:r>
            <a:r>
              <a:rPr lang="de-DE" sz="2200" b="1" i="1" dirty="0" smtClean="0"/>
              <a:t>[n]</a:t>
            </a:r>
            <a:r>
              <a:rPr lang="de-DE" sz="2200" i="1" dirty="0" smtClean="0"/>
              <a:t>, ein </a:t>
            </a:r>
            <a:r>
              <a:rPr lang="de-DE" sz="2200" i="1" dirty="0" err="1" smtClean="0"/>
              <a:t>erbarh</a:t>
            </a:r>
            <a:r>
              <a:rPr lang="de-DE" sz="2200" i="1" dirty="0" smtClean="0"/>
              <a:t> </a:t>
            </a:r>
            <a:r>
              <a:rPr lang="de-DE" sz="2200" i="1" dirty="0" err="1" smtClean="0"/>
              <a:t>rath</a:t>
            </a:r>
            <a:r>
              <a:rPr lang="de-DE" sz="2200" i="1" dirty="0" smtClean="0"/>
              <a:t> 6 </a:t>
            </a:r>
            <a:r>
              <a:rPr lang="de-DE" sz="2200" i="1" dirty="0" err="1" smtClean="0"/>
              <a:t>sszoc</a:t>
            </a:r>
            <a:r>
              <a:rPr lang="de-DE" sz="2200" i="1" dirty="0" smtClean="0"/>
              <a:t> und die </a:t>
            </a:r>
            <a:r>
              <a:rPr lang="de-DE" sz="2200" i="1" dirty="0" err="1" smtClean="0"/>
              <a:t>kichvetter</a:t>
            </a:r>
            <a:r>
              <a:rPr lang="de-DE" sz="2200" i="1" dirty="0" smtClean="0"/>
              <a:t> </a:t>
            </a:r>
            <a:r>
              <a:rPr lang="de-DE" sz="2200" dirty="0" smtClean="0"/>
              <a:t>(!) </a:t>
            </a:r>
            <a:r>
              <a:rPr lang="de-DE" sz="2200" i="1" dirty="0" smtClean="0"/>
              <a:t>6 </a:t>
            </a:r>
            <a:r>
              <a:rPr lang="de-DE" sz="2200" i="1" dirty="0" err="1" smtClean="0"/>
              <a:t>sszoc</a:t>
            </a:r>
            <a:r>
              <a:rPr lang="de-DE" sz="2200" i="1" dirty="0" smtClean="0"/>
              <a:t>, alle </a:t>
            </a:r>
            <a:r>
              <a:rPr lang="de-DE" sz="2200" i="1" dirty="0" err="1" smtClean="0"/>
              <a:t>quartall</a:t>
            </a:r>
            <a:r>
              <a:rPr lang="de-DE" sz="2200" i="1" dirty="0" smtClean="0"/>
              <a:t> 1½ </a:t>
            </a:r>
            <a:r>
              <a:rPr lang="de-DE" sz="2200" i="1" dirty="0" err="1" smtClean="0"/>
              <a:t>sszoc</a:t>
            </a:r>
            <a:r>
              <a:rPr lang="de-DE" sz="2200" i="1" dirty="0" smtClean="0"/>
              <a:t>,</a:t>
            </a:r>
            <a:r>
              <a:rPr lang="de-DE" sz="2000" i="1" dirty="0" smtClean="0"/>
              <a:t> </a:t>
            </a:r>
            <a:r>
              <a:rPr lang="de-DE" sz="1600" dirty="0" err="1" smtClean="0">
                <a:solidFill>
                  <a:srgbClr val="FF0000"/>
                </a:solidFill>
              </a:rPr>
              <a:t>CWB</a:t>
            </a:r>
            <a:r>
              <a:rPr lang="de-DE" sz="1600" dirty="0" smtClean="0">
                <a:solidFill>
                  <a:srgbClr val="FF0000"/>
                </a:solidFill>
              </a:rPr>
              <a:t> Zittau, </a:t>
            </a:r>
            <a:r>
              <a:rPr lang="de-DE" sz="1600" dirty="0" err="1" smtClean="0">
                <a:solidFill>
                  <a:srgbClr val="FF0000"/>
                </a:solidFill>
              </a:rPr>
              <a:t>Mscr</a:t>
            </a:r>
            <a:r>
              <a:rPr lang="de-DE" sz="1600" dirty="0" smtClean="0">
                <a:solidFill>
                  <a:srgbClr val="FF0000"/>
                </a:solidFill>
              </a:rPr>
              <a:t>. A 270, </a:t>
            </a:r>
            <a:r>
              <a:rPr lang="de-DE" sz="1600" dirty="0" err="1" smtClean="0">
                <a:solidFill>
                  <a:srgbClr val="FF0000"/>
                </a:solidFill>
              </a:rPr>
              <a:t>fol</a:t>
            </a:r>
            <a:r>
              <a:rPr lang="de-DE" sz="1600" dirty="0" smtClean="0">
                <a:solidFill>
                  <a:srgbClr val="FF0000"/>
                </a:solidFill>
              </a:rPr>
              <a:t>. </a:t>
            </a:r>
            <a:r>
              <a:rPr lang="de-DE" sz="1600" dirty="0" err="1" smtClean="0">
                <a:solidFill>
                  <a:srgbClr val="FF0000"/>
                </a:solidFill>
              </a:rPr>
              <a:t>146v</a:t>
            </a:r>
            <a:r>
              <a:rPr lang="de-DE" sz="1600" dirty="0" smtClean="0">
                <a:solidFill>
                  <a:srgbClr val="FF0000"/>
                </a:solidFill>
              </a:rPr>
              <a:t>.</a:t>
            </a:r>
            <a:endParaRPr lang="cs-CZ" sz="1600" dirty="0" smtClean="0">
              <a:solidFill>
                <a:srgbClr val="FF0000"/>
              </a:solidFill>
            </a:endParaRPr>
          </a:p>
          <a:p>
            <a:pPr algn="just"/>
            <a:r>
              <a:rPr lang="de-DE" sz="2200" i="1" dirty="0" smtClean="0"/>
              <a:t>57. </a:t>
            </a:r>
            <a:r>
              <a:rPr lang="de-DE" sz="2200" b="1" i="1" dirty="0" smtClean="0"/>
              <a:t>Lucas </a:t>
            </a:r>
            <a:r>
              <a:rPr lang="de-DE" sz="2200" b="1" i="1" dirty="0" err="1" smtClean="0"/>
              <a:t>Pergenawer</a:t>
            </a:r>
            <a:r>
              <a:rPr lang="de-DE" sz="2200" b="1" i="1" dirty="0" smtClean="0"/>
              <a:t>, </a:t>
            </a:r>
            <a:r>
              <a:rPr lang="de-DE" sz="2200" b="1" i="1" dirty="0" err="1" smtClean="0"/>
              <a:t>organists</a:t>
            </a:r>
            <a:r>
              <a:rPr lang="de-DE" sz="2200" i="1" dirty="0" smtClean="0"/>
              <a:t>, </a:t>
            </a:r>
            <a:r>
              <a:rPr lang="de-DE" sz="2200" i="1" dirty="0" err="1" smtClean="0"/>
              <a:t>gelaut</a:t>
            </a:r>
            <a:r>
              <a:rPr lang="de-DE" sz="2200" i="1" dirty="0" smtClean="0"/>
              <a:t> </a:t>
            </a:r>
            <a:r>
              <a:rPr lang="de-DE" sz="2200" i="1" dirty="0" err="1" smtClean="0"/>
              <a:t>czwehe</a:t>
            </a:r>
            <a:r>
              <a:rPr lang="de-DE" sz="2200" i="1" dirty="0" smtClean="0"/>
              <a:t> </a:t>
            </a:r>
            <a:r>
              <a:rPr lang="de-DE" sz="2200" i="1" dirty="0" err="1" smtClean="0"/>
              <a:t>pulß</a:t>
            </a:r>
            <a:r>
              <a:rPr lang="de-DE" sz="2200" b="1" i="1" dirty="0" smtClean="0"/>
              <a:t>, </a:t>
            </a:r>
            <a:r>
              <a:rPr lang="de-DE" sz="2200" b="1" i="1" dirty="0" err="1" smtClean="0"/>
              <a:t>gestorbenn</a:t>
            </a:r>
            <a:r>
              <a:rPr lang="de-DE" sz="2200" i="1" dirty="0" smtClean="0"/>
              <a:t> </a:t>
            </a:r>
            <a:r>
              <a:rPr lang="de-DE" sz="2200" i="1" dirty="0" err="1" smtClean="0"/>
              <a:t>suntag</a:t>
            </a:r>
            <a:r>
              <a:rPr lang="de-DE" sz="2200" i="1" dirty="0" smtClean="0"/>
              <a:t>[es] vor </a:t>
            </a:r>
            <a:r>
              <a:rPr lang="de-DE" sz="2200" i="1" dirty="0" err="1" smtClean="0"/>
              <a:t>Joann</a:t>
            </a:r>
            <a:r>
              <a:rPr lang="de-DE" sz="2200" i="1" dirty="0" smtClean="0"/>
              <a:t>[</a:t>
            </a:r>
            <a:r>
              <a:rPr lang="de-DE" sz="2200" i="1" dirty="0" err="1" smtClean="0"/>
              <a:t>is</a:t>
            </a:r>
            <a:r>
              <a:rPr lang="de-DE" sz="2200" i="1" dirty="0" smtClean="0"/>
              <a:t>] Baptiste </a:t>
            </a:r>
            <a:r>
              <a:rPr lang="de-DE" sz="2200" dirty="0" smtClean="0"/>
              <a:t>[23.6.1566], </a:t>
            </a:r>
            <a:r>
              <a:rPr lang="de-DE" sz="2200" i="1" dirty="0" smtClean="0"/>
              <a:t>t[</a:t>
            </a:r>
            <a:r>
              <a:rPr lang="de-DE" sz="2200" i="1" dirty="0" err="1" smtClean="0"/>
              <a:t>enetur</a:t>
            </a:r>
            <a:r>
              <a:rPr lang="de-DE" sz="2200" i="1" dirty="0" smtClean="0"/>
              <a:t>]</a:t>
            </a:r>
            <a:r>
              <a:rPr lang="de-DE" sz="2200" dirty="0" smtClean="0"/>
              <a:t>, </a:t>
            </a:r>
            <a:r>
              <a:rPr lang="de-DE" sz="1600" dirty="0" err="1" smtClean="0">
                <a:solidFill>
                  <a:srgbClr val="FF0000"/>
                </a:solidFill>
              </a:rPr>
              <a:t>PfA</a:t>
            </a:r>
            <a:r>
              <a:rPr lang="de-DE" sz="1600" dirty="0" smtClean="0">
                <a:solidFill>
                  <a:srgbClr val="FF0000"/>
                </a:solidFill>
              </a:rPr>
              <a:t> Zittau, Totengeläut mit der Großen Glocke, 1556-1567, Heft D, </a:t>
            </a:r>
            <a:r>
              <a:rPr lang="de-DE" sz="1600" dirty="0" err="1" smtClean="0">
                <a:solidFill>
                  <a:srgbClr val="FF0000"/>
                </a:solidFill>
              </a:rPr>
              <a:t>fol</a:t>
            </a:r>
            <a:r>
              <a:rPr lang="de-DE" sz="1600" dirty="0" smtClean="0">
                <a:solidFill>
                  <a:srgbClr val="FF0000"/>
                </a:solidFill>
              </a:rPr>
              <a:t>. </a:t>
            </a:r>
            <a:r>
              <a:rPr lang="de-DE" sz="1600" dirty="0" err="1" smtClean="0">
                <a:solidFill>
                  <a:srgbClr val="FF0000"/>
                </a:solidFill>
              </a:rPr>
              <a:t>24v</a:t>
            </a:r>
            <a:r>
              <a:rPr lang="de-DE" sz="1600" dirty="0" smtClean="0">
                <a:solidFill>
                  <a:srgbClr val="FF0000"/>
                </a:solidFill>
              </a:rPr>
              <a:t>.</a:t>
            </a:r>
            <a:endParaRPr lang="cs-CZ" sz="16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11560" y="620688"/>
            <a:ext cx="7920880" cy="864096"/>
          </a:xfrm>
        </p:spPr>
        <p:txBody>
          <a:bodyPr>
            <a:normAutofit/>
          </a:bodyPr>
          <a:lstStyle/>
          <a:p>
            <a:r>
              <a:rPr lang="en-US" sz="2400" b="1" dirty="0" err="1" smtClean="0">
                <a:solidFill>
                  <a:srgbClr val="00B050"/>
                </a:solidFill>
              </a:rPr>
              <a:t>Belege</a:t>
            </a:r>
            <a:r>
              <a:rPr lang="en-US" sz="2400" b="1" dirty="0" smtClean="0">
                <a:solidFill>
                  <a:srgbClr val="00B050"/>
                </a:solidFill>
              </a:rPr>
              <a:t> </a:t>
            </a:r>
            <a:r>
              <a:rPr lang="en-US" sz="2400" b="1" dirty="0" err="1" smtClean="0">
                <a:solidFill>
                  <a:srgbClr val="00B050"/>
                </a:solidFill>
              </a:rPr>
              <a:t>der</a:t>
            </a:r>
            <a:r>
              <a:rPr lang="en-US" sz="2400" b="1" dirty="0" smtClean="0">
                <a:solidFill>
                  <a:srgbClr val="00B050"/>
                </a:solidFill>
              </a:rPr>
              <a:t> </a:t>
            </a:r>
            <a:r>
              <a:rPr lang="en-US" sz="2400" b="1" dirty="0" err="1" smtClean="0">
                <a:solidFill>
                  <a:srgbClr val="00B050"/>
                </a:solidFill>
              </a:rPr>
              <a:t>konfessionellen</a:t>
            </a:r>
            <a:r>
              <a:rPr lang="en-US" sz="2400" b="1" dirty="0" smtClean="0">
                <a:solidFill>
                  <a:srgbClr val="00B050"/>
                </a:solidFill>
              </a:rPr>
              <a:t> </a:t>
            </a:r>
            <a:r>
              <a:rPr lang="en-US" sz="2400" b="1" dirty="0" err="1" smtClean="0">
                <a:solidFill>
                  <a:srgbClr val="00B050"/>
                </a:solidFill>
              </a:rPr>
              <a:t>Toleranz</a:t>
            </a:r>
            <a:r>
              <a:rPr lang="en-US" sz="2400" b="1" dirty="0" smtClean="0">
                <a:solidFill>
                  <a:srgbClr val="00B050"/>
                </a:solidFill>
              </a:rPr>
              <a:t> </a:t>
            </a:r>
            <a:r>
              <a:rPr lang="en-US" sz="2400" b="1" dirty="0" err="1" smtClean="0">
                <a:solidFill>
                  <a:srgbClr val="00B050"/>
                </a:solidFill>
              </a:rPr>
              <a:t>zwischen</a:t>
            </a:r>
            <a:r>
              <a:rPr lang="en-US" sz="2400" b="1" dirty="0" smtClean="0">
                <a:solidFill>
                  <a:srgbClr val="00B050"/>
                </a:solidFill>
              </a:rPr>
              <a:t> den </a:t>
            </a:r>
            <a:r>
              <a:rPr lang="en-US" sz="2400" b="1" dirty="0" err="1" smtClean="0">
                <a:solidFill>
                  <a:srgbClr val="00B050"/>
                </a:solidFill>
              </a:rPr>
              <a:t>Zittauer</a:t>
            </a:r>
            <a:r>
              <a:rPr lang="en-US" sz="2400" b="1" dirty="0" smtClean="0">
                <a:solidFill>
                  <a:srgbClr val="00B050"/>
                </a:solidFill>
              </a:rPr>
              <a:t> </a:t>
            </a:r>
            <a:r>
              <a:rPr lang="en-US" sz="2400" b="1" dirty="0" err="1" smtClean="0">
                <a:solidFill>
                  <a:srgbClr val="00B050"/>
                </a:solidFill>
              </a:rPr>
              <a:t>Zwinglianern</a:t>
            </a:r>
            <a:r>
              <a:rPr lang="en-US" sz="2400" b="1" dirty="0" smtClean="0">
                <a:solidFill>
                  <a:srgbClr val="00B050"/>
                </a:solidFill>
              </a:rPr>
              <a:t> und den </a:t>
            </a:r>
            <a:r>
              <a:rPr lang="en-US" sz="2400" b="1" dirty="0" err="1" smtClean="0">
                <a:solidFill>
                  <a:srgbClr val="00B050"/>
                </a:solidFill>
              </a:rPr>
              <a:t>lutherischen</a:t>
            </a:r>
            <a:r>
              <a:rPr lang="en-US" sz="2400" b="1" dirty="0" smtClean="0">
                <a:solidFill>
                  <a:srgbClr val="00B050"/>
                </a:solidFill>
              </a:rPr>
              <a:t> </a:t>
            </a:r>
            <a:r>
              <a:rPr lang="en-US" sz="2400" b="1" dirty="0" err="1" smtClean="0">
                <a:solidFill>
                  <a:srgbClr val="00B050"/>
                </a:solidFill>
              </a:rPr>
              <a:t>Stadtgeistlichkeit</a:t>
            </a:r>
            <a:endParaRPr lang="cs-CZ" sz="2400" b="1" dirty="0">
              <a:solidFill>
                <a:srgbClr val="00B050"/>
              </a:solidFill>
            </a:endParaRPr>
          </a:p>
        </p:txBody>
      </p:sp>
      <p:sp>
        <p:nvSpPr>
          <p:cNvPr id="3" name="Zástupný symbol pro obsah 2"/>
          <p:cNvSpPr>
            <a:spLocks noGrp="1"/>
          </p:cNvSpPr>
          <p:nvPr>
            <p:ph idx="1"/>
          </p:nvPr>
        </p:nvSpPr>
        <p:spPr>
          <a:xfrm>
            <a:off x="539552" y="1628800"/>
            <a:ext cx="8136904" cy="4680520"/>
          </a:xfrm>
        </p:spPr>
        <p:txBody>
          <a:bodyPr>
            <a:normAutofit fontScale="92500"/>
          </a:bodyPr>
          <a:lstStyle/>
          <a:p>
            <a:pPr algn="just"/>
            <a:r>
              <a:rPr lang="de-DE" dirty="0" smtClean="0">
                <a:solidFill>
                  <a:srgbClr val="00B0F0"/>
                </a:solidFill>
              </a:rPr>
              <a:t>Oswald </a:t>
            </a:r>
            <a:r>
              <a:rPr lang="de-DE" dirty="0" err="1" smtClean="0">
                <a:solidFill>
                  <a:srgbClr val="00B0F0"/>
                </a:solidFill>
              </a:rPr>
              <a:t>Pergener</a:t>
            </a:r>
            <a:r>
              <a:rPr lang="de-DE" dirty="0" smtClean="0">
                <a:solidFill>
                  <a:srgbClr val="00B0F0"/>
                </a:solidFill>
              </a:rPr>
              <a:t> an Konrad </a:t>
            </a:r>
            <a:r>
              <a:rPr lang="de-DE" dirty="0" err="1" smtClean="0">
                <a:solidFill>
                  <a:srgbClr val="00B0F0"/>
                </a:solidFill>
              </a:rPr>
              <a:t>Pellikan</a:t>
            </a:r>
            <a:r>
              <a:rPr lang="de-DE" dirty="0" smtClean="0">
                <a:solidFill>
                  <a:srgbClr val="00B0F0"/>
                </a:solidFill>
              </a:rPr>
              <a:t> (12.3.1538): </a:t>
            </a:r>
            <a:r>
              <a:rPr lang="it-IT" b="1" i="1" dirty="0" smtClean="0"/>
              <a:t>Noster contionator</a:t>
            </a:r>
            <a:r>
              <a:rPr lang="it-IT" i="1" dirty="0" smtClean="0"/>
              <a:t>, qui nuper </a:t>
            </a:r>
            <a:r>
              <a:rPr lang="it-IT" b="1" i="1" dirty="0" smtClean="0"/>
              <a:t>e Wittenberga </a:t>
            </a:r>
            <a:r>
              <a:rPr lang="it-IT" i="1" dirty="0" smtClean="0"/>
              <a:t>huc concessit, nescio quo casu </a:t>
            </a:r>
            <a:r>
              <a:rPr lang="it-IT" b="1" i="1" dirty="0" smtClean="0"/>
              <a:t>indicem tuum bibliorum apud me conspexit</a:t>
            </a:r>
            <a:r>
              <a:rPr lang="it-IT" i="1" dirty="0" smtClean="0"/>
              <a:t>, deus bone, quam </a:t>
            </a:r>
            <a:r>
              <a:rPr lang="it-IT" b="1" i="1" dirty="0" smtClean="0"/>
              <a:t>ille </a:t>
            </a:r>
            <a:r>
              <a:rPr lang="it-IT" b="1" i="1" u="sng" dirty="0" smtClean="0"/>
              <a:t>laborem tuum commendabat</a:t>
            </a:r>
            <a:r>
              <a:rPr lang="it-IT" i="1" dirty="0" smtClean="0"/>
              <a:t>, </a:t>
            </a:r>
            <a:r>
              <a:rPr lang="it-IT" b="1" i="1" u="sng" dirty="0" smtClean="0"/>
              <a:t>licet Luth[ero] sit deditissimus</a:t>
            </a:r>
            <a:r>
              <a:rPr lang="it-IT" i="1" dirty="0" smtClean="0"/>
              <a:t>. Respondi, quid facturus esset, si cetera videret, quę fratres Tigurini in lucem ediderunt, aiebat is, scripta illorum sibi prorsus esse incognita</a:t>
            </a:r>
            <a:r>
              <a:rPr lang="de-DE" dirty="0" smtClean="0"/>
              <a:t>, </a:t>
            </a:r>
            <a:r>
              <a:rPr lang="cs-CZ" sz="2000" dirty="0" err="1" smtClean="0">
                <a:solidFill>
                  <a:srgbClr val="FF0000"/>
                </a:solidFill>
              </a:rPr>
              <a:t>Zentralbibliothek</a:t>
            </a:r>
            <a:r>
              <a:rPr lang="cs-CZ" sz="2000" dirty="0" smtClean="0">
                <a:solidFill>
                  <a:srgbClr val="FF0000"/>
                </a:solidFill>
              </a:rPr>
              <a:t> </a:t>
            </a:r>
            <a:r>
              <a:rPr lang="cs-CZ" sz="2000" dirty="0" err="1" smtClean="0">
                <a:solidFill>
                  <a:srgbClr val="FF0000"/>
                </a:solidFill>
              </a:rPr>
              <a:t>Zürich</a:t>
            </a:r>
            <a:r>
              <a:rPr lang="cs-CZ" sz="2000" dirty="0" smtClean="0">
                <a:solidFill>
                  <a:srgbClr val="FF0000"/>
                </a:solidFill>
              </a:rPr>
              <a:t>, </a:t>
            </a:r>
            <a:r>
              <a:rPr lang="cs-CZ" sz="2000" dirty="0" err="1" smtClean="0">
                <a:solidFill>
                  <a:srgbClr val="FF0000"/>
                </a:solidFill>
              </a:rPr>
              <a:t>Ms</a:t>
            </a:r>
            <a:r>
              <a:rPr lang="cs-CZ" sz="2000" dirty="0" smtClean="0">
                <a:solidFill>
                  <a:srgbClr val="FF0000"/>
                </a:solidFill>
              </a:rPr>
              <a:t>. F 47/1, </a:t>
            </a:r>
            <a:r>
              <a:rPr lang="cs-CZ" sz="2000" dirty="0" err="1" smtClean="0">
                <a:solidFill>
                  <a:srgbClr val="FF0000"/>
                </a:solidFill>
              </a:rPr>
              <a:t>Bd</a:t>
            </a:r>
            <a:r>
              <a:rPr lang="cs-CZ" sz="2000" dirty="0" smtClean="0">
                <a:solidFill>
                  <a:srgbClr val="FF0000"/>
                </a:solidFill>
              </a:rPr>
              <a:t>. 12 (Thesaurus </a:t>
            </a:r>
            <a:r>
              <a:rPr lang="cs-CZ" sz="2000" dirty="0" err="1" smtClean="0">
                <a:solidFill>
                  <a:srgbClr val="FF0000"/>
                </a:solidFill>
              </a:rPr>
              <a:t>Hottingerianus</a:t>
            </a:r>
            <a:r>
              <a:rPr lang="cs-CZ" sz="2000" dirty="0" smtClean="0">
                <a:solidFill>
                  <a:srgbClr val="FF0000"/>
                </a:solidFill>
              </a:rPr>
              <a:t>), </a:t>
            </a:r>
            <a:r>
              <a:rPr lang="cs-CZ" sz="2000" dirty="0" err="1" smtClean="0">
                <a:solidFill>
                  <a:srgbClr val="FF0000"/>
                </a:solidFill>
              </a:rPr>
              <a:t>fol</a:t>
            </a:r>
            <a:r>
              <a:rPr lang="cs-CZ" sz="2000" dirty="0" smtClean="0">
                <a:solidFill>
                  <a:srgbClr val="FF0000"/>
                </a:solidFill>
              </a:rPr>
              <a:t>. </a:t>
            </a:r>
            <a:r>
              <a:rPr lang="cs-CZ" sz="2000" dirty="0" err="1" smtClean="0">
                <a:solidFill>
                  <a:srgbClr val="FF0000"/>
                </a:solidFill>
              </a:rPr>
              <a:t>23r</a:t>
            </a:r>
            <a:r>
              <a:rPr lang="de-DE" sz="2000" dirty="0" smtClean="0">
                <a:solidFill>
                  <a:srgbClr val="FF0000"/>
                </a:solidFill>
              </a:rPr>
              <a:t>.</a:t>
            </a:r>
            <a:endParaRPr lang="cs-CZ" sz="2000" dirty="0" smtClean="0">
              <a:solidFill>
                <a:srgbClr val="FF0000"/>
              </a:solidFill>
            </a:endParaRPr>
          </a:p>
          <a:p>
            <a:endParaRPr lang="cs-CZ"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39552" y="620688"/>
            <a:ext cx="7992888" cy="648072"/>
          </a:xfrm>
        </p:spPr>
        <p:txBody>
          <a:bodyPr>
            <a:normAutofit fontScale="90000"/>
          </a:bodyPr>
          <a:lstStyle/>
          <a:p>
            <a:r>
              <a:rPr lang="de-DE" sz="2800" b="1" dirty="0" smtClean="0">
                <a:solidFill>
                  <a:srgbClr val="00B050"/>
                </a:solidFill>
              </a:rPr>
              <a:t>Die Patenschaften des Priors des </a:t>
            </a:r>
            <a:r>
              <a:rPr lang="de-DE" sz="2800" b="1" dirty="0" err="1" smtClean="0">
                <a:solidFill>
                  <a:srgbClr val="00B050"/>
                </a:solidFill>
              </a:rPr>
              <a:t>Oybiner</a:t>
            </a:r>
            <a:r>
              <a:rPr lang="de-DE" sz="2800" b="1" dirty="0" smtClean="0">
                <a:solidFill>
                  <a:srgbClr val="00B050"/>
                </a:solidFill>
              </a:rPr>
              <a:t> </a:t>
            </a:r>
            <a:r>
              <a:rPr lang="de-DE" sz="2800" b="1" dirty="0" err="1" smtClean="0">
                <a:solidFill>
                  <a:srgbClr val="00B050"/>
                </a:solidFill>
              </a:rPr>
              <a:t>Cölestinerklosters</a:t>
            </a:r>
            <a:r>
              <a:rPr lang="de-DE" sz="2800" b="1" dirty="0" smtClean="0">
                <a:solidFill>
                  <a:srgbClr val="00B050"/>
                </a:solidFill>
              </a:rPr>
              <a:t> Balthasar </a:t>
            </a:r>
            <a:r>
              <a:rPr lang="de-DE" sz="2800" b="1" dirty="0" err="1" smtClean="0">
                <a:solidFill>
                  <a:srgbClr val="00B050"/>
                </a:solidFill>
              </a:rPr>
              <a:t>Gottschalks</a:t>
            </a:r>
            <a:r>
              <a:rPr lang="de-DE" sz="2800" b="1" dirty="0" smtClean="0">
                <a:solidFill>
                  <a:srgbClr val="00B050"/>
                </a:solidFill>
              </a:rPr>
              <a:t> nach Jahren</a:t>
            </a:r>
            <a:endParaRPr lang="cs-CZ" sz="2800" b="1" dirty="0">
              <a:solidFill>
                <a:srgbClr val="00B050"/>
              </a:solidFill>
            </a:endParaRPr>
          </a:p>
        </p:txBody>
      </p:sp>
      <p:graphicFrame>
        <p:nvGraphicFramePr>
          <p:cNvPr id="4" name="Zástupný symbol pro obsah 3"/>
          <p:cNvGraphicFramePr>
            <a:graphicFrameLocks noGrp="1"/>
          </p:cNvGraphicFramePr>
          <p:nvPr>
            <p:ph idx="1"/>
          </p:nvPr>
        </p:nvGraphicFramePr>
        <p:xfrm>
          <a:off x="457200" y="1600200"/>
          <a:ext cx="8229600" cy="4637110"/>
        </p:xfrm>
        <a:graphic>
          <a:graphicData uri="http://schemas.openxmlformats.org/drawingml/2006/table">
            <a:tbl>
              <a:tblPr firstRow="1" bandRow="1">
                <a:tableStyleId>{5C22544A-7EE6-4342-B048-85BDC9FD1C3A}</a:tableStyleId>
              </a:tblPr>
              <a:tblGrid>
                <a:gridCol w="4114800"/>
                <a:gridCol w="4114800"/>
              </a:tblGrid>
              <a:tr h="463711">
                <a:tc>
                  <a:txBody>
                    <a:bodyPr/>
                    <a:lstStyle/>
                    <a:p>
                      <a:r>
                        <a:rPr lang="de-DE" dirty="0" smtClean="0"/>
                        <a:t>Jahr</a:t>
                      </a:r>
                      <a:endParaRPr lang="cs-CZ" dirty="0"/>
                    </a:p>
                  </a:txBody>
                  <a:tcPr/>
                </a:tc>
                <a:tc>
                  <a:txBody>
                    <a:bodyPr/>
                    <a:lstStyle/>
                    <a:p>
                      <a:r>
                        <a:rPr lang="de-DE" dirty="0" smtClean="0"/>
                        <a:t>Anzahl der Patenschaften</a:t>
                      </a:r>
                      <a:endParaRPr lang="cs-CZ" dirty="0"/>
                    </a:p>
                  </a:txBody>
                  <a:tcPr/>
                </a:tc>
              </a:tr>
              <a:tr h="463711">
                <a:tc>
                  <a:txBody>
                    <a:bodyPr/>
                    <a:lstStyle/>
                    <a:p>
                      <a:r>
                        <a:rPr lang="de-DE" dirty="0" smtClean="0"/>
                        <a:t>1549</a:t>
                      </a:r>
                      <a:endParaRPr lang="cs-CZ" dirty="0"/>
                    </a:p>
                  </a:txBody>
                  <a:tcPr/>
                </a:tc>
                <a:tc>
                  <a:txBody>
                    <a:bodyPr/>
                    <a:lstStyle/>
                    <a:p>
                      <a:r>
                        <a:rPr lang="de-DE" dirty="0" err="1" smtClean="0"/>
                        <a:t>5x</a:t>
                      </a:r>
                      <a:endParaRPr lang="cs-CZ" dirty="0"/>
                    </a:p>
                  </a:txBody>
                  <a:tcPr/>
                </a:tc>
              </a:tr>
              <a:tr h="463711">
                <a:tc>
                  <a:txBody>
                    <a:bodyPr/>
                    <a:lstStyle/>
                    <a:p>
                      <a:r>
                        <a:rPr lang="de-DE" dirty="0" smtClean="0"/>
                        <a:t>1550</a:t>
                      </a:r>
                      <a:endParaRPr lang="cs-CZ" dirty="0"/>
                    </a:p>
                  </a:txBody>
                  <a:tcPr/>
                </a:tc>
                <a:tc>
                  <a:txBody>
                    <a:bodyPr/>
                    <a:lstStyle/>
                    <a:p>
                      <a:r>
                        <a:rPr lang="de-DE" dirty="0" err="1" smtClean="0"/>
                        <a:t>11x</a:t>
                      </a:r>
                      <a:endParaRPr lang="cs-CZ" dirty="0"/>
                    </a:p>
                  </a:txBody>
                  <a:tcPr/>
                </a:tc>
              </a:tr>
              <a:tr h="463711">
                <a:tc>
                  <a:txBody>
                    <a:bodyPr/>
                    <a:lstStyle/>
                    <a:p>
                      <a:r>
                        <a:rPr lang="de-DE" dirty="0" smtClean="0"/>
                        <a:t>1551</a:t>
                      </a:r>
                      <a:endParaRPr lang="cs-CZ" dirty="0"/>
                    </a:p>
                  </a:txBody>
                  <a:tcPr/>
                </a:tc>
                <a:tc>
                  <a:txBody>
                    <a:bodyPr/>
                    <a:lstStyle/>
                    <a:p>
                      <a:r>
                        <a:rPr lang="de-DE" dirty="0" err="1" smtClean="0"/>
                        <a:t>21x</a:t>
                      </a:r>
                      <a:endParaRPr lang="cs-CZ" dirty="0"/>
                    </a:p>
                  </a:txBody>
                  <a:tcPr/>
                </a:tc>
              </a:tr>
              <a:tr h="463711">
                <a:tc>
                  <a:txBody>
                    <a:bodyPr/>
                    <a:lstStyle/>
                    <a:p>
                      <a:r>
                        <a:rPr lang="de-DE" dirty="0" smtClean="0"/>
                        <a:t>1552</a:t>
                      </a:r>
                      <a:endParaRPr lang="cs-CZ" dirty="0"/>
                    </a:p>
                  </a:txBody>
                  <a:tcPr/>
                </a:tc>
                <a:tc>
                  <a:txBody>
                    <a:bodyPr/>
                    <a:lstStyle/>
                    <a:p>
                      <a:r>
                        <a:rPr lang="de-DE" dirty="0" err="1" smtClean="0"/>
                        <a:t>12x</a:t>
                      </a:r>
                      <a:r>
                        <a:rPr lang="de-DE" dirty="0" smtClean="0"/>
                        <a:t>/</a:t>
                      </a:r>
                      <a:r>
                        <a:rPr lang="de-DE" dirty="0" err="1" smtClean="0"/>
                        <a:t>13x</a:t>
                      </a:r>
                      <a:endParaRPr lang="cs-CZ" dirty="0"/>
                    </a:p>
                  </a:txBody>
                  <a:tcPr/>
                </a:tc>
              </a:tr>
              <a:tr h="463711">
                <a:tc>
                  <a:txBody>
                    <a:bodyPr/>
                    <a:lstStyle/>
                    <a:p>
                      <a:r>
                        <a:rPr lang="de-DE" dirty="0" smtClean="0"/>
                        <a:t>1553</a:t>
                      </a:r>
                      <a:endParaRPr lang="cs-CZ" dirty="0"/>
                    </a:p>
                  </a:txBody>
                  <a:tcPr/>
                </a:tc>
                <a:tc>
                  <a:txBody>
                    <a:bodyPr/>
                    <a:lstStyle/>
                    <a:p>
                      <a:r>
                        <a:rPr lang="de-DE" dirty="0" err="1" smtClean="0"/>
                        <a:t>12x</a:t>
                      </a:r>
                      <a:endParaRPr lang="cs-CZ" dirty="0"/>
                    </a:p>
                  </a:txBody>
                  <a:tcPr/>
                </a:tc>
              </a:tr>
              <a:tr h="463711">
                <a:tc>
                  <a:txBody>
                    <a:bodyPr/>
                    <a:lstStyle/>
                    <a:p>
                      <a:r>
                        <a:rPr lang="de-DE" dirty="0" smtClean="0"/>
                        <a:t>1554</a:t>
                      </a:r>
                      <a:endParaRPr lang="cs-CZ" dirty="0"/>
                    </a:p>
                  </a:txBody>
                  <a:tcPr/>
                </a:tc>
                <a:tc>
                  <a:txBody>
                    <a:bodyPr/>
                    <a:lstStyle/>
                    <a:p>
                      <a:r>
                        <a:rPr lang="de-DE" dirty="0" err="1" smtClean="0"/>
                        <a:t>10x</a:t>
                      </a:r>
                      <a:endParaRPr lang="cs-CZ" dirty="0"/>
                    </a:p>
                  </a:txBody>
                  <a:tcPr/>
                </a:tc>
              </a:tr>
              <a:tr h="463711">
                <a:tc>
                  <a:txBody>
                    <a:bodyPr/>
                    <a:lstStyle/>
                    <a:p>
                      <a:r>
                        <a:rPr lang="de-DE" dirty="0" smtClean="0"/>
                        <a:t>1555</a:t>
                      </a:r>
                      <a:endParaRPr lang="cs-CZ" dirty="0"/>
                    </a:p>
                  </a:txBody>
                  <a:tcPr/>
                </a:tc>
                <a:tc>
                  <a:txBody>
                    <a:bodyPr/>
                    <a:lstStyle/>
                    <a:p>
                      <a:r>
                        <a:rPr lang="de-DE" dirty="0" err="1" smtClean="0"/>
                        <a:t>5x</a:t>
                      </a:r>
                      <a:endParaRPr lang="cs-CZ" dirty="0"/>
                    </a:p>
                  </a:txBody>
                  <a:tcPr/>
                </a:tc>
              </a:tr>
              <a:tr h="463711">
                <a:tc>
                  <a:txBody>
                    <a:bodyPr/>
                    <a:lstStyle/>
                    <a:p>
                      <a:r>
                        <a:rPr lang="de-DE" dirty="0" smtClean="0"/>
                        <a:t>1558</a:t>
                      </a:r>
                      <a:endParaRPr lang="cs-CZ" dirty="0"/>
                    </a:p>
                  </a:txBody>
                  <a:tcPr/>
                </a:tc>
                <a:tc>
                  <a:txBody>
                    <a:bodyPr/>
                    <a:lstStyle/>
                    <a:p>
                      <a:r>
                        <a:rPr lang="de-DE" dirty="0" err="1" smtClean="0"/>
                        <a:t>1x</a:t>
                      </a:r>
                      <a:endParaRPr lang="cs-CZ" dirty="0"/>
                    </a:p>
                  </a:txBody>
                  <a:tcPr/>
                </a:tc>
              </a:tr>
              <a:tr h="463711">
                <a:tc>
                  <a:txBody>
                    <a:bodyPr/>
                    <a:lstStyle/>
                    <a:p>
                      <a:r>
                        <a:rPr lang="de-DE" dirty="0" smtClean="0"/>
                        <a:t>1559</a:t>
                      </a:r>
                      <a:endParaRPr lang="cs-CZ" dirty="0"/>
                    </a:p>
                  </a:txBody>
                  <a:tcPr/>
                </a:tc>
                <a:tc>
                  <a:txBody>
                    <a:bodyPr/>
                    <a:lstStyle/>
                    <a:p>
                      <a:r>
                        <a:rPr lang="de-DE" dirty="0" err="1" smtClean="0"/>
                        <a:t>1x</a:t>
                      </a:r>
                      <a:endParaRPr lang="cs-CZ" dirty="0"/>
                    </a:p>
                  </a:txBody>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11560" y="548680"/>
            <a:ext cx="7848872" cy="720080"/>
          </a:xfrm>
        </p:spPr>
        <p:txBody>
          <a:bodyPr>
            <a:normAutofit fontScale="90000"/>
          </a:bodyPr>
          <a:lstStyle/>
          <a:p>
            <a:r>
              <a:rPr lang="de-DE" sz="2800" b="1" dirty="0" smtClean="0">
                <a:solidFill>
                  <a:srgbClr val="00B050"/>
                </a:solidFill>
              </a:rPr>
              <a:t>Einige Beispiele multikonfessioneller Zittauer Taufen</a:t>
            </a:r>
            <a:endParaRPr lang="cs-CZ" sz="2800" b="1" dirty="0">
              <a:solidFill>
                <a:srgbClr val="00B050"/>
              </a:solidFill>
            </a:endParaRPr>
          </a:p>
        </p:txBody>
      </p:sp>
      <p:sp>
        <p:nvSpPr>
          <p:cNvPr id="3" name="Zástupný symbol pro obsah 2"/>
          <p:cNvSpPr>
            <a:spLocks noGrp="1"/>
          </p:cNvSpPr>
          <p:nvPr>
            <p:ph idx="1"/>
          </p:nvPr>
        </p:nvSpPr>
        <p:spPr>
          <a:xfrm>
            <a:off x="395536" y="1268760"/>
            <a:ext cx="8352928" cy="4752528"/>
          </a:xfrm>
        </p:spPr>
        <p:txBody>
          <a:bodyPr>
            <a:normAutofit fontScale="70000" lnSpcReduction="20000"/>
          </a:bodyPr>
          <a:lstStyle/>
          <a:p>
            <a:endParaRPr lang="de-DE" dirty="0" smtClean="0"/>
          </a:p>
          <a:p>
            <a:pPr algn="just"/>
            <a:r>
              <a:rPr lang="de-DE" i="1" dirty="0" smtClean="0"/>
              <a:t>129. Freitag </a:t>
            </a:r>
            <a:r>
              <a:rPr lang="de-DE" i="1" dirty="0" err="1" smtClean="0"/>
              <a:t>dorn</a:t>
            </a:r>
            <a:r>
              <a:rPr lang="de-DE" i="1" dirty="0" smtClean="0"/>
              <a:t>[och] </a:t>
            </a:r>
            <a:r>
              <a:rPr lang="en-US" dirty="0" smtClean="0"/>
              <a:t>[23.5.1550] </a:t>
            </a:r>
            <a:r>
              <a:rPr lang="de-DE" i="1" dirty="0" err="1" smtClean="0"/>
              <a:t>Laurencius</a:t>
            </a:r>
            <a:r>
              <a:rPr lang="de-DE" i="1" dirty="0" smtClean="0"/>
              <a:t> </a:t>
            </a:r>
            <a:r>
              <a:rPr lang="de-DE" i="1" dirty="0" err="1" smtClean="0"/>
              <a:t>Heydenreiches</a:t>
            </a:r>
            <a:r>
              <a:rPr lang="de-DE" i="1" dirty="0" smtClean="0"/>
              <a:t> </a:t>
            </a:r>
            <a:r>
              <a:rPr lang="de-DE" sz="2600" dirty="0" smtClean="0">
                <a:solidFill>
                  <a:srgbClr val="00B0F0"/>
                </a:solidFill>
              </a:rPr>
              <a:t>[der Zittauer Reformator, zu dieser wahrscheinlich schon lutherisch]</a:t>
            </a:r>
            <a:r>
              <a:rPr lang="de-DE" dirty="0" smtClean="0"/>
              <a:t> </a:t>
            </a:r>
            <a:r>
              <a:rPr lang="de-DE" i="1" dirty="0" err="1" smtClean="0"/>
              <a:t>weib</a:t>
            </a:r>
            <a:r>
              <a:rPr lang="de-DE" i="1" dirty="0" smtClean="0"/>
              <a:t>, </a:t>
            </a:r>
            <a:r>
              <a:rPr lang="de-DE" i="1" dirty="0" err="1" smtClean="0"/>
              <a:t>Elißabeth</a:t>
            </a:r>
            <a:r>
              <a:rPr lang="de-DE" i="1" dirty="0" smtClean="0"/>
              <a:t>, hat geb</a:t>
            </a:r>
            <a:r>
              <a:rPr lang="en-US" i="1" dirty="0" smtClean="0"/>
              <a:t>[</a:t>
            </a:r>
            <a:r>
              <a:rPr lang="en-US" i="1" dirty="0" err="1" smtClean="0"/>
              <a:t>oren</a:t>
            </a:r>
            <a:r>
              <a:rPr lang="en-US" i="1" dirty="0" smtClean="0"/>
              <a:t>] </a:t>
            </a:r>
            <a:r>
              <a:rPr lang="en-US" i="1" dirty="0" err="1" smtClean="0"/>
              <a:t>eine</a:t>
            </a:r>
            <a:r>
              <a:rPr lang="en-US" i="1" dirty="0" smtClean="0"/>
              <a:t> </a:t>
            </a:r>
            <a:r>
              <a:rPr lang="en-US" i="1" dirty="0" err="1" smtClean="0"/>
              <a:t>tochter</a:t>
            </a:r>
            <a:r>
              <a:rPr lang="en-US" i="1" dirty="0" smtClean="0"/>
              <a:t> Martha. Paten: her </a:t>
            </a:r>
            <a:r>
              <a:rPr lang="en-US" i="1" dirty="0" err="1" smtClean="0"/>
              <a:t>Fridericus</a:t>
            </a:r>
            <a:r>
              <a:rPr lang="en-US" i="1" dirty="0" smtClean="0"/>
              <a:t> </a:t>
            </a:r>
            <a:r>
              <a:rPr lang="en-US" i="1" dirty="0" err="1" smtClean="0"/>
              <a:t>Weingang</a:t>
            </a:r>
            <a:r>
              <a:rPr lang="en-US" i="1" dirty="0" smtClean="0"/>
              <a:t> </a:t>
            </a:r>
            <a:r>
              <a:rPr lang="en-US" sz="2600" dirty="0" smtClean="0">
                <a:solidFill>
                  <a:srgbClr val="00B0F0"/>
                </a:solidFill>
              </a:rPr>
              <a:t>[</a:t>
            </a:r>
            <a:r>
              <a:rPr lang="en-US" sz="2600" dirty="0" err="1" smtClean="0">
                <a:solidFill>
                  <a:srgbClr val="00B0F0"/>
                </a:solidFill>
              </a:rPr>
              <a:t>Zwinglianer</a:t>
            </a:r>
            <a:r>
              <a:rPr lang="en-US" sz="2600" dirty="0" smtClean="0">
                <a:solidFill>
                  <a:srgbClr val="00B0F0"/>
                </a:solidFill>
              </a:rPr>
              <a:t>, </a:t>
            </a:r>
            <a:r>
              <a:rPr lang="en-US" sz="2600" dirty="0" err="1" smtClean="0">
                <a:solidFill>
                  <a:srgbClr val="00B0F0"/>
                </a:solidFill>
              </a:rPr>
              <a:t>mehrfacher</a:t>
            </a:r>
            <a:r>
              <a:rPr lang="en-US" sz="2600" dirty="0" smtClean="0">
                <a:solidFill>
                  <a:srgbClr val="00B0F0"/>
                </a:solidFill>
              </a:rPr>
              <a:t> </a:t>
            </a:r>
            <a:r>
              <a:rPr lang="en-US" sz="2600" dirty="0" err="1" smtClean="0">
                <a:solidFill>
                  <a:srgbClr val="00B0F0"/>
                </a:solidFill>
              </a:rPr>
              <a:t>Zittauer</a:t>
            </a:r>
            <a:r>
              <a:rPr lang="en-US" sz="2600" dirty="0" smtClean="0">
                <a:solidFill>
                  <a:srgbClr val="00B0F0"/>
                </a:solidFill>
              </a:rPr>
              <a:t> </a:t>
            </a:r>
            <a:r>
              <a:rPr lang="en-US" sz="2600" dirty="0" err="1" smtClean="0">
                <a:solidFill>
                  <a:srgbClr val="00B0F0"/>
                </a:solidFill>
              </a:rPr>
              <a:t>Bürgermeister</a:t>
            </a:r>
            <a:r>
              <a:rPr lang="en-US" sz="2600" dirty="0" smtClean="0">
                <a:solidFill>
                  <a:srgbClr val="00B0F0"/>
                </a:solidFill>
              </a:rPr>
              <a:t>, </a:t>
            </a:r>
            <a:r>
              <a:rPr lang="en-US" sz="2600" dirty="0" err="1" smtClean="0">
                <a:solidFill>
                  <a:srgbClr val="00B0F0"/>
                </a:solidFill>
              </a:rPr>
              <a:t>der</a:t>
            </a:r>
            <a:r>
              <a:rPr lang="en-US" sz="2600" dirty="0" smtClean="0">
                <a:solidFill>
                  <a:srgbClr val="00B0F0"/>
                </a:solidFill>
              </a:rPr>
              <a:t> </a:t>
            </a:r>
            <a:r>
              <a:rPr lang="en-US" sz="2600" dirty="0" err="1" smtClean="0">
                <a:solidFill>
                  <a:srgbClr val="00B0F0"/>
                </a:solidFill>
              </a:rPr>
              <a:t>Herkunft</a:t>
            </a:r>
            <a:r>
              <a:rPr lang="en-US" sz="2600" dirty="0" smtClean="0">
                <a:solidFill>
                  <a:srgbClr val="00B0F0"/>
                </a:solidFill>
              </a:rPr>
              <a:t> </a:t>
            </a:r>
            <a:r>
              <a:rPr lang="en-US" sz="2600" dirty="0" err="1" smtClean="0">
                <a:solidFill>
                  <a:srgbClr val="00B0F0"/>
                </a:solidFill>
              </a:rPr>
              <a:t>nach</a:t>
            </a:r>
            <a:r>
              <a:rPr lang="en-US" sz="2600" dirty="0" smtClean="0">
                <a:solidFill>
                  <a:srgbClr val="00B0F0"/>
                </a:solidFill>
              </a:rPr>
              <a:t> </a:t>
            </a:r>
            <a:r>
              <a:rPr lang="en-US" sz="2600" dirty="0" err="1" smtClean="0">
                <a:solidFill>
                  <a:srgbClr val="00B0F0"/>
                </a:solidFill>
              </a:rPr>
              <a:t>aus</a:t>
            </a:r>
            <a:r>
              <a:rPr lang="en-US" sz="2600" dirty="0" smtClean="0">
                <a:solidFill>
                  <a:srgbClr val="00B0F0"/>
                </a:solidFill>
              </a:rPr>
              <a:t> </a:t>
            </a:r>
            <a:r>
              <a:rPr lang="en-US" sz="2600" dirty="0" err="1" smtClean="0">
                <a:solidFill>
                  <a:srgbClr val="00B0F0"/>
                </a:solidFill>
              </a:rPr>
              <a:t>der</a:t>
            </a:r>
            <a:r>
              <a:rPr lang="en-US" sz="2600" dirty="0" smtClean="0">
                <a:solidFill>
                  <a:srgbClr val="00B0F0"/>
                </a:solidFill>
              </a:rPr>
              <a:t> </a:t>
            </a:r>
            <a:r>
              <a:rPr lang="en-US" sz="2600" dirty="0" err="1" smtClean="0">
                <a:solidFill>
                  <a:srgbClr val="00B0F0"/>
                </a:solidFill>
              </a:rPr>
              <a:t>Schweiz</a:t>
            </a:r>
            <a:r>
              <a:rPr lang="en-US" sz="2600" dirty="0" smtClean="0">
                <a:solidFill>
                  <a:srgbClr val="00B0F0"/>
                </a:solidFill>
              </a:rPr>
              <a:t>]</a:t>
            </a:r>
            <a:r>
              <a:rPr lang="en-US" dirty="0" smtClean="0"/>
              <a:t>, </a:t>
            </a:r>
            <a:r>
              <a:rPr lang="en-US" i="1" dirty="0" smtClean="0"/>
              <a:t>Frau Anna, </a:t>
            </a:r>
            <a:r>
              <a:rPr lang="en-US" i="1" dirty="0" err="1" smtClean="0"/>
              <a:t>Conradi</a:t>
            </a:r>
            <a:r>
              <a:rPr lang="en-US" i="1" dirty="0" smtClean="0"/>
              <a:t> </a:t>
            </a:r>
            <a:r>
              <a:rPr lang="en-US" i="1" dirty="0" err="1" smtClean="0"/>
              <a:t>Nesenin</a:t>
            </a:r>
            <a:r>
              <a:rPr lang="en-US" i="1" dirty="0" smtClean="0"/>
              <a:t>, Anna, Lorentz </a:t>
            </a:r>
            <a:r>
              <a:rPr lang="en-US" i="1" dirty="0" err="1" smtClean="0"/>
              <a:t>Heunerin</a:t>
            </a:r>
            <a:r>
              <a:rPr lang="en-US" dirty="0" smtClean="0"/>
              <a:t>, </a:t>
            </a:r>
            <a:r>
              <a:rPr lang="en-US" sz="2300" dirty="0" smtClean="0">
                <a:solidFill>
                  <a:srgbClr val="FF0000"/>
                </a:solidFill>
              </a:rPr>
              <a:t>in: </a:t>
            </a:r>
            <a:r>
              <a:rPr lang="en-US" sz="2300" dirty="0" err="1" smtClean="0">
                <a:solidFill>
                  <a:srgbClr val="FF0000"/>
                </a:solidFill>
              </a:rPr>
              <a:t>PfA</a:t>
            </a:r>
            <a:r>
              <a:rPr lang="en-US" sz="2300" dirty="0" smtClean="0">
                <a:solidFill>
                  <a:srgbClr val="FF0000"/>
                </a:solidFill>
              </a:rPr>
              <a:t> </a:t>
            </a:r>
            <a:r>
              <a:rPr lang="en-US" sz="2300" dirty="0" err="1" smtClean="0">
                <a:solidFill>
                  <a:srgbClr val="FF0000"/>
                </a:solidFill>
              </a:rPr>
              <a:t>Zittau</a:t>
            </a:r>
            <a:r>
              <a:rPr lang="en-US" sz="2300" dirty="0" smtClean="0">
                <a:solidFill>
                  <a:srgbClr val="FF0000"/>
                </a:solidFill>
              </a:rPr>
              <a:t>, </a:t>
            </a:r>
            <a:r>
              <a:rPr lang="en-US" sz="2300" dirty="0" err="1" smtClean="0">
                <a:solidFill>
                  <a:srgbClr val="FF0000"/>
                </a:solidFill>
              </a:rPr>
              <a:t>Zittauer</a:t>
            </a:r>
            <a:r>
              <a:rPr lang="en-US" sz="2300" dirty="0" smtClean="0">
                <a:solidFill>
                  <a:srgbClr val="FF0000"/>
                </a:solidFill>
              </a:rPr>
              <a:t> </a:t>
            </a:r>
            <a:r>
              <a:rPr lang="en-US" sz="2300" dirty="0" err="1" smtClean="0">
                <a:solidFill>
                  <a:srgbClr val="FF0000"/>
                </a:solidFill>
              </a:rPr>
              <a:t>Taufbuch</a:t>
            </a:r>
            <a:r>
              <a:rPr lang="en-US" sz="2300" dirty="0" smtClean="0">
                <a:solidFill>
                  <a:srgbClr val="FF0000"/>
                </a:solidFill>
              </a:rPr>
              <a:t> 1539–1564 (</a:t>
            </a:r>
            <a:r>
              <a:rPr lang="en-US" sz="2300" dirty="0" err="1" smtClean="0">
                <a:solidFill>
                  <a:srgbClr val="FF0000"/>
                </a:solidFill>
              </a:rPr>
              <a:t>ohne</a:t>
            </a:r>
            <a:r>
              <a:rPr lang="en-US" sz="2300" dirty="0" smtClean="0">
                <a:solidFill>
                  <a:srgbClr val="FF0000"/>
                </a:solidFill>
              </a:rPr>
              <a:t> Sign.).</a:t>
            </a:r>
            <a:endParaRPr lang="de-DE" sz="2300" dirty="0" smtClean="0">
              <a:solidFill>
                <a:srgbClr val="FF0000"/>
              </a:solidFill>
            </a:endParaRPr>
          </a:p>
          <a:p>
            <a:pPr algn="just"/>
            <a:r>
              <a:rPr lang="de-DE" i="1" dirty="0" smtClean="0"/>
              <a:t>21. </a:t>
            </a:r>
            <a:r>
              <a:rPr lang="de-DE" i="1" dirty="0" err="1" smtClean="0"/>
              <a:t>Eadem</a:t>
            </a:r>
            <a:r>
              <a:rPr lang="de-DE" i="1" dirty="0" smtClean="0"/>
              <a:t> die</a:t>
            </a:r>
            <a:r>
              <a:rPr lang="en-US" i="1" dirty="0" smtClean="0"/>
              <a:t> </a:t>
            </a:r>
            <a:r>
              <a:rPr lang="en-US" dirty="0" smtClean="0"/>
              <a:t>[28.1.1554] </a:t>
            </a:r>
            <a:r>
              <a:rPr lang="en-US" i="1" dirty="0" smtClean="0"/>
              <a:t>Venture </a:t>
            </a:r>
            <a:r>
              <a:rPr lang="en-US" i="1" dirty="0" err="1" smtClean="0"/>
              <a:t>Birnes</a:t>
            </a:r>
            <a:r>
              <a:rPr lang="en-US" i="1" dirty="0" smtClean="0"/>
              <a:t> </a:t>
            </a:r>
            <a:r>
              <a:rPr lang="en-US" i="1" dirty="0" err="1" smtClean="0"/>
              <a:t>weib</a:t>
            </a:r>
            <a:r>
              <a:rPr lang="en-US" i="1" dirty="0" smtClean="0"/>
              <a:t> hat </a:t>
            </a:r>
            <a:r>
              <a:rPr lang="en-US" i="1" dirty="0" err="1" smtClean="0"/>
              <a:t>geb</a:t>
            </a:r>
            <a:r>
              <a:rPr lang="en-US" i="1" dirty="0" smtClean="0"/>
              <a:t>[</a:t>
            </a:r>
            <a:r>
              <a:rPr lang="en-US" i="1" dirty="0" err="1" smtClean="0"/>
              <a:t>oren</a:t>
            </a:r>
            <a:r>
              <a:rPr lang="en-US" i="1" dirty="0" smtClean="0"/>
              <a:t>] </a:t>
            </a:r>
            <a:r>
              <a:rPr lang="en-US" i="1" dirty="0" err="1" smtClean="0"/>
              <a:t>eine</a:t>
            </a:r>
            <a:r>
              <a:rPr lang="en-US" i="1" dirty="0" smtClean="0"/>
              <a:t> </a:t>
            </a:r>
            <a:r>
              <a:rPr lang="en-US" i="1" dirty="0" err="1" smtClean="0"/>
              <a:t>tochter</a:t>
            </a:r>
            <a:r>
              <a:rPr lang="en-US" i="1" dirty="0" smtClean="0"/>
              <a:t> </a:t>
            </a:r>
            <a:r>
              <a:rPr lang="en-US" i="1" dirty="0" err="1" smtClean="0"/>
              <a:t>Agnetha</a:t>
            </a:r>
            <a:r>
              <a:rPr lang="en-US" i="1" dirty="0" smtClean="0"/>
              <a:t>. Paten: </a:t>
            </a:r>
            <a:r>
              <a:rPr lang="en-US" i="1" dirty="0" err="1" smtClean="0"/>
              <a:t>Vater</a:t>
            </a:r>
            <a:r>
              <a:rPr lang="en-US" i="1" dirty="0" smtClean="0"/>
              <a:t> </a:t>
            </a:r>
            <a:r>
              <a:rPr lang="en-US" i="1" dirty="0" err="1" smtClean="0"/>
              <a:t>Balth</a:t>
            </a:r>
            <a:r>
              <a:rPr lang="en-US" i="1" dirty="0" smtClean="0"/>
              <a:t>[</a:t>
            </a:r>
            <a:r>
              <a:rPr lang="en-US" i="1" dirty="0" err="1" smtClean="0"/>
              <a:t>asar</a:t>
            </a:r>
            <a:r>
              <a:rPr lang="en-US" i="1" dirty="0" smtClean="0"/>
              <a:t>] </a:t>
            </a:r>
            <a:r>
              <a:rPr lang="en-US" i="1" dirty="0" err="1" smtClean="0"/>
              <a:t>Gottschalg</a:t>
            </a:r>
            <a:r>
              <a:rPr lang="en-US" i="1" dirty="0" smtClean="0"/>
              <a:t> </a:t>
            </a:r>
            <a:r>
              <a:rPr lang="en-US" sz="2600" dirty="0" smtClean="0">
                <a:solidFill>
                  <a:srgbClr val="00B0F0"/>
                </a:solidFill>
              </a:rPr>
              <a:t>[</a:t>
            </a:r>
            <a:r>
              <a:rPr lang="en-US" sz="2600" dirty="0" err="1" smtClean="0">
                <a:solidFill>
                  <a:srgbClr val="00B0F0"/>
                </a:solidFill>
              </a:rPr>
              <a:t>Altgläubig</a:t>
            </a:r>
            <a:r>
              <a:rPr lang="en-US" sz="2600" dirty="0" smtClean="0">
                <a:solidFill>
                  <a:srgbClr val="00B0F0"/>
                </a:solidFill>
              </a:rPr>
              <a:t>]</a:t>
            </a:r>
            <a:r>
              <a:rPr lang="en-US" dirty="0" smtClean="0"/>
              <a:t>, </a:t>
            </a:r>
            <a:r>
              <a:rPr lang="en-US" i="1" dirty="0" err="1" smtClean="0"/>
              <a:t>Margaretha</a:t>
            </a:r>
            <a:r>
              <a:rPr lang="en-US" i="1" dirty="0" smtClean="0"/>
              <a:t>, </a:t>
            </a:r>
            <a:r>
              <a:rPr lang="en-US" i="1" dirty="0" err="1" smtClean="0"/>
              <a:t>Onofris</a:t>
            </a:r>
            <a:r>
              <a:rPr lang="en-US" i="1" dirty="0" smtClean="0"/>
              <a:t> </a:t>
            </a:r>
            <a:r>
              <a:rPr lang="en-US" i="1" dirty="0" err="1" smtClean="0"/>
              <a:t>Hertzoges</a:t>
            </a:r>
            <a:r>
              <a:rPr lang="en-US" i="1" dirty="0" smtClean="0"/>
              <a:t> </a:t>
            </a:r>
            <a:r>
              <a:rPr lang="en-US" i="1" dirty="0" err="1" smtClean="0"/>
              <a:t>weib</a:t>
            </a:r>
            <a:r>
              <a:rPr lang="en-US" i="1" dirty="0" smtClean="0"/>
              <a:t> </a:t>
            </a:r>
            <a:r>
              <a:rPr lang="en-US" sz="2600" dirty="0" smtClean="0">
                <a:solidFill>
                  <a:srgbClr val="00B0F0"/>
                </a:solidFill>
              </a:rPr>
              <a:t>[</a:t>
            </a:r>
            <a:r>
              <a:rPr lang="en-US" sz="2600" dirty="0" err="1" smtClean="0">
                <a:solidFill>
                  <a:srgbClr val="00B0F0"/>
                </a:solidFill>
              </a:rPr>
              <a:t>eines</a:t>
            </a:r>
            <a:r>
              <a:rPr lang="en-US" sz="2600" dirty="0" smtClean="0">
                <a:solidFill>
                  <a:srgbClr val="00B0F0"/>
                </a:solidFill>
              </a:rPr>
              <a:t> </a:t>
            </a:r>
            <a:r>
              <a:rPr lang="en-US" sz="2600" dirty="0" err="1" smtClean="0">
                <a:solidFill>
                  <a:srgbClr val="00B0F0"/>
                </a:solidFill>
              </a:rPr>
              <a:t>Zwinglianers</a:t>
            </a:r>
            <a:r>
              <a:rPr lang="en-US" sz="2600" dirty="0" smtClean="0">
                <a:solidFill>
                  <a:srgbClr val="00B0F0"/>
                </a:solidFill>
              </a:rPr>
              <a:t>] </a:t>
            </a:r>
            <a:r>
              <a:rPr lang="en-US" i="1" dirty="0" smtClean="0"/>
              <a:t>und </a:t>
            </a:r>
            <a:r>
              <a:rPr lang="en-US" i="1" dirty="0" err="1" smtClean="0"/>
              <a:t>der</a:t>
            </a:r>
            <a:r>
              <a:rPr lang="en-US" i="1" dirty="0" smtClean="0"/>
              <a:t> </a:t>
            </a:r>
            <a:r>
              <a:rPr lang="en-US" i="1" dirty="0" err="1" smtClean="0"/>
              <a:t>Hanspochin</a:t>
            </a:r>
            <a:r>
              <a:rPr lang="en-US" i="1" dirty="0" smtClean="0"/>
              <a:t> </a:t>
            </a:r>
            <a:r>
              <a:rPr lang="en-US" i="1" dirty="0" err="1" smtClean="0"/>
              <a:t>tochter</a:t>
            </a:r>
            <a:r>
              <a:rPr lang="en-US" sz="2600" dirty="0" smtClean="0">
                <a:solidFill>
                  <a:srgbClr val="FF0000"/>
                </a:solidFill>
              </a:rPr>
              <a:t>, </a:t>
            </a:r>
            <a:r>
              <a:rPr lang="en-US" sz="2600" dirty="0" err="1" smtClean="0">
                <a:solidFill>
                  <a:srgbClr val="FF0000"/>
                </a:solidFill>
              </a:rPr>
              <a:t>ebd</a:t>
            </a:r>
            <a:r>
              <a:rPr lang="en-US" sz="2600" dirty="0" smtClean="0">
                <a:solidFill>
                  <a:srgbClr val="FF0000"/>
                </a:solidFill>
              </a:rPr>
              <a:t>.</a:t>
            </a:r>
          </a:p>
          <a:p>
            <a:pPr algn="just"/>
            <a:r>
              <a:rPr lang="en-US" i="1" dirty="0" smtClean="0"/>
              <a:t>98. </a:t>
            </a:r>
            <a:r>
              <a:rPr lang="en-US" i="1" dirty="0" err="1" smtClean="0"/>
              <a:t>Mitwoch</a:t>
            </a:r>
            <a:r>
              <a:rPr lang="en-US" i="1" dirty="0" smtClean="0"/>
              <a:t> </a:t>
            </a:r>
            <a:r>
              <a:rPr lang="en-US" i="1" dirty="0" err="1" smtClean="0"/>
              <a:t>dorn</a:t>
            </a:r>
            <a:r>
              <a:rPr lang="en-US" i="1" dirty="0" smtClean="0"/>
              <a:t>[</a:t>
            </a:r>
            <a:r>
              <a:rPr lang="en-US" i="1" dirty="0" err="1" smtClean="0"/>
              <a:t>och</a:t>
            </a:r>
            <a:r>
              <a:rPr lang="en-US" i="1" dirty="0" smtClean="0"/>
              <a:t>] </a:t>
            </a:r>
            <a:r>
              <a:rPr lang="en-US" dirty="0" smtClean="0"/>
              <a:t>[25.4.1554] </a:t>
            </a:r>
            <a:r>
              <a:rPr lang="en-US" i="1" dirty="0" smtClean="0"/>
              <a:t>Thomas </a:t>
            </a:r>
            <a:r>
              <a:rPr lang="en-US" i="1" dirty="0" err="1" smtClean="0"/>
              <a:t>Scholtzen</a:t>
            </a:r>
            <a:r>
              <a:rPr lang="en-US" i="1" dirty="0" smtClean="0"/>
              <a:t> </a:t>
            </a:r>
            <a:r>
              <a:rPr lang="en-US" i="1" dirty="0" err="1" smtClean="0"/>
              <a:t>weib</a:t>
            </a:r>
            <a:r>
              <a:rPr lang="en-US" i="1" dirty="0" smtClean="0"/>
              <a:t> hat </a:t>
            </a:r>
            <a:r>
              <a:rPr lang="en-US" i="1" dirty="0" err="1" smtClean="0"/>
              <a:t>geb</a:t>
            </a:r>
            <a:r>
              <a:rPr lang="en-US" i="1" dirty="0" smtClean="0"/>
              <a:t>[</a:t>
            </a:r>
            <a:r>
              <a:rPr lang="en-US" i="1" dirty="0" err="1" smtClean="0"/>
              <a:t>oren</a:t>
            </a:r>
            <a:r>
              <a:rPr lang="en-US" i="1" dirty="0" smtClean="0"/>
              <a:t>] </a:t>
            </a:r>
            <a:r>
              <a:rPr lang="en-US" i="1" dirty="0" err="1" smtClean="0"/>
              <a:t>einen</a:t>
            </a:r>
            <a:r>
              <a:rPr lang="en-US" i="1" dirty="0" smtClean="0"/>
              <a:t> son </a:t>
            </a:r>
            <a:r>
              <a:rPr lang="en-US" i="1" dirty="0" err="1" smtClean="0"/>
              <a:t>Bartholomeus</a:t>
            </a:r>
            <a:r>
              <a:rPr lang="en-US" i="1" dirty="0" smtClean="0"/>
              <a:t>. Paten Her Conrad[us] </a:t>
            </a:r>
            <a:r>
              <a:rPr lang="en-US" i="1" dirty="0" err="1" smtClean="0"/>
              <a:t>Nesenus</a:t>
            </a:r>
            <a:r>
              <a:rPr lang="en-US" i="1" dirty="0" smtClean="0"/>
              <a:t>, </a:t>
            </a:r>
            <a:r>
              <a:rPr lang="en-US" i="1" dirty="0" err="1" smtClean="0"/>
              <a:t>licentiat</a:t>
            </a:r>
            <a:r>
              <a:rPr lang="en-US" i="1" dirty="0" smtClean="0"/>
              <a:t> </a:t>
            </a:r>
            <a:r>
              <a:rPr lang="en-US" sz="2600" dirty="0" smtClean="0">
                <a:solidFill>
                  <a:srgbClr val="00B0F0"/>
                </a:solidFill>
              </a:rPr>
              <a:t>[</a:t>
            </a:r>
            <a:r>
              <a:rPr lang="en-US" sz="2600" dirty="0" err="1" smtClean="0">
                <a:solidFill>
                  <a:srgbClr val="00B0F0"/>
                </a:solidFill>
              </a:rPr>
              <a:t>Lutheraner</a:t>
            </a:r>
            <a:r>
              <a:rPr lang="en-US" sz="2600" dirty="0" smtClean="0">
                <a:solidFill>
                  <a:srgbClr val="00B0F0"/>
                </a:solidFill>
              </a:rPr>
              <a:t> (?), </a:t>
            </a:r>
            <a:r>
              <a:rPr lang="en-US" sz="2600" dirty="0" err="1" smtClean="0">
                <a:solidFill>
                  <a:srgbClr val="00B0F0"/>
                </a:solidFill>
              </a:rPr>
              <a:t>Bruder</a:t>
            </a:r>
            <a:r>
              <a:rPr lang="en-US" sz="2600" dirty="0" smtClean="0">
                <a:solidFill>
                  <a:srgbClr val="00B0F0"/>
                </a:solidFill>
              </a:rPr>
              <a:t> des </a:t>
            </a:r>
            <a:r>
              <a:rPr lang="en-US" sz="2600" dirty="0" err="1" smtClean="0">
                <a:solidFill>
                  <a:srgbClr val="00B0F0"/>
                </a:solidFill>
              </a:rPr>
              <a:t>Wittenberger</a:t>
            </a:r>
            <a:r>
              <a:rPr lang="en-US" sz="2600" dirty="0" smtClean="0">
                <a:solidFill>
                  <a:srgbClr val="00B0F0"/>
                </a:solidFill>
              </a:rPr>
              <a:t> </a:t>
            </a:r>
            <a:r>
              <a:rPr lang="en-US" sz="2600" dirty="0" err="1" smtClean="0">
                <a:solidFill>
                  <a:srgbClr val="00B0F0"/>
                </a:solidFill>
              </a:rPr>
              <a:t>Humanisten</a:t>
            </a:r>
            <a:r>
              <a:rPr lang="en-US" sz="2600" dirty="0" smtClean="0">
                <a:solidFill>
                  <a:srgbClr val="00B0F0"/>
                </a:solidFill>
              </a:rPr>
              <a:t> Wilhelm </a:t>
            </a:r>
            <a:r>
              <a:rPr lang="en-US" sz="2600" dirty="0" err="1" smtClean="0">
                <a:solidFill>
                  <a:srgbClr val="00B0F0"/>
                </a:solidFill>
              </a:rPr>
              <a:t>Nesens</a:t>
            </a:r>
            <a:r>
              <a:rPr lang="en-US" sz="2600" dirty="0" smtClean="0">
                <a:solidFill>
                  <a:srgbClr val="00B0F0"/>
                </a:solidFill>
              </a:rPr>
              <a:t>, </a:t>
            </a:r>
            <a:r>
              <a:rPr lang="en-US" sz="2600" dirty="0" err="1" smtClean="0">
                <a:solidFill>
                  <a:srgbClr val="00B0F0"/>
                </a:solidFill>
              </a:rPr>
              <a:t>doch</a:t>
            </a:r>
            <a:r>
              <a:rPr lang="en-US" sz="2600" dirty="0" smtClean="0">
                <a:solidFill>
                  <a:srgbClr val="00B0F0"/>
                </a:solidFill>
              </a:rPr>
              <a:t> </a:t>
            </a:r>
            <a:r>
              <a:rPr lang="en-US" sz="2600" dirty="0" err="1" smtClean="0">
                <a:solidFill>
                  <a:srgbClr val="00B0F0"/>
                </a:solidFill>
              </a:rPr>
              <a:t>er</a:t>
            </a:r>
            <a:r>
              <a:rPr lang="en-US" sz="2600" dirty="0" smtClean="0">
                <a:solidFill>
                  <a:srgbClr val="00B0F0"/>
                </a:solidFill>
              </a:rPr>
              <a:t> </a:t>
            </a:r>
            <a:r>
              <a:rPr lang="en-US" sz="2600" dirty="0" err="1" smtClean="0">
                <a:solidFill>
                  <a:srgbClr val="00B0F0"/>
                </a:solidFill>
              </a:rPr>
              <a:t>schrieb</a:t>
            </a:r>
            <a:r>
              <a:rPr lang="en-US" sz="2600" dirty="0" smtClean="0">
                <a:solidFill>
                  <a:srgbClr val="00B0F0"/>
                </a:solidFill>
              </a:rPr>
              <a:t> </a:t>
            </a:r>
            <a:r>
              <a:rPr lang="en-US" sz="2600" dirty="0" err="1" smtClean="0">
                <a:solidFill>
                  <a:srgbClr val="00B0F0"/>
                </a:solidFill>
              </a:rPr>
              <a:t>einmal</a:t>
            </a:r>
            <a:r>
              <a:rPr lang="en-US" sz="2600" dirty="0" smtClean="0">
                <a:solidFill>
                  <a:srgbClr val="00B0F0"/>
                </a:solidFill>
              </a:rPr>
              <a:t> </a:t>
            </a:r>
            <a:r>
              <a:rPr lang="en-US" sz="2600" dirty="0" err="1" smtClean="0">
                <a:solidFill>
                  <a:srgbClr val="00B0F0"/>
                </a:solidFill>
              </a:rPr>
              <a:t>auch</a:t>
            </a:r>
            <a:r>
              <a:rPr lang="en-US" sz="2600" dirty="0" smtClean="0">
                <a:solidFill>
                  <a:srgbClr val="00B0F0"/>
                </a:solidFill>
              </a:rPr>
              <a:t> </a:t>
            </a:r>
            <a:r>
              <a:rPr lang="en-US" sz="2600" dirty="0" err="1" smtClean="0">
                <a:solidFill>
                  <a:srgbClr val="00B0F0"/>
                </a:solidFill>
              </a:rPr>
              <a:t>Bullinger</a:t>
            </a:r>
            <a:r>
              <a:rPr lang="en-US" sz="2600" dirty="0" smtClean="0">
                <a:solidFill>
                  <a:srgbClr val="00B0F0"/>
                </a:solidFill>
              </a:rPr>
              <a:t> </a:t>
            </a:r>
            <a:r>
              <a:rPr lang="en-US" sz="2600" dirty="0" err="1" smtClean="0">
                <a:solidFill>
                  <a:srgbClr val="00B0F0"/>
                </a:solidFill>
              </a:rPr>
              <a:t>nach</a:t>
            </a:r>
            <a:r>
              <a:rPr lang="en-US" sz="2600" dirty="0" smtClean="0">
                <a:solidFill>
                  <a:srgbClr val="00B0F0"/>
                </a:solidFill>
              </a:rPr>
              <a:t> Z</a:t>
            </a:r>
            <a:r>
              <a:rPr lang="de-DE" sz="2600" dirty="0" err="1" smtClean="0">
                <a:solidFill>
                  <a:srgbClr val="00B0F0"/>
                </a:solidFill>
              </a:rPr>
              <a:t>ürich</a:t>
            </a:r>
            <a:r>
              <a:rPr lang="en-US" sz="2600" dirty="0" smtClean="0">
                <a:solidFill>
                  <a:srgbClr val="00B0F0"/>
                </a:solidFill>
              </a:rPr>
              <a:t>]</a:t>
            </a:r>
            <a:r>
              <a:rPr lang="en-US" dirty="0" smtClean="0"/>
              <a:t>, </a:t>
            </a:r>
            <a:r>
              <a:rPr lang="en-US" i="1" dirty="0" err="1" smtClean="0"/>
              <a:t>vater</a:t>
            </a:r>
            <a:r>
              <a:rPr lang="en-US" i="1" dirty="0" smtClean="0"/>
              <a:t> </a:t>
            </a:r>
            <a:r>
              <a:rPr lang="en-US" i="1" dirty="0" err="1" smtClean="0"/>
              <a:t>Balth</a:t>
            </a:r>
            <a:r>
              <a:rPr lang="en-US" i="1" dirty="0" smtClean="0"/>
              <a:t>[</a:t>
            </a:r>
            <a:r>
              <a:rPr lang="en-US" i="1" dirty="0" err="1" smtClean="0"/>
              <a:t>asar</a:t>
            </a:r>
            <a:r>
              <a:rPr lang="en-US" i="1" dirty="0" smtClean="0"/>
              <a:t>] </a:t>
            </a:r>
            <a:r>
              <a:rPr lang="en-US" i="1" dirty="0" err="1" smtClean="0"/>
              <a:t>Gottschalg</a:t>
            </a:r>
            <a:r>
              <a:rPr lang="en-US" dirty="0" smtClean="0"/>
              <a:t> </a:t>
            </a:r>
            <a:r>
              <a:rPr lang="en-US" sz="2600" dirty="0" smtClean="0">
                <a:solidFill>
                  <a:srgbClr val="00B0F0"/>
                </a:solidFill>
              </a:rPr>
              <a:t>[</a:t>
            </a:r>
            <a:r>
              <a:rPr lang="en-US" sz="2600" dirty="0" err="1" smtClean="0">
                <a:solidFill>
                  <a:srgbClr val="00B0F0"/>
                </a:solidFill>
              </a:rPr>
              <a:t>Altgläubig</a:t>
            </a:r>
            <a:r>
              <a:rPr lang="en-US" sz="2600" dirty="0" smtClean="0">
                <a:solidFill>
                  <a:srgbClr val="00B0F0"/>
                </a:solidFill>
              </a:rPr>
              <a:t>]</a:t>
            </a:r>
            <a:r>
              <a:rPr lang="en-US" sz="2600" dirty="0" smtClean="0"/>
              <a:t>, </a:t>
            </a:r>
            <a:r>
              <a:rPr lang="en-US" i="1" dirty="0" err="1" smtClean="0"/>
              <a:t>virgo</a:t>
            </a:r>
            <a:r>
              <a:rPr lang="en-US" i="1" dirty="0" smtClean="0"/>
              <a:t> </a:t>
            </a:r>
            <a:r>
              <a:rPr lang="en-US" i="1" dirty="0" err="1" smtClean="0"/>
              <a:t>Hedwigis</a:t>
            </a:r>
            <a:r>
              <a:rPr lang="en-US" i="1" dirty="0" smtClean="0"/>
              <a:t>, Hans </a:t>
            </a:r>
            <a:r>
              <a:rPr lang="en-US" i="1" dirty="0" err="1" smtClean="0"/>
              <a:t>Huberiges</a:t>
            </a:r>
            <a:r>
              <a:rPr lang="en-US" i="1" dirty="0" smtClean="0"/>
              <a:t> </a:t>
            </a:r>
            <a:r>
              <a:rPr lang="en-US" i="1" dirty="0" err="1" smtClean="0"/>
              <a:t>tochter</a:t>
            </a:r>
            <a:r>
              <a:rPr lang="en-US" i="1" dirty="0" smtClean="0"/>
              <a:t> </a:t>
            </a:r>
            <a:r>
              <a:rPr lang="en-US" sz="2600" dirty="0" smtClean="0">
                <a:solidFill>
                  <a:srgbClr val="00B0F0"/>
                </a:solidFill>
              </a:rPr>
              <a:t>[</a:t>
            </a:r>
            <a:r>
              <a:rPr lang="en-US" sz="2600" dirty="0" err="1" smtClean="0">
                <a:solidFill>
                  <a:srgbClr val="00B0F0"/>
                </a:solidFill>
              </a:rPr>
              <a:t>eines</a:t>
            </a:r>
            <a:r>
              <a:rPr lang="en-US" sz="2600" dirty="0" smtClean="0">
                <a:solidFill>
                  <a:srgbClr val="00B0F0"/>
                </a:solidFill>
              </a:rPr>
              <a:t> </a:t>
            </a:r>
            <a:r>
              <a:rPr lang="en-US" sz="2600" dirty="0" err="1" smtClean="0">
                <a:solidFill>
                  <a:srgbClr val="00B0F0"/>
                </a:solidFill>
              </a:rPr>
              <a:t>Lutheranes</a:t>
            </a:r>
            <a:r>
              <a:rPr lang="en-US" sz="2300" dirty="0" smtClean="0">
                <a:solidFill>
                  <a:srgbClr val="00B0F0"/>
                </a:solidFill>
              </a:rPr>
              <a:t>]</a:t>
            </a:r>
            <a:r>
              <a:rPr lang="en-US" sz="2300" dirty="0" smtClean="0">
                <a:solidFill>
                  <a:srgbClr val="FF0000"/>
                </a:solidFill>
              </a:rPr>
              <a:t>, </a:t>
            </a:r>
            <a:r>
              <a:rPr lang="en-US" sz="2300" dirty="0" err="1" smtClean="0">
                <a:solidFill>
                  <a:srgbClr val="FF0000"/>
                </a:solidFill>
              </a:rPr>
              <a:t>ebd</a:t>
            </a:r>
            <a:r>
              <a:rPr lang="en-US" sz="2300" dirty="0" smtClean="0">
                <a:solidFill>
                  <a:srgbClr val="FF0000"/>
                </a:solidFill>
              </a:rPr>
              <a:t>.</a:t>
            </a:r>
            <a:endParaRPr lang="cs-CZ" sz="2300" dirty="0">
              <a:solidFill>
                <a:srgbClr val="FF0000"/>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39552" y="404664"/>
            <a:ext cx="8136904" cy="576064"/>
          </a:xfrm>
        </p:spPr>
        <p:txBody>
          <a:bodyPr>
            <a:noAutofit/>
          </a:bodyPr>
          <a:lstStyle/>
          <a:p>
            <a:r>
              <a:rPr lang="de-DE" sz="1600" b="1" dirty="0" smtClean="0">
                <a:solidFill>
                  <a:srgbClr val="00B050"/>
                </a:solidFill>
              </a:rPr>
              <a:t>Der </a:t>
            </a:r>
            <a:r>
              <a:rPr lang="de-DE" sz="1600" b="1" dirty="0" err="1" smtClean="0">
                <a:solidFill>
                  <a:srgbClr val="00B050"/>
                </a:solidFill>
              </a:rPr>
              <a:t>altgläubige</a:t>
            </a:r>
            <a:r>
              <a:rPr lang="de-DE" sz="1600" b="1" dirty="0" smtClean="0">
                <a:solidFill>
                  <a:srgbClr val="00B050"/>
                </a:solidFill>
              </a:rPr>
              <a:t> Zittauer Johanniterkomtur Christoph von Wartenberg bekennt sich 1565 vor dem Habsburger Ferdinand (von Tirol) zur Rechtfertigung allein durch den Glauben</a:t>
            </a:r>
            <a:endParaRPr lang="cs-CZ" sz="1600" b="1" dirty="0">
              <a:solidFill>
                <a:srgbClr val="00B050"/>
              </a:solidFill>
            </a:endParaRPr>
          </a:p>
        </p:txBody>
      </p:sp>
      <p:sp>
        <p:nvSpPr>
          <p:cNvPr id="3" name="Zástupný symbol pro obsah 2"/>
          <p:cNvSpPr>
            <a:spLocks noGrp="1"/>
          </p:cNvSpPr>
          <p:nvPr>
            <p:ph idx="1"/>
          </p:nvPr>
        </p:nvSpPr>
        <p:spPr>
          <a:xfrm>
            <a:off x="539552" y="980728"/>
            <a:ext cx="8136904" cy="5472608"/>
          </a:xfrm>
        </p:spPr>
        <p:txBody>
          <a:bodyPr>
            <a:noAutofit/>
          </a:bodyPr>
          <a:lstStyle/>
          <a:p>
            <a:pPr algn="just"/>
            <a:r>
              <a:rPr lang="de-DE" sz="3400" b="1" i="1" u="sng" baseline="30000" dirty="0" smtClean="0"/>
              <a:t>Meine </a:t>
            </a:r>
            <a:r>
              <a:rPr lang="de-DE" sz="3400" b="1" i="1" u="sng" baseline="30000" dirty="0" err="1" smtClean="0"/>
              <a:t>werck</a:t>
            </a:r>
            <a:r>
              <a:rPr lang="de-DE" sz="3400" b="1" i="1" u="sng" baseline="30000" dirty="0" smtClean="0"/>
              <a:t> werden mich nicht </a:t>
            </a:r>
            <a:r>
              <a:rPr lang="de-DE" sz="3400" b="1" i="1" u="sng" baseline="30000" dirty="0" err="1" smtClean="0"/>
              <a:t>heillig</a:t>
            </a:r>
            <a:r>
              <a:rPr lang="de-DE" sz="3400" b="1" i="1" u="sng" baseline="30000" dirty="0" smtClean="0"/>
              <a:t> machen, sonder der glaube, der in mir </a:t>
            </a:r>
            <a:r>
              <a:rPr lang="de-DE" sz="3400" b="1" i="1" u="sng" baseline="30000" dirty="0" err="1" smtClean="0"/>
              <a:t>gewirckt</a:t>
            </a:r>
            <a:r>
              <a:rPr lang="de-DE" sz="3400" b="1" i="1" u="sng" baseline="30000" dirty="0" smtClean="0"/>
              <a:t> hat</a:t>
            </a:r>
            <a:r>
              <a:rPr lang="de-DE" sz="3400" b="1" i="1" baseline="30000" dirty="0" smtClean="0"/>
              <a:t>, der </a:t>
            </a:r>
            <a:r>
              <a:rPr lang="de-DE" sz="3400" b="1" i="1" baseline="30000" dirty="0" err="1" smtClean="0"/>
              <a:t>heillige</a:t>
            </a:r>
            <a:r>
              <a:rPr lang="de-DE" sz="3400" b="1" i="1" baseline="30000" dirty="0" smtClean="0"/>
              <a:t> geist ahn </a:t>
            </a:r>
            <a:r>
              <a:rPr lang="de-DE" sz="3400" b="1" i="1" baseline="30000" dirty="0" err="1" smtClean="0"/>
              <a:t>Jehsum</a:t>
            </a:r>
            <a:r>
              <a:rPr lang="de-DE" sz="3400" b="1" i="1" baseline="30000" dirty="0" smtClean="0"/>
              <a:t> </a:t>
            </a:r>
            <a:r>
              <a:rPr lang="de-DE" sz="3400" b="1" i="1" baseline="30000" dirty="0" err="1" smtClean="0"/>
              <a:t>Christum</a:t>
            </a:r>
            <a:r>
              <a:rPr lang="de-DE" sz="3400" i="1" baseline="30000" dirty="0" smtClean="0"/>
              <a:t>, </a:t>
            </a:r>
            <a:r>
              <a:rPr lang="de-DE" sz="3400" b="1" i="1" baseline="30000" dirty="0" smtClean="0"/>
              <a:t>den </a:t>
            </a:r>
            <a:r>
              <a:rPr lang="de-DE" sz="3400" b="1" i="1" baseline="30000" dirty="0" err="1" smtClean="0"/>
              <a:t>son</a:t>
            </a:r>
            <a:r>
              <a:rPr lang="de-DE" sz="3400" b="1" i="1" baseline="30000" dirty="0" smtClean="0"/>
              <a:t> </a:t>
            </a:r>
            <a:r>
              <a:rPr lang="de-DE" sz="3400" b="1" i="1" baseline="30000" dirty="0" err="1" smtClean="0"/>
              <a:t>son</a:t>
            </a:r>
            <a:r>
              <a:rPr lang="de-DE" sz="3400" b="1" i="1" baseline="30000" dirty="0" smtClean="0"/>
              <a:t> </a:t>
            </a:r>
            <a:r>
              <a:rPr lang="de-DE" sz="3400" b="1" baseline="30000" dirty="0" smtClean="0"/>
              <a:t>(!)</a:t>
            </a:r>
            <a:r>
              <a:rPr lang="de-DE" sz="3400" b="1" i="1" baseline="30000" dirty="0" smtClean="0"/>
              <a:t> </a:t>
            </a:r>
            <a:r>
              <a:rPr lang="de-DE" sz="3400" b="1" i="1" baseline="30000" dirty="0" err="1" smtClean="0"/>
              <a:t>gotts</a:t>
            </a:r>
            <a:r>
              <a:rPr lang="de-DE" sz="3400" b="1" i="1" baseline="30000" dirty="0" smtClean="0"/>
              <a:t>, den ich zu einem </a:t>
            </a:r>
            <a:r>
              <a:rPr lang="de-DE" sz="3400" b="1" i="1" baseline="30000" dirty="0" err="1" smtClean="0"/>
              <a:t>heillund</a:t>
            </a:r>
            <a:r>
              <a:rPr lang="de-DE" sz="3400" b="1" i="1" baseline="30000" dirty="0" smtClean="0"/>
              <a:t> und </a:t>
            </a:r>
            <a:r>
              <a:rPr lang="de-DE" sz="3400" b="1" i="1" baseline="30000" dirty="0" err="1" smtClean="0"/>
              <a:t>seligmacher</a:t>
            </a:r>
            <a:r>
              <a:rPr lang="de-DE" sz="3400" b="1" i="1" baseline="30000" dirty="0" smtClean="0"/>
              <a:t> durch sein sterben </a:t>
            </a:r>
            <a:r>
              <a:rPr lang="de-DE" sz="3400" b="1" i="1" baseline="30000" dirty="0" err="1" smtClean="0"/>
              <a:t>unnd</a:t>
            </a:r>
            <a:r>
              <a:rPr lang="de-DE" sz="3400" b="1" i="1" baseline="30000" dirty="0" smtClean="0"/>
              <a:t> </a:t>
            </a:r>
            <a:r>
              <a:rPr lang="de-DE" sz="3400" b="1" i="1" baseline="30000" dirty="0" err="1" smtClean="0"/>
              <a:t>bluttvorgissen</a:t>
            </a:r>
            <a:r>
              <a:rPr lang="de-DE" sz="3400" b="1" i="1" baseline="30000" dirty="0" smtClean="0"/>
              <a:t> vor </a:t>
            </a:r>
            <a:r>
              <a:rPr lang="de-DE" sz="3400" b="1" i="1" baseline="30000" dirty="0" err="1" smtClean="0"/>
              <a:t>mih</a:t>
            </a:r>
            <a:r>
              <a:rPr lang="de-DE" sz="3400" b="1" i="1" baseline="30000" dirty="0" smtClean="0"/>
              <a:t> </a:t>
            </a:r>
            <a:r>
              <a:rPr lang="de-DE" sz="3400" b="1" i="1" baseline="30000" dirty="0" err="1" smtClean="0"/>
              <a:t>angenohmen</a:t>
            </a:r>
            <a:r>
              <a:rPr lang="de-DE" sz="3400" i="1" baseline="30000" dirty="0" smtClean="0"/>
              <a:t>, </a:t>
            </a:r>
            <a:r>
              <a:rPr lang="en-US" sz="3400" baseline="30000" dirty="0" smtClean="0"/>
              <a:t>[…]</a:t>
            </a:r>
            <a:r>
              <a:rPr lang="en-US" sz="3400" i="1" baseline="30000" dirty="0" smtClean="0"/>
              <a:t> </a:t>
            </a:r>
            <a:r>
              <a:rPr lang="de-DE" sz="3400" b="1" i="1" baseline="30000" dirty="0" smtClean="0"/>
              <a:t>die </a:t>
            </a:r>
            <a:r>
              <a:rPr lang="de-DE" sz="3400" b="1" i="1" baseline="30000" dirty="0" err="1" smtClean="0"/>
              <a:t>heilligkeit</a:t>
            </a:r>
            <a:r>
              <a:rPr lang="de-DE" sz="3400" b="1" i="1" baseline="30000" dirty="0" smtClean="0"/>
              <a:t> </a:t>
            </a:r>
            <a:r>
              <a:rPr lang="de-DE" sz="3400" baseline="30000" dirty="0" smtClean="0"/>
              <a:t>[…]</a:t>
            </a:r>
            <a:r>
              <a:rPr lang="de-DE" sz="3400" i="1" baseline="30000" dirty="0" smtClean="0"/>
              <a:t>, </a:t>
            </a:r>
            <a:r>
              <a:rPr lang="de-DE" sz="3400" b="1" i="1" baseline="30000" dirty="0" smtClean="0"/>
              <a:t>das </a:t>
            </a:r>
            <a:r>
              <a:rPr lang="de-DE" sz="3400" b="1" i="1" baseline="30000" dirty="0" err="1" smtClean="0"/>
              <a:t>wort</a:t>
            </a:r>
            <a:r>
              <a:rPr lang="de-DE" sz="3400" b="1" i="1" baseline="30000" dirty="0" smtClean="0"/>
              <a:t> </a:t>
            </a:r>
            <a:r>
              <a:rPr lang="de-DE" sz="3400" b="1" i="1" baseline="30000" dirty="0" err="1" smtClean="0"/>
              <a:t>gotts</a:t>
            </a:r>
            <a:r>
              <a:rPr lang="de-DE" sz="3400" b="1" i="1" baseline="30000" dirty="0" smtClean="0"/>
              <a:t> bringet sie mir ahn das licht durch meinen glauben und lehre des </a:t>
            </a:r>
            <a:r>
              <a:rPr lang="de-DE" sz="3400" b="1" i="1" baseline="30000" dirty="0" err="1" smtClean="0"/>
              <a:t>heilligen</a:t>
            </a:r>
            <a:r>
              <a:rPr lang="de-DE" sz="3400" b="1" i="1" baseline="30000" dirty="0" smtClean="0"/>
              <a:t> Pauli, die ehr </a:t>
            </a:r>
            <a:r>
              <a:rPr lang="de-DE" sz="3400" b="1" i="1" baseline="30000" dirty="0" err="1" smtClean="0"/>
              <a:t>gibet</a:t>
            </a:r>
            <a:r>
              <a:rPr lang="de-DE" sz="3400" b="1" i="1" baseline="30000" dirty="0" smtClean="0"/>
              <a:t> </a:t>
            </a:r>
            <a:r>
              <a:rPr lang="de-DE" sz="3400" b="1" i="1" baseline="30000" dirty="0" err="1" smtClean="0"/>
              <a:t>unnd</a:t>
            </a:r>
            <a:r>
              <a:rPr lang="de-DE" sz="3400" b="1" i="1" baseline="30000" dirty="0" smtClean="0"/>
              <a:t> einbildet den </a:t>
            </a:r>
            <a:r>
              <a:rPr lang="de-DE" sz="3400" b="1" i="1" baseline="30000" dirty="0" err="1" smtClean="0"/>
              <a:t>unvorstendigen</a:t>
            </a:r>
            <a:r>
              <a:rPr lang="de-DE" sz="3400" b="1" i="1" baseline="30000" dirty="0" smtClean="0"/>
              <a:t> im andern </a:t>
            </a:r>
            <a:r>
              <a:rPr lang="de-DE" sz="3400" b="1" i="1" baseline="30000" dirty="0" err="1" smtClean="0"/>
              <a:t>capitel</a:t>
            </a:r>
            <a:r>
              <a:rPr lang="de-DE" sz="3400" b="1" i="1" baseline="30000" dirty="0" smtClean="0"/>
              <a:t> </a:t>
            </a:r>
            <a:r>
              <a:rPr lang="de-DE" sz="3400" b="1" i="1" baseline="30000" dirty="0" err="1" smtClean="0"/>
              <a:t>Tymotehei</a:t>
            </a:r>
            <a:r>
              <a:rPr lang="de-DE" sz="3400" b="1" i="1" baseline="30000" dirty="0" smtClean="0"/>
              <a:t> </a:t>
            </a:r>
            <a:r>
              <a:rPr lang="de-DE" sz="3400" b="1" baseline="30000" dirty="0" smtClean="0"/>
              <a:t>(!) </a:t>
            </a:r>
            <a:r>
              <a:rPr lang="de-DE" sz="3400" b="1" i="1" baseline="30000" dirty="0" err="1" smtClean="0"/>
              <a:t>unnd</a:t>
            </a:r>
            <a:r>
              <a:rPr lang="de-DE" sz="3400" b="1" i="1" baseline="30000" dirty="0" smtClean="0"/>
              <a:t> saget, das uns </a:t>
            </a:r>
            <a:r>
              <a:rPr lang="de-DE" sz="3400" b="1" i="1" baseline="30000" dirty="0" err="1" smtClean="0"/>
              <a:t>gott</a:t>
            </a:r>
            <a:r>
              <a:rPr lang="de-DE" sz="3400" b="1" i="1" baseline="30000" dirty="0" smtClean="0"/>
              <a:t> hab selig gemacht und zu </a:t>
            </a:r>
            <a:r>
              <a:rPr lang="de-DE" sz="3400" b="1" i="1" baseline="30000" dirty="0" err="1" smtClean="0"/>
              <a:t>heilliger</a:t>
            </a:r>
            <a:r>
              <a:rPr lang="de-DE" sz="3400" b="1" i="1" baseline="30000" dirty="0" smtClean="0"/>
              <a:t> </a:t>
            </a:r>
            <a:r>
              <a:rPr lang="de-DE" sz="3400" b="1" i="1" baseline="30000" dirty="0" err="1" smtClean="0"/>
              <a:t>beruffung</a:t>
            </a:r>
            <a:r>
              <a:rPr lang="de-DE" sz="3400" b="1" i="1" baseline="30000" dirty="0" smtClean="0"/>
              <a:t> </a:t>
            </a:r>
            <a:r>
              <a:rPr lang="de-DE" sz="3400" b="1" i="1" baseline="30000" dirty="0" err="1" smtClean="0"/>
              <a:t>berufft</a:t>
            </a:r>
            <a:r>
              <a:rPr lang="de-DE" sz="3400" b="1" i="1" baseline="30000" dirty="0" smtClean="0"/>
              <a:t>, </a:t>
            </a:r>
            <a:r>
              <a:rPr lang="de-DE" sz="3400" b="1" i="1" u="sng" baseline="30000" dirty="0" smtClean="0"/>
              <a:t>nicht durch unsere </a:t>
            </a:r>
            <a:r>
              <a:rPr lang="de-DE" sz="3400" b="1" i="1" u="sng" baseline="30000" dirty="0" err="1" smtClean="0"/>
              <a:t>werck</a:t>
            </a:r>
            <a:r>
              <a:rPr lang="de-DE" sz="3400" b="1" i="1" u="sng" baseline="30000" dirty="0" smtClean="0"/>
              <a:t>, aber durch </a:t>
            </a:r>
            <a:r>
              <a:rPr lang="de-DE" sz="3400" b="1" i="1" u="sng" baseline="30000" dirty="0" err="1" smtClean="0"/>
              <a:t>aufferlegte</a:t>
            </a:r>
            <a:r>
              <a:rPr lang="de-DE" sz="3400" b="1" i="1" u="sng" baseline="30000" dirty="0" smtClean="0"/>
              <a:t> </a:t>
            </a:r>
            <a:r>
              <a:rPr lang="de-DE" sz="3400" b="1" i="1" u="sng" baseline="30000" dirty="0" err="1" smtClean="0"/>
              <a:t>gnad</a:t>
            </a:r>
            <a:r>
              <a:rPr lang="de-DE" sz="3400" b="1" i="1" baseline="30000" dirty="0" smtClean="0"/>
              <a:t>, welche uns geben durch </a:t>
            </a:r>
            <a:r>
              <a:rPr lang="de-DE" sz="3400" b="1" i="1" baseline="30000" dirty="0" err="1" smtClean="0"/>
              <a:t>Jesum</a:t>
            </a:r>
            <a:r>
              <a:rPr lang="de-DE" sz="3400" b="1" i="1" baseline="30000" dirty="0" smtClean="0"/>
              <a:t> </a:t>
            </a:r>
            <a:r>
              <a:rPr lang="de-DE" sz="3400" b="1" i="1" baseline="30000" dirty="0" err="1" smtClean="0"/>
              <a:t>Christum</a:t>
            </a:r>
            <a:r>
              <a:rPr lang="de-DE" sz="3400" b="1" i="1" baseline="30000" dirty="0" smtClean="0"/>
              <a:t> vor ewiger zeit und </a:t>
            </a:r>
            <a:r>
              <a:rPr lang="de-DE" sz="3400" b="1" i="1" baseline="30000" dirty="0" err="1" smtClean="0"/>
              <a:t>itzund</a:t>
            </a:r>
            <a:r>
              <a:rPr lang="de-DE" sz="3400" b="1" i="1" baseline="30000" dirty="0" smtClean="0"/>
              <a:t> in </a:t>
            </a:r>
            <a:r>
              <a:rPr lang="de-DE" sz="3400" b="1" i="1" baseline="30000" dirty="0" err="1" smtClean="0"/>
              <a:t>offenbarrung</a:t>
            </a:r>
            <a:r>
              <a:rPr lang="de-DE" sz="3400" b="1" i="1" baseline="30000" dirty="0" smtClean="0"/>
              <a:t> </a:t>
            </a:r>
            <a:r>
              <a:rPr lang="de-DE" sz="3400" b="1" i="1" baseline="30000" dirty="0" err="1" smtClean="0"/>
              <a:t>khomen</a:t>
            </a:r>
            <a:r>
              <a:rPr lang="de-DE" sz="3400" b="1" i="1" baseline="30000" dirty="0" smtClean="0"/>
              <a:t> durch die </a:t>
            </a:r>
            <a:r>
              <a:rPr lang="de-DE" sz="3400" b="1" i="1" baseline="30000" dirty="0" err="1" smtClean="0"/>
              <a:t>erzeigzung</a:t>
            </a:r>
            <a:r>
              <a:rPr lang="de-DE" sz="3400" b="1" i="1" baseline="30000" dirty="0" smtClean="0"/>
              <a:t> </a:t>
            </a:r>
            <a:r>
              <a:rPr lang="de-DE" sz="3400" b="1" baseline="30000" dirty="0" smtClean="0"/>
              <a:t>(!) </a:t>
            </a:r>
            <a:r>
              <a:rPr lang="de-DE" sz="3400" b="1" i="1" baseline="30000" dirty="0" smtClean="0"/>
              <a:t>unsers </a:t>
            </a:r>
            <a:r>
              <a:rPr lang="de-DE" sz="3400" b="1" i="1" baseline="30000" dirty="0" err="1" smtClean="0"/>
              <a:t>seligmacher</a:t>
            </a:r>
            <a:r>
              <a:rPr lang="de-DE" sz="3400" b="1" i="1" baseline="30000" dirty="0" smtClean="0"/>
              <a:t> Jesu Christi, der den </a:t>
            </a:r>
            <a:r>
              <a:rPr lang="de-DE" sz="3400" b="1" i="1" baseline="30000" dirty="0" err="1" smtClean="0"/>
              <a:t>todt</a:t>
            </a:r>
            <a:r>
              <a:rPr lang="de-DE" sz="3400" b="1" i="1" baseline="30000" dirty="0" smtClean="0"/>
              <a:t> vertilget hat </a:t>
            </a:r>
            <a:r>
              <a:rPr lang="de-DE" sz="3400" b="1" i="1" baseline="30000" dirty="0" err="1" smtClean="0"/>
              <a:t>unnd</a:t>
            </a:r>
            <a:r>
              <a:rPr lang="de-DE" sz="3400" b="1" i="1" baseline="30000" dirty="0" smtClean="0"/>
              <a:t> das leben ahn das licht bracht, die </a:t>
            </a:r>
            <a:r>
              <a:rPr lang="de-DE" sz="3400" b="1" i="1" baseline="30000" dirty="0" err="1" smtClean="0"/>
              <a:t>unsterbbligkeit</a:t>
            </a:r>
            <a:r>
              <a:rPr lang="de-DE" sz="3400" b="1" i="1" baseline="30000" dirty="0" smtClean="0"/>
              <a:t> </a:t>
            </a:r>
            <a:r>
              <a:rPr lang="de-DE" sz="3400" b="1" baseline="30000" dirty="0" smtClean="0"/>
              <a:t>(!)</a:t>
            </a:r>
            <a:r>
              <a:rPr lang="de-DE" sz="3400" b="1" i="1" baseline="30000" dirty="0" smtClean="0"/>
              <a:t> durch das Evangelium</a:t>
            </a:r>
            <a:r>
              <a:rPr lang="de-DE" sz="3400" i="1" baseline="30000" dirty="0" smtClean="0"/>
              <a:t> </a:t>
            </a:r>
            <a:r>
              <a:rPr lang="de-DE" sz="3400" baseline="30000" dirty="0" smtClean="0"/>
              <a:t>[…]</a:t>
            </a:r>
          </a:p>
          <a:p>
            <a:pPr algn="just"/>
            <a:r>
              <a:rPr lang="de-DE" sz="1600" dirty="0" smtClean="0">
                <a:solidFill>
                  <a:srgbClr val="FF0000"/>
                </a:solidFill>
              </a:rPr>
              <a:t>NA Praha, </a:t>
            </a:r>
            <a:r>
              <a:rPr lang="de-DE" sz="1600" dirty="0" err="1" smtClean="0">
                <a:solidFill>
                  <a:srgbClr val="FF0000"/>
                </a:solidFill>
              </a:rPr>
              <a:t>ŘM</a:t>
            </a:r>
            <a:r>
              <a:rPr lang="de-DE" sz="1600" dirty="0" smtClean="0">
                <a:solidFill>
                  <a:srgbClr val="FF0000"/>
                </a:solidFill>
              </a:rPr>
              <a:t> – </a:t>
            </a:r>
            <a:r>
              <a:rPr lang="de-DE" sz="1600" dirty="0" err="1" smtClean="0">
                <a:solidFill>
                  <a:srgbClr val="FF0000"/>
                </a:solidFill>
              </a:rPr>
              <a:t>spisy</a:t>
            </a:r>
            <a:r>
              <a:rPr lang="de-DE" sz="1600" dirty="0" smtClean="0">
                <a:solidFill>
                  <a:srgbClr val="FF0000"/>
                </a:solidFill>
              </a:rPr>
              <a:t> a </a:t>
            </a:r>
            <a:r>
              <a:rPr lang="de-DE" sz="1600" dirty="0" err="1" smtClean="0">
                <a:solidFill>
                  <a:srgbClr val="FF0000"/>
                </a:solidFill>
              </a:rPr>
              <a:t>knihy</a:t>
            </a:r>
            <a:r>
              <a:rPr lang="de-DE" sz="1600" dirty="0" smtClean="0">
                <a:solidFill>
                  <a:srgbClr val="FF0000"/>
                </a:solidFill>
              </a:rPr>
              <a:t>, </a:t>
            </a:r>
            <a:r>
              <a:rPr lang="cs-CZ" sz="1600" dirty="0" smtClean="0">
                <a:solidFill>
                  <a:srgbClr val="FF0000"/>
                </a:solidFill>
              </a:rPr>
              <a:t>Žit 46, </a:t>
            </a:r>
            <a:r>
              <a:rPr lang="cs-CZ" sz="1600" dirty="0" err="1" smtClean="0">
                <a:solidFill>
                  <a:srgbClr val="FF0000"/>
                </a:solidFill>
              </a:rPr>
              <a:t>inv</a:t>
            </a:r>
            <a:r>
              <a:rPr lang="cs-CZ" sz="1600" dirty="0" smtClean="0">
                <a:solidFill>
                  <a:srgbClr val="FF0000"/>
                </a:solidFill>
              </a:rPr>
              <a:t>. č. 2299, </a:t>
            </a:r>
            <a:r>
              <a:rPr lang="cs-CZ" sz="1600" dirty="0" err="1" smtClean="0">
                <a:solidFill>
                  <a:srgbClr val="FF0000"/>
                </a:solidFill>
              </a:rPr>
              <a:t>kart</a:t>
            </a:r>
            <a:r>
              <a:rPr lang="cs-CZ" sz="1600" dirty="0" smtClean="0">
                <a:solidFill>
                  <a:srgbClr val="FF0000"/>
                </a:solidFill>
              </a:rPr>
              <a:t>. 806 (</a:t>
            </a:r>
            <a:r>
              <a:rPr lang="cs-CZ" sz="1600" dirty="0" err="1" smtClean="0">
                <a:solidFill>
                  <a:srgbClr val="FF0000"/>
                </a:solidFill>
              </a:rPr>
              <a:t>von</a:t>
            </a:r>
            <a:r>
              <a:rPr lang="cs-CZ" sz="1600" dirty="0" smtClean="0">
                <a:solidFill>
                  <a:srgbClr val="FF0000"/>
                </a:solidFill>
              </a:rPr>
              <a:t> </a:t>
            </a:r>
            <a:r>
              <a:rPr lang="cs-CZ" sz="1600" dirty="0" err="1" smtClean="0">
                <a:solidFill>
                  <a:srgbClr val="FF0000"/>
                </a:solidFill>
              </a:rPr>
              <a:t>Wartenberg</a:t>
            </a:r>
            <a:r>
              <a:rPr lang="cs-CZ" sz="1600" dirty="0" smtClean="0">
                <a:solidFill>
                  <a:srgbClr val="FF0000"/>
                </a:solidFill>
              </a:rPr>
              <a:t> </a:t>
            </a:r>
            <a:r>
              <a:rPr lang="cs-CZ" sz="1600" dirty="0" err="1" smtClean="0">
                <a:solidFill>
                  <a:srgbClr val="FF0000"/>
                </a:solidFill>
              </a:rPr>
              <a:t>an</a:t>
            </a:r>
            <a:r>
              <a:rPr lang="cs-CZ" sz="1600" dirty="0" smtClean="0">
                <a:solidFill>
                  <a:srgbClr val="FF0000"/>
                </a:solidFill>
              </a:rPr>
              <a:t> </a:t>
            </a:r>
            <a:r>
              <a:rPr lang="cs-CZ" sz="1600" dirty="0" err="1" smtClean="0">
                <a:solidFill>
                  <a:srgbClr val="FF0000"/>
                </a:solidFill>
              </a:rPr>
              <a:t>Erzherzog</a:t>
            </a:r>
            <a:r>
              <a:rPr lang="cs-CZ" sz="1600" dirty="0" smtClean="0">
                <a:solidFill>
                  <a:srgbClr val="FF0000"/>
                </a:solidFill>
              </a:rPr>
              <a:t> Ferdinand, 30.5.1565; </a:t>
            </a:r>
            <a:r>
              <a:rPr lang="cs-CZ" sz="1600" dirty="0" err="1" smtClean="0">
                <a:solidFill>
                  <a:srgbClr val="FF0000"/>
                </a:solidFill>
              </a:rPr>
              <a:t>zeitgenössische</a:t>
            </a:r>
            <a:r>
              <a:rPr lang="cs-CZ" sz="1600" dirty="0" smtClean="0">
                <a:solidFill>
                  <a:srgbClr val="FF0000"/>
                </a:solidFill>
              </a:rPr>
              <a:t> </a:t>
            </a:r>
            <a:r>
              <a:rPr lang="cs-CZ" sz="1600" dirty="0" err="1" smtClean="0">
                <a:solidFill>
                  <a:srgbClr val="FF0000"/>
                </a:solidFill>
              </a:rPr>
              <a:t>Abschrift</a:t>
            </a:r>
            <a:r>
              <a:rPr lang="cs-CZ" sz="1600" dirty="0" smtClean="0">
                <a:solidFill>
                  <a:srgbClr val="FF0000"/>
                </a:solidFill>
              </a:rPr>
              <a:t>; </a:t>
            </a:r>
            <a:r>
              <a:rPr lang="cs-CZ" sz="1600" dirty="0" err="1" smtClean="0">
                <a:solidFill>
                  <a:srgbClr val="FF0000"/>
                </a:solidFill>
              </a:rPr>
              <a:t>unpag</a:t>
            </a:r>
            <a:r>
              <a:rPr lang="cs-CZ" sz="1600" dirty="0" smtClean="0">
                <a:solidFill>
                  <a:srgbClr val="FF0000"/>
                </a:solidFill>
              </a:rPr>
              <a:t>.</a:t>
            </a:r>
            <a:endParaRPr lang="cs-CZ" sz="1600" dirty="0">
              <a:solidFill>
                <a:srgbClr val="FF0000"/>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39552" y="404664"/>
            <a:ext cx="8064896" cy="864096"/>
          </a:xfrm>
        </p:spPr>
        <p:txBody>
          <a:bodyPr>
            <a:normAutofit fontScale="90000"/>
          </a:bodyPr>
          <a:lstStyle/>
          <a:p>
            <a:r>
              <a:rPr lang="de-DE" sz="2200" b="1" dirty="0" smtClean="0">
                <a:solidFill>
                  <a:srgbClr val="00B050"/>
                </a:solidFill>
              </a:rPr>
              <a:t>Ausgewählte Beispiele der Kontinuität des vorreformatorischen liturgischen Stiftungsvollzugs der Zittauer Pfarrkirchenfabrik nach der Reformation (IV.)</a:t>
            </a:r>
            <a:endParaRPr lang="cs-CZ" sz="2200" dirty="0">
              <a:solidFill>
                <a:srgbClr val="00B050"/>
              </a:solidFill>
            </a:endParaRPr>
          </a:p>
        </p:txBody>
      </p:sp>
      <p:sp>
        <p:nvSpPr>
          <p:cNvPr id="3" name="Zástupný symbol pro obsah 2"/>
          <p:cNvSpPr>
            <a:spLocks noGrp="1"/>
          </p:cNvSpPr>
          <p:nvPr>
            <p:ph idx="1"/>
          </p:nvPr>
        </p:nvSpPr>
        <p:spPr>
          <a:xfrm>
            <a:off x="539552" y="1484784"/>
            <a:ext cx="8136904" cy="4824536"/>
          </a:xfrm>
        </p:spPr>
        <p:txBody>
          <a:bodyPr>
            <a:normAutofit lnSpcReduction="10000"/>
          </a:bodyPr>
          <a:lstStyle/>
          <a:p>
            <a:pPr algn="just"/>
            <a:r>
              <a:rPr lang="de-DE" sz="2400" b="1" dirty="0" smtClean="0">
                <a:solidFill>
                  <a:srgbClr val="00B0F0"/>
                </a:solidFill>
              </a:rPr>
              <a:t>Ölberg</a:t>
            </a:r>
            <a:r>
              <a:rPr lang="de-DE" sz="2400" dirty="0" smtClean="0">
                <a:solidFill>
                  <a:srgbClr val="00B0F0"/>
                </a:solidFill>
              </a:rPr>
              <a:t>: </a:t>
            </a:r>
            <a:r>
              <a:rPr lang="de-DE" sz="2400" i="1" dirty="0" smtClean="0"/>
              <a:t>Von der </a:t>
            </a:r>
            <a:r>
              <a:rPr lang="de-DE" sz="2400" i="1" dirty="0" err="1" smtClean="0"/>
              <a:t>kirchen</a:t>
            </a:r>
            <a:r>
              <a:rPr lang="de-DE" sz="2400" i="1" dirty="0" smtClean="0"/>
              <a:t> </a:t>
            </a:r>
            <a:r>
              <a:rPr lang="de-DE" sz="2400" i="1" dirty="0" err="1" smtClean="0"/>
              <a:t>uberall</a:t>
            </a:r>
            <a:r>
              <a:rPr lang="de-DE" sz="2400" i="1" dirty="0" smtClean="0"/>
              <a:t>, item </a:t>
            </a:r>
            <a:r>
              <a:rPr lang="de-DE" sz="2400" b="1" i="1" dirty="0" smtClean="0"/>
              <a:t>vom </a:t>
            </a:r>
            <a:r>
              <a:rPr lang="de-DE" sz="2400" b="1" i="1" dirty="0" err="1" smtClean="0"/>
              <a:t>oelgarten</a:t>
            </a:r>
            <a:r>
              <a:rPr lang="de-DE" sz="2400" b="1" i="1" dirty="0" smtClean="0"/>
              <a:t> </a:t>
            </a:r>
            <a:r>
              <a:rPr lang="de-DE" sz="2400" b="1" i="1" dirty="0" err="1" smtClean="0"/>
              <a:t>uffm</a:t>
            </a:r>
            <a:r>
              <a:rPr lang="de-DE" sz="2400" b="1" i="1" dirty="0" smtClean="0"/>
              <a:t> </a:t>
            </a:r>
            <a:r>
              <a:rPr lang="de-DE" sz="2400" b="1" i="1" dirty="0" err="1" smtClean="0"/>
              <a:t>kirchhoff</a:t>
            </a:r>
            <a:r>
              <a:rPr lang="de-DE" sz="2400" b="1" i="1" dirty="0" smtClean="0"/>
              <a:t> zu </a:t>
            </a:r>
            <a:r>
              <a:rPr lang="de-DE" sz="2400" b="1" i="1" dirty="0" err="1" smtClean="0"/>
              <a:t>keren</a:t>
            </a:r>
            <a:r>
              <a:rPr lang="de-DE" sz="2400" i="1" dirty="0" smtClean="0"/>
              <a:t> </a:t>
            </a:r>
            <a:r>
              <a:rPr lang="en-US" sz="2400" dirty="0" smtClean="0"/>
              <a:t>[…]</a:t>
            </a:r>
            <a:r>
              <a:rPr lang="en-US" sz="2400" i="1" dirty="0" smtClean="0"/>
              <a:t> </a:t>
            </a:r>
            <a:r>
              <a:rPr lang="de-DE" sz="2400" i="1" dirty="0" smtClean="0"/>
              <a:t>haben wir meister </a:t>
            </a:r>
            <a:r>
              <a:rPr lang="de-DE" sz="2400" i="1" dirty="0" err="1" smtClean="0"/>
              <a:t>Jocuffe</a:t>
            </a:r>
            <a:r>
              <a:rPr lang="de-DE" sz="2400" i="1" dirty="0" smtClean="0"/>
              <a:t>, dem alten stadtmeister, und </a:t>
            </a:r>
            <a:r>
              <a:rPr lang="de-DE" sz="2400" i="1" dirty="0" err="1" smtClean="0"/>
              <a:t>seynem</a:t>
            </a:r>
            <a:r>
              <a:rPr lang="de-DE" sz="2400" i="1" dirty="0" smtClean="0"/>
              <a:t> gesellen ein </a:t>
            </a:r>
            <a:r>
              <a:rPr lang="de-DE" sz="2400" i="1" dirty="0" err="1" smtClean="0"/>
              <a:t>schog</a:t>
            </a:r>
            <a:r>
              <a:rPr lang="de-DE" sz="2400" i="1" dirty="0" smtClean="0"/>
              <a:t> </a:t>
            </a:r>
            <a:r>
              <a:rPr lang="de-DE" sz="2400" i="1" dirty="0" err="1" smtClean="0"/>
              <a:t>gegebn</a:t>
            </a:r>
            <a:r>
              <a:rPr lang="de-DE" sz="2400" i="1" dirty="0" smtClean="0"/>
              <a:t> </a:t>
            </a:r>
            <a:r>
              <a:rPr lang="de-DE" sz="2400" i="1" dirty="0" err="1" smtClean="0"/>
              <a:t>sunobendes</a:t>
            </a:r>
            <a:r>
              <a:rPr lang="de-DE" sz="2400" i="1" dirty="0" smtClean="0"/>
              <a:t> noch dem </a:t>
            </a:r>
            <a:r>
              <a:rPr lang="de-DE" sz="2400" i="1" dirty="0" err="1" smtClean="0"/>
              <a:t>suntage</a:t>
            </a:r>
            <a:r>
              <a:rPr lang="de-DE" sz="2400" i="1" dirty="0" smtClean="0"/>
              <a:t> </a:t>
            </a:r>
            <a:r>
              <a:rPr lang="de-DE" sz="2400" i="1" dirty="0" err="1" smtClean="0"/>
              <a:t>Oculi</a:t>
            </a:r>
            <a:r>
              <a:rPr lang="de-DE" sz="2400" i="1" dirty="0" smtClean="0"/>
              <a:t> </a:t>
            </a:r>
            <a:r>
              <a:rPr lang="de-DE" sz="2400" i="1" dirty="0" err="1" smtClean="0"/>
              <a:t>ym</a:t>
            </a:r>
            <a:r>
              <a:rPr lang="de-DE" sz="2400" i="1" dirty="0" smtClean="0"/>
              <a:t> [15]</a:t>
            </a:r>
            <a:r>
              <a:rPr lang="de-DE" sz="2400" i="1" dirty="0" err="1" smtClean="0"/>
              <a:t>44sten</a:t>
            </a:r>
            <a:r>
              <a:rPr lang="de-DE" sz="2400" dirty="0" smtClean="0"/>
              <a:t> [22.3.1544]</a:t>
            </a:r>
            <a:r>
              <a:rPr lang="de-DE" sz="1600" dirty="0" smtClean="0"/>
              <a:t>, </a:t>
            </a:r>
            <a:r>
              <a:rPr lang="de-DE" sz="1600" dirty="0" err="1" smtClean="0">
                <a:solidFill>
                  <a:srgbClr val="FF0000"/>
                </a:solidFill>
              </a:rPr>
              <a:t>PfA</a:t>
            </a:r>
            <a:r>
              <a:rPr lang="de-DE" sz="1600" dirty="0" smtClean="0">
                <a:solidFill>
                  <a:srgbClr val="FF0000"/>
                </a:solidFill>
              </a:rPr>
              <a:t> Zittau, Ausgaben der Pfarrkirchenfabrik 1541–1552 (ohne Sign.), </a:t>
            </a:r>
            <a:r>
              <a:rPr lang="de-DE" sz="1600" dirty="0" err="1" smtClean="0">
                <a:solidFill>
                  <a:srgbClr val="FF0000"/>
                </a:solidFill>
              </a:rPr>
              <a:t>fol</a:t>
            </a:r>
            <a:r>
              <a:rPr lang="de-DE" sz="1600" dirty="0" smtClean="0">
                <a:solidFill>
                  <a:srgbClr val="FF0000"/>
                </a:solidFill>
              </a:rPr>
              <a:t>. </a:t>
            </a:r>
            <a:r>
              <a:rPr lang="de-DE" sz="1600" dirty="0" err="1" smtClean="0">
                <a:solidFill>
                  <a:srgbClr val="FF0000"/>
                </a:solidFill>
              </a:rPr>
              <a:t>47v</a:t>
            </a:r>
            <a:r>
              <a:rPr lang="de-DE" sz="1600" dirty="0" smtClean="0">
                <a:solidFill>
                  <a:srgbClr val="FF0000"/>
                </a:solidFill>
              </a:rPr>
              <a:t>.</a:t>
            </a:r>
          </a:p>
          <a:p>
            <a:pPr algn="just"/>
            <a:r>
              <a:rPr lang="de-DE" sz="2400" i="1" dirty="0" err="1" smtClean="0"/>
              <a:t>It</a:t>
            </a:r>
            <a:r>
              <a:rPr lang="de-DE" sz="2400" i="1" dirty="0" smtClean="0"/>
              <a:t>[</a:t>
            </a:r>
            <a:r>
              <a:rPr lang="de-DE" sz="2400" i="1" dirty="0" err="1" smtClean="0"/>
              <a:t>em</a:t>
            </a:r>
            <a:r>
              <a:rPr lang="de-DE" sz="2400" i="1" dirty="0" smtClean="0"/>
              <a:t>] </a:t>
            </a:r>
            <a:r>
              <a:rPr lang="de-DE" sz="2400" i="1" dirty="0" err="1" smtClean="0"/>
              <a:t>czwehe</a:t>
            </a:r>
            <a:r>
              <a:rPr lang="de-DE" sz="2400" i="1" dirty="0" smtClean="0"/>
              <a:t>[n] </a:t>
            </a:r>
            <a:r>
              <a:rPr lang="de-DE" sz="2400" i="1" dirty="0" err="1" smtClean="0"/>
              <a:t>czimerleutte</a:t>
            </a:r>
            <a:r>
              <a:rPr lang="de-DE" sz="2400" i="1" dirty="0" smtClean="0"/>
              <a:t>[n] gegeben am tage Corp[</a:t>
            </a:r>
            <a:r>
              <a:rPr lang="de-DE" sz="2400" i="1" dirty="0" err="1" smtClean="0"/>
              <a:t>oris</a:t>
            </a:r>
            <a:r>
              <a:rPr lang="de-DE" sz="2400" i="1" dirty="0" smtClean="0"/>
              <a:t>] </a:t>
            </a:r>
            <a:r>
              <a:rPr lang="de-DE" sz="2400" i="1" dirty="0" err="1" smtClean="0"/>
              <a:t>Cristi</a:t>
            </a:r>
            <a:r>
              <a:rPr lang="de-DE" sz="2400" i="1" dirty="0" smtClean="0"/>
              <a:t> </a:t>
            </a:r>
            <a:r>
              <a:rPr lang="de-DE" sz="2400" dirty="0" smtClean="0"/>
              <a:t>[28.5.1562] </a:t>
            </a:r>
            <a:r>
              <a:rPr lang="de-DE" sz="2400" i="1" dirty="0" smtClean="0"/>
              <a:t>5 g 1 d, </a:t>
            </a:r>
            <a:r>
              <a:rPr lang="de-DE" sz="2400" i="1" dirty="0" err="1" smtClean="0"/>
              <a:t>daß</a:t>
            </a:r>
            <a:r>
              <a:rPr lang="de-DE" sz="2400" i="1" dirty="0" smtClean="0"/>
              <a:t> sie </a:t>
            </a:r>
            <a:r>
              <a:rPr lang="de-DE" sz="2400" b="1" i="1" dirty="0" smtClean="0"/>
              <a:t>das </a:t>
            </a:r>
            <a:r>
              <a:rPr lang="de-DE" sz="2400" b="1" i="1" dirty="0" err="1" smtClean="0"/>
              <a:t>gesper</a:t>
            </a:r>
            <a:r>
              <a:rPr lang="de-DE" sz="2400" b="1" i="1" dirty="0" smtClean="0"/>
              <a:t> </a:t>
            </a:r>
            <a:r>
              <a:rPr lang="de-DE" sz="2400" b="1" i="1" dirty="0" err="1" smtClean="0"/>
              <a:t>uber</a:t>
            </a:r>
            <a:r>
              <a:rPr lang="de-DE" sz="2400" b="1" i="1" dirty="0" smtClean="0"/>
              <a:t> dem </a:t>
            </a:r>
            <a:r>
              <a:rPr lang="de-DE" sz="2400" b="1" i="1" dirty="0" err="1" smtClean="0"/>
              <a:t>ollgarthe</a:t>
            </a:r>
            <a:r>
              <a:rPr lang="de-DE" sz="2400" b="1" i="1" dirty="0" smtClean="0"/>
              <a:t>[n]</a:t>
            </a:r>
            <a:r>
              <a:rPr lang="de-DE" sz="2400" i="1" dirty="0" smtClean="0"/>
              <a:t> gemacht haben</a:t>
            </a:r>
            <a:r>
              <a:rPr lang="de-DE" sz="2400" dirty="0" smtClean="0"/>
              <a:t>, </a:t>
            </a:r>
            <a:r>
              <a:rPr lang="de-DE" sz="1600" dirty="0" err="1" smtClean="0">
                <a:solidFill>
                  <a:srgbClr val="FF0000"/>
                </a:solidFill>
              </a:rPr>
              <a:t>CWB</a:t>
            </a:r>
            <a:r>
              <a:rPr lang="de-DE" sz="1600" dirty="0" smtClean="0">
                <a:solidFill>
                  <a:srgbClr val="FF0000"/>
                </a:solidFill>
              </a:rPr>
              <a:t> Zittau, </a:t>
            </a:r>
            <a:r>
              <a:rPr lang="de-DE" sz="1600" dirty="0" err="1" smtClean="0">
                <a:solidFill>
                  <a:srgbClr val="FF0000"/>
                </a:solidFill>
              </a:rPr>
              <a:t>Mscr</a:t>
            </a:r>
            <a:r>
              <a:rPr lang="de-DE" sz="1600" dirty="0" smtClean="0">
                <a:solidFill>
                  <a:srgbClr val="FF0000"/>
                </a:solidFill>
              </a:rPr>
              <a:t>. A 270, </a:t>
            </a:r>
            <a:r>
              <a:rPr lang="de-DE" sz="1600" dirty="0" err="1" smtClean="0">
                <a:solidFill>
                  <a:srgbClr val="FF0000"/>
                </a:solidFill>
              </a:rPr>
              <a:t>fol</a:t>
            </a:r>
            <a:r>
              <a:rPr lang="de-DE" sz="1600" dirty="0" smtClean="0">
                <a:solidFill>
                  <a:srgbClr val="FF0000"/>
                </a:solidFill>
              </a:rPr>
              <a:t>. </a:t>
            </a:r>
            <a:r>
              <a:rPr lang="de-DE" sz="1600" dirty="0" err="1" smtClean="0">
                <a:solidFill>
                  <a:srgbClr val="FF0000"/>
                </a:solidFill>
              </a:rPr>
              <a:t>156r</a:t>
            </a:r>
            <a:r>
              <a:rPr lang="de-DE" sz="1600" dirty="0" smtClean="0">
                <a:solidFill>
                  <a:srgbClr val="FF0000"/>
                </a:solidFill>
              </a:rPr>
              <a:t>.</a:t>
            </a:r>
          </a:p>
          <a:p>
            <a:pPr algn="just"/>
            <a:r>
              <a:rPr lang="de-DE" sz="2400" b="1" dirty="0" smtClean="0">
                <a:solidFill>
                  <a:srgbClr val="00B0F0"/>
                </a:solidFill>
              </a:rPr>
              <a:t>Himmelsloch</a:t>
            </a:r>
            <a:r>
              <a:rPr lang="de-DE" sz="2400" dirty="0" smtClean="0">
                <a:solidFill>
                  <a:srgbClr val="00B0F0"/>
                </a:solidFill>
              </a:rPr>
              <a:t>: </a:t>
            </a:r>
            <a:r>
              <a:rPr lang="de-DE" sz="2400" i="1" dirty="0" smtClean="0"/>
              <a:t>Quartal </a:t>
            </a:r>
            <a:r>
              <a:rPr lang="de-DE" sz="2400" i="1" dirty="0" err="1" smtClean="0"/>
              <a:t>Crucis</a:t>
            </a:r>
            <a:r>
              <a:rPr lang="de-DE" sz="2400" i="1" dirty="0" smtClean="0"/>
              <a:t> </a:t>
            </a:r>
            <a:r>
              <a:rPr lang="de-DE" sz="2400" dirty="0" smtClean="0"/>
              <a:t>[14.9.1563] </a:t>
            </a:r>
            <a:r>
              <a:rPr lang="de-DE" sz="2400" i="1" dirty="0" err="1" smtClean="0"/>
              <a:t>auszgeben</a:t>
            </a:r>
            <a:r>
              <a:rPr lang="de-DE" sz="2400" i="1" dirty="0" smtClean="0"/>
              <a:t>. </a:t>
            </a:r>
            <a:r>
              <a:rPr lang="de-DE" sz="2400" i="1" dirty="0" err="1" smtClean="0"/>
              <a:t>It</a:t>
            </a:r>
            <a:r>
              <a:rPr lang="de-DE" sz="2400" i="1" dirty="0" smtClean="0"/>
              <a:t>[</a:t>
            </a:r>
            <a:r>
              <a:rPr lang="de-DE" sz="2400" i="1" dirty="0" err="1" smtClean="0"/>
              <a:t>em</a:t>
            </a:r>
            <a:r>
              <a:rPr lang="de-DE" sz="2400" i="1" dirty="0" smtClean="0"/>
              <a:t>] Bernt, </a:t>
            </a:r>
            <a:r>
              <a:rPr lang="de-DE" sz="2400" i="1" dirty="0" err="1" smtClean="0"/>
              <a:t>tischer</a:t>
            </a:r>
            <a:r>
              <a:rPr lang="de-DE" sz="2400" i="1" dirty="0" smtClean="0"/>
              <a:t>, von den </a:t>
            </a:r>
            <a:r>
              <a:rPr lang="de-DE" sz="2400" i="1" dirty="0" err="1" smtClean="0"/>
              <a:t>aposteln</a:t>
            </a:r>
            <a:r>
              <a:rPr lang="de-DE" sz="2400" i="1" dirty="0" smtClean="0"/>
              <a:t> </a:t>
            </a:r>
            <a:r>
              <a:rPr lang="de-DE" sz="2400" i="1" dirty="0" err="1" smtClean="0"/>
              <a:t>hutte</a:t>
            </a:r>
            <a:r>
              <a:rPr lang="de-DE" sz="2400" i="1" dirty="0" smtClean="0"/>
              <a:t>, </a:t>
            </a:r>
            <a:r>
              <a:rPr lang="de-DE" sz="2400" i="1" dirty="0" err="1" smtClean="0"/>
              <a:t>schlussel</a:t>
            </a:r>
            <a:r>
              <a:rPr lang="de-DE" sz="2400" i="1" dirty="0" smtClean="0"/>
              <a:t>, </a:t>
            </a:r>
            <a:r>
              <a:rPr lang="de-DE" sz="2400" i="1" dirty="0" err="1" smtClean="0"/>
              <a:t>schwert</a:t>
            </a:r>
            <a:r>
              <a:rPr lang="de-DE" sz="2400" i="1" dirty="0" smtClean="0"/>
              <a:t>, spieß, keul, </a:t>
            </a:r>
            <a:r>
              <a:rPr lang="de-DE" sz="2400" i="1" dirty="0" err="1" smtClean="0"/>
              <a:t>beyl</a:t>
            </a:r>
            <a:r>
              <a:rPr lang="de-DE" sz="2400" i="1" dirty="0" smtClean="0"/>
              <a:t>, </a:t>
            </a:r>
            <a:r>
              <a:rPr lang="de-DE" sz="2400" i="1" dirty="0" err="1" smtClean="0"/>
              <a:t>wolleboge</a:t>
            </a:r>
            <a:r>
              <a:rPr lang="de-DE" sz="2400" i="1" dirty="0" smtClean="0"/>
              <a:t>[n] und ein deckel </a:t>
            </a:r>
            <a:r>
              <a:rPr lang="de-DE" sz="2400" i="1" dirty="0" err="1" smtClean="0"/>
              <a:t>uber</a:t>
            </a:r>
            <a:r>
              <a:rPr lang="de-DE" sz="2400" b="1" i="1" dirty="0" smtClean="0"/>
              <a:t> </a:t>
            </a:r>
            <a:r>
              <a:rPr lang="de-DE" sz="2400" b="1" i="1" dirty="0" err="1" smtClean="0"/>
              <a:t>daß</a:t>
            </a:r>
            <a:r>
              <a:rPr lang="de-DE" sz="2400" b="1" i="1" dirty="0" smtClean="0"/>
              <a:t> </a:t>
            </a:r>
            <a:r>
              <a:rPr lang="de-DE" sz="2400" b="1" i="1" dirty="0" err="1" smtClean="0"/>
              <a:t>himellock</a:t>
            </a:r>
            <a:r>
              <a:rPr lang="cs-CZ" sz="2400" b="1" i="1" dirty="0" smtClean="0"/>
              <a:t> </a:t>
            </a:r>
            <a:r>
              <a:rPr lang="en-US" sz="2400" b="1" dirty="0" smtClean="0"/>
              <a:t>[…]</a:t>
            </a:r>
            <a:r>
              <a:rPr lang="de-DE" sz="2400" b="1" dirty="0" smtClean="0"/>
              <a:t>, </a:t>
            </a:r>
            <a:r>
              <a:rPr lang="de-DE" sz="1600" dirty="0" smtClean="0">
                <a:solidFill>
                  <a:srgbClr val="FF0000"/>
                </a:solidFill>
              </a:rPr>
              <a:t>ebd., </a:t>
            </a:r>
            <a:r>
              <a:rPr lang="de-DE" sz="1600" dirty="0" err="1" smtClean="0">
                <a:solidFill>
                  <a:srgbClr val="FF0000"/>
                </a:solidFill>
              </a:rPr>
              <a:t>fol</a:t>
            </a:r>
            <a:r>
              <a:rPr lang="de-DE" sz="1600" dirty="0" smtClean="0">
                <a:solidFill>
                  <a:srgbClr val="FF0000"/>
                </a:solidFill>
              </a:rPr>
              <a:t>. </a:t>
            </a:r>
            <a:r>
              <a:rPr lang="de-DE" sz="1600" dirty="0" err="1" smtClean="0">
                <a:solidFill>
                  <a:srgbClr val="FF0000"/>
                </a:solidFill>
              </a:rPr>
              <a:t>139v</a:t>
            </a:r>
            <a:r>
              <a:rPr lang="de-DE" sz="1600" dirty="0" smtClean="0">
                <a:solidFill>
                  <a:srgbClr val="FF0000"/>
                </a:solidFill>
              </a:rPr>
              <a:t>.</a:t>
            </a:r>
            <a:endParaRPr lang="cs-CZ" sz="1600" dirty="0" smtClean="0">
              <a:solidFill>
                <a:srgbClr val="FF0000"/>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51520" y="260648"/>
            <a:ext cx="8496944" cy="504056"/>
          </a:xfrm>
        </p:spPr>
        <p:txBody>
          <a:bodyPr>
            <a:noAutofit/>
          </a:bodyPr>
          <a:lstStyle/>
          <a:p>
            <a:r>
              <a:rPr lang="en-US" sz="1800" b="1" dirty="0" err="1" smtClean="0">
                <a:solidFill>
                  <a:srgbClr val="00B050"/>
                </a:solidFill>
              </a:rPr>
              <a:t>Gro</a:t>
            </a:r>
            <a:r>
              <a:rPr lang="de-DE" sz="1800" b="1" dirty="0" err="1" smtClean="0">
                <a:solidFill>
                  <a:srgbClr val="00B050"/>
                </a:solidFill>
              </a:rPr>
              <a:t>ßes</a:t>
            </a:r>
            <a:r>
              <a:rPr lang="de-DE" sz="1800" b="1" dirty="0" smtClean="0">
                <a:solidFill>
                  <a:srgbClr val="00B050"/>
                </a:solidFill>
              </a:rPr>
              <a:t> (links) von 1472 und Kleines (rechts) Zittauer Fastentuch von 1573; </a:t>
            </a:r>
            <a:br>
              <a:rPr lang="de-DE" sz="1800" b="1" dirty="0" smtClean="0">
                <a:solidFill>
                  <a:srgbClr val="00B050"/>
                </a:solidFill>
              </a:rPr>
            </a:br>
            <a:r>
              <a:rPr lang="de-DE" sz="1800" b="1" dirty="0" smtClean="0">
                <a:solidFill>
                  <a:srgbClr val="00B050"/>
                </a:solidFill>
              </a:rPr>
              <a:t>sowie Beweise ihres kontinuierlichen Gebrauchs nach der Reformation</a:t>
            </a:r>
            <a:endParaRPr lang="cs-CZ" sz="1800" b="1" dirty="0">
              <a:solidFill>
                <a:srgbClr val="00B050"/>
              </a:solidFill>
            </a:endParaRPr>
          </a:p>
        </p:txBody>
      </p:sp>
      <p:pic>
        <p:nvPicPr>
          <p:cNvPr id="4" name="Picture 2" descr="C:\Users\Petr\Desktop\Fkirche pro ref\Großes Zittauer Fastentuch, 1472.bmp"/>
          <p:cNvPicPr>
            <a:picLocks noGrp="1" noChangeAspect="1" noChangeArrowheads="1"/>
          </p:cNvPicPr>
          <p:nvPr>
            <p:ph idx="1"/>
          </p:nvPr>
        </p:nvPicPr>
        <p:blipFill>
          <a:blip r:embed="rId2" cstate="print"/>
          <a:srcRect/>
          <a:stretch>
            <a:fillRect/>
          </a:stretch>
        </p:blipFill>
        <p:spPr bwMode="auto">
          <a:xfrm>
            <a:off x="899592" y="980728"/>
            <a:ext cx="2758460" cy="3384376"/>
          </a:xfrm>
          <a:prstGeom prst="rect">
            <a:avLst/>
          </a:prstGeom>
          <a:noFill/>
        </p:spPr>
      </p:pic>
      <p:pic>
        <p:nvPicPr>
          <p:cNvPr id="5" name="Picture 3" descr="C:\Users\Petr\Desktop\Fkirche pro ref\Kleines Zittauer Fastentuch, 1573.tif"/>
          <p:cNvPicPr>
            <a:picLocks noChangeAspect="1" noChangeArrowheads="1"/>
          </p:cNvPicPr>
          <p:nvPr/>
        </p:nvPicPr>
        <p:blipFill>
          <a:blip r:embed="rId3" cstate="print"/>
          <a:srcRect/>
          <a:stretch>
            <a:fillRect/>
          </a:stretch>
        </p:blipFill>
        <p:spPr bwMode="auto">
          <a:xfrm>
            <a:off x="4860032" y="836712"/>
            <a:ext cx="2808312" cy="3600400"/>
          </a:xfrm>
          <a:prstGeom prst="rect">
            <a:avLst/>
          </a:prstGeom>
          <a:noFill/>
        </p:spPr>
      </p:pic>
      <p:sp>
        <p:nvSpPr>
          <p:cNvPr id="6" name="Obdélník 5"/>
          <p:cNvSpPr/>
          <p:nvPr/>
        </p:nvSpPr>
        <p:spPr>
          <a:xfrm>
            <a:off x="323528" y="4365104"/>
            <a:ext cx="8424936" cy="2144177"/>
          </a:xfrm>
          <a:prstGeom prst="rect">
            <a:avLst/>
          </a:prstGeom>
        </p:spPr>
        <p:txBody>
          <a:bodyPr wrap="square">
            <a:spAutoFit/>
          </a:bodyPr>
          <a:lstStyle/>
          <a:p>
            <a:pPr algn="just"/>
            <a:r>
              <a:rPr lang="de-DE" sz="1600" i="1" dirty="0" smtClean="0"/>
              <a:t>1 </a:t>
            </a:r>
            <a:r>
              <a:rPr lang="de-DE" sz="1600" i="1" dirty="0" err="1" smtClean="0"/>
              <a:t>eysn</a:t>
            </a:r>
            <a:r>
              <a:rPr lang="de-DE" sz="1600" i="1" dirty="0" smtClean="0"/>
              <a:t> durch die mauer, 1 loch &lt;durch die mauer&gt; </a:t>
            </a:r>
            <a:r>
              <a:rPr lang="de-DE" sz="1600" b="1" i="1" dirty="0" smtClean="0"/>
              <a:t>zum </a:t>
            </a:r>
            <a:r>
              <a:rPr lang="de-DE" sz="1600" b="1" i="1" dirty="0" err="1" smtClean="0"/>
              <a:t>hummertuch</a:t>
            </a:r>
            <a:r>
              <a:rPr lang="de-DE" sz="1600" b="1" i="1" dirty="0" smtClean="0"/>
              <a:t> </a:t>
            </a:r>
            <a:r>
              <a:rPr lang="de-DE" sz="1600" dirty="0" smtClean="0"/>
              <a:t>(!)</a:t>
            </a:r>
            <a:r>
              <a:rPr lang="de-DE" sz="1600" i="1" dirty="0" smtClean="0"/>
              <a:t> zumachen 3 g</a:t>
            </a:r>
            <a:r>
              <a:rPr lang="de-DE" sz="1600" dirty="0" smtClean="0"/>
              <a:t> [14.3.1553]</a:t>
            </a:r>
            <a:r>
              <a:rPr lang="cs-CZ" sz="1600" dirty="0" smtClean="0"/>
              <a:t>, </a:t>
            </a:r>
            <a:r>
              <a:rPr lang="de-DE" sz="1400" dirty="0" err="1" smtClean="0">
                <a:solidFill>
                  <a:srgbClr val="FF0000"/>
                </a:solidFill>
              </a:rPr>
              <a:t>CWB</a:t>
            </a:r>
            <a:r>
              <a:rPr lang="de-DE" sz="1400" dirty="0" smtClean="0">
                <a:solidFill>
                  <a:srgbClr val="FF0000"/>
                </a:solidFill>
              </a:rPr>
              <a:t> Zittau, </a:t>
            </a:r>
            <a:r>
              <a:rPr lang="de-DE" sz="1400" dirty="0" err="1" smtClean="0">
                <a:solidFill>
                  <a:srgbClr val="FF0000"/>
                </a:solidFill>
              </a:rPr>
              <a:t>Mscr</a:t>
            </a:r>
            <a:r>
              <a:rPr lang="de-DE" sz="1400" dirty="0" smtClean="0">
                <a:solidFill>
                  <a:srgbClr val="FF0000"/>
                </a:solidFill>
              </a:rPr>
              <a:t>. A 269, </a:t>
            </a:r>
            <a:r>
              <a:rPr lang="de-DE" sz="1400" dirty="0" err="1" smtClean="0">
                <a:solidFill>
                  <a:srgbClr val="FF0000"/>
                </a:solidFill>
              </a:rPr>
              <a:t>fol</a:t>
            </a:r>
            <a:r>
              <a:rPr lang="de-DE" sz="1400" dirty="0" smtClean="0">
                <a:solidFill>
                  <a:srgbClr val="FF0000"/>
                </a:solidFill>
              </a:rPr>
              <a:t>. </a:t>
            </a:r>
            <a:r>
              <a:rPr lang="de-DE" sz="1400" dirty="0" err="1" smtClean="0">
                <a:solidFill>
                  <a:srgbClr val="FF0000"/>
                </a:solidFill>
              </a:rPr>
              <a:t>3v</a:t>
            </a:r>
            <a:r>
              <a:rPr lang="de-DE" sz="1400" dirty="0" smtClean="0">
                <a:solidFill>
                  <a:srgbClr val="FF0000"/>
                </a:solidFill>
              </a:rPr>
              <a:t>.</a:t>
            </a:r>
          </a:p>
          <a:p>
            <a:pPr algn="just"/>
            <a:endParaRPr lang="de-DE" sz="2000" i="1" baseline="30000" dirty="0" smtClean="0"/>
          </a:p>
          <a:p>
            <a:pPr algn="just"/>
            <a:r>
              <a:rPr lang="de-DE" sz="2400" i="1" baseline="30000" dirty="0" err="1" smtClean="0"/>
              <a:t>It</a:t>
            </a:r>
            <a:r>
              <a:rPr lang="de-DE" sz="2400" i="1" baseline="30000" dirty="0" smtClean="0"/>
              <a:t>[</a:t>
            </a:r>
            <a:r>
              <a:rPr lang="de-DE" sz="2400" i="1" baseline="30000" dirty="0" err="1" smtClean="0"/>
              <a:t>em</a:t>
            </a:r>
            <a:r>
              <a:rPr lang="de-DE" sz="2400" i="1" baseline="30000" dirty="0" smtClean="0"/>
              <a:t>] Hans Lebe </a:t>
            </a:r>
            <a:r>
              <a:rPr lang="de-DE" sz="2400" i="1" baseline="30000" dirty="0" err="1" smtClean="0"/>
              <a:t>gegebe</a:t>
            </a:r>
            <a:r>
              <a:rPr lang="de-DE" sz="2400" i="1" baseline="30000" dirty="0" smtClean="0"/>
              <a:t>[n] 2 g </a:t>
            </a:r>
            <a:r>
              <a:rPr lang="de-DE" sz="2400" i="1" baseline="30000" dirty="0" err="1" smtClean="0"/>
              <a:t>mithwoch</a:t>
            </a:r>
            <a:r>
              <a:rPr lang="de-DE" sz="2400" i="1" baseline="30000" dirty="0" smtClean="0"/>
              <a:t> noch </a:t>
            </a:r>
            <a:r>
              <a:rPr lang="de-DE" sz="2400" i="1" baseline="30000" dirty="0" err="1" smtClean="0"/>
              <a:t>Palmaru</a:t>
            </a:r>
            <a:r>
              <a:rPr lang="de-DE" sz="2400" i="1" baseline="30000" dirty="0" smtClean="0"/>
              <a:t>[m]</a:t>
            </a:r>
            <a:r>
              <a:rPr lang="de-DE" sz="2400" baseline="30000" dirty="0" smtClean="0"/>
              <a:t> [7.4.1563], </a:t>
            </a:r>
            <a:r>
              <a:rPr lang="de-DE" sz="2400" i="1" baseline="30000" dirty="0" smtClean="0"/>
              <a:t>hat </a:t>
            </a:r>
            <a:r>
              <a:rPr lang="de-DE" sz="2400" i="1" baseline="30000" dirty="0" err="1" smtClean="0"/>
              <a:t>helff</a:t>
            </a:r>
            <a:r>
              <a:rPr lang="de-DE" sz="2400" i="1" baseline="30000" dirty="0" smtClean="0"/>
              <a:t>[en] 16 </a:t>
            </a:r>
            <a:r>
              <a:rPr lang="de-DE" sz="2400" i="1" baseline="30000" dirty="0" err="1" smtClean="0"/>
              <a:t>brette</a:t>
            </a:r>
            <a:r>
              <a:rPr lang="de-DE" sz="2400" i="1" baseline="30000" dirty="0" smtClean="0"/>
              <a:t> 10 </a:t>
            </a:r>
            <a:r>
              <a:rPr lang="de-DE" sz="2400" i="1" baseline="30000" dirty="0" err="1" smtClean="0"/>
              <a:t>elige</a:t>
            </a:r>
            <a:r>
              <a:rPr lang="de-DE" sz="2400" i="1" baseline="30000" dirty="0" smtClean="0"/>
              <a:t> </a:t>
            </a:r>
            <a:r>
              <a:rPr lang="de-DE" sz="2400" i="1" baseline="30000" dirty="0" err="1" smtClean="0"/>
              <a:t>auffs</a:t>
            </a:r>
            <a:r>
              <a:rPr lang="de-DE" sz="2400" i="1" baseline="30000" dirty="0" smtClean="0"/>
              <a:t> </a:t>
            </a:r>
            <a:r>
              <a:rPr lang="de-DE" sz="2400" i="1" baseline="30000" dirty="0" err="1" smtClean="0"/>
              <a:t>gewelb</a:t>
            </a:r>
            <a:r>
              <a:rPr lang="de-DE" sz="2400" i="1" baseline="30000" dirty="0" smtClean="0"/>
              <a:t> </a:t>
            </a:r>
            <a:r>
              <a:rPr lang="de-DE" sz="2400" i="1" baseline="30000" dirty="0" err="1" smtClean="0"/>
              <a:t>cziehen</a:t>
            </a:r>
            <a:r>
              <a:rPr lang="de-DE" sz="2400" i="1" baseline="30000" dirty="0" smtClean="0"/>
              <a:t>, </a:t>
            </a:r>
            <a:r>
              <a:rPr lang="de-DE" sz="2400" b="1" i="1" baseline="30000" dirty="0" err="1" smtClean="0"/>
              <a:t>daß</a:t>
            </a:r>
            <a:r>
              <a:rPr lang="de-DE" sz="2400" b="1" i="1" baseline="30000" dirty="0" smtClean="0"/>
              <a:t> </a:t>
            </a:r>
            <a:r>
              <a:rPr lang="de-DE" sz="2400" b="1" i="1" baseline="30000" dirty="0" err="1" smtClean="0"/>
              <a:t>hungertuch</a:t>
            </a:r>
            <a:r>
              <a:rPr lang="de-DE" sz="2400" b="1" i="1" baseline="30000" dirty="0" smtClean="0"/>
              <a:t> </a:t>
            </a:r>
            <a:r>
              <a:rPr lang="de-DE" sz="2400" b="1" i="1" baseline="30000" dirty="0" err="1" smtClean="0"/>
              <a:t>unnd</a:t>
            </a:r>
            <a:r>
              <a:rPr lang="de-DE" sz="2400" b="1" i="1" baseline="30000" dirty="0" smtClean="0"/>
              <a:t> ein </a:t>
            </a:r>
            <a:r>
              <a:rPr lang="de-DE" sz="2400" b="1" i="1" baseline="30000" dirty="0" err="1" smtClean="0"/>
              <a:t>heusel</a:t>
            </a:r>
            <a:r>
              <a:rPr lang="de-DE" sz="2400" b="1" i="1" baseline="30000" dirty="0" smtClean="0"/>
              <a:t> </a:t>
            </a:r>
            <a:r>
              <a:rPr lang="de-DE" sz="2400" b="1" i="1" baseline="30000" dirty="0" err="1" smtClean="0"/>
              <a:t>ynß</a:t>
            </a:r>
            <a:r>
              <a:rPr lang="de-DE" sz="2400" b="1" i="1" baseline="30000" dirty="0" smtClean="0"/>
              <a:t> </a:t>
            </a:r>
            <a:r>
              <a:rPr lang="de-DE" sz="2400" b="1" i="1" baseline="30000" dirty="0" err="1" smtClean="0"/>
              <a:t>kloster</a:t>
            </a:r>
            <a:r>
              <a:rPr lang="de-DE" sz="2400" b="1" i="1" baseline="30000" dirty="0" smtClean="0"/>
              <a:t> </a:t>
            </a:r>
            <a:r>
              <a:rPr lang="de-DE" sz="2400" b="1" i="1" baseline="30000" dirty="0" err="1" smtClean="0"/>
              <a:t>helffen</a:t>
            </a:r>
            <a:r>
              <a:rPr lang="de-DE" sz="2400" b="1" i="1" baseline="30000" dirty="0" smtClean="0"/>
              <a:t> trage[n]. </a:t>
            </a:r>
            <a:r>
              <a:rPr lang="de-DE" sz="2400" i="1" baseline="30000" dirty="0" err="1" smtClean="0"/>
              <a:t>It</a:t>
            </a:r>
            <a:r>
              <a:rPr lang="de-DE" sz="2400" i="1" baseline="30000" dirty="0" smtClean="0"/>
              <a:t>[</a:t>
            </a:r>
            <a:r>
              <a:rPr lang="de-DE" sz="2400" i="1" baseline="30000" dirty="0" err="1" smtClean="0"/>
              <a:t>em</a:t>
            </a:r>
            <a:r>
              <a:rPr lang="de-DE" sz="2400" i="1" baseline="30000" dirty="0" smtClean="0"/>
              <a:t>] vor drei strenge 9 d </a:t>
            </a:r>
            <a:r>
              <a:rPr lang="de-DE" sz="2400" i="1" baseline="30000" dirty="0" err="1" smtClean="0"/>
              <a:t>gegebe</a:t>
            </a:r>
            <a:r>
              <a:rPr lang="de-DE" sz="2400" i="1" baseline="30000" dirty="0" smtClean="0"/>
              <a:t>[n] </a:t>
            </a:r>
            <a:r>
              <a:rPr lang="de-DE" sz="2400" i="1" baseline="30000" dirty="0" err="1" smtClean="0"/>
              <a:t>ead</a:t>
            </a:r>
            <a:r>
              <a:rPr lang="de-DE" sz="2400" i="1" baseline="30000" dirty="0" smtClean="0"/>
              <a:t>[</a:t>
            </a:r>
            <a:r>
              <a:rPr lang="de-DE" sz="2400" i="1" baseline="30000" dirty="0" err="1" smtClean="0"/>
              <a:t>em</a:t>
            </a:r>
            <a:r>
              <a:rPr lang="de-DE" sz="2400" i="1" baseline="30000" dirty="0" smtClean="0"/>
              <a:t>] die</a:t>
            </a:r>
            <a:r>
              <a:rPr lang="de-DE" sz="2400" baseline="30000" dirty="0" smtClean="0"/>
              <a:t> [7.4.1563], </a:t>
            </a:r>
            <a:r>
              <a:rPr lang="de-DE" sz="2400" i="1" baseline="30000" dirty="0" err="1" smtClean="0"/>
              <a:t>dormit</a:t>
            </a:r>
            <a:r>
              <a:rPr lang="de-DE" sz="2400" i="1" baseline="30000" dirty="0" smtClean="0"/>
              <a:t> </a:t>
            </a:r>
            <a:r>
              <a:rPr lang="de-DE" sz="2400" b="1" i="1" baseline="30000" dirty="0" err="1" smtClean="0"/>
              <a:t>daß</a:t>
            </a:r>
            <a:r>
              <a:rPr lang="de-DE" sz="2400" b="1" i="1" baseline="30000" dirty="0" smtClean="0"/>
              <a:t> </a:t>
            </a:r>
            <a:r>
              <a:rPr lang="de-DE" sz="2400" b="1" i="1" baseline="30000" dirty="0" err="1" smtClean="0"/>
              <a:t>hungertuch</a:t>
            </a:r>
            <a:r>
              <a:rPr lang="de-DE" sz="2400" b="1" i="1" baseline="30000" dirty="0" smtClean="0"/>
              <a:t> </a:t>
            </a:r>
            <a:r>
              <a:rPr lang="de-DE" sz="2400" b="1" i="1" baseline="30000" dirty="0" err="1" smtClean="0"/>
              <a:t>ym</a:t>
            </a:r>
            <a:r>
              <a:rPr lang="de-DE" sz="2400" b="1" i="1" baseline="30000" dirty="0" smtClean="0"/>
              <a:t> </a:t>
            </a:r>
            <a:r>
              <a:rPr lang="de-DE" sz="2400" b="1" i="1" baseline="30000" dirty="0" err="1" smtClean="0"/>
              <a:t>kloster</a:t>
            </a:r>
            <a:r>
              <a:rPr lang="de-DE" sz="2400" b="1" i="1" baseline="30000" dirty="0" smtClean="0"/>
              <a:t> ist </a:t>
            </a:r>
            <a:r>
              <a:rPr lang="de-DE" sz="2400" b="1" i="1" baseline="30000" dirty="0" err="1" smtClean="0"/>
              <a:t>auffgehange</a:t>
            </a:r>
            <a:r>
              <a:rPr lang="de-DE" sz="2400" b="1" i="1" baseline="30000" dirty="0" smtClean="0"/>
              <a:t>[n] </a:t>
            </a:r>
            <a:r>
              <a:rPr lang="de-DE" sz="2400" b="1" i="1" baseline="30000" dirty="0" err="1" smtClean="0"/>
              <a:t>wordenn</a:t>
            </a:r>
            <a:r>
              <a:rPr lang="de-DE" sz="2400" i="1" baseline="30000" dirty="0" smtClean="0"/>
              <a:t>. </a:t>
            </a:r>
            <a:r>
              <a:rPr lang="de-DE" sz="2400" i="1" baseline="30000" dirty="0" err="1" smtClean="0"/>
              <a:t>It</a:t>
            </a:r>
            <a:r>
              <a:rPr lang="de-DE" sz="2400" i="1" baseline="30000" dirty="0" smtClean="0"/>
              <a:t>[</a:t>
            </a:r>
            <a:r>
              <a:rPr lang="de-DE" sz="2400" i="1" baseline="30000" dirty="0" err="1" smtClean="0"/>
              <a:t>em</a:t>
            </a:r>
            <a:r>
              <a:rPr lang="de-DE" sz="2400" i="1" baseline="30000" dirty="0" smtClean="0"/>
              <a:t>] 12 d </a:t>
            </a:r>
            <a:r>
              <a:rPr lang="de-DE" sz="2400" i="1" baseline="30000" dirty="0" err="1" smtClean="0"/>
              <a:t>ead</a:t>
            </a:r>
            <a:r>
              <a:rPr lang="de-DE" sz="2400" i="1" baseline="30000" dirty="0" smtClean="0"/>
              <a:t>[</a:t>
            </a:r>
            <a:r>
              <a:rPr lang="de-DE" sz="2400" i="1" baseline="30000" dirty="0" err="1" smtClean="0"/>
              <a:t>em</a:t>
            </a:r>
            <a:r>
              <a:rPr lang="de-DE" sz="2400" i="1" baseline="30000" dirty="0" smtClean="0"/>
              <a:t>] die</a:t>
            </a:r>
            <a:r>
              <a:rPr lang="de-DE" sz="2400" baseline="30000" dirty="0" smtClean="0"/>
              <a:t> [7.4.1563] </a:t>
            </a:r>
            <a:r>
              <a:rPr lang="de-DE" sz="2400" i="1" baseline="30000" dirty="0" err="1" smtClean="0"/>
              <a:t>czu</a:t>
            </a:r>
            <a:r>
              <a:rPr lang="de-DE" sz="2400" i="1" baseline="30000" dirty="0" smtClean="0"/>
              <a:t> klosterschuh (?) #</a:t>
            </a:r>
            <a:r>
              <a:rPr lang="de-DE" sz="2400" i="1" baseline="30000" dirty="0" err="1" smtClean="0"/>
              <a:t>kluffter</a:t>
            </a:r>
            <a:r>
              <a:rPr lang="de-DE" sz="2400" i="1" baseline="30000" dirty="0" smtClean="0"/>
              <a:t># </a:t>
            </a:r>
            <a:r>
              <a:rPr lang="de-DE" sz="2400" i="1" baseline="30000" dirty="0" err="1" smtClean="0"/>
              <a:t>gegbn</a:t>
            </a:r>
            <a:r>
              <a:rPr lang="de-DE" sz="2400" i="1" baseline="30000" dirty="0" smtClean="0"/>
              <a:t>, </a:t>
            </a:r>
            <a:r>
              <a:rPr lang="de-DE" sz="2400" b="1" i="1" baseline="30000" dirty="0" err="1" smtClean="0"/>
              <a:t>daß</a:t>
            </a:r>
            <a:r>
              <a:rPr lang="de-DE" sz="2400" b="1" i="1" baseline="30000" dirty="0" smtClean="0"/>
              <a:t> </a:t>
            </a:r>
            <a:r>
              <a:rPr lang="de-DE" sz="2400" b="1" i="1" baseline="30000" dirty="0" err="1" smtClean="0"/>
              <a:t>hungertuch</a:t>
            </a:r>
            <a:r>
              <a:rPr lang="de-DE" sz="2400" b="1" i="1" baseline="30000" dirty="0" smtClean="0"/>
              <a:t> </a:t>
            </a:r>
            <a:r>
              <a:rPr lang="de-DE" sz="2400" i="1" baseline="30000" dirty="0" err="1" smtClean="0"/>
              <a:t>mith</a:t>
            </a:r>
            <a:r>
              <a:rPr lang="de-DE" sz="2400" i="1" baseline="30000" dirty="0" smtClean="0"/>
              <a:t> </a:t>
            </a:r>
            <a:r>
              <a:rPr lang="de-DE" sz="2400" i="1" baseline="30000" dirty="0" err="1" smtClean="0"/>
              <a:t>bewundenn</a:t>
            </a:r>
            <a:r>
              <a:rPr lang="de-DE" sz="2400" baseline="30000" dirty="0" smtClean="0"/>
              <a:t>,  </a:t>
            </a:r>
            <a:r>
              <a:rPr lang="de-DE" sz="2000" baseline="30000" dirty="0" err="1" smtClean="0">
                <a:solidFill>
                  <a:srgbClr val="FF0000"/>
                </a:solidFill>
              </a:rPr>
              <a:t>CWB</a:t>
            </a:r>
            <a:r>
              <a:rPr lang="de-DE" sz="2000" baseline="30000" dirty="0" smtClean="0">
                <a:solidFill>
                  <a:srgbClr val="FF0000"/>
                </a:solidFill>
              </a:rPr>
              <a:t> Zittau, </a:t>
            </a:r>
            <a:r>
              <a:rPr lang="de-DE" sz="2000" baseline="30000" dirty="0" err="1" smtClean="0">
                <a:solidFill>
                  <a:srgbClr val="FF0000"/>
                </a:solidFill>
              </a:rPr>
              <a:t>Mscr</a:t>
            </a:r>
            <a:r>
              <a:rPr lang="de-DE" sz="2000" baseline="30000" dirty="0" smtClean="0">
                <a:solidFill>
                  <a:srgbClr val="FF0000"/>
                </a:solidFill>
              </a:rPr>
              <a:t>. A 270, </a:t>
            </a:r>
            <a:r>
              <a:rPr lang="de-DE" sz="2000" baseline="30000" dirty="0" err="1" smtClean="0">
                <a:solidFill>
                  <a:srgbClr val="FF0000"/>
                </a:solidFill>
              </a:rPr>
              <a:t>fol</a:t>
            </a:r>
            <a:r>
              <a:rPr lang="de-DE" sz="2000" baseline="30000" dirty="0" smtClean="0">
                <a:solidFill>
                  <a:srgbClr val="FF0000"/>
                </a:solidFill>
              </a:rPr>
              <a:t>. </a:t>
            </a:r>
            <a:r>
              <a:rPr lang="de-DE" sz="2000" baseline="30000" dirty="0" err="1" smtClean="0">
                <a:solidFill>
                  <a:srgbClr val="FF0000"/>
                </a:solidFill>
              </a:rPr>
              <a:t>134r</a:t>
            </a:r>
            <a:r>
              <a:rPr lang="de-DE" sz="2400" baseline="30000" dirty="0" smtClean="0"/>
              <a:t>.</a:t>
            </a:r>
            <a:endParaRPr lang="cs-CZ" sz="24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39552" y="476672"/>
            <a:ext cx="8064896" cy="1224136"/>
          </a:xfrm>
        </p:spPr>
        <p:txBody>
          <a:bodyPr>
            <a:normAutofit fontScale="90000"/>
          </a:bodyPr>
          <a:lstStyle/>
          <a:p>
            <a:r>
              <a:rPr lang="en-US" sz="2000" b="1" dirty="0" err="1" smtClean="0">
                <a:solidFill>
                  <a:srgbClr val="00B050"/>
                </a:solidFill>
              </a:rPr>
              <a:t>Belege</a:t>
            </a:r>
            <a:r>
              <a:rPr lang="en-US" sz="2000" b="1" dirty="0" smtClean="0">
                <a:solidFill>
                  <a:srgbClr val="00B050"/>
                </a:solidFill>
              </a:rPr>
              <a:t> </a:t>
            </a:r>
            <a:r>
              <a:rPr lang="en-US" sz="2000" b="1" dirty="0" err="1" smtClean="0">
                <a:solidFill>
                  <a:srgbClr val="00B050"/>
                </a:solidFill>
              </a:rPr>
              <a:t>der</a:t>
            </a:r>
            <a:r>
              <a:rPr lang="en-US" sz="2000" b="1" dirty="0" smtClean="0">
                <a:solidFill>
                  <a:srgbClr val="00B050"/>
                </a:solidFill>
              </a:rPr>
              <a:t> </a:t>
            </a:r>
            <a:r>
              <a:rPr lang="en-US" sz="2000" b="1" dirty="0" err="1" smtClean="0">
                <a:solidFill>
                  <a:srgbClr val="00B050"/>
                </a:solidFill>
              </a:rPr>
              <a:t>affektiven</a:t>
            </a:r>
            <a:r>
              <a:rPr lang="en-US" sz="2000" b="1" dirty="0" smtClean="0">
                <a:solidFill>
                  <a:srgbClr val="00B050"/>
                </a:solidFill>
              </a:rPr>
              <a:t> m</a:t>
            </a:r>
            <a:r>
              <a:rPr lang="de-DE" sz="2000" b="1" dirty="0" smtClean="0">
                <a:solidFill>
                  <a:srgbClr val="00B050"/>
                </a:solidFill>
              </a:rPr>
              <a:t>y</a:t>
            </a:r>
            <a:r>
              <a:rPr lang="en-US" sz="2000" b="1" dirty="0" err="1" smtClean="0">
                <a:solidFill>
                  <a:srgbClr val="00B050"/>
                </a:solidFill>
              </a:rPr>
              <a:t>stische</a:t>
            </a:r>
            <a:r>
              <a:rPr lang="en-US" sz="2000" b="1" dirty="0" smtClean="0">
                <a:solidFill>
                  <a:srgbClr val="00B050"/>
                </a:solidFill>
              </a:rPr>
              <a:t> </a:t>
            </a:r>
            <a:r>
              <a:rPr lang="en-US" sz="2000" b="1" dirty="0" err="1" smtClean="0">
                <a:solidFill>
                  <a:srgbClr val="00B050"/>
                </a:solidFill>
              </a:rPr>
              <a:t>Passionsfrömigkeit</a:t>
            </a:r>
            <a:r>
              <a:rPr lang="en-US" sz="2000" b="1" dirty="0" smtClean="0">
                <a:solidFill>
                  <a:srgbClr val="00B050"/>
                </a:solidFill>
              </a:rPr>
              <a:t> </a:t>
            </a:r>
            <a:r>
              <a:rPr lang="en-US" sz="2000" b="1" dirty="0" err="1" smtClean="0">
                <a:solidFill>
                  <a:srgbClr val="00B050"/>
                </a:solidFill>
              </a:rPr>
              <a:t>aus</a:t>
            </a:r>
            <a:r>
              <a:rPr lang="en-US" sz="2000" b="1" dirty="0" smtClean="0">
                <a:solidFill>
                  <a:srgbClr val="00B050"/>
                </a:solidFill>
              </a:rPr>
              <a:t> </a:t>
            </a:r>
            <a:r>
              <a:rPr lang="en-US" sz="2000" b="1" dirty="0" err="1" smtClean="0">
                <a:solidFill>
                  <a:srgbClr val="00B050"/>
                </a:solidFill>
              </a:rPr>
              <a:t>dem</a:t>
            </a:r>
            <a:r>
              <a:rPr lang="en-US" sz="2000" b="1" dirty="0" smtClean="0">
                <a:solidFill>
                  <a:srgbClr val="00B050"/>
                </a:solidFill>
              </a:rPr>
              <a:t> </a:t>
            </a:r>
            <a:r>
              <a:rPr lang="en-US" sz="2000" b="1" dirty="0" err="1" smtClean="0">
                <a:solidFill>
                  <a:srgbClr val="00B050"/>
                </a:solidFill>
              </a:rPr>
              <a:t>Zittauer</a:t>
            </a:r>
            <a:r>
              <a:rPr lang="en-US" sz="2000" b="1" dirty="0" smtClean="0">
                <a:solidFill>
                  <a:srgbClr val="00B050"/>
                </a:solidFill>
              </a:rPr>
              <a:t> Land</a:t>
            </a:r>
            <a:r>
              <a:rPr lang="en-US" sz="2000" dirty="0" smtClean="0">
                <a:solidFill>
                  <a:srgbClr val="00B050"/>
                </a:solidFill>
              </a:rPr>
              <a:t>: </a:t>
            </a:r>
            <a:r>
              <a:rPr lang="en-US" sz="2000" dirty="0" smtClean="0"/>
              <a:t/>
            </a:r>
            <a:br>
              <a:rPr lang="en-US" sz="2000" dirty="0" smtClean="0"/>
            </a:br>
            <a:r>
              <a:rPr lang="de-DE" sz="2000" b="1" i="1" dirty="0" err="1" smtClean="0">
                <a:solidFill>
                  <a:srgbClr val="00B0F0"/>
                </a:solidFill>
              </a:rPr>
              <a:t>Einfaͤltige</a:t>
            </a:r>
            <a:r>
              <a:rPr lang="de-DE" sz="2000" b="1" i="1" dirty="0" smtClean="0">
                <a:solidFill>
                  <a:srgbClr val="00B0F0"/>
                </a:solidFill>
              </a:rPr>
              <a:t> Betrachtung </a:t>
            </a:r>
            <a:r>
              <a:rPr lang="de-DE" sz="2000" b="1" i="1" dirty="0" err="1" smtClean="0">
                <a:solidFill>
                  <a:srgbClr val="00B0F0"/>
                </a:solidFill>
              </a:rPr>
              <a:t>DEs</a:t>
            </a:r>
            <a:r>
              <a:rPr lang="de-DE" sz="2000" b="1" i="1" dirty="0" smtClean="0">
                <a:solidFill>
                  <a:srgbClr val="00B0F0"/>
                </a:solidFill>
              </a:rPr>
              <a:t> </a:t>
            </a:r>
            <a:r>
              <a:rPr lang="de-DE" sz="2000" b="1" i="1" dirty="0" err="1" smtClean="0">
                <a:solidFill>
                  <a:srgbClr val="00B0F0"/>
                </a:solidFill>
              </a:rPr>
              <a:t>allerheyligsten</a:t>
            </a:r>
            <a:r>
              <a:rPr lang="de-DE" sz="2000" b="1" i="1" dirty="0" smtClean="0">
                <a:solidFill>
                  <a:srgbClr val="00B0F0"/>
                </a:solidFill>
              </a:rPr>
              <a:t> </a:t>
            </a:r>
            <a:r>
              <a:rPr lang="de-DE" sz="2000" b="1" i="1" dirty="0" err="1" smtClean="0">
                <a:solidFill>
                  <a:srgbClr val="00B0F0"/>
                </a:solidFill>
              </a:rPr>
              <a:t>Leydens</a:t>
            </a:r>
            <a:r>
              <a:rPr lang="de-DE" sz="2000" b="1" i="1" dirty="0" smtClean="0">
                <a:solidFill>
                  <a:srgbClr val="00B0F0"/>
                </a:solidFill>
              </a:rPr>
              <a:t> und Sterbens unsers hochverdienten </a:t>
            </a:r>
            <a:r>
              <a:rPr lang="de-DE" sz="2000" b="1" i="1" dirty="0" err="1" smtClean="0">
                <a:solidFill>
                  <a:srgbClr val="00B0F0"/>
                </a:solidFill>
              </a:rPr>
              <a:t>HErren</a:t>
            </a:r>
            <a:r>
              <a:rPr lang="de-DE" sz="2000" b="1" i="1" dirty="0" smtClean="0">
                <a:solidFill>
                  <a:srgbClr val="00B0F0"/>
                </a:solidFill>
              </a:rPr>
              <a:t> und </a:t>
            </a:r>
            <a:r>
              <a:rPr lang="de-DE" sz="2000" b="1" i="1" dirty="0" err="1" smtClean="0">
                <a:solidFill>
                  <a:srgbClr val="00B0F0"/>
                </a:solidFill>
              </a:rPr>
              <a:t>Heylandes</a:t>
            </a:r>
            <a:r>
              <a:rPr lang="de-DE" sz="2000" b="1" i="1" dirty="0" smtClean="0">
                <a:solidFill>
                  <a:srgbClr val="00B0F0"/>
                </a:solidFill>
              </a:rPr>
              <a:t> Jesu Christi: Mit Deutschen </a:t>
            </a:r>
            <a:r>
              <a:rPr lang="de-DE" sz="2000" b="1" i="1" dirty="0" err="1" smtClean="0">
                <a:solidFill>
                  <a:srgbClr val="00B0F0"/>
                </a:solidFill>
              </a:rPr>
              <a:t>versen</a:t>
            </a:r>
            <a:r>
              <a:rPr lang="de-DE" sz="2000" b="1" i="1" dirty="0" smtClean="0">
                <a:solidFill>
                  <a:srgbClr val="00B0F0"/>
                </a:solidFill>
              </a:rPr>
              <a:t> beschrieben von </a:t>
            </a:r>
            <a:r>
              <a:rPr lang="de-DE" sz="2000" b="1" i="1" dirty="0" err="1" smtClean="0">
                <a:solidFill>
                  <a:srgbClr val="00B0F0"/>
                </a:solidFill>
              </a:rPr>
              <a:t>Hieronymo</a:t>
            </a:r>
            <a:r>
              <a:rPr lang="de-DE" sz="2000" b="1" i="1" dirty="0" smtClean="0">
                <a:solidFill>
                  <a:srgbClr val="00B0F0"/>
                </a:solidFill>
              </a:rPr>
              <a:t> </a:t>
            </a:r>
            <a:r>
              <a:rPr lang="de-DE" sz="2000" b="1" i="1" dirty="0" err="1" smtClean="0">
                <a:solidFill>
                  <a:srgbClr val="00B0F0"/>
                </a:solidFill>
              </a:rPr>
              <a:t>Colbergo</a:t>
            </a:r>
            <a:r>
              <a:rPr lang="de-DE" sz="2000" b="1" i="1" dirty="0" smtClean="0">
                <a:solidFill>
                  <a:srgbClr val="00B0F0"/>
                </a:solidFill>
              </a:rPr>
              <a:t>, </a:t>
            </a:r>
            <a:r>
              <a:rPr lang="de-DE" sz="2000" b="1" i="1" dirty="0" err="1" smtClean="0">
                <a:solidFill>
                  <a:srgbClr val="00B0F0"/>
                </a:solidFill>
              </a:rPr>
              <a:t>Zittavio</a:t>
            </a:r>
            <a:r>
              <a:rPr lang="de-DE" sz="2000" b="1" i="1" dirty="0" smtClean="0">
                <a:solidFill>
                  <a:srgbClr val="00B0F0"/>
                </a:solidFill>
              </a:rPr>
              <a:t> </a:t>
            </a:r>
            <a:r>
              <a:rPr lang="de-DE" sz="2000" b="1" i="1" dirty="0" err="1" smtClean="0">
                <a:solidFill>
                  <a:srgbClr val="00B0F0"/>
                </a:solidFill>
              </a:rPr>
              <a:t>Lusato</a:t>
            </a:r>
            <a:r>
              <a:rPr lang="de-DE" sz="2000" dirty="0" smtClean="0">
                <a:solidFill>
                  <a:srgbClr val="00B0F0"/>
                </a:solidFill>
              </a:rPr>
              <a:t>, Görlitz 1628 </a:t>
            </a:r>
            <a:r>
              <a:rPr lang="en-US" sz="1800" dirty="0" smtClean="0">
                <a:solidFill>
                  <a:srgbClr val="FF0000"/>
                </a:solidFill>
              </a:rPr>
              <a:t>[</a:t>
            </a:r>
            <a:r>
              <a:rPr lang="en-US" sz="1800" dirty="0" err="1" smtClean="0">
                <a:solidFill>
                  <a:srgbClr val="FF0000"/>
                </a:solidFill>
              </a:rPr>
              <a:t>fehlt</a:t>
            </a:r>
            <a:r>
              <a:rPr lang="en-US" sz="1800" dirty="0" smtClean="0">
                <a:solidFill>
                  <a:srgbClr val="FF0000"/>
                </a:solidFill>
              </a:rPr>
              <a:t> in </a:t>
            </a:r>
            <a:r>
              <a:rPr lang="en-US" sz="1800" dirty="0" err="1" smtClean="0">
                <a:solidFill>
                  <a:srgbClr val="FF0000"/>
                </a:solidFill>
              </a:rPr>
              <a:t>VD17</a:t>
            </a:r>
            <a:r>
              <a:rPr lang="en-US" sz="1800" dirty="0" smtClean="0">
                <a:solidFill>
                  <a:srgbClr val="FF0000"/>
                </a:solidFill>
              </a:rPr>
              <a:t>]</a:t>
            </a:r>
            <a:endParaRPr lang="cs-CZ" sz="1800" dirty="0">
              <a:solidFill>
                <a:srgbClr val="FF0000"/>
              </a:solidFill>
            </a:endParaRPr>
          </a:p>
        </p:txBody>
      </p:sp>
      <p:sp>
        <p:nvSpPr>
          <p:cNvPr id="5" name="Zástupný symbol pro obsah 4"/>
          <p:cNvSpPr>
            <a:spLocks noGrp="1"/>
          </p:cNvSpPr>
          <p:nvPr>
            <p:ph idx="1"/>
          </p:nvPr>
        </p:nvSpPr>
        <p:spPr>
          <a:xfrm>
            <a:off x="4139952" y="1844824"/>
            <a:ext cx="4546848" cy="4281339"/>
          </a:xfrm>
        </p:spPr>
        <p:txBody>
          <a:bodyPr/>
          <a:lstStyle/>
          <a:p>
            <a:pPr algn="just"/>
            <a:r>
              <a:rPr lang="de-DE" i="1" dirty="0" smtClean="0"/>
              <a:t>O Jesu </a:t>
            </a:r>
            <a:r>
              <a:rPr lang="de-DE" i="1" dirty="0" err="1" smtClean="0"/>
              <a:t>kuͤsse</a:t>
            </a:r>
            <a:r>
              <a:rPr lang="de-DE" i="1" dirty="0" smtClean="0"/>
              <a:t> mich mit deinem </a:t>
            </a:r>
            <a:r>
              <a:rPr lang="de-DE" i="1" dirty="0" err="1" smtClean="0"/>
              <a:t>suͤssen</a:t>
            </a:r>
            <a:r>
              <a:rPr lang="de-DE" i="1" dirty="0" smtClean="0"/>
              <a:t> Munde </a:t>
            </a:r>
            <a:r>
              <a:rPr lang="de-DE" dirty="0" smtClean="0"/>
              <a:t>[…], </a:t>
            </a:r>
            <a:r>
              <a:rPr lang="de-DE" sz="1800" dirty="0" err="1" smtClean="0">
                <a:solidFill>
                  <a:srgbClr val="FF0000"/>
                </a:solidFill>
              </a:rPr>
              <a:t>fol</a:t>
            </a:r>
            <a:r>
              <a:rPr lang="de-DE" sz="1800" dirty="0" smtClean="0">
                <a:solidFill>
                  <a:srgbClr val="FF0000"/>
                </a:solidFill>
              </a:rPr>
              <a:t>. </a:t>
            </a:r>
            <a:r>
              <a:rPr lang="de-DE" sz="1800" dirty="0" err="1" smtClean="0">
                <a:solidFill>
                  <a:srgbClr val="FF0000"/>
                </a:solidFill>
              </a:rPr>
              <a:t>A2r</a:t>
            </a:r>
            <a:r>
              <a:rPr lang="de-DE" sz="1800" dirty="0" smtClean="0">
                <a:solidFill>
                  <a:srgbClr val="FF0000"/>
                </a:solidFill>
              </a:rPr>
              <a:t>.</a:t>
            </a:r>
          </a:p>
          <a:p>
            <a:pPr algn="just"/>
            <a:r>
              <a:rPr lang="de-DE" i="1" dirty="0" smtClean="0"/>
              <a:t>Inn diese deine Seit / in deine </a:t>
            </a:r>
            <a:r>
              <a:rPr lang="de-DE" i="1" dirty="0" err="1" smtClean="0"/>
              <a:t>rothe</a:t>
            </a:r>
            <a:r>
              <a:rPr lang="de-DE" i="1" dirty="0" smtClean="0"/>
              <a:t> Wunden </a:t>
            </a:r>
            <a:r>
              <a:rPr lang="en-US" i="1" dirty="0" smtClean="0"/>
              <a:t>/ </a:t>
            </a:r>
            <a:r>
              <a:rPr lang="de-DE" i="1" dirty="0" smtClean="0"/>
              <a:t>Da legen wir und ein ; dann da wir ruh gefunden :</a:t>
            </a:r>
            <a:r>
              <a:rPr lang="de-DE" dirty="0" smtClean="0"/>
              <a:t>, </a:t>
            </a:r>
            <a:r>
              <a:rPr lang="de-DE" sz="1800" dirty="0" err="1" smtClean="0">
                <a:solidFill>
                  <a:srgbClr val="FF0000"/>
                </a:solidFill>
              </a:rPr>
              <a:t>fol</a:t>
            </a:r>
            <a:r>
              <a:rPr lang="de-DE" sz="1800" dirty="0" smtClean="0">
                <a:solidFill>
                  <a:srgbClr val="FF0000"/>
                </a:solidFill>
              </a:rPr>
              <a:t>. </a:t>
            </a:r>
            <a:r>
              <a:rPr lang="de-DE" sz="1800" dirty="0" err="1" smtClean="0">
                <a:solidFill>
                  <a:srgbClr val="FF0000"/>
                </a:solidFill>
              </a:rPr>
              <a:t>A6r</a:t>
            </a:r>
            <a:r>
              <a:rPr lang="de-DE" sz="1800" dirty="0" smtClean="0">
                <a:solidFill>
                  <a:srgbClr val="FF0000"/>
                </a:solidFill>
              </a:rPr>
              <a:t>.</a:t>
            </a:r>
            <a:endParaRPr lang="cs-CZ" sz="1800" dirty="0">
              <a:solidFill>
                <a:srgbClr val="FF0000"/>
              </a:solidFill>
            </a:endParaRPr>
          </a:p>
        </p:txBody>
      </p:sp>
      <p:pic>
        <p:nvPicPr>
          <p:cNvPr id="4099" name="Picture 3"/>
          <p:cNvPicPr>
            <a:picLocks noChangeAspect="1" noChangeArrowheads="1"/>
          </p:cNvPicPr>
          <p:nvPr/>
        </p:nvPicPr>
        <p:blipFill>
          <a:blip r:embed="rId2" cstate="print"/>
          <a:srcRect/>
          <a:stretch>
            <a:fillRect/>
          </a:stretch>
        </p:blipFill>
        <p:spPr bwMode="auto">
          <a:xfrm>
            <a:off x="395536" y="1988840"/>
            <a:ext cx="3312368" cy="4176464"/>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395536" y="1772816"/>
            <a:ext cx="8280920" cy="4032448"/>
          </a:xfrm>
        </p:spPr>
        <p:txBody>
          <a:bodyPr>
            <a:normAutofit/>
          </a:bodyPr>
          <a:lstStyle/>
          <a:p>
            <a:pPr algn="just"/>
            <a:r>
              <a:rPr lang="de-DE" b="1" dirty="0" smtClean="0">
                <a:solidFill>
                  <a:srgbClr val="00B0F0"/>
                </a:solidFill>
              </a:rPr>
              <a:t>Pfarrei als ein </a:t>
            </a:r>
            <a:r>
              <a:rPr lang="de-DE" dirty="0" smtClean="0">
                <a:solidFill>
                  <a:srgbClr val="00B0F0"/>
                </a:solidFill>
              </a:rPr>
              <a:t>„</a:t>
            </a:r>
            <a:r>
              <a:rPr lang="de-DE" b="1" dirty="0" smtClean="0">
                <a:solidFill>
                  <a:srgbClr val="00B0F0"/>
                </a:solidFill>
              </a:rPr>
              <a:t>Institut von langer Dauer</a:t>
            </a:r>
            <a:r>
              <a:rPr lang="de-DE" dirty="0" smtClean="0">
                <a:solidFill>
                  <a:srgbClr val="00B0F0"/>
                </a:solidFill>
              </a:rPr>
              <a:t>“,</a:t>
            </a:r>
            <a:r>
              <a:rPr lang="de-DE" dirty="0" smtClean="0"/>
              <a:t> das als Einziges „die organisatorische Kontinuität von der mittelalterlichen Kirche hin zu reformatorischen Kirchen“ bewahrte: </a:t>
            </a:r>
            <a:r>
              <a:rPr lang="cs-CZ" sz="2000" b="1" dirty="0" err="1" smtClean="0">
                <a:solidFill>
                  <a:srgbClr val="FF0000"/>
                </a:solidFill>
              </a:rPr>
              <a:t>Petke</a:t>
            </a:r>
            <a:r>
              <a:rPr lang="cs-CZ" sz="2000" b="1" dirty="0" smtClean="0">
                <a:solidFill>
                  <a:srgbClr val="FF0000"/>
                </a:solidFill>
              </a:rPr>
              <a:t>, Wolfgang</a:t>
            </a:r>
            <a:r>
              <a:rPr lang="cs-CZ" sz="2000" dirty="0" smtClean="0">
                <a:solidFill>
                  <a:srgbClr val="FF0000"/>
                </a:solidFill>
              </a:rPr>
              <a:t>, Die </a:t>
            </a:r>
            <a:r>
              <a:rPr lang="cs-CZ" sz="2000" dirty="0" err="1" smtClean="0">
                <a:solidFill>
                  <a:srgbClr val="FF0000"/>
                </a:solidFill>
              </a:rPr>
              <a:t>Pfarrei</a:t>
            </a:r>
            <a:r>
              <a:rPr lang="cs-CZ" sz="2000" dirty="0" smtClean="0">
                <a:solidFill>
                  <a:srgbClr val="FF0000"/>
                </a:solidFill>
              </a:rPr>
              <a:t>. </a:t>
            </a:r>
            <a:r>
              <a:rPr lang="cs-CZ" sz="2000" dirty="0" err="1" smtClean="0">
                <a:solidFill>
                  <a:srgbClr val="FF0000"/>
                </a:solidFill>
              </a:rPr>
              <a:t>Ein</a:t>
            </a:r>
            <a:r>
              <a:rPr lang="cs-CZ" sz="2000" dirty="0" smtClean="0">
                <a:solidFill>
                  <a:srgbClr val="FF0000"/>
                </a:solidFill>
              </a:rPr>
              <a:t> Institut </a:t>
            </a:r>
            <a:r>
              <a:rPr lang="cs-CZ" sz="2000" dirty="0" err="1" smtClean="0">
                <a:solidFill>
                  <a:srgbClr val="FF0000"/>
                </a:solidFill>
              </a:rPr>
              <a:t>von</a:t>
            </a:r>
            <a:r>
              <a:rPr lang="cs-CZ" sz="2000" dirty="0" smtClean="0">
                <a:solidFill>
                  <a:srgbClr val="FF0000"/>
                </a:solidFill>
              </a:rPr>
              <a:t> </a:t>
            </a:r>
            <a:r>
              <a:rPr lang="cs-CZ" sz="2000" dirty="0" err="1" smtClean="0">
                <a:solidFill>
                  <a:srgbClr val="FF0000"/>
                </a:solidFill>
              </a:rPr>
              <a:t>langer</a:t>
            </a:r>
            <a:r>
              <a:rPr lang="cs-CZ" sz="2000" dirty="0" smtClean="0">
                <a:solidFill>
                  <a:srgbClr val="FF0000"/>
                </a:solidFill>
              </a:rPr>
              <a:t> </a:t>
            </a:r>
            <a:r>
              <a:rPr lang="cs-CZ" sz="2000" dirty="0" err="1" smtClean="0">
                <a:solidFill>
                  <a:srgbClr val="FF0000"/>
                </a:solidFill>
              </a:rPr>
              <a:t>Dauer</a:t>
            </a:r>
            <a:r>
              <a:rPr lang="cs-CZ" sz="2000" dirty="0" smtClean="0">
                <a:solidFill>
                  <a:srgbClr val="FF0000"/>
                </a:solidFill>
              </a:rPr>
              <a:t> </a:t>
            </a:r>
            <a:r>
              <a:rPr lang="cs-CZ" sz="2000" dirty="0" err="1" smtClean="0">
                <a:solidFill>
                  <a:srgbClr val="FF0000"/>
                </a:solidFill>
              </a:rPr>
              <a:t>als</a:t>
            </a:r>
            <a:r>
              <a:rPr lang="cs-CZ" sz="2000" dirty="0" smtClean="0">
                <a:solidFill>
                  <a:srgbClr val="FF0000"/>
                </a:solidFill>
              </a:rPr>
              <a:t> </a:t>
            </a:r>
            <a:r>
              <a:rPr lang="cs-CZ" sz="2000" dirty="0" err="1" smtClean="0">
                <a:solidFill>
                  <a:srgbClr val="FF0000"/>
                </a:solidFill>
              </a:rPr>
              <a:t>Forschungsaufgabe</a:t>
            </a:r>
            <a:r>
              <a:rPr lang="cs-CZ" sz="2000" dirty="0" smtClean="0">
                <a:solidFill>
                  <a:srgbClr val="FF0000"/>
                </a:solidFill>
              </a:rPr>
              <a:t>, in: </a:t>
            </a:r>
            <a:r>
              <a:rPr lang="cs-CZ" sz="2000" dirty="0" err="1" smtClean="0">
                <a:solidFill>
                  <a:srgbClr val="FF0000"/>
                </a:solidFill>
              </a:rPr>
              <a:t>Enno</a:t>
            </a:r>
            <a:r>
              <a:rPr lang="cs-CZ" sz="2000" dirty="0" smtClean="0">
                <a:solidFill>
                  <a:srgbClr val="FF0000"/>
                </a:solidFill>
              </a:rPr>
              <a:t> </a:t>
            </a:r>
            <a:r>
              <a:rPr lang="cs-CZ" sz="2000" dirty="0" err="1" smtClean="0">
                <a:solidFill>
                  <a:srgbClr val="FF0000"/>
                </a:solidFill>
              </a:rPr>
              <a:t>Bünz</a:t>
            </a:r>
            <a:r>
              <a:rPr lang="cs-CZ" sz="2000" dirty="0" smtClean="0">
                <a:solidFill>
                  <a:srgbClr val="FF0000"/>
                </a:solidFill>
              </a:rPr>
              <a:t>/</a:t>
            </a:r>
            <a:r>
              <a:rPr lang="cs-CZ" sz="2000" dirty="0" err="1" smtClean="0">
                <a:solidFill>
                  <a:srgbClr val="FF0000"/>
                </a:solidFill>
              </a:rPr>
              <a:t>Klaus</a:t>
            </a:r>
            <a:r>
              <a:rPr lang="cs-CZ" sz="2000" dirty="0" smtClean="0">
                <a:solidFill>
                  <a:srgbClr val="FF0000"/>
                </a:solidFill>
              </a:rPr>
              <a:t>-</a:t>
            </a:r>
            <a:r>
              <a:rPr lang="cs-CZ" sz="2000" dirty="0" err="1" smtClean="0">
                <a:solidFill>
                  <a:srgbClr val="FF0000"/>
                </a:solidFill>
              </a:rPr>
              <a:t>Joachim</a:t>
            </a:r>
            <a:r>
              <a:rPr lang="cs-CZ" sz="2000" dirty="0" smtClean="0">
                <a:solidFill>
                  <a:srgbClr val="FF0000"/>
                </a:solidFill>
              </a:rPr>
              <a:t> </a:t>
            </a:r>
            <a:r>
              <a:rPr lang="cs-CZ" sz="2000" dirty="0" err="1" smtClean="0">
                <a:solidFill>
                  <a:srgbClr val="FF0000"/>
                </a:solidFill>
              </a:rPr>
              <a:t>Lorenzen</a:t>
            </a:r>
            <a:r>
              <a:rPr lang="cs-CZ" sz="2000" dirty="0" smtClean="0">
                <a:solidFill>
                  <a:srgbClr val="FF0000"/>
                </a:solidFill>
              </a:rPr>
              <a:t>-Schmidt (</a:t>
            </a:r>
            <a:r>
              <a:rPr lang="cs-CZ" sz="2000" dirty="0" err="1" smtClean="0">
                <a:solidFill>
                  <a:srgbClr val="FF0000"/>
                </a:solidFill>
              </a:rPr>
              <a:t>Hgg</a:t>
            </a:r>
            <a:r>
              <a:rPr lang="cs-CZ" sz="2000" dirty="0" smtClean="0">
                <a:solidFill>
                  <a:srgbClr val="FF0000"/>
                </a:solidFill>
              </a:rPr>
              <a:t>.), </a:t>
            </a:r>
            <a:r>
              <a:rPr lang="cs-CZ" sz="2000" dirty="0" err="1" smtClean="0">
                <a:solidFill>
                  <a:srgbClr val="FF0000"/>
                </a:solidFill>
              </a:rPr>
              <a:t>Klerus</a:t>
            </a:r>
            <a:r>
              <a:rPr lang="cs-CZ" sz="2000" dirty="0" smtClean="0">
                <a:solidFill>
                  <a:srgbClr val="FF0000"/>
                </a:solidFill>
              </a:rPr>
              <a:t>, </a:t>
            </a:r>
            <a:r>
              <a:rPr lang="cs-CZ" sz="2000" dirty="0" err="1" smtClean="0">
                <a:solidFill>
                  <a:srgbClr val="FF0000"/>
                </a:solidFill>
              </a:rPr>
              <a:t>Kirche</a:t>
            </a:r>
            <a:r>
              <a:rPr lang="cs-CZ" sz="2000" dirty="0" smtClean="0">
                <a:solidFill>
                  <a:srgbClr val="FF0000"/>
                </a:solidFill>
              </a:rPr>
              <a:t> </a:t>
            </a:r>
            <a:r>
              <a:rPr lang="cs-CZ" sz="2000" dirty="0" err="1" smtClean="0">
                <a:solidFill>
                  <a:srgbClr val="FF0000"/>
                </a:solidFill>
              </a:rPr>
              <a:t>und</a:t>
            </a:r>
            <a:r>
              <a:rPr lang="cs-CZ" sz="2000" dirty="0" smtClean="0">
                <a:solidFill>
                  <a:srgbClr val="FF0000"/>
                </a:solidFill>
              </a:rPr>
              <a:t> </a:t>
            </a:r>
            <a:r>
              <a:rPr lang="cs-CZ" sz="2000" dirty="0" err="1" smtClean="0">
                <a:solidFill>
                  <a:srgbClr val="FF0000"/>
                </a:solidFill>
              </a:rPr>
              <a:t>Frömmigkeit</a:t>
            </a:r>
            <a:r>
              <a:rPr lang="cs-CZ" sz="2000" dirty="0" smtClean="0">
                <a:solidFill>
                  <a:srgbClr val="FF0000"/>
                </a:solidFill>
              </a:rPr>
              <a:t> </a:t>
            </a:r>
            <a:r>
              <a:rPr lang="cs-CZ" sz="2000" dirty="0" err="1" smtClean="0">
                <a:solidFill>
                  <a:srgbClr val="FF0000"/>
                </a:solidFill>
              </a:rPr>
              <a:t>im</a:t>
            </a:r>
            <a:r>
              <a:rPr lang="cs-CZ" sz="2000" dirty="0" smtClean="0">
                <a:solidFill>
                  <a:srgbClr val="FF0000"/>
                </a:solidFill>
              </a:rPr>
              <a:t> </a:t>
            </a:r>
            <a:r>
              <a:rPr lang="cs-CZ" sz="2000" dirty="0" err="1" smtClean="0">
                <a:solidFill>
                  <a:srgbClr val="FF0000"/>
                </a:solidFill>
              </a:rPr>
              <a:t>spätmittelalterlichen</a:t>
            </a:r>
            <a:r>
              <a:rPr lang="cs-CZ" sz="2000" dirty="0" smtClean="0">
                <a:solidFill>
                  <a:srgbClr val="FF0000"/>
                </a:solidFill>
              </a:rPr>
              <a:t> </a:t>
            </a:r>
            <a:r>
              <a:rPr lang="cs-CZ" sz="2000" dirty="0" err="1" smtClean="0">
                <a:solidFill>
                  <a:srgbClr val="FF0000"/>
                </a:solidFill>
              </a:rPr>
              <a:t>Schlesswig</a:t>
            </a:r>
            <a:r>
              <a:rPr lang="cs-CZ" sz="2000" dirty="0" smtClean="0">
                <a:solidFill>
                  <a:srgbClr val="FF0000"/>
                </a:solidFill>
              </a:rPr>
              <a:t>-</a:t>
            </a:r>
            <a:r>
              <a:rPr lang="cs-CZ" sz="2000" dirty="0" err="1" smtClean="0">
                <a:solidFill>
                  <a:srgbClr val="FF0000"/>
                </a:solidFill>
              </a:rPr>
              <a:t>Holstein</a:t>
            </a:r>
            <a:r>
              <a:rPr lang="cs-CZ" sz="2000" dirty="0" smtClean="0">
                <a:solidFill>
                  <a:srgbClr val="FF0000"/>
                </a:solidFill>
              </a:rPr>
              <a:t> (</a:t>
            </a:r>
            <a:r>
              <a:rPr lang="cs-CZ" sz="2000" dirty="0" err="1" smtClean="0">
                <a:solidFill>
                  <a:srgbClr val="FF0000"/>
                </a:solidFill>
              </a:rPr>
              <a:t>Studien</a:t>
            </a:r>
            <a:r>
              <a:rPr lang="cs-CZ" sz="2000" dirty="0" smtClean="0">
                <a:solidFill>
                  <a:srgbClr val="FF0000"/>
                </a:solidFill>
              </a:rPr>
              <a:t> </a:t>
            </a:r>
            <a:r>
              <a:rPr lang="cs-CZ" sz="2000" dirty="0" err="1" smtClean="0">
                <a:solidFill>
                  <a:srgbClr val="FF0000"/>
                </a:solidFill>
              </a:rPr>
              <a:t>zur</a:t>
            </a:r>
            <a:r>
              <a:rPr lang="cs-CZ" sz="2000" dirty="0" smtClean="0">
                <a:solidFill>
                  <a:srgbClr val="FF0000"/>
                </a:solidFill>
              </a:rPr>
              <a:t> </a:t>
            </a:r>
            <a:r>
              <a:rPr lang="cs-CZ" sz="2000" dirty="0" err="1" smtClean="0">
                <a:solidFill>
                  <a:srgbClr val="FF0000"/>
                </a:solidFill>
              </a:rPr>
              <a:t>Wirtschafts</a:t>
            </a:r>
            <a:r>
              <a:rPr lang="cs-CZ" sz="2000" dirty="0" smtClean="0">
                <a:solidFill>
                  <a:srgbClr val="FF0000"/>
                </a:solidFill>
              </a:rPr>
              <a:t>- </a:t>
            </a:r>
            <a:r>
              <a:rPr lang="cs-CZ" sz="2000" dirty="0" err="1" smtClean="0">
                <a:solidFill>
                  <a:srgbClr val="FF0000"/>
                </a:solidFill>
              </a:rPr>
              <a:t>und</a:t>
            </a:r>
            <a:r>
              <a:rPr lang="cs-CZ" sz="2000" dirty="0" smtClean="0">
                <a:solidFill>
                  <a:srgbClr val="FF0000"/>
                </a:solidFill>
              </a:rPr>
              <a:t> </a:t>
            </a:r>
            <a:r>
              <a:rPr lang="cs-CZ" sz="2000" dirty="0" err="1" smtClean="0">
                <a:solidFill>
                  <a:srgbClr val="FF0000"/>
                </a:solidFill>
              </a:rPr>
              <a:t>Sozialgeschichte</a:t>
            </a:r>
            <a:r>
              <a:rPr lang="cs-CZ" sz="2000" dirty="0" smtClean="0">
                <a:solidFill>
                  <a:srgbClr val="FF0000"/>
                </a:solidFill>
              </a:rPr>
              <a:t> </a:t>
            </a:r>
            <a:r>
              <a:rPr lang="cs-CZ" sz="2000" dirty="0" err="1" smtClean="0">
                <a:solidFill>
                  <a:srgbClr val="FF0000"/>
                </a:solidFill>
              </a:rPr>
              <a:t>Schleswig</a:t>
            </a:r>
            <a:r>
              <a:rPr lang="cs-CZ" sz="2000" dirty="0" smtClean="0">
                <a:solidFill>
                  <a:srgbClr val="FF0000"/>
                </a:solidFill>
              </a:rPr>
              <a:t>-</a:t>
            </a:r>
            <a:r>
              <a:rPr lang="cs-CZ" sz="2000" dirty="0" err="1" smtClean="0">
                <a:solidFill>
                  <a:srgbClr val="FF0000"/>
                </a:solidFill>
              </a:rPr>
              <a:t>Holsteins</a:t>
            </a:r>
            <a:r>
              <a:rPr lang="cs-CZ" sz="2000" dirty="0" smtClean="0">
                <a:solidFill>
                  <a:srgbClr val="FF0000"/>
                </a:solidFill>
              </a:rPr>
              <a:t> 41), </a:t>
            </a:r>
            <a:r>
              <a:rPr lang="cs-CZ" sz="2000" dirty="0" err="1" smtClean="0">
                <a:solidFill>
                  <a:srgbClr val="FF0000"/>
                </a:solidFill>
              </a:rPr>
              <a:t>Neumünster</a:t>
            </a:r>
            <a:r>
              <a:rPr lang="cs-CZ" sz="2000" dirty="0" smtClean="0">
                <a:solidFill>
                  <a:srgbClr val="FF0000"/>
                </a:solidFill>
              </a:rPr>
              <a:t> 2006, S. 17-49, </a:t>
            </a:r>
            <a:r>
              <a:rPr lang="cs-CZ" sz="2000" dirty="0" err="1" smtClean="0">
                <a:solidFill>
                  <a:srgbClr val="FF0000"/>
                </a:solidFill>
              </a:rPr>
              <a:t>hier</a:t>
            </a:r>
            <a:r>
              <a:rPr lang="cs-CZ" sz="2000" dirty="0" smtClean="0">
                <a:solidFill>
                  <a:srgbClr val="FF0000"/>
                </a:solidFill>
              </a:rPr>
              <a:t> S. 18</a:t>
            </a:r>
            <a:r>
              <a:rPr lang="cs-CZ" sz="2000" dirty="0" smtClean="0"/>
              <a:t>.</a:t>
            </a:r>
          </a:p>
          <a:p>
            <a:endParaRPr lang="cs-CZ"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99592" y="476672"/>
            <a:ext cx="7416824" cy="576064"/>
          </a:xfrm>
        </p:spPr>
        <p:txBody>
          <a:bodyPr>
            <a:normAutofit fontScale="90000"/>
          </a:bodyPr>
          <a:lstStyle/>
          <a:p>
            <a:r>
              <a:rPr lang="en-US" sz="2400" b="1" dirty="0" smtClean="0">
                <a:solidFill>
                  <a:srgbClr val="00B050"/>
                </a:solidFill>
              </a:rPr>
              <a:t>Links: </a:t>
            </a:r>
            <a:r>
              <a:rPr lang="en-US" sz="2400" b="1" dirty="0" err="1" smtClean="0">
                <a:solidFill>
                  <a:srgbClr val="00B050"/>
                </a:solidFill>
              </a:rPr>
              <a:t>der</a:t>
            </a:r>
            <a:r>
              <a:rPr lang="en-US" sz="2400" b="1" dirty="0" smtClean="0">
                <a:solidFill>
                  <a:srgbClr val="00B050"/>
                </a:solidFill>
              </a:rPr>
              <a:t> </a:t>
            </a:r>
            <a:r>
              <a:rPr lang="en-US" sz="2400" b="1" dirty="0" err="1" smtClean="0">
                <a:solidFill>
                  <a:srgbClr val="00B050"/>
                </a:solidFill>
              </a:rPr>
              <a:t>Passionschristus</a:t>
            </a:r>
            <a:r>
              <a:rPr lang="en-US" sz="2400" b="1" dirty="0" smtClean="0">
                <a:solidFill>
                  <a:srgbClr val="00B050"/>
                </a:solidFill>
              </a:rPr>
              <a:t> </a:t>
            </a:r>
            <a:r>
              <a:rPr lang="en-US" sz="2400" b="1" dirty="0" err="1" smtClean="0">
                <a:solidFill>
                  <a:srgbClr val="00B050"/>
                </a:solidFill>
              </a:rPr>
              <a:t>aus</a:t>
            </a:r>
            <a:r>
              <a:rPr lang="en-US" sz="2400" b="1" dirty="0" smtClean="0">
                <a:solidFill>
                  <a:srgbClr val="00B050"/>
                </a:solidFill>
              </a:rPr>
              <a:t> </a:t>
            </a:r>
            <a:r>
              <a:rPr lang="en-US" sz="2400" b="1" dirty="0" err="1" smtClean="0">
                <a:solidFill>
                  <a:srgbClr val="00B050"/>
                </a:solidFill>
              </a:rPr>
              <a:t>dem</a:t>
            </a:r>
            <a:r>
              <a:rPr lang="en-US" sz="2400" b="1" dirty="0" smtClean="0">
                <a:solidFill>
                  <a:srgbClr val="00B050"/>
                </a:solidFill>
              </a:rPr>
              <a:t> </a:t>
            </a:r>
            <a:r>
              <a:rPr lang="en-US" sz="2400" b="1" dirty="0" err="1" smtClean="0">
                <a:solidFill>
                  <a:srgbClr val="00B050"/>
                </a:solidFill>
              </a:rPr>
              <a:t>Gedicht</a:t>
            </a:r>
            <a:r>
              <a:rPr lang="en-US" sz="2400" b="1" dirty="0" smtClean="0">
                <a:solidFill>
                  <a:srgbClr val="00B050"/>
                </a:solidFill>
              </a:rPr>
              <a:t> </a:t>
            </a:r>
            <a:r>
              <a:rPr lang="en-US" sz="2400" b="1" dirty="0" err="1" smtClean="0">
                <a:solidFill>
                  <a:srgbClr val="00B050"/>
                </a:solidFill>
              </a:rPr>
              <a:t>Colbergs</a:t>
            </a:r>
            <a:r>
              <a:rPr lang="en-US" sz="2400" b="1" dirty="0" smtClean="0">
                <a:solidFill>
                  <a:srgbClr val="00B050"/>
                </a:solidFill>
              </a:rPr>
              <a:t> </a:t>
            </a:r>
            <a:br>
              <a:rPr lang="en-US" sz="2400" b="1" dirty="0" smtClean="0">
                <a:solidFill>
                  <a:srgbClr val="00B050"/>
                </a:solidFill>
              </a:rPr>
            </a:br>
            <a:r>
              <a:rPr lang="en-US" sz="2400" b="1" dirty="0" err="1" smtClean="0">
                <a:solidFill>
                  <a:srgbClr val="00B050"/>
                </a:solidFill>
              </a:rPr>
              <a:t>Rechts</a:t>
            </a:r>
            <a:r>
              <a:rPr lang="en-US" sz="2400" b="1" dirty="0" smtClean="0">
                <a:solidFill>
                  <a:srgbClr val="00B050"/>
                </a:solidFill>
              </a:rPr>
              <a:t>: </a:t>
            </a:r>
            <a:r>
              <a:rPr lang="en-US" sz="2400" b="1" dirty="0" err="1" smtClean="0">
                <a:solidFill>
                  <a:srgbClr val="00B050"/>
                </a:solidFill>
              </a:rPr>
              <a:t>einige</a:t>
            </a:r>
            <a:r>
              <a:rPr lang="en-US" sz="2400" b="1" dirty="0" smtClean="0">
                <a:solidFill>
                  <a:srgbClr val="00B050"/>
                </a:solidFill>
              </a:rPr>
              <a:t> </a:t>
            </a:r>
            <a:r>
              <a:rPr lang="en-US" sz="2400" b="1" dirty="0" err="1" smtClean="0">
                <a:solidFill>
                  <a:srgbClr val="00B050"/>
                </a:solidFill>
              </a:rPr>
              <a:t>Belege</a:t>
            </a:r>
            <a:r>
              <a:rPr lang="en-US" sz="2400" b="1" dirty="0" smtClean="0">
                <a:solidFill>
                  <a:srgbClr val="00B050"/>
                </a:solidFill>
              </a:rPr>
              <a:t> </a:t>
            </a:r>
            <a:r>
              <a:rPr lang="en-US" sz="2400" b="1" dirty="0" err="1" smtClean="0">
                <a:solidFill>
                  <a:srgbClr val="00B050"/>
                </a:solidFill>
              </a:rPr>
              <a:t>der</a:t>
            </a:r>
            <a:r>
              <a:rPr lang="en-US" sz="2400" b="1" dirty="0" smtClean="0">
                <a:solidFill>
                  <a:srgbClr val="00B050"/>
                </a:solidFill>
              </a:rPr>
              <a:t> </a:t>
            </a:r>
            <a:r>
              <a:rPr lang="en-US" sz="2400" b="1" dirty="0" err="1" smtClean="0">
                <a:solidFill>
                  <a:srgbClr val="00B050"/>
                </a:solidFill>
              </a:rPr>
              <a:t>affektiven</a:t>
            </a:r>
            <a:r>
              <a:rPr lang="en-US" sz="2400" b="1" dirty="0" smtClean="0">
                <a:solidFill>
                  <a:srgbClr val="00B050"/>
                </a:solidFill>
              </a:rPr>
              <a:t> </a:t>
            </a:r>
            <a:r>
              <a:rPr lang="en-US" sz="2400" b="1" dirty="0" err="1" smtClean="0">
                <a:solidFill>
                  <a:srgbClr val="00B050"/>
                </a:solidFill>
              </a:rPr>
              <a:t>Blutfr</a:t>
            </a:r>
            <a:r>
              <a:rPr lang="de-DE" sz="2400" b="1" dirty="0" err="1" smtClean="0">
                <a:solidFill>
                  <a:srgbClr val="00B050"/>
                </a:solidFill>
              </a:rPr>
              <a:t>ömmigkeit</a:t>
            </a:r>
            <a:endParaRPr lang="cs-CZ" sz="2400" b="1" dirty="0">
              <a:solidFill>
                <a:srgbClr val="00B050"/>
              </a:solidFill>
            </a:endParaRPr>
          </a:p>
        </p:txBody>
      </p:sp>
      <p:sp>
        <p:nvSpPr>
          <p:cNvPr id="3" name="Zástupný symbol pro obsah 2"/>
          <p:cNvSpPr>
            <a:spLocks noGrp="1"/>
          </p:cNvSpPr>
          <p:nvPr>
            <p:ph idx="1"/>
          </p:nvPr>
        </p:nvSpPr>
        <p:spPr>
          <a:xfrm>
            <a:off x="2915816" y="1196752"/>
            <a:ext cx="5760640" cy="5256584"/>
          </a:xfrm>
        </p:spPr>
        <p:txBody>
          <a:bodyPr>
            <a:noAutofit/>
          </a:bodyPr>
          <a:lstStyle/>
          <a:p>
            <a:pPr algn="just"/>
            <a:r>
              <a:rPr lang="de-DE" sz="1600" i="1" dirty="0" smtClean="0"/>
              <a:t>Von </a:t>
            </a:r>
            <a:r>
              <a:rPr lang="de-DE" sz="1600" i="1" dirty="0" err="1" smtClean="0"/>
              <a:t>Bazra</a:t>
            </a:r>
            <a:r>
              <a:rPr lang="de-DE" sz="1600" i="1" dirty="0" smtClean="0"/>
              <a:t>; Lieber seht / </a:t>
            </a:r>
            <a:r>
              <a:rPr lang="de-DE" sz="1600" b="1" i="1" dirty="0" smtClean="0"/>
              <a:t>wie </a:t>
            </a:r>
            <a:r>
              <a:rPr lang="de-DE" sz="1600" b="1" i="1" dirty="0" err="1" smtClean="0"/>
              <a:t>roͤhtlicht</a:t>
            </a:r>
            <a:r>
              <a:rPr lang="de-DE" sz="1600" b="1" i="1" dirty="0" smtClean="0"/>
              <a:t> ist sein Kleid</a:t>
            </a:r>
            <a:r>
              <a:rPr lang="en-US" sz="1600" b="1" i="1" dirty="0" smtClean="0"/>
              <a:t> </a:t>
            </a:r>
            <a:r>
              <a:rPr lang="de-DE" sz="1600" b="1" i="1" dirty="0" smtClean="0"/>
              <a:t>/ </a:t>
            </a:r>
            <a:r>
              <a:rPr lang="de-DE" sz="1600" b="1" i="1" dirty="0" err="1" smtClean="0"/>
              <a:t>Geferbt</a:t>
            </a:r>
            <a:r>
              <a:rPr lang="de-DE" sz="1600" b="1" i="1" dirty="0" smtClean="0"/>
              <a:t> </a:t>
            </a:r>
            <a:r>
              <a:rPr lang="de-DE" sz="1600" b="1" i="1" dirty="0" err="1" smtClean="0"/>
              <a:t>inn</a:t>
            </a:r>
            <a:r>
              <a:rPr lang="de-DE" sz="1600" b="1" i="1" dirty="0" smtClean="0"/>
              <a:t> </a:t>
            </a:r>
            <a:r>
              <a:rPr lang="de-DE" sz="1600" b="1" i="1" dirty="0" err="1" smtClean="0"/>
              <a:t>Weinbeer</a:t>
            </a:r>
            <a:r>
              <a:rPr lang="de-DE" sz="1600" b="1" i="1" dirty="0" smtClean="0"/>
              <a:t> Blut </a:t>
            </a:r>
            <a:r>
              <a:rPr lang="de-DE" sz="1600" i="1" dirty="0" smtClean="0"/>
              <a:t>/ wie dessen / zu der zeit</a:t>
            </a:r>
            <a:r>
              <a:rPr lang="en-US" sz="1600" i="1" dirty="0" smtClean="0"/>
              <a:t> / </a:t>
            </a:r>
            <a:r>
              <a:rPr lang="de-DE" sz="1600" i="1" dirty="0" smtClean="0"/>
              <a:t>Des Herbsts / der mit </a:t>
            </a:r>
            <a:r>
              <a:rPr lang="de-DE" sz="1600" i="1" dirty="0" err="1" smtClean="0"/>
              <a:t>gewalt</a:t>
            </a:r>
            <a:r>
              <a:rPr lang="de-DE" sz="1600" i="1" dirty="0" smtClean="0"/>
              <a:t> die edle </a:t>
            </a:r>
            <a:r>
              <a:rPr lang="de-DE" sz="1600" b="1" i="1" dirty="0" err="1" smtClean="0"/>
              <a:t>reiffe</a:t>
            </a:r>
            <a:r>
              <a:rPr lang="de-DE" sz="1600" b="1" i="1" dirty="0" smtClean="0"/>
              <a:t> Trauben</a:t>
            </a:r>
            <a:r>
              <a:rPr lang="en-US" sz="1600" b="1" i="1" dirty="0" smtClean="0"/>
              <a:t> </a:t>
            </a:r>
            <a:r>
              <a:rPr lang="en-US" sz="1600" i="1" dirty="0" smtClean="0"/>
              <a:t>/ </a:t>
            </a:r>
            <a:r>
              <a:rPr lang="de-DE" sz="1600" i="1" dirty="0" smtClean="0"/>
              <a:t>Von ihrem Stock und Zweig herunter pflegt zu rauben /</a:t>
            </a:r>
            <a:r>
              <a:rPr lang="en-US" sz="1600" i="1" dirty="0" smtClean="0"/>
              <a:t> </a:t>
            </a:r>
            <a:r>
              <a:rPr lang="de-DE" sz="1600" i="1" dirty="0" smtClean="0"/>
              <a:t>Und dann mit </a:t>
            </a:r>
            <a:r>
              <a:rPr lang="de-DE" sz="1600" i="1" dirty="0" err="1" smtClean="0"/>
              <a:t>Fuͤssen</a:t>
            </a:r>
            <a:r>
              <a:rPr lang="de-DE" sz="1600" i="1" dirty="0" smtClean="0"/>
              <a:t> tritt / und </a:t>
            </a:r>
            <a:r>
              <a:rPr lang="de-DE" sz="1600" i="1" dirty="0" err="1" smtClean="0"/>
              <a:t>nimpt</a:t>
            </a:r>
            <a:r>
              <a:rPr lang="de-DE" sz="1600" i="1" dirty="0" smtClean="0"/>
              <a:t> ihn alle kraft;</a:t>
            </a:r>
            <a:r>
              <a:rPr lang="en-US" sz="1600" i="1" dirty="0" smtClean="0"/>
              <a:t> </a:t>
            </a:r>
            <a:r>
              <a:rPr lang="de-DE" sz="1600" b="1" i="1" dirty="0" smtClean="0"/>
              <a:t>Sein Kleid das wird </a:t>
            </a:r>
            <a:r>
              <a:rPr lang="de-DE" sz="1600" b="1" i="1" dirty="0" err="1" smtClean="0"/>
              <a:t>bespruͤzt</a:t>
            </a:r>
            <a:r>
              <a:rPr lang="de-DE" sz="1600" b="1" i="1" dirty="0" smtClean="0"/>
              <a:t> mit diesem </a:t>
            </a:r>
            <a:r>
              <a:rPr lang="de-DE" sz="1600" b="1" i="1" dirty="0" err="1" smtClean="0"/>
              <a:t>rothen</a:t>
            </a:r>
            <a:r>
              <a:rPr lang="de-DE" sz="1600" b="1" i="1" dirty="0" smtClean="0"/>
              <a:t> </a:t>
            </a:r>
            <a:r>
              <a:rPr lang="de-DE" sz="1600" b="1" i="1" dirty="0" err="1" smtClean="0"/>
              <a:t>saft</a:t>
            </a:r>
            <a:r>
              <a:rPr lang="de-DE" sz="1600" i="1" dirty="0" smtClean="0"/>
              <a:t>.</a:t>
            </a:r>
            <a:r>
              <a:rPr lang="en-US" sz="1600" i="1" dirty="0" smtClean="0"/>
              <a:t> </a:t>
            </a:r>
            <a:r>
              <a:rPr lang="de-DE" sz="1600" i="1" dirty="0" smtClean="0"/>
              <a:t>Ach seht / es ist der </a:t>
            </a:r>
            <a:r>
              <a:rPr lang="de-DE" sz="1600" i="1" dirty="0" err="1" smtClean="0"/>
              <a:t>HErr</a:t>
            </a:r>
            <a:r>
              <a:rPr lang="de-DE" sz="1600" i="1" dirty="0" smtClean="0"/>
              <a:t> </a:t>
            </a:r>
            <a:r>
              <a:rPr lang="de-DE" sz="1600" i="1" dirty="0" err="1" smtClean="0"/>
              <a:t>fuͤr</a:t>
            </a:r>
            <a:r>
              <a:rPr lang="de-DE" sz="1600" i="1" dirty="0" smtClean="0"/>
              <a:t> uns also zerschlagen</a:t>
            </a:r>
            <a:r>
              <a:rPr lang="en-US" sz="1600" i="1" dirty="0" smtClean="0"/>
              <a:t>. </a:t>
            </a:r>
            <a:r>
              <a:rPr lang="de-DE" sz="1600" i="1" dirty="0" smtClean="0"/>
              <a:t>Den </a:t>
            </a:r>
            <a:r>
              <a:rPr lang="de-DE" sz="1600" i="1" dirty="0" err="1" smtClean="0"/>
              <a:t>unergruͤndten</a:t>
            </a:r>
            <a:r>
              <a:rPr lang="de-DE" sz="1600" i="1" dirty="0" smtClean="0"/>
              <a:t> Zorn der </a:t>
            </a:r>
            <a:r>
              <a:rPr lang="de-DE" sz="1600" i="1" dirty="0" err="1" smtClean="0"/>
              <a:t>grossen</a:t>
            </a:r>
            <a:r>
              <a:rPr lang="de-DE" sz="1600" i="1" dirty="0" smtClean="0"/>
              <a:t> </a:t>
            </a:r>
            <a:r>
              <a:rPr lang="de-DE" sz="1600" i="1" dirty="0" err="1" smtClean="0"/>
              <a:t>Majestat</a:t>
            </a:r>
            <a:r>
              <a:rPr lang="de-DE" sz="1600" i="1" dirty="0" smtClean="0"/>
              <a:t> :</a:t>
            </a:r>
            <a:r>
              <a:rPr lang="en-US" sz="1600" i="1" dirty="0" smtClean="0"/>
              <a:t> </a:t>
            </a:r>
            <a:r>
              <a:rPr lang="de-DE" sz="1600" i="1" dirty="0" smtClean="0"/>
              <a:t>Ach seht / es ist der </a:t>
            </a:r>
            <a:r>
              <a:rPr lang="de-DE" sz="1600" b="1" i="1" dirty="0" err="1" smtClean="0"/>
              <a:t>HErr</a:t>
            </a:r>
            <a:r>
              <a:rPr lang="de-DE" sz="1600" b="1" i="1" dirty="0" smtClean="0"/>
              <a:t> / der selbst in die Kelter </a:t>
            </a:r>
            <a:r>
              <a:rPr lang="de-DE" sz="1600" b="1" i="1" dirty="0" err="1" smtClean="0"/>
              <a:t>tratt</a:t>
            </a:r>
            <a:r>
              <a:rPr lang="de-DE" sz="1600" i="1" dirty="0" smtClean="0"/>
              <a:t>.</a:t>
            </a:r>
            <a:r>
              <a:rPr lang="en-US" sz="1600" i="1" dirty="0" smtClean="0"/>
              <a:t> </a:t>
            </a:r>
            <a:r>
              <a:rPr lang="de-DE" sz="1600" i="1" dirty="0" smtClean="0"/>
              <a:t>Ach seht doch / welch ein Mensch / dem alle kraft entgehet /</a:t>
            </a:r>
            <a:r>
              <a:rPr lang="en-US" sz="1600" i="1" dirty="0" smtClean="0"/>
              <a:t> </a:t>
            </a:r>
            <a:r>
              <a:rPr lang="de-DE" sz="1600" b="1" i="1" dirty="0" smtClean="0"/>
              <a:t>Dem lauter Blut </a:t>
            </a:r>
            <a:r>
              <a:rPr lang="de-DE" sz="1600" b="1" i="1" dirty="0" err="1" smtClean="0"/>
              <a:t>fur</a:t>
            </a:r>
            <a:r>
              <a:rPr lang="de-DE" sz="1600" b="1" i="1" dirty="0" smtClean="0"/>
              <a:t>ͤ Schweiß </a:t>
            </a:r>
            <a:r>
              <a:rPr lang="de-DE" sz="1600" b="1" i="1" dirty="0" err="1" smtClean="0"/>
              <a:t>auff</a:t>
            </a:r>
            <a:r>
              <a:rPr lang="de-DE" sz="1600" b="1" i="1" dirty="0" smtClean="0"/>
              <a:t> seinem Leibe stehet :</a:t>
            </a:r>
            <a:r>
              <a:rPr lang="en-US" sz="1600" b="1" i="1" dirty="0" smtClean="0"/>
              <a:t> </a:t>
            </a:r>
            <a:r>
              <a:rPr lang="de-DE" sz="1600" i="1" dirty="0" smtClean="0"/>
              <a:t>Ach seht doch welch ein Mensch / </a:t>
            </a:r>
            <a:r>
              <a:rPr lang="de-DE" sz="1600" b="1" i="1" dirty="0" smtClean="0"/>
              <a:t>er </a:t>
            </a:r>
            <a:r>
              <a:rPr lang="de-DE" sz="1600" b="1" i="1" dirty="0" err="1" smtClean="0"/>
              <a:t>wescht</a:t>
            </a:r>
            <a:r>
              <a:rPr lang="de-DE" sz="1600" b="1" i="1" dirty="0" smtClean="0"/>
              <a:t> sein Kleid mit Wein /</a:t>
            </a:r>
            <a:r>
              <a:rPr lang="en-US" sz="1600" b="1" i="1" dirty="0" smtClean="0"/>
              <a:t> </a:t>
            </a:r>
            <a:r>
              <a:rPr lang="de-DE" sz="1600" b="1" i="1" dirty="0" smtClean="0"/>
              <a:t>Den Rock mit Trauben </a:t>
            </a:r>
            <a:r>
              <a:rPr lang="de-DE" sz="1600" b="1" i="1" dirty="0" err="1" smtClean="0"/>
              <a:t>Blutt</a:t>
            </a:r>
            <a:r>
              <a:rPr lang="de-DE" sz="1600" b="1" i="1" dirty="0" smtClean="0"/>
              <a:t> in seiner angst und </a:t>
            </a:r>
            <a:r>
              <a:rPr lang="de-DE" sz="1600" b="1" i="1" dirty="0" err="1" smtClean="0"/>
              <a:t>pein</a:t>
            </a:r>
            <a:r>
              <a:rPr lang="de-DE" sz="1600" b="1" dirty="0" smtClean="0"/>
              <a:t> </a:t>
            </a:r>
            <a:r>
              <a:rPr lang="de-DE" sz="1600" dirty="0" smtClean="0"/>
              <a:t>[…],</a:t>
            </a:r>
            <a:r>
              <a:rPr lang="de-DE" sz="1600" dirty="0" smtClean="0">
                <a:solidFill>
                  <a:srgbClr val="FF0000"/>
                </a:solidFill>
              </a:rPr>
              <a:t> </a:t>
            </a:r>
            <a:r>
              <a:rPr lang="de-DE" sz="1600" dirty="0" err="1" smtClean="0">
                <a:solidFill>
                  <a:srgbClr val="FF0000"/>
                </a:solidFill>
              </a:rPr>
              <a:t>fol</a:t>
            </a:r>
            <a:r>
              <a:rPr lang="de-DE" sz="1600" dirty="0" smtClean="0">
                <a:solidFill>
                  <a:srgbClr val="FF0000"/>
                </a:solidFill>
              </a:rPr>
              <a:t>. </a:t>
            </a:r>
            <a:r>
              <a:rPr lang="de-DE" sz="1600" dirty="0" err="1" smtClean="0">
                <a:solidFill>
                  <a:srgbClr val="FF0000"/>
                </a:solidFill>
              </a:rPr>
              <a:t>A2v</a:t>
            </a:r>
            <a:r>
              <a:rPr lang="de-DE" sz="1600" dirty="0" smtClean="0">
                <a:solidFill>
                  <a:srgbClr val="FF0000"/>
                </a:solidFill>
              </a:rPr>
              <a:t>.</a:t>
            </a:r>
          </a:p>
          <a:p>
            <a:pPr algn="just"/>
            <a:r>
              <a:rPr lang="en-US" sz="1600" i="1" dirty="0" smtClean="0"/>
              <a:t>S</a:t>
            </a:r>
            <a:r>
              <a:rPr lang="cs-CZ" sz="1600" i="1" dirty="0" err="1" smtClean="0"/>
              <a:t>eht</a:t>
            </a:r>
            <a:r>
              <a:rPr lang="cs-CZ" sz="1600" i="1" dirty="0" smtClean="0"/>
              <a:t> </a:t>
            </a:r>
            <a:r>
              <a:rPr lang="cs-CZ" sz="1600" i="1" dirty="0" err="1" smtClean="0"/>
              <a:t>welch</a:t>
            </a:r>
            <a:r>
              <a:rPr lang="cs-CZ" sz="1600" i="1" dirty="0" smtClean="0"/>
              <a:t> </a:t>
            </a:r>
            <a:r>
              <a:rPr lang="cs-CZ" sz="1600" i="1" dirty="0" err="1" smtClean="0"/>
              <a:t>ein</a:t>
            </a:r>
            <a:r>
              <a:rPr lang="cs-CZ" sz="1600" i="1" dirty="0" smtClean="0"/>
              <a:t> </a:t>
            </a:r>
            <a:r>
              <a:rPr lang="cs-CZ" sz="1600" i="1" dirty="0" err="1" smtClean="0"/>
              <a:t>Mensch</a:t>
            </a:r>
            <a:r>
              <a:rPr lang="cs-CZ" sz="1600" i="1" dirty="0" smtClean="0"/>
              <a:t> / ach </a:t>
            </a:r>
            <a:r>
              <a:rPr lang="cs-CZ" sz="1600" b="1" i="1" dirty="0" err="1" smtClean="0"/>
              <a:t>seht</a:t>
            </a:r>
            <a:r>
              <a:rPr lang="cs-CZ" sz="1600" b="1" i="1" dirty="0" smtClean="0"/>
              <a:t> </a:t>
            </a:r>
            <a:r>
              <a:rPr lang="cs-CZ" sz="1600" b="1" i="1" dirty="0" err="1" smtClean="0"/>
              <a:t>blutru</a:t>
            </a:r>
            <a:r>
              <a:rPr lang="cs-CZ" sz="1600" b="1" i="1" dirty="0" smtClean="0"/>
              <a:t>ͤ</a:t>
            </a:r>
            <a:r>
              <a:rPr lang="cs-CZ" sz="1600" b="1" i="1" dirty="0" err="1" smtClean="0"/>
              <a:t>nstig</a:t>
            </a:r>
            <a:r>
              <a:rPr lang="cs-CZ" sz="1600" b="1" i="1" dirty="0" smtClean="0"/>
              <a:t> </a:t>
            </a:r>
            <a:r>
              <a:rPr lang="cs-CZ" sz="1600" b="1" i="1" dirty="0" err="1" smtClean="0"/>
              <a:t>wie</a:t>
            </a:r>
            <a:r>
              <a:rPr lang="cs-CZ" sz="1600" b="1" i="1" dirty="0" smtClean="0"/>
              <a:t> </a:t>
            </a:r>
            <a:r>
              <a:rPr lang="cs-CZ" sz="1600" b="1" i="1" dirty="0" err="1" smtClean="0"/>
              <a:t>er</a:t>
            </a:r>
            <a:r>
              <a:rPr lang="cs-CZ" sz="1600" b="1" i="1" dirty="0" smtClean="0"/>
              <a:t> </a:t>
            </a:r>
            <a:r>
              <a:rPr lang="cs-CZ" sz="1600" b="1" i="1" dirty="0" err="1" smtClean="0"/>
              <a:t>stehet</a:t>
            </a:r>
            <a:r>
              <a:rPr lang="cs-CZ" sz="1600" b="1" i="1" dirty="0" smtClean="0"/>
              <a:t> </a:t>
            </a:r>
            <a:r>
              <a:rPr lang="cs-CZ" sz="1600" i="1" dirty="0" smtClean="0"/>
              <a:t>/</a:t>
            </a:r>
            <a:r>
              <a:rPr lang="en-US" sz="1600" i="1" dirty="0" smtClean="0"/>
              <a:t> </a:t>
            </a:r>
            <a:r>
              <a:rPr lang="cs-CZ" sz="1600" i="1" dirty="0" smtClean="0"/>
              <a:t>Ach </a:t>
            </a:r>
            <a:r>
              <a:rPr lang="cs-CZ" sz="1600" i="1" dirty="0" err="1" smtClean="0"/>
              <a:t>seht</a:t>
            </a:r>
            <a:r>
              <a:rPr lang="cs-CZ" sz="1600" i="1" dirty="0" smtClean="0"/>
              <a:t> </a:t>
            </a:r>
            <a:r>
              <a:rPr lang="cs-CZ" sz="1600" b="1" i="1" dirty="0" smtClean="0"/>
              <a:t>/ </a:t>
            </a:r>
            <a:r>
              <a:rPr lang="cs-CZ" sz="1600" b="1" i="1" dirty="0" err="1" smtClean="0"/>
              <a:t>da</a:t>
            </a:r>
            <a:r>
              <a:rPr lang="cs-CZ" sz="1600" b="1" i="1" dirty="0" smtClean="0"/>
              <a:t> </a:t>
            </a:r>
            <a:r>
              <a:rPr lang="cs-CZ" sz="1600" b="1" i="1" dirty="0" err="1" smtClean="0"/>
              <a:t>ist</a:t>
            </a:r>
            <a:r>
              <a:rPr lang="cs-CZ" sz="1600" b="1" i="1" dirty="0" smtClean="0"/>
              <a:t> </a:t>
            </a:r>
            <a:r>
              <a:rPr lang="cs-CZ" sz="1600" b="1" i="1" dirty="0" err="1" smtClean="0"/>
              <a:t>blut</a:t>
            </a:r>
            <a:r>
              <a:rPr lang="cs-CZ" sz="1600" b="1" i="1" dirty="0" smtClean="0"/>
              <a:t> / </a:t>
            </a:r>
            <a:r>
              <a:rPr lang="cs-CZ" sz="1600" b="1" i="1" dirty="0" err="1" smtClean="0"/>
              <a:t>blut</a:t>
            </a:r>
            <a:r>
              <a:rPr lang="cs-CZ" sz="1600" b="1" i="1" dirty="0" smtClean="0"/>
              <a:t> / </a:t>
            </a:r>
            <a:r>
              <a:rPr lang="cs-CZ" sz="1600" b="1" i="1" dirty="0" err="1" smtClean="0"/>
              <a:t>kompt</a:t>
            </a:r>
            <a:r>
              <a:rPr lang="cs-CZ" sz="1600" b="1" i="1" dirty="0" smtClean="0"/>
              <a:t> her / </a:t>
            </a:r>
            <a:r>
              <a:rPr lang="cs-CZ" sz="1600" b="1" i="1" dirty="0" err="1" smtClean="0"/>
              <a:t>trett</a:t>
            </a:r>
            <a:r>
              <a:rPr lang="cs-CZ" sz="1600" b="1" i="1" dirty="0" smtClean="0"/>
              <a:t> her </a:t>
            </a:r>
            <a:r>
              <a:rPr lang="cs-CZ" sz="1600" b="1" i="1" dirty="0" err="1" smtClean="0"/>
              <a:t>und</a:t>
            </a:r>
            <a:r>
              <a:rPr lang="cs-CZ" sz="1600" b="1" i="1" dirty="0" smtClean="0"/>
              <a:t> </a:t>
            </a:r>
            <a:r>
              <a:rPr lang="cs-CZ" sz="1600" b="1" i="1" dirty="0" err="1" smtClean="0"/>
              <a:t>sehet</a:t>
            </a:r>
            <a:r>
              <a:rPr lang="cs-CZ" sz="1600" b="1" i="1" dirty="0" smtClean="0"/>
              <a:t> :</a:t>
            </a:r>
            <a:r>
              <a:rPr lang="en-US" sz="1600" b="1" i="1" dirty="0" smtClean="0"/>
              <a:t> </a:t>
            </a:r>
            <a:r>
              <a:rPr lang="cs-CZ" sz="1600" b="1" i="1" dirty="0" smtClean="0"/>
              <a:t>Die </a:t>
            </a:r>
            <a:r>
              <a:rPr lang="cs-CZ" sz="1600" b="1" i="1" dirty="0" err="1" smtClean="0"/>
              <a:t>Trenen</a:t>
            </a:r>
            <a:r>
              <a:rPr lang="cs-CZ" sz="1600" b="1" i="1" dirty="0" smtClean="0"/>
              <a:t> </a:t>
            </a:r>
            <a:r>
              <a:rPr lang="cs-CZ" sz="1600" b="1" i="1" dirty="0" err="1" smtClean="0"/>
              <a:t>die</a:t>
            </a:r>
            <a:r>
              <a:rPr lang="cs-CZ" sz="1600" b="1" i="1" dirty="0" smtClean="0"/>
              <a:t> </a:t>
            </a:r>
            <a:r>
              <a:rPr lang="cs-CZ" sz="1600" b="1" i="1" dirty="0" err="1" smtClean="0"/>
              <a:t>seind</a:t>
            </a:r>
            <a:r>
              <a:rPr lang="cs-CZ" sz="1600" b="1" i="1" dirty="0" smtClean="0"/>
              <a:t> </a:t>
            </a:r>
            <a:r>
              <a:rPr lang="cs-CZ" sz="1600" b="1" i="1" dirty="0" err="1" smtClean="0"/>
              <a:t>blut</a:t>
            </a:r>
            <a:r>
              <a:rPr lang="cs-CZ" sz="1600" b="1" i="1" dirty="0" smtClean="0"/>
              <a:t> / der </a:t>
            </a:r>
            <a:r>
              <a:rPr lang="cs-CZ" sz="1600" b="1" i="1" dirty="0" err="1" smtClean="0"/>
              <a:t>schweiß</a:t>
            </a:r>
            <a:r>
              <a:rPr lang="cs-CZ" sz="1600" b="1" i="1" dirty="0" smtClean="0"/>
              <a:t> </a:t>
            </a:r>
            <a:r>
              <a:rPr lang="cs-CZ" sz="1600" b="1" i="1" dirty="0" err="1" smtClean="0"/>
              <a:t>ist</a:t>
            </a:r>
            <a:r>
              <a:rPr lang="cs-CZ" sz="1600" b="1" i="1" dirty="0" smtClean="0"/>
              <a:t> </a:t>
            </a:r>
            <a:r>
              <a:rPr lang="cs-CZ" sz="1600" b="1" i="1" dirty="0" err="1" smtClean="0"/>
              <a:t>lauter</a:t>
            </a:r>
            <a:r>
              <a:rPr lang="cs-CZ" sz="1600" b="1" i="1" dirty="0" smtClean="0"/>
              <a:t> </a:t>
            </a:r>
            <a:r>
              <a:rPr lang="cs-CZ" sz="1600" b="1" i="1" dirty="0" err="1" smtClean="0"/>
              <a:t>blut</a:t>
            </a:r>
            <a:r>
              <a:rPr lang="cs-CZ" sz="1600" b="1" i="1" dirty="0" smtClean="0"/>
              <a:t> /</a:t>
            </a:r>
            <a:r>
              <a:rPr lang="en-US" sz="1600" b="1" i="1" dirty="0" smtClean="0"/>
              <a:t> </a:t>
            </a:r>
            <a:r>
              <a:rPr lang="cs-CZ" sz="1600" b="1" i="1" dirty="0" smtClean="0"/>
              <a:t>Die </a:t>
            </a:r>
            <a:r>
              <a:rPr lang="cs-CZ" sz="1600" b="1" i="1" dirty="0" err="1" smtClean="0"/>
              <a:t>Adern</a:t>
            </a:r>
            <a:r>
              <a:rPr lang="cs-CZ" sz="1600" b="1" i="1" dirty="0" smtClean="0"/>
              <a:t> </a:t>
            </a:r>
            <a:r>
              <a:rPr lang="cs-CZ" sz="1600" b="1" i="1" dirty="0" err="1" smtClean="0"/>
              <a:t>geben</a:t>
            </a:r>
            <a:r>
              <a:rPr lang="cs-CZ" sz="1600" b="1" i="1" dirty="0" smtClean="0"/>
              <a:t> </a:t>
            </a:r>
            <a:r>
              <a:rPr lang="cs-CZ" sz="1600" b="1" i="1" dirty="0" err="1" smtClean="0"/>
              <a:t>blut</a:t>
            </a:r>
            <a:r>
              <a:rPr lang="cs-CZ" sz="1600" b="1" i="1" dirty="0" smtClean="0"/>
              <a:t> / </a:t>
            </a:r>
            <a:r>
              <a:rPr lang="cs-CZ" sz="1600" b="1" i="1" dirty="0" err="1" smtClean="0"/>
              <a:t>wie</a:t>
            </a:r>
            <a:r>
              <a:rPr lang="cs-CZ" sz="1600" b="1" i="1" dirty="0" smtClean="0"/>
              <a:t> </a:t>
            </a:r>
            <a:r>
              <a:rPr lang="cs-CZ" sz="1600" b="1" i="1" dirty="0" err="1" smtClean="0"/>
              <a:t>eine</a:t>
            </a:r>
            <a:r>
              <a:rPr lang="cs-CZ" sz="1600" b="1" i="1" dirty="0" smtClean="0"/>
              <a:t> </a:t>
            </a:r>
            <a:r>
              <a:rPr lang="cs-CZ" sz="1600" b="1" i="1" dirty="0" err="1" smtClean="0"/>
              <a:t>rohte</a:t>
            </a:r>
            <a:r>
              <a:rPr lang="cs-CZ" sz="1600" b="1" i="1" dirty="0" smtClean="0"/>
              <a:t> </a:t>
            </a:r>
            <a:r>
              <a:rPr lang="cs-CZ" sz="1600" b="1" i="1" dirty="0" err="1" smtClean="0"/>
              <a:t>flut</a:t>
            </a:r>
            <a:r>
              <a:rPr lang="cs-CZ" sz="1600" i="1" dirty="0" smtClean="0"/>
              <a:t>.</a:t>
            </a:r>
            <a:r>
              <a:rPr lang="en-US" sz="1600" i="1" dirty="0" smtClean="0"/>
              <a:t> </a:t>
            </a:r>
            <a:r>
              <a:rPr lang="cs-CZ" sz="1600" i="1" dirty="0" err="1" smtClean="0"/>
              <a:t>Seht</a:t>
            </a:r>
            <a:r>
              <a:rPr lang="cs-CZ" sz="1600" i="1" dirty="0" smtClean="0"/>
              <a:t> </a:t>
            </a:r>
            <a:r>
              <a:rPr lang="cs-CZ" sz="1600" i="1" dirty="0" err="1" smtClean="0"/>
              <a:t>ferner</a:t>
            </a:r>
            <a:r>
              <a:rPr lang="cs-CZ" sz="1600" i="1" dirty="0" smtClean="0"/>
              <a:t> / </a:t>
            </a:r>
            <a:r>
              <a:rPr lang="cs-CZ" sz="1600" i="1" dirty="0" err="1" smtClean="0"/>
              <a:t>seht</a:t>
            </a:r>
            <a:r>
              <a:rPr lang="cs-CZ" sz="1600" i="1" dirty="0" smtClean="0"/>
              <a:t> / ach </a:t>
            </a:r>
            <a:r>
              <a:rPr lang="cs-CZ" sz="1600" i="1" dirty="0" err="1" smtClean="0"/>
              <a:t>seht</a:t>
            </a:r>
            <a:r>
              <a:rPr lang="cs-CZ" sz="1600" i="1" dirty="0" smtClean="0"/>
              <a:t> / ach </a:t>
            </a:r>
            <a:r>
              <a:rPr lang="cs-CZ" sz="1600" i="1" dirty="0" err="1" smtClean="0"/>
              <a:t>seht</a:t>
            </a:r>
            <a:r>
              <a:rPr lang="cs-CZ" sz="1600" i="1" dirty="0" smtClean="0"/>
              <a:t> </a:t>
            </a:r>
            <a:r>
              <a:rPr lang="cs-CZ" sz="1600" i="1" dirty="0" err="1" smtClean="0"/>
              <a:t>wie</a:t>
            </a:r>
            <a:r>
              <a:rPr lang="cs-CZ" sz="1600" i="1" dirty="0" smtClean="0"/>
              <a:t> man </a:t>
            </a:r>
            <a:r>
              <a:rPr lang="cs-CZ" sz="1600" i="1" dirty="0" err="1" smtClean="0"/>
              <a:t>nun</a:t>
            </a:r>
            <a:r>
              <a:rPr lang="cs-CZ" sz="1600" i="1" dirty="0" smtClean="0"/>
              <a:t> </a:t>
            </a:r>
            <a:r>
              <a:rPr lang="cs-CZ" sz="1600" i="1" dirty="0" err="1" smtClean="0"/>
              <a:t>rennet</a:t>
            </a:r>
            <a:r>
              <a:rPr lang="en-US" sz="1600" i="1" dirty="0" smtClean="0"/>
              <a:t>. </a:t>
            </a:r>
            <a:r>
              <a:rPr lang="cs-CZ" sz="1600" i="1" dirty="0" err="1" smtClean="0"/>
              <a:t>Mit</a:t>
            </a:r>
            <a:r>
              <a:rPr lang="cs-CZ" sz="1600" i="1" dirty="0" smtClean="0"/>
              <a:t> </a:t>
            </a:r>
            <a:r>
              <a:rPr lang="cs-CZ" sz="1600" i="1" dirty="0" err="1" smtClean="0"/>
              <a:t>ihm</a:t>
            </a:r>
            <a:r>
              <a:rPr lang="cs-CZ" sz="1600" i="1" dirty="0" smtClean="0"/>
              <a:t> </a:t>
            </a:r>
            <a:r>
              <a:rPr lang="cs-CZ" sz="1600" i="1" dirty="0" err="1" smtClean="0"/>
              <a:t>zum</a:t>
            </a:r>
            <a:r>
              <a:rPr lang="cs-CZ" sz="1600" i="1" dirty="0" smtClean="0"/>
              <a:t> </a:t>
            </a:r>
            <a:r>
              <a:rPr lang="cs-CZ" sz="1600" i="1" dirty="0" err="1" smtClean="0"/>
              <a:t>Creutz</a:t>
            </a:r>
            <a:r>
              <a:rPr lang="cs-CZ" sz="1600" i="1" dirty="0" smtClean="0"/>
              <a:t> </a:t>
            </a:r>
            <a:r>
              <a:rPr lang="cs-CZ" sz="1600" i="1" dirty="0" err="1" smtClean="0"/>
              <a:t>zu</a:t>
            </a:r>
            <a:r>
              <a:rPr lang="cs-CZ" sz="1600" i="1" dirty="0" smtClean="0"/>
              <a:t> : </a:t>
            </a:r>
            <a:r>
              <a:rPr lang="cs-CZ" sz="1600" i="1" dirty="0" err="1" smtClean="0"/>
              <a:t>und</a:t>
            </a:r>
            <a:r>
              <a:rPr lang="cs-CZ" sz="1600" i="1" dirty="0" smtClean="0"/>
              <a:t> </a:t>
            </a:r>
            <a:r>
              <a:rPr lang="cs-CZ" sz="1600" i="1" dirty="0" err="1" smtClean="0"/>
              <a:t>da</a:t>
            </a:r>
            <a:r>
              <a:rPr lang="cs-CZ" sz="1600" i="1" dirty="0" smtClean="0"/>
              <a:t> / </a:t>
            </a:r>
            <a:r>
              <a:rPr lang="cs-CZ" sz="1600" i="1" dirty="0" err="1" smtClean="0"/>
              <a:t>da</a:t>
            </a:r>
            <a:r>
              <a:rPr lang="cs-CZ" sz="1600" i="1" dirty="0" smtClean="0"/>
              <a:t> </a:t>
            </a:r>
            <a:r>
              <a:rPr lang="cs-CZ" sz="1600" i="1" dirty="0" err="1" smtClean="0"/>
              <a:t>seind</a:t>
            </a:r>
            <a:r>
              <a:rPr lang="cs-CZ" sz="1600" i="1" dirty="0" smtClean="0"/>
              <a:t> </a:t>
            </a:r>
            <a:r>
              <a:rPr lang="cs-CZ" sz="1600" i="1" dirty="0" err="1" smtClean="0"/>
              <a:t>zertrennet</a:t>
            </a:r>
            <a:r>
              <a:rPr lang="en-US" sz="1600" i="1" dirty="0" smtClean="0"/>
              <a:t>. </a:t>
            </a:r>
            <a:r>
              <a:rPr lang="de-DE" sz="1600" i="1" dirty="0" smtClean="0"/>
              <a:t>Sein zarte glieder all : ach ! </a:t>
            </a:r>
            <a:r>
              <a:rPr lang="de-DE" sz="1600" b="1" i="1" dirty="0" smtClean="0"/>
              <a:t>welch </a:t>
            </a:r>
            <a:r>
              <a:rPr lang="de-DE" sz="1600" b="1" i="1" dirty="0" err="1" smtClean="0"/>
              <a:t>pein</a:t>
            </a:r>
            <a:r>
              <a:rPr lang="de-DE" sz="1600" b="1" i="1" dirty="0" smtClean="0"/>
              <a:t> / welch schmerz /</a:t>
            </a:r>
            <a:r>
              <a:rPr lang="en-US" sz="1600" b="1" i="1" dirty="0" smtClean="0"/>
              <a:t> </a:t>
            </a:r>
            <a:r>
              <a:rPr lang="de-DE" sz="1600" b="1" i="1" dirty="0" smtClean="0"/>
              <a:t>Zerspringen </a:t>
            </a:r>
            <a:r>
              <a:rPr lang="de-DE" sz="1600" b="1" i="1" dirty="0" err="1" smtClean="0"/>
              <a:t>solte</a:t>
            </a:r>
            <a:r>
              <a:rPr lang="de-DE" sz="1600" b="1" i="1" dirty="0" smtClean="0"/>
              <a:t> doch davor </a:t>
            </a:r>
            <a:r>
              <a:rPr lang="de-DE" sz="1600" b="1" i="1" dirty="0" err="1" smtClean="0"/>
              <a:t>eysern</a:t>
            </a:r>
            <a:r>
              <a:rPr lang="de-DE" sz="1600" b="1" i="1" dirty="0" smtClean="0"/>
              <a:t> herz</a:t>
            </a:r>
            <a:r>
              <a:rPr lang="de-DE" sz="1600" dirty="0" smtClean="0"/>
              <a:t>, </a:t>
            </a:r>
            <a:r>
              <a:rPr lang="de-DE" sz="1600" dirty="0" err="1" smtClean="0">
                <a:solidFill>
                  <a:srgbClr val="FF0000"/>
                </a:solidFill>
              </a:rPr>
              <a:t>fol</a:t>
            </a:r>
            <a:r>
              <a:rPr lang="de-DE" sz="1600" dirty="0" smtClean="0">
                <a:solidFill>
                  <a:srgbClr val="FF0000"/>
                </a:solidFill>
              </a:rPr>
              <a:t> </a:t>
            </a:r>
            <a:r>
              <a:rPr lang="de-DE" sz="1600" dirty="0" err="1" smtClean="0">
                <a:solidFill>
                  <a:srgbClr val="FF0000"/>
                </a:solidFill>
              </a:rPr>
              <a:t>A4rf</a:t>
            </a:r>
            <a:r>
              <a:rPr lang="de-DE" sz="1600" dirty="0" smtClean="0">
                <a:solidFill>
                  <a:srgbClr val="FF0000"/>
                </a:solidFill>
              </a:rPr>
              <a:t>.</a:t>
            </a:r>
            <a:endParaRPr lang="cs-CZ" sz="1600" dirty="0">
              <a:solidFill>
                <a:srgbClr val="FF0000"/>
              </a:solidFill>
            </a:endParaRPr>
          </a:p>
        </p:txBody>
      </p:sp>
      <p:pic>
        <p:nvPicPr>
          <p:cNvPr id="5122" name="Picture 2"/>
          <p:cNvPicPr>
            <a:picLocks noChangeAspect="1" noChangeArrowheads="1"/>
          </p:cNvPicPr>
          <p:nvPr/>
        </p:nvPicPr>
        <p:blipFill>
          <a:blip r:embed="rId2" cstate="print"/>
          <a:srcRect/>
          <a:stretch>
            <a:fillRect/>
          </a:stretch>
        </p:blipFill>
        <p:spPr bwMode="auto">
          <a:xfrm>
            <a:off x="395536" y="1916832"/>
            <a:ext cx="2448272" cy="4176464"/>
          </a:xfrm>
          <a:prstGeom prst="rect">
            <a:avLst/>
          </a:prstGeom>
          <a:noFill/>
          <a:ln w="9525">
            <a:noFill/>
            <a:miter lim="800000"/>
            <a:headEnd/>
            <a:tailEnd/>
          </a:ln>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404664"/>
            <a:ext cx="8229600" cy="504056"/>
          </a:xfrm>
        </p:spPr>
        <p:txBody>
          <a:bodyPr>
            <a:normAutofit fontScale="90000"/>
          </a:bodyPr>
          <a:lstStyle/>
          <a:p>
            <a:r>
              <a:rPr lang="de-DE" sz="2000" b="1" dirty="0" smtClean="0">
                <a:solidFill>
                  <a:srgbClr val="00B050"/>
                </a:solidFill>
              </a:rPr>
              <a:t>Ausgewählte Beispiele der Kontinuität des vorreformatorischen liturgischen Stiftungsvollzugs der Zittauer Pfarrkirchenfabrik nach der Reformation (V.)</a:t>
            </a:r>
            <a:endParaRPr lang="cs-CZ" sz="2000" dirty="0">
              <a:solidFill>
                <a:srgbClr val="00B050"/>
              </a:solidFill>
            </a:endParaRPr>
          </a:p>
        </p:txBody>
      </p:sp>
      <p:sp>
        <p:nvSpPr>
          <p:cNvPr id="3" name="Zástupný symbol pro obsah 2"/>
          <p:cNvSpPr>
            <a:spLocks noGrp="1"/>
          </p:cNvSpPr>
          <p:nvPr>
            <p:ph idx="1"/>
          </p:nvPr>
        </p:nvSpPr>
        <p:spPr>
          <a:xfrm>
            <a:off x="467544" y="1268760"/>
            <a:ext cx="8208912" cy="5040560"/>
          </a:xfrm>
        </p:spPr>
        <p:txBody>
          <a:bodyPr>
            <a:normAutofit fontScale="92500" lnSpcReduction="20000"/>
          </a:bodyPr>
          <a:lstStyle/>
          <a:p>
            <a:pPr algn="just"/>
            <a:r>
              <a:rPr lang="en-US" sz="2400" b="1" dirty="0" err="1" smtClean="0">
                <a:solidFill>
                  <a:srgbClr val="00B0F0"/>
                </a:solidFill>
              </a:rPr>
              <a:t>Bereitstellung</a:t>
            </a:r>
            <a:r>
              <a:rPr lang="en-US" sz="2400" b="1" dirty="0" smtClean="0">
                <a:solidFill>
                  <a:srgbClr val="00B0F0"/>
                </a:solidFill>
              </a:rPr>
              <a:t> von </a:t>
            </a:r>
            <a:r>
              <a:rPr lang="en-US" sz="2400" b="1" dirty="0" err="1" smtClean="0">
                <a:solidFill>
                  <a:srgbClr val="00B0F0"/>
                </a:solidFill>
              </a:rPr>
              <a:t>Wein</a:t>
            </a:r>
            <a:r>
              <a:rPr lang="en-US" sz="2400" b="1" dirty="0" smtClean="0">
                <a:solidFill>
                  <a:srgbClr val="00B0F0"/>
                </a:solidFill>
              </a:rPr>
              <a:t> </a:t>
            </a:r>
            <a:r>
              <a:rPr lang="en-US" sz="2400" b="1" dirty="0" err="1" smtClean="0">
                <a:solidFill>
                  <a:srgbClr val="00B0F0"/>
                </a:solidFill>
              </a:rPr>
              <a:t>zur</a:t>
            </a:r>
            <a:r>
              <a:rPr lang="en-US" sz="2400" b="1" dirty="0" smtClean="0">
                <a:solidFill>
                  <a:srgbClr val="00B0F0"/>
                </a:solidFill>
              </a:rPr>
              <a:t> </a:t>
            </a:r>
            <a:r>
              <a:rPr lang="en-US" sz="2400" b="1" dirty="0" err="1" smtClean="0">
                <a:solidFill>
                  <a:srgbClr val="00B0F0"/>
                </a:solidFill>
              </a:rPr>
              <a:t>protestantischen</a:t>
            </a:r>
            <a:r>
              <a:rPr lang="en-US" sz="2400" b="1" dirty="0" smtClean="0">
                <a:solidFill>
                  <a:srgbClr val="00B0F0"/>
                </a:solidFill>
              </a:rPr>
              <a:t> </a:t>
            </a:r>
            <a:r>
              <a:rPr lang="de-DE" sz="2400" b="1" dirty="0" smtClean="0">
                <a:solidFill>
                  <a:srgbClr val="00B0F0"/>
                </a:solidFill>
              </a:rPr>
              <a:t>„</a:t>
            </a:r>
            <a:r>
              <a:rPr lang="de-DE" sz="2400" b="1" dirty="0" err="1" smtClean="0">
                <a:solidFill>
                  <a:srgbClr val="00B0F0"/>
                </a:solidFill>
              </a:rPr>
              <a:t>Meßopfer</a:t>
            </a:r>
            <a:r>
              <a:rPr lang="de-DE" sz="2400" b="1" dirty="0" smtClean="0">
                <a:solidFill>
                  <a:srgbClr val="00B0F0"/>
                </a:solidFill>
              </a:rPr>
              <a:t>“: </a:t>
            </a:r>
            <a:r>
              <a:rPr lang="de-DE" sz="2400" i="1" dirty="0" smtClean="0"/>
              <a:t>Quartale </a:t>
            </a:r>
            <a:r>
              <a:rPr lang="de-DE" sz="2400" i="1" dirty="0" err="1" smtClean="0"/>
              <a:t>Pentecost</a:t>
            </a:r>
            <a:r>
              <a:rPr lang="de-DE" sz="2400" i="1" dirty="0" smtClean="0"/>
              <a:t>[es] </a:t>
            </a:r>
            <a:r>
              <a:rPr lang="de-DE" sz="2400" dirty="0" smtClean="0"/>
              <a:t>[16.5.1535]. </a:t>
            </a:r>
            <a:r>
              <a:rPr lang="en-US" sz="2400" i="1" dirty="0" smtClean="0"/>
              <a:t>It[</a:t>
            </a:r>
            <a:r>
              <a:rPr lang="en-US" sz="2400" i="1" dirty="0" err="1" smtClean="0"/>
              <a:t>em</a:t>
            </a:r>
            <a:r>
              <a:rPr lang="en-US" sz="2400" i="1" dirty="0" smtClean="0"/>
              <a:t>] </a:t>
            </a:r>
            <a:r>
              <a:rPr lang="en-US" sz="2400" i="1" dirty="0" err="1" smtClean="0"/>
              <a:t>vor</a:t>
            </a:r>
            <a:r>
              <a:rPr lang="en-US" sz="2400" i="1" dirty="0" smtClean="0"/>
              <a:t> </a:t>
            </a:r>
            <a:r>
              <a:rPr lang="en-US" sz="2400" b="1" i="1" dirty="0" err="1" smtClean="0"/>
              <a:t>wein</a:t>
            </a:r>
            <a:r>
              <a:rPr lang="en-US" sz="2400" b="1" i="1" dirty="0" smtClean="0"/>
              <a:t> p[</a:t>
            </a:r>
            <a:r>
              <a:rPr lang="en-US" sz="2400" b="1" i="1" dirty="0" err="1" smtClean="0"/>
              <a:t>ro</a:t>
            </a:r>
            <a:r>
              <a:rPr lang="en-US" sz="2400" b="1" i="1" dirty="0" smtClean="0"/>
              <a:t>]  </a:t>
            </a:r>
            <a:r>
              <a:rPr lang="en-US" sz="2400" b="1" i="1" dirty="0" err="1" smtClean="0"/>
              <a:t>sacrificio</a:t>
            </a:r>
            <a:r>
              <a:rPr lang="en-US" sz="2400" b="1" i="1" dirty="0" smtClean="0"/>
              <a:t> </a:t>
            </a:r>
            <a:r>
              <a:rPr lang="en-US" sz="2400" i="1" dirty="0" smtClean="0"/>
              <a:t>1 </a:t>
            </a:r>
            <a:r>
              <a:rPr lang="en-US" sz="2400" i="1" dirty="0" err="1" smtClean="0"/>
              <a:t>ßc</a:t>
            </a:r>
            <a:r>
              <a:rPr lang="en-US" sz="2400" i="1" dirty="0" smtClean="0"/>
              <a:t>  14 g [74 Gr.] </a:t>
            </a:r>
            <a:r>
              <a:rPr lang="en-US" sz="2400" dirty="0" smtClean="0"/>
              <a:t>[…] </a:t>
            </a:r>
            <a:r>
              <a:rPr lang="it-IT" sz="2400" i="1" dirty="0" smtClean="0"/>
              <a:t>Quartale Pentecost[es] [</a:t>
            </a:r>
            <a:r>
              <a:rPr lang="it-IT" sz="2400" dirty="0" smtClean="0"/>
              <a:t>20.5.1537] </a:t>
            </a:r>
            <a:r>
              <a:rPr lang="it-CH" sz="2400" i="1" dirty="0" smtClean="0"/>
              <a:t>It[em]  vor </a:t>
            </a:r>
            <a:r>
              <a:rPr lang="it-CH" sz="2400" b="1" i="1" dirty="0" smtClean="0"/>
              <a:t>wein p[ro] sacrifi[ci]o</a:t>
            </a:r>
            <a:r>
              <a:rPr lang="it-CH" sz="2400" i="1" dirty="0" smtClean="0"/>
              <a:t> 49 g</a:t>
            </a:r>
            <a:r>
              <a:rPr lang="it-CH" sz="2400" dirty="0" smtClean="0"/>
              <a:t>, </a:t>
            </a:r>
            <a:r>
              <a:rPr lang="it-CH" sz="1600" dirty="0" smtClean="0">
                <a:solidFill>
                  <a:srgbClr val="FF0000"/>
                </a:solidFill>
              </a:rPr>
              <a:t>CWB Zittau, Mscr. A 267, S. 217, 233.</a:t>
            </a:r>
          </a:p>
          <a:p>
            <a:pPr algn="just"/>
            <a:r>
              <a:rPr lang="de-DE" sz="2400" i="1" dirty="0" smtClean="0"/>
              <a:t>Silbern </a:t>
            </a:r>
            <a:r>
              <a:rPr lang="de-DE" sz="2400" i="1" dirty="0" err="1" smtClean="0"/>
              <a:t>kennel</a:t>
            </a:r>
            <a:r>
              <a:rPr lang="de-DE" sz="2400" i="1" dirty="0" smtClean="0"/>
              <a:t>. </a:t>
            </a:r>
            <a:r>
              <a:rPr lang="cs-CZ" sz="2400" i="1" dirty="0" err="1" smtClean="0"/>
              <a:t>Am</a:t>
            </a:r>
            <a:r>
              <a:rPr lang="cs-CZ" sz="2400" i="1" dirty="0" smtClean="0"/>
              <a:t> </a:t>
            </a:r>
            <a:r>
              <a:rPr lang="cs-CZ" sz="2400" i="1" dirty="0" err="1" smtClean="0"/>
              <a:t>tag</a:t>
            </a:r>
            <a:r>
              <a:rPr lang="cs-CZ" sz="2400" i="1" dirty="0" smtClean="0"/>
              <a:t> </a:t>
            </a:r>
            <a:r>
              <a:rPr lang="cs-CZ" sz="2400" i="1" dirty="0" err="1" smtClean="0"/>
              <a:t>Assumptionis</a:t>
            </a:r>
            <a:r>
              <a:rPr lang="cs-CZ" sz="2400" i="1" dirty="0" smtClean="0"/>
              <a:t> Marie </a:t>
            </a:r>
            <a:r>
              <a:rPr lang="cs-CZ" sz="2400" i="1" dirty="0" err="1" smtClean="0"/>
              <a:t>zcum</a:t>
            </a:r>
            <a:r>
              <a:rPr lang="cs-CZ" sz="2400" i="1" dirty="0" smtClean="0"/>
              <a:t> </a:t>
            </a:r>
            <a:r>
              <a:rPr lang="cs-CZ" sz="2400" dirty="0" smtClean="0"/>
              <a:t>[15.8.1553] </a:t>
            </a:r>
            <a:r>
              <a:rPr lang="en-US" sz="2400" i="1" dirty="0" err="1" smtClean="0"/>
              <a:t>s</a:t>
            </a:r>
            <a:r>
              <a:rPr lang="cs-CZ" sz="2400" i="1" dirty="0" err="1" smtClean="0"/>
              <a:t>ilbern</a:t>
            </a:r>
            <a:r>
              <a:rPr lang="cs-CZ" sz="2400" i="1" dirty="0" smtClean="0"/>
              <a:t> </a:t>
            </a:r>
            <a:r>
              <a:rPr lang="en-US" sz="2400" i="1" dirty="0" err="1" smtClean="0"/>
              <a:t>k</a:t>
            </a:r>
            <a:r>
              <a:rPr lang="cs-CZ" sz="2400" i="1" dirty="0" err="1" smtClean="0"/>
              <a:t>ennel</a:t>
            </a:r>
            <a:r>
              <a:rPr lang="cs-CZ" sz="2400" i="1" dirty="0" smtClean="0"/>
              <a:t> </a:t>
            </a:r>
            <a:r>
              <a:rPr lang="cs-CZ" sz="2400" i="1" dirty="0" err="1" smtClean="0"/>
              <a:t>Erhard</a:t>
            </a:r>
            <a:r>
              <a:rPr lang="cs-CZ" sz="2400" i="1" dirty="0" smtClean="0"/>
              <a:t> </a:t>
            </a:r>
            <a:r>
              <a:rPr lang="cs-CZ" sz="2400" i="1" dirty="0" err="1" smtClean="0"/>
              <a:t>Leszner</a:t>
            </a:r>
            <a:r>
              <a:rPr lang="cs-CZ" sz="2400" i="1" dirty="0" smtClean="0"/>
              <a:t>, </a:t>
            </a:r>
            <a:r>
              <a:rPr lang="cs-CZ" sz="2400" i="1" dirty="0" err="1" smtClean="0"/>
              <a:t>dem</a:t>
            </a:r>
            <a:r>
              <a:rPr lang="cs-CZ" sz="2400" i="1" dirty="0" smtClean="0"/>
              <a:t> </a:t>
            </a:r>
            <a:r>
              <a:rPr lang="en-US" sz="2400" i="1" dirty="0" err="1" smtClean="0"/>
              <a:t>g</a:t>
            </a:r>
            <a:r>
              <a:rPr lang="cs-CZ" sz="2400" i="1" dirty="0" err="1" smtClean="0"/>
              <a:t>oltschmyde</a:t>
            </a:r>
            <a:r>
              <a:rPr lang="cs-CZ" sz="2400" i="1" dirty="0" smtClean="0"/>
              <a:t>, 3 </a:t>
            </a:r>
            <a:r>
              <a:rPr lang="cs-CZ" sz="2400" i="1" dirty="0" err="1" smtClean="0"/>
              <a:t>mrg</a:t>
            </a:r>
            <a:r>
              <a:rPr lang="cs-CZ" sz="2400" i="1" dirty="0" smtClean="0"/>
              <a:t> </a:t>
            </a:r>
            <a:r>
              <a:rPr lang="en-US" sz="2400" i="1" dirty="0" err="1" smtClean="0"/>
              <a:t>u</a:t>
            </a:r>
            <a:r>
              <a:rPr lang="cs-CZ" sz="2400" i="1" dirty="0" err="1" smtClean="0"/>
              <a:t>nnd</a:t>
            </a:r>
            <a:r>
              <a:rPr lang="cs-CZ" sz="2400" i="1" dirty="0" smtClean="0"/>
              <a:t> 3 </a:t>
            </a:r>
            <a:r>
              <a:rPr lang="cs-CZ" sz="2400" i="1" dirty="0" err="1" smtClean="0"/>
              <a:t>loth</a:t>
            </a:r>
            <a:r>
              <a:rPr lang="cs-CZ" sz="2400" i="1" dirty="0" smtClean="0"/>
              <a:t> </a:t>
            </a:r>
            <a:r>
              <a:rPr lang="cs-CZ" sz="2400" i="1" dirty="0" err="1" smtClean="0"/>
              <a:t>Sylbers</a:t>
            </a:r>
            <a:r>
              <a:rPr lang="cs-CZ" sz="2400" i="1" dirty="0" smtClean="0"/>
              <a:t> </a:t>
            </a:r>
            <a:r>
              <a:rPr lang="cs-CZ" sz="2400" i="1" dirty="0" err="1" smtClean="0"/>
              <a:t>gegeben</a:t>
            </a:r>
            <a:r>
              <a:rPr lang="cs-CZ" sz="2400" i="1" dirty="0" smtClean="0"/>
              <a:t> #</a:t>
            </a:r>
            <a:r>
              <a:rPr lang="cs-CZ" sz="2400" i="1" dirty="0" err="1" smtClean="0"/>
              <a:t>vnnd</a:t>
            </a:r>
            <a:r>
              <a:rPr lang="cs-CZ" sz="2400" i="1" dirty="0" smtClean="0"/>
              <a:t> </a:t>
            </a:r>
            <a:r>
              <a:rPr lang="cs-CZ" sz="2400" i="1" dirty="0" err="1" smtClean="0"/>
              <a:t>da</a:t>
            </a:r>
            <a:r>
              <a:rPr lang="cs-CZ" sz="2400" i="1" dirty="0" smtClean="0"/>
              <a:t> es </a:t>
            </a:r>
            <a:r>
              <a:rPr lang="cs-CZ" sz="2400" i="1" dirty="0" err="1" smtClean="0"/>
              <a:t>an</a:t>
            </a:r>
            <a:r>
              <a:rPr lang="cs-CZ" sz="2400" i="1" dirty="0" smtClean="0"/>
              <a:t> </a:t>
            </a:r>
            <a:r>
              <a:rPr lang="cs-CZ" sz="2400" i="1" dirty="0" err="1" smtClean="0"/>
              <a:t>beruertm</a:t>
            </a:r>
            <a:r>
              <a:rPr lang="cs-CZ" sz="2400" i="1" dirty="0" smtClean="0"/>
              <a:t> </a:t>
            </a:r>
            <a:r>
              <a:rPr lang="en-US" sz="2400" i="1" dirty="0" err="1" smtClean="0"/>
              <a:t>s</a:t>
            </a:r>
            <a:r>
              <a:rPr lang="cs-CZ" sz="2400" i="1" dirty="0" err="1" smtClean="0"/>
              <a:t>ilber</a:t>
            </a:r>
            <a:r>
              <a:rPr lang="cs-CZ" sz="2400" i="1" dirty="0" smtClean="0"/>
              <a:t> </a:t>
            </a:r>
            <a:r>
              <a:rPr lang="cs-CZ" sz="2400" i="1" dirty="0" err="1" smtClean="0"/>
              <a:t>nicht</a:t>
            </a:r>
            <a:r>
              <a:rPr lang="cs-CZ" sz="2400" i="1" dirty="0" smtClean="0"/>
              <a:t> </a:t>
            </a:r>
            <a:r>
              <a:rPr lang="cs-CZ" sz="2400" i="1" dirty="0" err="1" smtClean="0"/>
              <a:t>genug</a:t>
            </a:r>
            <a:r>
              <a:rPr lang="cs-CZ" sz="2400" i="1" dirty="0" smtClean="0"/>
              <a:t> </a:t>
            </a:r>
            <a:r>
              <a:rPr lang="cs-CZ" sz="2400" i="1" dirty="0" err="1" smtClean="0"/>
              <a:t>gewest</a:t>
            </a:r>
            <a:r>
              <a:rPr lang="cs-CZ" sz="2400" i="1" dirty="0" smtClean="0"/>
              <a:t>, </a:t>
            </a:r>
            <a:r>
              <a:rPr lang="cs-CZ" sz="2400" i="1" dirty="0" err="1" smtClean="0"/>
              <a:t>hot</a:t>
            </a:r>
            <a:r>
              <a:rPr lang="cs-CZ" sz="2400" i="1" dirty="0" smtClean="0"/>
              <a:t> man den </a:t>
            </a:r>
            <a:r>
              <a:rPr lang="cs-CZ" sz="2400" i="1" dirty="0" err="1" smtClean="0"/>
              <a:t>altn</a:t>
            </a:r>
            <a:r>
              <a:rPr lang="cs-CZ" sz="2400" i="1" dirty="0" smtClean="0"/>
              <a:t> </a:t>
            </a:r>
            <a:r>
              <a:rPr lang="cs-CZ" sz="2400" i="1" dirty="0" err="1" smtClean="0"/>
              <a:t>gurtel</a:t>
            </a:r>
            <a:r>
              <a:rPr lang="cs-CZ" sz="2400" i="1" dirty="0" smtClean="0"/>
              <a:t> </a:t>
            </a:r>
            <a:r>
              <a:rPr lang="cs-CZ" sz="2400" i="1" dirty="0" err="1" smtClean="0"/>
              <a:t>mit</a:t>
            </a:r>
            <a:r>
              <a:rPr lang="cs-CZ" sz="2400" i="1" dirty="0" smtClean="0"/>
              <a:t> 21 </a:t>
            </a:r>
            <a:r>
              <a:rPr lang="cs-CZ" sz="2400" i="1" dirty="0" err="1" smtClean="0"/>
              <a:t>pucklen</a:t>
            </a:r>
            <a:r>
              <a:rPr lang="cs-CZ" sz="2400" i="1" dirty="0" smtClean="0"/>
              <a:t>, 3 </a:t>
            </a:r>
            <a:r>
              <a:rPr lang="cs-CZ" sz="2400" i="1" dirty="0" err="1" smtClean="0"/>
              <a:t>mrg</a:t>
            </a:r>
            <a:r>
              <a:rPr lang="cs-CZ" sz="2400" i="1" dirty="0" smtClean="0"/>
              <a:t> </a:t>
            </a:r>
            <a:r>
              <a:rPr lang="cs-CZ" sz="2400" i="1" dirty="0" err="1" smtClean="0"/>
              <a:t>vnnd</a:t>
            </a:r>
            <a:r>
              <a:rPr lang="cs-CZ" sz="2400" i="1" dirty="0" smtClean="0"/>
              <a:t> 6 </a:t>
            </a:r>
            <a:r>
              <a:rPr lang="cs-CZ" sz="2400" i="1" dirty="0" err="1" smtClean="0"/>
              <a:t>loth</a:t>
            </a:r>
            <a:r>
              <a:rPr lang="cs-CZ" sz="2400" i="1" dirty="0" smtClean="0"/>
              <a:t> </a:t>
            </a:r>
            <a:r>
              <a:rPr lang="cs-CZ" sz="2400" i="1" dirty="0" err="1" smtClean="0"/>
              <a:t>wegend</a:t>
            </a:r>
            <a:r>
              <a:rPr lang="cs-CZ" sz="2400" i="1" dirty="0" smtClean="0"/>
              <a:t>, </a:t>
            </a:r>
            <a:r>
              <a:rPr lang="cs-CZ" sz="2400" i="1" dirty="0" err="1" smtClean="0"/>
              <a:t>dorzu</a:t>
            </a:r>
            <a:r>
              <a:rPr lang="cs-CZ" sz="2400" i="1" dirty="0" smtClean="0"/>
              <a:t> </a:t>
            </a:r>
            <a:r>
              <a:rPr lang="cs-CZ" sz="2400" i="1" dirty="0" err="1" smtClean="0"/>
              <a:t>gegeben</a:t>
            </a:r>
            <a:r>
              <a:rPr lang="cs-CZ" sz="2400" i="1" dirty="0" smtClean="0"/>
              <a:t>#, </a:t>
            </a:r>
            <a:r>
              <a:rPr lang="cs-CZ" sz="2400" i="1" dirty="0" err="1" smtClean="0"/>
              <a:t>darumb</a:t>
            </a:r>
            <a:r>
              <a:rPr lang="cs-CZ" sz="2400" i="1" dirty="0" smtClean="0"/>
              <a:t> </a:t>
            </a:r>
            <a:r>
              <a:rPr lang="cs-CZ" sz="2400" i="1" dirty="0" err="1" smtClean="0"/>
              <a:t>die</a:t>
            </a:r>
            <a:r>
              <a:rPr lang="cs-CZ" sz="2400" i="1" dirty="0" smtClean="0"/>
              <a:t> </a:t>
            </a:r>
            <a:r>
              <a:rPr lang="cs-CZ" sz="2400" i="1" dirty="0" err="1" smtClean="0"/>
              <a:t>wirdign</a:t>
            </a:r>
            <a:r>
              <a:rPr lang="cs-CZ" sz="2400" i="1" dirty="0" smtClean="0"/>
              <a:t> </a:t>
            </a:r>
            <a:r>
              <a:rPr lang="en-US" sz="2400" i="1" dirty="0" err="1" smtClean="0"/>
              <a:t>h</a:t>
            </a:r>
            <a:r>
              <a:rPr lang="cs-CZ" sz="2400" i="1" dirty="0" err="1" smtClean="0"/>
              <a:t>ern</a:t>
            </a:r>
            <a:r>
              <a:rPr lang="cs-CZ" sz="2400" i="1" dirty="0" smtClean="0"/>
              <a:t> </a:t>
            </a:r>
            <a:r>
              <a:rPr lang="cs-CZ" sz="2400" i="1" dirty="0" err="1" smtClean="0"/>
              <a:t>magistri</a:t>
            </a:r>
            <a:r>
              <a:rPr lang="cs-CZ" sz="2400" i="1" dirty="0" smtClean="0"/>
              <a:t> </a:t>
            </a:r>
            <a:r>
              <a:rPr lang="cs-CZ" sz="2400" i="1" dirty="0" err="1" smtClean="0"/>
              <a:t>Laurentius</a:t>
            </a:r>
            <a:r>
              <a:rPr lang="cs-CZ" sz="2400" i="1" dirty="0" smtClean="0"/>
              <a:t> </a:t>
            </a:r>
            <a:r>
              <a:rPr lang="cs-CZ" sz="2400" i="1" dirty="0" err="1" smtClean="0"/>
              <a:t>Heydenreich</a:t>
            </a:r>
            <a:r>
              <a:rPr lang="en-US" sz="2400" i="1" dirty="0" smtClean="0"/>
              <a:t> </a:t>
            </a:r>
            <a:r>
              <a:rPr lang="en-US" sz="2400" dirty="0" smtClean="0">
                <a:solidFill>
                  <a:srgbClr val="00B0F0"/>
                </a:solidFill>
              </a:rPr>
              <a:t>[</a:t>
            </a:r>
            <a:r>
              <a:rPr lang="en-US" sz="2400" dirty="0" err="1" smtClean="0">
                <a:solidFill>
                  <a:srgbClr val="00B0F0"/>
                </a:solidFill>
              </a:rPr>
              <a:t>Zittauer</a:t>
            </a:r>
            <a:r>
              <a:rPr lang="en-US" sz="2400" dirty="0" smtClean="0">
                <a:solidFill>
                  <a:srgbClr val="00B0F0"/>
                </a:solidFill>
              </a:rPr>
              <a:t> </a:t>
            </a:r>
            <a:r>
              <a:rPr lang="en-US" sz="2400" dirty="0" err="1" smtClean="0">
                <a:solidFill>
                  <a:srgbClr val="00B0F0"/>
                </a:solidFill>
              </a:rPr>
              <a:t>Reformator</a:t>
            </a:r>
            <a:r>
              <a:rPr lang="en-US" sz="2400" dirty="0" smtClean="0">
                <a:solidFill>
                  <a:srgbClr val="00B0F0"/>
                </a:solidFill>
              </a:rPr>
              <a:t>]</a:t>
            </a:r>
            <a:r>
              <a:rPr lang="cs-CZ" sz="2400" dirty="0" smtClean="0">
                <a:solidFill>
                  <a:srgbClr val="00B0F0"/>
                </a:solidFill>
              </a:rPr>
              <a:t> </a:t>
            </a:r>
            <a:r>
              <a:rPr lang="de-DE" sz="2400" i="1" dirty="0" err="1" smtClean="0"/>
              <a:t>magister</a:t>
            </a:r>
            <a:r>
              <a:rPr lang="de-DE" sz="2400" i="1" dirty="0" smtClean="0"/>
              <a:t> Martinus </a:t>
            </a:r>
            <a:r>
              <a:rPr lang="de-DE" sz="2400" dirty="0" smtClean="0">
                <a:solidFill>
                  <a:srgbClr val="00B0F0"/>
                </a:solidFill>
              </a:rPr>
              <a:t>[</a:t>
            </a:r>
            <a:r>
              <a:rPr lang="de-DE" sz="2400" dirty="0" err="1" smtClean="0">
                <a:solidFill>
                  <a:srgbClr val="00B0F0"/>
                </a:solidFill>
              </a:rPr>
              <a:t>Tektander</a:t>
            </a:r>
            <a:r>
              <a:rPr lang="de-DE" sz="2400" dirty="0" smtClean="0">
                <a:solidFill>
                  <a:srgbClr val="00B0F0"/>
                </a:solidFill>
              </a:rPr>
              <a:t>]</a:t>
            </a:r>
            <a:r>
              <a:rPr lang="de-DE" sz="2400" dirty="0" smtClean="0"/>
              <a:t>, </a:t>
            </a:r>
            <a:r>
              <a:rPr lang="de-DE" sz="2400" i="1" dirty="0" err="1" smtClean="0"/>
              <a:t>predicanten</a:t>
            </a:r>
            <a:r>
              <a:rPr lang="de-DE" sz="2400" i="1" dirty="0" smtClean="0"/>
              <a:t> </a:t>
            </a:r>
            <a:r>
              <a:rPr lang="de-DE" sz="2400" i="1" dirty="0" err="1" smtClean="0"/>
              <a:t>yn</a:t>
            </a:r>
            <a:r>
              <a:rPr lang="de-DE" sz="2400" i="1" dirty="0" smtClean="0"/>
              <a:t> unser </a:t>
            </a:r>
            <a:r>
              <a:rPr lang="de-DE" sz="2400" i="1" dirty="0" err="1" smtClean="0"/>
              <a:t>pffarkirch</a:t>
            </a:r>
            <a:r>
              <a:rPr lang="de-DE" sz="2400" i="1" dirty="0" smtClean="0"/>
              <a:t>, gebeten, </a:t>
            </a:r>
            <a:r>
              <a:rPr lang="de-DE" sz="2400" b="1" i="1" dirty="0" err="1" smtClean="0"/>
              <a:t>wan</a:t>
            </a:r>
            <a:r>
              <a:rPr lang="de-DE" sz="2400" b="1" i="1" dirty="0" smtClean="0"/>
              <a:t> </a:t>
            </a:r>
            <a:r>
              <a:rPr lang="de-DE" sz="2400" b="1" i="1" dirty="0" err="1" smtClean="0"/>
              <a:t>vil</a:t>
            </a:r>
            <a:r>
              <a:rPr lang="de-DE" sz="2400" b="1" i="1" dirty="0" smtClean="0"/>
              <a:t> </a:t>
            </a:r>
            <a:r>
              <a:rPr lang="de-DE" sz="2400" b="1" i="1" dirty="0" err="1" smtClean="0"/>
              <a:t>communicanten</a:t>
            </a:r>
            <a:r>
              <a:rPr lang="de-DE" sz="2400" b="1" i="1" dirty="0" smtClean="0"/>
              <a:t> </a:t>
            </a:r>
            <a:r>
              <a:rPr lang="de-DE" sz="2400" b="1" i="1" dirty="0" err="1" smtClean="0"/>
              <a:t>weren</a:t>
            </a:r>
            <a:r>
              <a:rPr lang="de-DE" sz="2400" b="1" i="1" dirty="0" smtClean="0"/>
              <a:t>, so zu[m] heiligen </a:t>
            </a:r>
            <a:r>
              <a:rPr lang="de-DE" sz="2400" b="1" i="1" dirty="0" err="1" smtClean="0"/>
              <a:t>hochwirdign</a:t>
            </a:r>
            <a:r>
              <a:rPr lang="de-DE" sz="2400" b="1" i="1" dirty="0" smtClean="0"/>
              <a:t> </a:t>
            </a:r>
            <a:r>
              <a:rPr lang="de-DE" sz="2400" b="1" i="1" dirty="0" err="1" smtClean="0"/>
              <a:t>sacrament</a:t>
            </a:r>
            <a:r>
              <a:rPr lang="de-DE" sz="2400" b="1" i="1" dirty="0" smtClean="0"/>
              <a:t> </a:t>
            </a:r>
            <a:r>
              <a:rPr lang="de-DE" sz="2400" b="1" i="1" dirty="0" err="1" smtClean="0"/>
              <a:t>giengn</a:t>
            </a:r>
            <a:r>
              <a:rPr lang="de-DE" sz="2400" b="1" i="1" dirty="0" smtClean="0"/>
              <a:t>, als </a:t>
            </a:r>
            <a:r>
              <a:rPr lang="de-DE" sz="2400" b="1" i="1" dirty="0" err="1" smtClean="0"/>
              <a:t>sichs</a:t>
            </a:r>
            <a:r>
              <a:rPr lang="de-DE" sz="2400" b="1" i="1" dirty="0" smtClean="0"/>
              <a:t> </a:t>
            </a:r>
            <a:r>
              <a:rPr lang="de-DE" sz="2400" b="1" i="1" dirty="0" err="1" smtClean="0"/>
              <a:t>Got</a:t>
            </a:r>
            <a:r>
              <a:rPr lang="de-DE" sz="2400" b="1" i="1" dirty="0" smtClean="0"/>
              <a:t> lob </a:t>
            </a:r>
            <a:r>
              <a:rPr lang="de-DE" sz="2400" b="1" i="1" dirty="0" err="1" smtClean="0"/>
              <a:t>ierlich</a:t>
            </a:r>
            <a:r>
              <a:rPr lang="de-DE" sz="2400" b="1" i="1" dirty="0" smtClean="0"/>
              <a:t> </a:t>
            </a:r>
            <a:r>
              <a:rPr lang="de-DE" sz="2400" b="1" i="1" dirty="0" err="1" smtClean="0"/>
              <a:t>offt</a:t>
            </a:r>
            <a:r>
              <a:rPr lang="de-DE" sz="2400" b="1" i="1" dirty="0" smtClean="0"/>
              <a:t> begibt</a:t>
            </a:r>
            <a:r>
              <a:rPr lang="de-DE" sz="2400" i="1" dirty="0" smtClean="0"/>
              <a:t>, das man 6 oder 7 </a:t>
            </a:r>
            <a:r>
              <a:rPr lang="de-DE" sz="2400" i="1" dirty="0" err="1" smtClean="0"/>
              <a:t>kelche</a:t>
            </a:r>
            <a:r>
              <a:rPr lang="de-DE" sz="2400" i="1" dirty="0" smtClean="0"/>
              <a:t>, wie </a:t>
            </a:r>
            <a:r>
              <a:rPr lang="de-DE" sz="2400" i="1" dirty="0" err="1" smtClean="0"/>
              <a:t>zuuorn</a:t>
            </a:r>
            <a:r>
              <a:rPr lang="de-DE" sz="2400" i="1" dirty="0" smtClean="0"/>
              <a:t> </a:t>
            </a:r>
            <a:r>
              <a:rPr lang="de-DE" sz="2400" i="1" dirty="0" err="1" smtClean="0"/>
              <a:t>gebreuchlich</a:t>
            </a:r>
            <a:r>
              <a:rPr lang="de-DE" sz="2400" i="1" dirty="0" smtClean="0"/>
              <a:t> </a:t>
            </a:r>
            <a:r>
              <a:rPr lang="de-DE" sz="2400" i="1" dirty="0" err="1" smtClean="0"/>
              <a:t>beyeynander</a:t>
            </a:r>
            <a:r>
              <a:rPr lang="de-DE" sz="2400" i="1" dirty="0" smtClean="0"/>
              <a:t> (</a:t>
            </a:r>
            <a:r>
              <a:rPr lang="de-DE" sz="2400" i="1" dirty="0" err="1" smtClean="0"/>
              <a:t>geferligkeyt</a:t>
            </a:r>
            <a:r>
              <a:rPr lang="de-DE" sz="2400" i="1" dirty="0" smtClean="0"/>
              <a:t> </a:t>
            </a:r>
            <a:r>
              <a:rPr lang="de-DE" sz="2400" i="1" dirty="0" err="1" smtClean="0"/>
              <a:t>zuuormeyden</a:t>
            </a:r>
            <a:r>
              <a:rPr lang="de-DE" sz="2400" i="1" dirty="0" smtClean="0"/>
              <a:t>) nicht </a:t>
            </a:r>
            <a:r>
              <a:rPr lang="de-DE" sz="2400" i="1" dirty="0" err="1" smtClean="0"/>
              <a:t>durfften</a:t>
            </a:r>
            <a:r>
              <a:rPr lang="de-DE" sz="2400" i="1" dirty="0" smtClean="0"/>
              <a:t> gehalten werden, </a:t>
            </a:r>
            <a:r>
              <a:rPr lang="de-DE" sz="2400" b="1" i="1" u="sng" dirty="0" smtClean="0"/>
              <a:t>das </a:t>
            </a:r>
            <a:r>
              <a:rPr lang="de-DE" sz="2400" b="1" i="1" u="sng" dirty="0" err="1" smtClean="0"/>
              <a:t>bluth</a:t>
            </a:r>
            <a:r>
              <a:rPr lang="de-DE" sz="2400" b="1" i="1" u="sng" dirty="0" smtClean="0"/>
              <a:t> unsers lieben </a:t>
            </a:r>
            <a:r>
              <a:rPr lang="de-DE" sz="2400" b="1" i="1" u="sng" dirty="0" err="1" smtClean="0"/>
              <a:t>hern</a:t>
            </a:r>
            <a:r>
              <a:rPr lang="de-DE" sz="2400" b="1" i="1" u="sng" dirty="0" smtClean="0"/>
              <a:t> </a:t>
            </a:r>
            <a:r>
              <a:rPr lang="de-DE" sz="2400" b="1" i="1" u="sng" dirty="0" err="1" smtClean="0"/>
              <a:t>Jhesu</a:t>
            </a:r>
            <a:r>
              <a:rPr lang="de-DE" sz="2400" b="1" i="1" u="sng" dirty="0" smtClean="0"/>
              <a:t> Christi </a:t>
            </a:r>
            <a:r>
              <a:rPr lang="de-DE" sz="2400" b="1" i="1" u="sng" dirty="0" err="1" smtClean="0"/>
              <a:t>zusacrificieren</a:t>
            </a:r>
            <a:r>
              <a:rPr lang="de-DE" sz="2400" b="1" i="1" u="sng" dirty="0" smtClean="0"/>
              <a:t>, </a:t>
            </a:r>
            <a:r>
              <a:rPr lang="de-DE" sz="2400" b="1" i="1" u="sng" dirty="0" err="1" smtClean="0"/>
              <a:t>sunder</a:t>
            </a:r>
            <a:r>
              <a:rPr lang="de-DE" sz="2400" b="1" i="1" u="sng" dirty="0" smtClean="0"/>
              <a:t> das es </a:t>
            </a:r>
            <a:r>
              <a:rPr lang="de-DE" sz="2400" b="1" i="1" u="sng" dirty="0" err="1" smtClean="0"/>
              <a:t>gesacrificiert</a:t>
            </a:r>
            <a:r>
              <a:rPr lang="de-DE" sz="2400" b="1" i="1" u="sng" dirty="0" smtClean="0"/>
              <a:t> </a:t>
            </a:r>
            <a:r>
              <a:rPr lang="de-DE" sz="2400" i="1" dirty="0" smtClean="0"/>
              <a:t>und </a:t>
            </a:r>
            <a:r>
              <a:rPr lang="de-DE" sz="2400" i="1" dirty="0" err="1" smtClean="0"/>
              <a:t>doraus</a:t>
            </a:r>
            <a:r>
              <a:rPr lang="de-DE" sz="2400" i="1" dirty="0" smtClean="0"/>
              <a:t> </a:t>
            </a:r>
            <a:r>
              <a:rPr lang="de-DE" sz="2400" i="1" dirty="0" err="1" smtClean="0"/>
              <a:t>yn</a:t>
            </a:r>
            <a:r>
              <a:rPr lang="de-DE" sz="2400" i="1" dirty="0" smtClean="0"/>
              <a:t> den </a:t>
            </a:r>
            <a:r>
              <a:rPr lang="de-DE" sz="2400" i="1" dirty="0" err="1" smtClean="0"/>
              <a:t>kelch</a:t>
            </a:r>
            <a:r>
              <a:rPr lang="de-DE" sz="2400" i="1" dirty="0" smtClean="0"/>
              <a:t> gegossen </a:t>
            </a:r>
            <a:r>
              <a:rPr lang="de-DE" sz="2400" dirty="0" smtClean="0"/>
              <a:t>[…], </a:t>
            </a:r>
            <a:r>
              <a:rPr lang="de-DE" sz="1700" dirty="0" err="1" smtClean="0">
                <a:solidFill>
                  <a:srgbClr val="FF0000"/>
                </a:solidFill>
              </a:rPr>
              <a:t>CWB</a:t>
            </a:r>
            <a:r>
              <a:rPr lang="de-DE" sz="1700" dirty="0" smtClean="0">
                <a:solidFill>
                  <a:srgbClr val="FF0000"/>
                </a:solidFill>
              </a:rPr>
              <a:t> Zittau, </a:t>
            </a:r>
            <a:r>
              <a:rPr lang="de-DE" sz="1700" dirty="0" err="1" smtClean="0">
                <a:solidFill>
                  <a:srgbClr val="FF0000"/>
                </a:solidFill>
              </a:rPr>
              <a:t>Mscr</a:t>
            </a:r>
            <a:r>
              <a:rPr lang="de-DE" sz="1700" dirty="0" smtClean="0">
                <a:solidFill>
                  <a:srgbClr val="FF0000"/>
                </a:solidFill>
              </a:rPr>
              <a:t>. A 269, </a:t>
            </a:r>
            <a:r>
              <a:rPr lang="de-DE" sz="1700" dirty="0" err="1" smtClean="0">
                <a:solidFill>
                  <a:srgbClr val="FF0000"/>
                </a:solidFill>
              </a:rPr>
              <a:t>fol</a:t>
            </a:r>
            <a:r>
              <a:rPr lang="de-DE" sz="1700" dirty="0" smtClean="0">
                <a:solidFill>
                  <a:srgbClr val="FF0000"/>
                </a:solidFill>
              </a:rPr>
              <a:t> </a:t>
            </a:r>
            <a:r>
              <a:rPr lang="de-DE" sz="1700" dirty="0" err="1" smtClean="0">
                <a:solidFill>
                  <a:srgbClr val="FF0000"/>
                </a:solidFill>
              </a:rPr>
              <a:t>16vf</a:t>
            </a:r>
            <a:r>
              <a:rPr lang="de-DE" sz="1700" dirty="0" smtClean="0">
                <a:solidFill>
                  <a:srgbClr val="FF0000"/>
                </a:solidFill>
              </a:rPr>
              <a:t>.</a:t>
            </a:r>
            <a:endParaRPr lang="cs-CZ" sz="1700" dirty="0" smtClean="0">
              <a:solidFill>
                <a:srgbClr val="FF0000"/>
              </a:solidFill>
            </a:endParaRPr>
          </a:p>
          <a:p>
            <a:endParaRPr lang="cs-CZ" sz="1600" dirty="0" smtClean="0"/>
          </a:p>
          <a:p>
            <a:pPr algn="just"/>
            <a:endParaRPr lang="cs-CZ" sz="1600" dirty="0">
              <a:solidFill>
                <a:srgbClr val="FF0000"/>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476672"/>
            <a:ext cx="7992888" cy="576064"/>
          </a:xfrm>
        </p:spPr>
        <p:txBody>
          <a:bodyPr>
            <a:normAutofit/>
          </a:bodyPr>
          <a:lstStyle/>
          <a:p>
            <a:r>
              <a:rPr lang="en-US" sz="2600" b="1" dirty="0" smtClean="0">
                <a:solidFill>
                  <a:srgbClr val="00B050"/>
                </a:solidFill>
              </a:rPr>
              <a:t>H</a:t>
            </a:r>
            <a:r>
              <a:rPr lang="de-DE" sz="2600" b="1" dirty="0" err="1" smtClean="0">
                <a:solidFill>
                  <a:srgbClr val="00B050"/>
                </a:solidFill>
              </a:rPr>
              <a:t>äufige</a:t>
            </a:r>
            <a:r>
              <a:rPr lang="de-DE" sz="2600" b="1" dirty="0" smtClean="0">
                <a:solidFill>
                  <a:srgbClr val="00B050"/>
                </a:solidFill>
              </a:rPr>
              <a:t> Abendmahlfeier im nachreformatorischen Zittau</a:t>
            </a:r>
            <a:endParaRPr lang="cs-CZ" sz="2600" b="1" dirty="0">
              <a:solidFill>
                <a:srgbClr val="00B050"/>
              </a:solidFill>
            </a:endParaRPr>
          </a:p>
        </p:txBody>
      </p:sp>
      <p:sp>
        <p:nvSpPr>
          <p:cNvPr id="3" name="Zástupný symbol pro obsah 2"/>
          <p:cNvSpPr>
            <a:spLocks noGrp="1"/>
          </p:cNvSpPr>
          <p:nvPr>
            <p:ph idx="1"/>
          </p:nvPr>
        </p:nvSpPr>
        <p:spPr>
          <a:xfrm>
            <a:off x="467544" y="1268760"/>
            <a:ext cx="8136904" cy="4968552"/>
          </a:xfrm>
        </p:spPr>
        <p:txBody>
          <a:bodyPr>
            <a:normAutofit fontScale="92500" lnSpcReduction="20000"/>
          </a:bodyPr>
          <a:lstStyle/>
          <a:p>
            <a:pPr algn="just"/>
            <a:r>
              <a:rPr lang="de-DE" sz="2800" dirty="0" smtClean="0">
                <a:solidFill>
                  <a:srgbClr val="00B0F0"/>
                </a:solidFill>
              </a:rPr>
              <a:t>Oswald </a:t>
            </a:r>
            <a:r>
              <a:rPr lang="de-DE" sz="2800" dirty="0" err="1" smtClean="0">
                <a:solidFill>
                  <a:srgbClr val="00B0F0"/>
                </a:solidFill>
              </a:rPr>
              <a:t>Pergener</a:t>
            </a:r>
            <a:r>
              <a:rPr lang="de-DE" sz="2800" dirty="0" smtClean="0">
                <a:solidFill>
                  <a:srgbClr val="00B0F0"/>
                </a:solidFill>
              </a:rPr>
              <a:t> an Konrad </a:t>
            </a:r>
            <a:r>
              <a:rPr lang="de-DE" sz="2800" dirty="0" err="1" smtClean="0">
                <a:solidFill>
                  <a:srgbClr val="00B0F0"/>
                </a:solidFill>
              </a:rPr>
              <a:t>Pellikan</a:t>
            </a:r>
            <a:r>
              <a:rPr lang="de-DE" sz="2800" dirty="0" smtClean="0">
                <a:solidFill>
                  <a:srgbClr val="00B0F0"/>
                </a:solidFill>
              </a:rPr>
              <a:t> (21.2.1539): </a:t>
            </a:r>
            <a:r>
              <a:rPr lang="fr-FR" sz="2800" b="1" i="1" dirty="0" smtClean="0"/>
              <a:t>Cena dominica apud nos celebratur singulis dominicis diebus</a:t>
            </a:r>
            <a:r>
              <a:rPr lang="fr-FR" sz="2800" i="1" dirty="0" smtClean="0"/>
              <a:t>, communicant aliquando 10, 20, 30 homines. </a:t>
            </a:r>
            <a:r>
              <a:rPr lang="fr-FR" sz="2800" b="1" i="1" dirty="0" smtClean="0"/>
              <a:t>Minister utitur vestibus papisticis et aureis poculis</a:t>
            </a:r>
            <a:r>
              <a:rPr lang="fr-FR" sz="2800" i="1" dirty="0" smtClean="0"/>
              <a:t>, que contrectare nemo audet, nisi sit sacrificulus in locum papistici canonis</a:t>
            </a:r>
            <a:r>
              <a:rPr lang="de-DE" sz="2600" dirty="0" smtClean="0"/>
              <a:t>, </a:t>
            </a:r>
            <a:r>
              <a:rPr lang="cs-CZ" sz="1800" dirty="0" err="1" smtClean="0">
                <a:solidFill>
                  <a:srgbClr val="FF0000"/>
                </a:solidFill>
              </a:rPr>
              <a:t>Zentralbibliothek</a:t>
            </a:r>
            <a:r>
              <a:rPr lang="cs-CZ" sz="1800" dirty="0" smtClean="0">
                <a:solidFill>
                  <a:srgbClr val="FF0000"/>
                </a:solidFill>
              </a:rPr>
              <a:t> </a:t>
            </a:r>
            <a:r>
              <a:rPr lang="cs-CZ" sz="1800" dirty="0" err="1" smtClean="0">
                <a:solidFill>
                  <a:srgbClr val="FF0000"/>
                </a:solidFill>
              </a:rPr>
              <a:t>Zürich</a:t>
            </a:r>
            <a:r>
              <a:rPr lang="cs-CZ" sz="1800" dirty="0" smtClean="0">
                <a:solidFill>
                  <a:srgbClr val="FF0000"/>
                </a:solidFill>
              </a:rPr>
              <a:t>, </a:t>
            </a:r>
            <a:r>
              <a:rPr lang="cs-CZ" sz="1800" dirty="0" err="1" smtClean="0">
                <a:solidFill>
                  <a:srgbClr val="FF0000"/>
                </a:solidFill>
              </a:rPr>
              <a:t>Ms</a:t>
            </a:r>
            <a:r>
              <a:rPr lang="cs-CZ" sz="1800" dirty="0" smtClean="0">
                <a:solidFill>
                  <a:srgbClr val="FF0000"/>
                </a:solidFill>
              </a:rPr>
              <a:t>. F 47/1, </a:t>
            </a:r>
            <a:r>
              <a:rPr lang="cs-CZ" sz="1800" dirty="0" err="1" smtClean="0">
                <a:solidFill>
                  <a:srgbClr val="FF0000"/>
                </a:solidFill>
              </a:rPr>
              <a:t>Bd</a:t>
            </a:r>
            <a:r>
              <a:rPr lang="cs-CZ" sz="1800" dirty="0" smtClean="0">
                <a:solidFill>
                  <a:srgbClr val="FF0000"/>
                </a:solidFill>
              </a:rPr>
              <a:t>. 12 (Thesaurus </a:t>
            </a:r>
            <a:r>
              <a:rPr lang="cs-CZ" sz="1800" dirty="0" err="1" smtClean="0">
                <a:solidFill>
                  <a:srgbClr val="FF0000"/>
                </a:solidFill>
              </a:rPr>
              <a:t>Hottingerianus</a:t>
            </a:r>
            <a:r>
              <a:rPr lang="cs-CZ" sz="1800" dirty="0" smtClean="0">
                <a:solidFill>
                  <a:srgbClr val="FF0000"/>
                </a:solidFill>
              </a:rPr>
              <a:t>), </a:t>
            </a:r>
            <a:r>
              <a:rPr lang="cs-CZ" sz="1800" dirty="0" err="1" smtClean="0">
                <a:solidFill>
                  <a:srgbClr val="FF0000"/>
                </a:solidFill>
              </a:rPr>
              <a:t>fol</a:t>
            </a:r>
            <a:r>
              <a:rPr lang="cs-CZ" sz="1800" dirty="0" smtClean="0">
                <a:solidFill>
                  <a:srgbClr val="FF0000"/>
                </a:solidFill>
              </a:rPr>
              <a:t>. </a:t>
            </a:r>
            <a:r>
              <a:rPr lang="cs-CZ" sz="1800" dirty="0" err="1" smtClean="0">
                <a:solidFill>
                  <a:srgbClr val="FF0000"/>
                </a:solidFill>
              </a:rPr>
              <a:t>28r</a:t>
            </a:r>
            <a:r>
              <a:rPr lang="de-DE" sz="1800" dirty="0" smtClean="0">
                <a:solidFill>
                  <a:srgbClr val="FF0000"/>
                </a:solidFill>
              </a:rPr>
              <a:t>.</a:t>
            </a:r>
            <a:endParaRPr lang="cs-CZ" sz="1800" dirty="0" smtClean="0">
              <a:solidFill>
                <a:srgbClr val="FF0000"/>
              </a:solidFill>
            </a:endParaRPr>
          </a:p>
          <a:p>
            <a:pPr algn="just"/>
            <a:r>
              <a:rPr lang="de-DE" sz="2800" dirty="0" smtClean="0">
                <a:solidFill>
                  <a:srgbClr val="00B0F0"/>
                </a:solidFill>
              </a:rPr>
              <a:t>Zittauer Kirchenordnung von 1564</a:t>
            </a:r>
            <a:r>
              <a:rPr lang="de-DE" sz="2800" dirty="0" smtClean="0"/>
              <a:t>: </a:t>
            </a:r>
            <a:r>
              <a:rPr lang="de-DE" sz="2800" b="1" i="1" dirty="0" smtClean="0"/>
              <a:t>Missa in </a:t>
            </a:r>
            <a:r>
              <a:rPr lang="de-DE" sz="2800" b="1" i="1" dirty="0" err="1" smtClean="0"/>
              <a:t>hebdomade</a:t>
            </a:r>
            <a:r>
              <a:rPr lang="de-DE" sz="2800" b="1" i="1" dirty="0" smtClean="0"/>
              <a:t> </a:t>
            </a:r>
            <a:r>
              <a:rPr lang="de-DE" sz="2800" b="1" i="1" dirty="0" err="1" smtClean="0"/>
              <a:t>celebranda</a:t>
            </a:r>
            <a:r>
              <a:rPr lang="de-DE" sz="2800" b="1" i="1" dirty="0" smtClean="0"/>
              <a:t>.</a:t>
            </a:r>
            <a:r>
              <a:rPr lang="de-DE" sz="2800" i="1" dirty="0" smtClean="0"/>
              <a:t> So sollen auch </a:t>
            </a:r>
            <a:r>
              <a:rPr lang="de-DE" sz="2800" i="1" dirty="0" err="1" smtClean="0"/>
              <a:t>bißweilen</a:t>
            </a:r>
            <a:r>
              <a:rPr lang="de-DE" sz="2800" i="1" dirty="0" smtClean="0"/>
              <a:t> in der Wochen, sonderlich in der Fasten, wenn </a:t>
            </a:r>
            <a:r>
              <a:rPr lang="de-DE" sz="2800" i="1" dirty="0" err="1" smtClean="0"/>
              <a:t>Communicanten</a:t>
            </a:r>
            <a:r>
              <a:rPr lang="de-DE" sz="2800" i="1" dirty="0" smtClean="0"/>
              <a:t> vorhanden, eine </a:t>
            </a:r>
            <a:r>
              <a:rPr lang="de-DE" sz="2800" i="1" dirty="0" err="1" smtClean="0"/>
              <a:t>Meße</a:t>
            </a:r>
            <a:r>
              <a:rPr lang="de-DE" sz="2800" i="1" dirty="0" smtClean="0"/>
              <a:t> zu halten schuldig </a:t>
            </a:r>
            <a:r>
              <a:rPr lang="de-DE" sz="2800" i="1" dirty="0" err="1" smtClean="0"/>
              <a:t>seyn</a:t>
            </a:r>
            <a:r>
              <a:rPr lang="de-DE" sz="2800" dirty="0" smtClean="0"/>
              <a:t>, </a:t>
            </a:r>
            <a:r>
              <a:rPr lang="de-DE" sz="1800" dirty="0" err="1" smtClean="0">
                <a:solidFill>
                  <a:srgbClr val="FF0000"/>
                </a:solidFill>
              </a:rPr>
              <a:t>CWB</a:t>
            </a:r>
            <a:r>
              <a:rPr lang="de-DE" sz="1800" dirty="0" smtClean="0">
                <a:solidFill>
                  <a:srgbClr val="FF0000"/>
                </a:solidFill>
              </a:rPr>
              <a:t> Zittau, </a:t>
            </a:r>
            <a:r>
              <a:rPr lang="de-DE" sz="1800" dirty="0" err="1" smtClean="0">
                <a:solidFill>
                  <a:srgbClr val="FF0000"/>
                </a:solidFill>
              </a:rPr>
              <a:t>Mscr</a:t>
            </a:r>
            <a:r>
              <a:rPr lang="de-DE" sz="1800" dirty="0" smtClean="0">
                <a:solidFill>
                  <a:srgbClr val="FF0000"/>
                </a:solidFill>
              </a:rPr>
              <a:t>. A 240, </a:t>
            </a:r>
            <a:r>
              <a:rPr lang="de-DE" sz="1800" dirty="0" err="1" smtClean="0">
                <a:solidFill>
                  <a:srgbClr val="FF0000"/>
                </a:solidFill>
              </a:rPr>
              <a:t>fol</a:t>
            </a:r>
            <a:r>
              <a:rPr lang="de-DE" sz="1800" dirty="0" smtClean="0">
                <a:solidFill>
                  <a:srgbClr val="FF0000"/>
                </a:solidFill>
              </a:rPr>
              <a:t>. </a:t>
            </a:r>
            <a:r>
              <a:rPr lang="de-DE" sz="1800" dirty="0" err="1" smtClean="0">
                <a:solidFill>
                  <a:srgbClr val="FF0000"/>
                </a:solidFill>
              </a:rPr>
              <a:t>36r</a:t>
            </a:r>
            <a:r>
              <a:rPr lang="de-DE" sz="1800" dirty="0" smtClean="0">
                <a:solidFill>
                  <a:srgbClr val="FF0000"/>
                </a:solidFill>
              </a:rPr>
              <a:t>.</a:t>
            </a:r>
          </a:p>
          <a:p>
            <a:pPr algn="just"/>
            <a:r>
              <a:rPr lang="de-DE" sz="2800" dirty="0" smtClean="0">
                <a:solidFill>
                  <a:srgbClr val="00B0F0"/>
                </a:solidFill>
              </a:rPr>
              <a:t>Hostien (Jahr 1559)</a:t>
            </a:r>
            <a:r>
              <a:rPr lang="de-DE" sz="1800" dirty="0" smtClean="0">
                <a:solidFill>
                  <a:srgbClr val="00B0F0"/>
                </a:solidFill>
              </a:rPr>
              <a:t>: </a:t>
            </a:r>
            <a:r>
              <a:rPr lang="de-DE" sz="2600" i="1" dirty="0" smtClean="0"/>
              <a:t>Vor </a:t>
            </a:r>
            <a:r>
              <a:rPr lang="de-DE" sz="2600" i="1" dirty="0" err="1" smtClean="0"/>
              <a:t>mehel</a:t>
            </a:r>
            <a:r>
              <a:rPr lang="de-DE" sz="2600" i="1" dirty="0" smtClean="0"/>
              <a:t> </a:t>
            </a:r>
            <a:r>
              <a:rPr lang="de-DE" sz="2600" i="1" dirty="0" err="1" smtClean="0"/>
              <a:t>communicanten</a:t>
            </a:r>
            <a:r>
              <a:rPr lang="de-DE" sz="2600" i="1" dirty="0" smtClean="0"/>
              <a:t> </a:t>
            </a:r>
            <a:r>
              <a:rPr lang="de-DE" sz="2600" b="1" i="1" dirty="0" smtClean="0"/>
              <a:t>pro </a:t>
            </a:r>
            <a:r>
              <a:rPr lang="de-DE" sz="2600" b="1" i="1" dirty="0" err="1" smtClean="0"/>
              <a:t>conficiendis</a:t>
            </a:r>
            <a:r>
              <a:rPr lang="de-DE" sz="2600" b="1" i="1" dirty="0" smtClean="0"/>
              <a:t> </a:t>
            </a:r>
            <a:r>
              <a:rPr lang="de-DE" sz="2600" b="1" i="1" dirty="0" err="1" smtClean="0"/>
              <a:t>hostiis</a:t>
            </a:r>
            <a:r>
              <a:rPr lang="de-DE" sz="2600" i="1" dirty="0" smtClean="0"/>
              <a:t> dem </a:t>
            </a:r>
            <a:r>
              <a:rPr lang="de-DE" sz="2600" i="1" dirty="0" err="1" smtClean="0"/>
              <a:t>glogner</a:t>
            </a:r>
            <a:r>
              <a:rPr lang="de-DE" sz="2600" i="1" dirty="0" smtClean="0"/>
              <a:t> 4 </a:t>
            </a:r>
            <a:r>
              <a:rPr lang="de-DE" sz="2600" i="1" dirty="0" err="1" smtClean="0"/>
              <a:t>sylberne</a:t>
            </a:r>
            <a:r>
              <a:rPr lang="de-DE" sz="2600" i="1" dirty="0" smtClean="0"/>
              <a:t> </a:t>
            </a:r>
            <a:r>
              <a:rPr lang="de-DE" sz="2600" i="1" dirty="0" err="1" smtClean="0"/>
              <a:t>groschen</a:t>
            </a:r>
            <a:r>
              <a:rPr lang="de-DE" sz="2600" i="1" dirty="0" smtClean="0"/>
              <a:t> 2 </a:t>
            </a:r>
            <a:r>
              <a:rPr lang="de-DE" sz="2600" i="1" dirty="0" err="1" smtClean="0"/>
              <a:t>quartal</a:t>
            </a:r>
            <a:r>
              <a:rPr lang="de-DE" sz="2600" i="1" dirty="0" smtClean="0"/>
              <a:t> lang, 10 g 2 d</a:t>
            </a:r>
            <a:r>
              <a:rPr lang="de-DE" sz="2600" dirty="0" smtClean="0"/>
              <a:t>, </a:t>
            </a:r>
            <a:r>
              <a:rPr lang="de-DE" sz="1700" dirty="0" err="1" smtClean="0">
                <a:solidFill>
                  <a:srgbClr val="FF0000"/>
                </a:solidFill>
              </a:rPr>
              <a:t>CWB</a:t>
            </a:r>
            <a:r>
              <a:rPr lang="de-DE" sz="1700" dirty="0" smtClean="0">
                <a:solidFill>
                  <a:srgbClr val="FF0000"/>
                </a:solidFill>
              </a:rPr>
              <a:t> Zittau, </a:t>
            </a:r>
            <a:r>
              <a:rPr lang="de-DE" sz="1700" dirty="0" err="1" smtClean="0">
                <a:solidFill>
                  <a:srgbClr val="FF0000"/>
                </a:solidFill>
              </a:rPr>
              <a:t>Mscr</a:t>
            </a:r>
            <a:r>
              <a:rPr lang="de-DE" sz="1700" dirty="0" smtClean="0">
                <a:solidFill>
                  <a:srgbClr val="FF0000"/>
                </a:solidFill>
              </a:rPr>
              <a:t>. A 270, </a:t>
            </a:r>
            <a:r>
              <a:rPr lang="de-DE" sz="1700" dirty="0" err="1" smtClean="0">
                <a:solidFill>
                  <a:srgbClr val="FF0000"/>
                </a:solidFill>
              </a:rPr>
              <a:t>fol</a:t>
            </a:r>
            <a:r>
              <a:rPr lang="de-DE" sz="1700" dirty="0" smtClean="0">
                <a:solidFill>
                  <a:srgbClr val="FF0000"/>
                </a:solidFill>
              </a:rPr>
              <a:t>. </a:t>
            </a:r>
            <a:r>
              <a:rPr lang="de-DE" sz="1700" dirty="0" err="1" smtClean="0">
                <a:solidFill>
                  <a:srgbClr val="FF0000"/>
                </a:solidFill>
              </a:rPr>
              <a:t>110r</a:t>
            </a:r>
            <a:r>
              <a:rPr lang="de-DE" sz="1700" dirty="0" smtClean="0">
                <a:solidFill>
                  <a:srgbClr val="FF0000"/>
                </a:solidFill>
              </a:rPr>
              <a:t>.</a:t>
            </a:r>
            <a:endParaRPr lang="cs-CZ" sz="1700" dirty="0">
              <a:solidFill>
                <a:srgbClr val="FF0000"/>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83568" y="404664"/>
            <a:ext cx="7920880" cy="648072"/>
          </a:xfrm>
        </p:spPr>
        <p:txBody>
          <a:bodyPr>
            <a:normAutofit fontScale="90000"/>
          </a:bodyPr>
          <a:lstStyle/>
          <a:p>
            <a:r>
              <a:rPr lang="de-DE" sz="2000" b="1" dirty="0" smtClean="0">
                <a:solidFill>
                  <a:srgbClr val="00B050"/>
                </a:solidFill>
              </a:rPr>
              <a:t>Ausgewählte Beispiele der Kontinuität des vorreformatorischen liturgischen Stiftungsvollzugs der Zittauer Pfarrkirchenfabrik nach der Reformation (VI.)</a:t>
            </a:r>
            <a:endParaRPr lang="cs-CZ" sz="2000" dirty="0">
              <a:solidFill>
                <a:srgbClr val="00B050"/>
              </a:solidFill>
            </a:endParaRPr>
          </a:p>
        </p:txBody>
      </p:sp>
      <p:sp>
        <p:nvSpPr>
          <p:cNvPr id="3" name="Zástupný symbol pro obsah 2"/>
          <p:cNvSpPr>
            <a:spLocks noGrp="1"/>
          </p:cNvSpPr>
          <p:nvPr>
            <p:ph idx="1"/>
          </p:nvPr>
        </p:nvSpPr>
        <p:spPr>
          <a:xfrm>
            <a:off x="683568" y="1196752"/>
            <a:ext cx="7992888" cy="4896544"/>
          </a:xfrm>
        </p:spPr>
        <p:txBody>
          <a:bodyPr>
            <a:normAutofit fontScale="92500" lnSpcReduction="10000"/>
          </a:bodyPr>
          <a:lstStyle/>
          <a:p>
            <a:pPr algn="just"/>
            <a:r>
              <a:rPr lang="de-DE" sz="2400" b="1" dirty="0" smtClean="0">
                <a:solidFill>
                  <a:srgbClr val="00B0F0"/>
                </a:solidFill>
              </a:rPr>
              <a:t>Sog. lehrhafte Bildtafeln </a:t>
            </a:r>
            <a:r>
              <a:rPr lang="de-DE" sz="2400" dirty="0" smtClean="0">
                <a:solidFill>
                  <a:srgbClr val="00B0F0"/>
                </a:solidFill>
              </a:rPr>
              <a:t>(Jahr 1541): </a:t>
            </a:r>
            <a:r>
              <a:rPr lang="de-DE" sz="2400" i="1" dirty="0" err="1" smtClean="0"/>
              <a:t>It</a:t>
            </a:r>
            <a:r>
              <a:rPr lang="de-DE" sz="2400" i="1" dirty="0" smtClean="0"/>
              <a:t>[</a:t>
            </a:r>
            <a:r>
              <a:rPr lang="de-DE" sz="2400" i="1" dirty="0" err="1" smtClean="0"/>
              <a:t>em</a:t>
            </a:r>
            <a:r>
              <a:rPr lang="de-DE" sz="2400" i="1" dirty="0" smtClean="0"/>
              <a:t>] 2 g dem </a:t>
            </a:r>
            <a:r>
              <a:rPr lang="de-DE" sz="2400" i="1" dirty="0" err="1" smtClean="0"/>
              <a:t>tischer</a:t>
            </a:r>
            <a:r>
              <a:rPr lang="de-DE" sz="2400" i="1" dirty="0" smtClean="0"/>
              <a:t> vor </a:t>
            </a:r>
            <a:r>
              <a:rPr lang="de-DE" sz="2400" b="1" i="1" dirty="0" smtClean="0"/>
              <a:t>die </a:t>
            </a:r>
            <a:r>
              <a:rPr lang="de-DE" sz="2400" b="1" i="1" dirty="0" err="1" smtClean="0"/>
              <a:t>toffel</a:t>
            </a:r>
            <a:r>
              <a:rPr lang="de-DE" sz="2400" b="1" i="1" dirty="0" smtClean="0"/>
              <a:t>, </a:t>
            </a:r>
            <a:r>
              <a:rPr lang="de-DE" sz="2400" b="1" i="1" dirty="0" err="1" smtClean="0"/>
              <a:t>doruff</a:t>
            </a:r>
            <a:r>
              <a:rPr lang="de-DE" sz="2400" b="1" i="1" dirty="0" smtClean="0"/>
              <a:t> das gebet vom heiligen </a:t>
            </a:r>
            <a:r>
              <a:rPr lang="de-DE" sz="2400" b="1" i="1" dirty="0" err="1" smtClean="0"/>
              <a:t>sacrament</a:t>
            </a:r>
            <a:r>
              <a:rPr lang="de-DE" sz="2400" b="1" i="1" dirty="0" smtClean="0"/>
              <a:t> gedruckt </a:t>
            </a:r>
            <a:r>
              <a:rPr lang="de-DE" sz="2400" i="1" dirty="0" err="1" smtClean="0"/>
              <a:t>uffm</a:t>
            </a:r>
            <a:r>
              <a:rPr lang="de-DE" sz="2400" i="1" dirty="0" smtClean="0"/>
              <a:t> </a:t>
            </a:r>
            <a:r>
              <a:rPr lang="de-DE" sz="2400" i="1" dirty="0" err="1" smtClean="0"/>
              <a:t>chor</a:t>
            </a:r>
            <a:r>
              <a:rPr lang="de-DE" sz="2400" dirty="0" smtClean="0"/>
              <a:t>, </a:t>
            </a:r>
            <a:r>
              <a:rPr lang="de-DE" sz="1600" dirty="0" err="1" smtClean="0">
                <a:solidFill>
                  <a:srgbClr val="FF0000"/>
                </a:solidFill>
              </a:rPr>
              <a:t>PfA</a:t>
            </a:r>
            <a:r>
              <a:rPr lang="de-DE" sz="1600" dirty="0" smtClean="0">
                <a:solidFill>
                  <a:srgbClr val="FF0000"/>
                </a:solidFill>
              </a:rPr>
              <a:t> Zittau, Ausgaben der Pfarrkirchenfabrik 1541–1552 (ohne Sign.), </a:t>
            </a:r>
            <a:r>
              <a:rPr lang="de-DE" sz="1600" dirty="0" err="1" smtClean="0">
                <a:solidFill>
                  <a:srgbClr val="FF0000"/>
                </a:solidFill>
              </a:rPr>
              <a:t>fol</a:t>
            </a:r>
            <a:r>
              <a:rPr lang="de-DE" sz="1600" dirty="0" smtClean="0">
                <a:solidFill>
                  <a:srgbClr val="FF0000"/>
                </a:solidFill>
              </a:rPr>
              <a:t>. </a:t>
            </a:r>
            <a:r>
              <a:rPr lang="de-DE" sz="1600" dirty="0" err="1" smtClean="0">
                <a:solidFill>
                  <a:srgbClr val="FF0000"/>
                </a:solidFill>
              </a:rPr>
              <a:t>33v</a:t>
            </a:r>
            <a:r>
              <a:rPr lang="de-DE" sz="1600" dirty="0" smtClean="0">
                <a:solidFill>
                  <a:srgbClr val="FF0000"/>
                </a:solidFill>
              </a:rPr>
              <a:t>.</a:t>
            </a:r>
            <a:endParaRPr lang="de-DE" sz="1600" dirty="0" smtClean="0"/>
          </a:p>
          <a:p>
            <a:pPr algn="just"/>
            <a:r>
              <a:rPr lang="de-DE" sz="2400" b="1" dirty="0" smtClean="0">
                <a:solidFill>
                  <a:srgbClr val="00B0F0"/>
                </a:solidFill>
              </a:rPr>
              <a:t>Kommunionglocke</a:t>
            </a:r>
            <a:r>
              <a:rPr lang="de-DE" sz="2400" dirty="0" smtClean="0">
                <a:solidFill>
                  <a:srgbClr val="00B0F0"/>
                </a:solidFill>
              </a:rPr>
              <a:t>: </a:t>
            </a:r>
            <a:r>
              <a:rPr lang="de-DE" sz="2400" i="1" dirty="0" smtClean="0"/>
              <a:t>Quartal </a:t>
            </a:r>
            <a:r>
              <a:rPr lang="de-DE" sz="2400" i="1" dirty="0" err="1" smtClean="0"/>
              <a:t>Trinitat</a:t>
            </a:r>
            <a:r>
              <a:rPr lang="de-DE" sz="2400" i="1" dirty="0" smtClean="0"/>
              <a:t>[</a:t>
            </a:r>
            <a:r>
              <a:rPr lang="de-DE" sz="2400" i="1" dirty="0" err="1" smtClean="0"/>
              <a:t>is</a:t>
            </a:r>
            <a:r>
              <a:rPr lang="de-DE" sz="2400" i="1" dirty="0" smtClean="0"/>
              <a:t>]</a:t>
            </a:r>
            <a:r>
              <a:rPr lang="de-DE" sz="2400" dirty="0" smtClean="0"/>
              <a:t> </a:t>
            </a:r>
            <a:r>
              <a:rPr lang="cs-CZ" sz="2400" dirty="0" smtClean="0"/>
              <a:t>[8.6.1544] </a:t>
            </a:r>
            <a:r>
              <a:rPr lang="en-US" sz="2400" dirty="0" smtClean="0"/>
              <a:t>[…] </a:t>
            </a:r>
            <a:r>
              <a:rPr lang="cs-CZ" sz="2400" i="1" dirty="0" err="1" smtClean="0"/>
              <a:t>dem</a:t>
            </a:r>
            <a:r>
              <a:rPr lang="cs-CZ" sz="2400" i="1" dirty="0" smtClean="0"/>
              <a:t> </a:t>
            </a:r>
            <a:r>
              <a:rPr lang="en-US" sz="2400" i="1" dirty="0" err="1" smtClean="0"/>
              <a:t>s</a:t>
            </a:r>
            <a:r>
              <a:rPr lang="cs-CZ" sz="2400" i="1" dirty="0" err="1" smtClean="0"/>
              <a:t>eyler</a:t>
            </a:r>
            <a:r>
              <a:rPr lang="cs-CZ" sz="2400" i="1" dirty="0" smtClean="0"/>
              <a:t> </a:t>
            </a:r>
            <a:r>
              <a:rPr lang="cs-CZ" sz="2400" i="1" dirty="0" err="1" smtClean="0"/>
              <a:t>hinderm</a:t>
            </a:r>
            <a:r>
              <a:rPr lang="cs-CZ" sz="2400" i="1" dirty="0" smtClean="0"/>
              <a:t> rathause 19 g</a:t>
            </a:r>
            <a:r>
              <a:rPr lang="en-US" sz="2400" i="1" dirty="0" smtClean="0"/>
              <a:t> </a:t>
            </a:r>
            <a:r>
              <a:rPr lang="cs-CZ" sz="2400" i="1" dirty="0" smtClean="0"/>
              <a:t>vor 1 </a:t>
            </a:r>
            <a:r>
              <a:rPr lang="cs-CZ" sz="2400" i="1" dirty="0" err="1" smtClean="0"/>
              <a:t>seyl</a:t>
            </a:r>
            <a:r>
              <a:rPr lang="cs-CZ" sz="2400" i="1" dirty="0" smtClean="0"/>
              <a:t> </a:t>
            </a:r>
            <a:r>
              <a:rPr lang="cs-CZ" sz="2400" i="1" dirty="0" err="1" smtClean="0"/>
              <a:t>zum</a:t>
            </a:r>
            <a:r>
              <a:rPr lang="cs-CZ" sz="2400" i="1" dirty="0" smtClean="0"/>
              <a:t> </a:t>
            </a:r>
            <a:r>
              <a:rPr lang="cs-CZ" sz="2400" b="1" i="1" dirty="0" err="1" smtClean="0"/>
              <a:t>kleinen</a:t>
            </a:r>
            <a:r>
              <a:rPr lang="cs-CZ" sz="2400" b="1" i="1" dirty="0" smtClean="0"/>
              <a:t> </a:t>
            </a:r>
            <a:r>
              <a:rPr lang="cs-CZ" sz="2400" b="1" i="1" dirty="0" err="1" smtClean="0"/>
              <a:t>glogkl</a:t>
            </a:r>
            <a:r>
              <a:rPr lang="cs-CZ" sz="2400" b="1" i="1" dirty="0" smtClean="0"/>
              <a:t> vor </a:t>
            </a:r>
            <a:r>
              <a:rPr lang="cs-CZ" sz="2400" b="1" i="1" dirty="0" err="1" smtClean="0"/>
              <a:t>dem</a:t>
            </a:r>
            <a:r>
              <a:rPr lang="cs-CZ" sz="2400" b="1" i="1" dirty="0" smtClean="0"/>
              <a:t> </a:t>
            </a:r>
            <a:r>
              <a:rPr lang="cs-CZ" sz="2400" b="1" i="1" dirty="0" err="1" smtClean="0"/>
              <a:t>hoen</a:t>
            </a:r>
            <a:r>
              <a:rPr lang="cs-CZ" sz="2400" b="1" i="1" dirty="0" smtClean="0"/>
              <a:t> </a:t>
            </a:r>
            <a:r>
              <a:rPr lang="cs-CZ" sz="2400" b="1" i="1" dirty="0" err="1" smtClean="0"/>
              <a:t>altar</a:t>
            </a:r>
            <a:r>
              <a:rPr lang="en-US" sz="2400" b="1" i="1" dirty="0" smtClean="0"/>
              <a:t>,</a:t>
            </a:r>
            <a:r>
              <a:rPr lang="en-US" sz="2400" b="1" dirty="0" smtClean="0"/>
              <a:t> </a:t>
            </a:r>
            <a:r>
              <a:rPr lang="en-US" sz="1600" dirty="0" err="1" smtClean="0">
                <a:solidFill>
                  <a:srgbClr val="FF0000"/>
                </a:solidFill>
              </a:rPr>
              <a:t>ebd</a:t>
            </a:r>
            <a:r>
              <a:rPr lang="en-US" sz="1600" dirty="0" smtClean="0">
                <a:solidFill>
                  <a:srgbClr val="FF0000"/>
                </a:solidFill>
              </a:rPr>
              <a:t>., fol. </a:t>
            </a:r>
            <a:r>
              <a:rPr lang="en-US" sz="1600" dirty="0" err="1" smtClean="0">
                <a:solidFill>
                  <a:srgbClr val="FF0000"/>
                </a:solidFill>
              </a:rPr>
              <a:t>48r</a:t>
            </a:r>
            <a:r>
              <a:rPr lang="en-US" sz="1600" dirty="0" smtClean="0">
                <a:solidFill>
                  <a:srgbClr val="FF0000"/>
                </a:solidFill>
              </a:rPr>
              <a:t>.</a:t>
            </a:r>
          </a:p>
          <a:p>
            <a:pPr algn="just"/>
            <a:r>
              <a:rPr lang="en-US" sz="2400" b="1" dirty="0" smtClean="0">
                <a:solidFill>
                  <a:srgbClr val="00B0F0"/>
                </a:solidFill>
              </a:rPr>
              <a:t>T</a:t>
            </a:r>
            <a:r>
              <a:rPr lang="de-DE" sz="2400" b="1" dirty="0" err="1" smtClean="0">
                <a:solidFill>
                  <a:srgbClr val="00B0F0"/>
                </a:solidFill>
              </a:rPr>
              <a:t>ücher</a:t>
            </a:r>
            <a:r>
              <a:rPr lang="de-DE" sz="2400" b="1" dirty="0" smtClean="0">
                <a:solidFill>
                  <a:srgbClr val="00B0F0"/>
                </a:solidFill>
              </a:rPr>
              <a:t> für Kommunion</a:t>
            </a:r>
            <a:r>
              <a:rPr lang="de-DE" sz="2400" dirty="0" smtClean="0">
                <a:solidFill>
                  <a:srgbClr val="00B0F0"/>
                </a:solidFill>
              </a:rPr>
              <a:t>: </a:t>
            </a:r>
            <a:r>
              <a:rPr lang="de-DE" sz="2400" i="1" dirty="0" err="1" smtClean="0"/>
              <a:t>It</a:t>
            </a:r>
            <a:r>
              <a:rPr lang="de-DE" sz="2400" i="1" dirty="0" smtClean="0"/>
              <a:t>[</a:t>
            </a:r>
            <a:r>
              <a:rPr lang="de-DE" sz="2400" i="1" dirty="0" err="1" smtClean="0"/>
              <a:t>em</a:t>
            </a:r>
            <a:r>
              <a:rPr lang="de-DE" sz="2400" i="1" dirty="0" smtClean="0"/>
              <a:t>] die </a:t>
            </a:r>
            <a:r>
              <a:rPr lang="de-DE" sz="2400" i="1" dirty="0" err="1" smtClean="0"/>
              <a:t>fraw</a:t>
            </a:r>
            <a:r>
              <a:rPr lang="de-DE" sz="2400" i="1" dirty="0" smtClean="0"/>
              <a:t> Hans </a:t>
            </a:r>
            <a:r>
              <a:rPr lang="de-DE" sz="2400" i="1" dirty="0" err="1" smtClean="0"/>
              <a:t>Hubrigin</a:t>
            </a:r>
            <a:r>
              <a:rPr lang="de-DE" sz="2400" i="1" dirty="0" smtClean="0"/>
              <a:t> hat </a:t>
            </a:r>
            <a:r>
              <a:rPr lang="de-DE" sz="2400" i="1" dirty="0" err="1" smtClean="0"/>
              <a:t>bescheidenn</a:t>
            </a:r>
            <a:r>
              <a:rPr lang="de-DE" sz="2400" i="1" dirty="0" smtClean="0"/>
              <a:t> </a:t>
            </a:r>
            <a:r>
              <a:rPr lang="de-DE" sz="2400" i="1" dirty="0" err="1" smtClean="0"/>
              <a:t>yn</a:t>
            </a:r>
            <a:r>
              <a:rPr lang="de-DE" sz="2400" i="1" dirty="0" smtClean="0"/>
              <a:t> die </a:t>
            </a:r>
            <a:r>
              <a:rPr lang="de-DE" sz="2400" i="1" dirty="0" err="1" smtClean="0"/>
              <a:t>pfarkirche</a:t>
            </a:r>
            <a:r>
              <a:rPr lang="de-DE" sz="2400" i="1" dirty="0" smtClean="0"/>
              <a:t> </a:t>
            </a:r>
            <a:r>
              <a:rPr lang="de-DE" sz="2400" i="1" dirty="0" err="1" smtClean="0"/>
              <a:t>sancti</a:t>
            </a:r>
            <a:r>
              <a:rPr lang="de-DE" sz="2400" i="1" dirty="0" smtClean="0"/>
              <a:t> Joannis </a:t>
            </a:r>
            <a:r>
              <a:rPr lang="de-DE" sz="2400" b="1" i="1" dirty="0" smtClean="0"/>
              <a:t>1</a:t>
            </a:r>
            <a:r>
              <a:rPr lang="de-DE" sz="2400" i="1" dirty="0" smtClean="0"/>
              <a:t> </a:t>
            </a:r>
            <a:r>
              <a:rPr lang="de-DE" sz="2400" b="1" i="1" dirty="0" err="1" smtClean="0"/>
              <a:t>grun</a:t>
            </a:r>
            <a:r>
              <a:rPr lang="de-DE" sz="2400" b="1" i="1" dirty="0" smtClean="0"/>
              <a:t> seiden </a:t>
            </a:r>
            <a:r>
              <a:rPr lang="de-DE" sz="2400" b="1" i="1" dirty="0" err="1" smtClean="0"/>
              <a:t>tuch</a:t>
            </a:r>
            <a:r>
              <a:rPr lang="de-DE" sz="2400" i="1" dirty="0" smtClean="0"/>
              <a:t>, vorn 3 </a:t>
            </a:r>
            <a:r>
              <a:rPr lang="de-DE" sz="2400" i="1" dirty="0" err="1" smtClean="0"/>
              <a:t>elen</a:t>
            </a:r>
            <a:r>
              <a:rPr lang="de-DE" sz="2400" i="1" dirty="0" smtClean="0"/>
              <a:t> </a:t>
            </a:r>
            <a:r>
              <a:rPr lang="de-DE" sz="2400" i="1" dirty="0" err="1" smtClean="0"/>
              <a:t>lanck</a:t>
            </a:r>
            <a:r>
              <a:rPr lang="de-DE" sz="2400" i="1" dirty="0" smtClean="0"/>
              <a:t> und 1 </a:t>
            </a:r>
            <a:r>
              <a:rPr lang="de-DE" sz="2400" i="1" dirty="0" err="1" smtClean="0"/>
              <a:t>ele</a:t>
            </a:r>
            <a:r>
              <a:rPr lang="de-DE" sz="2400" i="1" dirty="0" smtClean="0"/>
              <a:t> </a:t>
            </a:r>
            <a:r>
              <a:rPr lang="de-DE" sz="2400" i="1" dirty="0" err="1" smtClean="0"/>
              <a:t>breith</a:t>
            </a:r>
            <a:r>
              <a:rPr lang="de-DE" sz="2400" b="1" i="1" dirty="0" smtClean="0"/>
              <a:t>, vor die arme[n] </a:t>
            </a:r>
            <a:r>
              <a:rPr lang="de-DE" sz="2400" b="1" i="1" dirty="0" err="1" smtClean="0"/>
              <a:t>leutte</a:t>
            </a:r>
            <a:r>
              <a:rPr lang="de-DE" sz="2400" b="1" i="1" dirty="0" smtClean="0"/>
              <a:t> </a:t>
            </a:r>
            <a:r>
              <a:rPr lang="de-DE" sz="2400" b="1" i="1" dirty="0" err="1" smtClean="0"/>
              <a:t>czugebrauche</a:t>
            </a:r>
            <a:r>
              <a:rPr lang="de-DE" sz="2400" b="1" i="1" dirty="0" smtClean="0"/>
              <a:t>[n], wen man sie </a:t>
            </a:r>
            <a:r>
              <a:rPr lang="de-DE" sz="2400" b="1" i="1" dirty="0" err="1" smtClean="0"/>
              <a:t>com</a:t>
            </a:r>
            <a:r>
              <a:rPr lang="de-DE" sz="2400" b="1" i="1" dirty="0" smtClean="0"/>
              <a:t>[m]</a:t>
            </a:r>
            <a:r>
              <a:rPr lang="de-DE" sz="2400" b="1" i="1" dirty="0" err="1" smtClean="0"/>
              <a:t>unicirenn</a:t>
            </a:r>
            <a:r>
              <a:rPr lang="de-DE" sz="2400" b="1" i="1" dirty="0" smtClean="0"/>
              <a:t> will </a:t>
            </a:r>
            <a:r>
              <a:rPr lang="de-DE" sz="2400" b="1" i="1" dirty="0" err="1" smtClean="0"/>
              <a:t>yn</a:t>
            </a:r>
            <a:r>
              <a:rPr lang="de-DE" sz="2400" b="1" i="1" dirty="0" smtClean="0"/>
              <a:t> </a:t>
            </a:r>
            <a:r>
              <a:rPr lang="de-DE" sz="2400" b="1" i="1" dirty="0" err="1" smtClean="0"/>
              <a:t>irhe</a:t>
            </a:r>
            <a:r>
              <a:rPr lang="de-DE" sz="2400" b="1" i="1" dirty="0" smtClean="0"/>
              <a:t>[n] </a:t>
            </a:r>
            <a:r>
              <a:rPr lang="de-DE" sz="2400" b="1" i="1" dirty="0" err="1" smtClean="0"/>
              <a:t>hewser</a:t>
            </a:r>
            <a:r>
              <a:rPr lang="de-DE" sz="2400" b="1" i="1" dirty="0" smtClean="0"/>
              <a:t>[n], </a:t>
            </a:r>
            <a:r>
              <a:rPr lang="de-DE" sz="2400" b="1" i="1" dirty="0" err="1" smtClean="0"/>
              <a:t>doruff</a:t>
            </a:r>
            <a:r>
              <a:rPr lang="de-DE" sz="2400" b="1" i="1" dirty="0" smtClean="0"/>
              <a:t> man </a:t>
            </a:r>
            <a:r>
              <a:rPr lang="de-DE" sz="2400" b="1" i="1" dirty="0" err="1" smtClean="0"/>
              <a:t>daß</a:t>
            </a:r>
            <a:r>
              <a:rPr lang="de-DE" sz="2400" b="1" i="1" dirty="0" smtClean="0"/>
              <a:t> </a:t>
            </a:r>
            <a:r>
              <a:rPr lang="de-DE" sz="2400" b="1" i="1" dirty="0" err="1" smtClean="0"/>
              <a:t>sacrament</a:t>
            </a:r>
            <a:r>
              <a:rPr lang="de-DE" sz="2400" b="1" i="1" dirty="0" smtClean="0"/>
              <a:t> </a:t>
            </a:r>
            <a:r>
              <a:rPr lang="de-DE" sz="2400" b="1" i="1" dirty="0" err="1" smtClean="0"/>
              <a:t>consecriren</a:t>
            </a:r>
            <a:r>
              <a:rPr lang="de-DE" sz="2400" b="1" i="1" dirty="0" smtClean="0"/>
              <a:t> </a:t>
            </a:r>
            <a:r>
              <a:rPr lang="de-DE" sz="2400" b="1" i="1" dirty="0" err="1" smtClean="0"/>
              <a:t>sal</a:t>
            </a:r>
            <a:r>
              <a:rPr lang="de-DE" sz="2400" i="1" dirty="0" smtClean="0"/>
              <a:t> </a:t>
            </a:r>
            <a:r>
              <a:rPr lang="de-DE" sz="2400" dirty="0" smtClean="0"/>
              <a:t>[…] [11.4.1561], </a:t>
            </a:r>
            <a:r>
              <a:rPr lang="de-DE" sz="1600" dirty="0" err="1" smtClean="0">
                <a:solidFill>
                  <a:srgbClr val="FF0000"/>
                </a:solidFill>
              </a:rPr>
              <a:t>CWB</a:t>
            </a:r>
            <a:r>
              <a:rPr lang="de-DE" sz="1600" dirty="0" smtClean="0">
                <a:solidFill>
                  <a:srgbClr val="FF0000"/>
                </a:solidFill>
              </a:rPr>
              <a:t> Zittau, </a:t>
            </a:r>
            <a:r>
              <a:rPr lang="de-DE" sz="1600" dirty="0" err="1" smtClean="0">
                <a:solidFill>
                  <a:srgbClr val="FF0000"/>
                </a:solidFill>
              </a:rPr>
              <a:t>Mscr</a:t>
            </a:r>
            <a:r>
              <a:rPr lang="de-DE" sz="1600" dirty="0" smtClean="0">
                <a:solidFill>
                  <a:srgbClr val="FF0000"/>
                </a:solidFill>
              </a:rPr>
              <a:t>. A 270, </a:t>
            </a:r>
            <a:r>
              <a:rPr lang="de-DE" sz="1600" dirty="0" err="1" smtClean="0">
                <a:solidFill>
                  <a:srgbClr val="FF0000"/>
                </a:solidFill>
              </a:rPr>
              <a:t>fol</a:t>
            </a:r>
            <a:r>
              <a:rPr lang="de-DE" sz="1600" dirty="0" smtClean="0">
                <a:solidFill>
                  <a:srgbClr val="FF0000"/>
                </a:solidFill>
              </a:rPr>
              <a:t>. </a:t>
            </a:r>
            <a:r>
              <a:rPr lang="de-DE" sz="1600" dirty="0" err="1" smtClean="0">
                <a:solidFill>
                  <a:srgbClr val="FF0000"/>
                </a:solidFill>
              </a:rPr>
              <a:t>130v</a:t>
            </a:r>
            <a:r>
              <a:rPr lang="de-DE" sz="1600" dirty="0" smtClean="0">
                <a:solidFill>
                  <a:srgbClr val="FF0000"/>
                </a:solidFill>
              </a:rPr>
              <a:t>.</a:t>
            </a:r>
          </a:p>
          <a:p>
            <a:pPr algn="just"/>
            <a:r>
              <a:rPr lang="de-DE" sz="2400" i="1" dirty="0" smtClean="0"/>
              <a:t>Am </a:t>
            </a:r>
            <a:r>
              <a:rPr lang="de-DE" sz="2400" i="1" dirty="0" err="1" smtClean="0"/>
              <a:t>quartal</a:t>
            </a:r>
            <a:r>
              <a:rPr lang="de-DE" sz="2400" i="1" dirty="0" smtClean="0"/>
              <a:t> </a:t>
            </a:r>
            <a:r>
              <a:rPr lang="de-DE" sz="2400" i="1" dirty="0" err="1" smtClean="0"/>
              <a:t>Crucis</a:t>
            </a:r>
            <a:r>
              <a:rPr lang="de-DE" sz="2400" i="1" dirty="0" smtClean="0"/>
              <a:t> </a:t>
            </a:r>
            <a:r>
              <a:rPr lang="de-DE" sz="2400" dirty="0" smtClean="0"/>
              <a:t>[14.9.1583] </a:t>
            </a:r>
            <a:r>
              <a:rPr lang="de-DE" sz="2400" i="1" dirty="0" smtClean="0"/>
              <a:t>ausgegeben</a:t>
            </a:r>
            <a:r>
              <a:rPr lang="de-DE" sz="2400" dirty="0" smtClean="0"/>
              <a:t> […] </a:t>
            </a:r>
            <a:r>
              <a:rPr lang="de-DE" sz="2400" i="1" dirty="0" smtClean="0"/>
              <a:t>Den </a:t>
            </a:r>
            <a:r>
              <a:rPr lang="de-DE" sz="2400" b="1" i="1" dirty="0" smtClean="0"/>
              <a:t>zweien, so das </a:t>
            </a:r>
            <a:r>
              <a:rPr lang="de-DE" sz="2400" b="1" i="1" dirty="0" err="1" smtClean="0"/>
              <a:t>tuch</a:t>
            </a:r>
            <a:r>
              <a:rPr lang="de-DE" sz="2400" b="1" i="1" dirty="0" smtClean="0"/>
              <a:t> bei d[er] </a:t>
            </a:r>
            <a:r>
              <a:rPr lang="de-DE" sz="2400" b="1" i="1" dirty="0" err="1" smtClean="0"/>
              <a:t>communion</a:t>
            </a:r>
            <a:r>
              <a:rPr lang="de-DE" sz="2400" b="1" i="1" dirty="0" smtClean="0"/>
              <a:t> halten</a:t>
            </a:r>
            <a:r>
              <a:rPr lang="de-DE" sz="2400" i="1" dirty="0" smtClean="0"/>
              <a:t>, </a:t>
            </a:r>
            <a:r>
              <a:rPr lang="de-DE" sz="2400" i="1" dirty="0" err="1" smtClean="0"/>
              <a:t>tranckgelt</a:t>
            </a:r>
            <a:r>
              <a:rPr lang="de-DE" sz="2400" i="1" dirty="0" smtClean="0"/>
              <a:t> 1 </a:t>
            </a:r>
            <a:r>
              <a:rPr lang="de-DE" sz="2400" i="1" dirty="0" err="1" smtClean="0"/>
              <a:t>ßß</a:t>
            </a:r>
            <a:r>
              <a:rPr lang="de-DE" sz="2400" i="1" dirty="0" smtClean="0"/>
              <a:t> </a:t>
            </a:r>
            <a:r>
              <a:rPr lang="de-DE" sz="2400" dirty="0" smtClean="0"/>
              <a:t>[60 </a:t>
            </a:r>
            <a:r>
              <a:rPr lang="de-DE" sz="2400" dirty="0" err="1" smtClean="0"/>
              <a:t>Gr</a:t>
            </a:r>
            <a:r>
              <a:rPr lang="de-DE" sz="2400" dirty="0" smtClean="0"/>
              <a:t>.], </a:t>
            </a:r>
            <a:r>
              <a:rPr lang="de-DE" sz="1600" dirty="0" err="1" smtClean="0">
                <a:solidFill>
                  <a:srgbClr val="FF0000"/>
                </a:solidFill>
              </a:rPr>
              <a:t>CWB</a:t>
            </a:r>
            <a:r>
              <a:rPr lang="de-DE" sz="1600" dirty="0" smtClean="0">
                <a:solidFill>
                  <a:srgbClr val="FF0000"/>
                </a:solidFill>
              </a:rPr>
              <a:t> Zittau, </a:t>
            </a:r>
            <a:r>
              <a:rPr lang="de-DE" sz="1600" dirty="0" err="1" smtClean="0">
                <a:solidFill>
                  <a:srgbClr val="FF0000"/>
                </a:solidFill>
              </a:rPr>
              <a:t>Mscr</a:t>
            </a:r>
            <a:r>
              <a:rPr lang="de-DE" sz="1600" dirty="0" smtClean="0">
                <a:solidFill>
                  <a:srgbClr val="FF0000"/>
                </a:solidFill>
              </a:rPr>
              <a:t>. B </a:t>
            </a:r>
            <a:r>
              <a:rPr lang="de-DE" sz="1600" dirty="0" err="1" smtClean="0">
                <a:solidFill>
                  <a:srgbClr val="FF0000"/>
                </a:solidFill>
              </a:rPr>
              <a:t>300a</a:t>
            </a:r>
            <a:r>
              <a:rPr lang="de-DE" sz="1600" dirty="0" smtClean="0">
                <a:solidFill>
                  <a:srgbClr val="FF0000"/>
                </a:solidFill>
              </a:rPr>
              <a:t>, </a:t>
            </a:r>
            <a:r>
              <a:rPr lang="de-DE" sz="1600" dirty="0" err="1" smtClean="0">
                <a:solidFill>
                  <a:srgbClr val="FF0000"/>
                </a:solidFill>
              </a:rPr>
              <a:t>fol</a:t>
            </a:r>
            <a:r>
              <a:rPr lang="de-DE" sz="1600" dirty="0" smtClean="0">
                <a:solidFill>
                  <a:srgbClr val="FF0000"/>
                </a:solidFill>
              </a:rPr>
              <a:t>. </a:t>
            </a:r>
            <a:r>
              <a:rPr lang="de-DE" sz="1600" dirty="0" err="1" smtClean="0">
                <a:solidFill>
                  <a:srgbClr val="FF0000"/>
                </a:solidFill>
              </a:rPr>
              <a:t>231v</a:t>
            </a:r>
            <a:r>
              <a:rPr lang="de-DE" sz="1600" dirty="0" smtClean="0">
                <a:solidFill>
                  <a:srgbClr val="FF0000"/>
                </a:solidFill>
              </a:rPr>
              <a:t>.</a:t>
            </a:r>
            <a:endParaRPr lang="cs-CZ" sz="1600" dirty="0">
              <a:solidFill>
                <a:srgbClr val="FF0000"/>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76672"/>
            <a:ext cx="8280920" cy="576064"/>
          </a:xfrm>
        </p:spPr>
        <p:txBody>
          <a:bodyPr>
            <a:normAutofit fontScale="90000"/>
          </a:bodyPr>
          <a:lstStyle/>
          <a:p>
            <a:r>
              <a:rPr lang="de-DE" sz="2000" b="1" dirty="0" smtClean="0">
                <a:solidFill>
                  <a:srgbClr val="00B050"/>
                </a:solidFill>
              </a:rPr>
              <a:t>Ausgewählte Beispiele der Kontinuität des vorreformatorischen liturgischen Stiftungsvollzugs der Zittauer Pfarrkirchenfabrik nach der Reformation (VII.)</a:t>
            </a:r>
            <a:endParaRPr lang="cs-CZ" sz="2000" dirty="0">
              <a:solidFill>
                <a:srgbClr val="00B050"/>
              </a:solidFill>
            </a:endParaRPr>
          </a:p>
        </p:txBody>
      </p:sp>
      <p:sp>
        <p:nvSpPr>
          <p:cNvPr id="3" name="Zástupný symbol pro obsah 2"/>
          <p:cNvSpPr>
            <a:spLocks noGrp="1"/>
          </p:cNvSpPr>
          <p:nvPr>
            <p:ph idx="1"/>
          </p:nvPr>
        </p:nvSpPr>
        <p:spPr>
          <a:xfrm>
            <a:off x="395536" y="1268760"/>
            <a:ext cx="8352928" cy="4896544"/>
          </a:xfrm>
        </p:spPr>
        <p:txBody>
          <a:bodyPr>
            <a:normAutofit fontScale="77500" lnSpcReduction="20000"/>
          </a:bodyPr>
          <a:lstStyle/>
          <a:p>
            <a:pPr algn="just"/>
            <a:r>
              <a:rPr lang="en-US" b="1" dirty="0" err="1" smtClean="0">
                <a:solidFill>
                  <a:srgbClr val="00B0F0"/>
                </a:solidFill>
              </a:rPr>
              <a:t>Ciborien</a:t>
            </a:r>
            <a:r>
              <a:rPr lang="en-US" b="1" dirty="0" smtClean="0">
                <a:solidFill>
                  <a:srgbClr val="00B0F0"/>
                </a:solidFill>
              </a:rPr>
              <a:t>: </a:t>
            </a:r>
            <a:r>
              <a:rPr lang="cs-CZ" i="1" dirty="0" err="1" smtClean="0"/>
              <a:t>Am</a:t>
            </a:r>
            <a:r>
              <a:rPr lang="cs-CZ" i="1" dirty="0" smtClean="0"/>
              <a:t> </a:t>
            </a:r>
            <a:r>
              <a:rPr lang="cs-CZ" i="1" dirty="0" err="1" smtClean="0"/>
              <a:t>heiligen</a:t>
            </a:r>
            <a:r>
              <a:rPr lang="cs-CZ" i="1" dirty="0" smtClean="0"/>
              <a:t> </a:t>
            </a:r>
            <a:r>
              <a:rPr lang="cs-CZ" i="1" dirty="0" err="1" smtClean="0"/>
              <a:t>obendt</a:t>
            </a:r>
            <a:r>
              <a:rPr lang="cs-CZ" i="1" dirty="0" smtClean="0"/>
              <a:t> der </a:t>
            </a:r>
            <a:r>
              <a:rPr lang="cs-CZ" i="1" dirty="0" err="1" smtClean="0"/>
              <a:t>Geburth</a:t>
            </a:r>
            <a:r>
              <a:rPr lang="cs-CZ" i="1" dirty="0" smtClean="0"/>
              <a:t> </a:t>
            </a:r>
            <a:r>
              <a:rPr lang="cs-CZ" i="1" dirty="0" err="1" smtClean="0"/>
              <a:t>Christi</a:t>
            </a:r>
            <a:r>
              <a:rPr lang="cs-CZ" i="1" dirty="0" smtClean="0"/>
              <a:t> 1556</a:t>
            </a:r>
            <a:r>
              <a:rPr lang="cs-CZ" dirty="0" smtClean="0"/>
              <a:t> [24.12.1555] </a:t>
            </a:r>
            <a:r>
              <a:rPr lang="cs-CZ" i="1" dirty="0" err="1" smtClean="0"/>
              <a:t>Althar</a:t>
            </a:r>
            <a:r>
              <a:rPr lang="cs-CZ" i="1" dirty="0" smtClean="0"/>
              <a:t> </a:t>
            </a:r>
            <a:r>
              <a:rPr lang="en-US" i="1" dirty="0" err="1" smtClean="0"/>
              <a:t>t</a:t>
            </a:r>
            <a:r>
              <a:rPr lang="cs-CZ" i="1" dirty="0" err="1" smtClean="0"/>
              <a:t>ucher</a:t>
            </a:r>
            <a:r>
              <a:rPr lang="cs-CZ" i="1" dirty="0" smtClean="0"/>
              <a:t> </a:t>
            </a:r>
            <a:r>
              <a:rPr lang="cs-CZ" i="1" dirty="0" err="1" smtClean="0"/>
              <a:t>geczalth</a:t>
            </a:r>
            <a:r>
              <a:rPr lang="cs-CZ" i="1" dirty="0" smtClean="0"/>
              <a:t> </a:t>
            </a:r>
            <a:r>
              <a:rPr lang="cs-CZ" i="1" dirty="0" err="1" smtClean="0"/>
              <a:t>an</a:t>
            </a:r>
            <a:r>
              <a:rPr lang="cs-CZ" i="1" dirty="0" smtClean="0"/>
              <a:t> </a:t>
            </a:r>
            <a:r>
              <a:rPr lang="cs-CZ" i="1" dirty="0" err="1" smtClean="0"/>
              <a:t>gemeltem</a:t>
            </a:r>
            <a:r>
              <a:rPr lang="cs-CZ" i="1" dirty="0" smtClean="0"/>
              <a:t> </a:t>
            </a:r>
            <a:r>
              <a:rPr lang="cs-CZ" i="1" dirty="0" err="1" smtClean="0"/>
              <a:t>obendt</a:t>
            </a:r>
            <a:r>
              <a:rPr lang="cs-CZ" i="1" dirty="0" smtClean="0"/>
              <a:t> </a:t>
            </a:r>
            <a:r>
              <a:rPr lang="cs-CZ" dirty="0" smtClean="0"/>
              <a:t>[24.12.1555] </a:t>
            </a:r>
            <a:r>
              <a:rPr lang="cs-CZ" i="1" dirty="0" err="1" smtClean="0"/>
              <a:t>hinderm</a:t>
            </a:r>
            <a:r>
              <a:rPr lang="cs-CZ" i="1" dirty="0" smtClean="0"/>
              <a:t> </a:t>
            </a:r>
            <a:r>
              <a:rPr lang="cs-CZ" i="1" dirty="0" err="1" smtClean="0"/>
              <a:t>Althar</a:t>
            </a:r>
            <a:r>
              <a:rPr lang="cs-CZ" i="1" dirty="0" smtClean="0"/>
              <a:t> </a:t>
            </a:r>
            <a:r>
              <a:rPr lang="cs-CZ" i="1" dirty="0" err="1" smtClean="0"/>
              <a:t>zu</a:t>
            </a:r>
            <a:r>
              <a:rPr lang="cs-CZ" i="1" dirty="0" smtClean="0"/>
              <a:t> </a:t>
            </a:r>
            <a:r>
              <a:rPr lang="cs-CZ" b="1" i="1" dirty="0" err="1" smtClean="0"/>
              <a:t>negest</a:t>
            </a:r>
            <a:r>
              <a:rPr lang="cs-CZ" b="1" i="1" dirty="0" smtClean="0"/>
              <a:t> </a:t>
            </a:r>
            <a:r>
              <a:rPr lang="cs-CZ" b="1" i="1" dirty="0" err="1" smtClean="0"/>
              <a:t>dem</a:t>
            </a:r>
            <a:r>
              <a:rPr lang="cs-CZ" b="1" i="1" dirty="0" smtClean="0"/>
              <a:t> </a:t>
            </a:r>
            <a:r>
              <a:rPr lang="en-US" b="1" i="1" dirty="0" err="1" smtClean="0"/>
              <a:t>c</a:t>
            </a:r>
            <a:r>
              <a:rPr lang="cs-CZ" b="1" i="1" dirty="0" err="1" smtClean="0"/>
              <a:t>iborio</a:t>
            </a:r>
            <a:r>
              <a:rPr lang="cs-CZ" i="1" dirty="0" smtClean="0"/>
              <a:t>. </a:t>
            </a:r>
            <a:r>
              <a:rPr lang="cs-CZ" i="1" dirty="0" err="1" smtClean="0"/>
              <a:t>Seind</a:t>
            </a:r>
            <a:r>
              <a:rPr lang="cs-CZ" i="1" dirty="0" smtClean="0"/>
              <a:t> </a:t>
            </a:r>
            <a:r>
              <a:rPr lang="cs-CZ" i="1" dirty="0" err="1" smtClean="0"/>
              <a:t>mit</a:t>
            </a:r>
            <a:r>
              <a:rPr lang="cs-CZ" i="1" dirty="0" smtClean="0"/>
              <a:t> den </a:t>
            </a:r>
            <a:r>
              <a:rPr lang="cs-CZ" i="1" dirty="0" err="1" smtClean="0"/>
              <a:t>dreyen</a:t>
            </a:r>
            <a:r>
              <a:rPr lang="cs-CZ" i="1" dirty="0" smtClean="0"/>
              <a:t> </a:t>
            </a:r>
            <a:r>
              <a:rPr lang="cs-CZ" i="1" dirty="0" err="1" smtClean="0"/>
              <a:t>uff</a:t>
            </a:r>
            <a:r>
              <a:rPr lang="cs-CZ" i="1" dirty="0" smtClean="0"/>
              <a:t> den </a:t>
            </a:r>
            <a:r>
              <a:rPr lang="cs-CZ" i="1" dirty="0" err="1" smtClean="0"/>
              <a:t>dreyen</a:t>
            </a:r>
            <a:r>
              <a:rPr lang="cs-CZ" i="1" dirty="0" smtClean="0"/>
              <a:t> </a:t>
            </a:r>
            <a:r>
              <a:rPr lang="en-US" i="1" dirty="0" smtClean="0"/>
              <a:t>&lt;</a:t>
            </a:r>
            <a:r>
              <a:rPr lang="cs-CZ" i="1" dirty="0" err="1" smtClean="0"/>
              <a:t>uff</a:t>
            </a:r>
            <a:r>
              <a:rPr lang="en-US" i="1" dirty="0" smtClean="0"/>
              <a:t>&gt;</a:t>
            </a:r>
            <a:r>
              <a:rPr lang="cs-CZ" i="1" dirty="0" smtClean="0"/>
              <a:t> </a:t>
            </a:r>
            <a:r>
              <a:rPr lang="cs-CZ" i="1" dirty="0" err="1" smtClean="0"/>
              <a:t>obersten</a:t>
            </a:r>
            <a:r>
              <a:rPr lang="cs-CZ" i="1" dirty="0" smtClean="0"/>
              <a:t> </a:t>
            </a:r>
            <a:r>
              <a:rPr lang="cs-CZ" i="1" dirty="0" err="1" smtClean="0"/>
              <a:t>Altharen</a:t>
            </a:r>
            <a:r>
              <a:rPr lang="cs-CZ" i="1" dirty="0" smtClean="0"/>
              <a:t> 38</a:t>
            </a:r>
            <a:r>
              <a:rPr lang="en-US" dirty="0" smtClean="0"/>
              <a:t>, </a:t>
            </a:r>
            <a:r>
              <a:rPr lang="en-US" sz="2100" dirty="0" err="1" smtClean="0">
                <a:solidFill>
                  <a:srgbClr val="FF0000"/>
                </a:solidFill>
              </a:rPr>
              <a:t>CWB</a:t>
            </a:r>
            <a:r>
              <a:rPr lang="en-US" sz="2100" dirty="0" smtClean="0">
                <a:solidFill>
                  <a:srgbClr val="FF0000"/>
                </a:solidFill>
              </a:rPr>
              <a:t> </a:t>
            </a:r>
            <a:r>
              <a:rPr lang="en-US" sz="2100" dirty="0" err="1" smtClean="0">
                <a:solidFill>
                  <a:srgbClr val="FF0000"/>
                </a:solidFill>
              </a:rPr>
              <a:t>Zittau</a:t>
            </a:r>
            <a:r>
              <a:rPr lang="en-US" sz="2100" dirty="0" smtClean="0">
                <a:solidFill>
                  <a:srgbClr val="FF0000"/>
                </a:solidFill>
              </a:rPr>
              <a:t>, </a:t>
            </a:r>
            <a:r>
              <a:rPr lang="en-US" sz="2100" dirty="0" err="1" smtClean="0">
                <a:solidFill>
                  <a:srgbClr val="FF0000"/>
                </a:solidFill>
              </a:rPr>
              <a:t>Mscr</a:t>
            </a:r>
            <a:r>
              <a:rPr lang="en-US" sz="2100" dirty="0" smtClean="0">
                <a:solidFill>
                  <a:srgbClr val="FF0000"/>
                </a:solidFill>
              </a:rPr>
              <a:t>. A 268, fol. </a:t>
            </a:r>
            <a:r>
              <a:rPr lang="en-US" sz="2100" dirty="0" err="1" smtClean="0">
                <a:solidFill>
                  <a:srgbClr val="FF0000"/>
                </a:solidFill>
              </a:rPr>
              <a:t>15r</a:t>
            </a:r>
            <a:r>
              <a:rPr lang="en-US" sz="2100" dirty="0" smtClean="0">
                <a:solidFill>
                  <a:srgbClr val="FF0000"/>
                </a:solidFill>
              </a:rPr>
              <a:t>.</a:t>
            </a:r>
          </a:p>
          <a:p>
            <a:pPr algn="just"/>
            <a:r>
              <a:rPr lang="de-DE" i="1" dirty="0" smtClean="0"/>
              <a:t>Am </a:t>
            </a:r>
            <a:r>
              <a:rPr lang="de-DE" i="1" dirty="0" err="1" smtClean="0"/>
              <a:t>Ostersonnobet</a:t>
            </a:r>
            <a:r>
              <a:rPr lang="de-DE" i="1" dirty="0" smtClean="0"/>
              <a:t> ist der 13. </a:t>
            </a:r>
            <a:r>
              <a:rPr lang="de-DE" i="1" dirty="0" err="1" smtClean="0"/>
              <a:t>Aprilis</a:t>
            </a:r>
            <a:r>
              <a:rPr lang="de-DE" i="1" dirty="0" smtClean="0"/>
              <a:t> </a:t>
            </a:r>
            <a:r>
              <a:rPr lang="de-DE" dirty="0" smtClean="0"/>
              <a:t>[13.4.1560]</a:t>
            </a:r>
            <a:r>
              <a:rPr lang="de-DE" i="1" dirty="0" smtClean="0"/>
              <a:t> meister </a:t>
            </a:r>
            <a:r>
              <a:rPr lang="de-DE" i="1" dirty="0" err="1" smtClean="0"/>
              <a:t>Matzs</a:t>
            </a:r>
            <a:r>
              <a:rPr lang="de-DE" i="1" dirty="0" smtClean="0"/>
              <a:t>, </a:t>
            </a:r>
            <a:r>
              <a:rPr lang="de-DE" i="1" dirty="0" err="1" smtClean="0"/>
              <a:t>pollirer</a:t>
            </a:r>
            <a:r>
              <a:rPr lang="de-DE" i="1" dirty="0" smtClean="0"/>
              <a:t>, </a:t>
            </a:r>
            <a:r>
              <a:rPr lang="de-DE" i="1" dirty="0" err="1" smtClean="0"/>
              <a:t>gegbe</a:t>
            </a:r>
            <a:r>
              <a:rPr lang="de-DE" i="1" dirty="0" smtClean="0"/>
              <a:t>[n] </a:t>
            </a:r>
            <a:r>
              <a:rPr lang="de-DE" dirty="0" smtClean="0"/>
              <a:t>[…] </a:t>
            </a:r>
            <a:r>
              <a:rPr lang="de-DE" i="1" dirty="0" smtClean="0"/>
              <a:t>3 </a:t>
            </a:r>
            <a:r>
              <a:rPr lang="de-DE" i="1" dirty="0" err="1" smtClean="0"/>
              <a:t>poliche</a:t>
            </a:r>
            <a:r>
              <a:rPr lang="de-DE" i="1" dirty="0" smtClean="0"/>
              <a:t>[n] </a:t>
            </a:r>
            <a:r>
              <a:rPr lang="de-DE" i="1" dirty="0" err="1" smtClean="0"/>
              <a:t>ead</a:t>
            </a:r>
            <a:r>
              <a:rPr lang="de-DE" i="1" dirty="0" smtClean="0"/>
              <a:t>[</a:t>
            </a:r>
            <a:r>
              <a:rPr lang="de-DE" i="1" dirty="0" err="1" smtClean="0"/>
              <a:t>em</a:t>
            </a:r>
            <a:r>
              <a:rPr lang="de-DE" i="1" dirty="0" smtClean="0"/>
              <a:t>] die </a:t>
            </a:r>
            <a:r>
              <a:rPr lang="de-DE" dirty="0" smtClean="0"/>
              <a:t>[13.4.1560]</a:t>
            </a:r>
            <a:r>
              <a:rPr lang="de-DE" i="1" dirty="0" smtClean="0"/>
              <a:t>, </a:t>
            </a:r>
            <a:r>
              <a:rPr lang="de-DE" i="1" dirty="0" err="1" smtClean="0"/>
              <a:t>daß</a:t>
            </a:r>
            <a:r>
              <a:rPr lang="de-DE" i="1" dirty="0" smtClean="0"/>
              <a:t> er die </a:t>
            </a:r>
            <a:r>
              <a:rPr lang="de-DE" i="1" dirty="0" err="1" smtClean="0"/>
              <a:t>taffell</a:t>
            </a:r>
            <a:r>
              <a:rPr lang="de-DE" i="1" dirty="0" smtClean="0"/>
              <a:t> </a:t>
            </a:r>
            <a:r>
              <a:rPr lang="de-DE" b="1" i="1" dirty="0" smtClean="0"/>
              <a:t>beim </a:t>
            </a:r>
            <a:r>
              <a:rPr lang="de-DE" b="1" i="1" dirty="0" err="1" smtClean="0"/>
              <a:t>ciborio</a:t>
            </a:r>
            <a:r>
              <a:rPr lang="de-DE" b="1" i="1" dirty="0" smtClean="0"/>
              <a:t>, </a:t>
            </a:r>
            <a:r>
              <a:rPr lang="de-DE" i="1" dirty="0" smtClean="0"/>
              <a:t>so </a:t>
            </a:r>
            <a:r>
              <a:rPr lang="de-DE" i="1" dirty="0" err="1" smtClean="0"/>
              <a:t>auß</a:t>
            </a:r>
            <a:r>
              <a:rPr lang="de-DE" i="1" dirty="0" smtClean="0"/>
              <a:t> dem </a:t>
            </a:r>
            <a:r>
              <a:rPr lang="de-DE" i="1" dirty="0" err="1" smtClean="0"/>
              <a:t>kloster</a:t>
            </a:r>
            <a:r>
              <a:rPr lang="de-DE" i="1" dirty="0" smtClean="0"/>
              <a:t> </a:t>
            </a:r>
            <a:r>
              <a:rPr lang="de-DE" i="1" dirty="0" err="1" smtClean="0"/>
              <a:t>genome</a:t>
            </a:r>
            <a:r>
              <a:rPr lang="de-DE" i="1" dirty="0" smtClean="0"/>
              <a:t>[n], hat </a:t>
            </a:r>
            <a:r>
              <a:rPr lang="de-DE" i="1" dirty="0" err="1" smtClean="0"/>
              <a:t>helffenn</a:t>
            </a:r>
            <a:r>
              <a:rPr lang="de-DE" i="1" dirty="0" smtClean="0"/>
              <a:t> </a:t>
            </a:r>
            <a:r>
              <a:rPr lang="de-DE" i="1" dirty="0" err="1" smtClean="0"/>
              <a:t>auffsmache</a:t>
            </a:r>
            <a:r>
              <a:rPr lang="de-DE" i="1" dirty="0" smtClean="0"/>
              <a:t>[n]</a:t>
            </a:r>
            <a:r>
              <a:rPr lang="de-DE" dirty="0" smtClean="0"/>
              <a:t>, </a:t>
            </a:r>
            <a:r>
              <a:rPr lang="de-DE" sz="2100" dirty="0" err="1" smtClean="0">
                <a:solidFill>
                  <a:srgbClr val="FF0000"/>
                </a:solidFill>
              </a:rPr>
              <a:t>CWB</a:t>
            </a:r>
            <a:r>
              <a:rPr lang="de-DE" sz="2100" dirty="0" smtClean="0">
                <a:solidFill>
                  <a:srgbClr val="FF0000"/>
                </a:solidFill>
              </a:rPr>
              <a:t> Zittau, </a:t>
            </a:r>
            <a:r>
              <a:rPr lang="de-DE" sz="2100" dirty="0" err="1" smtClean="0">
                <a:solidFill>
                  <a:srgbClr val="FF0000"/>
                </a:solidFill>
              </a:rPr>
              <a:t>Mscr</a:t>
            </a:r>
            <a:r>
              <a:rPr lang="de-DE" sz="2100" dirty="0" smtClean="0">
                <a:solidFill>
                  <a:srgbClr val="FF0000"/>
                </a:solidFill>
              </a:rPr>
              <a:t>. A 270, </a:t>
            </a:r>
            <a:r>
              <a:rPr lang="de-DE" sz="2100" dirty="0" err="1" smtClean="0">
                <a:solidFill>
                  <a:srgbClr val="FF0000"/>
                </a:solidFill>
              </a:rPr>
              <a:t>fol</a:t>
            </a:r>
            <a:r>
              <a:rPr lang="de-DE" sz="2100" dirty="0" smtClean="0">
                <a:solidFill>
                  <a:srgbClr val="FF0000"/>
                </a:solidFill>
              </a:rPr>
              <a:t>. </a:t>
            </a:r>
            <a:r>
              <a:rPr lang="de-DE" sz="2100" dirty="0" err="1" smtClean="0">
                <a:solidFill>
                  <a:srgbClr val="FF0000"/>
                </a:solidFill>
              </a:rPr>
              <a:t>144v</a:t>
            </a:r>
            <a:r>
              <a:rPr lang="de-DE" sz="2100" dirty="0" smtClean="0">
                <a:solidFill>
                  <a:srgbClr val="FF0000"/>
                </a:solidFill>
              </a:rPr>
              <a:t>.</a:t>
            </a:r>
            <a:endParaRPr lang="en-US" sz="2100" dirty="0" smtClean="0">
              <a:solidFill>
                <a:srgbClr val="FF0000"/>
              </a:solidFill>
            </a:endParaRPr>
          </a:p>
          <a:p>
            <a:pPr algn="just"/>
            <a:r>
              <a:rPr lang="en-US" b="1" dirty="0" err="1" smtClean="0">
                <a:solidFill>
                  <a:srgbClr val="00B0F0"/>
                </a:solidFill>
              </a:rPr>
              <a:t>Sakramentsh</a:t>
            </a:r>
            <a:r>
              <a:rPr lang="de-DE" b="1" dirty="0" err="1" smtClean="0">
                <a:solidFill>
                  <a:srgbClr val="00B0F0"/>
                </a:solidFill>
              </a:rPr>
              <a:t>äuschen</a:t>
            </a:r>
            <a:r>
              <a:rPr lang="de-DE" b="1" dirty="0" smtClean="0">
                <a:solidFill>
                  <a:srgbClr val="00B0F0"/>
                </a:solidFill>
              </a:rPr>
              <a:t>: </a:t>
            </a:r>
            <a:r>
              <a:rPr lang="de-DE" i="1" dirty="0" smtClean="0"/>
              <a:t>116. &lt;</a:t>
            </a:r>
            <a:r>
              <a:rPr lang="de-DE" i="1" dirty="0" err="1" smtClean="0"/>
              <a:t>It</a:t>
            </a:r>
            <a:r>
              <a:rPr lang="de-DE" i="1" dirty="0" smtClean="0"/>
              <a:t>[</a:t>
            </a:r>
            <a:r>
              <a:rPr lang="de-DE" i="1" dirty="0" err="1" smtClean="0"/>
              <a:t>em</a:t>
            </a:r>
            <a:r>
              <a:rPr lang="de-DE" dirty="0" smtClean="0"/>
              <a:t>] </a:t>
            </a:r>
            <a:r>
              <a:rPr lang="de-DE" dirty="0" err="1" smtClean="0"/>
              <a:t>mithwoch</a:t>
            </a:r>
            <a:r>
              <a:rPr lang="de-DE" dirty="0" smtClean="0"/>
              <a:t> vor Martini [9.11.1558] </a:t>
            </a:r>
            <a:r>
              <a:rPr lang="de-DE" i="1" dirty="0" smtClean="0"/>
              <a:t>ist unser </a:t>
            </a:r>
            <a:r>
              <a:rPr lang="de-DE" i="1" dirty="0" err="1" smtClean="0"/>
              <a:t>doctor</a:t>
            </a:r>
            <a:r>
              <a:rPr lang="de-DE" i="1" dirty="0" smtClean="0"/>
              <a:t> Michael </a:t>
            </a:r>
            <a:r>
              <a:rPr lang="de-DE" dirty="0" smtClean="0"/>
              <a:t>[…] </a:t>
            </a:r>
            <a:r>
              <a:rPr lang="de-DE" i="1" dirty="0" err="1" smtClean="0"/>
              <a:t>gestorbe</a:t>
            </a:r>
            <a:r>
              <a:rPr lang="de-DE" i="1" dirty="0" smtClean="0"/>
              <a:t>[n] und in </a:t>
            </a:r>
            <a:r>
              <a:rPr lang="de-DE" i="1" dirty="0" err="1" smtClean="0"/>
              <a:t>vigilia</a:t>
            </a:r>
            <a:r>
              <a:rPr lang="de-DE" i="1" dirty="0" smtClean="0"/>
              <a:t> Martini </a:t>
            </a:r>
            <a:r>
              <a:rPr lang="de-DE" dirty="0" smtClean="0"/>
              <a:t>[10.11.1558] </a:t>
            </a:r>
            <a:r>
              <a:rPr lang="de-DE" i="1" dirty="0" err="1" smtClean="0"/>
              <a:t>yn</a:t>
            </a:r>
            <a:r>
              <a:rPr lang="de-DE" i="1" dirty="0" smtClean="0"/>
              <a:t> die </a:t>
            </a:r>
            <a:r>
              <a:rPr lang="de-DE" i="1" dirty="0" err="1" smtClean="0"/>
              <a:t>pfarkirche</a:t>
            </a:r>
            <a:r>
              <a:rPr lang="de-DE" i="1" dirty="0" smtClean="0"/>
              <a:t> </a:t>
            </a:r>
            <a:r>
              <a:rPr lang="de-DE" b="1" i="1" dirty="0" err="1" smtClean="0"/>
              <a:t>bgrabe</a:t>
            </a:r>
            <a:r>
              <a:rPr lang="de-DE" b="1" i="1" dirty="0" smtClean="0"/>
              <a:t>[n] vorm </a:t>
            </a:r>
            <a:r>
              <a:rPr lang="de-DE" b="1" i="1" dirty="0" err="1" smtClean="0"/>
              <a:t>sacramentheusel</a:t>
            </a:r>
            <a:r>
              <a:rPr lang="de-DE" i="1" dirty="0" smtClean="0"/>
              <a:t> im [15]</a:t>
            </a:r>
            <a:r>
              <a:rPr lang="de-DE" i="1" dirty="0" err="1" smtClean="0"/>
              <a:t>58t</a:t>
            </a:r>
            <a:r>
              <a:rPr lang="de-DE" i="1" dirty="0" smtClean="0"/>
              <a:t>[en],&gt; d[</a:t>
            </a:r>
            <a:r>
              <a:rPr lang="de-DE" i="1" dirty="0" err="1" smtClean="0"/>
              <a:t>edi</a:t>
            </a:r>
            <a:r>
              <a:rPr lang="de-DE" i="1" dirty="0" smtClean="0"/>
              <a:t>]t </a:t>
            </a:r>
            <a:r>
              <a:rPr lang="de-DE" dirty="0" smtClean="0"/>
              <a:t>[23 </a:t>
            </a:r>
            <a:r>
              <a:rPr lang="de-DE" dirty="0" err="1" smtClean="0"/>
              <a:t>Gr</a:t>
            </a:r>
            <a:r>
              <a:rPr lang="de-DE" dirty="0" smtClean="0"/>
              <a:t>.]</a:t>
            </a:r>
            <a:r>
              <a:rPr lang="de-DE" i="1" dirty="0" smtClean="0"/>
              <a:t>, </a:t>
            </a:r>
            <a:r>
              <a:rPr lang="de-DE" sz="2100" dirty="0" err="1" smtClean="0">
                <a:solidFill>
                  <a:srgbClr val="FF0000"/>
                </a:solidFill>
              </a:rPr>
              <a:t>PfA</a:t>
            </a:r>
            <a:r>
              <a:rPr lang="de-DE" sz="2100" dirty="0" smtClean="0">
                <a:solidFill>
                  <a:srgbClr val="FF0000"/>
                </a:solidFill>
              </a:rPr>
              <a:t> Zittau, Totengeläut mit der Großen Glocke, 1556–1567, Heft D, </a:t>
            </a:r>
            <a:r>
              <a:rPr lang="de-DE" sz="2100" dirty="0" err="1" smtClean="0">
                <a:solidFill>
                  <a:srgbClr val="FF0000"/>
                </a:solidFill>
              </a:rPr>
              <a:t>fol</a:t>
            </a:r>
            <a:r>
              <a:rPr lang="de-DE" sz="2100" dirty="0" smtClean="0">
                <a:solidFill>
                  <a:srgbClr val="FF0000"/>
                </a:solidFill>
              </a:rPr>
              <a:t>. </a:t>
            </a:r>
            <a:r>
              <a:rPr lang="de-DE" sz="2100" dirty="0" err="1" smtClean="0">
                <a:solidFill>
                  <a:srgbClr val="FF0000"/>
                </a:solidFill>
              </a:rPr>
              <a:t>15v</a:t>
            </a:r>
            <a:r>
              <a:rPr lang="de-DE" sz="2100" dirty="0" smtClean="0">
                <a:solidFill>
                  <a:srgbClr val="FF0000"/>
                </a:solidFill>
              </a:rPr>
              <a: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39552" y="476672"/>
            <a:ext cx="8136904" cy="940966"/>
          </a:xfrm>
        </p:spPr>
        <p:txBody>
          <a:bodyPr>
            <a:normAutofit fontScale="90000"/>
          </a:bodyPr>
          <a:lstStyle/>
          <a:p>
            <a:r>
              <a:rPr lang="en-US" sz="2800" b="1" dirty="0" err="1" smtClean="0">
                <a:solidFill>
                  <a:srgbClr val="00B050"/>
                </a:solidFill>
              </a:rPr>
              <a:t>Evangelischer</a:t>
            </a:r>
            <a:r>
              <a:rPr lang="en-US" sz="2800" b="1" dirty="0" smtClean="0">
                <a:solidFill>
                  <a:srgbClr val="00B050"/>
                </a:solidFill>
              </a:rPr>
              <a:t> </a:t>
            </a:r>
            <a:r>
              <a:rPr lang="en-US" sz="2800" b="1" dirty="0" err="1" smtClean="0">
                <a:solidFill>
                  <a:srgbClr val="00B050"/>
                </a:solidFill>
              </a:rPr>
              <a:t>Fronleichnamstag</a:t>
            </a:r>
            <a:r>
              <a:rPr lang="en-US" sz="2800" b="1" dirty="0" smtClean="0">
                <a:solidFill>
                  <a:srgbClr val="00B050"/>
                </a:solidFill>
              </a:rPr>
              <a:t> </a:t>
            </a:r>
            <a:r>
              <a:rPr lang="en-US" sz="2800" b="1" dirty="0" err="1" smtClean="0">
                <a:solidFill>
                  <a:srgbClr val="00B050"/>
                </a:solidFill>
              </a:rPr>
              <a:t>als</a:t>
            </a:r>
            <a:r>
              <a:rPr lang="en-US" sz="2800" b="1" dirty="0" smtClean="0">
                <a:solidFill>
                  <a:srgbClr val="00B050"/>
                </a:solidFill>
              </a:rPr>
              <a:t> </a:t>
            </a:r>
            <a:r>
              <a:rPr lang="en-US" sz="2800" b="1" dirty="0" err="1" smtClean="0">
                <a:solidFill>
                  <a:srgbClr val="00B050"/>
                </a:solidFill>
              </a:rPr>
              <a:t>Vollfest</a:t>
            </a:r>
            <a:r>
              <a:rPr lang="en-US" sz="2800" b="1" dirty="0" smtClean="0">
                <a:solidFill>
                  <a:srgbClr val="00B050"/>
                </a:solidFill>
              </a:rPr>
              <a:t> </a:t>
            </a:r>
            <a:r>
              <a:rPr lang="en-US" sz="2800" b="1" dirty="0" err="1" smtClean="0">
                <a:solidFill>
                  <a:srgbClr val="00B050"/>
                </a:solidFill>
              </a:rPr>
              <a:t>nach</a:t>
            </a:r>
            <a:r>
              <a:rPr lang="en-US" sz="2800" b="1" dirty="0" smtClean="0">
                <a:solidFill>
                  <a:srgbClr val="00B050"/>
                </a:solidFill>
              </a:rPr>
              <a:t> </a:t>
            </a:r>
            <a:r>
              <a:rPr lang="en-US" sz="2800" b="1" dirty="0" err="1" smtClean="0">
                <a:solidFill>
                  <a:srgbClr val="00B050"/>
                </a:solidFill>
              </a:rPr>
              <a:t>dem</a:t>
            </a:r>
            <a:r>
              <a:rPr lang="en-US" sz="2800" b="1" dirty="0" smtClean="0">
                <a:solidFill>
                  <a:srgbClr val="00B050"/>
                </a:solidFill>
              </a:rPr>
              <a:t> </a:t>
            </a:r>
            <a:r>
              <a:rPr lang="en-US" sz="2800" b="1" dirty="0" err="1" smtClean="0">
                <a:solidFill>
                  <a:srgbClr val="00B050"/>
                </a:solidFill>
              </a:rPr>
              <a:t>Zittauer</a:t>
            </a:r>
            <a:r>
              <a:rPr lang="en-US" sz="2800" b="1" dirty="0" smtClean="0">
                <a:solidFill>
                  <a:srgbClr val="00B050"/>
                </a:solidFill>
              </a:rPr>
              <a:t> </a:t>
            </a:r>
            <a:r>
              <a:rPr lang="en-US" sz="2800" b="1" dirty="0" err="1" smtClean="0">
                <a:solidFill>
                  <a:srgbClr val="00B050"/>
                </a:solidFill>
              </a:rPr>
              <a:t>Kirchenordnung</a:t>
            </a:r>
            <a:r>
              <a:rPr lang="en-US" sz="2800" b="1" dirty="0" smtClean="0">
                <a:solidFill>
                  <a:srgbClr val="00B050"/>
                </a:solidFill>
              </a:rPr>
              <a:t> von 1564</a:t>
            </a:r>
            <a:endParaRPr lang="cs-CZ" sz="2800" b="1" dirty="0">
              <a:solidFill>
                <a:srgbClr val="00B050"/>
              </a:solidFill>
            </a:endParaRPr>
          </a:p>
        </p:txBody>
      </p:sp>
      <p:sp>
        <p:nvSpPr>
          <p:cNvPr id="3" name="Zástupný symbol pro obsah 2"/>
          <p:cNvSpPr>
            <a:spLocks noGrp="1"/>
          </p:cNvSpPr>
          <p:nvPr>
            <p:ph idx="1"/>
          </p:nvPr>
        </p:nvSpPr>
        <p:spPr>
          <a:xfrm>
            <a:off x="539552" y="1600200"/>
            <a:ext cx="8208912" cy="4565104"/>
          </a:xfrm>
        </p:spPr>
        <p:txBody>
          <a:bodyPr>
            <a:normAutofit fontScale="92500" lnSpcReduction="10000"/>
          </a:bodyPr>
          <a:lstStyle/>
          <a:p>
            <a:pPr algn="just"/>
            <a:r>
              <a:rPr lang="de-DE" i="1" dirty="0" smtClean="0"/>
              <a:t>Von Festen und </a:t>
            </a:r>
            <a:r>
              <a:rPr lang="de-DE" i="1" dirty="0" err="1" smtClean="0"/>
              <a:t>feyertagen</a:t>
            </a:r>
            <a:r>
              <a:rPr lang="de-DE" i="1" dirty="0" smtClean="0"/>
              <a:t>. Wie von </a:t>
            </a:r>
            <a:r>
              <a:rPr lang="de-DE" i="1" dirty="0" err="1" smtClean="0"/>
              <a:t>Sontage</a:t>
            </a:r>
            <a:r>
              <a:rPr lang="de-DE" i="1" dirty="0" smtClean="0"/>
              <a:t> </a:t>
            </a:r>
            <a:r>
              <a:rPr lang="de-DE" i="1" dirty="0" err="1" smtClean="0"/>
              <a:t>gesaget</a:t>
            </a:r>
            <a:r>
              <a:rPr lang="de-DE" i="1" dirty="0" smtClean="0"/>
              <a:t>, also soll es auch allenthalben auf die andern Feste gehalten werden. </a:t>
            </a:r>
            <a:r>
              <a:rPr lang="de-DE" b="1" i="1" dirty="0" smtClean="0"/>
              <a:t>Es sollen aber auch über die verordneten </a:t>
            </a:r>
            <a:r>
              <a:rPr lang="de-DE" b="1" i="1" dirty="0" err="1" smtClean="0"/>
              <a:t>Sontage</a:t>
            </a:r>
            <a:r>
              <a:rPr lang="de-DE" b="1" i="1" dirty="0" smtClean="0"/>
              <a:t> diese nachfolgende Feste vornehmlich gehalten werden</a:t>
            </a:r>
            <a:r>
              <a:rPr lang="de-DE" i="1" dirty="0" smtClean="0"/>
              <a:t>: </a:t>
            </a:r>
            <a:r>
              <a:rPr lang="de-DE" dirty="0" smtClean="0"/>
              <a:t>[…] </a:t>
            </a:r>
            <a:r>
              <a:rPr lang="de-DE" b="1" i="1" u="sng" dirty="0" err="1" smtClean="0"/>
              <a:t>Corporis</a:t>
            </a:r>
            <a:r>
              <a:rPr lang="de-DE" b="1" i="1" u="sng" dirty="0" smtClean="0"/>
              <a:t> Christi</a:t>
            </a:r>
            <a:r>
              <a:rPr lang="de-DE" b="1" dirty="0" smtClean="0"/>
              <a:t> </a:t>
            </a:r>
            <a:r>
              <a:rPr lang="de-DE" dirty="0" smtClean="0"/>
              <a:t>[…] </a:t>
            </a:r>
            <a:r>
              <a:rPr lang="de-DE" i="1" dirty="0" smtClean="0"/>
              <a:t>Es soll auch hierüber gehalten und </a:t>
            </a:r>
            <a:r>
              <a:rPr lang="de-DE" b="1" i="1" dirty="0" smtClean="0"/>
              <a:t>diese Tage weder vor noch nach Mittage nichts </a:t>
            </a:r>
            <a:r>
              <a:rPr lang="de-DE" b="1" i="1" dirty="0" err="1" smtClean="0"/>
              <a:t>offentlich</a:t>
            </a:r>
            <a:r>
              <a:rPr lang="de-DE" b="1" i="1" dirty="0" smtClean="0"/>
              <a:t> zu arbeiten vorgenommen werden</a:t>
            </a:r>
            <a:r>
              <a:rPr lang="de-DE" i="1" dirty="0" smtClean="0"/>
              <a:t>, damit den Feinden nicht </a:t>
            </a:r>
            <a:r>
              <a:rPr lang="de-DE" i="1" dirty="0" err="1" smtClean="0"/>
              <a:t>Ergernüß</a:t>
            </a:r>
            <a:r>
              <a:rPr lang="de-DE" i="1" dirty="0" smtClean="0"/>
              <a:t> gegeben </a:t>
            </a:r>
            <a:r>
              <a:rPr lang="de-DE" dirty="0" smtClean="0"/>
              <a:t>[…], </a:t>
            </a:r>
            <a:r>
              <a:rPr lang="de-DE" sz="2600" dirty="0" err="1" smtClean="0">
                <a:solidFill>
                  <a:srgbClr val="FF0000"/>
                </a:solidFill>
              </a:rPr>
              <a:t>CWB</a:t>
            </a:r>
            <a:r>
              <a:rPr lang="de-DE" sz="2600" dirty="0" smtClean="0">
                <a:solidFill>
                  <a:srgbClr val="FF0000"/>
                </a:solidFill>
              </a:rPr>
              <a:t> Zittau, </a:t>
            </a:r>
            <a:r>
              <a:rPr lang="de-DE" sz="2600" dirty="0" err="1" smtClean="0">
                <a:solidFill>
                  <a:srgbClr val="FF0000"/>
                </a:solidFill>
              </a:rPr>
              <a:t>Mscr</a:t>
            </a:r>
            <a:r>
              <a:rPr lang="de-DE" sz="2600" dirty="0" smtClean="0">
                <a:solidFill>
                  <a:srgbClr val="FF0000"/>
                </a:solidFill>
              </a:rPr>
              <a:t>. A 240, </a:t>
            </a:r>
            <a:r>
              <a:rPr lang="de-DE" sz="2600" dirty="0" err="1" smtClean="0">
                <a:solidFill>
                  <a:srgbClr val="FF0000"/>
                </a:solidFill>
              </a:rPr>
              <a:t>fol</a:t>
            </a:r>
            <a:r>
              <a:rPr lang="de-DE" sz="2600" dirty="0" smtClean="0">
                <a:solidFill>
                  <a:srgbClr val="FF0000"/>
                </a:solidFill>
              </a:rPr>
              <a:t>. </a:t>
            </a:r>
            <a:r>
              <a:rPr lang="de-DE" sz="2600" dirty="0" err="1" smtClean="0">
                <a:solidFill>
                  <a:srgbClr val="FF0000"/>
                </a:solidFill>
              </a:rPr>
              <a:t>34v</a:t>
            </a:r>
            <a:r>
              <a:rPr lang="de-DE" sz="2600" dirty="0" smtClean="0">
                <a:solidFill>
                  <a:srgbClr val="FF0000"/>
                </a:solidFill>
              </a:rPr>
              <a:t>.</a:t>
            </a:r>
            <a:endParaRPr lang="cs-CZ" sz="2600" dirty="0">
              <a:solidFill>
                <a:srgbClr val="FF0000"/>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76672"/>
            <a:ext cx="8352928" cy="576064"/>
          </a:xfrm>
        </p:spPr>
        <p:txBody>
          <a:bodyPr>
            <a:normAutofit fontScale="90000"/>
          </a:bodyPr>
          <a:lstStyle/>
          <a:p>
            <a:r>
              <a:rPr lang="de-DE" sz="2000" b="1" dirty="0" smtClean="0">
                <a:solidFill>
                  <a:srgbClr val="00B050"/>
                </a:solidFill>
              </a:rPr>
              <a:t>Ausgewählte Beispiele der Kontinuität des vorreformatorischen liturgischen Stiftungsvollzugs der Zittauer Pfarrkirchenfabrik nach der Reformation (VIII.)</a:t>
            </a:r>
            <a:endParaRPr lang="cs-CZ" sz="2000" dirty="0">
              <a:solidFill>
                <a:srgbClr val="00B050"/>
              </a:solidFill>
            </a:endParaRPr>
          </a:p>
        </p:txBody>
      </p:sp>
      <p:sp>
        <p:nvSpPr>
          <p:cNvPr id="3" name="Zástupný symbol pro obsah 2"/>
          <p:cNvSpPr>
            <a:spLocks noGrp="1"/>
          </p:cNvSpPr>
          <p:nvPr>
            <p:ph idx="1"/>
          </p:nvPr>
        </p:nvSpPr>
        <p:spPr>
          <a:xfrm>
            <a:off x="395536" y="1196752"/>
            <a:ext cx="8352928" cy="5256584"/>
          </a:xfrm>
        </p:spPr>
        <p:txBody>
          <a:bodyPr>
            <a:normAutofit/>
          </a:bodyPr>
          <a:lstStyle/>
          <a:p>
            <a:pPr algn="just"/>
            <a:r>
              <a:rPr lang="en-US" sz="2000" b="1" dirty="0" smtClean="0">
                <a:solidFill>
                  <a:srgbClr val="00B0F0"/>
                </a:solidFill>
              </a:rPr>
              <a:t>Die </a:t>
            </a:r>
            <a:r>
              <a:rPr lang="en-US" sz="2000" b="1" dirty="0" err="1" smtClean="0">
                <a:solidFill>
                  <a:srgbClr val="00B0F0"/>
                </a:solidFill>
              </a:rPr>
              <a:t>Psalterb</a:t>
            </a:r>
            <a:r>
              <a:rPr lang="de-DE" sz="2000" b="1" dirty="0" err="1" smtClean="0">
                <a:solidFill>
                  <a:srgbClr val="00B0F0"/>
                </a:solidFill>
              </a:rPr>
              <a:t>ücher</a:t>
            </a:r>
            <a:r>
              <a:rPr lang="de-DE" sz="2000" b="1" dirty="0" smtClean="0">
                <a:solidFill>
                  <a:srgbClr val="00B0F0"/>
                </a:solidFill>
              </a:rPr>
              <a:t> für kanonische Horen</a:t>
            </a:r>
            <a:r>
              <a:rPr lang="de-DE" sz="2000" dirty="0" smtClean="0">
                <a:solidFill>
                  <a:srgbClr val="00B0F0"/>
                </a:solidFill>
              </a:rPr>
              <a:t>: </a:t>
            </a:r>
            <a:r>
              <a:rPr lang="cs-CZ" sz="1800" i="1" dirty="0" err="1" smtClean="0"/>
              <a:t>It</a:t>
            </a:r>
            <a:r>
              <a:rPr lang="cs-CZ" sz="1800" i="1" dirty="0" smtClean="0"/>
              <a:t>[</a:t>
            </a:r>
            <a:r>
              <a:rPr lang="cs-CZ" sz="1800" i="1" dirty="0" err="1" smtClean="0"/>
              <a:t>em</a:t>
            </a:r>
            <a:r>
              <a:rPr lang="cs-CZ" sz="1800" i="1" dirty="0" smtClean="0"/>
              <a:t>] den </a:t>
            </a:r>
            <a:r>
              <a:rPr lang="cs-CZ" sz="1800" i="1" dirty="0" err="1" smtClean="0"/>
              <a:t>suntag</a:t>
            </a:r>
            <a:r>
              <a:rPr lang="cs-CZ" sz="1800" i="1" dirty="0" smtClean="0"/>
              <a:t> vor Marie </a:t>
            </a:r>
            <a:r>
              <a:rPr lang="cs-CZ" sz="1800" i="1" dirty="0" err="1" smtClean="0"/>
              <a:t>geburt</a:t>
            </a:r>
            <a:r>
              <a:rPr lang="cs-CZ" sz="1800" i="1" dirty="0" smtClean="0"/>
              <a:t> </a:t>
            </a:r>
            <a:r>
              <a:rPr lang="cs-CZ" sz="1800" i="1" dirty="0" err="1" smtClean="0"/>
              <a:t>im</a:t>
            </a:r>
            <a:r>
              <a:rPr lang="cs-CZ" sz="1800" i="1" dirty="0" smtClean="0"/>
              <a:t> </a:t>
            </a:r>
            <a:r>
              <a:rPr lang="cs-CZ" sz="1800" dirty="0" smtClean="0"/>
              <a:t>[15]</a:t>
            </a:r>
            <a:r>
              <a:rPr lang="cs-CZ" sz="1800" i="1" dirty="0" smtClean="0"/>
              <a:t>64. jar</a:t>
            </a:r>
            <a:r>
              <a:rPr lang="cs-CZ" sz="1800" dirty="0" smtClean="0"/>
              <a:t> [3.9.1564] </a:t>
            </a:r>
            <a:r>
              <a:rPr lang="cs-CZ" sz="1800" i="1" dirty="0" err="1" smtClean="0"/>
              <a:t>hab</a:t>
            </a:r>
            <a:r>
              <a:rPr lang="cs-CZ" sz="1800" i="1" dirty="0" smtClean="0"/>
              <a:t> </a:t>
            </a:r>
            <a:r>
              <a:rPr lang="cs-CZ" sz="1800" i="1" dirty="0" err="1" smtClean="0"/>
              <a:t>ich</a:t>
            </a:r>
            <a:r>
              <a:rPr lang="cs-CZ" sz="1800" i="1" dirty="0" smtClean="0"/>
              <a:t> </a:t>
            </a:r>
            <a:r>
              <a:rPr lang="cs-CZ" sz="1800" i="1" dirty="0" err="1" smtClean="0"/>
              <a:t>dem</a:t>
            </a:r>
            <a:r>
              <a:rPr lang="cs-CZ" sz="1800" i="1" dirty="0" smtClean="0"/>
              <a:t> </a:t>
            </a:r>
            <a:r>
              <a:rPr lang="cs-CZ" sz="1800" i="1" dirty="0" err="1" smtClean="0"/>
              <a:t>cantori</a:t>
            </a:r>
            <a:r>
              <a:rPr lang="cs-CZ" sz="1800" i="1" dirty="0" smtClean="0"/>
              <a:t> Hans Neuma[</a:t>
            </a:r>
            <a:r>
              <a:rPr lang="cs-CZ" sz="1800" i="1" dirty="0" err="1" smtClean="0"/>
              <a:t>nn</a:t>
            </a:r>
            <a:r>
              <a:rPr lang="cs-CZ" sz="1800" i="1" dirty="0" smtClean="0"/>
              <a:t>], der </a:t>
            </a:r>
            <a:r>
              <a:rPr lang="cs-CZ" sz="1800" i="1" dirty="0" err="1" smtClean="0"/>
              <a:t>Matzs</a:t>
            </a:r>
            <a:r>
              <a:rPr lang="cs-CZ" sz="1800" i="1" dirty="0" smtClean="0"/>
              <a:t> </a:t>
            </a:r>
            <a:r>
              <a:rPr lang="cs-CZ" sz="1800" i="1" dirty="0" err="1" smtClean="0"/>
              <a:t>Golpercks</a:t>
            </a:r>
            <a:r>
              <a:rPr lang="cs-CZ" sz="1800" i="1" dirty="0" smtClean="0"/>
              <a:t>, </a:t>
            </a:r>
            <a:r>
              <a:rPr lang="cs-CZ" sz="1800" i="1" dirty="0" err="1" smtClean="0"/>
              <a:t>tuchmachers</a:t>
            </a:r>
            <a:r>
              <a:rPr lang="cs-CZ" sz="1800" i="1" dirty="0" smtClean="0"/>
              <a:t>, </a:t>
            </a:r>
            <a:r>
              <a:rPr lang="cs-CZ" sz="1800" i="1" dirty="0" err="1" smtClean="0"/>
              <a:t>tocht</a:t>
            </a:r>
            <a:r>
              <a:rPr lang="cs-CZ" sz="1800" i="1" dirty="0" smtClean="0"/>
              <a:t>[</a:t>
            </a:r>
            <a:r>
              <a:rPr lang="cs-CZ" sz="1800" i="1" dirty="0" err="1" smtClean="0"/>
              <a:t>er</a:t>
            </a:r>
            <a:r>
              <a:rPr lang="cs-CZ" sz="1800" i="1" dirty="0" smtClean="0"/>
              <a:t>] </a:t>
            </a:r>
            <a:r>
              <a:rPr lang="cs-CZ" sz="1800" i="1" dirty="0" err="1" smtClean="0"/>
              <a:t>hat</a:t>
            </a:r>
            <a:r>
              <a:rPr lang="cs-CZ" sz="1800" i="1" dirty="0" smtClean="0"/>
              <a:t>, </a:t>
            </a:r>
            <a:r>
              <a:rPr lang="cs-CZ" sz="1800" b="1" i="1" dirty="0" err="1" smtClean="0"/>
              <a:t>eine</a:t>
            </a:r>
            <a:r>
              <a:rPr lang="cs-CZ" sz="1800" b="1" i="1" dirty="0" smtClean="0"/>
              <a:t>[n]</a:t>
            </a:r>
            <a:r>
              <a:rPr lang="cs-CZ" sz="1800" b="1" dirty="0" smtClean="0"/>
              <a:t> (!) </a:t>
            </a:r>
            <a:r>
              <a:rPr lang="cs-CZ" sz="1800" b="1" i="1" dirty="0" err="1" smtClean="0"/>
              <a:t>psaltariu</a:t>
            </a:r>
            <a:r>
              <a:rPr lang="cs-CZ" sz="1800" b="1" i="1" dirty="0" smtClean="0"/>
              <a:t>[m] </a:t>
            </a:r>
            <a:r>
              <a:rPr lang="cs-CZ" sz="1800" i="1" dirty="0" err="1" smtClean="0"/>
              <a:t>uberanthwert</a:t>
            </a:r>
            <a:r>
              <a:rPr lang="cs-CZ" sz="1800" i="1" dirty="0" smtClean="0"/>
              <a:t> </a:t>
            </a:r>
            <a:r>
              <a:rPr lang="cs-CZ" sz="1800" i="1" dirty="0" err="1" smtClean="0"/>
              <a:t>und</a:t>
            </a:r>
            <a:r>
              <a:rPr lang="cs-CZ" sz="1800" i="1" dirty="0" smtClean="0"/>
              <a:t> </a:t>
            </a:r>
            <a:r>
              <a:rPr lang="cs-CZ" sz="1800" i="1" dirty="0" err="1" smtClean="0"/>
              <a:t>gegebn</a:t>
            </a:r>
            <a:r>
              <a:rPr lang="cs-CZ" sz="1800" i="1" dirty="0" smtClean="0"/>
              <a:t>, </a:t>
            </a:r>
            <a:r>
              <a:rPr lang="cs-CZ" sz="1800" b="1" i="1" dirty="0" err="1" smtClean="0"/>
              <a:t>auff</a:t>
            </a:r>
            <a:r>
              <a:rPr lang="cs-CZ" sz="1800" b="1" i="1" dirty="0" smtClean="0"/>
              <a:t> </a:t>
            </a:r>
            <a:r>
              <a:rPr lang="cs-CZ" sz="1800" b="1" i="1" dirty="0" err="1" smtClean="0"/>
              <a:t>dem</a:t>
            </a:r>
            <a:r>
              <a:rPr lang="cs-CZ" sz="1800" b="1" i="1" dirty="0" smtClean="0"/>
              <a:t> </a:t>
            </a:r>
            <a:r>
              <a:rPr lang="cs-CZ" sz="1800" b="1" i="1" dirty="0" err="1" smtClean="0"/>
              <a:t>khore</a:t>
            </a:r>
            <a:r>
              <a:rPr lang="cs-CZ" sz="1800" b="1" i="1" dirty="0" smtClean="0"/>
              <a:t> </a:t>
            </a:r>
            <a:r>
              <a:rPr lang="cs-CZ" sz="1800" b="1" i="1" dirty="0" err="1" smtClean="0"/>
              <a:t>mit</a:t>
            </a:r>
            <a:r>
              <a:rPr lang="cs-CZ" sz="1800" b="1" i="1" dirty="0" smtClean="0"/>
              <a:t> den </a:t>
            </a:r>
            <a:r>
              <a:rPr lang="cs-CZ" sz="1800" b="1" i="1" dirty="0" err="1" smtClean="0"/>
              <a:t>schullern</a:t>
            </a:r>
            <a:r>
              <a:rPr lang="cs-CZ" sz="1800" b="1" i="1" dirty="0" smtClean="0"/>
              <a:t> </a:t>
            </a:r>
            <a:r>
              <a:rPr lang="cs-CZ" sz="1800" b="1" i="1" dirty="0" err="1" smtClean="0"/>
              <a:t>vesp</a:t>
            </a:r>
            <a:r>
              <a:rPr lang="cs-CZ" sz="1800" b="1" i="1" dirty="0" smtClean="0"/>
              <a:t>[</a:t>
            </a:r>
            <a:r>
              <a:rPr lang="cs-CZ" sz="1800" b="1" i="1" dirty="0" err="1" smtClean="0"/>
              <a:t>er</a:t>
            </a:r>
            <a:r>
              <a:rPr lang="cs-CZ" sz="1800" b="1" i="1" dirty="0" smtClean="0"/>
              <a:t>], </a:t>
            </a:r>
            <a:r>
              <a:rPr lang="cs-CZ" sz="1800" b="1" i="1" dirty="0" err="1" smtClean="0"/>
              <a:t>compelt</a:t>
            </a:r>
            <a:r>
              <a:rPr lang="cs-CZ" sz="1800" b="1" dirty="0" smtClean="0"/>
              <a:t> (!) </a:t>
            </a:r>
            <a:r>
              <a:rPr lang="cs-CZ" sz="1800" b="1" i="1" dirty="0" err="1" smtClean="0"/>
              <a:t>und</a:t>
            </a:r>
            <a:r>
              <a:rPr lang="cs-CZ" sz="1800" b="1" i="1" dirty="0" smtClean="0"/>
              <a:t> tercie</a:t>
            </a:r>
            <a:r>
              <a:rPr lang="de-DE" sz="1800" b="1" i="1" dirty="0" smtClean="0"/>
              <a:t> </a:t>
            </a:r>
            <a:r>
              <a:rPr lang="cs-CZ" sz="1800" b="1" i="1" dirty="0" err="1" smtClean="0"/>
              <a:t>czusinge</a:t>
            </a:r>
            <a:r>
              <a:rPr lang="cs-CZ" sz="1800" b="1" i="1" dirty="0" smtClean="0"/>
              <a:t>[n] </a:t>
            </a:r>
            <a:r>
              <a:rPr lang="cs-CZ" sz="1800" b="1" i="1" dirty="0" err="1" smtClean="0"/>
              <a:t>und</a:t>
            </a:r>
            <a:r>
              <a:rPr lang="cs-CZ" sz="1800" b="1" i="1" dirty="0" smtClean="0"/>
              <a:t> </a:t>
            </a:r>
            <a:r>
              <a:rPr lang="cs-CZ" sz="1800" b="1" i="1" dirty="0" err="1" smtClean="0"/>
              <a:t>czupsallire</a:t>
            </a:r>
            <a:r>
              <a:rPr lang="cs-CZ" sz="1800" b="1" i="1" dirty="0" smtClean="0"/>
              <a:t>[n</a:t>
            </a:r>
            <a:r>
              <a:rPr lang="cs-CZ" sz="1800" i="1" dirty="0" smtClean="0"/>
              <a:t>],</a:t>
            </a:r>
            <a:r>
              <a:rPr lang="cs-CZ" sz="2000" i="1" dirty="0" smtClean="0"/>
              <a:t> </a:t>
            </a:r>
            <a:r>
              <a:rPr lang="de-DE" sz="1400" dirty="0" err="1" smtClean="0">
                <a:solidFill>
                  <a:srgbClr val="FF0000"/>
                </a:solidFill>
              </a:rPr>
              <a:t>CWB</a:t>
            </a:r>
            <a:r>
              <a:rPr lang="de-DE" sz="1400" dirty="0" smtClean="0">
                <a:solidFill>
                  <a:srgbClr val="FF0000"/>
                </a:solidFill>
              </a:rPr>
              <a:t> Zittau, </a:t>
            </a:r>
            <a:r>
              <a:rPr lang="de-DE" sz="1400" dirty="0" err="1" smtClean="0">
                <a:solidFill>
                  <a:srgbClr val="FF0000"/>
                </a:solidFill>
              </a:rPr>
              <a:t>Mscr</a:t>
            </a:r>
            <a:r>
              <a:rPr lang="de-DE" sz="1400" dirty="0" smtClean="0">
                <a:solidFill>
                  <a:srgbClr val="FF0000"/>
                </a:solidFill>
              </a:rPr>
              <a:t>. A 270, </a:t>
            </a:r>
            <a:r>
              <a:rPr lang="de-DE" sz="1400" dirty="0" err="1" smtClean="0">
                <a:solidFill>
                  <a:srgbClr val="FF0000"/>
                </a:solidFill>
              </a:rPr>
              <a:t>fol</a:t>
            </a:r>
            <a:r>
              <a:rPr lang="de-DE" sz="1400" dirty="0" smtClean="0">
                <a:solidFill>
                  <a:srgbClr val="FF0000"/>
                </a:solidFill>
              </a:rPr>
              <a:t>. </a:t>
            </a:r>
            <a:r>
              <a:rPr lang="de-DE" sz="1400" dirty="0" err="1" smtClean="0">
                <a:solidFill>
                  <a:srgbClr val="FF0000"/>
                </a:solidFill>
              </a:rPr>
              <a:t>160r</a:t>
            </a:r>
            <a:r>
              <a:rPr lang="de-DE" sz="1400" dirty="0" smtClean="0">
                <a:solidFill>
                  <a:srgbClr val="FF0000"/>
                </a:solidFill>
              </a:rPr>
              <a:t>.</a:t>
            </a:r>
            <a:endParaRPr lang="de-DE" sz="2000" dirty="0" smtClean="0">
              <a:solidFill>
                <a:srgbClr val="FF0000"/>
              </a:solidFill>
            </a:endParaRPr>
          </a:p>
          <a:p>
            <a:pPr algn="just"/>
            <a:r>
              <a:rPr lang="cs-CZ" sz="2000" dirty="0" err="1" smtClean="0">
                <a:solidFill>
                  <a:srgbClr val="00B0F0"/>
                </a:solidFill>
              </a:rPr>
              <a:t>Ein</a:t>
            </a:r>
            <a:r>
              <a:rPr lang="cs-CZ" sz="2000" dirty="0" smtClean="0">
                <a:solidFill>
                  <a:srgbClr val="00B0F0"/>
                </a:solidFill>
              </a:rPr>
              <a:t> </a:t>
            </a:r>
            <a:r>
              <a:rPr lang="de-DE" sz="2000" dirty="0" smtClean="0">
                <a:solidFill>
                  <a:srgbClr val="00B0F0"/>
                </a:solidFill>
              </a:rPr>
              <a:t> </a:t>
            </a:r>
            <a:r>
              <a:rPr lang="de-DE" sz="2000" b="1" dirty="0" smtClean="0">
                <a:solidFill>
                  <a:srgbClr val="00B0F0"/>
                </a:solidFill>
              </a:rPr>
              <a:t>von der nachreformatorischen Kirchenfabrik erworbenes lateinisches</a:t>
            </a:r>
            <a:r>
              <a:rPr lang="de-DE" sz="2000" dirty="0" smtClean="0">
                <a:solidFill>
                  <a:srgbClr val="00B0F0"/>
                </a:solidFill>
              </a:rPr>
              <a:t> </a:t>
            </a:r>
            <a:r>
              <a:rPr lang="de-DE" sz="2000" b="1" dirty="0" smtClean="0">
                <a:solidFill>
                  <a:srgbClr val="00B0F0"/>
                </a:solidFill>
              </a:rPr>
              <a:t>Psalter </a:t>
            </a:r>
            <a:r>
              <a:rPr lang="cs-CZ" sz="2000" b="1" dirty="0" smtClean="0">
                <a:solidFill>
                  <a:srgbClr val="00B0F0"/>
                </a:solidFill>
              </a:rPr>
              <a:t>des C</a:t>
            </a:r>
            <a:r>
              <a:rPr lang="de-DE" sz="2000" b="1" dirty="0" err="1" smtClean="0">
                <a:solidFill>
                  <a:srgbClr val="00B0F0"/>
                </a:solidFill>
              </a:rPr>
              <a:t>ölestinerklosters</a:t>
            </a:r>
            <a:r>
              <a:rPr lang="de-DE" sz="2000" b="1" dirty="0" smtClean="0">
                <a:solidFill>
                  <a:srgbClr val="00B0F0"/>
                </a:solidFill>
              </a:rPr>
              <a:t> auf dem </a:t>
            </a:r>
            <a:r>
              <a:rPr lang="de-DE" sz="2000" b="1" dirty="0" err="1" smtClean="0">
                <a:solidFill>
                  <a:srgbClr val="00B0F0"/>
                </a:solidFill>
              </a:rPr>
              <a:t>Oybin</a:t>
            </a:r>
            <a:r>
              <a:rPr lang="de-DE" sz="1400" dirty="0" smtClean="0"/>
              <a:t>:  </a:t>
            </a:r>
            <a:r>
              <a:rPr lang="de-DE" sz="1800" i="1" dirty="0" err="1" smtClean="0"/>
              <a:t>It</a:t>
            </a:r>
            <a:r>
              <a:rPr lang="de-DE" sz="1800" i="1" dirty="0" smtClean="0"/>
              <a:t>[</a:t>
            </a:r>
            <a:r>
              <a:rPr lang="de-DE" sz="1800" i="1" dirty="0" err="1" smtClean="0"/>
              <a:t>em</a:t>
            </a:r>
            <a:r>
              <a:rPr lang="de-DE" sz="1800" i="1" dirty="0" smtClean="0"/>
              <a:t>] ich, Joan </a:t>
            </a:r>
            <a:r>
              <a:rPr lang="de-DE" sz="1800" i="1" dirty="0" err="1" smtClean="0"/>
              <a:t>Rodox</a:t>
            </a:r>
            <a:r>
              <a:rPr lang="de-DE" sz="1800" i="1" dirty="0" smtClean="0"/>
              <a:t>, die </a:t>
            </a:r>
            <a:r>
              <a:rPr lang="de-DE" sz="1800" i="1" dirty="0" err="1" smtClean="0"/>
              <a:t>czeitt</a:t>
            </a:r>
            <a:r>
              <a:rPr lang="de-DE" sz="1800" i="1" dirty="0" smtClean="0"/>
              <a:t> </a:t>
            </a:r>
            <a:r>
              <a:rPr lang="de-DE" sz="1800" i="1" dirty="0" err="1" smtClean="0"/>
              <a:t>kirche</a:t>
            </a:r>
            <a:r>
              <a:rPr lang="de-DE" sz="1800" i="1" dirty="0" smtClean="0"/>
              <a:t>[n]</a:t>
            </a:r>
            <a:r>
              <a:rPr lang="de-DE" sz="1800" i="1" dirty="0" err="1" smtClean="0"/>
              <a:t>vatter</a:t>
            </a:r>
            <a:r>
              <a:rPr lang="de-DE" sz="1800" i="1" dirty="0" smtClean="0"/>
              <a:t>, habe auch </a:t>
            </a:r>
            <a:r>
              <a:rPr lang="de-DE" sz="1800" i="1" dirty="0" err="1" smtClean="0"/>
              <a:t>vorgenanthe</a:t>
            </a:r>
            <a:r>
              <a:rPr lang="de-DE" sz="1800" i="1" dirty="0" smtClean="0"/>
              <a:t>[m] </a:t>
            </a:r>
            <a:r>
              <a:rPr lang="de-DE" sz="1800" i="1" dirty="0" err="1" smtClean="0"/>
              <a:t>cantori</a:t>
            </a:r>
            <a:r>
              <a:rPr lang="de-DE" sz="1800" i="1" dirty="0" smtClean="0"/>
              <a:t> Hans </a:t>
            </a:r>
            <a:r>
              <a:rPr lang="de-DE" sz="1800" i="1" dirty="0" err="1" smtClean="0"/>
              <a:t>Neuma</a:t>
            </a:r>
            <a:r>
              <a:rPr lang="de-DE" sz="1800" i="1" dirty="0" smtClean="0"/>
              <a:t>[</a:t>
            </a:r>
            <a:r>
              <a:rPr lang="de-DE" sz="1800" i="1" dirty="0" err="1" smtClean="0"/>
              <a:t>nn</a:t>
            </a:r>
            <a:r>
              <a:rPr lang="de-DE" sz="1800" i="1" dirty="0" smtClean="0"/>
              <a:t>] </a:t>
            </a:r>
            <a:r>
              <a:rPr lang="de-DE" sz="1800" b="1" i="1" dirty="0" smtClean="0"/>
              <a:t>eine[n]</a:t>
            </a:r>
            <a:r>
              <a:rPr lang="de-DE" sz="1800" i="1" dirty="0" smtClean="0"/>
              <a:t> (!) </a:t>
            </a:r>
            <a:r>
              <a:rPr lang="de-DE" sz="1800" b="1" i="1" dirty="0" err="1" smtClean="0"/>
              <a:t>psalteriu</a:t>
            </a:r>
            <a:r>
              <a:rPr lang="de-DE" sz="1800" b="1" i="1" dirty="0" smtClean="0"/>
              <a:t>[m],</a:t>
            </a:r>
            <a:r>
              <a:rPr lang="de-DE" sz="1800" i="1" dirty="0" smtClean="0"/>
              <a:t> der </a:t>
            </a:r>
            <a:r>
              <a:rPr lang="de-DE" sz="1800" i="1" dirty="0" err="1" smtClean="0"/>
              <a:t>arckes</a:t>
            </a:r>
            <a:r>
              <a:rPr lang="de-DE" sz="1800" i="1" dirty="0" smtClean="0"/>
              <a:t> </a:t>
            </a:r>
            <a:r>
              <a:rPr lang="de-DE" sz="1800" i="1" dirty="0" err="1" smtClean="0"/>
              <a:t>modos</a:t>
            </a:r>
            <a:r>
              <a:rPr lang="de-DE" sz="1800" i="1" dirty="0" smtClean="0"/>
              <a:t> </a:t>
            </a:r>
            <a:r>
              <a:rPr lang="de-DE" sz="1800" i="1" dirty="0" err="1" smtClean="0"/>
              <a:t>warh</a:t>
            </a:r>
            <a:r>
              <a:rPr lang="de-DE" sz="1800" i="1" dirty="0" smtClean="0"/>
              <a:t>, in &lt;</a:t>
            </a:r>
            <a:r>
              <a:rPr lang="de-DE" sz="1800" i="1" dirty="0" err="1" smtClean="0"/>
              <a:t>ocs</a:t>
            </a:r>
            <a:r>
              <a:rPr lang="de-DE" sz="1800" i="1" dirty="0" smtClean="0"/>
              <a:t>&gt; Osterfeiertage[n] </a:t>
            </a:r>
            <a:r>
              <a:rPr lang="de-DE" sz="1800" i="1" dirty="0" err="1" smtClean="0"/>
              <a:t>deß</a:t>
            </a:r>
            <a:r>
              <a:rPr lang="de-DE" sz="1800" i="1" dirty="0" smtClean="0"/>
              <a:t> [15]</a:t>
            </a:r>
            <a:r>
              <a:rPr lang="de-DE" sz="1800" i="1" dirty="0" err="1" smtClean="0"/>
              <a:t>63t</a:t>
            </a:r>
            <a:r>
              <a:rPr lang="de-DE" sz="1800" i="1" dirty="0" smtClean="0"/>
              <a:t>[en] </a:t>
            </a:r>
            <a:r>
              <a:rPr lang="de-DE" sz="1800" i="1" dirty="0" err="1" smtClean="0"/>
              <a:t>gegebenn</a:t>
            </a:r>
            <a:r>
              <a:rPr lang="de-DE" sz="1800" i="1" dirty="0" smtClean="0"/>
              <a:t> und </a:t>
            </a:r>
            <a:r>
              <a:rPr lang="de-DE" sz="1800" i="1" dirty="0" err="1" smtClean="0"/>
              <a:t>uberanth</a:t>
            </a:r>
            <a:r>
              <a:rPr lang="de-DE" sz="1800" i="1" dirty="0" smtClean="0"/>
              <a:t>[wert], welchen er auch </a:t>
            </a:r>
            <a:r>
              <a:rPr lang="de-DE" sz="1800" i="1" dirty="0" err="1" smtClean="0"/>
              <a:t>ynn</a:t>
            </a:r>
            <a:r>
              <a:rPr lang="de-DE" sz="1800" i="1" dirty="0" smtClean="0"/>
              <a:t> </a:t>
            </a:r>
            <a:r>
              <a:rPr lang="de-DE" sz="1800" i="1" dirty="0" err="1" smtClean="0"/>
              <a:t>korh</a:t>
            </a:r>
            <a:r>
              <a:rPr lang="de-DE" sz="1800" i="1" dirty="0" smtClean="0"/>
              <a:t> </a:t>
            </a:r>
            <a:r>
              <a:rPr lang="de-DE" sz="1800" i="1" dirty="0" err="1" smtClean="0"/>
              <a:t>czusinge</a:t>
            </a:r>
            <a:r>
              <a:rPr lang="de-DE" sz="1800" i="1" dirty="0" smtClean="0"/>
              <a:t>[n] gebrauche[n] </a:t>
            </a:r>
            <a:r>
              <a:rPr lang="de-DE" sz="1800" i="1" dirty="0" err="1" smtClean="0"/>
              <a:t>sall</a:t>
            </a:r>
            <a:r>
              <a:rPr lang="de-DE" sz="1800" i="1" dirty="0" smtClean="0"/>
              <a:t>, </a:t>
            </a:r>
            <a:r>
              <a:rPr lang="de-DE" sz="1800" i="1" dirty="0" err="1" smtClean="0"/>
              <a:t>dennselbige</a:t>
            </a:r>
            <a:r>
              <a:rPr lang="de-DE" sz="1800" i="1" dirty="0" smtClean="0"/>
              <a:t>[n] hab ich her Jeronimo [Sieghardt], </a:t>
            </a:r>
            <a:r>
              <a:rPr lang="de-DE" sz="1800" i="1" dirty="0" err="1" smtClean="0"/>
              <a:t>capellan</a:t>
            </a:r>
            <a:r>
              <a:rPr lang="de-DE" sz="1800" i="1" dirty="0" smtClean="0"/>
              <a:t>, </a:t>
            </a:r>
            <a:r>
              <a:rPr lang="de-DE" sz="1800" i="1" dirty="0" err="1" smtClean="0"/>
              <a:t>abgekaufft</a:t>
            </a:r>
            <a:r>
              <a:rPr lang="de-DE" sz="1800" i="1" dirty="0" smtClean="0"/>
              <a:t>, </a:t>
            </a:r>
            <a:r>
              <a:rPr lang="de-DE" sz="1800" i="1" dirty="0" err="1" smtClean="0"/>
              <a:t>dorvor</a:t>
            </a:r>
            <a:r>
              <a:rPr lang="de-DE" sz="1800" i="1" dirty="0" smtClean="0"/>
              <a:t> ich </a:t>
            </a:r>
            <a:r>
              <a:rPr lang="de-DE" sz="1800" i="1" dirty="0" err="1" smtClean="0"/>
              <a:t>ym</a:t>
            </a:r>
            <a:r>
              <a:rPr lang="de-DE" sz="1800" i="1" dirty="0" smtClean="0"/>
              <a:t> 1 </a:t>
            </a:r>
            <a:r>
              <a:rPr lang="de-DE" sz="1800" i="1" dirty="0" err="1" smtClean="0"/>
              <a:t>fl</a:t>
            </a:r>
            <a:r>
              <a:rPr lang="de-DE" sz="1800" i="1" dirty="0" smtClean="0"/>
              <a:t>. </a:t>
            </a:r>
            <a:r>
              <a:rPr lang="de-DE" sz="1800" i="1" dirty="0" err="1" smtClean="0"/>
              <a:t>gegebe</a:t>
            </a:r>
            <a:r>
              <a:rPr lang="de-DE" sz="1800" i="1" dirty="0" smtClean="0"/>
              <a:t>[n] habe und </a:t>
            </a:r>
            <a:r>
              <a:rPr lang="de-DE" sz="1800" i="1" dirty="0" err="1" smtClean="0"/>
              <a:t>denselbige</a:t>
            </a:r>
            <a:r>
              <a:rPr lang="de-DE" sz="1800" i="1" dirty="0" smtClean="0"/>
              <a:t>[n] her </a:t>
            </a:r>
            <a:r>
              <a:rPr lang="de-DE" sz="1800" i="1" dirty="0" err="1" smtClean="0"/>
              <a:t>Jeronim</a:t>
            </a:r>
            <a:r>
              <a:rPr lang="de-DE" sz="1800" i="1" dirty="0" smtClean="0"/>
              <a:t>[</a:t>
            </a:r>
            <a:r>
              <a:rPr lang="de-DE" sz="1800" i="1" dirty="0" err="1" smtClean="0"/>
              <a:t>us</a:t>
            </a:r>
            <a:r>
              <a:rPr lang="de-DE" sz="1800" i="1" dirty="0" smtClean="0"/>
              <a:t>], </a:t>
            </a:r>
            <a:r>
              <a:rPr lang="de-DE" sz="1800" i="1" dirty="0" err="1" smtClean="0"/>
              <a:t>capellan</a:t>
            </a:r>
            <a:r>
              <a:rPr lang="de-DE" sz="1800" i="1" dirty="0" smtClean="0"/>
              <a:t>, </a:t>
            </a:r>
            <a:r>
              <a:rPr lang="de-DE" sz="1800" i="1" dirty="0" err="1" smtClean="0"/>
              <a:t>vo</a:t>
            </a:r>
            <a:r>
              <a:rPr lang="de-DE" sz="1800" i="1" dirty="0" smtClean="0"/>
              <a:t>[n] Hans </a:t>
            </a:r>
            <a:r>
              <a:rPr lang="de-DE" sz="1800" i="1" dirty="0" err="1" smtClean="0"/>
              <a:t>Lanck</a:t>
            </a:r>
            <a:r>
              <a:rPr lang="de-DE" sz="1800" i="1" dirty="0" smtClean="0"/>
              <a:t>[en] </a:t>
            </a:r>
            <a:r>
              <a:rPr lang="de-DE" sz="1800" i="1" dirty="0" err="1" smtClean="0"/>
              <a:t>bkomme</a:t>
            </a:r>
            <a:r>
              <a:rPr lang="de-DE" sz="1800" i="1" dirty="0" smtClean="0"/>
              <a:t>[n] hatte und Hans </a:t>
            </a:r>
            <a:r>
              <a:rPr lang="de-DE" sz="1800" i="1" dirty="0" err="1" smtClean="0"/>
              <a:t>Lanck</a:t>
            </a:r>
            <a:r>
              <a:rPr lang="de-DE" sz="1800" i="1" dirty="0" smtClean="0"/>
              <a:t>[e]</a:t>
            </a:r>
            <a:r>
              <a:rPr lang="de-DE" sz="1800" b="1" i="1" dirty="0" smtClean="0"/>
              <a:t> </a:t>
            </a:r>
            <a:r>
              <a:rPr lang="de-DE" sz="1800" b="1" i="1" dirty="0" err="1" smtClean="0"/>
              <a:t>denselbige</a:t>
            </a:r>
            <a:r>
              <a:rPr lang="de-DE" sz="1800" b="1" i="1" dirty="0" smtClean="0"/>
              <a:t>[n] vom </a:t>
            </a:r>
            <a:r>
              <a:rPr lang="de-DE" sz="1800" b="1" i="1" dirty="0" err="1" smtClean="0"/>
              <a:t>Owyn</a:t>
            </a:r>
            <a:r>
              <a:rPr lang="de-DE" sz="1800" b="1" i="1" dirty="0" smtClean="0"/>
              <a:t> </a:t>
            </a:r>
            <a:r>
              <a:rPr lang="de-DE" sz="1800" b="1" i="1" dirty="0" err="1" smtClean="0"/>
              <a:t>uberkomme</a:t>
            </a:r>
            <a:r>
              <a:rPr lang="de-DE" sz="1800" b="1" i="1" dirty="0" smtClean="0"/>
              <a:t>[n] hatte</a:t>
            </a:r>
            <a:r>
              <a:rPr lang="de-DE" sz="1800" i="1" dirty="0" smtClean="0"/>
              <a:t> etc.</a:t>
            </a:r>
            <a:r>
              <a:rPr lang="en-US" sz="1400" dirty="0" smtClean="0">
                <a:solidFill>
                  <a:srgbClr val="FF0000"/>
                </a:solidFill>
              </a:rPr>
              <a:t>, </a:t>
            </a:r>
            <a:r>
              <a:rPr lang="en-US" sz="1400" dirty="0" err="1" smtClean="0">
                <a:solidFill>
                  <a:srgbClr val="FF0000"/>
                </a:solidFill>
              </a:rPr>
              <a:t>ebd</a:t>
            </a:r>
            <a:r>
              <a:rPr lang="en-US" sz="1400" dirty="0" smtClean="0">
                <a:solidFill>
                  <a:srgbClr val="FF0000"/>
                </a:solidFill>
              </a:rPr>
              <a:t>., fol. </a:t>
            </a:r>
            <a:r>
              <a:rPr lang="en-US" sz="1400" dirty="0" err="1" smtClean="0">
                <a:solidFill>
                  <a:srgbClr val="FF0000"/>
                </a:solidFill>
              </a:rPr>
              <a:t>160r</a:t>
            </a:r>
            <a:r>
              <a:rPr lang="en-US" sz="1400" dirty="0" smtClean="0">
                <a:solidFill>
                  <a:srgbClr val="FF0000"/>
                </a:solidFill>
              </a:rPr>
              <a:t>.</a:t>
            </a:r>
            <a:endParaRPr lang="de-DE" sz="1400" dirty="0" smtClean="0">
              <a:solidFill>
                <a:srgbClr val="FF0000"/>
              </a:solidFill>
            </a:endParaRPr>
          </a:p>
          <a:p>
            <a:pPr algn="just"/>
            <a:r>
              <a:rPr lang="en-US" sz="2000" dirty="0" smtClean="0">
                <a:solidFill>
                  <a:srgbClr val="00B0F0"/>
                </a:solidFill>
              </a:rPr>
              <a:t>[</a:t>
            </a:r>
            <a:r>
              <a:rPr lang="en-US" sz="2000" dirty="0" err="1" smtClean="0">
                <a:solidFill>
                  <a:srgbClr val="00B0F0"/>
                </a:solidFill>
              </a:rPr>
              <a:t>Jahr</a:t>
            </a:r>
            <a:r>
              <a:rPr lang="en-US" sz="2000" dirty="0" smtClean="0">
                <a:solidFill>
                  <a:srgbClr val="00B0F0"/>
                </a:solidFill>
              </a:rPr>
              <a:t> </a:t>
            </a:r>
            <a:r>
              <a:rPr lang="de-DE" sz="2000" dirty="0" smtClean="0">
                <a:solidFill>
                  <a:srgbClr val="00B0F0"/>
                </a:solidFill>
              </a:rPr>
              <a:t>1546]: </a:t>
            </a:r>
            <a:r>
              <a:rPr lang="de-DE" sz="1800" i="1" dirty="0" err="1" smtClean="0"/>
              <a:t>Hern</a:t>
            </a:r>
            <a:r>
              <a:rPr lang="de-DE" sz="1800" i="1" dirty="0" smtClean="0"/>
              <a:t> </a:t>
            </a:r>
            <a:r>
              <a:rPr lang="de-DE" sz="1800" i="1" dirty="0" err="1" smtClean="0"/>
              <a:t>Casparn</a:t>
            </a:r>
            <a:r>
              <a:rPr lang="de-DE" sz="1800" i="1" dirty="0" smtClean="0"/>
              <a:t> </a:t>
            </a:r>
            <a:r>
              <a:rPr lang="de-DE" sz="1800" i="1" dirty="0" err="1" smtClean="0"/>
              <a:t>Haubel</a:t>
            </a:r>
            <a:r>
              <a:rPr lang="de-DE" sz="1800" i="1" dirty="0" smtClean="0"/>
              <a:t>, dem </a:t>
            </a:r>
            <a:r>
              <a:rPr lang="de-DE" sz="1800" i="1" dirty="0" err="1" smtClean="0"/>
              <a:t>prediger</a:t>
            </a:r>
            <a:r>
              <a:rPr lang="de-DE" sz="1800" i="1" dirty="0" smtClean="0"/>
              <a:t>, </a:t>
            </a:r>
            <a:r>
              <a:rPr lang="de-DE" sz="1800" b="1" i="1" dirty="0" smtClean="0"/>
              <a:t>vor 2 </a:t>
            </a:r>
            <a:r>
              <a:rPr lang="de-DE" sz="1800" b="1" i="1" dirty="0" err="1" smtClean="0"/>
              <a:t>psalterbucher</a:t>
            </a:r>
            <a:r>
              <a:rPr lang="de-DE" sz="1800" i="1" dirty="0" smtClean="0"/>
              <a:t> mit </a:t>
            </a:r>
            <a:r>
              <a:rPr lang="de-DE" sz="1800" i="1" dirty="0" err="1" smtClean="0"/>
              <a:t>puckeln</a:t>
            </a:r>
            <a:r>
              <a:rPr lang="de-DE" sz="1800" i="1" dirty="0" smtClean="0"/>
              <a:t> </a:t>
            </a:r>
            <a:r>
              <a:rPr lang="de-DE" sz="1800" i="1" dirty="0" err="1" smtClean="0"/>
              <a:t>beschlagn</a:t>
            </a:r>
            <a:r>
              <a:rPr lang="de-DE" sz="1800" i="1" dirty="0" smtClean="0"/>
              <a:t>, uff </a:t>
            </a:r>
            <a:r>
              <a:rPr lang="de-DE" sz="1800" b="1" i="1" dirty="0" smtClean="0"/>
              <a:t>die </a:t>
            </a:r>
            <a:r>
              <a:rPr lang="de-DE" sz="1800" b="1" i="1" dirty="0" err="1" smtClean="0"/>
              <a:t>munischsze</a:t>
            </a:r>
            <a:r>
              <a:rPr lang="de-DE" sz="1800" b="1" i="1" dirty="0" smtClean="0"/>
              <a:t> </a:t>
            </a:r>
            <a:r>
              <a:rPr lang="de-DE" sz="1800" b="1" i="1" dirty="0" err="1" smtClean="0"/>
              <a:t>weyse</a:t>
            </a:r>
            <a:r>
              <a:rPr lang="de-DE" sz="1800" b="1" i="1" dirty="0" smtClean="0"/>
              <a:t> </a:t>
            </a:r>
            <a:r>
              <a:rPr lang="de-DE" sz="1800" b="1" i="1" dirty="0" err="1" smtClean="0"/>
              <a:t>genotiert</a:t>
            </a:r>
            <a:r>
              <a:rPr lang="de-DE" sz="1800" i="1" dirty="0" smtClean="0"/>
              <a:t>, haben wir 4 </a:t>
            </a:r>
            <a:r>
              <a:rPr lang="de-DE" sz="1800" i="1" dirty="0" err="1" smtClean="0"/>
              <a:t>schillige</a:t>
            </a:r>
            <a:r>
              <a:rPr lang="de-DE" sz="1800" i="1" dirty="0" smtClean="0"/>
              <a:t> gegeben</a:t>
            </a:r>
            <a:r>
              <a:rPr lang="de-DE" sz="2000" dirty="0" smtClean="0"/>
              <a:t>, </a:t>
            </a:r>
            <a:r>
              <a:rPr lang="de-DE" sz="1400" dirty="0" smtClean="0"/>
              <a:t> </a:t>
            </a:r>
            <a:r>
              <a:rPr lang="de-DE" sz="1400" dirty="0" err="1" smtClean="0">
                <a:solidFill>
                  <a:srgbClr val="FF0000"/>
                </a:solidFill>
              </a:rPr>
              <a:t>PfA</a:t>
            </a:r>
            <a:r>
              <a:rPr lang="de-DE" sz="1400" dirty="0" smtClean="0">
                <a:solidFill>
                  <a:srgbClr val="FF0000"/>
                </a:solidFill>
              </a:rPr>
              <a:t> Zittau, Ausgaben der Pfarrkirchenfabrik 1541–1552 (ohne Sign.), </a:t>
            </a:r>
            <a:r>
              <a:rPr lang="de-DE" sz="1400" dirty="0" err="1" smtClean="0">
                <a:solidFill>
                  <a:srgbClr val="FF0000"/>
                </a:solidFill>
              </a:rPr>
              <a:t>fol</a:t>
            </a:r>
            <a:r>
              <a:rPr lang="de-DE" sz="1400" dirty="0" smtClean="0">
                <a:solidFill>
                  <a:srgbClr val="FF0000"/>
                </a:solidFill>
              </a:rPr>
              <a:t>. </a:t>
            </a:r>
            <a:r>
              <a:rPr lang="de-DE" sz="1400" dirty="0" err="1" smtClean="0">
                <a:solidFill>
                  <a:srgbClr val="FF0000"/>
                </a:solidFill>
              </a:rPr>
              <a:t>54v</a:t>
            </a:r>
            <a:r>
              <a:rPr lang="de-DE" sz="1400" dirty="0" smtClean="0">
                <a:solidFill>
                  <a:srgbClr val="FF0000"/>
                </a:solidFill>
              </a:rPr>
              <a:t>.</a:t>
            </a:r>
            <a:endParaRPr lang="cs-CZ" sz="1400" dirty="0" smtClean="0">
              <a:solidFill>
                <a:srgbClr val="FF0000"/>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476672"/>
            <a:ext cx="8229600" cy="940966"/>
          </a:xfrm>
        </p:spPr>
        <p:txBody>
          <a:bodyPr>
            <a:noAutofit/>
          </a:bodyPr>
          <a:lstStyle/>
          <a:p>
            <a:pPr algn="just"/>
            <a:r>
              <a:rPr lang="en-US" sz="1800" b="1" dirty="0" err="1" smtClean="0">
                <a:solidFill>
                  <a:srgbClr val="00B050"/>
                </a:solidFill>
              </a:rPr>
              <a:t>Einige</a:t>
            </a:r>
            <a:r>
              <a:rPr lang="en-US" sz="1800" b="1" dirty="0" smtClean="0">
                <a:solidFill>
                  <a:srgbClr val="00B050"/>
                </a:solidFill>
              </a:rPr>
              <a:t> </a:t>
            </a:r>
            <a:r>
              <a:rPr lang="en-US" sz="1800" b="1" dirty="0" err="1" smtClean="0">
                <a:solidFill>
                  <a:srgbClr val="00B050"/>
                </a:solidFill>
              </a:rPr>
              <a:t>Initialien</a:t>
            </a:r>
            <a:r>
              <a:rPr lang="en-US" sz="1800" b="1" dirty="0" smtClean="0">
                <a:solidFill>
                  <a:srgbClr val="00B050"/>
                </a:solidFill>
              </a:rPr>
              <a:t> </a:t>
            </a:r>
            <a:r>
              <a:rPr lang="en-US" sz="1800" b="1" dirty="0" err="1" smtClean="0">
                <a:solidFill>
                  <a:srgbClr val="00B050"/>
                </a:solidFill>
              </a:rPr>
              <a:t>aus</a:t>
            </a:r>
            <a:r>
              <a:rPr lang="en-US" sz="1800" b="1" dirty="0" smtClean="0">
                <a:solidFill>
                  <a:srgbClr val="00B050"/>
                </a:solidFill>
              </a:rPr>
              <a:t> den pr</a:t>
            </a:r>
            <a:r>
              <a:rPr lang="de-DE" sz="1800" b="1" dirty="0" err="1" smtClean="0">
                <a:solidFill>
                  <a:srgbClr val="00B050"/>
                </a:solidFill>
              </a:rPr>
              <a:t>ächtig</a:t>
            </a:r>
            <a:r>
              <a:rPr lang="de-DE" sz="1800" b="1" dirty="0" smtClean="0">
                <a:solidFill>
                  <a:srgbClr val="00B050"/>
                </a:solidFill>
              </a:rPr>
              <a:t> illuminierten sog. </a:t>
            </a:r>
            <a:r>
              <a:rPr lang="de-DE" sz="1800" b="1" dirty="0" err="1" smtClean="0">
                <a:solidFill>
                  <a:srgbClr val="00B050"/>
                </a:solidFill>
              </a:rPr>
              <a:t>Missalien</a:t>
            </a:r>
            <a:r>
              <a:rPr lang="de-DE" sz="1800" b="1" dirty="0" smtClean="0">
                <a:solidFill>
                  <a:srgbClr val="00B050"/>
                </a:solidFill>
              </a:rPr>
              <a:t> der vorreformatorischen Zittauer Klöster (heute in der </a:t>
            </a:r>
            <a:r>
              <a:rPr lang="de-DE" sz="1800" b="1" dirty="0" err="1" smtClean="0">
                <a:solidFill>
                  <a:srgbClr val="00B050"/>
                </a:solidFill>
              </a:rPr>
              <a:t>CWB</a:t>
            </a:r>
            <a:r>
              <a:rPr lang="de-DE" sz="1800" b="1" dirty="0" smtClean="0">
                <a:solidFill>
                  <a:srgbClr val="00B050"/>
                </a:solidFill>
              </a:rPr>
              <a:t> Zittau), welche höchstwahrscheinlich nach der Reformation von den Zittauer Evangelischen für ihre Offizien weiterhin benutzt wurden</a:t>
            </a:r>
            <a:endParaRPr lang="cs-CZ" sz="1800" b="1" dirty="0">
              <a:solidFill>
                <a:srgbClr val="00B050"/>
              </a:solidFill>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a:off x="755576" y="1700808"/>
            <a:ext cx="3610496" cy="4752528"/>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5076056" y="1700808"/>
            <a:ext cx="3528392" cy="468052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76672"/>
            <a:ext cx="8136904" cy="940966"/>
          </a:xfrm>
        </p:spPr>
        <p:txBody>
          <a:bodyPr>
            <a:noAutofit/>
          </a:bodyPr>
          <a:lstStyle/>
          <a:p>
            <a:pPr algn="just"/>
            <a:r>
              <a:rPr lang="en-US" sz="2000" b="1" dirty="0" smtClean="0">
                <a:solidFill>
                  <a:srgbClr val="00B050"/>
                </a:solidFill>
              </a:rPr>
              <a:t>Die 1619 in </a:t>
            </a:r>
            <a:r>
              <a:rPr lang="en-US" sz="2000" b="1" dirty="0" err="1" smtClean="0">
                <a:solidFill>
                  <a:srgbClr val="00B050"/>
                </a:solidFill>
              </a:rPr>
              <a:t>der</a:t>
            </a:r>
            <a:r>
              <a:rPr lang="en-US" sz="2000" b="1" dirty="0" smtClean="0">
                <a:solidFill>
                  <a:srgbClr val="00B050"/>
                </a:solidFill>
              </a:rPr>
              <a:t> </a:t>
            </a:r>
            <a:r>
              <a:rPr lang="de-DE" sz="2000" b="1" dirty="0" smtClean="0">
                <a:solidFill>
                  <a:srgbClr val="00B050"/>
                </a:solidFill>
              </a:rPr>
              <a:t>Zittauer Frauen</a:t>
            </a:r>
            <a:r>
              <a:rPr lang="en-US" sz="2000" b="1" dirty="0" err="1" smtClean="0">
                <a:solidFill>
                  <a:srgbClr val="00B050"/>
                </a:solidFill>
              </a:rPr>
              <a:t>kirche</a:t>
            </a:r>
            <a:r>
              <a:rPr lang="en-US" sz="2000" b="1" dirty="0" smtClean="0">
                <a:solidFill>
                  <a:srgbClr val="00B050"/>
                </a:solidFill>
              </a:rPr>
              <a:t> </a:t>
            </a:r>
            <a:r>
              <a:rPr lang="en-US" sz="2000" b="1" dirty="0" err="1" smtClean="0">
                <a:solidFill>
                  <a:srgbClr val="00B050"/>
                </a:solidFill>
              </a:rPr>
              <a:t>neu</a:t>
            </a:r>
            <a:r>
              <a:rPr lang="en-US" sz="2000" b="1" dirty="0" smtClean="0">
                <a:solidFill>
                  <a:srgbClr val="00B050"/>
                </a:solidFill>
              </a:rPr>
              <a:t> </a:t>
            </a:r>
            <a:r>
              <a:rPr lang="en-US" sz="2000" b="1" dirty="0" err="1" smtClean="0">
                <a:solidFill>
                  <a:srgbClr val="00B050"/>
                </a:solidFill>
              </a:rPr>
              <a:t>aufgestellte</a:t>
            </a:r>
            <a:r>
              <a:rPr lang="en-US" sz="2000" b="1" dirty="0" smtClean="0">
                <a:solidFill>
                  <a:srgbClr val="00B050"/>
                </a:solidFill>
              </a:rPr>
              <a:t> Adaptation des </a:t>
            </a:r>
            <a:r>
              <a:rPr lang="en-US" sz="2000" b="1" dirty="0" err="1" smtClean="0">
                <a:solidFill>
                  <a:srgbClr val="00B050"/>
                </a:solidFill>
              </a:rPr>
              <a:t>marianischen</a:t>
            </a:r>
            <a:r>
              <a:rPr lang="en-US" sz="2000" b="1" dirty="0" smtClean="0">
                <a:solidFill>
                  <a:srgbClr val="00B050"/>
                </a:solidFill>
              </a:rPr>
              <a:t> </a:t>
            </a:r>
            <a:r>
              <a:rPr lang="en-US" sz="2000" b="1" dirty="0" err="1" smtClean="0">
                <a:solidFill>
                  <a:srgbClr val="00B050"/>
                </a:solidFill>
              </a:rPr>
              <a:t>Altarschreins</a:t>
            </a:r>
            <a:r>
              <a:rPr lang="en-US" sz="2000" b="1" dirty="0" smtClean="0">
                <a:solidFill>
                  <a:srgbClr val="00B050"/>
                </a:solidFill>
              </a:rPr>
              <a:t> von ca. 1510 </a:t>
            </a:r>
            <a:r>
              <a:rPr lang="en-US" sz="2000" b="1" dirty="0" err="1" smtClean="0">
                <a:solidFill>
                  <a:srgbClr val="00B050"/>
                </a:solidFill>
              </a:rPr>
              <a:t>mit</a:t>
            </a:r>
            <a:r>
              <a:rPr lang="en-US" sz="2000" b="1" dirty="0" smtClean="0">
                <a:solidFill>
                  <a:srgbClr val="00B050"/>
                </a:solidFill>
              </a:rPr>
              <a:t> </a:t>
            </a:r>
            <a:r>
              <a:rPr lang="en-US" sz="2000" b="1" dirty="0" err="1" smtClean="0">
                <a:solidFill>
                  <a:srgbClr val="00B050"/>
                </a:solidFill>
              </a:rPr>
              <a:t>der</a:t>
            </a:r>
            <a:r>
              <a:rPr lang="en-US" sz="2000" b="1" dirty="0" smtClean="0">
                <a:solidFill>
                  <a:srgbClr val="00B050"/>
                </a:solidFill>
              </a:rPr>
              <a:t> </a:t>
            </a:r>
            <a:r>
              <a:rPr lang="en-US" sz="2000" b="1" dirty="0" err="1" smtClean="0">
                <a:solidFill>
                  <a:srgbClr val="00B050"/>
                </a:solidFill>
              </a:rPr>
              <a:t>programmatischen</a:t>
            </a:r>
            <a:r>
              <a:rPr lang="en-US" sz="2000" b="1" dirty="0" smtClean="0">
                <a:solidFill>
                  <a:srgbClr val="00B050"/>
                </a:solidFill>
              </a:rPr>
              <a:t> </a:t>
            </a:r>
            <a:r>
              <a:rPr lang="en-US" sz="2000" b="1" dirty="0" err="1" smtClean="0">
                <a:solidFill>
                  <a:srgbClr val="00B050"/>
                </a:solidFill>
              </a:rPr>
              <a:t>Inschrift</a:t>
            </a:r>
            <a:r>
              <a:rPr lang="en-US" sz="2000" b="1" dirty="0" smtClean="0">
                <a:solidFill>
                  <a:srgbClr val="00B050"/>
                </a:solidFill>
              </a:rPr>
              <a:t> </a:t>
            </a:r>
            <a:r>
              <a:rPr lang="en-US" sz="2000" b="1" i="1" dirty="0" smtClean="0">
                <a:solidFill>
                  <a:srgbClr val="00B050"/>
                </a:solidFill>
              </a:rPr>
              <a:t>Maria </a:t>
            </a:r>
            <a:r>
              <a:rPr lang="en-US" sz="2000" b="1" i="1" dirty="0" err="1" smtClean="0">
                <a:solidFill>
                  <a:srgbClr val="00B050"/>
                </a:solidFill>
              </a:rPr>
              <a:t>honoranda</a:t>
            </a:r>
            <a:r>
              <a:rPr lang="en-US" sz="2000" b="1" i="1" dirty="0" smtClean="0">
                <a:solidFill>
                  <a:srgbClr val="00B050"/>
                </a:solidFill>
              </a:rPr>
              <a:t>, non </a:t>
            </a:r>
            <a:r>
              <a:rPr lang="en-US" sz="2000" b="1" i="1" dirty="0" err="1" smtClean="0">
                <a:solidFill>
                  <a:srgbClr val="00B050"/>
                </a:solidFill>
              </a:rPr>
              <a:t>adoranda</a:t>
            </a:r>
            <a:endParaRPr lang="cs-CZ" sz="2000" b="1" i="1" dirty="0">
              <a:solidFill>
                <a:srgbClr val="00B050"/>
              </a:solidFill>
            </a:endParaRPr>
          </a:p>
        </p:txBody>
      </p:sp>
      <p:pic>
        <p:nvPicPr>
          <p:cNvPr id="2050" name="Picture 2" descr="C:\Users\User\Documents\Moje ČLÁNKY\články\Weihpredigt 1619\Maria honoranda Pictures\Obr. 2.jpg"/>
          <p:cNvPicPr>
            <a:picLocks noGrp="1" noChangeAspect="1" noChangeArrowheads="1"/>
          </p:cNvPicPr>
          <p:nvPr>
            <p:ph idx="1"/>
          </p:nvPr>
        </p:nvPicPr>
        <p:blipFill>
          <a:blip r:embed="rId2" cstate="print"/>
          <a:srcRect/>
          <a:stretch>
            <a:fillRect/>
          </a:stretch>
        </p:blipFill>
        <p:spPr bwMode="auto">
          <a:xfrm>
            <a:off x="467544" y="1772816"/>
            <a:ext cx="3456384" cy="4631555"/>
          </a:xfrm>
          <a:prstGeom prst="rect">
            <a:avLst/>
          </a:prstGeom>
          <a:noFill/>
        </p:spPr>
      </p:pic>
      <p:pic>
        <p:nvPicPr>
          <p:cNvPr id="2051" name="Picture 3" descr="C:\Users\User\Documents\Moje ČLÁNKY\články\Weihpredigt 1619\Maria honoranda Pictures\Obr. 3.jpg"/>
          <p:cNvPicPr>
            <a:picLocks noChangeAspect="1" noChangeArrowheads="1"/>
          </p:cNvPicPr>
          <p:nvPr/>
        </p:nvPicPr>
        <p:blipFill>
          <a:blip r:embed="rId3" cstate="print"/>
          <a:srcRect/>
          <a:stretch>
            <a:fillRect/>
          </a:stretch>
        </p:blipFill>
        <p:spPr bwMode="auto">
          <a:xfrm>
            <a:off x="4139952" y="2492896"/>
            <a:ext cx="4608512" cy="1440160"/>
          </a:xfrm>
          <a:prstGeom prst="rect">
            <a:avLst/>
          </a:prstGeom>
          <a:noFill/>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755576" y="692696"/>
            <a:ext cx="7560840" cy="936104"/>
          </a:xfrm>
        </p:spPr>
        <p:txBody>
          <a:bodyPr>
            <a:normAutofit fontScale="90000"/>
          </a:bodyPr>
          <a:lstStyle/>
          <a:p>
            <a:pPr algn="just"/>
            <a:r>
              <a:rPr lang="de-DE" sz="2400" b="1" dirty="0" smtClean="0">
                <a:solidFill>
                  <a:srgbClr val="00B050"/>
                </a:solidFill>
              </a:rPr>
              <a:t>Die gedruckte Weihpredigt des Zittauer Pastor Primarius Caspar </a:t>
            </a:r>
            <a:r>
              <a:rPr lang="de-DE" sz="2400" b="1" dirty="0" err="1" smtClean="0">
                <a:solidFill>
                  <a:srgbClr val="00B050"/>
                </a:solidFill>
              </a:rPr>
              <a:t>Tralles</a:t>
            </a:r>
            <a:r>
              <a:rPr lang="de-DE" sz="2400" b="1" dirty="0" smtClean="0">
                <a:solidFill>
                  <a:srgbClr val="00B050"/>
                </a:solidFill>
              </a:rPr>
              <a:t> zur Aufstellung der lutherischen Adaptation des marianischen Altars von 1619</a:t>
            </a:r>
            <a:r>
              <a:rPr lang="de-DE" sz="2800" b="1" dirty="0" smtClean="0">
                <a:solidFill>
                  <a:srgbClr val="00B050"/>
                </a:solidFill>
              </a:rPr>
              <a:t> </a:t>
            </a:r>
            <a:r>
              <a:rPr lang="en-US" sz="2200" dirty="0" smtClean="0">
                <a:solidFill>
                  <a:srgbClr val="FF0000"/>
                </a:solidFill>
              </a:rPr>
              <a:t>[</a:t>
            </a:r>
            <a:r>
              <a:rPr lang="en-US" sz="2200" dirty="0" err="1" smtClean="0">
                <a:solidFill>
                  <a:srgbClr val="FF0000"/>
                </a:solidFill>
              </a:rPr>
              <a:t>fehlt</a:t>
            </a:r>
            <a:r>
              <a:rPr lang="en-US" sz="2200" dirty="0" smtClean="0">
                <a:solidFill>
                  <a:srgbClr val="FF0000"/>
                </a:solidFill>
              </a:rPr>
              <a:t> in </a:t>
            </a:r>
            <a:r>
              <a:rPr lang="en-US" sz="2200" dirty="0" err="1" smtClean="0">
                <a:solidFill>
                  <a:srgbClr val="FF0000"/>
                </a:solidFill>
              </a:rPr>
              <a:t>VD17</a:t>
            </a:r>
            <a:r>
              <a:rPr lang="en-US" sz="2200" dirty="0" smtClean="0">
                <a:solidFill>
                  <a:srgbClr val="FF0000"/>
                </a:solidFill>
              </a:rPr>
              <a:t>]</a:t>
            </a:r>
            <a:endParaRPr lang="cs-CZ" sz="2200" dirty="0">
              <a:solidFill>
                <a:srgbClr val="FF0000"/>
              </a:solidFill>
            </a:endParaRPr>
          </a:p>
        </p:txBody>
      </p:sp>
      <p:pic>
        <p:nvPicPr>
          <p:cNvPr id="3074" name="Picture 2" descr="C:\Users\User\Documents\Moje ČLÁNKY\články\Weihpredigt 1619\Maria honoranda Pictures\Obr. 1.JPG"/>
          <p:cNvPicPr>
            <a:picLocks noGrp="1" noChangeAspect="1" noChangeArrowheads="1"/>
          </p:cNvPicPr>
          <p:nvPr>
            <p:ph idx="1"/>
          </p:nvPr>
        </p:nvPicPr>
        <p:blipFill>
          <a:blip r:embed="rId2" cstate="print"/>
          <a:srcRect/>
          <a:stretch>
            <a:fillRect/>
          </a:stretch>
        </p:blipFill>
        <p:spPr bwMode="auto">
          <a:xfrm>
            <a:off x="3059832" y="1916832"/>
            <a:ext cx="3676171" cy="452596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43608" y="476672"/>
            <a:ext cx="7200800" cy="648072"/>
          </a:xfrm>
        </p:spPr>
        <p:txBody>
          <a:bodyPr>
            <a:normAutofit fontScale="90000"/>
          </a:bodyPr>
          <a:lstStyle/>
          <a:p>
            <a:r>
              <a:rPr lang="de-DE" b="1" dirty="0" smtClean="0">
                <a:solidFill>
                  <a:srgbClr val="00B050"/>
                </a:solidFill>
              </a:rPr>
              <a:t>Gliederung des Referats</a:t>
            </a:r>
            <a:endParaRPr lang="cs-CZ" b="1" dirty="0">
              <a:solidFill>
                <a:srgbClr val="00B050"/>
              </a:solidFill>
            </a:endParaRPr>
          </a:p>
        </p:txBody>
      </p:sp>
      <p:sp>
        <p:nvSpPr>
          <p:cNvPr id="3" name="Zástupný symbol pro obsah 2"/>
          <p:cNvSpPr>
            <a:spLocks noGrp="1"/>
          </p:cNvSpPr>
          <p:nvPr>
            <p:ph idx="1"/>
          </p:nvPr>
        </p:nvSpPr>
        <p:spPr>
          <a:xfrm>
            <a:off x="645458" y="1268760"/>
            <a:ext cx="7958989" cy="5040560"/>
          </a:xfrm>
        </p:spPr>
        <p:txBody>
          <a:bodyPr>
            <a:normAutofit/>
          </a:bodyPr>
          <a:lstStyle/>
          <a:p>
            <a:pPr marL="360000" indent="-540000" algn="just">
              <a:buNone/>
            </a:pPr>
            <a:r>
              <a:rPr lang="de-DE" sz="3000" b="1" dirty="0" smtClean="0"/>
              <a:t>Einleitung: Begriffserklärung, Quellenlage, sakrale Topographie Zittaus</a:t>
            </a:r>
            <a:endParaRPr lang="de-DE" sz="3000" dirty="0" smtClean="0"/>
          </a:p>
          <a:p>
            <a:pPr marL="360000" indent="-540000" algn="just">
              <a:buNone/>
            </a:pPr>
            <a:r>
              <a:rPr lang="de-DE" sz="3000" dirty="0" smtClean="0"/>
              <a:t>I. </a:t>
            </a:r>
            <a:r>
              <a:rPr lang="de-DE" sz="3000" b="1" dirty="0" smtClean="0"/>
              <a:t>Die Einnahmen der Zittauer Kirchenfabriken im historischen Wandel (ca. 1515–1600)</a:t>
            </a:r>
            <a:r>
              <a:rPr lang="cs-CZ" sz="3000" b="1" dirty="0" smtClean="0"/>
              <a:t> </a:t>
            </a:r>
            <a:r>
              <a:rPr lang="cs-CZ" sz="3000" b="1" dirty="0" err="1" smtClean="0"/>
              <a:t>mit</a:t>
            </a:r>
            <a:r>
              <a:rPr lang="cs-CZ" sz="3000" b="1" dirty="0" smtClean="0"/>
              <a:t> </a:t>
            </a:r>
            <a:r>
              <a:rPr lang="cs-CZ" sz="3000" b="1" dirty="0" err="1" smtClean="0"/>
              <a:t>besondere</a:t>
            </a:r>
            <a:r>
              <a:rPr lang="en-US" sz="3000" b="1" dirty="0" smtClean="0"/>
              <a:t>r</a:t>
            </a:r>
            <a:r>
              <a:rPr lang="cs-CZ" sz="3000" b="1" dirty="0" smtClean="0"/>
              <a:t> Ber</a:t>
            </a:r>
            <a:r>
              <a:rPr lang="de-DE" sz="3000" b="1" dirty="0" err="1" smtClean="0"/>
              <a:t>ücksichtigung</a:t>
            </a:r>
            <a:r>
              <a:rPr lang="de-DE" sz="3000" b="1" dirty="0" smtClean="0"/>
              <a:t> des Totengeläuts</a:t>
            </a:r>
            <a:endParaRPr lang="de-DE" sz="3000" dirty="0" smtClean="0"/>
          </a:p>
          <a:p>
            <a:pPr marL="360000" indent="-540000" algn="just">
              <a:buNone/>
            </a:pPr>
            <a:r>
              <a:rPr lang="de-DE" sz="3000" dirty="0" smtClean="0"/>
              <a:t>II. </a:t>
            </a:r>
            <a:r>
              <a:rPr lang="cs-CZ" sz="3000" b="1" dirty="0" smtClean="0"/>
              <a:t>Der  </a:t>
            </a:r>
            <a:r>
              <a:rPr lang="cs-CZ" sz="3000" b="1" dirty="0" err="1" smtClean="0"/>
              <a:t>reformatorische</a:t>
            </a:r>
            <a:r>
              <a:rPr lang="cs-CZ" sz="3000" b="1" dirty="0" smtClean="0"/>
              <a:t> </a:t>
            </a:r>
            <a:r>
              <a:rPr lang="de-DE" sz="3000" b="1" dirty="0" smtClean="0"/>
              <a:t>„</a:t>
            </a:r>
            <a:r>
              <a:rPr lang="cs-CZ" sz="3000" b="1" dirty="0" smtClean="0"/>
              <a:t>Bruch</a:t>
            </a:r>
            <a:r>
              <a:rPr lang="de-DE" sz="3000" b="1" dirty="0" smtClean="0"/>
              <a:t>“</a:t>
            </a:r>
            <a:r>
              <a:rPr lang="cs-CZ" sz="3000" b="1" dirty="0" smtClean="0"/>
              <a:t> </a:t>
            </a:r>
            <a:r>
              <a:rPr lang="cs-CZ" sz="3000" b="1" dirty="0" err="1" smtClean="0"/>
              <a:t>und</a:t>
            </a:r>
            <a:r>
              <a:rPr lang="cs-CZ" sz="3000" b="1" dirty="0" smtClean="0"/>
              <a:t> </a:t>
            </a:r>
            <a:r>
              <a:rPr lang="cs-CZ" sz="3000" b="1" dirty="0" err="1" smtClean="0"/>
              <a:t>die</a:t>
            </a:r>
            <a:r>
              <a:rPr lang="cs-CZ" sz="3000" b="1" dirty="0" smtClean="0"/>
              <a:t> </a:t>
            </a:r>
            <a:r>
              <a:rPr lang="cs-CZ" sz="3000" b="1" dirty="0" err="1" smtClean="0"/>
              <a:t>Ausgaben</a:t>
            </a:r>
            <a:r>
              <a:rPr lang="cs-CZ" sz="3000" b="1" dirty="0" smtClean="0"/>
              <a:t> der </a:t>
            </a:r>
            <a:r>
              <a:rPr lang="cs-CZ" sz="3000" b="1" dirty="0" err="1" smtClean="0"/>
              <a:t>Zittauer</a:t>
            </a:r>
            <a:r>
              <a:rPr lang="cs-CZ" sz="3000" b="1" dirty="0" smtClean="0"/>
              <a:t> </a:t>
            </a:r>
            <a:r>
              <a:rPr lang="cs-CZ" sz="3000" b="1" dirty="0" err="1" smtClean="0"/>
              <a:t>Pfarrkirchenfabrik</a:t>
            </a:r>
            <a:r>
              <a:rPr lang="de-DE" sz="3000" b="1" dirty="0" smtClean="0"/>
              <a:t>: Liturgie und Kirchenraum</a:t>
            </a:r>
            <a:endParaRPr lang="de-DE" sz="3000" dirty="0" smtClean="0"/>
          </a:p>
          <a:p>
            <a:pPr marL="360000" indent="-540000" algn="just">
              <a:buNone/>
            </a:pPr>
            <a:r>
              <a:rPr lang="de-DE" sz="3000" b="1" dirty="0" smtClean="0"/>
              <a:t>Fazit</a:t>
            </a:r>
            <a:endParaRPr lang="cs-CZ" sz="3000" b="1" dirty="0" smtClean="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39552" y="476672"/>
            <a:ext cx="8064896" cy="940966"/>
          </a:xfrm>
        </p:spPr>
        <p:txBody>
          <a:bodyPr>
            <a:noAutofit/>
          </a:bodyPr>
          <a:lstStyle/>
          <a:p>
            <a:r>
              <a:rPr lang="en-US" sz="2000" b="1" dirty="0" smtClean="0">
                <a:solidFill>
                  <a:srgbClr val="00B050"/>
                </a:solidFill>
              </a:rPr>
              <a:t>Das </a:t>
            </a:r>
            <a:r>
              <a:rPr lang="en-US" sz="2000" b="1" dirty="0" err="1" smtClean="0">
                <a:solidFill>
                  <a:srgbClr val="00B050"/>
                </a:solidFill>
              </a:rPr>
              <a:t>marianische</a:t>
            </a:r>
            <a:r>
              <a:rPr lang="en-US" sz="2000" b="1" dirty="0" smtClean="0">
                <a:solidFill>
                  <a:srgbClr val="00B050"/>
                </a:solidFill>
              </a:rPr>
              <a:t> </a:t>
            </a:r>
            <a:r>
              <a:rPr lang="en-US" sz="2000" b="1" dirty="0" err="1" smtClean="0">
                <a:solidFill>
                  <a:srgbClr val="00B050"/>
                </a:solidFill>
              </a:rPr>
              <a:t>Gebet</a:t>
            </a:r>
            <a:r>
              <a:rPr lang="en-US" sz="2000" b="1" dirty="0" smtClean="0">
                <a:solidFill>
                  <a:srgbClr val="00B050"/>
                </a:solidFill>
              </a:rPr>
              <a:t> (</a:t>
            </a:r>
            <a:r>
              <a:rPr lang="en-US" sz="2000" b="1" dirty="0" err="1" smtClean="0">
                <a:solidFill>
                  <a:srgbClr val="00B050"/>
                </a:solidFill>
              </a:rPr>
              <a:t>zu</a:t>
            </a:r>
            <a:r>
              <a:rPr lang="en-US" sz="2000" b="1" dirty="0" smtClean="0">
                <a:solidFill>
                  <a:srgbClr val="00B050"/>
                </a:solidFill>
              </a:rPr>
              <a:t> Maria </a:t>
            </a:r>
            <a:r>
              <a:rPr lang="en-US" sz="2000" b="1" dirty="0" err="1" smtClean="0">
                <a:solidFill>
                  <a:srgbClr val="00B050"/>
                </a:solidFill>
              </a:rPr>
              <a:t>als</a:t>
            </a:r>
            <a:r>
              <a:rPr lang="en-US" sz="2000" b="1" dirty="0" smtClean="0">
                <a:solidFill>
                  <a:srgbClr val="00B050"/>
                </a:solidFill>
              </a:rPr>
              <a:t> Mutter </a:t>
            </a:r>
            <a:r>
              <a:rPr lang="en-US" sz="2000" b="1" dirty="0" err="1" smtClean="0">
                <a:solidFill>
                  <a:srgbClr val="00B050"/>
                </a:solidFill>
              </a:rPr>
              <a:t>der</a:t>
            </a:r>
            <a:r>
              <a:rPr lang="en-US" sz="2000" b="1" dirty="0" smtClean="0">
                <a:solidFill>
                  <a:srgbClr val="00B050"/>
                </a:solidFill>
              </a:rPr>
              <a:t> </a:t>
            </a:r>
            <a:r>
              <a:rPr lang="en-US" sz="2000" b="1" dirty="0" err="1" smtClean="0">
                <a:solidFill>
                  <a:srgbClr val="00B050"/>
                </a:solidFill>
              </a:rPr>
              <a:t>Gnade</a:t>
            </a:r>
            <a:r>
              <a:rPr lang="en-US" sz="2000" b="1" dirty="0" smtClean="0">
                <a:solidFill>
                  <a:srgbClr val="00B050"/>
                </a:solidFill>
              </a:rPr>
              <a:t>) des </a:t>
            </a:r>
            <a:r>
              <a:rPr lang="en-US" sz="2000" b="1" dirty="0" err="1" smtClean="0">
                <a:solidFill>
                  <a:srgbClr val="00B050"/>
                </a:solidFill>
              </a:rPr>
              <a:t>Zittauer</a:t>
            </a:r>
            <a:r>
              <a:rPr lang="en-US" sz="2000" b="1" dirty="0" smtClean="0">
                <a:solidFill>
                  <a:srgbClr val="00B050"/>
                </a:solidFill>
              </a:rPr>
              <a:t> </a:t>
            </a:r>
            <a:r>
              <a:rPr lang="en-US" sz="2000" b="1" dirty="0" err="1" smtClean="0">
                <a:solidFill>
                  <a:srgbClr val="00B050"/>
                </a:solidFill>
              </a:rPr>
              <a:t>Stadtrichters</a:t>
            </a:r>
            <a:r>
              <a:rPr lang="en-US" sz="2000" b="1" dirty="0" smtClean="0">
                <a:solidFill>
                  <a:srgbClr val="00B050"/>
                </a:solidFill>
              </a:rPr>
              <a:t> und </a:t>
            </a:r>
            <a:r>
              <a:rPr lang="en-US" sz="2000" b="1" dirty="0" err="1" smtClean="0">
                <a:solidFill>
                  <a:srgbClr val="00B050"/>
                </a:solidFill>
              </a:rPr>
              <a:t>Oberkirchvaters</a:t>
            </a:r>
            <a:r>
              <a:rPr lang="en-US" sz="2000" b="1" dirty="0" smtClean="0">
                <a:solidFill>
                  <a:srgbClr val="00B050"/>
                </a:solidFill>
              </a:rPr>
              <a:t> Johann </a:t>
            </a:r>
            <a:r>
              <a:rPr lang="en-US" sz="2000" b="1" dirty="0" err="1" smtClean="0">
                <a:solidFill>
                  <a:srgbClr val="00B050"/>
                </a:solidFill>
              </a:rPr>
              <a:t>Rodochs</a:t>
            </a:r>
            <a:r>
              <a:rPr lang="en-US" sz="2000" b="1" dirty="0" smtClean="0">
                <a:solidFill>
                  <a:srgbClr val="00B050"/>
                </a:solidFill>
              </a:rPr>
              <a:t> 40 </a:t>
            </a:r>
            <a:r>
              <a:rPr lang="en-US" sz="2000" b="1" dirty="0" err="1" smtClean="0">
                <a:solidFill>
                  <a:srgbClr val="00B050"/>
                </a:solidFill>
              </a:rPr>
              <a:t>Jahre</a:t>
            </a:r>
            <a:r>
              <a:rPr lang="en-US" sz="2000" b="1" dirty="0" smtClean="0">
                <a:solidFill>
                  <a:srgbClr val="00B050"/>
                </a:solidFill>
              </a:rPr>
              <a:t> </a:t>
            </a:r>
            <a:r>
              <a:rPr lang="en-US" sz="2000" b="1" dirty="0" err="1" smtClean="0">
                <a:solidFill>
                  <a:srgbClr val="00B050"/>
                </a:solidFill>
              </a:rPr>
              <a:t>nach</a:t>
            </a:r>
            <a:r>
              <a:rPr lang="en-US" sz="2000" b="1" dirty="0" smtClean="0">
                <a:solidFill>
                  <a:srgbClr val="00B050"/>
                </a:solidFill>
              </a:rPr>
              <a:t> </a:t>
            </a:r>
            <a:r>
              <a:rPr lang="en-US" sz="2000" b="1" dirty="0" err="1" smtClean="0">
                <a:solidFill>
                  <a:srgbClr val="00B050"/>
                </a:solidFill>
              </a:rPr>
              <a:t>der</a:t>
            </a:r>
            <a:r>
              <a:rPr lang="en-US" sz="2000" b="1" dirty="0" smtClean="0">
                <a:solidFill>
                  <a:srgbClr val="00B050"/>
                </a:solidFill>
              </a:rPr>
              <a:t> </a:t>
            </a:r>
            <a:r>
              <a:rPr lang="en-US" sz="2000" b="1" dirty="0" err="1" smtClean="0">
                <a:solidFill>
                  <a:srgbClr val="00B050"/>
                </a:solidFill>
              </a:rPr>
              <a:t>Einführung</a:t>
            </a:r>
            <a:r>
              <a:rPr lang="en-US" sz="2000" b="1" dirty="0" smtClean="0">
                <a:solidFill>
                  <a:srgbClr val="00B050"/>
                </a:solidFill>
              </a:rPr>
              <a:t> </a:t>
            </a:r>
            <a:r>
              <a:rPr lang="en-US" sz="2000" b="1" dirty="0" err="1" smtClean="0">
                <a:solidFill>
                  <a:srgbClr val="00B050"/>
                </a:solidFill>
              </a:rPr>
              <a:t>der</a:t>
            </a:r>
            <a:r>
              <a:rPr lang="en-US" sz="2000" b="1" dirty="0" smtClean="0">
                <a:solidFill>
                  <a:srgbClr val="00B050"/>
                </a:solidFill>
              </a:rPr>
              <a:t> Reformation in </a:t>
            </a:r>
            <a:r>
              <a:rPr lang="en-US" sz="2000" b="1" dirty="0" err="1" smtClean="0">
                <a:solidFill>
                  <a:srgbClr val="00B050"/>
                </a:solidFill>
              </a:rPr>
              <a:t>der</a:t>
            </a:r>
            <a:r>
              <a:rPr lang="en-US" sz="2000" b="1" dirty="0" smtClean="0">
                <a:solidFill>
                  <a:srgbClr val="00B050"/>
                </a:solidFill>
              </a:rPr>
              <a:t> </a:t>
            </a:r>
            <a:r>
              <a:rPr lang="en-US" sz="2000" b="1" dirty="0" err="1" smtClean="0">
                <a:solidFill>
                  <a:srgbClr val="00B050"/>
                </a:solidFill>
              </a:rPr>
              <a:t>Stadt</a:t>
            </a:r>
            <a:r>
              <a:rPr lang="en-US" sz="2000" b="1" dirty="0" smtClean="0">
                <a:solidFill>
                  <a:srgbClr val="00B050"/>
                </a:solidFill>
              </a:rPr>
              <a:t> </a:t>
            </a:r>
            <a:r>
              <a:rPr lang="en-US" sz="2000" b="1" dirty="0" err="1" smtClean="0">
                <a:solidFill>
                  <a:srgbClr val="00B050"/>
                </a:solidFill>
              </a:rPr>
              <a:t>kurz</a:t>
            </a:r>
            <a:r>
              <a:rPr lang="en-US" sz="2000" b="1" dirty="0" smtClean="0">
                <a:solidFill>
                  <a:srgbClr val="00B050"/>
                </a:solidFill>
              </a:rPr>
              <a:t> </a:t>
            </a:r>
            <a:r>
              <a:rPr lang="en-US" sz="2000" b="1" dirty="0" err="1" smtClean="0">
                <a:solidFill>
                  <a:srgbClr val="00B050"/>
                </a:solidFill>
              </a:rPr>
              <a:t>vor</a:t>
            </a:r>
            <a:r>
              <a:rPr lang="en-US" sz="2000" b="1" dirty="0" smtClean="0">
                <a:solidFill>
                  <a:srgbClr val="00B050"/>
                </a:solidFill>
              </a:rPr>
              <a:t> </a:t>
            </a:r>
            <a:r>
              <a:rPr lang="en-US" sz="2000" b="1" dirty="0" err="1" smtClean="0">
                <a:solidFill>
                  <a:srgbClr val="00B050"/>
                </a:solidFill>
              </a:rPr>
              <a:t>seinem</a:t>
            </a:r>
            <a:r>
              <a:rPr lang="en-US" sz="2000" b="1" dirty="0" smtClean="0">
                <a:solidFill>
                  <a:srgbClr val="00B050"/>
                </a:solidFill>
              </a:rPr>
              <a:t> </a:t>
            </a:r>
            <a:r>
              <a:rPr lang="en-US" sz="2000" b="1" dirty="0" err="1" smtClean="0">
                <a:solidFill>
                  <a:srgbClr val="00B050"/>
                </a:solidFill>
              </a:rPr>
              <a:t>Tod</a:t>
            </a:r>
            <a:r>
              <a:rPr lang="en-US" sz="2000" b="1" dirty="0" smtClean="0">
                <a:solidFill>
                  <a:srgbClr val="00B050"/>
                </a:solidFill>
              </a:rPr>
              <a:t> </a:t>
            </a:r>
            <a:r>
              <a:rPr lang="en-US" sz="2000" b="1" dirty="0" err="1" smtClean="0">
                <a:solidFill>
                  <a:srgbClr val="00B050"/>
                </a:solidFill>
              </a:rPr>
              <a:t>im</a:t>
            </a:r>
            <a:r>
              <a:rPr lang="en-US" sz="2000" b="1" dirty="0" smtClean="0">
                <a:solidFill>
                  <a:srgbClr val="00B050"/>
                </a:solidFill>
              </a:rPr>
              <a:t> </a:t>
            </a:r>
            <a:r>
              <a:rPr lang="en-US" sz="2000" b="1" dirty="0" err="1" smtClean="0">
                <a:solidFill>
                  <a:srgbClr val="00B050"/>
                </a:solidFill>
              </a:rPr>
              <a:t>Jahr</a:t>
            </a:r>
            <a:r>
              <a:rPr lang="en-US" sz="2000" b="1" dirty="0" smtClean="0">
                <a:solidFill>
                  <a:srgbClr val="00B050"/>
                </a:solidFill>
              </a:rPr>
              <a:t> 1566</a:t>
            </a:r>
            <a:endParaRPr lang="cs-CZ" sz="2000" b="1" dirty="0">
              <a:solidFill>
                <a:srgbClr val="00B050"/>
              </a:solidFill>
            </a:endParaRPr>
          </a:p>
        </p:txBody>
      </p:sp>
      <p:sp>
        <p:nvSpPr>
          <p:cNvPr id="3" name="Zástupný symbol pro obsah 2"/>
          <p:cNvSpPr>
            <a:spLocks noGrp="1"/>
          </p:cNvSpPr>
          <p:nvPr>
            <p:ph idx="1"/>
          </p:nvPr>
        </p:nvSpPr>
        <p:spPr>
          <a:xfrm>
            <a:off x="4644008" y="1628800"/>
            <a:ext cx="4042792" cy="4680520"/>
          </a:xfrm>
        </p:spPr>
        <p:txBody>
          <a:bodyPr>
            <a:normAutofit fontScale="55000" lnSpcReduction="20000"/>
          </a:bodyPr>
          <a:lstStyle/>
          <a:p>
            <a:pPr algn="just"/>
            <a:r>
              <a:rPr lang="en-US" i="1" dirty="0" smtClean="0"/>
              <a:t>Dom[</a:t>
            </a:r>
            <a:r>
              <a:rPr lang="en-US" i="1" dirty="0" err="1" smtClean="0"/>
              <a:t>inus</a:t>
            </a:r>
            <a:r>
              <a:rPr lang="en-US" i="1" dirty="0" smtClean="0"/>
              <a:t>] </a:t>
            </a:r>
            <a:r>
              <a:rPr lang="en-US" i="1" dirty="0" err="1" smtClean="0"/>
              <a:t>dedit</a:t>
            </a:r>
            <a:r>
              <a:rPr lang="en-US" i="1" dirty="0" smtClean="0"/>
              <a:t>, </a:t>
            </a:r>
            <a:r>
              <a:rPr lang="en-US" i="1" dirty="0" err="1" smtClean="0"/>
              <a:t>dom</a:t>
            </a:r>
            <a:r>
              <a:rPr lang="en-US" i="1" dirty="0" smtClean="0"/>
              <a:t>[</a:t>
            </a:r>
            <a:r>
              <a:rPr lang="en-US" i="1" dirty="0" err="1" smtClean="0"/>
              <a:t>inus</a:t>
            </a:r>
            <a:r>
              <a:rPr lang="en-US" i="1" dirty="0" smtClean="0"/>
              <a:t>] </a:t>
            </a:r>
            <a:r>
              <a:rPr lang="en-US" i="1" dirty="0" err="1" smtClean="0"/>
              <a:t>dom</a:t>
            </a:r>
            <a:r>
              <a:rPr lang="en-US" i="1" dirty="0" smtClean="0"/>
              <a:t>[</a:t>
            </a:r>
            <a:r>
              <a:rPr lang="en-US" i="1" dirty="0" err="1" smtClean="0"/>
              <a:t>inus</a:t>
            </a:r>
            <a:r>
              <a:rPr lang="en-US" i="1" dirty="0" smtClean="0"/>
              <a:t>] </a:t>
            </a:r>
            <a:r>
              <a:rPr lang="en-US" i="1" dirty="0" err="1" smtClean="0"/>
              <a:t>dedit</a:t>
            </a:r>
            <a:r>
              <a:rPr lang="en-US" i="1" dirty="0" smtClean="0"/>
              <a:t>, </a:t>
            </a:r>
            <a:r>
              <a:rPr lang="en-US" i="1" dirty="0" err="1" smtClean="0"/>
              <a:t>dom</a:t>
            </a:r>
            <a:r>
              <a:rPr lang="en-US" i="1" dirty="0" smtClean="0"/>
              <a:t>[</a:t>
            </a:r>
            <a:r>
              <a:rPr lang="en-US" i="1" dirty="0" err="1" smtClean="0"/>
              <a:t>inus</a:t>
            </a:r>
            <a:r>
              <a:rPr lang="en-US" i="1" dirty="0" smtClean="0"/>
              <a:t>] </a:t>
            </a:r>
            <a:r>
              <a:rPr lang="en-US" i="1" dirty="0" err="1" smtClean="0"/>
              <a:t>abstulit</a:t>
            </a:r>
            <a:r>
              <a:rPr lang="en-US" i="1" dirty="0" smtClean="0"/>
              <a:t>, </a:t>
            </a:r>
            <a:r>
              <a:rPr lang="en-US" i="1" dirty="0" err="1" smtClean="0"/>
              <a:t>si</a:t>
            </a:r>
            <a:r>
              <a:rPr lang="en-US" i="1" dirty="0" smtClean="0"/>
              <a:t> </a:t>
            </a:r>
            <a:r>
              <a:rPr lang="en-US" i="1" dirty="0" err="1" smtClean="0"/>
              <a:t>deus</a:t>
            </a:r>
            <a:r>
              <a:rPr lang="en-US" i="1" dirty="0" smtClean="0"/>
              <a:t> pro </a:t>
            </a:r>
            <a:r>
              <a:rPr lang="en-US" i="1" dirty="0" err="1" smtClean="0"/>
              <a:t>nob</a:t>
            </a:r>
            <a:r>
              <a:rPr lang="en-US" i="1" dirty="0" smtClean="0"/>
              <a:t>[is].</a:t>
            </a:r>
            <a:endParaRPr lang="cs-CZ" i="1" dirty="0" smtClean="0"/>
          </a:p>
          <a:p>
            <a:pPr algn="just"/>
            <a:r>
              <a:rPr lang="en-US" i="1" dirty="0" smtClean="0"/>
              <a:t>Dom[</a:t>
            </a:r>
            <a:r>
              <a:rPr lang="en-US" i="1" dirty="0" err="1" smtClean="0"/>
              <a:t>inus</a:t>
            </a:r>
            <a:r>
              <a:rPr lang="en-US" i="1" dirty="0" smtClean="0"/>
              <a:t>] </a:t>
            </a:r>
            <a:r>
              <a:rPr lang="en-US" i="1" dirty="0" err="1" smtClean="0"/>
              <a:t>dedit</a:t>
            </a:r>
            <a:r>
              <a:rPr lang="en-US" i="1" dirty="0" smtClean="0"/>
              <a:t>, </a:t>
            </a:r>
            <a:r>
              <a:rPr lang="en-US" b="1" i="1" dirty="0" smtClean="0"/>
              <a:t>Maria mater </a:t>
            </a:r>
            <a:r>
              <a:rPr lang="en-US" b="1" i="1" dirty="0" err="1" smtClean="0"/>
              <a:t>gratie</a:t>
            </a:r>
            <a:r>
              <a:rPr lang="en-US" i="1" dirty="0" smtClean="0"/>
              <a:t>,</a:t>
            </a:r>
            <a:endParaRPr lang="cs-CZ" i="1" dirty="0" smtClean="0"/>
          </a:p>
          <a:p>
            <a:pPr algn="just"/>
            <a:r>
              <a:rPr lang="en-US" b="1" i="1" dirty="0" smtClean="0"/>
              <a:t>Mater</a:t>
            </a:r>
            <a:r>
              <a:rPr lang="en-US" i="1" dirty="0" smtClean="0"/>
              <a:t> </a:t>
            </a:r>
            <a:r>
              <a:rPr lang="en-US" i="1" dirty="0" err="1" smtClean="0"/>
              <a:t>misi</a:t>
            </a:r>
            <a:r>
              <a:rPr lang="en-US" i="1" dirty="0" smtClean="0"/>
              <a:t> </a:t>
            </a:r>
            <a:r>
              <a:rPr lang="en-US" dirty="0" smtClean="0"/>
              <a:t>(?), </a:t>
            </a:r>
            <a:r>
              <a:rPr lang="en-US" i="1" dirty="0" err="1" smtClean="0"/>
              <a:t>dom</a:t>
            </a:r>
            <a:r>
              <a:rPr lang="en-US" i="1" dirty="0" smtClean="0"/>
              <a:t>[</a:t>
            </a:r>
            <a:r>
              <a:rPr lang="en-US" i="1" dirty="0" err="1" smtClean="0"/>
              <a:t>inus</a:t>
            </a:r>
            <a:r>
              <a:rPr lang="en-US" i="1" dirty="0" smtClean="0"/>
              <a:t>] </a:t>
            </a:r>
            <a:r>
              <a:rPr lang="en-US" i="1" dirty="0" err="1" smtClean="0"/>
              <a:t>dedit</a:t>
            </a:r>
            <a:r>
              <a:rPr lang="en-US" i="1" dirty="0" smtClean="0"/>
              <a:t>, </a:t>
            </a:r>
            <a:r>
              <a:rPr lang="en-US" b="1" i="1" dirty="0" smtClean="0"/>
              <a:t>Maria mater </a:t>
            </a:r>
            <a:r>
              <a:rPr lang="en-US" b="1" i="1" dirty="0" err="1" smtClean="0"/>
              <a:t>gra</a:t>
            </a:r>
            <a:r>
              <a:rPr lang="en-US" b="1" i="1" dirty="0" smtClean="0"/>
              <a:t>[tie]</a:t>
            </a:r>
            <a:r>
              <a:rPr lang="en-US" i="1" dirty="0" smtClean="0"/>
              <a:t>	</a:t>
            </a:r>
            <a:endParaRPr lang="cs-CZ" i="1" dirty="0" smtClean="0"/>
          </a:p>
          <a:p>
            <a:pPr algn="just"/>
            <a:r>
              <a:rPr lang="en-US" b="1" i="1" dirty="0" smtClean="0"/>
              <a:t>Maria mater </a:t>
            </a:r>
            <a:r>
              <a:rPr lang="en-US" b="1" i="1" dirty="0" err="1" smtClean="0"/>
              <a:t>gratie</a:t>
            </a:r>
            <a:r>
              <a:rPr lang="en-US" i="1" dirty="0" smtClean="0"/>
              <a:t>, </a:t>
            </a:r>
            <a:r>
              <a:rPr lang="en-US" i="1" dirty="0" err="1" smtClean="0"/>
              <a:t>dom</a:t>
            </a:r>
            <a:r>
              <a:rPr lang="en-US" i="1" dirty="0" smtClean="0"/>
              <a:t>[</a:t>
            </a:r>
            <a:r>
              <a:rPr lang="en-US" i="1" dirty="0" err="1" smtClean="0"/>
              <a:t>inus</a:t>
            </a:r>
            <a:r>
              <a:rPr lang="en-US" i="1" dirty="0" smtClean="0"/>
              <a:t>] </a:t>
            </a:r>
            <a:r>
              <a:rPr lang="en-US" i="1" dirty="0" err="1" smtClean="0"/>
              <a:t>dedit</a:t>
            </a:r>
            <a:endParaRPr lang="cs-CZ" i="1" dirty="0" smtClean="0"/>
          </a:p>
          <a:p>
            <a:pPr algn="just"/>
            <a:r>
              <a:rPr lang="en-US" i="1" dirty="0" smtClean="0"/>
              <a:t>Dom[</a:t>
            </a:r>
            <a:r>
              <a:rPr lang="en-US" i="1" dirty="0" err="1" smtClean="0"/>
              <a:t>inus</a:t>
            </a:r>
            <a:r>
              <a:rPr lang="en-US" i="1" dirty="0" smtClean="0"/>
              <a:t>] </a:t>
            </a:r>
            <a:r>
              <a:rPr lang="en-US" i="1" dirty="0" err="1" smtClean="0"/>
              <a:t>abstulit</a:t>
            </a:r>
            <a:r>
              <a:rPr lang="en-US" i="1" dirty="0" smtClean="0"/>
              <a:t> </a:t>
            </a:r>
            <a:r>
              <a:rPr lang="en-US" i="1" dirty="0" err="1" smtClean="0"/>
              <a:t>sicut</a:t>
            </a:r>
            <a:r>
              <a:rPr lang="en-US" i="1" dirty="0" smtClean="0"/>
              <a:t> </a:t>
            </a:r>
            <a:r>
              <a:rPr lang="en-US" i="1" dirty="0" err="1" smtClean="0"/>
              <a:t>domice</a:t>
            </a:r>
            <a:r>
              <a:rPr lang="en-US" i="1" dirty="0" smtClean="0"/>
              <a:t> </a:t>
            </a:r>
            <a:r>
              <a:rPr lang="en-US" dirty="0" smtClean="0"/>
              <a:t>(?)</a:t>
            </a:r>
            <a:endParaRPr lang="cs-CZ" dirty="0" smtClean="0"/>
          </a:p>
          <a:p>
            <a:pPr algn="just"/>
            <a:r>
              <a:rPr lang="en-US" i="1" dirty="0" smtClean="0"/>
              <a:t>Dom[</a:t>
            </a:r>
            <a:r>
              <a:rPr lang="en-US" i="1" dirty="0" err="1" smtClean="0"/>
              <a:t>inus</a:t>
            </a:r>
            <a:r>
              <a:rPr lang="en-US" i="1" dirty="0" smtClean="0"/>
              <a:t>] </a:t>
            </a:r>
            <a:r>
              <a:rPr lang="en-US" i="1" dirty="0" err="1" smtClean="0"/>
              <a:t>dedit</a:t>
            </a:r>
            <a:r>
              <a:rPr lang="en-US" i="1" dirty="0" smtClean="0"/>
              <a:t> </a:t>
            </a:r>
            <a:r>
              <a:rPr lang="en-US" i="1" dirty="0" err="1" smtClean="0"/>
              <a:t>dom</a:t>
            </a:r>
            <a:r>
              <a:rPr lang="en-US" i="1" dirty="0" smtClean="0"/>
              <a:t>[</a:t>
            </a:r>
            <a:r>
              <a:rPr lang="en-US" i="1" dirty="0" err="1" smtClean="0"/>
              <a:t>inus</a:t>
            </a:r>
            <a:r>
              <a:rPr lang="en-US" i="1" dirty="0" smtClean="0"/>
              <a:t>], </a:t>
            </a:r>
            <a:r>
              <a:rPr lang="en-US" b="1" i="1" dirty="0" smtClean="0"/>
              <a:t>Maria mater</a:t>
            </a:r>
            <a:endParaRPr lang="cs-CZ" i="1" dirty="0" smtClean="0"/>
          </a:p>
          <a:p>
            <a:pPr algn="just"/>
            <a:r>
              <a:rPr lang="en-US" i="1" dirty="0" smtClean="0"/>
              <a:t>Dom[</a:t>
            </a:r>
            <a:r>
              <a:rPr lang="en-US" i="1" dirty="0" err="1" smtClean="0"/>
              <a:t>inus</a:t>
            </a:r>
            <a:r>
              <a:rPr lang="en-US" i="1" dirty="0" smtClean="0"/>
              <a:t>] </a:t>
            </a:r>
            <a:r>
              <a:rPr lang="en-US" i="1" dirty="0" err="1" smtClean="0"/>
              <a:t>dedit</a:t>
            </a:r>
            <a:r>
              <a:rPr lang="en-US" i="1" dirty="0" smtClean="0"/>
              <a:t>, </a:t>
            </a:r>
            <a:r>
              <a:rPr lang="en-US" i="1" dirty="0" err="1" smtClean="0"/>
              <a:t>dom</a:t>
            </a:r>
            <a:r>
              <a:rPr lang="en-US" i="1" dirty="0" smtClean="0"/>
              <a:t>[</a:t>
            </a:r>
            <a:r>
              <a:rPr lang="en-US" i="1" dirty="0" err="1" smtClean="0"/>
              <a:t>inus</a:t>
            </a:r>
            <a:r>
              <a:rPr lang="en-US" i="1" dirty="0" smtClean="0"/>
              <a:t>] </a:t>
            </a:r>
            <a:r>
              <a:rPr lang="en-US" i="1" dirty="0" err="1" smtClean="0"/>
              <a:t>abstulit</a:t>
            </a:r>
            <a:r>
              <a:rPr lang="en-US" i="1" dirty="0" smtClean="0"/>
              <a:t>, </a:t>
            </a:r>
            <a:r>
              <a:rPr lang="en-US" b="1" i="1" dirty="0" smtClean="0"/>
              <a:t>Maria, Maria</a:t>
            </a:r>
            <a:endParaRPr lang="cs-CZ" i="1" dirty="0" smtClean="0"/>
          </a:p>
          <a:p>
            <a:pPr algn="just"/>
            <a:r>
              <a:rPr lang="fr-FR" i="1" dirty="0" smtClean="0"/>
              <a:t>Sie deus p[ro] nobis, quis contra nos</a:t>
            </a:r>
            <a:endParaRPr lang="cs-CZ" i="1" dirty="0" smtClean="0"/>
          </a:p>
          <a:p>
            <a:pPr algn="just"/>
            <a:r>
              <a:rPr lang="de-DE" b="1" i="1" dirty="0" smtClean="0"/>
              <a:t>Maria mater </a:t>
            </a:r>
            <a:r>
              <a:rPr lang="de-DE" b="1" i="1" dirty="0" err="1" smtClean="0"/>
              <a:t>gratie</a:t>
            </a:r>
            <a:r>
              <a:rPr lang="de-DE" b="1" i="1" dirty="0" smtClean="0"/>
              <a:t>, mater</a:t>
            </a:r>
            <a:endParaRPr lang="cs-CZ" i="1" dirty="0" smtClean="0"/>
          </a:p>
          <a:p>
            <a:pPr algn="just"/>
            <a:r>
              <a:rPr lang="de-DE" i="1" dirty="0" smtClean="0"/>
              <a:t>Dom[</a:t>
            </a:r>
            <a:r>
              <a:rPr lang="de-DE" i="1" dirty="0" err="1" smtClean="0"/>
              <a:t>inus</a:t>
            </a:r>
            <a:r>
              <a:rPr lang="de-DE" i="1" dirty="0" smtClean="0"/>
              <a:t>] </a:t>
            </a:r>
            <a:r>
              <a:rPr lang="de-DE" i="1" dirty="0" err="1" smtClean="0"/>
              <a:t>dedit</a:t>
            </a:r>
            <a:r>
              <a:rPr lang="de-DE" i="1" dirty="0" smtClean="0"/>
              <a:t>, </a:t>
            </a:r>
            <a:r>
              <a:rPr lang="de-DE" i="1" dirty="0" err="1" smtClean="0"/>
              <a:t>dom</a:t>
            </a:r>
            <a:r>
              <a:rPr lang="de-DE" i="1" dirty="0" smtClean="0"/>
              <a:t>[</a:t>
            </a:r>
            <a:r>
              <a:rPr lang="de-DE" i="1" dirty="0" err="1" smtClean="0"/>
              <a:t>inus</a:t>
            </a:r>
            <a:r>
              <a:rPr lang="de-DE" i="1" dirty="0" smtClean="0"/>
              <a:t>] </a:t>
            </a:r>
            <a:r>
              <a:rPr lang="de-DE" i="1" dirty="0" err="1" smtClean="0"/>
              <a:t>abstulit</a:t>
            </a:r>
            <a:r>
              <a:rPr lang="de-DE" i="1" dirty="0" smtClean="0"/>
              <a:t>, </a:t>
            </a:r>
            <a:r>
              <a:rPr lang="de-DE" i="1" dirty="0" err="1" smtClean="0"/>
              <a:t>dom</a:t>
            </a:r>
            <a:r>
              <a:rPr lang="de-DE" i="1" dirty="0" smtClean="0"/>
              <a:t>[</a:t>
            </a:r>
            <a:r>
              <a:rPr lang="de-DE" i="1" dirty="0" err="1" smtClean="0"/>
              <a:t>inus</a:t>
            </a:r>
            <a:r>
              <a:rPr lang="de-DE" i="1" dirty="0" smtClean="0"/>
              <a:t>] </a:t>
            </a:r>
            <a:r>
              <a:rPr lang="de-DE" i="1" dirty="0" err="1" smtClean="0"/>
              <a:t>dedit</a:t>
            </a:r>
            <a:endParaRPr lang="cs-CZ" i="1" dirty="0" smtClean="0"/>
          </a:p>
          <a:p>
            <a:pPr algn="just"/>
            <a:r>
              <a:rPr lang="de-DE" i="1" dirty="0" smtClean="0"/>
              <a:t>Dom</a:t>
            </a:r>
            <a:r>
              <a:rPr lang="de-DE" dirty="0" smtClean="0"/>
              <a:t>, </a:t>
            </a:r>
            <a:r>
              <a:rPr lang="de-DE" sz="2500" dirty="0" err="1" smtClean="0">
                <a:solidFill>
                  <a:srgbClr val="FF0000"/>
                </a:solidFill>
              </a:rPr>
              <a:t>CWB</a:t>
            </a:r>
            <a:r>
              <a:rPr lang="de-DE" sz="2500" dirty="0" smtClean="0">
                <a:solidFill>
                  <a:srgbClr val="FF0000"/>
                </a:solidFill>
              </a:rPr>
              <a:t> Zittau, </a:t>
            </a:r>
            <a:r>
              <a:rPr lang="de-DE" sz="2500" dirty="0" err="1" smtClean="0">
                <a:solidFill>
                  <a:srgbClr val="FF0000"/>
                </a:solidFill>
              </a:rPr>
              <a:t>Mscr</a:t>
            </a:r>
            <a:r>
              <a:rPr lang="de-DE" sz="2500" dirty="0" smtClean="0">
                <a:solidFill>
                  <a:srgbClr val="FF0000"/>
                </a:solidFill>
              </a:rPr>
              <a:t>. A 270, eingelegtes Blatt zwischen </a:t>
            </a:r>
            <a:r>
              <a:rPr lang="de-DE" sz="2500" dirty="0" err="1" smtClean="0">
                <a:solidFill>
                  <a:srgbClr val="FF0000"/>
                </a:solidFill>
              </a:rPr>
              <a:t>fol</a:t>
            </a:r>
            <a:r>
              <a:rPr lang="de-DE" sz="2500" dirty="0" smtClean="0">
                <a:solidFill>
                  <a:srgbClr val="FF0000"/>
                </a:solidFill>
              </a:rPr>
              <a:t>. </a:t>
            </a:r>
            <a:r>
              <a:rPr lang="de-DE" sz="2500" dirty="0" err="1" smtClean="0">
                <a:solidFill>
                  <a:srgbClr val="FF0000"/>
                </a:solidFill>
              </a:rPr>
              <a:t>150v-151r</a:t>
            </a:r>
            <a:r>
              <a:rPr lang="de-DE" sz="2500" dirty="0" smtClean="0">
                <a:solidFill>
                  <a:srgbClr val="FF0000"/>
                </a:solidFill>
              </a:rPr>
              <a:t>.</a:t>
            </a:r>
            <a:endParaRPr lang="cs-CZ" sz="2500" dirty="0" smtClean="0">
              <a:solidFill>
                <a:srgbClr val="FF0000"/>
              </a:solidFill>
            </a:endParaRPr>
          </a:p>
          <a:p>
            <a:endParaRPr lang="cs-CZ" dirty="0"/>
          </a:p>
        </p:txBody>
      </p:sp>
      <p:pic>
        <p:nvPicPr>
          <p:cNvPr id="4098" name="Picture 2"/>
          <p:cNvPicPr>
            <a:picLocks noChangeAspect="1" noChangeArrowheads="1"/>
          </p:cNvPicPr>
          <p:nvPr/>
        </p:nvPicPr>
        <p:blipFill>
          <a:blip r:embed="rId2" cstate="print"/>
          <a:srcRect/>
          <a:stretch>
            <a:fillRect/>
          </a:stretch>
        </p:blipFill>
        <p:spPr bwMode="auto">
          <a:xfrm>
            <a:off x="467544" y="1556792"/>
            <a:ext cx="3960440" cy="4824536"/>
          </a:xfrm>
          <a:prstGeom prst="rect">
            <a:avLst/>
          </a:prstGeom>
          <a:noFill/>
          <a:ln w="9525">
            <a:noFill/>
            <a:miter lim="800000"/>
            <a:headEnd/>
            <a:tailEnd/>
          </a:ln>
          <a:effec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476672"/>
            <a:ext cx="8280920" cy="940966"/>
          </a:xfrm>
        </p:spPr>
        <p:txBody>
          <a:bodyPr>
            <a:noAutofit/>
          </a:bodyPr>
          <a:lstStyle/>
          <a:p>
            <a:r>
              <a:rPr lang="en-US" sz="2200" b="1" dirty="0" err="1" smtClean="0">
                <a:solidFill>
                  <a:srgbClr val="00B050"/>
                </a:solidFill>
              </a:rPr>
              <a:t>Ein</a:t>
            </a:r>
            <a:r>
              <a:rPr lang="en-US" sz="2200" b="1" dirty="0" smtClean="0">
                <a:solidFill>
                  <a:srgbClr val="00B050"/>
                </a:solidFill>
              </a:rPr>
              <a:t> </a:t>
            </a:r>
            <a:r>
              <a:rPr lang="en-US" sz="2200" b="1" dirty="0" err="1" smtClean="0">
                <a:solidFill>
                  <a:srgbClr val="00B050"/>
                </a:solidFill>
              </a:rPr>
              <a:t>Zittauer</a:t>
            </a:r>
            <a:r>
              <a:rPr lang="en-US" sz="2200" b="1" dirty="0" smtClean="0">
                <a:solidFill>
                  <a:srgbClr val="00B050"/>
                </a:solidFill>
              </a:rPr>
              <a:t> </a:t>
            </a:r>
            <a:r>
              <a:rPr lang="de-DE" sz="2200" b="1" dirty="0" smtClean="0">
                <a:solidFill>
                  <a:srgbClr val="00B050"/>
                </a:solidFill>
              </a:rPr>
              <a:t>protestantischer Wallfahrtsort: die sog. Heilige Eiche mit marianischen Bildern und einem Wunderbrunnen bei </a:t>
            </a:r>
            <a:r>
              <a:rPr lang="de-DE" sz="2200" b="1" dirty="0" err="1" smtClean="0">
                <a:solidFill>
                  <a:srgbClr val="00B050"/>
                </a:solidFill>
              </a:rPr>
              <a:t>Drausendorf</a:t>
            </a:r>
            <a:endParaRPr lang="cs-CZ" sz="2200" b="1" dirty="0">
              <a:solidFill>
                <a:srgbClr val="00B050"/>
              </a:solidFill>
            </a:endParaRPr>
          </a:p>
        </p:txBody>
      </p:sp>
      <p:sp>
        <p:nvSpPr>
          <p:cNvPr id="3" name="Zástupný symbol pro obsah 2"/>
          <p:cNvSpPr>
            <a:spLocks noGrp="1"/>
          </p:cNvSpPr>
          <p:nvPr>
            <p:ph idx="1"/>
          </p:nvPr>
        </p:nvSpPr>
        <p:spPr>
          <a:xfrm>
            <a:off x="395536" y="1556792"/>
            <a:ext cx="8280920" cy="4824536"/>
          </a:xfrm>
        </p:spPr>
        <p:txBody>
          <a:bodyPr>
            <a:normAutofit fontScale="62500" lnSpcReduction="20000"/>
          </a:bodyPr>
          <a:lstStyle/>
          <a:p>
            <a:pPr algn="just"/>
            <a:r>
              <a:rPr lang="it-IT" i="1" dirty="0" smtClean="0"/>
              <a:t>H[oc] a[nno] den 13. </a:t>
            </a:r>
            <a:r>
              <a:rPr lang="de-DE" i="1" dirty="0" err="1" smtClean="0"/>
              <a:t>Febr</a:t>
            </a:r>
            <a:r>
              <a:rPr lang="de-DE" i="1" dirty="0" smtClean="0"/>
              <a:t>[</a:t>
            </a:r>
            <a:r>
              <a:rPr lang="de-DE" i="1" dirty="0" err="1" smtClean="0"/>
              <a:t>uarii</a:t>
            </a:r>
            <a:r>
              <a:rPr lang="de-DE" i="1" dirty="0" smtClean="0"/>
              <a:t>] </a:t>
            </a:r>
            <a:r>
              <a:rPr lang="de-DE" dirty="0" smtClean="0"/>
              <a:t>[13.2.1625] </a:t>
            </a:r>
            <a:r>
              <a:rPr lang="de-DE" i="1" dirty="0" smtClean="0"/>
              <a:t>ließ </a:t>
            </a:r>
            <a:r>
              <a:rPr lang="de-DE" b="1" i="1" u="sng" dirty="0" smtClean="0"/>
              <a:t>h[</a:t>
            </a:r>
            <a:r>
              <a:rPr lang="de-DE" b="1" i="1" u="sng" dirty="0" err="1" smtClean="0"/>
              <a:t>err</a:t>
            </a:r>
            <a:r>
              <a:rPr lang="de-DE" b="1" i="1" u="sng" dirty="0" smtClean="0"/>
              <a:t>] </a:t>
            </a:r>
            <a:r>
              <a:rPr lang="de-DE" b="1" i="1" u="sng" dirty="0" err="1" smtClean="0"/>
              <a:t>burgermeyster</a:t>
            </a:r>
            <a:r>
              <a:rPr lang="de-DE" b="1" i="1" u="sng" dirty="0" smtClean="0"/>
              <a:t> </a:t>
            </a:r>
            <a:r>
              <a:rPr lang="de-DE" b="1" i="1" u="sng" dirty="0" err="1" smtClean="0"/>
              <a:t>Güntter</a:t>
            </a:r>
            <a:r>
              <a:rPr lang="de-DE" b="1" i="1" u="sng" dirty="0" smtClean="0"/>
              <a:t>, </a:t>
            </a:r>
            <a:r>
              <a:rPr lang="de-DE" b="1" i="1" u="sng" dirty="0" err="1" smtClean="0"/>
              <a:t>Drausendorffer</a:t>
            </a:r>
            <a:r>
              <a:rPr lang="de-DE" b="1" i="1" u="sng" dirty="0" smtClean="0"/>
              <a:t> </a:t>
            </a:r>
            <a:r>
              <a:rPr lang="de-DE" b="1" i="1" u="sng" dirty="0" err="1" smtClean="0"/>
              <a:t>verwalter</a:t>
            </a:r>
            <a:r>
              <a:rPr lang="de-DE" i="1" dirty="0" smtClean="0"/>
              <a:t>, </a:t>
            </a:r>
            <a:r>
              <a:rPr lang="de-DE" b="1" i="1" u="sng" dirty="0" smtClean="0"/>
              <a:t>die </a:t>
            </a:r>
            <a:r>
              <a:rPr lang="de-DE" b="1" i="1" u="sng" dirty="0" err="1" smtClean="0"/>
              <a:t>götzen</a:t>
            </a:r>
            <a:r>
              <a:rPr lang="de-DE" b="1" i="1" u="sng" dirty="0" smtClean="0"/>
              <a:t> </a:t>
            </a:r>
            <a:r>
              <a:rPr lang="de-DE" b="1" i="1" dirty="0" smtClean="0"/>
              <a:t>an der alten </a:t>
            </a:r>
            <a:r>
              <a:rPr lang="de-DE" b="1" i="1" u="sng" dirty="0" smtClean="0"/>
              <a:t>eichen am </a:t>
            </a:r>
            <a:r>
              <a:rPr lang="de-DE" b="1" i="1" u="sng" dirty="0" err="1" smtClean="0"/>
              <a:t>brunnen</a:t>
            </a:r>
            <a:r>
              <a:rPr lang="de-DE" b="1" i="1" dirty="0" smtClean="0"/>
              <a:t> </a:t>
            </a:r>
            <a:r>
              <a:rPr lang="de-DE" b="1" i="1" dirty="0" err="1" smtClean="0"/>
              <a:t>deß</a:t>
            </a:r>
            <a:r>
              <a:rPr lang="de-DE" b="1" i="1" dirty="0" smtClean="0"/>
              <a:t> </a:t>
            </a:r>
            <a:r>
              <a:rPr lang="de-DE" b="1" i="1" dirty="0" err="1" smtClean="0"/>
              <a:t>weges</a:t>
            </a:r>
            <a:r>
              <a:rPr lang="de-DE" b="1" i="1" dirty="0" smtClean="0"/>
              <a:t> auf </a:t>
            </a:r>
            <a:r>
              <a:rPr lang="de-DE" b="1" i="1" dirty="0" err="1" smtClean="0"/>
              <a:t>Drausendorff</a:t>
            </a:r>
            <a:r>
              <a:rPr lang="de-DE" b="1" i="1" dirty="0" smtClean="0"/>
              <a:t> </a:t>
            </a:r>
            <a:r>
              <a:rPr lang="de-DE" b="1" i="1" dirty="0" err="1" smtClean="0"/>
              <a:t>renoviren</a:t>
            </a:r>
            <a:r>
              <a:rPr lang="de-DE" b="1" i="1" dirty="0" smtClean="0"/>
              <a:t> u[</a:t>
            </a:r>
            <a:r>
              <a:rPr lang="de-DE" b="1" i="1" dirty="0" err="1" smtClean="0"/>
              <a:t>nd</a:t>
            </a:r>
            <a:r>
              <a:rPr lang="de-DE" b="1" i="1" dirty="0" smtClean="0"/>
              <a:t>] aufsetzen lassen. Eines ist der </a:t>
            </a:r>
            <a:r>
              <a:rPr lang="de-DE" b="1" i="1" u="sng" dirty="0" smtClean="0"/>
              <a:t>Mutter Gottes </a:t>
            </a:r>
            <a:r>
              <a:rPr lang="de-DE" b="1" i="1" u="sng" dirty="0" err="1" smtClean="0"/>
              <a:t>bildtnüß</a:t>
            </a:r>
            <a:r>
              <a:rPr lang="de-DE" b="1" i="1" dirty="0" smtClean="0"/>
              <a:t>, demselben ist ein großer nagel durch den nabel geschlagen, damit es sich an die eiche befestiget hatte</a:t>
            </a:r>
            <a:r>
              <a:rPr lang="de-DE" dirty="0" smtClean="0"/>
              <a:t>, </a:t>
            </a:r>
            <a:r>
              <a:rPr lang="de-DE" sz="2600" dirty="0" smtClean="0">
                <a:solidFill>
                  <a:srgbClr val="FF0000"/>
                </a:solidFill>
              </a:rPr>
              <a:t>vgl. </a:t>
            </a:r>
            <a:r>
              <a:rPr lang="de-DE" sz="2600" dirty="0" err="1" smtClean="0">
                <a:solidFill>
                  <a:srgbClr val="FF0000"/>
                </a:solidFill>
              </a:rPr>
              <a:t>CWB</a:t>
            </a:r>
            <a:r>
              <a:rPr lang="de-DE" sz="2600" dirty="0" smtClean="0">
                <a:solidFill>
                  <a:srgbClr val="FF0000"/>
                </a:solidFill>
              </a:rPr>
              <a:t> Zittau, </a:t>
            </a:r>
            <a:r>
              <a:rPr lang="de-DE" sz="2600" dirty="0" err="1" smtClean="0">
                <a:solidFill>
                  <a:srgbClr val="FF0000"/>
                </a:solidFill>
              </a:rPr>
              <a:t>Mscr</a:t>
            </a:r>
            <a:r>
              <a:rPr lang="de-DE" sz="2600" dirty="0" smtClean="0">
                <a:solidFill>
                  <a:srgbClr val="FF0000"/>
                </a:solidFill>
              </a:rPr>
              <a:t>. A 90 (Chronik Kießling), S. 904.</a:t>
            </a:r>
            <a:endParaRPr lang="de-DE" sz="2600" i="1" dirty="0" smtClean="0">
              <a:solidFill>
                <a:srgbClr val="FF0000"/>
              </a:solidFill>
            </a:endParaRPr>
          </a:p>
          <a:p>
            <a:pPr algn="just"/>
            <a:r>
              <a:rPr lang="de-DE" i="1" dirty="0" smtClean="0"/>
              <a:t>N[</a:t>
            </a:r>
            <a:r>
              <a:rPr lang="de-DE" i="1" dirty="0" err="1" smtClean="0"/>
              <a:t>ota</a:t>
            </a:r>
            <a:r>
              <a:rPr lang="de-DE" i="1" dirty="0" smtClean="0"/>
              <a:t>]: Eben diesen tag </a:t>
            </a:r>
            <a:r>
              <a:rPr lang="de-DE" dirty="0" smtClean="0"/>
              <a:t>[11.7.1630] </a:t>
            </a:r>
            <a:r>
              <a:rPr lang="de-DE" i="1" dirty="0" smtClean="0"/>
              <a:t>hat das wetter auch einen </a:t>
            </a:r>
            <a:r>
              <a:rPr lang="de-DE" i="1" dirty="0" err="1" smtClean="0"/>
              <a:t>knaben</a:t>
            </a:r>
            <a:r>
              <a:rPr lang="de-DE" i="1" dirty="0" smtClean="0"/>
              <a:t> zu </a:t>
            </a:r>
            <a:r>
              <a:rPr lang="de-DE" i="1" dirty="0" err="1" smtClean="0"/>
              <a:t>Ratgendorf</a:t>
            </a:r>
            <a:r>
              <a:rPr lang="de-DE" i="1" dirty="0" smtClean="0"/>
              <a:t> auf dem </a:t>
            </a:r>
            <a:r>
              <a:rPr lang="de-DE" i="1" dirty="0" err="1" smtClean="0"/>
              <a:t>felde</a:t>
            </a:r>
            <a:r>
              <a:rPr lang="de-DE" i="1" dirty="0" smtClean="0"/>
              <a:t> erschlagen. </a:t>
            </a:r>
            <a:r>
              <a:rPr lang="de-DE" i="1" dirty="0" err="1" smtClean="0"/>
              <a:t>Ingleichen</a:t>
            </a:r>
            <a:r>
              <a:rPr lang="de-DE" i="1" dirty="0" smtClean="0"/>
              <a:t> auch zu </a:t>
            </a:r>
            <a:r>
              <a:rPr lang="de-DE" i="1" dirty="0" err="1" smtClean="0"/>
              <a:t>Draußendorff</a:t>
            </a:r>
            <a:r>
              <a:rPr lang="de-DE" i="1" dirty="0" smtClean="0"/>
              <a:t> </a:t>
            </a:r>
            <a:r>
              <a:rPr lang="de-DE" i="1" dirty="0" err="1" smtClean="0"/>
              <a:t>herraußen</a:t>
            </a:r>
            <a:r>
              <a:rPr lang="de-DE" i="1" dirty="0" smtClean="0"/>
              <a:t> am berge </a:t>
            </a:r>
            <a:r>
              <a:rPr lang="de-DE" b="1" i="1" dirty="0" smtClean="0"/>
              <a:t>in die große </a:t>
            </a:r>
            <a:r>
              <a:rPr lang="de-DE" b="1" i="1" dirty="0" err="1" smtClean="0"/>
              <a:t>eychen</a:t>
            </a:r>
            <a:r>
              <a:rPr lang="de-DE" b="1" i="1" dirty="0" smtClean="0"/>
              <a:t>, </a:t>
            </a:r>
            <a:r>
              <a:rPr lang="de-DE" b="1" i="1" dirty="0" err="1" smtClean="0"/>
              <a:t>darinnen</a:t>
            </a:r>
            <a:r>
              <a:rPr lang="de-DE" b="1" i="1" dirty="0" smtClean="0"/>
              <a:t> die </a:t>
            </a:r>
            <a:r>
              <a:rPr lang="de-DE" b="1" i="1" dirty="0" err="1" smtClean="0"/>
              <a:t>Marienbielder</a:t>
            </a:r>
            <a:r>
              <a:rPr lang="de-DE" b="1" i="1" dirty="0" smtClean="0"/>
              <a:t> gestanden, geschlagen und </a:t>
            </a:r>
            <a:r>
              <a:rPr lang="de-DE" b="1" i="1" dirty="0" err="1" smtClean="0"/>
              <a:t>außgebrandt</a:t>
            </a:r>
            <a:r>
              <a:rPr lang="de-DE" i="1" dirty="0" smtClean="0"/>
              <a:t>, sowohl zu </a:t>
            </a:r>
            <a:r>
              <a:rPr lang="de-DE" i="1" dirty="0" err="1" smtClean="0"/>
              <a:t>Herwigßdorff</a:t>
            </a:r>
            <a:r>
              <a:rPr lang="de-DE" i="1" dirty="0" smtClean="0"/>
              <a:t> in einen schoppen geschlagen, welcher auch </a:t>
            </a:r>
            <a:r>
              <a:rPr lang="de-DE" i="1" dirty="0" err="1" smtClean="0"/>
              <a:t>abgebrandt</a:t>
            </a:r>
            <a:r>
              <a:rPr lang="de-DE" dirty="0" smtClean="0"/>
              <a:t>, </a:t>
            </a:r>
            <a:r>
              <a:rPr lang="de-DE" sz="2600" dirty="0" smtClean="0">
                <a:solidFill>
                  <a:srgbClr val="FF0000"/>
                </a:solidFill>
              </a:rPr>
              <a:t>vgl. </a:t>
            </a:r>
            <a:r>
              <a:rPr lang="de-DE" sz="2600" dirty="0" err="1" smtClean="0">
                <a:solidFill>
                  <a:srgbClr val="FF0000"/>
                </a:solidFill>
              </a:rPr>
              <a:t>CWB</a:t>
            </a:r>
            <a:r>
              <a:rPr lang="de-DE" sz="2600" dirty="0" smtClean="0">
                <a:solidFill>
                  <a:srgbClr val="FF0000"/>
                </a:solidFill>
              </a:rPr>
              <a:t> Zittau, </a:t>
            </a:r>
            <a:r>
              <a:rPr lang="de-DE" sz="2600" dirty="0" err="1" smtClean="0">
                <a:solidFill>
                  <a:srgbClr val="FF0000"/>
                </a:solidFill>
              </a:rPr>
              <a:t>Mscr</a:t>
            </a:r>
            <a:r>
              <a:rPr lang="de-DE" sz="2600" dirty="0" smtClean="0">
                <a:solidFill>
                  <a:srgbClr val="FF0000"/>
                </a:solidFill>
              </a:rPr>
              <a:t>. A 123 (Chronik </a:t>
            </a:r>
            <a:r>
              <a:rPr lang="de-DE" sz="2600" dirty="0" err="1" smtClean="0">
                <a:solidFill>
                  <a:srgbClr val="FF0000"/>
                </a:solidFill>
              </a:rPr>
              <a:t>Krodel</a:t>
            </a:r>
            <a:r>
              <a:rPr lang="de-DE" sz="2600" dirty="0" smtClean="0">
                <a:solidFill>
                  <a:srgbClr val="FF0000"/>
                </a:solidFill>
              </a:rPr>
              <a:t>), </a:t>
            </a:r>
            <a:r>
              <a:rPr lang="de-DE" sz="2600" dirty="0" err="1" smtClean="0">
                <a:solidFill>
                  <a:srgbClr val="FF0000"/>
                </a:solidFill>
              </a:rPr>
              <a:t>fol</a:t>
            </a:r>
            <a:r>
              <a:rPr lang="de-DE" sz="2600" dirty="0" smtClean="0">
                <a:solidFill>
                  <a:srgbClr val="FF0000"/>
                </a:solidFill>
              </a:rPr>
              <a:t>. </a:t>
            </a:r>
            <a:r>
              <a:rPr lang="de-DE" sz="2600" dirty="0" err="1" smtClean="0">
                <a:solidFill>
                  <a:srgbClr val="FF0000"/>
                </a:solidFill>
              </a:rPr>
              <a:t>317r</a:t>
            </a:r>
            <a:r>
              <a:rPr lang="de-DE" sz="2600" dirty="0" smtClean="0">
                <a:solidFill>
                  <a:srgbClr val="FF0000"/>
                </a:solidFill>
              </a:rPr>
              <a:t>.</a:t>
            </a:r>
          </a:p>
          <a:p>
            <a:pPr algn="just"/>
            <a:r>
              <a:rPr lang="de-DE" b="1" i="1" dirty="0" smtClean="0"/>
              <a:t>Auch hat es </a:t>
            </a:r>
            <a:r>
              <a:rPr lang="de-DE" dirty="0" smtClean="0"/>
              <a:t>[11.7.1630] </a:t>
            </a:r>
            <a:r>
              <a:rPr lang="de-DE" b="1" i="1" dirty="0" err="1" smtClean="0"/>
              <a:t>bey</a:t>
            </a:r>
            <a:r>
              <a:rPr lang="de-DE" b="1" i="1" dirty="0" smtClean="0"/>
              <a:t> </a:t>
            </a:r>
            <a:r>
              <a:rPr lang="de-DE" b="1" i="1" dirty="0" err="1" smtClean="0"/>
              <a:t>Drausendorff</a:t>
            </a:r>
            <a:r>
              <a:rPr lang="de-DE" b="1" i="1" dirty="0" smtClean="0"/>
              <a:t> in </a:t>
            </a:r>
            <a:r>
              <a:rPr lang="de-DE" b="1" i="1" u="sng" dirty="0" smtClean="0"/>
              <a:t>die heilige eich</a:t>
            </a:r>
            <a:r>
              <a:rPr lang="de-DE" b="1" i="1" dirty="0" smtClean="0"/>
              <a:t>e (wie man sie nennet) geschlagen u[</a:t>
            </a:r>
            <a:r>
              <a:rPr lang="de-DE" b="1" i="1" dirty="0" err="1" smtClean="0"/>
              <a:t>nd</a:t>
            </a:r>
            <a:r>
              <a:rPr lang="de-DE" b="1" i="1" dirty="0" smtClean="0"/>
              <a:t>] sie angezündet </a:t>
            </a:r>
            <a:r>
              <a:rPr lang="en-US" b="1" dirty="0" smtClean="0"/>
              <a:t>[…]. </a:t>
            </a:r>
            <a:r>
              <a:rPr lang="de-DE" i="1" dirty="0" smtClean="0"/>
              <a:t>Auch </a:t>
            </a:r>
            <a:r>
              <a:rPr lang="de-DE" i="1" dirty="0" err="1" smtClean="0"/>
              <a:t>hatt</a:t>
            </a:r>
            <a:r>
              <a:rPr lang="de-DE" i="1" dirty="0" smtClean="0"/>
              <a:t> es eben daselbst zu </a:t>
            </a:r>
            <a:r>
              <a:rPr lang="de-DE" i="1" dirty="0" err="1" smtClean="0"/>
              <a:t>Drausendorff</a:t>
            </a:r>
            <a:r>
              <a:rPr lang="de-DE" i="1" dirty="0" smtClean="0"/>
              <a:t> in die </a:t>
            </a:r>
            <a:r>
              <a:rPr lang="de-DE" i="1" dirty="0" err="1" smtClean="0"/>
              <a:t>grosse</a:t>
            </a:r>
            <a:r>
              <a:rPr lang="de-DE" i="1" dirty="0" smtClean="0"/>
              <a:t> eiche, so man </a:t>
            </a:r>
            <a:r>
              <a:rPr lang="de-DE" b="1" i="1" u="sng" dirty="0" smtClean="0"/>
              <a:t>die heilige eiche </a:t>
            </a:r>
            <a:r>
              <a:rPr lang="de-DE" b="1" i="1" dirty="0" err="1" smtClean="0"/>
              <a:t>genennet</a:t>
            </a:r>
            <a:r>
              <a:rPr lang="de-DE" b="1" i="1" dirty="0" smtClean="0"/>
              <a:t>, geschlagen und </a:t>
            </a:r>
            <a:r>
              <a:rPr lang="de-DE" b="1" i="1" dirty="0" err="1" smtClean="0"/>
              <a:t>außgebrennet</a:t>
            </a:r>
            <a:r>
              <a:rPr lang="de-DE" b="1" i="1" dirty="0" smtClean="0"/>
              <a:t> und ist eben </a:t>
            </a:r>
            <a:r>
              <a:rPr lang="de-DE" b="1" i="1" dirty="0" err="1" smtClean="0"/>
              <a:t>ie</a:t>
            </a:r>
            <a:r>
              <a:rPr lang="de-DE" b="1" i="1" dirty="0" smtClean="0"/>
              <a:t> eiche gewesen, da die </a:t>
            </a:r>
            <a:r>
              <a:rPr lang="de-DE" b="1" i="1" dirty="0" err="1" smtClean="0"/>
              <a:t>bilder</a:t>
            </a:r>
            <a:r>
              <a:rPr lang="de-DE" b="1" i="1" dirty="0" smtClean="0"/>
              <a:t> </a:t>
            </a:r>
            <a:r>
              <a:rPr lang="de-DE" b="1" i="1" dirty="0" err="1" smtClean="0"/>
              <a:t>seindt</a:t>
            </a:r>
            <a:r>
              <a:rPr lang="de-DE" b="1" i="1" dirty="0" smtClean="0"/>
              <a:t> aufgemacht gewesen</a:t>
            </a:r>
            <a:r>
              <a:rPr lang="de-DE" dirty="0" smtClean="0"/>
              <a:t>, </a:t>
            </a:r>
            <a:r>
              <a:rPr lang="de-DE" sz="2600" dirty="0" smtClean="0">
                <a:solidFill>
                  <a:srgbClr val="FF0000"/>
                </a:solidFill>
              </a:rPr>
              <a:t>vgl. </a:t>
            </a:r>
            <a:r>
              <a:rPr lang="de-DE" sz="2600" dirty="0" err="1" smtClean="0">
                <a:solidFill>
                  <a:srgbClr val="FF0000"/>
                </a:solidFill>
              </a:rPr>
              <a:t>CWB</a:t>
            </a:r>
            <a:r>
              <a:rPr lang="de-DE" sz="2600" dirty="0" smtClean="0">
                <a:solidFill>
                  <a:srgbClr val="FF0000"/>
                </a:solidFill>
              </a:rPr>
              <a:t> Zittau, </a:t>
            </a:r>
            <a:r>
              <a:rPr lang="de-DE" sz="2600" dirty="0" err="1" smtClean="0">
                <a:solidFill>
                  <a:srgbClr val="FF0000"/>
                </a:solidFill>
              </a:rPr>
              <a:t>Mscr</a:t>
            </a:r>
            <a:r>
              <a:rPr lang="de-DE" sz="2600" dirty="0" smtClean="0">
                <a:solidFill>
                  <a:srgbClr val="FF0000"/>
                </a:solidFill>
              </a:rPr>
              <a:t>. A 90 (Chronik Kießling), S. 990, 999.</a:t>
            </a:r>
            <a:endParaRPr lang="cs-CZ" sz="2600" dirty="0" smtClean="0">
              <a:solidFill>
                <a:srgbClr val="FF0000"/>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476672"/>
            <a:ext cx="8208912" cy="940966"/>
          </a:xfrm>
        </p:spPr>
        <p:txBody>
          <a:bodyPr>
            <a:normAutofit fontScale="90000"/>
          </a:bodyPr>
          <a:lstStyle/>
          <a:p>
            <a:r>
              <a:rPr lang="en-US" sz="2000" b="1" dirty="0" smtClean="0">
                <a:solidFill>
                  <a:srgbClr val="00B050"/>
                </a:solidFill>
              </a:rPr>
              <a:t>Jesus Christ </a:t>
            </a:r>
            <a:r>
              <a:rPr lang="en-US" sz="2000" b="1" dirty="0" err="1" smtClean="0">
                <a:solidFill>
                  <a:srgbClr val="00B050"/>
                </a:solidFill>
              </a:rPr>
              <a:t>tr</a:t>
            </a:r>
            <a:r>
              <a:rPr lang="de-DE" sz="2000" b="1" dirty="0" err="1" smtClean="0">
                <a:solidFill>
                  <a:srgbClr val="00B050"/>
                </a:solidFill>
              </a:rPr>
              <a:t>ägt</a:t>
            </a:r>
            <a:r>
              <a:rPr lang="de-DE" sz="2000" b="1" dirty="0" smtClean="0">
                <a:solidFill>
                  <a:srgbClr val="00B050"/>
                </a:solidFill>
              </a:rPr>
              <a:t> sein Kreuz durch die Straßen des protestantischen, barocken Görlitz zur Heilig-Grab-Anlage entlang des erst nach der Reformation errichteten Kreuzweges  (zwei Kupferstiche aus den Jahren 1719 und 1733)</a:t>
            </a:r>
            <a:endParaRPr lang="cs-CZ" sz="2000" b="1" dirty="0">
              <a:solidFill>
                <a:srgbClr val="00B050"/>
              </a:solidFill>
            </a:endParaRPr>
          </a:p>
        </p:txBody>
      </p:sp>
      <p:pic>
        <p:nvPicPr>
          <p:cNvPr id="4" name="Picture 2" descr="C:\Users\Petr\Desktop\Nová složka (2)\Stich_1719.jpg"/>
          <p:cNvPicPr>
            <a:picLocks noGrp="1" noChangeAspect="1" noChangeArrowheads="1"/>
          </p:cNvPicPr>
          <p:nvPr>
            <p:ph idx="1"/>
          </p:nvPr>
        </p:nvPicPr>
        <p:blipFill>
          <a:blip r:embed="rId2" cstate="print"/>
          <a:srcRect/>
          <a:stretch>
            <a:fillRect/>
          </a:stretch>
        </p:blipFill>
        <p:spPr bwMode="auto">
          <a:xfrm>
            <a:off x="395536" y="2132856"/>
            <a:ext cx="3816424" cy="3888432"/>
          </a:xfrm>
          <a:prstGeom prst="rect">
            <a:avLst/>
          </a:prstGeom>
          <a:noFill/>
        </p:spPr>
      </p:pic>
      <p:pic>
        <p:nvPicPr>
          <p:cNvPr id="5" name="Picture 2" descr="C:\Users\Petr\Desktop\Nová složka (2)\HlGrab1733 - Kopie.jpg"/>
          <p:cNvPicPr>
            <a:picLocks noChangeAspect="1" noChangeArrowheads="1"/>
          </p:cNvPicPr>
          <p:nvPr/>
        </p:nvPicPr>
        <p:blipFill>
          <a:blip r:embed="rId3" cstate="print"/>
          <a:srcRect/>
          <a:stretch>
            <a:fillRect/>
          </a:stretch>
        </p:blipFill>
        <p:spPr bwMode="auto">
          <a:xfrm>
            <a:off x="4499992" y="2132856"/>
            <a:ext cx="4176464" cy="3888432"/>
          </a:xfrm>
          <a:prstGeom prst="rect">
            <a:avLst/>
          </a:prstGeom>
          <a:noFill/>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76672"/>
            <a:ext cx="8208912" cy="432048"/>
          </a:xfrm>
        </p:spPr>
        <p:txBody>
          <a:bodyPr>
            <a:noAutofit/>
          </a:bodyPr>
          <a:lstStyle/>
          <a:p>
            <a:r>
              <a:rPr lang="en-US" sz="2000" b="1" dirty="0" smtClean="0">
                <a:solidFill>
                  <a:srgbClr val="00B050"/>
                </a:solidFill>
              </a:rPr>
              <a:t>Die </a:t>
            </a:r>
            <a:r>
              <a:rPr lang="en-US" sz="2000" b="1" dirty="0" err="1" smtClean="0">
                <a:solidFill>
                  <a:srgbClr val="00B050"/>
                </a:solidFill>
              </a:rPr>
              <a:t>neue</a:t>
            </a:r>
            <a:r>
              <a:rPr lang="en-US" sz="2000" b="1" dirty="0" smtClean="0">
                <a:solidFill>
                  <a:srgbClr val="00B050"/>
                </a:solidFill>
              </a:rPr>
              <a:t> Kan</a:t>
            </a:r>
            <a:r>
              <a:rPr lang="de-DE" sz="2000" b="1" dirty="0" err="1" smtClean="0">
                <a:solidFill>
                  <a:srgbClr val="00B050"/>
                </a:solidFill>
              </a:rPr>
              <a:t>zel</a:t>
            </a:r>
            <a:r>
              <a:rPr lang="de-DE" sz="2000" b="1" dirty="0" smtClean="0">
                <a:solidFill>
                  <a:srgbClr val="00B050"/>
                </a:solidFill>
              </a:rPr>
              <a:t> in der Zittauer Pfarrkirche von 1558;</a:t>
            </a:r>
            <a:br>
              <a:rPr lang="de-DE" sz="2000" b="1" dirty="0" smtClean="0">
                <a:solidFill>
                  <a:srgbClr val="00B050"/>
                </a:solidFill>
              </a:rPr>
            </a:br>
            <a:r>
              <a:rPr lang="de-DE" sz="2000" b="1" dirty="0" smtClean="0">
                <a:solidFill>
                  <a:srgbClr val="00B050"/>
                </a:solidFill>
              </a:rPr>
              <a:t> d</a:t>
            </a:r>
            <a:r>
              <a:rPr lang="cs-CZ" sz="2000" b="1" dirty="0" smtClean="0">
                <a:solidFill>
                  <a:srgbClr val="00B050"/>
                </a:solidFill>
              </a:rPr>
              <a:t>a</a:t>
            </a:r>
            <a:r>
              <a:rPr lang="de-DE" sz="2000" b="1" dirty="0" smtClean="0">
                <a:solidFill>
                  <a:srgbClr val="00B050"/>
                </a:solidFill>
              </a:rPr>
              <a:t>s älteste bekannte Werk Christoph Walthers (II) </a:t>
            </a:r>
            <a:endParaRPr lang="cs-CZ" sz="2000" b="1" dirty="0">
              <a:solidFill>
                <a:srgbClr val="00B050"/>
              </a:solidFill>
            </a:endParaRPr>
          </a:p>
        </p:txBody>
      </p:sp>
      <p:sp>
        <p:nvSpPr>
          <p:cNvPr id="3" name="Zástupný symbol pro obsah 2"/>
          <p:cNvSpPr>
            <a:spLocks noGrp="1"/>
          </p:cNvSpPr>
          <p:nvPr>
            <p:ph idx="1"/>
          </p:nvPr>
        </p:nvSpPr>
        <p:spPr>
          <a:xfrm>
            <a:off x="539552" y="1340768"/>
            <a:ext cx="8208912" cy="4896544"/>
          </a:xfrm>
        </p:spPr>
        <p:txBody>
          <a:bodyPr>
            <a:normAutofit fontScale="55000" lnSpcReduction="20000"/>
          </a:bodyPr>
          <a:lstStyle/>
          <a:p>
            <a:pPr algn="just"/>
            <a:r>
              <a:rPr lang="de-DE" i="1" dirty="0" err="1" smtClean="0"/>
              <a:t>Dornestag</a:t>
            </a:r>
            <a:r>
              <a:rPr lang="de-DE" i="1" dirty="0" smtClean="0"/>
              <a:t> </a:t>
            </a:r>
            <a:r>
              <a:rPr lang="de-DE" i="1" dirty="0" err="1" smtClean="0"/>
              <a:t>dornoch</a:t>
            </a:r>
            <a:r>
              <a:rPr lang="de-DE" i="1" dirty="0" smtClean="0"/>
              <a:t> </a:t>
            </a:r>
            <a:r>
              <a:rPr lang="de-DE" dirty="0" smtClean="0"/>
              <a:t>[6.10.1558]</a:t>
            </a:r>
            <a:r>
              <a:rPr lang="cs-CZ" dirty="0" smtClean="0"/>
              <a:t> </a:t>
            </a:r>
            <a:r>
              <a:rPr lang="en-US" dirty="0" smtClean="0"/>
              <a:t>[…] </a:t>
            </a:r>
            <a:r>
              <a:rPr lang="de-DE" i="1" dirty="0" smtClean="0"/>
              <a:t>dem meister Hansen Schorlen #</a:t>
            </a:r>
            <a:r>
              <a:rPr lang="de-DE" i="1" dirty="0" err="1" smtClean="0"/>
              <a:t>steinmetzen</a:t>
            </a:r>
            <a:r>
              <a:rPr lang="de-DE" i="1" dirty="0" smtClean="0"/>
              <a:t># </a:t>
            </a:r>
            <a:r>
              <a:rPr lang="de-DE" i="1" dirty="0" err="1" smtClean="0"/>
              <a:t>unnd</a:t>
            </a:r>
            <a:r>
              <a:rPr lang="de-DE" i="1" dirty="0" smtClean="0"/>
              <a:t> </a:t>
            </a:r>
            <a:r>
              <a:rPr lang="de-DE" b="1" i="1" u="sng" dirty="0" smtClean="0"/>
              <a:t>M. Christoffen </a:t>
            </a:r>
            <a:r>
              <a:rPr lang="de-DE" b="1" i="1" u="sng" dirty="0" err="1" smtClean="0"/>
              <a:t>Waltern</a:t>
            </a:r>
            <a:r>
              <a:rPr lang="de-DE" b="1" i="1" u="sng" dirty="0" smtClean="0"/>
              <a:t>, </a:t>
            </a:r>
            <a:r>
              <a:rPr lang="de-DE" b="1" i="1" u="sng" dirty="0" err="1" smtClean="0"/>
              <a:t>byldhawern</a:t>
            </a:r>
            <a:r>
              <a:rPr lang="de-DE" b="1" i="1" u="sng" dirty="0" smtClean="0"/>
              <a:t> von </a:t>
            </a:r>
            <a:r>
              <a:rPr lang="de-DE" b="1" i="1" u="sng" dirty="0" err="1" smtClean="0"/>
              <a:t>Breßlaw</a:t>
            </a:r>
            <a:r>
              <a:rPr lang="de-DE" i="1" dirty="0" smtClean="0"/>
              <a:t> </a:t>
            </a:r>
            <a:r>
              <a:rPr lang="en-US" dirty="0" smtClean="0"/>
              <a:t>[…]</a:t>
            </a:r>
            <a:r>
              <a:rPr lang="en-US" i="1" dirty="0" smtClean="0"/>
              <a:t> </a:t>
            </a:r>
            <a:r>
              <a:rPr lang="de-DE" i="1" dirty="0" smtClean="0"/>
              <a:t>zum </a:t>
            </a:r>
            <a:r>
              <a:rPr lang="de-DE" i="1" dirty="0" err="1" smtClean="0"/>
              <a:t>auffgang</a:t>
            </a:r>
            <a:r>
              <a:rPr lang="de-DE" i="1" dirty="0" smtClean="0"/>
              <a:t> </a:t>
            </a:r>
            <a:r>
              <a:rPr lang="de-DE" i="1" dirty="0" err="1" smtClean="0"/>
              <a:t>uffn</a:t>
            </a:r>
            <a:r>
              <a:rPr lang="de-DE" i="1" dirty="0" smtClean="0"/>
              <a:t> </a:t>
            </a:r>
            <a:r>
              <a:rPr lang="de-DE" b="1" i="1" dirty="0" err="1" smtClean="0"/>
              <a:t>predigstuel</a:t>
            </a:r>
            <a:r>
              <a:rPr lang="de-DE" i="1" dirty="0" smtClean="0"/>
              <a:t> ist ferne an ein </a:t>
            </a:r>
            <a:r>
              <a:rPr lang="de-DE" i="1" dirty="0" err="1" smtClean="0"/>
              <a:t>postament</a:t>
            </a:r>
            <a:r>
              <a:rPr lang="de-DE" i="1" dirty="0" smtClean="0"/>
              <a:t> </a:t>
            </a:r>
            <a:r>
              <a:rPr lang="de-DE" i="1" dirty="0" err="1" smtClean="0"/>
              <a:t>gesaczt</a:t>
            </a:r>
            <a:r>
              <a:rPr lang="de-DE" i="1" dirty="0" smtClean="0"/>
              <a:t> </a:t>
            </a:r>
            <a:r>
              <a:rPr lang="en-US" dirty="0" smtClean="0"/>
              <a:t>[…]</a:t>
            </a:r>
            <a:r>
              <a:rPr lang="de-DE" i="1" dirty="0" smtClean="0"/>
              <a:t>. Uff die </a:t>
            </a:r>
            <a:r>
              <a:rPr lang="de-DE" i="1" dirty="0" err="1" smtClean="0"/>
              <a:t>funff</a:t>
            </a:r>
            <a:r>
              <a:rPr lang="de-DE" i="1" dirty="0" smtClean="0"/>
              <a:t> </a:t>
            </a:r>
            <a:r>
              <a:rPr lang="de-DE" i="1" dirty="0" err="1" smtClean="0"/>
              <a:t>orther</a:t>
            </a:r>
            <a:r>
              <a:rPr lang="de-DE" i="1" dirty="0" smtClean="0"/>
              <a:t> des </a:t>
            </a:r>
            <a:r>
              <a:rPr lang="de-DE" i="1" dirty="0" err="1" smtClean="0"/>
              <a:t>archythrones</a:t>
            </a:r>
            <a:r>
              <a:rPr lang="de-DE" i="1" dirty="0" smtClean="0"/>
              <a:t> </a:t>
            </a:r>
            <a:r>
              <a:rPr lang="de-DE" i="1" dirty="0" err="1" smtClean="0"/>
              <a:t>seind</a:t>
            </a:r>
            <a:r>
              <a:rPr lang="de-DE" i="1" dirty="0" smtClean="0"/>
              <a:t> </a:t>
            </a:r>
            <a:r>
              <a:rPr lang="de-DE" i="1" dirty="0" err="1" smtClean="0"/>
              <a:t>funff</a:t>
            </a:r>
            <a:r>
              <a:rPr lang="de-DE" i="1" dirty="0" smtClean="0"/>
              <a:t> </a:t>
            </a:r>
            <a:r>
              <a:rPr lang="de-DE" i="1" dirty="0" err="1" smtClean="0"/>
              <a:t>ausgehawene</a:t>
            </a:r>
            <a:r>
              <a:rPr lang="de-DE" i="1" dirty="0" smtClean="0"/>
              <a:t> </a:t>
            </a:r>
            <a:r>
              <a:rPr lang="de-DE" i="1" dirty="0" err="1" smtClean="0"/>
              <a:t>seulichen</a:t>
            </a:r>
            <a:r>
              <a:rPr lang="de-DE" i="1" dirty="0" smtClean="0"/>
              <a:t> zur  &lt;</a:t>
            </a:r>
            <a:r>
              <a:rPr lang="de-DE" i="1" dirty="0" err="1" smtClean="0"/>
              <a:t>vorpffroͤffung</a:t>
            </a:r>
            <a:r>
              <a:rPr lang="de-DE" i="1" dirty="0" smtClean="0"/>
              <a:t>&gt; #</a:t>
            </a:r>
            <a:r>
              <a:rPr lang="de-DE" i="1" dirty="0" err="1" smtClean="0"/>
              <a:t>vorkropfunge</a:t>
            </a:r>
            <a:r>
              <a:rPr lang="de-DE" i="1" dirty="0" smtClean="0"/>
              <a:t> </a:t>
            </a:r>
            <a:r>
              <a:rPr lang="de-DE" i="1" dirty="0" err="1" smtClean="0"/>
              <a:t>magis</a:t>
            </a:r>
            <a:r>
              <a:rPr lang="de-DE" i="1" dirty="0" smtClean="0"/>
              <a:t> </a:t>
            </a:r>
            <a:r>
              <a:rPr lang="de-DE" i="1" dirty="0" err="1" smtClean="0"/>
              <a:t>proprium</a:t>
            </a:r>
            <a:r>
              <a:rPr lang="de-DE" i="1" dirty="0" smtClean="0"/>
              <a:t># unter den </a:t>
            </a:r>
            <a:r>
              <a:rPr lang="de-DE" b="1" i="1" dirty="0" err="1" smtClean="0"/>
              <a:t>byldern</a:t>
            </a:r>
            <a:r>
              <a:rPr lang="de-DE" b="1" i="1" dirty="0" smtClean="0"/>
              <a:t> der Evangelisten </a:t>
            </a:r>
            <a:r>
              <a:rPr lang="de-DE" b="1" i="1" dirty="0" err="1" smtClean="0"/>
              <a:t>gesatzt</a:t>
            </a:r>
            <a:r>
              <a:rPr lang="de-DE" b="1" i="1" dirty="0" smtClean="0"/>
              <a:t> </a:t>
            </a:r>
            <a:r>
              <a:rPr lang="de-DE" i="1" dirty="0" err="1" smtClean="0"/>
              <a:t>unnd</a:t>
            </a:r>
            <a:r>
              <a:rPr lang="de-DE" i="1" dirty="0" smtClean="0"/>
              <a:t> mit </a:t>
            </a:r>
            <a:r>
              <a:rPr lang="de-DE" i="1" dirty="0" err="1" smtClean="0"/>
              <a:t>bley</a:t>
            </a:r>
            <a:r>
              <a:rPr lang="de-DE" i="1" dirty="0" smtClean="0"/>
              <a:t> vorgossen worden. </a:t>
            </a:r>
            <a:r>
              <a:rPr lang="de-DE" b="1" i="1" dirty="0" err="1" smtClean="0"/>
              <a:t>Ubig</a:t>
            </a:r>
            <a:r>
              <a:rPr lang="de-DE" b="1" i="1" dirty="0" smtClean="0"/>
              <a:t> den </a:t>
            </a:r>
            <a:r>
              <a:rPr lang="de-DE" b="1" i="1" dirty="0" err="1" smtClean="0"/>
              <a:t>byldern</a:t>
            </a:r>
            <a:r>
              <a:rPr lang="de-DE" b="1" i="1" dirty="0" smtClean="0"/>
              <a:t> der vier Evangelisten </a:t>
            </a:r>
            <a:r>
              <a:rPr lang="de-DE" i="1" dirty="0" smtClean="0"/>
              <a:t>ist </a:t>
            </a:r>
            <a:r>
              <a:rPr lang="de-DE" b="1" i="1" dirty="0" smtClean="0"/>
              <a:t>ein kleiner </a:t>
            </a:r>
            <a:r>
              <a:rPr lang="de-DE" b="1" i="1" dirty="0" err="1" smtClean="0"/>
              <a:t>archithron</a:t>
            </a:r>
            <a:r>
              <a:rPr lang="de-DE" b="1" i="1" dirty="0" smtClean="0"/>
              <a:t> </a:t>
            </a:r>
            <a:r>
              <a:rPr lang="de-DE" i="1" dirty="0" err="1" smtClean="0"/>
              <a:t>gelegeth</a:t>
            </a:r>
            <a:r>
              <a:rPr lang="de-DE" i="1" dirty="0" smtClean="0"/>
              <a:t> </a:t>
            </a:r>
            <a:r>
              <a:rPr lang="de-DE" i="1" dirty="0" err="1" smtClean="0"/>
              <a:t>montages</a:t>
            </a:r>
            <a:r>
              <a:rPr lang="de-DE" i="1" dirty="0" smtClean="0"/>
              <a:t> noch </a:t>
            </a:r>
            <a:r>
              <a:rPr lang="de-DE" i="1" dirty="0" err="1" smtClean="0"/>
              <a:t>Galli</a:t>
            </a:r>
            <a:r>
              <a:rPr lang="de-DE" dirty="0" smtClean="0"/>
              <a:t> [17.10.1558] </a:t>
            </a:r>
            <a:r>
              <a:rPr lang="de-DE" i="1" dirty="0" err="1" smtClean="0"/>
              <a:t>unnd</a:t>
            </a:r>
            <a:r>
              <a:rPr lang="de-DE" b="1" i="1" dirty="0" smtClean="0"/>
              <a:t> das </a:t>
            </a:r>
            <a:r>
              <a:rPr lang="de-DE" b="1" i="1" dirty="0" err="1" smtClean="0"/>
              <a:t>Crucifix</a:t>
            </a:r>
            <a:r>
              <a:rPr lang="de-DE" b="1" i="1" dirty="0" smtClean="0"/>
              <a:t> unsers lieben </a:t>
            </a:r>
            <a:r>
              <a:rPr lang="de-DE" b="1" i="1" dirty="0" err="1" smtClean="0"/>
              <a:t>herren</a:t>
            </a:r>
            <a:r>
              <a:rPr lang="de-DE" b="1" i="1" dirty="0" smtClean="0"/>
              <a:t> </a:t>
            </a:r>
            <a:r>
              <a:rPr lang="de-DE" b="1" i="1" dirty="0" err="1" smtClean="0"/>
              <a:t>Jhesu</a:t>
            </a:r>
            <a:r>
              <a:rPr lang="de-DE" b="1" i="1" dirty="0" smtClean="0"/>
              <a:t> Christi </a:t>
            </a:r>
            <a:r>
              <a:rPr lang="de-DE" b="1" i="1" dirty="0" err="1" smtClean="0"/>
              <a:t>ubig</a:t>
            </a:r>
            <a:r>
              <a:rPr lang="de-DE" b="1" i="1" dirty="0" smtClean="0"/>
              <a:t> der lehne</a:t>
            </a:r>
            <a:r>
              <a:rPr lang="de-DE" i="1" dirty="0" smtClean="0"/>
              <a:t> </a:t>
            </a:r>
            <a:r>
              <a:rPr lang="en-US" dirty="0" smtClean="0"/>
              <a:t>[…] </a:t>
            </a:r>
            <a:r>
              <a:rPr lang="de-DE" i="1" dirty="0" smtClean="0"/>
              <a:t>Wie kunstreich </a:t>
            </a:r>
            <a:r>
              <a:rPr lang="de-DE" i="1" dirty="0" err="1" smtClean="0"/>
              <a:t>unnd</a:t>
            </a:r>
            <a:r>
              <a:rPr lang="de-DE" i="1" dirty="0" smtClean="0"/>
              <a:t> </a:t>
            </a:r>
            <a:r>
              <a:rPr lang="de-DE" i="1" dirty="0" err="1" smtClean="0"/>
              <a:t>behende</a:t>
            </a:r>
            <a:r>
              <a:rPr lang="de-DE" i="1" dirty="0" smtClean="0"/>
              <a:t> mit </a:t>
            </a:r>
            <a:r>
              <a:rPr lang="de-DE" b="1" i="1" dirty="0" err="1" smtClean="0"/>
              <a:t>loblichn</a:t>
            </a:r>
            <a:r>
              <a:rPr lang="de-DE" b="1" i="1" dirty="0" smtClean="0"/>
              <a:t> </a:t>
            </a:r>
            <a:r>
              <a:rPr lang="de-DE" b="1" i="1" dirty="0" err="1" smtClean="0"/>
              <a:t>schoͤnen</a:t>
            </a:r>
            <a:r>
              <a:rPr lang="de-DE" b="1" i="1" dirty="0" smtClean="0"/>
              <a:t> </a:t>
            </a:r>
            <a:r>
              <a:rPr lang="de-DE" b="1" i="1" dirty="0" err="1" smtClean="0"/>
              <a:t>byldern</a:t>
            </a:r>
            <a:r>
              <a:rPr lang="de-DE" b="1" i="1" dirty="0" smtClean="0"/>
              <a:t> von </a:t>
            </a:r>
            <a:r>
              <a:rPr lang="de-DE" b="1" i="1" dirty="0" err="1" smtClean="0"/>
              <a:t>Crucifixen</a:t>
            </a:r>
            <a:r>
              <a:rPr lang="de-DE" b="1" i="1" dirty="0" smtClean="0"/>
              <a:t> unsers lieben </a:t>
            </a:r>
            <a:r>
              <a:rPr lang="de-DE" b="1" i="1" dirty="0" err="1" smtClean="0"/>
              <a:t>hern</a:t>
            </a:r>
            <a:r>
              <a:rPr lang="de-DE" b="1" i="1" dirty="0" smtClean="0"/>
              <a:t> </a:t>
            </a:r>
            <a:r>
              <a:rPr lang="de-DE" b="1" i="1" dirty="0" err="1" smtClean="0"/>
              <a:t>unnd</a:t>
            </a:r>
            <a:r>
              <a:rPr lang="de-DE" b="1" i="1" dirty="0" smtClean="0"/>
              <a:t> </a:t>
            </a:r>
            <a:r>
              <a:rPr lang="de-DE" b="1" i="1" dirty="0" err="1" smtClean="0"/>
              <a:t>seligmachers</a:t>
            </a:r>
            <a:r>
              <a:rPr lang="de-DE" b="1" i="1" dirty="0" smtClean="0"/>
              <a:t> </a:t>
            </a:r>
            <a:r>
              <a:rPr lang="de-DE" b="1" i="1" dirty="0" err="1" smtClean="0"/>
              <a:t>Jhesu</a:t>
            </a:r>
            <a:r>
              <a:rPr lang="de-DE" b="1" i="1" dirty="0" smtClean="0"/>
              <a:t> Christi, </a:t>
            </a:r>
            <a:r>
              <a:rPr lang="de-DE" b="1" i="1" dirty="0" err="1" smtClean="0"/>
              <a:t>ouch</a:t>
            </a:r>
            <a:r>
              <a:rPr lang="de-DE" b="1" i="1" dirty="0" smtClean="0"/>
              <a:t> Adam </a:t>
            </a:r>
            <a:r>
              <a:rPr lang="de-DE" b="1" i="1" dirty="0" err="1" smtClean="0"/>
              <a:t>unnd</a:t>
            </a:r>
            <a:r>
              <a:rPr lang="de-DE" b="1" i="1" dirty="0" smtClean="0"/>
              <a:t> </a:t>
            </a:r>
            <a:r>
              <a:rPr lang="de-DE" b="1" i="1" dirty="0" err="1" smtClean="0"/>
              <a:t>Euę</a:t>
            </a:r>
            <a:r>
              <a:rPr lang="de-DE" b="1" i="1" dirty="0" smtClean="0"/>
              <a:t>, so der schlangen dem </a:t>
            </a:r>
            <a:r>
              <a:rPr lang="de-DE" b="1" i="1" dirty="0" err="1" smtClean="0"/>
              <a:t>teuffel</a:t>
            </a:r>
            <a:r>
              <a:rPr lang="de-DE" b="1" i="1" dirty="0" smtClean="0"/>
              <a:t> </a:t>
            </a:r>
            <a:r>
              <a:rPr lang="de-DE" b="1" i="1" dirty="0" err="1" smtClean="0"/>
              <a:t>gefolgeth</a:t>
            </a:r>
            <a:r>
              <a:rPr lang="de-DE" b="1" i="1" dirty="0" smtClean="0"/>
              <a:t> </a:t>
            </a:r>
            <a:r>
              <a:rPr lang="de-DE" b="1" i="1" dirty="0" err="1" smtClean="0"/>
              <a:t>unnd</a:t>
            </a:r>
            <a:r>
              <a:rPr lang="de-DE" b="1" i="1" dirty="0" smtClean="0"/>
              <a:t> </a:t>
            </a:r>
            <a:r>
              <a:rPr lang="de-DE" b="1" i="1" dirty="0" err="1" smtClean="0"/>
              <a:t>dardurch</a:t>
            </a:r>
            <a:r>
              <a:rPr lang="de-DE" b="1" i="1" dirty="0" smtClean="0"/>
              <a:t> das </a:t>
            </a:r>
            <a:r>
              <a:rPr lang="de-DE" b="1" i="1" dirty="0" err="1" smtClean="0"/>
              <a:t>gantze</a:t>
            </a:r>
            <a:r>
              <a:rPr lang="de-DE" b="1" i="1" dirty="0" smtClean="0"/>
              <a:t> menschlich #</a:t>
            </a:r>
            <a:r>
              <a:rPr lang="de-DE" b="1" i="1" dirty="0" err="1" smtClean="0"/>
              <a:t>geschlecht</a:t>
            </a:r>
            <a:r>
              <a:rPr lang="de-DE" b="1" i="1" dirty="0" smtClean="0"/>
              <a:t># </a:t>
            </a:r>
            <a:r>
              <a:rPr lang="de-DE" b="1" i="1" dirty="0" err="1" smtClean="0"/>
              <a:t>yn</a:t>
            </a:r>
            <a:r>
              <a:rPr lang="de-DE" b="1" i="1" dirty="0" smtClean="0"/>
              <a:t> schaden </a:t>
            </a:r>
            <a:r>
              <a:rPr lang="de-DE" b="1" i="1" dirty="0" err="1" smtClean="0"/>
              <a:t>unnd</a:t>
            </a:r>
            <a:r>
              <a:rPr lang="de-DE" b="1" i="1" dirty="0" smtClean="0"/>
              <a:t> </a:t>
            </a:r>
            <a:r>
              <a:rPr lang="de-DE" b="1" i="1" dirty="0" err="1" smtClean="0"/>
              <a:t>unuberwinthliche</a:t>
            </a:r>
            <a:r>
              <a:rPr lang="de-DE" b="1" i="1" dirty="0" smtClean="0"/>
              <a:t> </a:t>
            </a:r>
            <a:r>
              <a:rPr lang="de-DE" b="1" i="1" dirty="0" err="1" smtClean="0"/>
              <a:t>vorterbung</a:t>
            </a:r>
            <a:r>
              <a:rPr lang="de-DE" b="1" i="1" dirty="0" smtClean="0"/>
              <a:t> </a:t>
            </a:r>
            <a:r>
              <a:rPr lang="de-DE" b="1" i="1" dirty="0" err="1" smtClean="0"/>
              <a:t>gefuerth</a:t>
            </a:r>
            <a:r>
              <a:rPr lang="de-DE" b="1" i="1" dirty="0" smtClean="0"/>
              <a:t>, wo </a:t>
            </a:r>
            <a:r>
              <a:rPr lang="de-DE" b="1" i="1" dirty="0" err="1" smtClean="0"/>
              <a:t>yhme</a:t>
            </a:r>
            <a:r>
              <a:rPr lang="de-DE" b="1" i="1" dirty="0" smtClean="0"/>
              <a:t> </a:t>
            </a:r>
            <a:r>
              <a:rPr lang="de-DE" b="1" i="1" dirty="0" err="1" smtClean="0"/>
              <a:t>ouch</a:t>
            </a:r>
            <a:r>
              <a:rPr lang="de-DE" b="1" i="1" dirty="0" smtClean="0"/>
              <a:t> allen </a:t>
            </a:r>
            <a:r>
              <a:rPr lang="de-DE" b="1" i="1" dirty="0" err="1" smtClean="0"/>
              <a:t>menschen</a:t>
            </a:r>
            <a:r>
              <a:rPr lang="de-DE" b="1" i="1" dirty="0" smtClean="0"/>
              <a:t> der </a:t>
            </a:r>
            <a:r>
              <a:rPr lang="de-DE" b="1" i="1" dirty="0" err="1" smtClean="0"/>
              <a:t>vorheyschene</a:t>
            </a:r>
            <a:r>
              <a:rPr lang="de-DE" b="1" i="1" dirty="0" smtClean="0"/>
              <a:t> </a:t>
            </a:r>
            <a:r>
              <a:rPr lang="de-DE" b="1" i="1" dirty="0" err="1" smtClean="0"/>
              <a:t>heyland</a:t>
            </a:r>
            <a:r>
              <a:rPr lang="de-DE" b="1" i="1" dirty="0" smtClean="0"/>
              <a:t> </a:t>
            </a:r>
            <a:r>
              <a:rPr lang="de-DE" b="1" i="1" dirty="0" err="1" smtClean="0"/>
              <a:t>Jhesus</a:t>
            </a:r>
            <a:r>
              <a:rPr lang="de-DE" b="1" i="1" dirty="0" smtClean="0"/>
              <a:t> Christus nicht zu </a:t>
            </a:r>
            <a:r>
              <a:rPr lang="de-DE" b="1" i="1" dirty="0" err="1" smtClean="0"/>
              <a:t>troste</a:t>
            </a:r>
            <a:r>
              <a:rPr lang="de-DE" b="1" i="1" dirty="0" smtClean="0"/>
              <a:t> </a:t>
            </a:r>
            <a:r>
              <a:rPr lang="de-DE" b="1" i="1" dirty="0" err="1" smtClean="0"/>
              <a:t>hulffe</a:t>
            </a:r>
            <a:r>
              <a:rPr lang="de-DE" b="1" i="1" dirty="0" smtClean="0"/>
              <a:t> </a:t>
            </a:r>
            <a:r>
              <a:rPr lang="de-DE" b="1" i="1" dirty="0" err="1" smtClean="0"/>
              <a:t>unnd</a:t>
            </a:r>
            <a:r>
              <a:rPr lang="de-DE" b="1" i="1" dirty="0" smtClean="0"/>
              <a:t> </a:t>
            </a:r>
            <a:r>
              <a:rPr lang="de-DE" b="1" i="1" dirty="0" err="1" smtClean="0"/>
              <a:t>seligkeit</a:t>
            </a:r>
            <a:r>
              <a:rPr lang="de-DE" b="1" i="1" dirty="0" smtClean="0"/>
              <a:t> </a:t>
            </a:r>
            <a:r>
              <a:rPr lang="de-DE" b="1" i="1" dirty="0" err="1" smtClean="0"/>
              <a:t>kohmen</a:t>
            </a:r>
            <a:r>
              <a:rPr lang="de-DE" b="1" i="1" dirty="0" smtClean="0"/>
              <a:t> </a:t>
            </a:r>
            <a:r>
              <a:rPr lang="de-DE" b="1" i="1" dirty="0" err="1" smtClean="0"/>
              <a:t>were</a:t>
            </a:r>
            <a:r>
              <a:rPr lang="de-DE" b="1" i="1" dirty="0" smtClean="0"/>
              <a:t> aus </a:t>
            </a:r>
            <a:r>
              <a:rPr lang="de-DE" b="1" i="1" dirty="0" err="1" smtClean="0"/>
              <a:t>veterlicher</a:t>
            </a:r>
            <a:r>
              <a:rPr lang="de-DE" b="1" i="1" dirty="0" smtClean="0"/>
              <a:t> liebe des </a:t>
            </a:r>
            <a:r>
              <a:rPr lang="de-DE" b="1" i="1" dirty="0" err="1" smtClean="0"/>
              <a:t>himlischen</a:t>
            </a:r>
            <a:r>
              <a:rPr lang="de-DE" b="1" i="1" dirty="0" smtClean="0"/>
              <a:t> lieben </a:t>
            </a:r>
            <a:r>
              <a:rPr lang="de-DE" b="1" i="1" dirty="0" err="1" smtClean="0"/>
              <a:t>vatern</a:t>
            </a:r>
            <a:r>
              <a:rPr lang="de-DE" b="1" i="1" dirty="0" smtClean="0"/>
              <a:t>, als Johannes von </a:t>
            </a:r>
            <a:r>
              <a:rPr lang="de-DE" b="1" i="1" dirty="0" err="1" smtClean="0"/>
              <a:t>ihme</a:t>
            </a:r>
            <a:r>
              <a:rPr lang="de-DE" b="1" i="1" dirty="0" smtClean="0"/>
              <a:t> geschrieben </a:t>
            </a:r>
            <a:r>
              <a:rPr lang="de-DE" b="1" i="1" dirty="0" err="1" smtClean="0"/>
              <a:t>ym</a:t>
            </a:r>
            <a:r>
              <a:rPr lang="de-DE" b="1" i="1" dirty="0" smtClean="0"/>
              <a:t> dritten </a:t>
            </a:r>
            <a:r>
              <a:rPr lang="de-DE" b="1" i="1" dirty="0" err="1" smtClean="0"/>
              <a:t>capittel</a:t>
            </a:r>
            <a:r>
              <a:rPr lang="de-DE" i="1" dirty="0" smtClean="0"/>
              <a:t>:</a:t>
            </a:r>
            <a:r>
              <a:rPr lang="cs-CZ" i="1" dirty="0" smtClean="0"/>
              <a:t> </a:t>
            </a:r>
            <a:r>
              <a:rPr lang="de-DE" i="1" dirty="0" smtClean="0"/>
              <a:t>„</a:t>
            </a:r>
            <a:r>
              <a:rPr lang="de-DE" b="1" i="1" dirty="0" smtClean="0"/>
              <a:t>also </a:t>
            </a:r>
            <a:r>
              <a:rPr lang="de-DE" b="1" i="1" dirty="0" err="1" smtClean="0"/>
              <a:t>hot</a:t>
            </a:r>
            <a:r>
              <a:rPr lang="de-DE" b="1" i="1" dirty="0" smtClean="0"/>
              <a:t> </a:t>
            </a:r>
            <a:r>
              <a:rPr lang="de-DE" b="1" i="1" dirty="0" err="1" smtClean="0"/>
              <a:t>Got</a:t>
            </a:r>
            <a:r>
              <a:rPr lang="de-DE" b="1" i="1" dirty="0" smtClean="0"/>
              <a:t> die </a:t>
            </a:r>
            <a:r>
              <a:rPr lang="de-DE" b="1" i="1" dirty="0" err="1" smtClean="0"/>
              <a:t>werleth</a:t>
            </a:r>
            <a:r>
              <a:rPr lang="de-DE" b="1" i="1" dirty="0" smtClean="0"/>
              <a:t> </a:t>
            </a:r>
            <a:r>
              <a:rPr lang="de-DE" b="1" i="1" dirty="0" err="1" smtClean="0"/>
              <a:t>geliebet</a:t>
            </a:r>
            <a:r>
              <a:rPr lang="de-DE" b="1" i="1" dirty="0" smtClean="0"/>
              <a:t>, das er seinen </a:t>
            </a:r>
            <a:r>
              <a:rPr lang="de-DE" b="1" i="1" dirty="0" err="1" smtClean="0"/>
              <a:t>eynigen</a:t>
            </a:r>
            <a:r>
              <a:rPr lang="de-DE" b="1" i="1" dirty="0" smtClean="0"/>
              <a:t> </a:t>
            </a:r>
            <a:r>
              <a:rPr lang="de-DE" b="1" i="1" dirty="0" err="1" smtClean="0"/>
              <a:t>son</a:t>
            </a:r>
            <a:r>
              <a:rPr lang="de-DE" b="1" i="1" dirty="0" smtClean="0"/>
              <a:t> gab, </a:t>
            </a:r>
            <a:r>
              <a:rPr lang="de-DE" b="1" i="1" dirty="0" err="1" smtClean="0"/>
              <a:t>auff</a:t>
            </a:r>
            <a:r>
              <a:rPr lang="de-DE" b="1" i="1" dirty="0" smtClean="0"/>
              <a:t> das alle die, so an </a:t>
            </a:r>
            <a:r>
              <a:rPr lang="de-DE" b="1" i="1" dirty="0" err="1" smtClean="0"/>
              <a:t>yhnen</a:t>
            </a:r>
            <a:r>
              <a:rPr lang="de-DE" b="1" i="1" dirty="0" smtClean="0"/>
              <a:t> </a:t>
            </a:r>
            <a:r>
              <a:rPr lang="de-DE" b="1" i="1" dirty="0" err="1" smtClean="0"/>
              <a:t>gleuben</a:t>
            </a:r>
            <a:r>
              <a:rPr lang="de-DE" b="1" i="1" dirty="0" smtClean="0"/>
              <a:t>, nicht </a:t>
            </a:r>
            <a:r>
              <a:rPr lang="de-DE" b="1" i="1" dirty="0" err="1" smtClean="0"/>
              <a:t>vorloren</a:t>
            </a:r>
            <a:r>
              <a:rPr lang="de-DE" b="1" i="1" dirty="0" smtClean="0"/>
              <a:t> werden, sonder das ewige leben haben“, welchen </a:t>
            </a:r>
            <a:r>
              <a:rPr lang="de-DE" b="1" i="1" dirty="0" err="1" smtClean="0"/>
              <a:t>theuren</a:t>
            </a:r>
            <a:r>
              <a:rPr lang="de-DE" b="1" i="1" dirty="0" smtClean="0"/>
              <a:t> </a:t>
            </a:r>
            <a:r>
              <a:rPr lang="de-DE" b="1" i="1" dirty="0" err="1" smtClean="0"/>
              <a:t>spruch</a:t>
            </a:r>
            <a:r>
              <a:rPr lang="de-DE" b="1" i="1" dirty="0" smtClean="0"/>
              <a:t> der </a:t>
            </a:r>
            <a:r>
              <a:rPr lang="de-DE" b="1" i="1" dirty="0" err="1" smtClean="0"/>
              <a:t>erwirdig</a:t>
            </a:r>
            <a:r>
              <a:rPr lang="de-DE" b="1" i="1" dirty="0" smtClean="0"/>
              <a:t> </a:t>
            </a:r>
            <a:r>
              <a:rPr lang="de-DE" b="1" i="1" u="sng" dirty="0" err="1" smtClean="0"/>
              <a:t>hochberaumethe</a:t>
            </a:r>
            <a:r>
              <a:rPr lang="de-DE" b="1" i="1" u="sng" dirty="0" smtClean="0"/>
              <a:t> </a:t>
            </a:r>
            <a:r>
              <a:rPr lang="de-DE" b="1" i="1" u="sng" dirty="0" err="1" smtClean="0"/>
              <a:t>herre</a:t>
            </a:r>
            <a:r>
              <a:rPr lang="de-DE" b="1" i="1" u="sng" dirty="0" smtClean="0"/>
              <a:t> </a:t>
            </a:r>
            <a:r>
              <a:rPr lang="de-DE" b="1" i="1" u="sng" dirty="0" err="1" smtClean="0"/>
              <a:t>doctor</a:t>
            </a:r>
            <a:r>
              <a:rPr lang="de-DE" b="1" i="1" u="sng" dirty="0" smtClean="0"/>
              <a:t> Martinus </a:t>
            </a:r>
            <a:r>
              <a:rPr lang="de-DE" b="1" u="sng" dirty="0" smtClean="0"/>
              <a:t>[Luther]</a:t>
            </a:r>
            <a:r>
              <a:rPr lang="de-DE" b="1" dirty="0" smtClean="0"/>
              <a:t>, </a:t>
            </a:r>
            <a:r>
              <a:rPr lang="de-DE" b="1" i="1" dirty="0" err="1" smtClean="0"/>
              <a:t>loblicher</a:t>
            </a:r>
            <a:r>
              <a:rPr lang="de-DE" b="1" i="1" dirty="0" smtClean="0"/>
              <a:t> </a:t>
            </a:r>
            <a:r>
              <a:rPr lang="de-DE" b="1" i="1" dirty="0" err="1" smtClean="0"/>
              <a:t>vnnd</a:t>
            </a:r>
            <a:r>
              <a:rPr lang="de-DE" b="1" i="1" dirty="0" smtClean="0"/>
              <a:t> </a:t>
            </a:r>
            <a:r>
              <a:rPr lang="de-DE" b="1" i="1" dirty="0" err="1" smtClean="0"/>
              <a:t>mylder</a:t>
            </a:r>
            <a:r>
              <a:rPr lang="de-DE" b="1" i="1" dirty="0" smtClean="0"/>
              <a:t> </a:t>
            </a:r>
            <a:r>
              <a:rPr lang="de-DE" b="1" i="1" dirty="0" err="1" smtClean="0"/>
              <a:t>gedechtnus</a:t>
            </a:r>
            <a:r>
              <a:rPr lang="de-DE" b="1" i="1" dirty="0" smtClean="0"/>
              <a:t>, an seinem ende </a:t>
            </a:r>
            <a:r>
              <a:rPr lang="de-DE" b="1" i="1" dirty="0" err="1" smtClean="0"/>
              <a:t>hertzlich</a:t>
            </a:r>
            <a:r>
              <a:rPr lang="de-DE" b="1" i="1" dirty="0" smtClean="0"/>
              <a:t> </a:t>
            </a:r>
            <a:r>
              <a:rPr lang="de-DE" b="1" i="1" dirty="0" err="1" smtClean="0"/>
              <a:t>geruͤhmet</a:t>
            </a:r>
            <a:r>
              <a:rPr lang="de-DE" b="1" i="1" dirty="0" smtClean="0"/>
              <a:t> </a:t>
            </a:r>
            <a:r>
              <a:rPr lang="de-DE" b="1" i="1" dirty="0" err="1" smtClean="0"/>
              <a:t>vnnd</a:t>
            </a:r>
            <a:r>
              <a:rPr lang="de-DE" b="1" i="1" dirty="0" smtClean="0"/>
              <a:t> </a:t>
            </a:r>
            <a:r>
              <a:rPr lang="de-DE" b="1" i="1" dirty="0" err="1" smtClean="0"/>
              <a:t>bekanth</a:t>
            </a:r>
            <a:r>
              <a:rPr lang="de-DE" b="1" i="1" dirty="0" smtClean="0"/>
              <a:t>, in die </a:t>
            </a:r>
            <a:r>
              <a:rPr lang="de-DE" b="1" i="1" dirty="0" err="1" smtClean="0"/>
              <a:t>hende</a:t>
            </a:r>
            <a:r>
              <a:rPr lang="de-DE" b="1" i="1" dirty="0" smtClean="0"/>
              <a:t> unsers </a:t>
            </a:r>
            <a:r>
              <a:rPr lang="de-DE" b="1" i="1" dirty="0" err="1" smtClean="0"/>
              <a:t>hymmelischen</a:t>
            </a:r>
            <a:r>
              <a:rPr lang="de-DE" b="1" i="1" dirty="0" smtClean="0"/>
              <a:t> </a:t>
            </a:r>
            <a:r>
              <a:rPr lang="de-DE" b="1" i="1" dirty="0" err="1" smtClean="0"/>
              <a:t>unnd</a:t>
            </a:r>
            <a:r>
              <a:rPr lang="de-DE" b="1" i="1" dirty="0" smtClean="0"/>
              <a:t> </a:t>
            </a:r>
            <a:r>
              <a:rPr lang="de-DE" b="1" i="1" dirty="0" err="1" smtClean="0"/>
              <a:t>liebn</a:t>
            </a:r>
            <a:r>
              <a:rPr lang="de-DE" b="1" i="1" dirty="0" smtClean="0"/>
              <a:t> </a:t>
            </a:r>
            <a:r>
              <a:rPr lang="de-DE" b="1" i="1" dirty="0" err="1" smtClean="0"/>
              <a:t>vatern</a:t>
            </a:r>
            <a:r>
              <a:rPr lang="de-DE" b="1" i="1" dirty="0" smtClean="0"/>
              <a:t> seinen geist </a:t>
            </a:r>
            <a:r>
              <a:rPr lang="de-DE" b="1" i="1" dirty="0" err="1" smtClean="0"/>
              <a:t>empffolen</a:t>
            </a:r>
            <a:r>
              <a:rPr lang="de-DE" sz="2900" dirty="0" smtClean="0">
                <a:solidFill>
                  <a:srgbClr val="FF0000"/>
                </a:solidFill>
              </a:rPr>
              <a:t>, </a:t>
            </a:r>
            <a:r>
              <a:rPr lang="de-DE" sz="2900" dirty="0" err="1" smtClean="0">
                <a:solidFill>
                  <a:srgbClr val="FF0000"/>
                </a:solidFill>
              </a:rPr>
              <a:t>CWB</a:t>
            </a:r>
            <a:r>
              <a:rPr lang="de-DE" sz="2900" dirty="0" smtClean="0">
                <a:solidFill>
                  <a:srgbClr val="FF0000"/>
                </a:solidFill>
              </a:rPr>
              <a:t> Zittau, </a:t>
            </a:r>
            <a:r>
              <a:rPr lang="de-DE" sz="2900" dirty="0" err="1" smtClean="0">
                <a:solidFill>
                  <a:srgbClr val="FF0000"/>
                </a:solidFill>
              </a:rPr>
              <a:t>Mscr</a:t>
            </a:r>
            <a:r>
              <a:rPr lang="de-DE" sz="2900" dirty="0" smtClean="0">
                <a:solidFill>
                  <a:srgbClr val="FF0000"/>
                </a:solidFill>
              </a:rPr>
              <a:t>. A 270, </a:t>
            </a:r>
            <a:r>
              <a:rPr lang="de-DE" sz="2900" dirty="0" err="1" smtClean="0">
                <a:solidFill>
                  <a:srgbClr val="FF0000"/>
                </a:solidFill>
              </a:rPr>
              <a:t>fol</a:t>
            </a:r>
            <a:r>
              <a:rPr lang="de-DE" sz="2900" dirty="0" smtClean="0">
                <a:solidFill>
                  <a:srgbClr val="FF0000"/>
                </a:solidFill>
              </a:rPr>
              <a:t>. </a:t>
            </a:r>
            <a:r>
              <a:rPr lang="de-DE" sz="2900" dirty="0" err="1" smtClean="0">
                <a:solidFill>
                  <a:srgbClr val="FF0000"/>
                </a:solidFill>
              </a:rPr>
              <a:t>38v-43v</a:t>
            </a:r>
            <a:r>
              <a:rPr lang="de-DE" sz="2900" dirty="0" smtClean="0">
                <a:solidFill>
                  <a:srgbClr val="FF0000"/>
                </a:solidFill>
              </a:rPr>
              <a:t>.</a:t>
            </a:r>
            <a:endParaRPr lang="cs-CZ" sz="2900" dirty="0">
              <a:solidFill>
                <a:srgbClr val="FF0000"/>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39552" y="620688"/>
            <a:ext cx="8280920" cy="864096"/>
          </a:xfrm>
        </p:spPr>
        <p:txBody>
          <a:bodyPr>
            <a:normAutofit fontScale="90000"/>
          </a:bodyPr>
          <a:lstStyle/>
          <a:p>
            <a:r>
              <a:rPr lang="en-US" sz="2800" b="1" dirty="0" err="1" smtClean="0">
                <a:solidFill>
                  <a:srgbClr val="00B050"/>
                </a:solidFill>
              </a:rPr>
              <a:t>Maler</a:t>
            </a:r>
            <a:r>
              <a:rPr lang="en-US" sz="2800" b="1" dirty="0" smtClean="0">
                <a:solidFill>
                  <a:srgbClr val="00B050"/>
                </a:solidFill>
              </a:rPr>
              <a:t> Adam </a:t>
            </a:r>
            <a:r>
              <a:rPr lang="en-US" sz="2800" b="1" dirty="0" err="1" smtClean="0">
                <a:solidFill>
                  <a:srgbClr val="00B050"/>
                </a:solidFill>
              </a:rPr>
              <a:t>aus</a:t>
            </a:r>
            <a:r>
              <a:rPr lang="en-US" sz="2800" b="1" dirty="0" smtClean="0">
                <a:solidFill>
                  <a:srgbClr val="00B050"/>
                </a:solidFill>
              </a:rPr>
              <a:t> </a:t>
            </a:r>
            <a:r>
              <a:rPr lang="en-US" sz="2800" b="1" dirty="0" err="1" smtClean="0">
                <a:solidFill>
                  <a:srgbClr val="00B050"/>
                </a:solidFill>
              </a:rPr>
              <a:t>Mlad</a:t>
            </a:r>
            <a:r>
              <a:rPr lang="cs-CZ" sz="2800" b="1" dirty="0" smtClean="0">
                <a:solidFill>
                  <a:srgbClr val="00B050"/>
                </a:solidFill>
              </a:rPr>
              <a:t>á </a:t>
            </a:r>
            <a:r>
              <a:rPr lang="cs-CZ" sz="2800" b="1" dirty="0" err="1" smtClean="0">
                <a:solidFill>
                  <a:srgbClr val="00B050"/>
                </a:solidFill>
              </a:rPr>
              <a:t>Boleslav</a:t>
            </a:r>
            <a:r>
              <a:rPr lang="cs-CZ" sz="2800" b="1" dirty="0" smtClean="0">
                <a:solidFill>
                  <a:srgbClr val="00B050"/>
                </a:solidFill>
              </a:rPr>
              <a:t>/</a:t>
            </a:r>
            <a:r>
              <a:rPr lang="cs-CZ" sz="2800" b="1" dirty="0" err="1" smtClean="0">
                <a:solidFill>
                  <a:srgbClr val="00B050"/>
                </a:solidFill>
              </a:rPr>
              <a:t>Jungbunzlau</a:t>
            </a:r>
            <a:r>
              <a:rPr lang="cs-CZ" sz="2800" b="1" dirty="0" smtClean="0">
                <a:solidFill>
                  <a:srgbClr val="00B050"/>
                </a:solidFill>
              </a:rPr>
              <a:t> </a:t>
            </a:r>
            <a:r>
              <a:rPr lang="cs-CZ" sz="2800" b="1" dirty="0" err="1" smtClean="0">
                <a:solidFill>
                  <a:srgbClr val="00B050"/>
                </a:solidFill>
              </a:rPr>
              <a:t>und</a:t>
            </a:r>
            <a:r>
              <a:rPr lang="cs-CZ" sz="2800" b="1" dirty="0" smtClean="0">
                <a:solidFill>
                  <a:srgbClr val="00B050"/>
                </a:solidFill>
              </a:rPr>
              <a:t> der </a:t>
            </a:r>
            <a:r>
              <a:rPr lang="cs-CZ" sz="2800" b="1" dirty="0" err="1" smtClean="0">
                <a:solidFill>
                  <a:srgbClr val="00B050"/>
                </a:solidFill>
              </a:rPr>
              <a:t>neue</a:t>
            </a:r>
            <a:r>
              <a:rPr lang="cs-CZ" sz="2800" b="1" dirty="0" smtClean="0">
                <a:solidFill>
                  <a:srgbClr val="00B050"/>
                </a:solidFill>
              </a:rPr>
              <a:t> </a:t>
            </a:r>
            <a:r>
              <a:rPr lang="cs-CZ" sz="2800" b="1" dirty="0" err="1" smtClean="0">
                <a:solidFill>
                  <a:srgbClr val="00B050"/>
                </a:solidFill>
              </a:rPr>
              <a:t>Hauptaltar</a:t>
            </a:r>
            <a:r>
              <a:rPr lang="cs-CZ" sz="2800" b="1" dirty="0" smtClean="0">
                <a:solidFill>
                  <a:srgbClr val="00B050"/>
                </a:solidFill>
              </a:rPr>
              <a:t> in </a:t>
            </a:r>
            <a:r>
              <a:rPr lang="cs-CZ" sz="2800" b="1" dirty="0" err="1" smtClean="0">
                <a:solidFill>
                  <a:srgbClr val="00B050"/>
                </a:solidFill>
              </a:rPr>
              <a:t>Zittauer</a:t>
            </a:r>
            <a:r>
              <a:rPr lang="cs-CZ" sz="2800" b="1" dirty="0" smtClean="0">
                <a:solidFill>
                  <a:srgbClr val="00B050"/>
                </a:solidFill>
              </a:rPr>
              <a:t> </a:t>
            </a:r>
            <a:r>
              <a:rPr lang="cs-CZ" sz="2800" b="1" dirty="0" err="1" smtClean="0">
                <a:solidFill>
                  <a:srgbClr val="00B050"/>
                </a:solidFill>
              </a:rPr>
              <a:t>Pfarrkirche</a:t>
            </a:r>
            <a:endParaRPr lang="cs-CZ" sz="2800" b="1" dirty="0">
              <a:solidFill>
                <a:srgbClr val="00B050"/>
              </a:solidFill>
            </a:endParaRPr>
          </a:p>
        </p:txBody>
      </p:sp>
      <p:sp>
        <p:nvSpPr>
          <p:cNvPr id="3" name="Zástupný symbol pro obsah 2"/>
          <p:cNvSpPr>
            <a:spLocks noGrp="1"/>
          </p:cNvSpPr>
          <p:nvPr>
            <p:ph idx="1"/>
          </p:nvPr>
        </p:nvSpPr>
        <p:spPr>
          <a:xfrm>
            <a:off x="611560" y="1628800"/>
            <a:ext cx="7920880" cy="4536504"/>
          </a:xfrm>
        </p:spPr>
        <p:txBody>
          <a:bodyPr>
            <a:normAutofit fontScale="85000" lnSpcReduction="10000"/>
          </a:bodyPr>
          <a:lstStyle/>
          <a:p>
            <a:pPr algn="just"/>
            <a:r>
              <a:rPr lang="de-DE" dirty="0" smtClean="0"/>
              <a:t>[Jahr 1570]: </a:t>
            </a:r>
            <a:r>
              <a:rPr lang="de-DE" b="1" i="1" dirty="0" smtClean="0"/>
              <a:t>Meister Adam</a:t>
            </a:r>
            <a:r>
              <a:rPr lang="de-DE" i="1" dirty="0" smtClean="0"/>
              <a:t>, dem maler, ist </a:t>
            </a:r>
            <a:r>
              <a:rPr lang="de-DE" b="1" i="1" dirty="0" smtClean="0"/>
              <a:t>vom </a:t>
            </a:r>
            <a:r>
              <a:rPr lang="de-DE" b="1" i="1" dirty="0" err="1" smtClean="0"/>
              <a:t>althar</a:t>
            </a:r>
            <a:r>
              <a:rPr lang="de-DE" b="1" i="1" dirty="0" smtClean="0"/>
              <a:t> </a:t>
            </a:r>
            <a:r>
              <a:rPr lang="de-DE" b="1" i="1" dirty="0" err="1" smtClean="0"/>
              <a:t>zumalen</a:t>
            </a:r>
            <a:r>
              <a:rPr lang="de-DE" i="1" dirty="0" smtClean="0"/>
              <a:t> </a:t>
            </a:r>
            <a:r>
              <a:rPr lang="de-DE" i="1" dirty="0" err="1" smtClean="0"/>
              <a:t>postweis</a:t>
            </a:r>
            <a:r>
              <a:rPr lang="de-DE" i="1" dirty="0" smtClean="0"/>
              <a:t> allenthalben geben </a:t>
            </a:r>
            <a:r>
              <a:rPr lang="de-DE" i="1" dirty="0" err="1" smtClean="0"/>
              <a:t>worde</a:t>
            </a:r>
            <a:r>
              <a:rPr lang="de-DE" i="1" dirty="0" smtClean="0"/>
              <a:t>[n] 351 </a:t>
            </a:r>
            <a:r>
              <a:rPr lang="de-DE" i="1" dirty="0" err="1" smtClean="0"/>
              <a:t>ßc</a:t>
            </a:r>
            <a:r>
              <a:rPr lang="de-DE" dirty="0" smtClean="0"/>
              <a:t> [21.060 </a:t>
            </a:r>
            <a:r>
              <a:rPr lang="de-DE" dirty="0" err="1" smtClean="0"/>
              <a:t>Gr</a:t>
            </a:r>
            <a:r>
              <a:rPr lang="de-DE" dirty="0" smtClean="0"/>
              <a:t>.];</a:t>
            </a:r>
            <a:r>
              <a:rPr lang="en-US" dirty="0" smtClean="0"/>
              <a:t> [</a:t>
            </a:r>
            <a:r>
              <a:rPr lang="en-US" dirty="0" err="1" smtClean="0"/>
              <a:t>Jahr</a:t>
            </a:r>
            <a:r>
              <a:rPr lang="en-US" dirty="0" smtClean="0"/>
              <a:t> 1571]:</a:t>
            </a:r>
            <a:r>
              <a:rPr lang="de-DE" dirty="0" smtClean="0"/>
              <a:t> </a:t>
            </a:r>
            <a:r>
              <a:rPr lang="de-DE" b="1" i="1" dirty="0" smtClean="0"/>
              <a:t>Meister Adam, dem maler</a:t>
            </a:r>
            <a:r>
              <a:rPr lang="de-DE" i="1" dirty="0" smtClean="0"/>
              <a:t>, ist </a:t>
            </a:r>
            <a:r>
              <a:rPr lang="de-DE" b="1" i="1" dirty="0" smtClean="0"/>
              <a:t>vom hohen </a:t>
            </a:r>
            <a:r>
              <a:rPr lang="de-DE" b="1" i="1" dirty="0" err="1" smtClean="0"/>
              <a:t>althar</a:t>
            </a:r>
            <a:r>
              <a:rPr lang="de-DE" b="1" i="1" dirty="0" smtClean="0"/>
              <a:t> </a:t>
            </a:r>
            <a:r>
              <a:rPr lang="de-DE" b="1" i="1" dirty="0" err="1" smtClean="0"/>
              <a:t>zumalen</a:t>
            </a:r>
            <a:r>
              <a:rPr lang="de-DE" b="1" i="1" dirty="0" smtClean="0"/>
              <a:t> und auszufassen </a:t>
            </a:r>
            <a:r>
              <a:rPr lang="de-DE" i="1" dirty="0" err="1" smtClean="0"/>
              <a:t>postweis</a:t>
            </a:r>
            <a:r>
              <a:rPr lang="de-DE" i="1" dirty="0" smtClean="0"/>
              <a:t> allenthalben geben</a:t>
            </a:r>
            <a:r>
              <a:rPr lang="de-DE" dirty="0" smtClean="0"/>
              <a:t> (!) </a:t>
            </a:r>
            <a:r>
              <a:rPr lang="de-DE" i="1" dirty="0" smtClean="0"/>
              <a:t>worden 212 </a:t>
            </a:r>
            <a:r>
              <a:rPr lang="de-DE" i="1" dirty="0" err="1" smtClean="0"/>
              <a:t>ßc</a:t>
            </a:r>
            <a:r>
              <a:rPr lang="de-DE" dirty="0" smtClean="0"/>
              <a:t> [12.720 </a:t>
            </a:r>
            <a:r>
              <a:rPr lang="de-DE" dirty="0" err="1" smtClean="0"/>
              <a:t>Gr</a:t>
            </a:r>
            <a:r>
              <a:rPr lang="de-DE" dirty="0" smtClean="0"/>
              <a:t>.],</a:t>
            </a:r>
            <a:r>
              <a:rPr lang="de-DE" sz="1400" dirty="0" smtClean="0"/>
              <a:t> </a:t>
            </a:r>
            <a:r>
              <a:rPr lang="de-DE" sz="1900" dirty="0" err="1" smtClean="0">
                <a:solidFill>
                  <a:srgbClr val="FF0000"/>
                </a:solidFill>
              </a:rPr>
              <a:t>CWB</a:t>
            </a:r>
            <a:r>
              <a:rPr lang="de-DE" sz="1900" dirty="0" smtClean="0">
                <a:solidFill>
                  <a:srgbClr val="FF0000"/>
                </a:solidFill>
              </a:rPr>
              <a:t> Zittau, </a:t>
            </a:r>
            <a:r>
              <a:rPr lang="de-DE" sz="1900" dirty="0" err="1" smtClean="0">
                <a:solidFill>
                  <a:srgbClr val="FF0000"/>
                </a:solidFill>
              </a:rPr>
              <a:t>Mscr</a:t>
            </a:r>
            <a:r>
              <a:rPr lang="de-DE" sz="1900" dirty="0" smtClean="0">
                <a:solidFill>
                  <a:srgbClr val="FF0000"/>
                </a:solidFill>
              </a:rPr>
              <a:t>. B </a:t>
            </a:r>
            <a:r>
              <a:rPr lang="de-DE" sz="1900" dirty="0" err="1" smtClean="0">
                <a:solidFill>
                  <a:srgbClr val="FF0000"/>
                </a:solidFill>
              </a:rPr>
              <a:t>299b</a:t>
            </a:r>
            <a:r>
              <a:rPr lang="de-DE" sz="1900" dirty="0" smtClean="0">
                <a:solidFill>
                  <a:srgbClr val="FF0000"/>
                </a:solidFill>
              </a:rPr>
              <a:t>, </a:t>
            </a:r>
            <a:r>
              <a:rPr lang="de-DE" sz="1900" dirty="0" err="1" smtClean="0">
                <a:solidFill>
                  <a:srgbClr val="FF0000"/>
                </a:solidFill>
              </a:rPr>
              <a:t>fol</a:t>
            </a:r>
            <a:r>
              <a:rPr lang="de-DE" sz="1900" dirty="0" smtClean="0">
                <a:solidFill>
                  <a:srgbClr val="FF0000"/>
                </a:solidFill>
              </a:rPr>
              <a:t>. </a:t>
            </a:r>
            <a:r>
              <a:rPr lang="de-DE" sz="1900" dirty="0" err="1" smtClean="0">
                <a:solidFill>
                  <a:srgbClr val="FF0000"/>
                </a:solidFill>
              </a:rPr>
              <a:t>109v</a:t>
            </a:r>
            <a:r>
              <a:rPr lang="de-DE" sz="1900" dirty="0" smtClean="0">
                <a:solidFill>
                  <a:srgbClr val="FF0000"/>
                </a:solidFill>
              </a:rPr>
              <a:t> , </a:t>
            </a:r>
            <a:r>
              <a:rPr lang="de-DE" sz="1900" dirty="0" err="1" smtClean="0">
                <a:solidFill>
                  <a:srgbClr val="FF0000"/>
                </a:solidFill>
              </a:rPr>
              <a:t>117r</a:t>
            </a:r>
            <a:r>
              <a:rPr lang="de-DE" sz="1900" dirty="0" smtClean="0">
                <a:solidFill>
                  <a:srgbClr val="FF0000"/>
                </a:solidFill>
              </a:rPr>
              <a:t>.</a:t>
            </a:r>
          </a:p>
          <a:p>
            <a:pPr algn="just"/>
            <a:r>
              <a:rPr lang="en-US" dirty="0" smtClean="0"/>
              <a:t>[</a:t>
            </a:r>
            <a:r>
              <a:rPr lang="cs-CZ" dirty="0" err="1" smtClean="0"/>
              <a:t>Nr</a:t>
            </a:r>
            <a:r>
              <a:rPr lang="cs-CZ" dirty="0" smtClean="0"/>
              <a:t>.</a:t>
            </a:r>
            <a:r>
              <a:rPr lang="en-US" dirty="0" smtClean="0"/>
              <a:t>]</a:t>
            </a:r>
            <a:r>
              <a:rPr lang="cs-CZ" dirty="0" smtClean="0"/>
              <a:t> </a:t>
            </a:r>
            <a:r>
              <a:rPr lang="cs-CZ" i="1" dirty="0" smtClean="0"/>
              <a:t>120: </a:t>
            </a:r>
            <a:r>
              <a:rPr lang="cs-CZ" b="1" i="1" dirty="0" err="1" smtClean="0"/>
              <a:t>Meister</a:t>
            </a:r>
            <a:r>
              <a:rPr lang="cs-CZ" b="1" i="1" dirty="0" smtClean="0"/>
              <a:t> Adam, </a:t>
            </a:r>
            <a:r>
              <a:rPr lang="cs-CZ" b="1" i="1" dirty="0" err="1" smtClean="0"/>
              <a:t>dem</a:t>
            </a:r>
            <a:r>
              <a:rPr lang="cs-CZ" b="1" i="1" dirty="0" smtClean="0"/>
              <a:t> </a:t>
            </a:r>
            <a:r>
              <a:rPr lang="cs-CZ" b="1" i="1" dirty="0" err="1" smtClean="0"/>
              <a:t>moler</a:t>
            </a:r>
            <a:r>
              <a:rPr lang="cs-CZ" i="1" dirty="0" smtClean="0"/>
              <a:t>, </a:t>
            </a:r>
            <a:r>
              <a:rPr lang="cs-CZ" i="1" dirty="0" err="1" smtClean="0"/>
              <a:t>ein</a:t>
            </a:r>
            <a:r>
              <a:rPr lang="cs-CZ" i="1" dirty="0" smtClean="0"/>
              <a:t> </a:t>
            </a:r>
            <a:r>
              <a:rPr lang="cs-CZ" i="1" dirty="0" err="1" smtClean="0"/>
              <a:t>kindt</a:t>
            </a:r>
            <a:r>
              <a:rPr lang="cs-CZ" i="1" dirty="0" smtClean="0"/>
              <a:t> </a:t>
            </a:r>
            <a:r>
              <a:rPr lang="cs-CZ" i="1" dirty="0" err="1" smtClean="0"/>
              <a:t>Paulus</a:t>
            </a:r>
            <a:r>
              <a:rPr lang="cs-CZ" i="1" dirty="0" smtClean="0"/>
              <a:t>, </a:t>
            </a:r>
            <a:r>
              <a:rPr lang="cs-CZ" b="1" i="1" dirty="0" err="1" smtClean="0"/>
              <a:t>war</a:t>
            </a:r>
            <a:r>
              <a:rPr lang="cs-CZ" b="1" i="1" dirty="0" smtClean="0"/>
              <a:t> </a:t>
            </a:r>
            <a:r>
              <a:rPr lang="cs-CZ" b="1" i="1" dirty="0" err="1" smtClean="0"/>
              <a:t>vom</a:t>
            </a:r>
            <a:r>
              <a:rPr lang="cs-CZ" b="1" i="1" dirty="0" smtClean="0"/>
              <a:t> </a:t>
            </a:r>
            <a:r>
              <a:rPr lang="cs-CZ" b="1" i="1" dirty="0" err="1" smtClean="0"/>
              <a:t>Jungen</a:t>
            </a:r>
            <a:r>
              <a:rPr lang="cs-CZ" b="1" i="1" dirty="0" smtClean="0"/>
              <a:t> </a:t>
            </a:r>
            <a:r>
              <a:rPr lang="cs-CZ" b="1" i="1" dirty="0" err="1" smtClean="0"/>
              <a:t>Bonzel</a:t>
            </a:r>
            <a:r>
              <a:rPr lang="cs-CZ" i="1" dirty="0" smtClean="0"/>
              <a:t>, </a:t>
            </a:r>
            <a:r>
              <a:rPr lang="cs-CZ" i="1" dirty="0" err="1" smtClean="0"/>
              <a:t>patten</a:t>
            </a:r>
            <a:r>
              <a:rPr lang="cs-CZ" i="1" dirty="0" smtClean="0"/>
              <a:t> </a:t>
            </a:r>
            <a:r>
              <a:rPr lang="cs-CZ" i="1" dirty="0" err="1" smtClean="0"/>
              <a:t>herr</a:t>
            </a:r>
            <a:r>
              <a:rPr lang="cs-CZ" i="1" dirty="0" smtClean="0"/>
              <a:t> </a:t>
            </a:r>
            <a:r>
              <a:rPr lang="cs-CZ" i="1" dirty="0" err="1" smtClean="0"/>
              <a:t>Jeorge</a:t>
            </a:r>
            <a:r>
              <a:rPr lang="cs-CZ" i="1" dirty="0" smtClean="0"/>
              <a:t> </a:t>
            </a:r>
            <a:r>
              <a:rPr lang="cs-CZ" i="1" dirty="0" err="1" smtClean="0"/>
              <a:t>Andres</a:t>
            </a:r>
            <a:r>
              <a:rPr lang="cs-CZ" i="1" dirty="0" smtClean="0"/>
              <a:t> </a:t>
            </a:r>
            <a:r>
              <a:rPr lang="cs-CZ" i="1" dirty="0" err="1" smtClean="0"/>
              <a:t>und</a:t>
            </a:r>
            <a:r>
              <a:rPr lang="cs-CZ" i="1" dirty="0" smtClean="0"/>
              <a:t> </a:t>
            </a:r>
            <a:r>
              <a:rPr lang="cs-CZ" i="1" dirty="0" err="1" smtClean="0"/>
              <a:t>Marcus</a:t>
            </a:r>
            <a:r>
              <a:rPr lang="cs-CZ" i="1" dirty="0" smtClean="0"/>
              <a:t> </a:t>
            </a:r>
            <a:r>
              <a:rPr lang="cs-CZ" i="1" dirty="0" err="1" smtClean="0"/>
              <a:t>Moller</a:t>
            </a:r>
            <a:r>
              <a:rPr lang="cs-CZ" i="1" dirty="0" smtClean="0"/>
              <a:t> </a:t>
            </a:r>
            <a:r>
              <a:rPr lang="cs-CZ" i="1" dirty="0" err="1" smtClean="0"/>
              <a:t>und</a:t>
            </a:r>
            <a:r>
              <a:rPr lang="cs-CZ" i="1" dirty="0" smtClean="0"/>
              <a:t> </a:t>
            </a:r>
            <a:r>
              <a:rPr lang="cs-CZ" i="1" dirty="0" err="1" smtClean="0"/>
              <a:t>frau</a:t>
            </a:r>
            <a:r>
              <a:rPr lang="cs-CZ" i="1" dirty="0" smtClean="0"/>
              <a:t> Anna </a:t>
            </a:r>
            <a:r>
              <a:rPr lang="cs-CZ" i="1" dirty="0" err="1" smtClean="0"/>
              <a:t>Valten</a:t>
            </a:r>
            <a:r>
              <a:rPr lang="cs-CZ" i="1" dirty="0" smtClean="0"/>
              <a:t> </a:t>
            </a:r>
            <a:r>
              <a:rPr lang="cs-CZ" i="1" dirty="0" err="1" smtClean="0"/>
              <a:t>Kulin</a:t>
            </a:r>
            <a:r>
              <a:rPr lang="cs-CZ" i="1" dirty="0" smtClean="0"/>
              <a:t> </a:t>
            </a:r>
            <a:r>
              <a:rPr lang="cs-CZ" i="1" dirty="0" err="1" smtClean="0"/>
              <a:t>am</a:t>
            </a:r>
            <a:r>
              <a:rPr lang="cs-CZ" i="1" dirty="0" smtClean="0"/>
              <a:t> </a:t>
            </a:r>
            <a:r>
              <a:rPr lang="cs-CZ" i="1" dirty="0" err="1" smtClean="0"/>
              <a:t>tage</a:t>
            </a:r>
            <a:r>
              <a:rPr lang="cs-CZ" i="1" dirty="0" smtClean="0"/>
              <a:t> </a:t>
            </a:r>
            <a:r>
              <a:rPr lang="cs-CZ" i="1" dirty="0" err="1" smtClean="0"/>
              <a:t>Petri</a:t>
            </a:r>
            <a:r>
              <a:rPr lang="cs-CZ" i="1" dirty="0" smtClean="0"/>
              <a:t> </a:t>
            </a:r>
            <a:r>
              <a:rPr lang="cs-CZ" i="1" dirty="0" err="1" smtClean="0"/>
              <a:t>und</a:t>
            </a:r>
            <a:r>
              <a:rPr lang="cs-CZ" i="1" dirty="0" smtClean="0"/>
              <a:t> </a:t>
            </a:r>
            <a:r>
              <a:rPr lang="cs-CZ" i="1" dirty="0" err="1" smtClean="0"/>
              <a:t>Pauli</a:t>
            </a:r>
            <a:r>
              <a:rPr lang="cs-CZ" dirty="0" smtClean="0"/>
              <a:t> </a:t>
            </a:r>
            <a:r>
              <a:rPr lang="de-DE" dirty="0" smtClean="0"/>
              <a:t>[29.6.1570],</a:t>
            </a:r>
            <a:r>
              <a:rPr lang="de-DE" sz="1500" dirty="0" smtClean="0"/>
              <a:t> </a:t>
            </a:r>
            <a:r>
              <a:rPr lang="de-DE" sz="1900" dirty="0" err="1" smtClean="0">
                <a:solidFill>
                  <a:srgbClr val="FF0000"/>
                </a:solidFill>
              </a:rPr>
              <a:t>PfA</a:t>
            </a:r>
            <a:r>
              <a:rPr lang="de-DE" sz="1900" dirty="0" smtClean="0">
                <a:solidFill>
                  <a:srgbClr val="FF0000"/>
                </a:solidFill>
              </a:rPr>
              <a:t> Zittau, Zittauer Taufbuch 1565–1576, (ohne Sign.; </a:t>
            </a:r>
            <a:r>
              <a:rPr lang="de-DE" sz="1900" dirty="0" err="1" smtClean="0">
                <a:solidFill>
                  <a:srgbClr val="FF0000"/>
                </a:solidFill>
              </a:rPr>
              <a:t>unpag</a:t>
            </a:r>
            <a:r>
              <a:rPr lang="de-DE" sz="1900" dirty="0" smtClean="0">
                <a:solidFill>
                  <a:srgbClr val="FF0000"/>
                </a:solidFill>
              </a:rPr>
              <a:t>).</a:t>
            </a:r>
            <a:endParaRPr lang="cs-CZ" sz="1900" dirty="0">
              <a:solidFill>
                <a:srgbClr val="FF0000"/>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39552" y="548680"/>
            <a:ext cx="8208912" cy="792088"/>
          </a:xfrm>
        </p:spPr>
        <p:txBody>
          <a:bodyPr>
            <a:normAutofit fontScale="90000"/>
          </a:bodyPr>
          <a:lstStyle/>
          <a:p>
            <a:r>
              <a:rPr lang="de-DE" sz="2300" b="1" dirty="0" smtClean="0">
                <a:solidFill>
                  <a:srgbClr val="00B050"/>
                </a:solidFill>
              </a:rPr>
              <a:t>Zittauer Pfarrkirche vor (links) und nach dem Stadtbrand 1757 (rechts)</a:t>
            </a:r>
            <a:endParaRPr lang="cs-CZ" sz="2300" b="1" dirty="0">
              <a:solidFill>
                <a:srgbClr val="00B050"/>
              </a:solidFill>
            </a:endParaRPr>
          </a:p>
        </p:txBody>
      </p:sp>
      <p:pic>
        <p:nvPicPr>
          <p:cNvPr id="4" name="Zástupný symbol pro obsah 3" descr="Žitava kostel.JPG"/>
          <p:cNvPicPr>
            <a:picLocks noGrp="1" noChangeAspect="1"/>
          </p:cNvPicPr>
          <p:nvPr>
            <p:ph idx="1"/>
          </p:nvPr>
        </p:nvPicPr>
        <p:blipFill>
          <a:blip r:embed="rId2" cstate="print"/>
          <a:srcRect/>
          <a:stretch>
            <a:fillRect/>
          </a:stretch>
        </p:blipFill>
        <p:spPr>
          <a:xfrm>
            <a:off x="683568" y="1772816"/>
            <a:ext cx="3678382" cy="4248472"/>
          </a:xfrm>
        </p:spPr>
      </p:pic>
      <p:pic>
        <p:nvPicPr>
          <p:cNvPr id="5" name="Zástupný symbol pro obsah 3" descr="Obrázek1.jpg"/>
          <p:cNvPicPr>
            <a:picLocks noChangeAspect="1"/>
          </p:cNvPicPr>
          <p:nvPr/>
        </p:nvPicPr>
        <p:blipFill>
          <a:blip r:embed="rId3" cstate="print"/>
          <a:srcRect/>
          <a:stretch>
            <a:fillRect/>
          </a:stretch>
        </p:blipFill>
        <p:spPr>
          <a:xfrm>
            <a:off x="4572000" y="1772816"/>
            <a:ext cx="4033018" cy="4221190"/>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1043608" y="1700807"/>
            <a:ext cx="6768752" cy="2016225"/>
          </a:xfrm>
        </p:spPr>
        <p:txBody>
          <a:bodyPr>
            <a:normAutofit/>
          </a:bodyPr>
          <a:lstStyle/>
          <a:p>
            <a:pPr>
              <a:buNone/>
            </a:pPr>
            <a:r>
              <a:rPr lang="en-US" sz="6000" dirty="0" err="1" smtClean="0"/>
              <a:t>Vielen</a:t>
            </a:r>
            <a:r>
              <a:rPr lang="en-US" sz="6000" dirty="0" smtClean="0"/>
              <a:t> Dank f</a:t>
            </a:r>
            <a:r>
              <a:rPr lang="de-DE" sz="6000" dirty="0" err="1" smtClean="0"/>
              <a:t>ür</a:t>
            </a:r>
            <a:r>
              <a:rPr lang="de-DE" sz="6000" dirty="0" smtClean="0"/>
              <a:t> Ihre Aufmerksamkeit!</a:t>
            </a:r>
            <a:endParaRPr lang="cs-CZ" sz="6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11560" y="548680"/>
            <a:ext cx="7992888" cy="720080"/>
          </a:xfrm>
        </p:spPr>
        <p:txBody>
          <a:bodyPr>
            <a:normAutofit fontScale="90000"/>
          </a:bodyPr>
          <a:lstStyle/>
          <a:p>
            <a:r>
              <a:rPr lang="de-DE" b="1" dirty="0" smtClean="0">
                <a:solidFill>
                  <a:srgbClr val="00B050"/>
                </a:solidFill>
              </a:rPr>
              <a:t>Zittau aus nördlicher Sicht in 1632</a:t>
            </a:r>
            <a:endParaRPr lang="cs-CZ" b="1" dirty="0">
              <a:solidFill>
                <a:srgbClr val="00B050"/>
              </a:solidFill>
            </a:endParaRPr>
          </a:p>
        </p:txBody>
      </p:sp>
      <p:pic>
        <p:nvPicPr>
          <p:cNvPr id="4" name="Zástupný symbol pro obsah 3" descr="Merian 1632-1643.tif"/>
          <p:cNvPicPr>
            <a:picLocks noGrp="1" noChangeAspect="1"/>
          </p:cNvPicPr>
          <p:nvPr>
            <p:ph idx="1"/>
          </p:nvPr>
        </p:nvPicPr>
        <p:blipFill>
          <a:blip r:embed="rId2" cstate="print"/>
          <a:srcRect/>
          <a:stretch>
            <a:fillRect/>
          </a:stretch>
        </p:blipFill>
        <p:spPr>
          <a:xfrm>
            <a:off x="683568" y="1600200"/>
            <a:ext cx="7848872" cy="4781128"/>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nvPr>
        </p:nvGraphicFramePr>
        <p:xfrm>
          <a:off x="467544" y="620688"/>
          <a:ext cx="8208912" cy="561662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208912" cy="360040"/>
          </a:xfrm>
        </p:spPr>
        <p:txBody>
          <a:bodyPr>
            <a:normAutofit fontScale="90000"/>
          </a:bodyPr>
          <a:lstStyle/>
          <a:p>
            <a:r>
              <a:rPr lang="cs-CZ" sz="2000" b="1" dirty="0" smtClean="0">
                <a:solidFill>
                  <a:srgbClr val="00B050"/>
                </a:solidFill>
              </a:rPr>
              <a:t>Die </a:t>
            </a:r>
            <a:r>
              <a:rPr lang="cs-CZ" sz="2000" b="1" dirty="0" err="1" smtClean="0">
                <a:solidFill>
                  <a:srgbClr val="00B050"/>
                </a:solidFill>
              </a:rPr>
              <a:t>Einnahmen</a:t>
            </a:r>
            <a:r>
              <a:rPr lang="cs-CZ" sz="2000" b="1" dirty="0" smtClean="0">
                <a:solidFill>
                  <a:srgbClr val="00B050"/>
                </a:solidFill>
              </a:rPr>
              <a:t> </a:t>
            </a:r>
            <a:r>
              <a:rPr lang="cs-CZ" sz="2000" b="1" dirty="0" err="1" smtClean="0">
                <a:solidFill>
                  <a:srgbClr val="00B050"/>
                </a:solidFill>
              </a:rPr>
              <a:t>und</a:t>
            </a:r>
            <a:r>
              <a:rPr lang="cs-CZ" sz="2000" b="1" dirty="0" smtClean="0">
                <a:solidFill>
                  <a:srgbClr val="00B050"/>
                </a:solidFill>
              </a:rPr>
              <a:t> </a:t>
            </a:r>
            <a:r>
              <a:rPr lang="cs-CZ" sz="2000" b="1" dirty="0" err="1" smtClean="0">
                <a:solidFill>
                  <a:srgbClr val="00B050"/>
                </a:solidFill>
              </a:rPr>
              <a:t>Ausgaben</a:t>
            </a:r>
            <a:r>
              <a:rPr lang="cs-CZ" sz="2000" b="1" dirty="0" smtClean="0">
                <a:solidFill>
                  <a:srgbClr val="00B050"/>
                </a:solidFill>
              </a:rPr>
              <a:t> der </a:t>
            </a:r>
            <a:r>
              <a:rPr lang="cs-CZ" sz="2000" b="1" dirty="0" err="1" smtClean="0">
                <a:solidFill>
                  <a:srgbClr val="00B050"/>
                </a:solidFill>
              </a:rPr>
              <a:t>Zittauer</a:t>
            </a:r>
            <a:r>
              <a:rPr lang="cs-CZ" sz="2000" b="1" dirty="0" smtClean="0">
                <a:solidFill>
                  <a:srgbClr val="00B050"/>
                </a:solidFill>
              </a:rPr>
              <a:t> </a:t>
            </a:r>
            <a:r>
              <a:rPr lang="cs-CZ" sz="2000" b="1" dirty="0" err="1" smtClean="0">
                <a:solidFill>
                  <a:srgbClr val="00B050"/>
                </a:solidFill>
              </a:rPr>
              <a:t>Pfarrkirchenfabrik</a:t>
            </a:r>
            <a:r>
              <a:rPr lang="cs-CZ" sz="2000" b="1" dirty="0" smtClean="0">
                <a:solidFill>
                  <a:srgbClr val="00B050"/>
                </a:solidFill>
              </a:rPr>
              <a:t> (1515–1595)</a:t>
            </a:r>
            <a:endParaRPr lang="cs-CZ" sz="2000" b="1" dirty="0">
              <a:solidFill>
                <a:srgbClr val="00B050"/>
              </a:solidFill>
            </a:endParaRPr>
          </a:p>
        </p:txBody>
      </p:sp>
      <p:graphicFrame>
        <p:nvGraphicFramePr>
          <p:cNvPr id="4" name="Zástupný symbol pro obsah 3"/>
          <p:cNvGraphicFramePr>
            <a:graphicFrameLocks noGrp="1"/>
          </p:cNvGraphicFramePr>
          <p:nvPr>
            <p:ph idx="1"/>
          </p:nvPr>
        </p:nvGraphicFramePr>
        <p:xfrm>
          <a:off x="395536" y="980728"/>
          <a:ext cx="8424936" cy="244827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f 4"/>
          <p:cNvGraphicFramePr/>
          <p:nvPr/>
        </p:nvGraphicFramePr>
        <p:xfrm>
          <a:off x="395536" y="3645024"/>
          <a:ext cx="8352928" cy="273630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23928" y="548680"/>
            <a:ext cx="4680520" cy="1368152"/>
          </a:xfrm>
        </p:spPr>
        <p:txBody>
          <a:bodyPr>
            <a:noAutofit/>
          </a:bodyPr>
          <a:lstStyle/>
          <a:p>
            <a:r>
              <a:rPr lang="cs-CZ" sz="2400" b="1" dirty="0" err="1" smtClean="0">
                <a:solidFill>
                  <a:srgbClr val="00B050"/>
                </a:solidFill>
              </a:rPr>
              <a:t>Vier</a:t>
            </a:r>
            <a:r>
              <a:rPr lang="cs-CZ" sz="2400" b="1" dirty="0" smtClean="0">
                <a:solidFill>
                  <a:srgbClr val="00B050"/>
                </a:solidFill>
              </a:rPr>
              <a:t> </a:t>
            </a:r>
            <a:r>
              <a:rPr lang="cs-CZ" sz="2400" b="1" dirty="0" err="1" smtClean="0">
                <a:solidFill>
                  <a:srgbClr val="00B050"/>
                </a:solidFill>
              </a:rPr>
              <a:t>Einnahmekonten</a:t>
            </a:r>
            <a:r>
              <a:rPr lang="cs-CZ" sz="2400" b="1" dirty="0" smtClean="0">
                <a:solidFill>
                  <a:srgbClr val="00B050"/>
                </a:solidFill>
              </a:rPr>
              <a:t> der </a:t>
            </a:r>
            <a:r>
              <a:rPr lang="cs-CZ" sz="2400" b="1" dirty="0" err="1" smtClean="0">
                <a:solidFill>
                  <a:srgbClr val="00B050"/>
                </a:solidFill>
              </a:rPr>
              <a:t>Zittauer</a:t>
            </a:r>
            <a:r>
              <a:rPr lang="cs-CZ" sz="2400" b="1" dirty="0" smtClean="0">
                <a:solidFill>
                  <a:srgbClr val="00B050"/>
                </a:solidFill>
              </a:rPr>
              <a:t> </a:t>
            </a:r>
            <a:r>
              <a:rPr lang="cs-CZ" sz="2400" b="1" dirty="0" err="1" smtClean="0">
                <a:solidFill>
                  <a:srgbClr val="00B050"/>
                </a:solidFill>
              </a:rPr>
              <a:t>Pfarrkirchenfabrik</a:t>
            </a:r>
            <a:r>
              <a:rPr lang="cs-CZ" sz="2400" b="1" dirty="0" smtClean="0">
                <a:solidFill>
                  <a:srgbClr val="00B050"/>
                </a:solidFill>
              </a:rPr>
              <a:t> in der </a:t>
            </a:r>
            <a:r>
              <a:rPr lang="cs-CZ" sz="2400" b="1" dirty="0" err="1" smtClean="0">
                <a:solidFill>
                  <a:srgbClr val="00B050"/>
                </a:solidFill>
              </a:rPr>
              <a:t>Vorreformation</a:t>
            </a:r>
            <a:r>
              <a:rPr lang="cs-CZ" sz="2400" b="1" dirty="0" smtClean="0">
                <a:solidFill>
                  <a:srgbClr val="00B050"/>
                </a:solidFill>
              </a:rPr>
              <a:t> </a:t>
            </a:r>
            <a:r>
              <a:rPr lang="cs-CZ" sz="2400" b="1" dirty="0" err="1" smtClean="0">
                <a:solidFill>
                  <a:srgbClr val="00B050"/>
                </a:solidFill>
              </a:rPr>
              <a:t>und</a:t>
            </a:r>
            <a:r>
              <a:rPr lang="cs-CZ" sz="2400" b="1" dirty="0" smtClean="0">
                <a:solidFill>
                  <a:srgbClr val="00B050"/>
                </a:solidFill>
              </a:rPr>
              <a:t> </a:t>
            </a:r>
            <a:r>
              <a:rPr lang="cs-CZ" sz="2400" b="1" dirty="0" err="1" smtClean="0">
                <a:solidFill>
                  <a:srgbClr val="00B050"/>
                </a:solidFill>
              </a:rPr>
              <a:t>frühen</a:t>
            </a:r>
            <a:r>
              <a:rPr lang="cs-CZ" sz="2400" b="1" dirty="0" smtClean="0">
                <a:solidFill>
                  <a:srgbClr val="00B050"/>
                </a:solidFill>
              </a:rPr>
              <a:t> </a:t>
            </a:r>
            <a:r>
              <a:rPr lang="cs-CZ" sz="2400" b="1" dirty="0" err="1" smtClean="0">
                <a:solidFill>
                  <a:srgbClr val="00B050"/>
                </a:solidFill>
              </a:rPr>
              <a:t>Reformation</a:t>
            </a:r>
            <a:r>
              <a:rPr lang="cs-CZ" sz="2400" b="1" dirty="0" smtClean="0">
                <a:solidFill>
                  <a:srgbClr val="00B050"/>
                </a:solidFill>
              </a:rPr>
              <a:t> (1516–1538)</a:t>
            </a:r>
            <a:endParaRPr lang="cs-CZ" sz="2400" b="1" dirty="0">
              <a:solidFill>
                <a:srgbClr val="00B050"/>
              </a:solidFill>
            </a:endParaRPr>
          </a:p>
        </p:txBody>
      </p:sp>
      <p:graphicFrame>
        <p:nvGraphicFramePr>
          <p:cNvPr id="4" name="Zástupný symbol pro obsah 3"/>
          <p:cNvGraphicFramePr>
            <a:graphicFrameLocks noGrp="1"/>
          </p:cNvGraphicFramePr>
          <p:nvPr>
            <p:ph idx="1"/>
          </p:nvPr>
        </p:nvGraphicFramePr>
        <p:xfrm>
          <a:off x="539552" y="476672"/>
          <a:ext cx="3024336" cy="590465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f 4"/>
          <p:cNvGraphicFramePr/>
          <p:nvPr/>
        </p:nvGraphicFramePr>
        <p:xfrm>
          <a:off x="3779912" y="2132856"/>
          <a:ext cx="5112568" cy="439248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theme/theme1.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2099</TotalTime>
  <Words>6606</Words>
  <Application>Microsoft Office PowerPoint</Application>
  <PresentationFormat>Předvádění na obrazovce (4:3)</PresentationFormat>
  <Paragraphs>215</Paragraphs>
  <Slides>56</Slides>
  <Notes>0</Notes>
  <HiddenSlides>0</HiddenSlides>
  <MMClips>0</MMClips>
  <ScaleCrop>false</ScaleCrop>
  <HeadingPairs>
    <vt:vector size="4" baseType="variant">
      <vt:variant>
        <vt:lpstr>Motiv</vt:lpstr>
      </vt:variant>
      <vt:variant>
        <vt:i4>1</vt:i4>
      </vt:variant>
      <vt:variant>
        <vt:lpstr>Nadpisy snímků</vt:lpstr>
      </vt:variant>
      <vt:variant>
        <vt:i4>56</vt:i4>
      </vt:variant>
    </vt:vector>
  </HeadingPairs>
  <TitlesOfParts>
    <vt:vector size="57" baseType="lpstr">
      <vt:lpstr>Motiv sady Office</vt:lpstr>
      <vt:lpstr>Mittelalter oder Frühe Neuzeit? Überlegungen zur Frömmigkeitspraxis in Zittauer Stadtkirchen zwischen etwa 1500–1620  (vor allem anhand der Kirchenrechnungen)</vt:lpstr>
      <vt:lpstr>Snímek 2</vt:lpstr>
      <vt:lpstr>Snímek 3</vt:lpstr>
      <vt:lpstr>Snímek 4</vt:lpstr>
      <vt:lpstr>Gliederung des Referats</vt:lpstr>
      <vt:lpstr>Zittau aus nördlicher Sicht in 1632</vt:lpstr>
      <vt:lpstr>Snímek 7</vt:lpstr>
      <vt:lpstr>Die Einnahmen und Ausgaben der Zittauer Pfarrkirchenfabrik (1515–1595)</vt:lpstr>
      <vt:lpstr>Vier Einnahmekonten der Zittauer Pfarrkirchenfabrik in der Vorreformation und frühen Reformation (1516–1538)</vt:lpstr>
      <vt:lpstr>Snímek 10</vt:lpstr>
      <vt:lpstr>Die Anzahl der Begräbnisse mit dem Totengeläut in den Jahren 1516 –1600</vt:lpstr>
      <vt:lpstr>Snímek 12</vt:lpstr>
      <vt:lpstr>Anzahl der vor- und frühreformatorischen Totengeläute nach Taxen (1516–1538)</vt:lpstr>
      <vt:lpstr>Begräbnisse der Bürgermeister im konfessionellen Zeitalter mit langem Totengeläut</vt:lpstr>
      <vt:lpstr>Snímek 15</vt:lpstr>
      <vt:lpstr>Zwei längste (und teuerste) Totengeläute</vt:lpstr>
      <vt:lpstr>  Seelenheilsgefahr beim jähen Tod → Bitte an Gott um Gnade dem Verstorbenen </vt:lpstr>
      <vt:lpstr>Einige Kurzgebete u.a. Belege der evangelischen Heils- und Gottesauffasung bei Johann von Hoberg</vt:lpstr>
      <vt:lpstr>links: Die Anzahl der Begräbnisse in der Pfarrkirche und auf dem Pfarrkirchhof nach Taxen der Pfarrkirchenfabrik (1559–1566)  rechts: dto. (1578–1598)</vt:lpstr>
      <vt:lpstr>Snímek 20</vt:lpstr>
      <vt:lpstr>Ausgewählte Beispiele der Kontinuität des vorreformatorischen liturgischen Stiftungsvollzugs der Zittauer Pfarrkirchenfabrik nach der Reformation (I.)</vt:lpstr>
      <vt:lpstr>Die Abtragung des Beinhauses auf dem Pfarrkirchhof in Zittau als Ursache des Pestepidemie im Jahr 1599</vt:lpstr>
      <vt:lpstr>Der kulturelle ‘Bruch’ der Reformation am Beispiel der liturgischen Praxis  und der Stiftungspraxis der Zittauer Pfarrkirchenfabrik</vt:lpstr>
      <vt:lpstr>Eine Seite aus der Kirchenrechnungen mit Ausgaben für Liturgie  im Jahr des ‘Umbruchs’ 1525</vt:lpstr>
      <vt:lpstr>Bruch in Ausgaben für zwei Prozessionen in 1530er Jahren</vt:lpstr>
      <vt:lpstr>Ein Beispiel der Kontinuität der Liturgie in der Zittauer Pfarrkirche vor und nach der Reformation: Oben: der letzte überlieferte Betrag für Tenebrae-Horen für die Johanniter von 1538  [CWB Zittau, Mscr. A 267, S. 235] Unten: der erste überlieferte Betrag für Tenebrae-Horen für die „Kapläne“ von 1541  (d. h. die evangelischen Geistlichen nach der Verpfändung des Patronats von 1540)  [PfA Zittau, Ausgaben der Pfarrkirchenfabrik 1541 –1553, ohne Signatur, fol. 34r]</vt:lpstr>
      <vt:lpstr>Ausgewählte Beispiele der Kontinuität des vorreformatorischen liturgischen Stiftungsvollzugs der Zittauer Pfarrkirchenfabrik nach der Reformation (II.)</vt:lpstr>
      <vt:lpstr>Links: eine Behandlung des Zittauer Gelehrten Christian Gottlob Pitschmanns von 1721 über die in Zittau zu seiner Zeit immer vollzogene Stiftung des Seelengeläuts Rechts: zeitgenössischer Beleg des Zittauer Chronisten Johannes Benedictus Carpzovs von 1716 über den Vollzug derselben Stiftung in Zittau</vt:lpstr>
      <vt:lpstr>Ausgewählte Beispiele der Kontinuität des vorreformatorischen liturgischen Stiftungsvollzugs der Zittauer Pfarrkirchenfabrik nach der Reformation (III.)</vt:lpstr>
      <vt:lpstr>Beispiele der gleichzeitigen Sorge um die spätmittelalterlichen Bildwerke in Zittauer Kirchen als auch des Bildersturms vor 1550</vt:lpstr>
      <vt:lpstr>Belege des zwinglischen Abendmahlsverständnisses Zittauer Ratsherren und anderer Bürger aus ihrer Korrespondenz mit Heinrich Bullinger</vt:lpstr>
      <vt:lpstr>Eine zwinglische Organistenfamilie in der Zittauer Pfarrkirche: Oswald Pergener und seine Söhne</vt:lpstr>
      <vt:lpstr>Belege der konfessionellen Toleranz zwischen den Zittauer Zwinglianern und den lutherischen Stadtgeistlichkeit</vt:lpstr>
      <vt:lpstr>Die Patenschaften des Priors des Oybiner Cölestinerklosters Balthasar Gottschalks nach Jahren</vt:lpstr>
      <vt:lpstr>Einige Beispiele multikonfessioneller Zittauer Taufen</vt:lpstr>
      <vt:lpstr>Der altgläubige Zittauer Johanniterkomtur Christoph von Wartenberg bekennt sich 1565 vor dem Habsburger Ferdinand (von Tirol) zur Rechtfertigung allein durch den Glauben</vt:lpstr>
      <vt:lpstr>Ausgewählte Beispiele der Kontinuität des vorreformatorischen liturgischen Stiftungsvollzugs der Zittauer Pfarrkirchenfabrik nach der Reformation (IV.)</vt:lpstr>
      <vt:lpstr>Großes (links) von 1472 und Kleines (rechts) Zittauer Fastentuch von 1573;  sowie Beweise ihres kontinuierlichen Gebrauchs nach der Reformation</vt:lpstr>
      <vt:lpstr>Belege der affektiven mystische Passionsfrömigkeit aus dem Zittauer Land:  Einfaͤltige Betrachtung DEs allerheyligsten Leydens und Sterbens unsers hochverdienten HErren und Heylandes Jesu Christi: Mit Deutschen versen beschrieben von Hieronymo Colbergo, Zittavio Lusato, Görlitz 1628 [fehlt in VD17]</vt:lpstr>
      <vt:lpstr>Links: der Passionschristus aus dem Gedicht Colbergs  Rechts: einige Belege der affektiven Blutfrömmigkeit</vt:lpstr>
      <vt:lpstr>Ausgewählte Beispiele der Kontinuität des vorreformatorischen liturgischen Stiftungsvollzugs der Zittauer Pfarrkirchenfabrik nach der Reformation (V.)</vt:lpstr>
      <vt:lpstr>Häufige Abendmahlfeier im nachreformatorischen Zittau</vt:lpstr>
      <vt:lpstr>Ausgewählte Beispiele der Kontinuität des vorreformatorischen liturgischen Stiftungsvollzugs der Zittauer Pfarrkirchenfabrik nach der Reformation (VI.)</vt:lpstr>
      <vt:lpstr>Ausgewählte Beispiele der Kontinuität des vorreformatorischen liturgischen Stiftungsvollzugs der Zittauer Pfarrkirchenfabrik nach der Reformation (VII.)</vt:lpstr>
      <vt:lpstr>Evangelischer Fronleichnamstag als Vollfest nach dem Zittauer Kirchenordnung von 1564</vt:lpstr>
      <vt:lpstr>Ausgewählte Beispiele der Kontinuität des vorreformatorischen liturgischen Stiftungsvollzugs der Zittauer Pfarrkirchenfabrik nach der Reformation (VIII.)</vt:lpstr>
      <vt:lpstr>Einige Initialien aus den prächtig illuminierten sog. Missalien der vorreformatorischen Zittauer Klöster (heute in der CWB Zittau), welche höchstwahrscheinlich nach der Reformation von den Zittauer Evangelischen für ihre Offizien weiterhin benutzt wurden</vt:lpstr>
      <vt:lpstr>Die 1619 in der Zittauer Frauenkirche neu aufgestellte Adaptation des marianischen Altarschreins von ca. 1510 mit der programmatischen Inschrift Maria honoranda, non adoranda</vt:lpstr>
      <vt:lpstr>Die gedruckte Weihpredigt des Zittauer Pastor Primarius Caspar Tralles zur Aufstellung der lutherischen Adaptation des marianischen Altars von 1619 [fehlt in VD17]</vt:lpstr>
      <vt:lpstr>Das marianische Gebet (zu Maria als Mutter der Gnade) des Zittauer Stadtrichters und Oberkirchvaters Johann Rodochs 40 Jahre nach der Einführung der Reformation in der Stadt kurz vor seinem Tod im Jahr 1566</vt:lpstr>
      <vt:lpstr>Ein Zittauer protestantischer Wallfahrtsort: die sog. Heilige Eiche mit marianischen Bildern und einem Wunderbrunnen bei Drausendorf</vt:lpstr>
      <vt:lpstr>Jesus Christ trägt sein Kreuz durch die Straßen des protestantischen, barocken Görlitz zur Heilig-Grab-Anlage entlang des erst nach der Reformation errichteten Kreuzweges  (zwei Kupferstiche aus den Jahren 1719 und 1733)</vt:lpstr>
      <vt:lpstr>Die neue Kanzel in der Zittauer Pfarrkirche von 1558;  das älteste bekannte Werk Christoph Walthers (II) </vt:lpstr>
      <vt:lpstr>Maler Adam aus Mladá Boleslav/Jungbunzlau und der neue Hauptaltar in Zittauer Pfarrkirche</vt:lpstr>
      <vt:lpstr>Zittauer Pfarrkirche vor (links) und nach dem Stadtbrand 1757 (rechts)</vt:lpstr>
      <vt:lpstr>Snímek 56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User</dc:creator>
  <cp:lastModifiedBy>User</cp:lastModifiedBy>
  <cp:revision>254</cp:revision>
  <dcterms:created xsi:type="dcterms:W3CDTF">2014-11-04T16:21:46Z</dcterms:created>
  <dcterms:modified xsi:type="dcterms:W3CDTF">2015-07-02T10:16:08Z</dcterms:modified>
</cp:coreProperties>
</file>